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90" r:id="rId2"/>
    <p:sldId id="391" r:id="rId3"/>
    <p:sldId id="392" r:id="rId4"/>
    <p:sldId id="393" r:id="rId5"/>
    <p:sldId id="394" r:id="rId6"/>
    <p:sldId id="396" r:id="rId7"/>
    <p:sldId id="397" r:id="rId8"/>
    <p:sldId id="398" r:id="rId9"/>
    <p:sldId id="399" r:id="rId10"/>
    <p:sldId id="400" r:id="rId11"/>
    <p:sldId id="401" r:id="rId12"/>
    <p:sldId id="436" r:id="rId13"/>
    <p:sldId id="402" r:id="rId14"/>
    <p:sldId id="403" r:id="rId15"/>
    <p:sldId id="404" r:id="rId16"/>
    <p:sldId id="405" r:id="rId17"/>
    <p:sldId id="430" r:id="rId18"/>
    <p:sldId id="431" r:id="rId19"/>
    <p:sldId id="408" r:id="rId20"/>
    <p:sldId id="409" r:id="rId21"/>
    <p:sldId id="410" r:id="rId22"/>
    <p:sldId id="411" r:id="rId23"/>
    <p:sldId id="412" r:id="rId24"/>
    <p:sldId id="413" r:id="rId25"/>
    <p:sldId id="432" r:id="rId26"/>
    <p:sldId id="434" r:id="rId27"/>
    <p:sldId id="416" r:id="rId28"/>
    <p:sldId id="417" r:id="rId29"/>
    <p:sldId id="435" r:id="rId30"/>
    <p:sldId id="419" r:id="rId31"/>
    <p:sldId id="420" r:id="rId32"/>
    <p:sldId id="421" r:id="rId33"/>
    <p:sldId id="422" r:id="rId34"/>
    <p:sldId id="423" r:id="rId35"/>
    <p:sldId id="424" r:id="rId36"/>
    <p:sldId id="425" r:id="rId37"/>
    <p:sldId id="426" r:id="rId38"/>
    <p:sldId id="427" r:id="rId39"/>
    <p:sldId id="428" r:id="rId40"/>
    <p:sldId id="429" r:id="rId41"/>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B050"/>
    <a:srgbClr val="333300"/>
    <a:srgbClr val="003300"/>
    <a:srgbClr val="333399"/>
    <a:srgbClr val="0066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3856" autoAdjust="0"/>
  </p:normalViewPr>
  <p:slideViewPr>
    <p:cSldViewPr snapToGrid="0">
      <p:cViewPr varScale="1">
        <p:scale>
          <a:sx n="90" d="100"/>
          <a:sy n="90" d="100"/>
        </p:scale>
        <p:origin x="558" y="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CA7928E4-FADC-4BA2-A622-F9D07FF0606F}" type="datetimeFigureOut">
              <a:rPr lang="en-US" smtClean="0"/>
              <a:t>1/20/2021</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7DC0444B-6F46-4D52-BC79-72FDE127CB27}" type="slidenum">
              <a:rPr lang="en-US" smtClean="0"/>
              <a:t>‹#›</a:t>
            </a:fld>
            <a:endParaRPr lang="en-US"/>
          </a:p>
        </p:txBody>
      </p:sp>
    </p:spTree>
    <p:extLst>
      <p:ext uri="{BB962C8B-B14F-4D97-AF65-F5344CB8AC3E}">
        <p14:creationId xmlns:p14="http://schemas.microsoft.com/office/powerpoint/2010/main" val="259149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87" tIns="46644" rIns="93287" bIns="4664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lgn="r" eaLnBrk="1" hangingPunct="1">
              <a:defRPr sz="1200">
                <a:latin typeface="Arial" charset="0"/>
                <a:cs typeface="Arial" charset="0"/>
              </a:defRPr>
            </a:lvl1pPr>
          </a:lstStyle>
          <a:p>
            <a:pPr>
              <a:defRPr/>
            </a:pPr>
            <a:fld id="{873F3AA9-EF94-4A40-A41A-5AF4F0E55A4B}" type="slidenum">
              <a:rPr lang="en-US" altLang="en-US"/>
              <a:pPr>
                <a:defRPr/>
              </a:pPr>
              <a:t>‹#›</a:t>
            </a:fld>
            <a:endParaRPr lang="en-US" altLang="en-US"/>
          </a:p>
        </p:txBody>
      </p:sp>
    </p:spTree>
    <p:extLst>
      <p:ext uri="{BB962C8B-B14F-4D97-AF65-F5344CB8AC3E}">
        <p14:creationId xmlns:p14="http://schemas.microsoft.com/office/powerpoint/2010/main" val="36600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B998E216-AC53-41F5-A7CA-4AC024D95CB8}" type="slidenum">
              <a:rPr lang="en-US" altLang="en-US" smtClean="0">
                <a:latin typeface="Arial" pitchFamily="34" charset="0"/>
                <a:cs typeface="Arial" pitchFamily="34" charset="0"/>
              </a:rPr>
              <a:pPr/>
              <a:t>1</a:t>
            </a:fld>
            <a:endParaRPr lang="en-US" altLang="en-US">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3461470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72201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422833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021399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1279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89728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62150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047028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4211935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85335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25071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BEE76907-43BD-4A25-A16B-D5FC46D1BE0B}" type="slidenum">
              <a:rPr lang="en-US" altLang="en-US" sz="1200"/>
              <a:pPr algn="r" eaLnBrk="1" hangingPunct="1"/>
              <a:t>2</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32528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902503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230655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518243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885973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540805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687730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614966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142506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15265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6853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F6146195-428F-49D8-AC3C-CB2035C31989}" type="slidenum">
              <a:rPr lang="en-US" altLang="en-US" sz="1200"/>
              <a:pPr algn="r" eaLnBrk="1" hangingPunct="1"/>
              <a:t>3</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22174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84324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151653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162126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010917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794873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832262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817917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4050191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093986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41378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BB08A64-4E37-447C-A802-9485C29AE89B}" type="slidenum">
              <a:rPr lang="en-US" altLang="en-US" sz="1200"/>
              <a:pPr algn="r" eaLnBrk="1" hangingPunct="1"/>
              <a:t>4</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1088846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99134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BD5EDBB5-0ED7-41FD-AF68-D7E879E58072}" type="slidenum">
              <a:rPr lang="en-US" altLang="en-US" sz="1200"/>
              <a:pPr algn="r" eaLnBrk="1" hangingPunct="1"/>
              <a:t>5</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410814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95681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47651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40100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578669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51E8BC-7158-458D-952B-D2131A03767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DD9D53-B5C2-421A-94CB-A5808FF72A3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B27FF9-E95A-44BA-BF13-352FCB2EF48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84B1AE-C48E-46DA-91C2-95BC6C7433F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D7EEA0-F66B-48EF-822C-A025A6ADF2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33B571-EDEB-47D7-9E12-A49F327DAC3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36CEB7F-2A39-4DEE-B8D0-B2AFFD4988C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E35ED7B-3C8F-4620-A899-9ECB895ABFA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819E6CE-2D59-4D7E-806F-77E0D48D11B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D52E89-D517-4ABF-8C5E-3E5707035A6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C21BAA-F203-4343-B9B8-F7A597A7DFF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3A071493-593F-4FC8-BF16-826D2D117F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5.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12.png"/><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5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2.wav"/><Relationship Id="rId4" Type="http://schemas.openxmlformats.org/officeDocument/2006/relationships/audio" Target="../media/audio8.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5.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audio" Target="../media/audio7.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image" Target="../media/image46.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audio" Target="../media/audio11.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audio" Target="../media/audio4.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5.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17975"/>
          </a:xfrm>
          <a:prstGeom prst="rect">
            <a:avLst/>
          </a:prstGeom>
          <a:solidFill>
            <a:srgbClr val="EAEAEA"/>
          </a:solidFill>
          <a:ln w="9525">
            <a:noFill/>
            <a:miter lim="800000"/>
            <a:headEnd/>
            <a:tailEnd/>
          </a:ln>
        </p:spPr>
        <p:txBody>
          <a:bodyPr/>
          <a:lstStyle/>
          <a:p>
            <a:pPr marL="633413" indent="-633413" eaLnBrk="1" hangingPunct="1"/>
            <a:r>
              <a:rPr lang="en-US" altLang="en-US">
                <a:solidFill>
                  <a:srgbClr val="7030A0"/>
                </a:solidFill>
              </a:rPr>
              <a:t>Topic 9.5 is an extension of Topic 4.</a:t>
            </a:r>
          </a:p>
          <a:p>
            <a:pPr marL="633413" indent="-633413" eaLnBrk="1" hangingPunct="1"/>
            <a:r>
              <a:rPr lang="en-US" altLang="en-US" b="1">
                <a:solidFill>
                  <a:srgbClr val="000000"/>
                </a:solidFill>
              </a:rPr>
              <a:t>Essential idea:</a:t>
            </a:r>
            <a:r>
              <a:rPr lang="en-US" altLang="en-US">
                <a:solidFill>
                  <a:srgbClr val="000000"/>
                </a:solidFill>
              </a:rPr>
              <a:t> The Doppler effect describes the phenomenon of wavelength/frequency shift when relative motion occurs.</a:t>
            </a:r>
          </a:p>
          <a:p>
            <a:pPr marL="633413" indent="-633413" eaLnBrk="1" hangingPunct="1"/>
            <a:r>
              <a:rPr lang="en-US" altLang="en-US" b="1">
                <a:solidFill>
                  <a:srgbClr val="000000"/>
                </a:solidFill>
              </a:rPr>
              <a:t>Nature of science:</a:t>
            </a:r>
            <a:r>
              <a:rPr lang="en-US" altLang="en-US">
                <a:solidFill>
                  <a:srgbClr val="000000"/>
                </a:solidFill>
              </a:rPr>
              <a:t>  Technology: Although originally based on physical observations of the pitch of fast moving sources of sound, the Doppler effect has an important role in many different areas such as evidence for the expansion of the universe and generating images used in weather reports and in medicine.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682625" y="5334000"/>
            <a:ext cx="7764463" cy="1524000"/>
          </a:xfrm>
          <a:prstGeom prst="rect">
            <a:avLst/>
          </a:prstGeom>
          <a:solidFill>
            <a:srgbClr val="FFCCCC"/>
          </a:solidFill>
          <a:ln w="9525">
            <a:noFill/>
            <a:miter lim="800000"/>
            <a:headEnd/>
            <a:tailEnd/>
          </a:ln>
          <a:effectLst/>
        </p:spPr>
        <p:txBody>
          <a:bodyPr/>
          <a:lstStyle/>
          <a:p>
            <a:r>
              <a:rPr lang="en-US" b="1" i="1"/>
              <a:t>FYI</a:t>
            </a:r>
          </a:p>
          <a:p>
            <a:r>
              <a:rPr lang="en-US" b="1">
                <a:sym typeface="Symbol" pitchFamily="18" charset="2"/>
              </a:rPr>
              <a:t></a:t>
            </a:r>
            <a:r>
              <a:rPr lang="en-US">
                <a:sym typeface="Symbol" pitchFamily="18" charset="2"/>
              </a:rPr>
              <a:t>Don’t forget, the actual speed of the wavefronts through the stationary medium of the air is the speed of sound </a:t>
            </a:r>
            <a:r>
              <a:rPr lang="en-US" i="1">
                <a:sym typeface="Symbol" pitchFamily="18" charset="2"/>
              </a:rPr>
              <a:t>v </a:t>
            </a:r>
            <a:r>
              <a:rPr lang="en-US">
                <a:sym typeface="Symbol" pitchFamily="18" charset="2"/>
              </a:rPr>
              <a:t>(bunched or otherwise).</a:t>
            </a:r>
            <a:endParaRPr lang="en-US" i="1"/>
          </a:p>
        </p:txBody>
      </p:sp>
      <p:sp>
        <p:nvSpPr>
          <p:cNvPr id="90114" name="Rectangle 2"/>
          <p:cNvSpPr>
            <a:spLocks noChangeArrowheads="1"/>
          </p:cNvSpPr>
          <p:nvPr/>
        </p:nvSpPr>
        <p:spPr bwMode="auto">
          <a:xfrm>
            <a:off x="685800" y="1344613"/>
            <a:ext cx="7772400" cy="4008437"/>
          </a:xfrm>
          <a:prstGeom prst="rect">
            <a:avLst/>
          </a:prstGeom>
          <a:solidFill>
            <a:srgbClr val="EAEAEA"/>
          </a:solidFill>
          <a:ln w="9525">
            <a:noFill/>
            <a:miter lim="800000"/>
            <a:headEnd/>
            <a:tailEnd/>
          </a:ln>
          <a:effectLst/>
        </p:spPr>
        <p:txBody>
          <a:bodyPr/>
          <a:lstStyle/>
          <a:p>
            <a:pPr>
              <a:spcBef>
                <a:spcPct val="20000"/>
              </a:spcBef>
            </a:pPr>
            <a:r>
              <a:rPr lang="en-US" altLang="en-US" i="1" dirty="0">
                <a:solidFill>
                  <a:schemeClr val="accent2"/>
                </a:solidFill>
                <a:ea typeface="Segoe UI" pitchFamily="34" charset="0"/>
              </a:rPr>
              <a:t>The Doppler effect – moving source</a:t>
            </a: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Suppose the ice-cream truck is now moving, but ringing the bell at the same rate as before.</a:t>
            </a: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Note how the wave fronts </a:t>
            </a:r>
            <a:r>
              <a:rPr lang="en-US" dirty="0" smtClean="0">
                <a:solidFill>
                  <a:srgbClr val="000000"/>
                </a:solidFill>
                <a:ea typeface="Segoe UI" pitchFamily="34" charset="0"/>
                <a:cs typeface="Times New Roman" pitchFamily="18" charset="0"/>
              </a:rPr>
              <a:t>________                                      ______________________________                                         ___________________.</a:t>
            </a: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reason this happens is that                                      ___________________________ ___________________________ </a:t>
            </a:r>
            <a:r>
              <a:rPr lang="en-US" dirty="0" smtClean="0">
                <a:solidFill>
                  <a:srgbClr val="000000"/>
                </a:solidFill>
                <a:ea typeface="Segoe UI" pitchFamily="34" charset="0"/>
                <a:cs typeface="Times New Roman" pitchFamily="18" charset="0"/>
              </a:rPr>
              <a:t>_______________________.</a:t>
            </a:r>
            <a:endParaRPr lang="en-US" dirty="0">
              <a:solidFill>
                <a:srgbClr val="000000"/>
              </a:solidFill>
              <a:ea typeface="Segoe UI" pitchFamily="34" charset="0"/>
              <a:cs typeface="Times New Roman" pitchFamily="18" charset="0"/>
            </a:endParaRPr>
          </a:p>
        </p:txBody>
      </p:sp>
      <p:grpSp>
        <p:nvGrpSpPr>
          <p:cNvPr id="90118" name="Group 6"/>
          <p:cNvGrpSpPr>
            <a:grpSpLocks/>
          </p:cNvGrpSpPr>
          <p:nvPr/>
        </p:nvGrpSpPr>
        <p:grpSpPr bwMode="auto">
          <a:xfrm>
            <a:off x="5594350" y="2908300"/>
            <a:ext cx="2441575" cy="2630488"/>
            <a:chOff x="490" y="1393"/>
            <a:chExt cx="1538" cy="1657"/>
          </a:xfrm>
        </p:grpSpPr>
        <p:pic>
          <p:nvPicPr>
            <p:cNvPr id="90119" name="Picture 7" descr="tn00666_[1]"/>
            <p:cNvPicPr>
              <a:picLocks noChangeAspect="1" noChangeArrowheads="1"/>
            </p:cNvPicPr>
            <p:nvPr/>
          </p:nvPicPr>
          <p:blipFill>
            <a:blip r:embed="rId7" cstate="print"/>
            <a:srcRect/>
            <a:stretch>
              <a:fillRect/>
            </a:stretch>
          </p:blipFill>
          <p:spPr bwMode="auto">
            <a:xfrm>
              <a:off x="490" y="1722"/>
              <a:ext cx="1538" cy="1328"/>
            </a:xfrm>
            <a:prstGeom prst="rect">
              <a:avLst/>
            </a:prstGeom>
            <a:ln>
              <a:noFill/>
            </a:ln>
            <a:effectLst>
              <a:outerShdw blurRad="292100" dist="139700" dir="2700000" algn="tl" rotWithShape="0">
                <a:srgbClr val="333333">
                  <a:alpha val="65000"/>
                </a:srgbClr>
              </a:outerShdw>
            </a:effectLst>
          </p:spPr>
        </p:pic>
        <p:grpSp>
          <p:nvGrpSpPr>
            <p:cNvPr id="90120" name="Group 8"/>
            <p:cNvGrpSpPr>
              <a:grpSpLocks/>
            </p:cNvGrpSpPr>
            <p:nvPr/>
          </p:nvGrpSpPr>
          <p:grpSpPr bwMode="auto">
            <a:xfrm>
              <a:off x="958" y="1393"/>
              <a:ext cx="869" cy="869"/>
              <a:chOff x="2722" y="1411"/>
              <a:chExt cx="869" cy="869"/>
            </a:xfrm>
          </p:grpSpPr>
          <p:sp>
            <p:nvSpPr>
              <p:cNvPr id="90121" name="Oval 9"/>
              <p:cNvSpPr>
                <a:spLocks noChangeArrowheads="1"/>
              </p:cNvSpPr>
              <p:nvPr/>
            </p:nvSpPr>
            <p:spPr bwMode="auto">
              <a:xfrm>
                <a:off x="3021" y="1647"/>
                <a:ext cx="426" cy="426"/>
              </a:xfrm>
              <a:prstGeom prst="ellipse">
                <a:avLst/>
              </a:prstGeom>
              <a:noFill/>
              <a:ln w="9525">
                <a:solidFill>
                  <a:schemeClr val="bg2"/>
                </a:solidFill>
                <a:round/>
                <a:headEnd/>
                <a:tailEnd/>
              </a:ln>
              <a:effectLst/>
            </p:spPr>
            <p:txBody>
              <a:bodyPr wrap="none" anchor="ctr"/>
              <a:lstStyle/>
              <a:p>
                <a:endParaRPr lang="en-US"/>
              </a:p>
            </p:txBody>
          </p:sp>
          <p:sp>
            <p:nvSpPr>
              <p:cNvPr id="90122" name="Oval 10"/>
              <p:cNvSpPr>
                <a:spLocks noChangeArrowheads="1"/>
              </p:cNvSpPr>
              <p:nvPr/>
            </p:nvSpPr>
            <p:spPr bwMode="auto">
              <a:xfrm>
                <a:off x="2922" y="1575"/>
                <a:ext cx="568" cy="568"/>
              </a:xfrm>
              <a:prstGeom prst="ellipse">
                <a:avLst/>
              </a:prstGeom>
              <a:noFill/>
              <a:ln w="9525">
                <a:solidFill>
                  <a:schemeClr val="bg2"/>
                </a:solidFill>
                <a:round/>
                <a:headEnd/>
                <a:tailEnd/>
              </a:ln>
              <a:effectLst/>
            </p:spPr>
            <p:txBody>
              <a:bodyPr wrap="none" anchor="ctr"/>
              <a:lstStyle/>
              <a:p>
                <a:endParaRPr lang="en-US"/>
              </a:p>
            </p:txBody>
          </p:sp>
          <p:sp>
            <p:nvSpPr>
              <p:cNvPr id="90123" name="Oval 11"/>
              <p:cNvSpPr>
                <a:spLocks noChangeArrowheads="1"/>
              </p:cNvSpPr>
              <p:nvPr/>
            </p:nvSpPr>
            <p:spPr bwMode="auto">
              <a:xfrm>
                <a:off x="2823" y="1494"/>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90124" name="Oval 12"/>
              <p:cNvSpPr>
                <a:spLocks noChangeArrowheads="1"/>
              </p:cNvSpPr>
              <p:nvPr/>
            </p:nvSpPr>
            <p:spPr bwMode="auto">
              <a:xfrm>
                <a:off x="2722" y="1411"/>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grpSp>
      <p:sp>
        <p:nvSpPr>
          <p:cNvPr id="90125" name="Line 13"/>
          <p:cNvSpPr>
            <a:spLocks noChangeShapeType="1"/>
          </p:cNvSpPr>
          <p:nvPr/>
        </p:nvSpPr>
        <p:spPr bwMode="auto">
          <a:xfrm>
            <a:off x="7564438" y="4811713"/>
            <a:ext cx="1103312" cy="0"/>
          </a:xfrm>
          <a:prstGeom prst="line">
            <a:avLst/>
          </a:prstGeom>
          <a:noFill/>
          <a:ln w="76200">
            <a:solidFill>
              <a:schemeClr val="accent2"/>
            </a:solidFill>
            <a:round/>
            <a:headEnd/>
            <a:tailEnd type="arrow" w="med" len="med"/>
          </a:ln>
          <a:effectLst/>
        </p:spPr>
        <p:txBody>
          <a:bodyPr/>
          <a:lstStyle/>
          <a:p>
            <a:endParaRPr lang="en-US"/>
          </a:p>
        </p:txBody>
      </p:sp>
      <p:sp>
        <p:nvSpPr>
          <p:cNvPr id="90126" name="Rectangle 14"/>
          <p:cNvSpPr>
            <a:spLocks noChangeArrowheads="1"/>
          </p:cNvSpPr>
          <p:nvPr/>
        </p:nvSpPr>
        <p:spPr bwMode="auto">
          <a:xfrm>
            <a:off x="7346950" y="3476625"/>
            <a:ext cx="477838" cy="274638"/>
          </a:xfrm>
          <a:prstGeom prst="rect">
            <a:avLst/>
          </a:prstGeom>
          <a:noFill/>
          <a:ln w="38100">
            <a:solidFill>
              <a:srgbClr val="FF3300"/>
            </a:solidFill>
            <a:miter lim="800000"/>
            <a:headEnd/>
            <a:tailEnd/>
          </a:ln>
          <a:effectLst/>
        </p:spPr>
        <p:txBody>
          <a:bodyPr wrap="none" anchor="ctr"/>
          <a:lstStyle/>
          <a:p>
            <a:endParaRPr lang="en-US"/>
          </a:p>
        </p:txBody>
      </p:sp>
      <p:sp>
        <p:nvSpPr>
          <p:cNvPr id="90127" name="Rectangle 15"/>
          <p:cNvSpPr>
            <a:spLocks noChangeArrowheads="1"/>
          </p:cNvSpPr>
          <p:nvPr/>
        </p:nvSpPr>
        <p:spPr bwMode="auto">
          <a:xfrm>
            <a:off x="6218238" y="3471863"/>
            <a:ext cx="698500" cy="274637"/>
          </a:xfrm>
          <a:prstGeom prst="rect">
            <a:avLst/>
          </a:prstGeom>
          <a:noFill/>
          <a:ln w="38100">
            <a:solidFill>
              <a:srgbClr val="FF3300"/>
            </a:solidFill>
            <a:miter lim="800000"/>
            <a:headEnd/>
            <a:tailEnd/>
          </a:ln>
          <a:effectLst/>
        </p:spPr>
        <p:txBody>
          <a:bodyPr wrap="none" anchor="ctr"/>
          <a:lstStyle/>
          <a:p>
            <a:endParaRPr lang="en-US"/>
          </a:p>
        </p:txBody>
      </p:sp>
      <p:sp>
        <p:nvSpPr>
          <p:cNvPr id="90128" name="Text Box 16"/>
          <p:cNvSpPr txBox="1">
            <a:spLocks noChangeArrowheads="1"/>
          </p:cNvSpPr>
          <p:nvPr/>
        </p:nvSpPr>
        <p:spPr bwMode="auto">
          <a:xfrm>
            <a:off x="7972425" y="4122738"/>
            <a:ext cx="661988" cy="519112"/>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901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4">
                                            <p:txEl>
                                              <p:pRg st="1" end="1"/>
                                            </p:txEl>
                                          </p:spTgt>
                                        </p:tgtEl>
                                        <p:attrNameLst>
                                          <p:attrName>style.visibility</p:attrName>
                                        </p:attrNameLst>
                                      </p:cBhvr>
                                      <p:to>
                                        <p:strVal val="visible"/>
                                      </p:to>
                                    </p:set>
                                    <p:anim calcmode="lin" valueType="num">
                                      <p:cBhvr additive="base">
                                        <p:cTn id="7" dur="5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0118"/>
                                        </p:tgtEl>
                                        <p:attrNameLst>
                                          <p:attrName>style.visibility</p:attrName>
                                        </p:attrNameLst>
                                      </p:cBhvr>
                                      <p:to>
                                        <p:strVal val="visible"/>
                                      </p:to>
                                    </p:set>
                                    <p:anim calcmode="lin" valueType="num">
                                      <p:cBhvr additive="base">
                                        <p:cTn id="13" dur="5000" fill="hold"/>
                                        <p:tgtEl>
                                          <p:spTgt spid="90118"/>
                                        </p:tgtEl>
                                        <p:attrNameLst>
                                          <p:attrName>ppt_x</p:attrName>
                                        </p:attrNameLst>
                                      </p:cBhvr>
                                      <p:tavLst>
                                        <p:tav tm="0">
                                          <p:val>
                                            <p:strVal val="0-#ppt_w/2"/>
                                          </p:val>
                                        </p:tav>
                                        <p:tav tm="100000">
                                          <p:val>
                                            <p:strVal val="#ppt_x"/>
                                          </p:val>
                                        </p:tav>
                                      </p:tavLst>
                                    </p:anim>
                                    <p:anim calcmode="lin" valueType="num">
                                      <p:cBhvr additive="base">
                                        <p:cTn id="14" dur="5000" fill="hold"/>
                                        <p:tgtEl>
                                          <p:spTgt spid="901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Bell, train.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0125"/>
                                        </p:tgtEl>
                                        <p:attrNameLst>
                                          <p:attrName>style.visibility</p:attrName>
                                        </p:attrNameLst>
                                      </p:cBhvr>
                                      <p:to>
                                        <p:strVal val="visible"/>
                                      </p:to>
                                    </p:set>
                                    <p:animEffect transition="in" filter="wipe(left)">
                                      <p:cBhvr>
                                        <p:cTn id="19" dur="500"/>
                                        <p:tgtEl>
                                          <p:spTgt spid="90125"/>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90128">
                                            <p:txEl>
                                              <p:pRg st="0" end="0"/>
                                            </p:txEl>
                                          </p:spTgt>
                                        </p:tgtEl>
                                        <p:attrNameLst>
                                          <p:attrName>style.visibility</p:attrName>
                                        </p:attrNameLst>
                                      </p:cBhvr>
                                      <p:to>
                                        <p:strVal val="visible"/>
                                      </p:to>
                                    </p:set>
                                    <p:anim calcmode="lin" valueType="num">
                                      <p:cBhvr additive="base">
                                        <p:cTn id="23" dur="500" fill="hold"/>
                                        <p:tgtEl>
                                          <p:spTgt spid="901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01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Bell, train.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0114">
                                            <p:txEl>
                                              <p:pRg st="2" end="2"/>
                                            </p:txEl>
                                          </p:spTgt>
                                        </p:tgtEl>
                                        <p:attrNameLst>
                                          <p:attrName>style.visibility</p:attrName>
                                        </p:attrNameLst>
                                      </p:cBhvr>
                                      <p:to>
                                        <p:strVal val="visible"/>
                                      </p:to>
                                    </p:set>
                                    <p:anim calcmode="lin" valueType="num">
                                      <p:cBhvr additive="base">
                                        <p:cTn id="29" dur="500" fill="hold"/>
                                        <p:tgtEl>
                                          <p:spTgt spid="9011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0126"/>
                                        </p:tgtEl>
                                        <p:attrNameLst>
                                          <p:attrName>style.visibility</p:attrName>
                                        </p:attrNameLst>
                                      </p:cBhvr>
                                      <p:to>
                                        <p:strVal val="visible"/>
                                      </p:to>
                                    </p:set>
                                    <p:anim calcmode="lin" valueType="num">
                                      <p:cBhvr>
                                        <p:cTn id="35" dur="500" fill="hold"/>
                                        <p:tgtEl>
                                          <p:spTgt spid="90126"/>
                                        </p:tgtEl>
                                        <p:attrNameLst>
                                          <p:attrName>ppt_w</p:attrName>
                                        </p:attrNameLst>
                                      </p:cBhvr>
                                      <p:tavLst>
                                        <p:tav tm="0">
                                          <p:val>
                                            <p:fltVal val="0"/>
                                          </p:val>
                                        </p:tav>
                                        <p:tav tm="100000">
                                          <p:val>
                                            <p:strVal val="#ppt_w"/>
                                          </p:val>
                                        </p:tav>
                                      </p:tavLst>
                                    </p:anim>
                                    <p:anim calcmode="lin" valueType="num">
                                      <p:cBhvr>
                                        <p:cTn id="36" dur="500" fill="hold"/>
                                        <p:tgtEl>
                                          <p:spTgt spid="90126"/>
                                        </p:tgtEl>
                                        <p:attrNameLst>
                                          <p:attrName>ppt_h</p:attrName>
                                        </p:attrNameLst>
                                      </p:cBhvr>
                                      <p:tavLst>
                                        <p:tav tm="0">
                                          <p:val>
                                            <p:fltVal val="0"/>
                                          </p:val>
                                        </p:tav>
                                        <p:tav tm="100000">
                                          <p:val>
                                            <p:strVal val="#ppt_h"/>
                                          </p:val>
                                        </p:tav>
                                      </p:tavLst>
                                    </p:anim>
                                    <p:animEffect transition="in" filter="fade">
                                      <p:cBhvr>
                                        <p:cTn id="37" dur="500"/>
                                        <p:tgtEl>
                                          <p:spTgt spid="90126"/>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0127"/>
                                        </p:tgtEl>
                                        <p:attrNameLst>
                                          <p:attrName>style.visibility</p:attrName>
                                        </p:attrNameLst>
                                      </p:cBhvr>
                                      <p:to>
                                        <p:strVal val="visible"/>
                                      </p:to>
                                    </p:set>
                                    <p:anim calcmode="lin" valueType="num">
                                      <p:cBhvr>
                                        <p:cTn id="42" dur="500" fill="hold"/>
                                        <p:tgtEl>
                                          <p:spTgt spid="90127"/>
                                        </p:tgtEl>
                                        <p:attrNameLst>
                                          <p:attrName>ppt_w</p:attrName>
                                        </p:attrNameLst>
                                      </p:cBhvr>
                                      <p:tavLst>
                                        <p:tav tm="0">
                                          <p:val>
                                            <p:fltVal val="0"/>
                                          </p:val>
                                        </p:tav>
                                        <p:tav tm="100000">
                                          <p:val>
                                            <p:strVal val="#ppt_w"/>
                                          </p:val>
                                        </p:tav>
                                      </p:tavLst>
                                    </p:anim>
                                    <p:anim calcmode="lin" valueType="num">
                                      <p:cBhvr>
                                        <p:cTn id="43" dur="500" fill="hold"/>
                                        <p:tgtEl>
                                          <p:spTgt spid="90127"/>
                                        </p:tgtEl>
                                        <p:attrNameLst>
                                          <p:attrName>ppt_h</p:attrName>
                                        </p:attrNameLst>
                                      </p:cBhvr>
                                      <p:tavLst>
                                        <p:tav tm="0">
                                          <p:val>
                                            <p:fltVal val="0"/>
                                          </p:val>
                                        </p:tav>
                                        <p:tav tm="100000">
                                          <p:val>
                                            <p:strVal val="#ppt_h"/>
                                          </p:val>
                                        </p:tav>
                                      </p:tavLst>
                                    </p:anim>
                                    <p:animEffect transition="in" filter="fade">
                                      <p:cBhvr>
                                        <p:cTn id="44" dur="500"/>
                                        <p:tgtEl>
                                          <p:spTgt spid="90127"/>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0114">
                                            <p:txEl>
                                              <p:pRg st="3" end="3"/>
                                            </p:txEl>
                                          </p:spTgt>
                                        </p:tgtEl>
                                        <p:attrNameLst>
                                          <p:attrName>style.visibility</p:attrName>
                                        </p:attrNameLst>
                                      </p:cBhvr>
                                      <p:to>
                                        <p:strVal val="visible"/>
                                      </p:to>
                                    </p:set>
                                    <p:anim calcmode="lin" valueType="num">
                                      <p:cBhvr additive="base">
                                        <p:cTn id="49" dur="500" fill="hold"/>
                                        <p:tgtEl>
                                          <p:spTgt spid="9011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0115">
                                            <p:txEl>
                                              <p:pRg st="1" end="1"/>
                                            </p:txEl>
                                          </p:spTgt>
                                        </p:tgtEl>
                                        <p:attrNameLst>
                                          <p:attrName>style.visibility</p:attrName>
                                        </p:attrNameLst>
                                      </p:cBhvr>
                                      <p:to>
                                        <p:strVal val="visible"/>
                                      </p:to>
                                    </p:set>
                                    <p:anim calcmode="lin" valueType="num">
                                      <p:cBhvr additive="base">
                                        <p:cTn id="55"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01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nimBg="1"/>
      <p:bldP spid="90126" grpId="0" animBg="1"/>
      <p:bldP spid="901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1344613"/>
            <a:ext cx="7772400" cy="4751387"/>
          </a:xfrm>
          <a:prstGeom prst="rect">
            <a:avLst/>
          </a:prstGeom>
          <a:solidFill>
            <a:srgbClr val="EAEAEA"/>
          </a:solidFill>
          <a:ln w="9525">
            <a:noFill/>
            <a:miter lim="800000"/>
            <a:headEnd/>
            <a:tailEnd/>
          </a:ln>
          <a:effectLst/>
        </p:spPr>
        <p:txBody>
          <a:bodyPr/>
          <a:lstStyle/>
          <a:p>
            <a:pPr>
              <a:spcBef>
                <a:spcPct val="20000"/>
              </a:spcBef>
            </a:pPr>
            <a:r>
              <a:rPr lang="en-US" altLang="en-US" i="1" dirty="0">
                <a:solidFill>
                  <a:schemeClr val="accent2"/>
                </a:solidFill>
                <a:ea typeface="Segoe UI" pitchFamily="34" charset="0"/>
              </a:rPr>
              <a:t>The Doppler effect – moving source</a:t>
            </a: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Dobson will hear a different frequency now, depending on his position relative to the truck.</a:t>
            </a: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If Dobson is </a:t>
            </a:r>
            <a:r>
              <a:rPr lang="en-US" dirty="0" smtClean="0">
                <a:solidFill>
                  <a:srgbClr val="000000"/>
                </a:solidFill>
                <a:ea typeface="Segoe UI" pitchFamily="34" charset="0"/>
                <a:cs typeface="Times New Roman" pitchFamily="18" charset="0"/>
              </a:rPr>
              <a:t>________________________________. </a:t>
            </a: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If he is </a:t>
            </a:r>
            <a:r>
              <a:rPr lang="en-US" dirty="0" smtClean="0">
                <a:solidFill>
                  <a:srgbClr val="000000"/>
                </a:solidFill>
                <a:ea typeface="Segoe UI" pitchFamily="34" charset="0"/>
                <a:cs typeface="Times New Roman" pitchFamily="18" charset="0"/>
              </a:rPr>
              <a:t>________________________________.</a:t>
            </a:r>
            <a:endParaRPr lang="en-US" dirty="0">
              <a:solidFill>
                <a:srgbClr val="000000"/>
              </a:solidFill>
              <a:ea typeface="Segoe UI" pitchFamily="34" charset="0"/>
              <a:cs typeface="Times New Roman" pitchFamily="18" charset="0"/>
            </a:endParaRPr>
          </a:p>
        </p:txBody>
      </p:sp>
      <p:pic>
        <p:nvPicPr>
          <p:cNvPr id="92190" name="Picture 30"/>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7250113" y="3648075"/>
            <a:ext cx="1019175" cy="1628775"/>
          </a:xfrm>
          <a:prstGeom prst="rect">
            <a:avLst/>
          </a:prstGeom>
          <a:ln>
            <a:noFill/>
          </a:ln>
          <a:effectLst>
            <a:outerShdw blurRad="292100" dist="139700" dir="2700000" algn="tl" rotWithShape="0">
              <a:srgbClr val="333333">
                <a:alpha val="65000"/>
              </a:srgbClr>
            </a:outerShdw>
          </a:effectLst>
        </p:spPr>
      </p:pic>
      <p:pic>
        <p:nvPicPr>
          <p:cNvPr id="92191" name="Picture 31"/>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1200150" y="3649663"/>
            <a:ext cx="1019175" cy="1628775"/>
          </a:xfrm>
          <a:prstGeom prst="rect">
            <a:avLst/>
          </a:prstGeom>
          <a:ln>
            <a:noFill/>
          </a:ln>
          <a:effectLst>
            <a:outerShdw blurRad="292100" dist="139700" dir="2700000" algn="tl" rotWithShape="0">
              <a:srgbClr val="333333">
                <a:alpha val="65000"/>
              </a:srgbClr>
            </a:outerShdw>
          </a:effectLst>
        </p:spPr>
      </p:pic>
      <p:grpSp>
        <p:nvGrpSpPr>
          <p:cNvPr id="92170" name="Group 10"/>
          <p:cNvGrpSpPr>
            <a:grpSpLocks/>
          </p:cNvGrpSpPr>
          <p:nvPr/>
        </p:nvGrpSpPr>
        <p:grpSpPr bwMode="auto">
          <a:xfrm>
            <a:off x="3836988" y="2551113"/>
            <a:ext cx="2441575" cy="2630487"/>
            <a:chOff x="490" y="1393"/>
            <a:chExt cx="1538" cy="1657"/>
          </a:xfrm>
        </p:grpSpPr>
        <p:pic>
          <p:nvPicPr>
            <p:cNvPr id="92171" name="Picture 11" descr="tn00666_[1]"/>
            <p:cNvPicPr>
              <a:picLocks noChangeAspect="1" noChangeArrowheads="1"/>
            </p:cNvPicPr>
            <p:nvPr/>
          </p:nvPicPr>
          <p:blipFill>
            <a:blip r:embed="rId8" cstate="print"/>
            <a:srcRect/>
            <a:stretch>
              <a:fillRect/>
            </a:stretch>
          </p:blipFill>
          <p:spPr bwMode="auto">
            <a:xfrm>
              <a:off x="490" y="1722"/>
              <a:ext cx="1538" cy="1328"/>
            </a:xfrm>
            <a:prstGeom prst="rect">
              <a:avLst/>
            </a:prstGeom>
            <a:ln>
              <a:noFill/>
            </a:ln>
            <a:effectLst>
              <a:outerShdw blurRad="292100" dist="139700" dir="2700000" algn="tl" rotWithShape="0">
                <a:srgbClr val="333333">
                  <a:alpha val="65000"/>
                </a:srgbClr>
              </a:outerShdw>
            </a:effectLst>
          </p:spPr>
        </p:pic>
        <p:grpSp>
          <p:nvGrpSpPr>
            <p:cNvPr id="92172" name="Group 12"/>
            <p:cNvGrpSpPr>
              <a:grpSpLocks/>
            </p:cNvGrpSpPr>
            <p:nvPr/>
          </p:nvGrpSpPr>
          <p:grpSpPr bwMode="auto">
            <a:xfrm>
              <a:off x="958" y="1393"/>
              <a:ext cx="869" cy="869"/>
              <a:chOff x="2722" y="1411"/>
              <a:chExt cx="869" cy="869"/>
            </a:xfrm>
          </p:grpSpPr>
          <p:sp>
            <p:nvSpPr>
              <p:cNvPr id="92173" name="Oval 13"/>
              <p:cNvSpPr>
                <a:spLocks noChangeArrowheads="1"/>
              </p:cNvSpPr>
              <p:nvPr/>
            </p:nvSpPr>
            <p:spPr bwMode="auto">
              <a:xfrm>
                <a:off x="3021" y="1647"/>
                <a:ext cx="426" cy="426"/>
              </a:xfrm>
              <a:prstGeom prst="ellipse">
                <a:avLst/>
              </a:prstGeom>
              <a:noFill/>
              <a:ln w="9525">
                <a:solidFill>
                  <a:schemeClr val="bg2"/>
                </a:solidFill>
                <a:round/>
                <a:headEnd/>
                <a:tailEnd/>
              </a:ln>
              <a:effectLst/>
            </p:spPr>
            <p:txBody>
              <a:bodyPr wrap="none" anchor="ctr"/>
              <a:lstStyle/>
              <a:p>
                <a:endParaRPr lang="en-US"/>
              </a:p>
            </p:txBody>
          </p:sp>
          <p:sp>
            <p:nvSpPr>
              <p:cNvPr id="92174" name="Oval 14"/>
              <p:cNvSpPr>
                <a:spLocks noChangeArrowheads="1"/>
              </p:cNvSpPr>
              <p:nvPr/>
            </p:nvSpPr>
            <p:spPr bwMode="auto">
              <a:xfrm>
                <a:off x="2922" y="1575"/>
                <a:ext cx="568" cy="568"/>
              </a:xfrm>
              <a:prstGeom prst="ellipse">
                <a:avLst/>
              </a:prstGeom>
              <a:noFill/>
              <a:ln w="9525">
                <a:solidFill>
                  <a:schemeClr val="bg2"/>
                </a:solidFill>
                <a:round/>
                <a:headEnd/>
                <a:tailEnd/>
              </a:ln>
              <a:effectLst/>
            </p:spPr>
            <p:txBody>
              <a:bodyPr wrap="none" anchor="ctr"/>
              <a:lstStyle/>
              <a:p>
                <a:endParaRPr lang="en-US"/>
              </a:p>
            </p:txBody>
          </p:sp>
          <p:sp>
            <p:nvSpPr>
              <p:cNvPr id="92175" name="Oval 15"/>
              <p:cNvSpPr>
                <a:spLocks noChangeArrowheads="1"/>
              </p:cNvSpPr>
              <p:nvPr/>
            </p:nvSpPr>
            <p:spPr bwMode="auto">
              <a:xfrm>
                <a:off x="2823" y="1494"/>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92176" name="Oval 16"/>
              <p:cNvSpPr>
                <a:spLocks noChangeArrowheads="1"/>
              </p:cNvSpPr>
              <p:nvPr/>
            </p:nvSpPr>
            <p:spPr bwMode="auto">
              <a:xfrm>
                <a:off x="2722" y="1411"/>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grpSp>
      <p:sp>
        <p:nvSpPr>
          <p:cNvPr id="92177" name="Line 17"/>
          <p:cNvSpPr>
            <a:spLocks noChangeShapeType="1"/>
          </p:cNvSpPr>
          <p:nvPr/>
        </p:nvSpPr>
        <p:spPr bwMode="auto">
          <a:xfrm>
            <a:off x="5807075" y="4454525"/>
            <a:ext cx="1103313" cy="0"/>
          </a:xfrm>
          <a:prstGeom prst="line">
            <a:avLst/>
          </a:prstGeom>
          <a:noFill/>
          <a:ln w="76200">
            <a:solidFill>
              <a:schemeClr val="accent2"/>
            </a:solidFill>
            <a:round/>
            <a:headEnd/>
            <a:tailEnd type="arrow" w="med" len="med"/>
          </a:ln>
          <a:effectLst/>
        </p:spPr>
        <p:txBody>
          <a:bodyPr/>
          <a:lstStyle/>
          <a:p>
            <a:endParaRPr lang="en-US"/>
          </a:p>
        </p:txBody>
      </p:sp>
      <p:sp>
        <p:nvSpPr>
          <p:cNvPr id="92182" name="Freeform 22"/>
          <p:cNvSpPr>
            <a:spLocks/>
          </p:cNvSpPr>
          <p:nvPr/>
        </p:nvSpPr>
        <p:spPr bwMode="auto">
          <a:xfrm>
            <a:off x="5697538" y="3263900"/>
            <a:ext cx="325437"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19050" cmpd="sng">
            <a:solidFill>
              <a:srgbClr val="FF3300"/>
            </a:solidFill>
            <a:round/>
            <a:headEnd/>
            <a:tailEnd/>
          </a:ln>
          <a:effectLst/>
        </p:spPr>
        <p:txBody>
          <a:bodyPr/>
          <a:lstStyle/>
          <a:p>
            <a:endParaRPr lang="en-US"/>
          </a:p>
        </p:txBody>
      </p:sp>
      <p:sp>
        <p:nvSpPr>
          <p:cNvPr id="92183" name="Freeform 23"/>
          <p:cNvSpPr>
            <a:spLocks/>
          </p:cNvSpPr>
          <p:nvPr/>
        </p:nvSpPr>
        <p:spPr bwMode="auto">
          <a:xfrm flipH="1">
            <a:off x="4454525" y="3255963"/>
            <a:ext cx="611188"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92185" name="Text Box 25"/>
          <p:cNvSpPr txBox="1">
            <a:spLocks noChangeArrowheads="1"/>
          </p:cNvSpPr>
          <p:nvPr/>
        </p:nvSpPr>
        <p:spPr bwMode="auto">
          <a:xfrm>
            <a:off x="6846888" y="4191000"/>
            <a:ext cx="661987"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92186" name="Text Box 26"/>
          <p:cNvSpPr txBox="1">
            <a:spLocks noChangeArrowheads="1"/>
          </p:cNvSpPr>
          <p:nvPr/>
        </p:nvSpPr>
        <p:spPr bwMode="auto">
          <a:xfrm>
            <a:off x="7586663" y="3254375"/>
            <a:ext cx="738187" cy="396875"/>
          </a:xfrm>
          <a:prstGeom prst="rect">
            <a:avLst/>
          </a:prstGeom>
          <a:noFill/>
          <a:ln w="9525">
            <a:noFill/>
            <a:miter lim="800000"/>
            <a:headEnd/>
            <a:tailEnd/>
          </a:ln>
          <a:effectLst/>
        </p:spPr>
        <p:txBody>
          <a:bodyPr wrap="none">
            <a:spAutoFit/>
          </a:bodyPr>
          <a:lstStyle/>
          <a:p>
            <a:pPr eaLnBrk="1" hangingPunct="1"/>
            <a:r>
              <a:rPr lang="en-US" sz="2000" i="1">
                <a:solidFill>
                  <a:schemeClr val="hlink"/>
                </a:solidFill>
              </a:rPr>
              <a:t>f ’</a:t>
            </a:r>
            <a:r>
              <a:rPr lang="en-US" sz="2000">
                <a:solidFill>
                  <a:schemeClr val="hlink"/>
                </a:solidFill>
              </a:rPr>
              <a:t> &gt; </a:t>
            </a:r>
            <a:r>
              <a:rPr lang="en-US" sz="2000" i="1">
                <a:solidFill>
                  <a:schemeClr val="hlink"/>
                </a:solidFill>
              </a:rPr>
              <a:t>f</a:t>
            </a:r>
          </a:p>
        </p:txBody>
      </p:sp>
      <p:sp>
        <p:nvSpPr>
          <p:cNvPr id="92187" name="Text Box 27"/>
          <p:cNvSpPr txBox="1">
            <a:spLocks noChangeArrowheads="1"/>
          </p:cNvSpPr>
          <p:nvPr/>
        </p:nvSpPr>
        <p:spPr bwMode="auto">
          <a:xfrm>
            <a:off x="1136650" y="3262313"/>
            <a:ext cx="738188" cy="396875"/>
          </a:xfrm>
          <a:prstGeom prst="rect">
            <a:avLst/>
          </a:prstGeom>
          <a:noFill/>
          <a:ln w="9525">
            <a:noFill/>
            <a:miter lim="800000"/>
            <a:headEnd/>
            <a:tailEnd/>
          </a:ln>
          <a:effectLst/>
        </p:spPr>
        <p:txBody>
          <a:bodyPr wrap="none">
            <a:spAutoFit/>
          </a:bodyPr>
          <a:lstStyle/>
          <a:p>
            <a:pPr eaLnBrk="1" hangingPunct="1"/>
            <a:r>
              <a:rPr lang="en-US" sz="2000" i="1">
                <a:solidFill>
                  <a:schemeClr val="hlink"/>
                </a:solidFill>
              </a:rPr>
              <a:t>f ’</a:t>
            </a:r>
            <a:r>
              <a:rPr lang="en-US" sz="2000">
                <a:solidFill>
                  <a:schemeClr val="hlink"/>
                </a:solidFill>
              </a:rPr>
              <a:t> &lt; </a:t>
            </a:r>
            <a:r>
              <a:rPr lang="en-US" sz="2000" i="1">
                <a:solidFill>
                  <a:schemeClr val="hlink"/>
                </a:solidFill>
              </a:rPr>
              <a:t>f</a:t>
            </a:r>
          </a:p>
        </p:txBody>
      </p:sp>
      <p:sp>
        <p:nvSpPr>
          <p:cNvPr id="9218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2">
                                            <p:txEl>
                                              <p:pRg st="1" end="1"/>
                                            </p:txEl>
                                          </p:spTgt>
                                        </p:tgtEl>
                                        <p:attrNameLst>
                                          <p:attrName>style.visibility</p:attrName>
                                        </p:attrNameLst>
                                      </p:cBhvr>
                                      <p:to>
                                        <p:strVal val="visible"/>
                                      </p:to>
                                    </p:set>
                                    <p:anim calcmode="lin" valueType="num">
                                      <p:cBhvr additive="base">
                                        <p:cTn id="7" dur="500" fill="hold"/>
                                        <p:tgtEl>
                                          <p:spTgt spid="92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2170"/>
                                        </p:tgtEl>
                                        <p:attrNameLst>
                                          <p:attrName>style.visibility</p:attrName>
                                        </p:attrNameLst>
                                      </p:cBhvr>
                                      <p:to>
                                        <p:strVal val="visible"/>
                                      </p:to>
                                    </p:set>
                                    <p:animEffect transition="in" filter="fade">
                                      <p:cBhvr>
                                        <p:cTn id="11" dur="500"/>
                                        <p:tgtEl>
                                          <p:spTgt spid="921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2177"/>
                                        </p:tgtEl>
                                        <p:attrNameLst>
                                          <p:attrName>style.visibility</p:attrName>
                                        </p:attrNameLst>
                                      </p:cBhvr>
                                      <p:to>
                                        <p:strVal val="visible"/>
                                      </p:to>
                                    </p:set>
                                    <p:animEffect transition="in" filter="fade">
                                      <p:cBhvr>
                                        <p:cTn id="14" dur="500"/>
                                        <p:tgtEl>
                                          <p:spTgt spid="9217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185">
                                            <p:txEl>
                                              <p:pRg st="0" end="0"/>
                                            </p:txEl>
                                          </p:spTgt>
                                        </p:tgtEl>
                                        <p:attrNameLst>
                                          <p:attrName>style.visibility</p:attrName>
                                        </p:attrNameLst>
                                      </p:cBhvr>
                                      <p:to>
                                        <p:strVal val="visible"/>
                                      </p:to>
                                    </p:set>
                                    <p:animEffect transition="in" filter="fade">
                                      <p:cBhvr>
                                        <p:cTn id="17" dur="500"/>
                                        <p:tgtEl>
                                          <p:spTgt spid="921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0"/>
                                        </p:tgtEl>
                                        <p:attrNameLst>
                                          <p:attrName>style.visibility</p:attrName>
                                        </p:attrNameLst>
                                      </p:cBhvr>
                                      <p:to>
                                        <p:strVal val="visible"/>
                                      </p:to>
                                    </p:set>
                                    <p:animEffect transition="in" filter="fade">
                                      <p:cBhvr>
                                        <p:cTn id="22" dur="2000"/>
                                        <p:tgtEl>
                                          <p:spTgt spid="92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1"/>
                                        </p:tgtEl>
                                        <p:attrNameLst>
                                          <p:attrName>style.visibility</p:attrName>
                                        </p:attrNameLst>
                                      </p:cBhvr>
                                      <p:to>
                                        <p:strVal val="visible"/>
                                      </p:to>
                                    </p:set>
                                    <p:animEffect transition="in" filter="fade">
                                      <p:cBhvr>
                                        <p:cTn id="27" dur="2000"/>
                                        <p:tgtEl>
                                          <p:spTgt spid="921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82"/>
                                        </p:tgtEl>
                                        <p:attrNameLst>
                                          <p:attrName>style.visibility</p:attrName>
                                        </p:attrNameLst>
                                      </p:cBhvr>
                                      <p:to>
                                        <p:strVal val="visible"/>
                                      </p:to>
                                    </p:set>
                                    <p:animEffect transition="in" filter="wipe(left)">
                                      <p:cBhvr>
                                        <p:cTn id="32" dur="3000"/>
                                        <p:tgtEl>
                                          <p:spTgt spid="9218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2183"/>
                                        </p:tgtEl>
                                        <p:attrNameLst>
                                          <p:attrName>style.visibility</p:attrName>
                                        </p:attrNameLst>
                                      </p:cBhvr>
                                      <p:to>
                                        <p:strVal val="visible"/>
                                      </p:to>
                                    </p:set>
                                    <p:animEffect transition="in" filter="wipe(right)">
                                      <p:cBhvr>
                                        <p:cTn id="35" dur="3000"/>
                                        <p:tgtEl>
                                          <p:spTgt spid="92183"/>
                                        </p:tgtEl>
                                      </p:cBhvr>
                                    </p:animEffect>
                                  </p:childTnLst>
                                  <p:subTnLst>
                                    <p:audio>
                                      <p:cMediaNode>
                                        <p:cTn display="0" masterRel="sameClick">
                                          <p:stCondLst>
                                            <p:cond evt="begin" delay="0">
                                              <p:tn val="33"/>
                                            </p:cond>
                                          </p:stCondLst>
                                          <p:endCondLst>
                                            <p:cond evt="onStopAudio" delay="0">
                                              <p:tgtEl>
                                                <p:sldTgt/>
                                              </p:tgtEl>
                                            </p:cond>
                                          </p:endCondLst>
                                        </p:cTn>
                                        <p:tgtEl>
                                          <p:sndTgt r:embed="rId5" name="Bell, train.wav"/>
                                        </p:tgtEl>
                                      </p:cMediaNode>
                                    </p:audio>
                                  </p:subTnLst>
                                </p:cTn>
                              </p:par>
                            </p:childTnLst>
                          </p:cTn>
                        </p:par>
                      </p:childTnLst>
                    </p:cTn>
                  </p:par>
                  <p:par>
                    <p:cTn id="36" fill="hold">
                      <p:stCondLst>
                        <p:cond delay="indefinite"/>
                      </p:stCondLst>
                      <p:childTnLst>
                        <p:par>
                          <p:cTn id="37" fill="hold">
                            <p:stCondLst>
                              <p:cond delay="0"/>
                            </p:stCondLst>
                            <p:childTnLst>
                              <p:par>
                                <p:cTn id="38" presetID="49" presetClass="path" presetSubtype="0" accel="50000" decel="50000" fill="hold" grpId="1" nodeType="clickEffect">
                                  <p:stCondLst>
                                    <p:cond delay="0"/>
                                  </p:stCondLst>
                                  <p:childTnLst>
                                    <p:animMotion origin="layout" path="M -3.33333E-6 -4.52695E-6 L 0.25122 0.05853 " pathEditMode="relative" rAng="0" ptsTypes="AA">
                                      <p:cBhvr>
                                        <p:cTn id="39" dur="2000" fill="hold"/>
                                        <p:tgtEl>
                                          <p:spTgt spid="92182"/>
                                        </p:tgtEl>
                                        <p:attrNameLst>
                                          <p:attrName>ppt_x</p:attrName>
                                          <p:attrName>ppt_y</p:attrName>
                                        </p:attrNameLst>
                                      </p:cBhvr>
                                      <p:rCtr x="12600" y="2900"/>
                                    </p:animMotion>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grpId="1" nodeType="clickEffect">
                                  <p:stCondLst>
                                    <p:cond delay="0"/>
                                  </p:stCondLst>
                                  <p:childTnLst>
                                    <p:animMotion origin="layout" path="M -8.33333E-7 2.07726E-6 L -0.36701 0.05783 " pathEditMode="relative" rAng="0" ptsTypes="AA">
                                      <p:cBhvr>
                                        <p:cTn id="43" dur="2000" fill="hold"/>
                                        <p:tgtEl>
                                          <p:spTgt spid="92183"/>
                                        </p:tgtEl>
                                        <p:attrNameLst>
                                          <p:attrName>ppt_x</p:attrName>
                                          <p:attrName>ppt_y</p:attrName>
                                        </p:attrNameLst>
                                      </p:cBhvr>
                                      <p:rCtr x="-18400" y="2900"/>
                                    </p:animMotion>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2162">
                                            <p:txEl>
                                              <p:pRg st="8" end="8"/>
                                            </p:txEl>
                                          </p:spTgt>
                                        </p:tgtEl>
                                        <p:attrNameLst>
                                          <p:attrName>style.visibility</p:attrName>
                                        </p:attrNameLst>
                                      </p:cBhvr>
                                      <p:to>
                                        <p:strVal val="visible"/>
                                      </p:to>
                                    </p:set>
                                    <p:anim calcmode="lin" valueType="num">
                                      <p:cBhvr additive="base">
                                        <p:cTn id="48" dur="500" fill="hold"/>
                                        <p:tgtEl>
                                          <p:spTgt spid="92162">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216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iterate type="lt">
                                    <p:tmPct val="0"/>
                                  </p:iterate>
                                  <p:childTnLst>
                                    <p:set>
                                      <p:cBhvr>
                                        <p:cTn id="53" dur="1" fill="hold">
                                          <p:stCondLst>
                                            <p:cond delay="0"/>
                                          </p:stCondLst>
                                        </p:cTn>
                                        <p:tgtEl>
                                          <p:spTgt spid="92186">
                                            <p:txEl>
                                              <p:pRg st="0" end="0"/>
                                            </p:txEl>
                                          </p:spTgt>
                                        </p:tgtEl>
                                        <p:attrNameLst>
                                          <p:attrName>style.visibility</p:attrName>
                                        </p:attrNameLst>
                                      </p:cBhvr>
                                      <p:to>
                                        <p:strVal val="visible"/>
                                      </p:to>
                                    </p:set>
                                    <p:anim calcmode="lin" valueType="num">
                                      <p:cBhvr additive="base">
                                        <p:cTn id="54" dur="500" fill="hold"/>
                                        <p:tgtEl>
                                          <p:spTgt spid="92186">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921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2162">
                                            <p:txEl>
                                              <p:pRg st="9" end="9"/>
                                            </p:txEl>
                                          </p:spTgt>
                                        </p:tgtEl>
                                        <p:attrNameLst>
                                          <p:attrName>style.visibility</p:attrName>
                                        </p:attrNameLst>
                                      </p:cBhvr>
                                      <p:to>
                                        <p:strVal val="visible"/>
                                      </p:to>
                                    </p:set>
                                    <p:anim calcmode="lin" valueType="num">
                                      <p:cBhvr additive="base">
                                        <p:cTn id="60" dur="500" fill="hold"/>
                                        <p:tgtEl>
                                          <p:spTgt spid="92162">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216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iterate type="lt">
                                    <p:tmPct val="0"/>
                                  </p:iterate>
                                  <p:childTnLst>
                                    <p:set>
                                      <p:cBhvr>
                                        <p:cTn id="65" dur="1" fill="hold">
                                          <p:stCondLst>
                                            <p:cond delay="0"/>
                                          </p:stCondLst>
                                        </p:cTn>
                                        <p:tgtEl>
                                          <p:spTgt spid="92187">
                                            <p:txEl>
                                              <p:pRg st="0" end="0"/>
                                            </p:txEl>
                                          </p:spTgt>
                                        </p:tgtEl>
                                        <p:attrNameLst>
                                          <p:attrName>style.visibility</p:attrName>
                                        </p:attrNameLst>
                                      </p:cBhvr>
                                      <p:to>
                                        <p:strVal val="visible"/>
                                      </p:to>
                                    </p:set>
                                    <p:anim calcmode="lin" valueType="num">
                                      <p:cBhvr additive="base">
                                        <p:cTn id="66" dur="500" fill="hold"/>
                                        <p:tgtEl>
                                          <p:spTgt spid="92187">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92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animBg="1"/>
      <p:bldP spid="92182" grpId="0" animBg="1"/>
      <p:bldP spid="92182" grpId="1" animBg="1"/>
      <p:bldP spid="92183" grpId="0" animBg="1"/>
      <p:bldP spid="92183" grpId="1" animBg="1"/>
      <p:bldP spid="9218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2" name="Rectangle 22"/>
          <p:cNvSpPr>
            <a:spLocks noChangeArrowheads="1"/>
          </p:cNvSpPr>
          <p:nvPr/>
        </p:nvSpPr>
        <p:spPr bwMode="auto">
          <a:xfrm>
            <a:off x="674688" y="1760538"/>
            <a:ext cx="7764462" cy="77787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Dobson listens to the truck as it approaches, then as it recedes. Note what he hears!</a:t>
            </a:r>
            <a:endParaRPr lang="en-US"/>
          </a:p>
        </p:txBody>
      </p:sp>
      <p:pic>
        <p:nvPicPr>
          <p:cNvPr id="163878" name="Picture 38"/>
          <p:cNvPicPr>
            <a:picLocks noChangeAspect="1" noChangeArrowheads="1"/>
          </p:cNvPicPr>
          <p:nvPr/>
        </p:nvPicPr>
        <p:blipFill>
          <a:blip r:embed="rId7" cstate="print"/>
          <a:srcRect/>
          <a:stretch>
            <a:fillRect/>
          </a:stretch>
        </p:blipFill>
        <p:spPr bwMode="auto">
          <a:xfrm>
            <a:off x="0" y="2532063"/>
            <a:ext cx="9144000" cy="4335462"/>
          </a:xfrm>
          <a:prstGeom prst="rect">
            <a:avLst/>
          </a:prstGeom>
          <a:noFill/>
        </p:spPr>
      </p:pic>
      <p:sp>
        <p:nvSpPr>
          <p:cNvPr id="163842" name="Rectangle 2"/>
          <p:cNvSpPr>
            <a:spLocks noChangeArrowheads="1"/>
          </p:cNvSpPr>
          <p:nvPr/>
        </p:nvSpPr>
        <p:spPr bwMode="auto">
          <a:xfrm>
            <a:off x="685800" y="1344613"/>
            <a:ext cx="7772400" cy="45243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p:txBody>
      </p:sp>
      <p:pic>
        <p:nvPicPr>
          <p:cNvPr id="163843" name="Picture 3"/>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2995613" y="3429000"/>
            <a:ext cx="857250" cy="1371600"/>
          </a:xfrm>
          <a:prstGeom prst="rect">
            <a:avLst/>
          </a:prstGeom>
          <a:ln>
            <a:noFill/>
          </a:ln>
          <a:effectLst>
            <a:outerShdw blurRad="292100" dist="139700" dir="2700000" algn="tl" rotWithShape="0">
              <a:srgbClr val="333333">
                <a:alpha val="65000"/>
              </a:srgbClr>
            </a:outerShdw>
          </a:effectLst>
        </p:spPr>
      </p:pic>
      <p:sp>
        <p:nvSpPr>
          <p:cNvPr id="16385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63864" name="Picture 24"/>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a:off x="3224213" y="3441700"/>
            <a:ext cx="857250" cy="1371600"/>
          </a:xfrm>
          <a:prstGeom prst="rect">
            <a:avLst/>
          </a:prstGeom>
          <a:ln>
            <a:noFill/>
          </a:ln>
          <a:effectLst>
            <a:outerShdw blurRad="292100" dist="139700" dir="2700000" algn="tl" rotWithShape="0">
              <a:srgbClr val="333333">
                <a:alpha val="65000"/>
              </a:srgbClr>
            </a:outerShdw>
          </a:effectLst>
        </p:spPr>
      </p:pic>
      <p:pic>
        <p:nvPicPr>
          <p:cNvPr id="163863" name="Picture 23"/>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3808413" y="2873375"/>
            <a:ext cx="336550" cy="1354138"/>
          </a:xfrm>
          <a:prstGeom prst="rect">
            <a:avLst/>
          </a:prstGeom>
          <a:noFill/>
        </p:spPr>
      </p:pic>
      <p:pic>
        <p:nvPicPr>
          <p:cNvPr id="163861" name="Picture 21"/>
          <p:cNvPicPr>
            <a:picLocks noChangeAspect="1" noChangeArrowheads="1"/>
          </p:cNvPicPr>
          <p:nvPr/>
        </p:nvPicPr>
        <p:blipFill>
          <a:blip r:embed="rId11" cstate="print">
            <a:clrChange>
              <a:clrFrom>
                <a:srgbClr val="008000"/>
              </a:clrFrom>
              <a:clrTo>
                <a:srgbClr val="008000">
                  <a:alpha val="0"/>
                </a:srgbClr>
              </a:clrTo>
            </a:clrChange>
          </a:blip>
          <a:srcRect/>
          <a:stretch>
            <a:fillRect/>
          </a:stretch>
        </p:blipFill>
        <p:spPr bwMode="auto">
          <a:xfrm>
            <a:off x="-3863975" y="3762375"/>
            <a:ext cx="3863975" cy="3154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2">
                                            <p:txEl>
                                              <p:pRg st="0" end="0"/>
                                            </p:txEl>
                                          </p:spTgt>
                                        </p:tgtEl>
                                        <p:attrNameLst>
                                          <p:attrName>style.visibility</p:attrName>
                                        </p:attrNameLst>
                                      </p:cBhvr>
                                      <p:to>
                                        <p:strVal val="visible"/>
                                      </p:to>
                                    </p:set>
                                    <p:anim calcmode="lin" valueType="num">
                                      <p:cBhvr additive="base">
                                        <p:cTn id="7" dur="500" fill="hold"/>
                                        <p:tgtEl>
                                          <p:spTgt spid="1638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3878"/>
                                        </p:tgtEl>
                                        <p:attrNameLst>
                                          <p:attrName>style.visibility</p:attrName>
                                        </p:attrNameLst>
                                      </p:cBhvr>
                                      <p:to>
                                        <p:strVal val="visible"/>
                                      </p:to>
                                    </p:set>
                                    <p:animEffect transition="in" filter="fade">
                                      <p:cBhvr>
                                        <p:cTn id="12" dur="2000"/>
                                        <p:tgtEl>
                                          <p:spTgt spid="1638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500"/>
                                  </p:stCondLst>
                                  <p:childTnLst>
                                    <p:set>
                                      <p:cBhvr>
                                        <p:cTn id="16" dur="1" fill="hold">
                                          <p:stCondLst>
                                            <p:cond delay="0"/>
                                          </p:stCondLst>
                                        </p:cTn>
                                        <p:tgtEl>
                                          <p:spTgt spid="163843"/>
                                        </p:tgtEl>
                                        <p:attrNameLst>
                                          <p:attrName>style.visibility</p:attrName>
                                        </p:attrNameLst>
                                      </p:cBhvr>
                                      <p:to>
                                        <p:strVal val="visible"/>
                                      </p:to>
                                    </p:set>
                                    <p:anim calcmode="lin" valueType="num">
                                      <p:cBhvr additive="base">
                                        <p:cTn id="17" dur="5000" fill="hold"/>
                                        <p:tgtEl>
                                          <p:spTgt spid="163843"/>
                                        </p:tgtEl>
                                        <p:attrNameLst>
                                          <p:attrName>ppt_x</p:attrName>
                                        </p:attrNameLst>
                                      </p:cBhvr>
                                      <p:tavLst>
                                        <p:tav tm="0">
                                          <p:val>
                                            <p:strVal val="1+#ppt_w/2"/>
                                          </p:val>
                                        </p:tav>
                                        <p:tav tm="100000">
                                          <p:val>
                                            <p:strVal val="#ppt_x"/>
                                          </p:val>
                                        </p:tav>
                                      </p:tavLst>
                                    </p:anim>
                                    <p:anim calcmode="lin" valueType="num">
                                      <p:cBhvr additive="base">
                                        <p:cTn id="18" dur="5000" fill="hold"/>
                                        <p:tgtEl>
                                          <p:spTgt spid="16384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3000"/>
                                        <p:tgtEl>
                                          <p:spTgt spid="163861"/>
                                        </p:tgtEl>
                                        <p:attrNameLst>
                                          <p:attrName>ppt_x</p:attrName>
                                        </p:attrNameLst>
                                      </p:cBhvr>
                                      <p:tavLst>
                                        <p:tav tm="0">
                                          <p:val>
                                            <p:strVal val="ppt_x"/>
                                          </p:val>
                                        </p:tav>
                                        <p:tav tm="100000">
                                          <p:val>
                                            <p:strVal val="1+ppt_w/2"/>
                                          </p:val>
                                        </p:tav>
                                      </p:tavLst>
                                    </p:anim>
                                    <p:anim calcmode="lin" valueType="num">
                                      <p:cBhvr additive="base">
                                        <p:cTn id="23" dur="3000"/>
                                        <p:tgtEl>
                                          <p:spTgt spid="163861"/>
                                        </p:tgtEl>
                                        <p:attrNameLst>
                                          <p:attrName>ppt_y</p:attrName>
                                        </p:attrNameLst>
                                      </p:cBhvr>
                                      <p:tavLst>
                                        <p:tav tm="0">
                                          <p:val>
                                            <p:strVal val="ppt_y"/>
                                          </p:val>
                                        </p:tav>
                                        <p:tav tm="100000">
                                          <p:val>
                                            <p:strVal val="ppt_y"/>
                                          </p:val>
                                        </p:tav>
                                      </p:tavLst>
                                    </p:anim>
                                    <p:set>
                                      <p:cBhvr>
                                        <p:cTn id="24" dur="1" fill="hold">
                                          <p:stCondLst>
                                            <p:cond delay="2999"/>
                                          </p:stCondLst>
                                        </p:cTn>
                                        <p:tgtEl>
                                          <p:spTgt spid="163861"/>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5" name="Race car.wav"/>
                                        </p:tgtEl>
                                      </p:cMediaNode>
                                    </p:audio>
                                  </p:subTnLst>
                                </p:cTn>
                              </p:par>
                              <p:par>
                                <p:cTn id="25" presetID="1" presetClass="entr" presetSubtype="0" fill="hold" nodeType="withEffect">
                                  <p:stCondLst>
                                    <p:cond delay="1000"/>
                                  </p:stCondLst>
                                  <p:childTnLst>
                                    <p:set>
                                      <p:cBhvr>
                                        <p:cTn id="26" dur="1" fill="hold">
                                          <p:stCondLst>
                                            <p:cond delay="0"/>
                                          </p:stCondLst>
                                        </p:cTn>
                                        <p:tgtEl>
                                          <p:spTgt spid="163864"/>
                                        </p:tgtEl>
                                        <p:attrNameLst>
                                          <p:attrName>style.visibility</p:attrName>
                                        </p:attrNameLst>
                                      </p:cBhvr>
                                      <p:to>
                                        <p:strVal val="visible"/>
                                      </p:to>
                                    </p:set>
                                  </p:childTnLst>
                                </p:cTn>
                              </p:par>
                              <p:par>
                                <p:cTn id="27" presetID="1" presetClass="exit" presetSubtype="0" fill="hold" nodeType="withEffect">
                                  <p:stCondLst>
                                    <p:cond delay="1000"/>
                                  </p:stCondLst>
                                  <p:childTnLst>
                                    <p:set>
                                      <p:cBhvr>
                                        <p:cTn id="28" dur="1" fill="hold">
                                          <p:stCondLst>
                                            <p:cond delay="0"/>
                                          </p:stCondLst>
                                        </p:cTn>
                                        <p:tgtEl>
                                          <p:spTgt spid="163843"/>
                                        </p:tgtEl>
                                        <p:attrNameLst>
                                          <p:attrName>style.visibility</p:attrName>
                                        </p:attrNameLst>
                                      </p:cBhvr>
                                      <p:to>
                                        <p:strVal val="hidden"/>
                                      </p:to>
                                    </p:set>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163863"/>
                                        </p:tgtEl>
                                        <p:attrNameLst>
                                          <p:attrName>style.visibility</p:attrName>
                                        </p:attrNameLst>
                                      </p:cBhvr>
                                      <p:to>
                                        <p:strVal val="visible"/>
                                      </p:to>
                                    </p:set>
                                    <p:anim calcmode="lin" valueType="num">
                                      <p:cBhvr additive="base">
                                        <p:cTn id="32" dur="500" fill="hold"/>
                                        <p:tgtEl>
                                          <p:spTgt spid="163863"/>
                                        </p:tgtEl>
                                        <p:attrNameLst>
                                          <p:attrName>ppt_x</p:attrName>
                                        </p:attrNameLst>
                                      </p:cBhvr>
                                      <p:tavLst>
                                        <p:tav tm="0">
                                          <p:val>
                                            <p:strVal val="#ppt_x"/>
                                          </p:val>
                                        </p:tav>
                                        <p:tav tm="100000">
                                          <p:val>
                                            <p:strVal val="#ppt_x"/>
                                          </p:val>
                                        </p:tav>
                                      </p:tavLst>
                                    </p:anim>
                                    <p:anim calcmode="lin" valueType="num">
                                      <p:cBhvr additive="base">
                                        <p:cTn id="33" dur="500" fill="hold"/>
                                        <p:tgtEl>
                                          <p:spTgt spid="1638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6" name="Spl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dirty="0">
                <a:solidFill>
                  <a:schemeClr val="accent2"/>
                </a:solidFill>
                <a:ea typeface="Segoe UI" pitchFamily="34" charset="0"/>
              </a:rPr>
              <a:t>The Doppler effect – moving source</a:t>
            </a:r>
            <a:r>
              <a:rPr lang="en-US" dirty="0">
                <a:solidFill>
                  <a:srgbClr val="000000"/>
                </a:solidFill>
                <a:ea typeface="Segoe UI" pitchFamily="34" charset="0"/>
                <a:cs typeface="Times New Roman" pitchFamily="18" charset="0"/>
              </a:rPr>
              <a:t> 	</a:t>
            </a: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ea typeface="Segoe UI" pitchFamily="34" charset="0"/>
                <a:cs typeface="Times New Roman" pitchFamily="18" charset="0"/>
              </a:rPr>
              <a:t>Now we want to look at </a:t>
            </a:r>
            <a:r>
              <a:rPr lang="en-US" dirty="0" smtClean="0">
                <a:ea typeface="Segoe UI" pitchFamily="34" charset="0"/>
                <a:cs typeface="Times New Roman" pitchFamily="18" charset="0"/>
              </a:rPr>
              <a:t>________________________ emitted </a:t>
            </a:r>
            <a:r>
              <a:rPr lang="en-US" dirty="0">
                <a:ea typeface="Segoe UI" pitchFamily="34" charset="0"/>
                <a:cs typeface="Times New Roman" pitchFamily="18" charset="0"/>
              </a:rPr>
              <a:t>by a </a:t>
            </a:r>
            <a:r>
              <a:rPr lang="en-US" dirty="0" smtClean="0">
                <a:ea typeface="Segoe UI" pitchFamily="34" charset="0"/>
                <a:cs typeface="Times New Roman" pitchFamily="18" charset="0"/>
              </a:rPr>
              <a:t>________________________________:</a:t>
            </a: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FF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sym typeface="Symbol" pitchFamily="18" charset="2"/>
              </a:rPr>
              <a:t> is the </a:t>
            </a:r>
            <a:r>
              <a:rPr lang="en-US" dirty="0" smtClean="0">
                <a:solidFill>
                  <a:srgbClr val="000000"/>
                </a:solidFill>
                <a:ea typeface="Segoe UI" pitchFamily="34" charset="0"/>
                <a:cs typeface="Times New Roman" pitchFamily="18" charset="0"/>
                <a:sym typeface="Symbol" pitchFamily="18" charset="2"/>
              </a:rPr>
              <a:t>_________________________________. </a:t>
            </a:r>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dirty="0">
                <a:solidFill>
                  <a:srgbClr val="000000"/>
                </a:solidFill>
                <a:ea typeface="Segoe UI" pitchFamily="34" charset="0"/>
                <a:cs typeface="Times New Roman" pitchFamily="18" charset="0"/>
                <a:sym typeface="Symbol" pitchFamily="18" charset="2"/>
              </a:rPr>
              <a:t>Since the speed of sound in air is </a:t>
            </a:r>
            <a:r>
              <a:rPr lang="en-US" i="1" dirty="0">
                <a:solidFill>
                  <a:srgbClr val="000000"/>
                </a:solidFill>
                <a:ea typeface="Segoe UI" pitchFamily="34" charset="0"/>
                <a:cs typeface="Times New Roman" pitchFamily="18" charset="0"/>
                <a:sym typeface="Symbol" pitchFamily="18" charset="2"/>
              </a:rPr>
              <a:t>v</a:t>
            </a:r>
            <a:r>
              <a:rPr lang="en-US" dirty="0">
                <a:solidFill>
                  <a:srgbClr val="000000"/>
                </a:solidFill>
                <a:ea typeface="Segoe UI" pitchFamily="34" charset="0"/>
                <a:cs typeface="Times New Roman" pitchFamily="18" charset="0"/>
                <a:sym typeface="Symbol" pitchFamily="18" charset="2"/>
              </a:rPr>
              <a:t>, </a:t>
            </a:r>
            <a:r>
              <a:rPr lang="en-US" dirty="0" smtClean="0">
                <a:solidFill>
                  <a:srgbClr val="FF0000"/>
                </a:solidFill>
                <a:ea typeface="Segoe UI" pitchFamily="34" charset="0"/>
                <a:cs typeface="Times New Roman" pitchFamily="18" charset="0"/>
                <a:sym typeface="Symbol" pitchFamily="18" charset="2"/>
              </a:rPr>
              <a:t>__________</a:t>
            </a:r>
            <a:r>
              <a:rPr lang="en-US" dirty="0" smtClean="0">
                <a:solidFill>
                  <a:srgbClr val="000000"/>
                </a:solidFill>
                <a:ea typeface="Segoe UI" pitchFamily="34" charset="0"/>
                <a:cs typeface="Times New Roman" pitchFamily="18" charset="0"/>
                <a:sym typeface="Symbol" pitchFamily="18" charset="2"/>
              </a:rPr>
              <a:t>where </a:t>
            </a:r>
            <a:r>
              <a:rPr lang="en-US" i="1" dirty="0">
                <a:solidFill>
                  <a:srgbClr val="000000"/>
                </a:solidFill>
                <a:ea typeface="Segoe UI" pitchFamily="34" charset="0"/>
                <a:cs typeface="Times New Roman" pitchFamily="18" charset="0"/>
                <a:sym typeface="Symbol" pitchFamily="18" charset="2"/>
              </a:rPr>
              <a:t>T</a:t>
            </a:r>
            <a:r>
              <a:rPr lang="en-US" dirty="0">
                <a:solidFill>
                  <a:srgbClr val="000000"/>
                </a:solidFill>
                <a:ea typeface="Segoe UI" pitchFamily="34" charset="0"/>
                <a:cs typeface="Times New Roman" pitchFamily="18" charset="0"/>
                <a:sym typeface="Symbol" pitchFamily="18" charset="2"/>
              </a:rPr>
              <a:t> is the period of the sound source. Note that Pulse 1 has traveled </a:t>
            </a:r>
            <a:r>
              <a:rPr lang="en-US" dirty="0">
                <a:solidFill>
                  <a:srgbClr val="FF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sym typeface="Symbol" pitchFamily="18" charset="2"/>
              </a:rPr>
              <a:t> = </a:t>
            </a:r>
            <a:r>
              <a:rPr lang="en-US" i="1" dirty="0" err="1">
                <a:solidFill>
                  <a:srgbClr val="000000"/>
                </a:solidFill>
                <a:ea typeface="Segoe UI" pitchFamily="34" charset="0"/>
                <a:cs typeface="Times New Roman" pitchFamily="18" charset="0"/>
                <a:sym typeface="Symbol" pitchFamily="18" charset="2"/>
              </a:rPr>
              <a:t>vT</a:t>
            </a:r>
            <a:r>
              <a:rPr lang="en-US" dirty="0">
                <a:solidFill>
                  <a:srgbClr val="000000"/>
                </a:solidFill>
                <a:ea typeface="Segoe UI" pitchFamily="34" charset="0"/>
                <a:cs typeface="Times New Roman" pitchFamily="18" charset="0"/>
                <a:sym typeface="Symbol" pitchFamily="18" charset="2"/>
              </a:rPr>
              <a:t> in the time </a:t>
            </a:r>
            <a:r>
              <a:rPr lang="en-US" i="1" dirty="0">
                <a:solidFill>
                  <a:srgbClr val="000000"/>
                </a:solidFill>
                <a:ea typeface="Segoe UI" pitchFamily="34" charset="0"/>
                <a:cs typeface="Times New Roman" pitchFamily="18" charset="0"/>
                <a:sym typeface="Symbol" pitchFamily="18" charset="2"/>
              </a:rPr>
              <a:t>t</a:t>
            </a:r>
            <a:r>
              <a:rPr lang="en-US" dirty="0">
                <a:solidFill>
                  <a:srgbClr val="000000"/>
                </a:solidFill>
                <a:ea typeface="Segoe UI" pitchFamily="34" charset="0"/>
                <a:cs typeface="Times New Roman" pitchFamily="18" charset="0"/>
                <a:sym typeface="Symbol" pitchFamily="18" charset="2"/>
              </a:rPr>
              <a:t> = </a:t>
            </a:r>
            <a:r>
              <a:rPr lang="en-US" i="1" dirty="0">
                <a:solidFill>
                  <a:srgbClr val="000000"/>
                </a:solidFill>
                <a:ea typeface="Segoe UI" pitchFamily="34" charset="0"/>
                <a:cs typeface="Times New Roman" pitchFamily="18" charset="0"/>
                <a:sym typeface="Symbol" pitchFamily="18" charset="2"/>
              </a:rPr>
              <a:t>T</a:t>
            </a:r>
            <a:r>
              <a:rPr lang="en-US" dirty="0">
                <a:solidFill>
                  <a:srgbClr val="000000"/>
                </a:solidFill>
                <a:ea typeface="Segoe UI" pitchFamily="34" charset="0"/>
                <a:cs typeface="Times New Roman" pitchFamily="18" charset="0"/>
                <a:sym typeface="Symbol" pitchFamily="18" charset="2"/>
              </a:rPr>
              <a:t>.</a:t>
            </a:r>
          </a:p>
        </p:txBody>
      </p:sp>
      <p:grpSp>
        <p:nvGrpSpPr>
          <p:cNvPr id="94212" name="Group 4"/>
          <p:cNvGrpSpPr>
            <a:grpSpLocks/>
          </p:cNvGrpSpPr>
          <p:nvPr/>
        </p:nvGrpSpPr>
        <p:grpSpPr bwMode="auto">
          <a:xfrm>
            <a:off x="1047750" y="2652713"/>
            <a:ext cx="533400" cy="1017587"/>
            <a:chOff x="919" y="3504"/>
            <a:chExt cx="336" cy="641"/>
          </a:xfrm>
        </p:grpSpPr>
        <p:sp>
          <p:nvSpPr>
            <p:cNvPr id="94213" name="Oval 5"/>
            <p:cNvSpPr>
              <a:spLocks noChangeArrowheads="1"/>
            </p:cNvSpPr>
            <p:nvPr/>
          </p:nvSpPr>
          <p:spPr bwMode="auto">
            <a:xfrm>
              <a:off x="919" y="3504"/>
              <a:ext cx="336" cy="336"/>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94214" name="Group 6"/>
            <p:cNvGrpSpPr>
              <a:grpSpLocks/>
            </p:cNvGrpSpPr>
            <p:nvPr/>
          </p:nvGrpSpPr>
          <p:grpSpPr bwMode="auto">
            <a:xfrm>
              <a:off x="933" y="3895"/>
              <a:ext cx="315" cy="250"/>
              <a:chOff x="960" y="3991"/>
              <a:chExt cx="315" cy="250"/>
            </a:xfrm>
          </p:grpSpPr>
          <p:sp>
            <p:nvSpPr>
              <p:cNvPr id="94215" name="Line 7"/>
              <p:cNvSpPr>
                <a:spLocks noChangeShapeType="1"/>
              </p:cNvSpPr>
              <p:nvPr/>
            </p:nvSpPr>
            <p:spPr bwMode="auto">
              <a:xfrm>
                <a:off x="960" y="4032"/>
                <a:ext cx="315" cy="0"/>
              </a:xfrm>
              <a:prstGeom prst="line">
                <a:avLst/>
              </a:prstGeom>
              <a:noFill/>
              <a:ln w="19050">
                <a:solidFill>
                  <a:schemeClr val="tx1"/>
                </a:solidFill>
                <a:round/>
                <a:headEnd/>
                <a:tailEnd type="arrow" w="med" len="med"/>
              </a:ln>
              <a:effectLst/>
            </p:spPr>
            <p:txBody>
              <a:bodyPr/>
              <a:lstStyle/>
              <a:p>
                <a:endParaRPr lang="en-US"/>
              </a:p>
            </p:txBody>
          </p:sp>
          <p:sp>
            <p:nvSpPr>
              <p:cNvPr id="94216" name="Text Box 8"/>
              <p:cNvSpPr txBox="1">
                <a:spLocks noChangeArrowheads="1"/>
              </p:cNvSpPr>
              <p:nvPr/>
            </p:nvSpPr>
            <p:spPr bwMode="auto">
              <a:xfrm>
                <a:off x="963" y="3991"/>
                <a:ext cx="274" cy="250"/>
              </a:xfrm>
              <a:prstGeom prst="rect">
                <a:avLst/>
              </a:prstGeom>
              <a:noFill/>
              <a:ln w="9525">
                <a:noFill/>
                <a:miter lim="800000"/>
                <a:headEnd/>
                <a:tailEnd/>
              </a:ln>
              <a:effectLst/>
            </p:spPr>
            <p:txBody>
              <a:bodyPr wrap="none">
                <a:spAutoFit/>
              </a:bodyPr>
              <a:lstStyle/>
              <a:p>
                <a:pPr eaLnBrk="1" hangingPunct="1"/>
                <a:r>
                  <a:rPr lang="en-US" sz="2000" i="1"/>
                  <a:t>u</a:t>
                </a:r>
                <a:r>
                  <a:rPr lang="en-US" sz="2000" baseline="-25000"/>
                  <a:t>S</a:t>
                </a:r>
                <a:endParaRPr lang="en-US" sz="2000"/>
              </a:p>
            </p:txBody>
          </p:sp>
        </p:grpSp>
      </p:grpSp>
      <p:sp>
        <p:nvSpPr>
          <p:cNvPr id="94217" name="Arc 9"/>
          <p:cNvSpPr>
            <a:spLocks/>
          </p:cNvSpPr>
          <p:nvPr/>
        </p:nvSpPr>
        <p:spPr bwMode="auto">
          <a:xfrm>
            <a:off x="1319213" y="2535238"/>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94218" name="Arc 10"/>
          <p:cNvSpPr>
            <a:spLocks/>
          </p:cNvSpPr>
          <p:nvPr/>
        </p:nvSpPr>
        <p:spPr bwMode="auto">
          <a:xfrm>
            <a:off x="4586288" y="1697038"/>
            <a:ext cx="3276600" cy="2324100"/>
          </a:xfrm>
          <a:custGeom>
            <a:avLst/>
            <a:gdLst>
              <a:gd name="G0" fmla="+- 0 0 0"/>
              <a:gd name="G1" fmla="+- 8024 0 0"/>
              <a:gd name="G2" fmla="+- 21600 0 0"/>
              <a:gd name="T0" fmla="*/ 20054 w 21600"/>
              <a:gd name="T1" fmla="*/ 0 h 15311"/>
              <a:gd name="T2" fmla="*/ 20334 w 21600"/>
              <a:gd name="T3" fmla="*/ 15311 h 15311"/>
              <a:gd name="T4" fmla="*/ 0 w 21600"/>
              <a:gd name="T5" fmla="*/ 8024 h 15311"/>
            </a:gdLst>
            <a:ahLst/>
            <a:cxnLst>
              <a:cxn ang="0">
                <a:pos x="T0" y="T1"/>
              </a:cxn>
              <a:cxn ang="0">
                <a:pos x="T2" y="T3"/>
              </a:cxn>
              <a:cxn ang="0">
                <a:pos x="T4" y="T5"/>
              </a:cxn>
            </a:cxnLst>
            <a:rect l="0" t="0" r="r" b="b"/>
            <a:pathLst>
              <a:path w="21600" h="15311" fill="none" extrusionOk="0">
                <a:moveTo>
                  <a:pt x="20054" y="-1"/>
                </a:moveTo>
                <a:cubicBezTo>
                  <a:pt x="21075" y="2551"/>
                  <a:pt x="21600" y="5275"/>
                  <a:pt x="21600" y="8024"/>
                </a:cubicBezTo>
                <a:cubicBezTo>
                  <a:pt x="21600" y="10507"/>
                  <a:pt x="21171" y="12972"/>
                  <a:pt x="20333" y="15310"/>
                </a:cubicBezTo>
              </a:path>
              <a:path w="21600" h="15311" stroke="0" extrusionOk="0">
                <a:moveTo>
                  <a:pt x="20054" y="-1"/>
                </a:moveTo>
                <a:cubicBezTo>
                  <a:pt x="21075" y="2551"/>
                  <a:pt x="21600" y="5275"/>
                  <a:pt x="21600" y="8024"/>
                </a:cubicBezTo>
                <a:cubicBezTo>
                  <a:pt x="21600" y="10507"/>
                  <a:pt x="21171" y="12972"/>
                  <a:pt x="20333" y="15310"/>
                </a:cubicBezTo>
                <a:lnTo>
                  <a:pt x="0" y="8024"/>
                </a:lnTo>
                <a:close/>
              </a:path>
            </a:pathLst>
          </a:custGeom>
          <a:noFill/>
          <a:ln w="9525">
            <a:solidFill>
              <a:srgbClr val="FF0000"/>
            </a:solidFill>
            <a:round/>
            <a:headEnd/>
            <a:tailEnd/>
          </a:ln>
          <a:effectLst/>
        </p:spPr>
        <p:txBody>
          <a:bodyPr wrap="none" anchor="ctr"/>
          <a:lstStyle/>
          <a:p>
            <a:endParaRPr lang="en-US"/>
          </a:p>
        </p:txBody>
      </p:sp>
      <p:sp>
        <p:nvSpPr>
          <p:cNvPr id="94219" name="Arc 11"/>
          <p:cNvSpPr>
            <a:spLocks/>
          </p:cNvSpPr>
          <p:nvPr/>
        </p:nvSpPr>
        <p:spPr bwMode="auto">
          <a:xfrm>
            <a:off x="3619500" y="2535238"/>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38100">
            <a:solidFill>
              <a:schemeClr val="hlink"/>
            </a:solidFill>
            <a:round/>
            <a:headEnd/>
            <a:tailEnd/>
          </a:ln>
          <a:effectLst/>
        </p:spPr>
        <p:txBody>
          <a:bodyPr wrap="none" anchor="ctr"/>
          <a:lstStyle/>
          <a:p>
            <a:endParaRPr lang="en-US"/>
          </a:p>
        </p:txBody>
      </p:sp>
      <p:sp>
        <p:nvSpPr>
          <p:cNvPr id="94220" name="Text Box 12"/>
          <p:cNvSpPr txBox="1">
            <a:spLocks noChangeArrowheads="1"/>
          </p:cNvSpPr>
          <p:nvPr/>
        </p:nvSpPr>
        <p:spPr bwMode="auto">
          <a:xfrm>
            <a:off x="539750" y="2009775"/>
            <a:ext cx="1031875" cy="701675"/>
          </a:xfrm>
          <a:prstGeom prst="rect">
            <a:avLst/>
          </a:prstGeom>
          <a:noFill/>
          <a:ln w="9525">
            <a:noFill/>
            <a:miter lim="800000"/>
            <a:headEnd/>
            <a:tailEnd/>
          </a:ln>
          <a:effectLst/>
        </p:spPr>
        <p:txBody>
          <a:bodyPr wrap="none">
            <a:spAutoFit/>
          </a:bodyPr>
          <a:lstStyle/>
          <a:p>
            <a:pPr algn="ctr" eaLnBrk="1" hangingPunct="1"/>
            <a:r>
              <a:rPr lang="en-US" sz="2000"/>
              <a:t>Pulse 1</a:t>
            </a:r>
          </a:p>
          <a:p>
            <a:pPr algn="ctr" eaLnBrk="1" hangingPunct="1"/>
            <a:r>
              <a:rPr lang="en-US" sz="2000" i="1"/>
              <a:t>t</a:t>
            </a:r>
            <a:r>
              <a:rPr lang="en-US" sz="2000"/>
              <a:t> = 0</a:t>
            </a:r>
            <a:endParaRPr lang="en-US" sz="2000" i="1"/>
          </a:p>
        </p:txBody>
      </p:sp>
      <p:sp>
        <p:nvSpPr>
          <p:cNvPr id="94221" name="Text Box 13"/>
          <p:cNvSpPr txBox="1">
            <a:spLocks noChangeArrowheads="1"/>
          </p:cNvSpPr>
          <p:nvPr/>
        </p:nvSpPr>
        <p:spPr bwMode="auto">
          <a:xfrm>
            <a:off x="6834188" y="1978025"/>
            <a:ext cx="1031875" cy="701675"/>
          </a:xfrm>
          <a:prstGeom prst="rect">
            <a:avLst/>
          </a:prstGeom>
          <a:noFill/>
          <a:ln w="9525">
            <a:noFill/>
            <a:miter lim="800000"/>
            <a:headEnd/>
            <a:tailEnd/>
          </a:ln>
          <a:effectLst/>
        </p:spPr>
        <p:txBody>
          <a:bodyPr wrap="none">
            <a:spAutoFit/>
          </a:bodyPr>
          <a:lstStyle/>
          <a:p>
            <a:pPr algn="ctr" eaLnBrk="1" hangingPunct="1"/>
            <a:r>
              <a:rPr lang="en-US" sz="2000"/>
              <a:t>Pulse 1</a:t>
            </a:r>
          </a:p>
          <a:p>
            <a:pPr algn="ctr" eaLnBrk="1" hangingPunct="1"/>
            <a:r>
              <a:rPr lang="en-US" sz="2000" i="1"/>
              <a:t>t</a:t>
            </a:r>
            <a:r>
              <a:rPr lang="en-US" sz="2000"/>
              <a:t> = </a:t>
            </a:r>
            <a:r>
              <a:rPr lang="en-US" sz="2000" i="1"/>
              <a:t>T</a:t>
            </a:r>
          </a:p>
        </p:txBody>
      </p:sp>
      <p:sp>
        <p:nvSpPr>
          <p:cNvPr id="94222" name="Text Box 14"/>
          <p:cNvSpPr txBox="1">
            <a:spLocks noChangeArrowheads="1"/>
          </p:cNvSpPr>
          <p:nvPr/>
        </p:nvSpPr>
        <p:spPr bwMode="auto">
          <a:xfrm>
            <a:off x="2857500" y="2011363"/>
            <a:ext cx="1031875" cy="701675"/>
          </a:xfrm>
          <a:prstGeom prst="rect">
            <a:avLst/>
          </a:prstGeom>
          <a:noFill/>
          <a:ln w="9525">
            <a:noFill/>
            <a:miter lim="800000"/>
            <a:headEnd/>
            <a:tailEnd/>
          </a:ln>
          <a:effectLst/>
        </p:spPr>
        <p:txBody>
          <a:bodyPr wrap="none">
            <a:spAutoFit/>
          </a:bodyPr>
          <a:lstStyle/>
          <a:p>
            <a:pPr algn="ctr" eaLnBrk="1" hangingPunct="1"/>
            <a:r>
              <a:rPr lang="en-US" sz="2000"/>
              <a:t>Pulse 2</a:t>
            </a:r>
          </a:p>
          <a:p>
            <a:pPr algn="ctr" eaLnBrk="1" hangingPunct="1"/>
            <a:r>
              <a:rPr lang="en-US" sz="2000" i="1"/>
              <a:t>t</a:t>
            </a:r>
            <a:r>
              <a:rPr lang="en-US" sz="2000"/>
              <a:t> = </a:t>
            </a:r>
            <a:r>
              <a:rPr lang="en-US" sz="2000" i="1"/>
              <a:t>T</a:t>
            </a:r>
          </a:p>
        </p:txBody>
      </p:sp>
      <p:grpSp>
        <p:nvGrpSpPr>
          <p:cNvPr id="94223" name="Group 15"/>
          <p:cNvGrpSpPr>
            <a:grpSpLocks/>
          </p:cNvGrpSpPr>
          <p:nvPr/>
        </p:nvGrpSpPr>
        <p:grpSpPr bwMode="auto">
          <a:xfrm>
            <a:off x="1698625" y="1762125"/>
            <a:ext cx="6149975" cy="396875"/>
            <a:chOff x="1329" y="1918"/>
            <a:chExt cx="3874" cy="250"/>
          </a:xfrm>
        </p:grpSpPr>
        <p:sp>
          <p:nvSpPr>
            <p:cNvPr id="94224" name="Line 16"/>
            <p:cNvSpPr>
              <a:spLocks noChangeShapeType="1"/>
            </p:cNvSpPr>
            <p:nvPr/>
          </p:nvSpPr>
          <p:spPr bwMode="auto">
            <a:xfrm>
              <a:off x="1329" y="2051"/>
              <a:ext cx="3874" cy="0"/>
            </a:xfrm>
            <a:prstGeom prst="line">
              <a:avLst/>
            </a:prstGeom>
            <a:noFill/>
            <a:ln w="28575">
              <a:solidFill>
                <a:srgbClr val="FF0000"/>
              </a:solidFill>
              <a:round/>
              <a:headEnd type="arrow" w="med" len="med"/>
              <a:tailEnd type="arrow" w="med" len="med"/>
            </a:ln>
            <a:effectLst/>
          </p:spPr>
          <p:txBody>
            <a:bodyPr/>
            <a:lstStyle/>
            <a:p>
              <a:endParaRPr lang="en-US"/>
            </a:p>
          </p:txBody>
        </p:sp>
        <p:sp>
          <p:nvSpPr>
            <p:cNvPr id="94225" name="Text Box 17"/>
            <p:cNvSpPr txBox="1">
              <a:spLocks noChangeArrowheads="1"/>
            </p:cNvSpPr>
            <p:nvPr/>
          </p:nvSpPr>
          <p:spPr bwMode="auto">
            <a:xfrm>
              <a:off x="2863" y="1918"/>
              <a:ext cx="563" cy="250"/>
            </a:xfrm>
            <a:prstGeom prst="rect">
              <a:avLst/>
            </a:prstGeom>
            <a:solidFill>
              <a:srgbClr val="EAEAEA"/>
            </a:solidFill>
            <a:ln w="9525">
              <a:noFill/>
              <a:miter lim="800000"/>
              <a:headEnd/>
              <a:tailEnd/>
            </a:ln>
            <a:effectLst/>
          </p:spPr>
          <p:txBody>
            <a:bodyPr wrap="none">
              <a:spAutoFit/>
            </a:bodyPr>
            <a:lstStyle/>
            <a:p>
              <a:pPr eaLnBrk="1" hangingPunct="1"/>
              <a:r>
                <a:rPr lang="en-US" sz="2000">
                  <a:solidFill>
                    <a:srgbClr val="FF0000"/>
                  </a:solidFill>
                  <a:sym typeface="Symbol" pitchFamily="18" charset="2"/>
                </a:rPr>
                <a:t></a:t>
              </a:r>
              <a:r>
                <a:rPr lang="en-US" sz="2000" i="1">
                  <a:solidFill>
                    <a:srgbClr val="FF0000"/>
                  </a:solidFill>
                </a:rPr>
                <a:t> = vT</a:t>
              </a:r>
            </a:p>
          </p:txBody>
        </p:sp>
      </p:grpSp>
      <p:grpSp>
        <p:nvGrpSpPr>
          <p:cNvPr id="94226" name="Group 18"/>
          <p:cNvGrpSpPr>
            <a:grpSpLocks/>
          </p:cNvGrpSpPr>
          <p:nvPr/>
        </p:nvGrpSpPr>
        <p:grpSpPr bwMode="auto">
          <a:xfrm>
            <a:off x="1722438" y="3560763"/>
            <a:ext cx="2263775" cy="396875"/>
            <a:chOff x="1344" y="1959"/>
            <a:chExt cx="1426" cy="250"/>
          </a:xfrm>
        </p:grpSpPr>
        <p:sp>
          <p:nvSpPr>
            <p:cNvPr id="94227" name="Line 19"/>
            <p:cNvSpPr>
              <a:spLocks noChangeShapeType="1"/>
            </p:cNvSpPr>
            <p:nvPr/>
          </p:nvSpPr>
          <p:spPr bwMode="auto">
            <a:xfrm>
              <a:off x="1344" y="2098"/>
              <a:ext cx="1426" cy="0"/>
            </a:xfrm>
            <a:prstGeom prst="line">
              <a:avLst/>
            </a:prstGeom>
            <a:noFill/>
            <a:ln w="28575">
              <a:solidFill>
                <a:schemeClr val="hlink"/>
              </a:solidFill>
              <a:round/>
              <a:headEnd/>
              <a:tailEnd type="triangle" w="med" len="med"/>
            </a:ln>
            <a:effectLst/>
          </p:spPr>
          <p:txBody>
            <a:bodyPr/>
            <a:lstStyle/>
            <a:p>
              <a:endParaRPr lang="en-US"/>
            </a:p>
          </p:txBody>
        </p:sp>
        <p:sp>
          <p:nvSpPr>
            <p:cNvPr id="94228" name="Text Box 20"/>
            <p:cNvSpPr txBox="1">
              <a:spLocks noChangeArrowheads="1"/>
            </p:cNvSpPr>
            <p:nvPr/>
          </p:nvSpPr>
          <p:spPr bwMode="auto">
            <a:xfrm>
              <a:off x="1780" y="1959"/>
              <a:ext cx="642" cy="250"/>
            </a:xfrm>
            <a:prstGeom prst="rect">
              <a:avLst/>
            </a:prstGeom>
            <a:solidFill>
              <a:srgbClr val="EAEAEA"/>
            </a:solidFill>
            <a:ln w="9525">
              <a:noFill/>
              <a:miter lim="800000"/>
              <a:headEnd/>
              <a:tailEnd/>
            </a:ln>
            <a:effectLst/>
          </p:spPr>
          <p:txBody>
            <a:bodyPr wrap="none">
              <a:spAutoFit/>
            </a:bodyPr>
            <a:lstStyle/>
            <a:p>
              <a:pPr eaLnBrk="1" hangingPunct="1"/>
              <a:r>
                <a:rPr lang="en-US" sz="2000" i="1">
                  <a:solidFill>
                    <a:schemeClr val="hlink"/>
                  </a:solidFill>
                </a:rPr>
                <a:t>d</a:t>
              </a:r>
              <a:r>
                <a:rPr lang="en-US" sz="2000">
                  <a:solidFill>
                    <a:schemeClr val="hlink"/>
                  </a:solidFill>
                </a:rPr>
                <a:t> = </a:t>
              </a:r>
              <a:r>
                <a:rPr lang="en-US" sz="2000" i="1">
                  <a:solidFill>
                    <a:schemeClr val="hlink"/>
                  </a:solidFill>
                </a:rPr>
                <a:t>u</a:t>
              </a:r>
              <a:r>
                <a:rPr lang="en-US" sz="2000" baseline="-25000">
                  <a:solidFill>
                    <a:schemeClr val="hlink"/>
                  </a:solidFill>
                </a:rPr>
                <a:t>S</a:t>
              </a:r>
              <a:r>
                <a:rPr lang="en-US" sz="2000" i="1">
                  <a:solidFill>
                    <a:schemeClr val="hlink"/>
                  </a:solidFill>
                </a:rPr>
                <a:t>T</a:t>
              </a:r>
            </a:p>
          </p:txBody>
        </p:sp>
      </p:grpSp>
      <p:sp>
        <p:nvSpPr>
          <p:cNvPr id="94229" name="Line 21"/>
          <p:cNvSpPr>
            <a:spLocks noChangeShapeType="1"/>
          </p:cNvSpPr>
          <p:nvPr/>
        </p:nvSpPr>
        <p:spPr bwMode="auto">
          <a:xfrm>
            <a:off x="1700213" y="1976438"/>
            <a:ext cx="0" cy="1817687"/>
          </a:xfrm>
          <a:prstGeom prst="line">
            <a:avLst/>
          </a:prstGeom>
          <a:noFill/>
          <a:ln w="9525">
            <a:solidFill>
              <a:schemeClr val="tx1"/>
            </a:solidFill>
            <a:round/>
            <a:headEnd/>
            <a:tailEnd/>
          </a:ln>
          <a:effectLst/>
        </p:spPr>
        <p:txBody>
          <a:bodyPr/>
          <a:lstStyle/>
          <a:p>
            <a:endParaRPr lang="en-US"/>
          </a:p>
        </p:txBody>
      </p:sp>
      <p:sp>
        <p:nvSpPr>
          <p:cNvPr id="94230" name="Line 22"/>
          <p:cNvSpPr>
            <a:spLocks noChangeShapeType="1"/>
          </p:cNvSpPr>
          <p:nvPr/>
        </p:nvSpPr>
        <p:spPr bwMode="auto">
          <a:xfrm>
            <a:off x="7851775" y="1966913"/>
            <a:ext cx="0" cy="1851025"/>
          </a:xfrm>
          <a:prstGeom prst="line">
            <a:avLst/>
          </a:prstGeom>
          <a:noFill/>
          <a:ln w="9525">
            <a:solidFill>
              <a:schemeClr val="tx1"/>
            </a:solidFill>
            <a:round/>
            <a:headEnd/>
            <a:tailEnd/>
          </a:ln>
          <a:effectLst/>
        </p:spPr>
        <p:txBody>
          <a:bodyPr/>
          <a:lstStyle/>
          <a:p>
            <a:endParaRPr lang="en-US"/>
          </a:p>
        </p:txBody>
      </p:sp>
      <p:sp>
        <p:nvSpPr>
          <p:cNvPr id="94231" name="Line 23"/>
          <p:cNvSpPr>
            <a:spLocks noChangeShapeType="1"/>
          </p:cNvSpPr>
          <p:nvPr/>
        </p:nvSpPr>
        <p:spPr bwMode="auto">
          <a:xfrm>
            <a:off x="4008438" y="2205038"/>
            <a:ext cx="0" cy="1600200"/>
          </a:xfrm>
          <a:prstGeom prst="line">
            <a:avLst/>
          </a:prstGeom>
          <a:noFill/>
          <a:ln w="9525">
            <a:solidFill>
              <a:schemeClr val="tx1"/>
            </a:solidFill>
            <a:round/>
            <a:headEnd/>
            <a:tailEnd/>
          </a:ln>
          <a:effectLst/>
        </p:spPr>
        <p:txBody>
          <a:bodyPr/>
          <a:lstStyle/>
          <a:p>
            <a:endParaRPr lang="en-US"/>
          </a:p>
        </p:txBody>
      </p:sp>
      <p:sp>
        <p:nvSpPr>
          <p:cNvPr id="94232" name="Arc 24"/>
          <p:cNvSpPr>
            <a:spLocks/>
          </p:cNvSpPr>
          <p:nvPr/>
        </p:nvSpPr>
        <p:spPr bwMode="auto">
          <a:xfrm>
            <a:off x="1327150" y="2532063"/>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9525">
            <a:solidFill>
              <a:srgbClr val="FF0000"/>
            </a:solidFill>
            <a:prstDash val="dash"/>
            <a:round/>
            <a:headEnd/>
            <a:tailEnd/>
          </a:ln>
          <a:effectLst/>
        </p:spPr>
        <p:txBody>
          <a:bodyPr wrap="none" anchor="ctr"/>
          <a:lstStyle/>
          <a:p>
            <a:endParaRPr lang="en-US"/>
          </a:p>
        </p:txBody>
      </p:sp>
      <p:pic>
        <p:nvPicPr>
          <p:cNvPr id="94233" name="Picture 25" descr="j0232898[1]"/>
          <p:cNvPicPr>
            <a:picLocks noChangeAspect="1" noChangeArrowheads="1"/>
          </p:cNvPicPr>
          <p:nvPr/>
        </p:nvPicPr>
        <p:blipFill>
          <a:blip r:embed="rId9" cstate="print"/>
          <a:srcRect/>
          <a:stretch>
            <a:fillRect/>
          </a:stretch>
        </p:blipFill>
        <p:spPr bwMode="auto">
          <a:xfrm flipH="1">
            <a:off x="7856538" y="1679575"/>
            <a:ext cx="1157287" cy="2373313"/>
          </a:xfrm>
          <a:prstGeom prst="rect">
            <a:avLst/>
          </a:prstGeom>
          <a:ln>
            <a:noFill/>
          </a:ln>
          <a:effectLst>
            <a:outerShdw blurRad="292100" dist="139700" dir="2700000" algn="tl" rotWithShape="0">
              <a:srgbClr val="333333">
                <a:alpha val="65000"/>
              </a:srgbClr>
            </a:outerShdw>
          </a:effectLst>
        </p:spPr>
      </p:pic>
      <p:grpSp>
        <p:nvGrpSpPr>
          <p:cNvPr id="94234" name="Group 26"/>
          <p:cNvGrpSpPr>
            <a:grpSpLocks/>
          </p:cNvGrpSpPr>
          <p:nvPr/>
        </p:nvGrpSpPr>
        <p:grpSpPr bwMode="auto">
          <a:xfrm>
            <a:off x="4017963" y="2740025"/>
            <a:ext cx="3832225" cy="396875"/>
            <a:chOff x="2531" y="1872"/>
            <a:chExt cx="2414" cy="250"/>
          </a:xfrm>
        </p:grpSpPr>
        <p:sp>
          <p:nvSpPr>
            <p:cNvPr id="94235" name="Line 27"/>
            <p:cNvSpPr>
              <a:spLocks noChangeShapeType="1"/>
            </p:cNvSpPr>
            <p:nvPr/>
          </p:nvSpPr>
          <p:spPr bwMode="auto">
            <a:xfrm>
              <a:off x="2531" y="1990"/>
              <a:ext cx="2414" cy="0"/>
            </a:xfrm>
            <a:prstGeom prst="line">
              <a:avLst/>
            </a:prstGeom>
            <a:noFill/>
            <a:ln w="28575">
              <a:solidFill>
                <a:schemeClr val="tx1"/>
              </a:solidFill>
              <a:round/>
              <a:headEnd type="arrow" w="med" len="med"/>
              <a:tailEnd type="arrow" w="med" len="med"/>
            </a:ln>
            <a:effectLst/>
          </p:spPr>
          <p:txBody>
            <a:bodyPr/>
            <a:lstStyle/>
            <a:p>
              <a:endParaRPr lang="en-US"/>
            </a:p>
          </p:txBody>
        </p:sp>
        <p:sp>
          <p:nvSpPr>
            <p:cNvPr id="94236" name="Text Box 28"/>
            <p:cNvSpPr txBox="1">
              <a:spLocks noChangeArrowheads="1"/>
            </p:cNvSpPr>
            <p:nvPr/>
          </p:nvSpPr>
          <p:spPr bwMode="auto">
            <a:xfrm>
              <a:off x="3623" y="1872"/>
              <a:ext cx="262" cy="250"/>
            </a:xfrm>
            <a:prstGeom prst="rect">
              <a:avLst/>
            </a:prstGeom>
            <a:solidFill>
              <a:srgbClr val="EAEAEA"/>
            </a:solidFill>
            <a:ln w="9525">
              <a:noFill/>
              <a:miter lim="800000"/>
              <a:headEnd/>
              <a:tailEnd/>
            </a:ln>
            <a:effectLst/>
          </p:spPr>
          <p:txBody>
            <a:bodyPr>
              <a:spAutoFit/>
            </a:bodyPr>
            <a:lstStyle/>
            <a:p>
              <a:pPr eaLnBrk="1" hangingPunct="1">
                <a:spcBef>
                  <a:spcPct val="50000"/>
                </a:spcBef>
              </a:pPr>
              <a:r>
                <a:rPr lang="en-US" sz="2000">
                  <a:sym typeface="Symbol" pitchFamily="18" charset="2"/>
                </a:rPr>
                <a:t>’</a:t>
              </a:r>
            </a:p>
          </p:txBody>
        </p:sp>
      </p:grpSp>
      <p:sp>
        <p:nvSpPr>
          <p:cNvPr id="942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0">
                                            <p:txEl>
                                              <p:pRg st="6" end="6"/>
                                            </p:txEl>
                                          </p:spTgt>
                                        </p:tgtEl>
                                        <p:attrNameLst>
                                          <p:attrName>style.visibility</p:attrName>
                                        </p:attrNameLst>
                                      </p:cBhvr>
                                      <p:to>
                                        <p:strVal val="visible"/>
                                      </p:to>
                                    </p:set>
                                    <p:anim calcmode="lin" valueType="num">
                                      <p:cBhvr additive="base">
                                        <p:cTn id="7" dur="500" fill="hold"/>
                                        <p:tgtEl>
                                          <p:spTgt spid="9421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4212"/>
                                        </p:tgtEl>
                                        <p:attrNameLst>
                                          <p:attrName>style.visibility</p:attrName>
                                        </p:attrNameLst>
                                      </p:cBhvr>
                                      <p:to>
                                        <p:strVal val="visible"/>
                                      </p:to>
                                    </p:set>
                                    <p:animEffect transition="in" filter="fade">
                                      <p:cBhvr>
                                        <p:cTn id="13" dur="2000"/>
                                        <p:tgtEl>
                                          <p:spTgt spid="9421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4217"/>
                                        </p:tgtEl>
                                        <p:attrNameLst>
                                          <p:attrName>style.visibility</p:attrName>
                                        </p:attrNameLst>
                                      </p:cBhvr>
                                      <p:to>
                                        <p:strVal val="visible"/>
                                      </p:to>
                                    </p:set>
                                    <p:animEffect transition="in" filter="fade">
                                      <p:cBhvr>
                                        <p:cTn id="18" dur="2000"/>
                                        <p:tgtEl>
                                          <p:spTgt spid="94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4218"/>
                                        </p:tgtEl>
                                        <p:attrNameLst>
                                          <p:attrName>style.visibility</p:attrName>
                                        </p:attrNameLst>
                                      </p:cBhvr>
                                      <p:to>
                                        <p:strVal val="visible"/>
                                      </p:to>
                                    </p:set>
                                    <p:animEffect transition="in" filter="fade">
                                      <p:cBhvr>
                                        <p:cTn id="23" dur="2000"/>
                                        <p:tgtEl>
                                          <p:spTgt spid="94218"/>
                                        </p:tgtEl>
                                      </p:cBhvr>
                                    </p:animEffect>
                                  </p:childTnLst>
                                </p:cTn>
                              </p:par>
                              <p:par>
                                <p:cTn id="24" presetID="63" presetClass="path" presetSubtype="0" accel="50000" decel="50000" fill="hold" nodeType="withEffect">
                                  <p:stCondLst>
                                    <p:cond delay="0"/>
                                  </p:stCondLst>
                                  <p:childTnLst>
                                    <p:animMotion origin="layout" path="M 0 0  L 0.25 0  E" pathEditMode="relative" ptsTypes="">
                                      <p:cBhvr>
                                        <p:cTn id="25" dur="2000" fill="hold"/>
                                        <p:tgtEl>
                                          <p:spTgt spid="94212"/>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94232"/>
                                        </p:tgtEl>
                                        <p:attrNameLst>
                                          <p:attrName>style.visibility</p:attrName>
                                        </p:attrNameLst>
                                      </p:cBhvr>
                                      <p:to>
                                        <p:strVal val="visible"/>
                                      </p:to>
                                    </p:set>
                                    <p:animEffect transition="in" filter="fade">
                                      <p:cBhvr>
                                        <p:cTn id="28" dur="2000"/>
                                        <p:tgtEl>
                                          <p:spTgt spid="94232"/>
                                        </p:tgtEl>
                                      </p:cBhvr>
                                    </p:animEffect>
                                  </p:childTnLst>
                                </p:cTn>
                              </p:par>
                              <p:par>
                                <p:cTn id="29" presetID="10" presetClass="exit" presetSubtype="0" fill="hold" grpId="1" nodeType="withEffect">
                                  <p:stCondLst>
                                    <p:cond delay="0"/>
                                  </p:stCondLst>
                                  <p:childTnLst>
                                    <p:animEffect transition="out" filter="fade">
                                      <p:cBhvr>
                                        <p:cTn id="30" dur="2000"/>
                                        <p:tgtEl>
                                          <p:spTgt spid="94217"/>
                                        </p:tgtEl>
                                      </p:cBhvr>
                                    </p:animEffect>
                                    <p:set>
                                      <p:cBhvr>
                                        <p:cTn id="31" dur="1" fill="hold">
                                          <p:stCondLst>
                                            <p:cond delay="1999"/>
                                          </p:stCondLst>
                                        </p:cTn>
                                        <p:tgtEl>
                                          <p:spTgt spid="942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4219"/>
                                        </p:tgtEl>
                                        <p:attrNameLst>
                                          <p:attrName>style.visibility</p:attrName>
                                        </p:attrNameLst>
                                      </p:cBhvr>
                                      <p:to>
                                        <p:strVal val="visible"/>
                                      </p:to>
                                    </p:set>
                                    <p:animEffect transition="in" filter="fade">
                                      <p:cBhvr>
                                        <p:cTn id="36" dur="2000"/>
                                        <p:tgtEl>
                                          <p:spTgt spid="942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4220"/>
                                        </p:tgtEl>
                                        <p:attrNameLst>
                                          <p:attrName>style.visibility</p:attrName>
                                        </p:attrNameLst>
                                      </p:cBhvr>
                                      <p:to>
                                        <p:strVal val="visible"/>
                                      </p:to>
                                    </p:set>
                                    <p:anim calcmode="lin" valueType="num">
                                      <p:cBhvr additive="base">
                                        <p:cTn id="41" dur="500" fill="hold"/>
                                        <p:tgtEl>
                                          <p:spTgt spid="94220"/>
                                        </p:tgtEl>
                                        <p:attrNameLst>
                                          <p:attrName>ppt_x</p:attrName>
                                        </p:attrNameLst>
                                      </p:cBhvr>
                                      <p:tavLst>
                                        <p:tav tm="0">
                                          <p:val>
                                            <p:strVal val="#ppt_x"/>
                                          </p:val>
                                        </p:tav>
                                        <p:tav tm="100000">
                                          <p:val>
                                            <p:strVal val="#ppt_x"/>
                                          </p:val>
                                        </p:tav>
                                      </p:tavLst>
                                    </p:anim>
                                    <p:anim calcmode="lin" valueType="num">
                                      <p:cBhvr additive="base">
                                        <p:cTn id="42" dur="500" fill="hold"/>
                                        <p:tgtEl>
                                          <p:spTgt spid="942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4221"/>
                                        </p:tgtEl>
                                        <p:attrNameLst>
                                          <p:attrName>style.visibility</p:attrName>
                                        </p:attrNameLst>
                                      </p:cBhvr>
                                      <p:to>
                                        <p:strVal val="visible"/>
                                      </p:to>
                                    </p:set>
                                    <p:anim calcmode="lin" valueType="num">
                                      <p:cBhvr additive="base">
                                        <p:cTn id="47" dur="500" fill="hold"/>
                                        <p:tgtEl>
                                          <p:spTgt spid="94221"/>
                                        </p:tgtEl>
                                        <p:attrNameLst>
                                          <p:attrName>ppt_x</p:attrName>
                                        </p:attrNameLst>
                                      </p:cBhvr>
                                      <p:tavLst>
                                        <p:tav tm="0">
                                          <p:val>
                                            <p:strVal val="#ppt_x"/>
                                          </p:val>
                                        </p:tav>
                                        <p:tav tm="100000">
                                          <p:val>
                                            <p:strVal val="#ppt_x"/>
                                          </p:val>
                                        </p:tav>
                                      </p:tavLst>
                                    </p:anim>
                                    <p:anim calcmode="lin" valueType="num">
                                      <p:cBhvr additive="base">
                                        <p:cTn id="48" dur="500" fill="hold"/>
                                        <p:tgtEl>
                                          <p:spTgt spid="94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uction.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4222"/>
                                        </p:tgtEl>
                                        <p:attrNameLst>
                                          <p:attrName>style.visibility</p:attrName>
                                        </p:attrNameLst>
                                      </p:cBhvr>
                                      <p:to>
                                        <p:strVal val="visible"/>
                                      </p:to>
                                    </p:set>
                                    <p:anim calcmode="lin" valueType="num">
                                      <p:cBhvr additive="base">
                                        <p:cTn id="53" dur="500" fill="hold"/>
                                        <p:tgtEl>
                                          <p:spTgt spid="94222"/>
                                        </p:tgtEl>
                                        <p:attrNameLst>
                                          <p:attrName>ppt_x</p:attrName>
                                        </p:attrNameLst>
                                      </p:cBhvr>
                                      <p:tavLst>
                                        <p:tav tm="0">
                                          <p:val>
                                            <p:strVal val="#ppt_x"/>
                                          </p:val>
                                        </p:tav>
                                        <p:tav tm="100000">
                                          <p:val>
                                            <p:strVal val="#ppt_x"/>
                                          </p:val>
                                        </p:tav>
                                      </p:tavLst>
                                    </p:anim>
                                    <p:anim calcmode="lin" valueType="num">
                                      <p:cBhvr additive="base">
                                        <p:cTn id="54" dur="500" fill="hold"/>
                                        <p:tgtEl>
                                          <p:spTgt spid="94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suction.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4229"/>
                                        </p:tgtEl>
                                        <p:attrNameLst>
                                          <p:attrName>style.visibility</p:attrName>
                                        </p:attrNameLst>
                                      </p:cBhvr>
                                      <p:to>
                                        <p:strVal val="visible"/>
                                      </p:to>
                                    </p:set>
                                    <p:animEffect transition="in" filter="wipe(down)">
                                      <p:cBhvr>
                                        <p:cTn id="59" dur="500"/>
                                        <p:tgtEl>
                                          <p:spTgt spid="94229"/>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94230"/>
                                        </p:tgtEl>
                                        <p:attrNameLst>
                                          <p:attrName>style.visibility</p:attrName>
                                        </p:attrNameLst>
                                      </p:cBhvr>
                                      <p:to>
                                        <p:strVal val="visible"/>
                                      </p:to>
                                    </p:set>
                                    <p:animEffect transition="in" filter="wipe(down)">
                                      <p:cBhvr>
                                        <p:cTn id="64" dur="500"/>
                                        <p:tgtEl>
                                          <p:spTgt spid="94230"/>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94223"/>
                                        </p:tgtEl>
                                        <p:attrNameLst>
                                          <p:attrName>style.visibility</p:attrName>
                                        </p:attrNameLst>
                                      </p:cBhvr>
                                      <p:to>
                                        <p:strVal val="visible"/>
                                      </p:to>
                                    </p:set>
                                    <p:animEffect transition="in" filter="wipe(left)">
                                      <p:cBhvr>
                                        <p:cTn id="69" dur="2000"/>
                                        <p:tgtEl>
                                          <p:spTgt spid="94223"/>
                                        </p:tgtEl>
                                      </p:cBhvr>
                                    </p:animEffect>
                                  </p:childTnLst>
                                  <p:subTnLst>
                                    <p:audio>
                                      <p:cMediaNode>
                                        <p:cTn display="0" masterRel="sameClick">
                                          <p:stCondLst>
                                            <p:cond evt="begin" delay="0">
                                              <p:tn val="67"/>
                                            </p:cond>
                                          </p:stCondLst>
                                          <p:endCondLst>
                                            <p:cond evt="onStopAudio" delay="0">
                                              <p:tgtEl>
                                                <p:sldTgt/>
                                              </p:tgtEl>
                                            </p:cond>
                                          </p:endCondLst>
                                        </p:cTn>
                                        <p:tgtEl>
                                          <p:sndTgt r:embed="rId7" name="drumroll.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94231"/>
                                        </p:tgtEl>
                                        <p:attrNameLst>
                                          <p:attrName>style.visibility</p:attrName>
                                        </p:attrNameLst>
                                      </p:cBhvr>
                                      <p:to>
                                        <p:strVal val="visible"/>
                                      </p:to>
                                    </p:set>
                                    <p:animEffect transition="in" filter="wipe(down)">
                                      <p:cBhvr>
                                        <p:cTn id="74" dur="500"/>
                                        <p:tgtEl>
                                          <p:spTgt spid="9423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94226"/>
                                        </p:tgtEl>
                                        <p:attrNameLst>
                                          <p:attrName>style.visibility</p:attrName>
                                        </p:attrNameLst>
                                      </p:cBhvr>
                                      <p:to>
                                        <p:strVal val="visible"/>
                                      </p:to>
                                    </p:set>
                                    <p:animEffect transition="in" filter="wipe(left)">
                                      <p:cBhvr>
                                        <p:cTn id="79" dur="2000"/>
                                        <p:tgtEl>
                                          <p:spTgt spid="94226"/>
                                        </p:tgtEl>
                                      </p:cBhvr>
                                    </p:animEffect>
                                  </p:childTnLst>
                                  <p:subTnLst>
                                    <p:audio>
                                      <p:cMediaNode>
                                        <p:cTn display="0" masterRel="sameClick">
                                          <p:stCondLst>
                                            <p:cond evt="begin" delay="0">
                                              <p:tn val="77"/>
                                            </p:cond>
                                          </p:stCondLst>
                                          <p:endCondLst>
                                            <p:cond evt="onStopAudio" delay="0">
                                              <p:tgtEl>
                                                <p:sldTgt/>
                                              </p:tgtEl>
                                            </p:cond>
                                          </p:endCondLst>
                                        </p:cTn>
                                        <p:tgtEl>
                                          <p:sndTgt r:embed="rId7" name="drumroll.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94234"/>
                                        </p:tgtEl>
                                        <p:attrNameLst>
                                          <p:attrName>style.visibility</p:attrName>
                                        </p:attrNameLst>
                                      </p:cBhvr>
                                      <p:to>
                                        <p:strVal val="visible"/>
                                      </p:to>
                                    </p:set>
                                    <p:animEffect transition="in" filter="wipe(left)">
                                      <p:cBhvr>
                                        <p:cTn id="84" dur="2000"/>
                                        <p:tgtEl>
                                          <p:spTgt spid="94234"/>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94233"/>
                                        </p:tgtEl>
                                        <p:attrNameLst>
                                          <p:attrName>style.visibility</p:attrName>
                                        </p:attrNameLst>
                                      </p:cBhvr>
                                      <p:to>
                                        <p:strVal val="visible"/>
                                      </p:to>
                                    </p:set>
                                    <p:anim calcmode="lin" valueType="num">
                                      <p:cBhvr additive="base">
                                        <p:cTn id="89" dur="500" fill="hold"/>
                                        <p:tgtEl>
                                          <p:spTgt spid="94233"/>
                                        </p:tgtEl>
                                        <p:attrNameLst>
                                          <p:attrName>ppt_x</p:attrName>
                                        </p:attrNameLst>
                                      </p:cBhvr>
                                      <p:tavLst>
                                        <p:tav tm="0">
                                          <p:val>
                                            <p:strVal val="1+#ppt_w/2"/>
                                          </p:val>
                                        </p:tav>
                                        <p:tav tm="100000">
                                          <p:val>
                                            <p:strVal val="#ppt_x"/>
                                          </p:val>
                                        </p:tav>
                                      </p:tavLst>
                                    </p:anim>
                                    <p:anim calcmode="lin" valueType="num">
                                      <p:cBhvr additive="base">
                                        <p:cTn id="90" dur="500" fill="hold"/>
                                        <p:tgtEl>
                                          <p:spTgt spid="942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8" name="whoosh.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94210">
                                            <p:txEl>
                                              <p:pRg st="7" end="7"/>
                                            </p:txEl>
                                          </p:spTgt>
                                        </p:tgtEl>
                                        <p:attrNameLst>
                                          <p:attrName>style.visibility</p:attrName>
                                        </p:attrNameLst>
                                      </p:cBhvr>
                                      <p:to>
                                        <p:strVal val="visible"/>
                                      </p:to>
                                    </p:set>
                                    <p:anim calcmode="lin" valueType="num">
                                      <p:cBhvr additive="base">
                                        <p:cTn id="95" dur="500" fill="hold"/>
                                        <p:tgtEl>
                                          <p:spTgt spid="94210">
                                            <p:txEl>
                                              <p:pRg st="7" end="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942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94210">
                                            <p:txEl>
                                              <p:pRg st="8" end="8"/>
                                            </p:txEl>
                                          </p:spTgt>
                                        </p:tgtEl>
                                        <p:attrNameLst>
                                          <p:attrName>style.visibility</p:attrName>
                                        </p:attrNameLst>
                                      </p:cBhvr>
                                      <p:to>
                                        <p:strVal val="visible"/>
                                      </p:to>
                                    </p:set>
                                    <p:anim calcmode="lin" valueType="num">
                                      <p:cBhvr additive="base">
                                        <p:cTn id="101" dur="500" fill="hold"/>
                                        <p:tgtEl>
                                          <p:spTgt spid="94210">
                                            <p:txEl>
                                              <p:pRg st="8" end="8"/>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942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p:bldP spid="94217" grpId="1" animBg="1"/>
      <p:bldP spid="94218" grpId="0" animBg="1"/>
      <p:bldP spid="94219" grpId="0" animBg="1"/>
      <p:bldP spid="94220" grpId="0"/>
      <p:bldP spid="94221" grpId="0"/>
      <p:bldP spid="94222" grpId="0"/>
      <p:bldP spid="94229" grpId="0" animBg="1"/>
      <p:bldP spid="94230" grpId="0" animBg="1"/>
      <p:bldP spid="94231" grpId="0" animBg="1"/>
      <p:bldP spid="942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r>
              <a:rPr lang="en-US" altLang="en-US" i="1" dirty="0">
                <a:solidFill>
                  <a:schemeClr val="accent2"/>
                </a:solidFill>
                <a:ea typeface="Segoe UI" pitchFamily="34" charset="0"/>
              </a:rPr>
              <a:t>The Doppler effect – moving source</a:t>
            </a: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 is the </a:t>
            </a:r>
            <a:r>
              <a:rPr lang="en-US" dirty="0" smtClean="0">
                <a:solidFill>
                  <a:srgbClr val="000000"/>
                </a:solidFill>
                <a:ea typeface="Segoe UI" pitchFamily="34" charset="0"/>
                <a:cs typeface="Times New Roman" pitchFamily="18" charset="0"/>
                <a:sym typeface="Symbol" pitchFamily="18" charset="2"/>
              </a:rPr>
              <a:t>____________________________________.</a:t>
            </a:r>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dirty="0">
                <a:solidFill>
                  <a:srgbClr val="000000"/>
                </a:solidFill>
                <a:ea typeface="Segoe UI" pitchFamily="34" charset="0"/>
                <a:cs typeface="Times New Roman" pitchFamily="18" charset="0"/>
                <a:sym typeface="Symbol" pitchFamily="18" charset="2"/>
              </a:rPr>
              <a:t>The distance </a:t>
            </a:r>
            <a:r>
              <a:rPr lang="en-US" i="1" dirty="0">
                <a:solidFill>
                  <a:schemeClr val="hlink"/>
                </a:solidFill>
                <a:ea typeface="Segoe UI" pitchFamily="34" charset="0"/>
                <a:cs typeface="Times New Roman" pitchFamily="18" charset="0"/>
                <a:sym typeface="Symbol" pitchFamily="18" charset="2"/>
              </a:rPr>
              <a:t>d</a:t>
            </a:r>
            <a:r>
              <a:rPr lang="en-US" i="1" dirty="0">
                <a:solidFill>
                  <a:srgbClr val="000000"/>
                </a:solidFill>
                <a:ea typeface="Segoe UI" pitchFamily="34" charset="0"/>
                <a:cs typeface="Times New Roman" pitchFamily="18" charset="0"/>
                <a:sym typeface="Symbol" pitchFamily="18" charset="2"/>
              </a:rPr>
              <a:t> </a:t>
            </a:r>
            <a:r>
              <a:rPr lang="en-US" dirty="0">
                <a:solidFill>
                  <a:srgbClr val="000000"/>
                </a:solidFill>
                <a:ea typeface="Segoe UI" pitchFamily="34" charset="0"/>
                <a:cs typeface="Times New Roman" pitchFamily="18" charset="0"/>
                <a:sym typeface="Symbol" pitchFamily="18" charset="2"/>
              </a:rPr>
              <a:t>between the emission of the two pulses is simply the </a:t>
            </a:r>
            <a:r>
              <a:rPr lang="en-US" dirty="0" smtClean="0">
                <a:solidFill>
                  <a:srgbClr val="000000"/>
                </a:solidFill>
                <a:ea typeface="Segoe UI" pitchFamily="34" charset="0"/>
                <a:cs typeface="Times New Roman" pitchFamily="18" charset="0"/>
                <a:sym typeface="Symbol" pitchFamily="18" charset="2"/>
              </a:rPr>
              <a:t>__________________________________ ________________________________. </a:t>
            </a:r>
            <a:r>
              <a:rPr lang="en-US" dirty="0">
                <a:solidFill>
                  <a:srgbClr val="000000"/>
                </a:solidFill>
                <a:ea typeface="Segoe UI" pitchFamily="34" charset="0"/>
                <a:cs typeface="Times New Roman" pitchFamily="18" charset="0"/>
                <a:sym typeface="Symbol" pitchFamily="18" charset="2"/>
              </a:rPr>
              <a:t>Thus </a:t>
            </a:r>
            <a:r>
              <a:rPr lang="en-US" i="1" dirty="0">
                <a:solidFill>
                  <a:schemeClr val="hlink"/>
                </a:solidFill>
                <a:ea typeface="Segoe UI" pitchFamily="34" charset="0"/>
                <a:cs typeface="Times New Roman" pitchFamily="18" charset="0"/>
                <a:sym typeface="Symbol" pitchFamily="18" charset="2"/>
              </a:rPr>
              <a:t>d</a:t>
            </a:r>
            <a:r>
              <a:rPr lang="en-US" dirty="0">
                <a:solidFill>
                  <a:srgbClr val="000000"/>
                </a:solidFill>
                <a:ea typeface="Segoe UI" pitchFamily="34" charset="0"/>
                <a:cs typeface="Times New Roman" pitchFamily="18" charset="0"/>
                <a:sym typeface="Symbol" pitchFamily="18" charset="2"/>
              </a:rPr>
              <a:t> = </a:t>
            </a:r>
            <a:r>
              <a:rPr lang="en-US" i="1" dirty="0" err="1">
                <a:solidFill>
                  <a:srgbClr val="000000"/>
                </a:solidFill>
                <a:ea typeface="Segoe UI" pitchFamily="34" charset="0"/>
                <a:cs typeface="Times New Roman" pitchFamily="18" charset="0"/>
                <a:sym typeface="Symbol" pitchFamily="18" charset="2"/>
              </a:rPr>
              <a:t>u</a:t>
            </a:r>
            <a:r>
              <a:rPr lang="en-US" baseline="-25000" dirty="0" err="1">
                <a:solidFill>
                  <a:srgbClr val="000000"/>
                </a:solidFill>
                <a:ea typeface="Segoe UI" pitchFamily="34" charset="0"/>
                <a:cs typeface="Times New Roman" pitchFamily="18" charset="0"/>
                <a:sym typeface="Symbol" pitchFamily="18" charset="2"/>
              </a:rPr>
              <a:t>S</a:t>
            </a:r>
            <a:r>
              <a:rPr lang="en-US" i="1" dirty="0" err="1">
                <a:solidFill>
                  <a:srgbClr val="000000"/>
                </a:solidFill>
                <a:ea typeface="Segoe UI" pitchFamily="34" charset="0"/>
                <a:cs typeface="Times New Roman" pitchFamily="18" charset="0"/>
                <a:sym typeface="Symbol" pitchFamily="18" charset="2"/>
              </a:rPr>
              <a:t>T</a:t>
            </a:r>
            <a:r>
              <a:rPr lang="en-US" dirty="0">
                <a:solidFill>
                  <a:srgbClr val="000000"/>
                </a:solidFill>
                <a:ea typeface="Segoe UI" pitchFamily="34" charset="0"/>
                <a:cs typeface="Times New Roman" pitchFamily="18" charset="0"/>
                <a:sym typeface="Symbol" pitchFamily="18" charset="2"/>
              </a:rPr>
              <a:t>.</a:t>
            </a:r>
          </a:p>
          <a:p>
            <a:pPr>
              <a:spcBef>
                <a:spcPct val="20000"/>
              </a:spcBef>
            </a:pPr>
            <a:r>
              <a:rPr lang="en-US" dirty="0">
                <a:solidFill>
                  <a:srgbClr val="000000"/>
                </a:solidFill>
                <a:ea typeface="Segoe UI" pitchFamily="34" charset="0"/>
                <a:cs typeface="Times New Roman" pitchFamily="18" charset="0"/>
                <a:sym typeface="Symbol" pitchFamily="18" charset="2"/>
              </a:rPr>
              <a:t>Since </a:t>
            </a:r>
            <a:r>
              <a:rPr lang="en-US" dirty="0">
                <a:solidFill>
                  <a:srgbClr val="FF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sym typeface="Symbol" pitchFamily="18" charset="2"/>
              </a:rPr>
              <a:t> = </a:t>
            </a:r>
            <a:r>
              <a:rPr lang="en-US" i="1" dirty="0">
                <a:solidFill>
                  <a:schemeClr val="hlink"/>
                </a:solidFill>
                <a:ea typeface="Segoe UI" pitchFamily="34" charset="0"/>
                <a:cs typeface="Times New Roman" pitchFamily="18" charset="0"/>
                <a:sym typeface="Symbol" pitchFamily="18" charset="2"/>
              </a:rPr>
              <a:t>d</a:t>
            </a:r>
            <a:r>
              <a:rPr lang="en-US" dirty="0">
                <a:solidFill>
                  <a:srgbClr val="000000"/>
                </a:solidFill>
                <a:ea typeface="Segoe UI" pitchFamily="34" charset="0"/>
                <a:cs typeface="Times New Roman" pitchFamily="18" charset="0"/>
                <a:sym typeface="Symbol" pitchFamily="18" charset="2"/>
              </a:rPr>
              <a:t> + ’ then ’ </a:t>
            </a:r>
            <a:r>
              <a:rPr lang="en-US" dirty="0" smtClean="0">
                <a:solidFill>
                  <a:srgbClr val="000000"/>
                </a:solidFill>
                <a:ea typeface="Segoe UI" pitchFamily="34" charset="0"/>
                <a:cs typeface="Times New Roman" pitchFamily="18" charset="0"/>
                <a:sym typeface="Symbol" pitchFamily="18" charset="2"/>
              </a:rPr>
              <a:t>=</a:t>
            </a:r>
            <a:endParaRPr lang="en-US" i="1" dirty="0">
              <a:solidFill>
                <a:srgbClr val="000000"/>
              </a:solidFill>
              <a:ea typeface="Segoe UI" pitchFamily="34" charset="0"/>
              <a:cs typeface="Times New Roman" pitchFamily="18" charset="0"/>
              <a:sym typeface="Symbol" pitchFamily="18" charset="2"/>
            </a:endParaRPr>
          </a:p>
        </p:txBody>
      </p:sp>
      <p:sp>
        <p:nvSpPr>
          <p:cNvPr id="9628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96289" name="Picture 3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4988" y="1681163"/>
            <a:ext cx="8475662" cy="2371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58">
                                            <p:txEl>
                                              <p:pRg st="6" end="6"/>
                                            </p:txEl>
                                          </p:spTgt>
                                        </p:tgtEl>
                                        <p:attrNameLst>
                                          <p:attrName>style.visibility</p:attrName>
                                        </p:attrNameLst>
                                      </p:cBhvr>
                                      <p:to>
                                        <p:strVal val="visible"/>
                                      </p:to>
                                    </p:set>
                                    <p:anim calcmode="lin" valueType="num">
                                      <p:cBhvr additive="base">
                                        <p:cTn id="7" dur="500" fill="hold"/>
                                        <p:tgtEl>
                                          <p:spTgt spid="9625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258">
                                            <p:txEl>
                                              <p:pRg st="7" end="7"/>
                                            </p:txEl>
                                          </p:spTgt>
                                        </p:tgtEl>
                                        <p:attrNameLst>
                                          <p:attrName>style.visibility</p:attrName>
                                        </p:attrNameLst>
                                      </p:cBhvr>
                                      <p:to>
                                        <p:strVal val="visible"/>
                                      </p:to>
                                    </p:set>
                                    <p:anim calcmode="lin" valueType="num">
                                      <p:cBhvr additive="base">
                                        <p:cTn id="13" dur="500" fill="hold"/>
                                        <p:tgtEl>
                                          <p:spTgt spid="96258">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6258">
                                            <p:txEl>
                                              <p:pRg st="8" end="8"/>
                                            </p:txEl>
                                          </p:spTgt>
                                        </p:tgtEl>
                                        <p:attrNameLst>
                                          <p:attrName>style.visibility</p:attrName>
                                        </p:attrNameLst>
                                      </p:cBhvr>
                                      <p:to>
                                        <p:strVal val="visible"/>
                                      </p:to>
                                    </p:set>
                                    <p:anim calcmode="lin" valueType="num">
                                      <p:cBhvr additive="base">
                                        <p:cTn id="19" dur="500" fill="hold"/>
                                        <p:tgtEl>
                                          <p:spTgt spid="96258">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4" name="Rectangle 30"/>
          <p:cNvSpPr>
            <a:spLocks noChangeArrowheads="1"/>
          </p:cNvSpPr>
          <p:nvPr/>
        </p:nvSpPr>
        <p:spPr bwMode="auto">
          <a:xfrm>
            <a:off x="682625" y="6403974"/>
            <a:ext cx="7764463" cy="454025"/>
          </a:xfrm>
          <a:prstGeom prst="rect">
            <a:avLst/>
          </a:prstGeom>
          <a:solidFill>
            <a:srgbClr val="FFCCCC"/>
          </a:solidFill>
          <a:ln w="9525">
            <a:noFill/>
            <a:miter lim="800000"/>
            <a:headEnd/>
            <a:tailEnd/>
          </a:ln>
          <a:effectLst/>
        </p:spPr>
        <p:txBody>
          <a:bodyPr/>
          <a:lstStyle/>
          <a:p>
            <a:r>
              <a:rPr lang="en-US" b="1" i="1" dirty="0" smtClean="0"/>
              <a:t>FYI  </a:t>
            </a:r>
            <a:r>
              <a:rPr lang="en-US" b="1" dirty="0" smtClean="0">
                <a:sym typeface="Symbol" pitchFamily="18" charset="2"/>
              </a:rPr>
              <a:t></a:t>
            </a:r>
            <a:r>
              <a:rPr lang="en-US" dirty="0">
                <a:sym typeface="Symbol" pitchFamily="18" charset="2"/>
              </a:rPr>
              <a:t>If the source is receding, replace </a:t>
            </a:r>
            <a:r>
              <a:rPr lang="en-US" i="1" dirty="0" err="1">
                <a:sym typeface="Symbol" pitchFamily="18" charset="2"/>
              </a:rPr>
              <a:t>u</a:t>
            </a:r>
            <a:r>
              <a:rPr lang="en-US" baseline="-25000" dirty="0" err="1">
                <a:sym typeface="Symbol" pitchFamily="18" charset="2"/>
              </a:rPr>
              <a:t>S</a:t>
            </a:r>
            <a:r>
              <a:rPr lang="en-US" dirty="0">
                <a:sym typeface="Symbol" pitchFamily="18" charset="2"/>
              </a:rPr>
              <a:t> with –</a:t>
            </a:r>
            <a:r>
              <a:rPr lang="en-US" i="1" dirty="0" err="1">
                <a:sym typeface="Symbol" pitchFamily="18" charset="2"/>
              </a:rPr>
              <a:t>u</a:t>
            </a:r>
            <a:r>
              <a:rPr lang="en-US" baseline="-25000" dirty="0" err="1">
                <a:sym typeface="Symbol" pitchFamily="18" charset="2"/>
              </a:rPr>
              <a:t>S</a:t>
            </a:r>
            <a:r>
              <a:rPr lang="en-US" dirty="0">
                <a:sym typeface="Symbol" pitchFamily="18" charset="2"/>
              </a:rPr>
              <a:t>.</a:t>
            </a:r>
            <a:endParaRPr lang="en-US" i="1" dirty="0"/>
          </a:p>
        </p:txBody>
      </p:sp>
      <mc:AlternateContent xmlns:mc="http://schemas.openxmlformats.org/markup-compatibility/2006" xmlns:a14="http://schemas.microsoft.com/office/drawing/2010/main">
        <mc:Choice Requires="a14">
          <p:sp>
            <p:nvSpPr>
              <p:cNvPr id="98306" name="Rectangle 2"/>
              <p:cNvSpPr>
                <a:spLocks noChangeArrowheads="1"/>
              </p:cNvSpPr>
              <p:nvPr/>
            </p:nvSpPr>
            <p:spPr bwMode="auto">
              <a:xfrm>
                <a:off x="685800" y="1344612"/>
                <a:ext cx="7772400" cy="5059361"/>
              </a:xfrm>
              <a:prstGeom prst="rect">
                <a:avLst/>
              </a:prstGeom>
              <a:solidFill>
                <a:srgbClr val="EAEAEA"/>
              </a:solidFill>
              <a:ln w="9525">
                <a:noFill/>
                <a:miter lim="800000"/>
                <a:headEnd/>
                <a:tailEnd/>
              </a:ln>
              <a:effectLst/>
            </p:spPr>
            <p:txBody>
              <a:bodyPr/>
              <a:lstStyle/>
              <a:p>
                <a:pPr>
                  <a:spcBef>
                    <a:spcPct val="20000"/>
                  </a:spcBef>
                </a:pPr>
                <a:r>
                  <a:rPr lang="en-US" altLang="en-US" i="1" dirty="0" smtClean="0">
                    <a:solidFill>
                      <a:schemeClr val="accent2"/>
                    </a:solidFill>
                    <a:ea typeface="Segoe UI" pitchFamily="34" charset="0"/>
                  </a:rPr>
                  <a:t>The Doppler effect – moving source</a:t>
                </a: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From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oMath>
                </a14:m>
                <a:r>
                  <a:rPr lang="en-US" dirty="0">
                    <a:solidFill>
                      <a:srgbClr val="000000"/>
                    </a:solidFill>
                    <a:ea typeface="Segoe UI" pitchFamily="34" charset="0"/>
                    <a:cs typeface="Times New Roman" pitchFamily="18" charset="0"/>
                    <a:sym typeface="Symbol" pitchFamily="18" charset="2"/>
                  </a:rPr>
                  <a:t> and </a:t>
                </a:r>
                <a14:m>
                  <m:oMath xmlns:m="http://schemas.openxmlformats.org/officeDocument/2006/math">
                    <m:r>
                      <m:rPr>
                        <m:sty m:val="p"/>
                      </m:rPr>
                      <a:rPr lang="el-GR"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λ</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sSub>
                      <m:sSubPr>
                        <m:ctrlP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sSubPr>
                      <m:e>
                        <m:r>
                          <a:rPr lang="en-US"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e>
                      <m:sub>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𝑠</m:t>
                        </m:r>
                      </m:sub>
                    </m:sSub>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𝑇</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oMath>
                </a14:m>
                <a:r>
                  <a:rPr lang="en-US" dirty="0">
                    <a:solidFill>
                      <a:srgbClr val="000000"/>
                    </a:solidFill>
                    <a:ea typeface="Segoe UI" pitchFamily="34" charset="0"/>
                    <a:cs typeface="Times New Roman" pitchFamily="18" charset="0"/>
                    <a:sym typeface="Symbol" pitchFamily="18" charset="2"/>
                  </a:rPr>
                  <a:t>we see that</a:t>
                </a:r>
              </a:p>
              <a:p>
                <a:pPr>
                  <a:spcBef>
                    <a:spcPts val="200"/>
                  </a:spcBef>
                </a:pPr>
                <a:r>
                  <a:rPr lang="en-US" dirty="0">
                    <a:solidFill>
                      <a:srgbClr val="000000"/>
                    </a:solidFill>
                    <a:ea typeface="Segoe UI" pitchFamily="34" charset="0"/>
                    <a:cs typeface="Times New Roman" pitchFamily="18" charset="0"/>
                    <a:sym typeface="Symbol" pitchFamily="18" charset="2"/>
                  </a:rPr>
                  <a:t>                 </a:t>
                </a:r>
              </a:p>
            </p:txBody>
          </p:sp>
        </mc:Choice>
        <mc:Fallback xmlns="">
          <p:sp>
            <p:nvSpPr>
              <p:cNvPr id="98306" name="Rectangle 2"/>
              <p:cNvSpPr>
                <a:spLocks noRot="1" noChangeAspect="1" noMove="1" noResize="1" noEditPoints="1" noAdjustHandles="1" noChangeArrowheads="1" noChangeShapeType="1" noTextEdit="1"/>
              </p:cNvSpPr>
              <p:nvPr/>
            </p:nvSpPr>
            <p:spPr bwMode="auto">
              <a:xfrm>
                <a:off x="685800" y="1344612"/>
                <a:ext cx="7772400" cy="5059361"/>
              </a:xfrm>
              <a:prstGeom prst="rect">
                <a:avLst/>
              </a:prstGeom>
              <a:blipFill>
                <a:blip r:embed="rId5"/>
                <a:stretch>
                  <a:fillRect l="-1255" t="-843"/>
                </a:stretch>
              </a:blipFill>
              <a:ln w="9525">
                <a:noFill/>
                <a:miter lim="800000"/>
                <a:headEnd/>
                <a:tailEnd/>
              </a:ln>
              <a:effectLst/>
            </p:spPr>
            <p:txBody>
              <a:bodyPr/>
              <a:lstStyle/>
              <a:p>
                <a:r>
                  <a:rPr lang="en-US">
                    <a:noFill/>
                  </a:rPr>
                  <a:t> </a:t>
                </a:r>
              </a:p>
            </p:txBody>
          </p:sp>
        </mc:Fallback>
      </mc:AlternateContent>
      <p:sp>
        <p:nvSpPr>
          <p:cNvPr id="9833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98340" name="Picture 3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4988" y="1681163"/>
            <a:ext cx="8475662" cy="2371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6">
                                            <p:txEl>
                                              <p:pRg st="6" end="6"/>
                                            </p:txEl>
                                          </p:spTgt>
                                        </p:tgtEl>
                                        <p:attrNameLst>
                                          <p:attrName>style.visibility</p:attrName>
                                        </p:attrNameLst>
                                      </p:cBhvr>
                                      <p:to>
                                        <p:strVal val="visible"/>
                                      </p:to>
                                    </p:set>
                                    <p:anim calcmode="lin" valueType="num">
                                      <p:cBhvr additive="base">
                                        <p:cTn id="7" dur="500" fill="hold"/>
                                        <p:tgtEl>
                                          <p:spTgt spid="9830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6">
                                            <p:txEl>
                                              <p:pRg st="7" end="7"/>
                                            </p:txEl>
                                          </p:spTgt>
                                        </p:tgtEl>
                                        <p:attrNameLst>
                                          <p:attrName>style.visibility</p:attrName>
                                        </p:attrNameLst>
                                      </p:cBhvr>
                                      <p:to>
                                        <p:strVal val="visible"/>
                                      </p:to>
                                    </p:set>
                                    <p:anim calcmode="lin" valueType="num">
                                      <p:cBhvr additive="base">
                                        <p:cTn id="13" dur="500" fill="hold"/>
                                        <p:tgtEl>
                                          <p:spTgt spid="9830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334">
                                            <p:txEl>
                                              <p:pRg st="0" end="0"/>
                                            </p:txEl>
                                          </p:spTgt>
                                        </p:tgtEl>
                                        <p:attrNameLst>
                                          <p:attrName>style.visibility</p:attrName>
                                        </p:attrNameLst>
                                      </p:cBhvr>
                                      <p:to>
                                        <p:strVal val="visible"/>
                                      </p:to>
                                    </p:set>
                                    <p:anim calcmode="lin" valueType="num">
                                      <p:cBhvr additive="base">
                                        <p:cTn id="19" dur="500" fill="hold"/>
                                        <p:tgtEl>
                                          <p:spTgt spid="9833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p:grpSp>
        <p:nvGrpSpPr>
          <p:cNvPr id="100366" name="Group 14"/>
          <p:cNvGrpSpPr>
            <a:grpSpLocks/>
          </p:cNvGrpSpPr>
          <p:nvPr/>
        </p:nvGrpSpPr>
        <p:grpSpPr bwMode="auto">
          <a:xfrm>
            <a:off x="842963" y="1789115"/>
            <a:ext cx="7464425" cy="822325"/>
            <a:chOff x="491" y="1103"/>
            <a:chExt cx="4702" cy="518"/>
          </a:xfrm>
        </p:grpSpPr>
        <p:sp>
          <p:nvSpPr>
            <p:cNvPr id="100357" name="Text Box 5"/>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00358"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00361"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 recede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a:t>
              </a:r>
            </a:p>
          </p:txBody>
        </p:sp>
      </p:grpSp>
      <mc:AlternateContent xmlns:mc="http://schemas.openxmlformats.org/markup-compatibility/2006" xmlns:a14="http://schemas.microsoft.com/office/drawing/2010/main">
        <mc:Choice Requires="a14">
          <p:sp>
            <p:nvSpPr>
              <p:cNvPr id="100362" name="Rectangle 10"/>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dirty="0">
                    <a:sym typeface="Symbol" pitchFamily="18" charset="2"/>
                  </a:rPr>
                  <a:t>EXAMPLE: A car horn has                                                a frequency of 520 Hz. The                                             car is traveling to the right                                                at 25 ms</a:t>
                </a:r>
                <a:r>
                  <a:rPr lang="en-US" baseline="30000" dirty="0">
                    <a:sym typeface="Symbol" pitchFamily="18" charset="2"/>
                  </a:rPr>
                  <a:t>-1</a:t>
                </a:r>
                <a:r>
                  <a:rPr lang="en-US" dirty="0">
                    <a:sym typeface="Symbol" pitchFamily="18" charset="2"/>
                  </a:rPr>
                  <a:t>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(a) What frequency is                                                    heard by the driver?</a:t>
                </a:r>
              </a:p>
              <a:p>
                <a:pPr>
                  <a:spcBef>
                    <a:spcPct val="20000"/>
                  </a:spcBef>
                </a:pPr>
                <a:r>
                  <a:rPr lang="en-US" dirty="0"/>
                  <a:t>SOLUTION: </a:t>
                </a:r>
              </a:p>
              <a:p>
                <a:pPr>
                  <a:spcBef>
                    <a:spcPct val="20000"/>
                  </a:spcBef>
                </a:pPr>
                <a:r>
                  <a:rPr lang="en-US" dirty="0">
                    <a:solidFill>
                      <a:srgbClr val="000000"/>
                    </a:solidFill>
                    <a:cs typeface="Times New Roman" pitchFamily="18" charset="0"/>
                    <a:sym typeface="Symbol" pitchFamily="18" charset="2"/>
                  </a:rPr>
                  <a:t></a:t>
                </a:r>
                <a:r>
                  <a:rPr lang="en-US" dirty="0"/>
                  <a:t>The driver has a relative speed of </a:t>
                </a:r>
                <a14:m>
                  <m:oMath xmlns:m="http://schemas.openxmlformats.org/officeDocument/2006/math">
                    <m:r>
                      <a:rPr lang="en-US" i="1" dirty="0" smtClean="0">
                        <a:latin typeface="Cambria Math" panose="02040503050406030204" pitchFamily="18" charset="0"/>
                      </a:rPr>
                      <m:t>𝑢</m:t>
                    </m:r>
                    <m:r>
                      <a:rPr lang="en-US" i="1" baseline="-25000" dirty="0" err="1">
                        <a:latin typeface="Cambria Math" panose="02040503050406030204" pitchFamily="18" charset="0"/>
                      </a:rPr>
                      <m:t>𝑆</m:t>
                    </m:r>
                    <m:r>
                      <a:rPr lang="en-US" i="1" dirty="0">
                        <a:latin typeface="Cambria Math" panose="02040503050406030204" pitchFamily="18" charset="0"/>
                      </a:rPr>
                      <m:t>=</m:t>
                    </m:r>
                  </m:oMath>
                </a14:m>
                <a:r>
                  <a:rPr lang="en-US" dirty="0"/>
                  <a:t> </a:t>
                </a:r>
              </a:p>
              <a:p>
                <a:pPr>
                  <a:spcBef>
                    <a:spcPct val="20000"/>
                  </a:spcBef>
                </a:pPr>
                <a:r>
                  <a:rPr lang="en-US" dirty="0">
                    <a:solidFill>
                      <a:srgbClr val="000000"/>
                    </a:solidFill>
                    <a:cs typeface="Times New Roman" pitchFamily="18" charset="0"/>
                    <a:sym typeface="Symbol" pitchFamily="18" charset="2"/>
                  </a:rPr>
                  <a:t></a:t>
                </a:r>
                <a:r>
                  <a:rPr lang="en-US" dirty="0"/>
                  <a:t>Thus the driver hears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oMath>
                </a14:m>
                <a:endParaRPr lang="en-US" dirty="0"/>
              </a:p>
            </p:txBody>
          </p:sp>
        </mc:Choice>
        <mc:Fallback xmlns="">
          <p:sp>
            <p:nvSpPr>
              <p:cNvPr id="100362" name="Rectangle 10"/>
              <p:cNvSpPr>
                <a:spLocks noRot="1" noChangeAspect="1" noMove="1" noResize="1" noEditPoints="1" noAdjustHandles="1" noChangeArrowheads="1" noChangeShapeType="1" noTextEdit="1"/>
              </p:cNvSpPr>
              <p:nvPr/>
            </p:nvSpPr>
            <p:spPr bwMode="auto">
              <a:xfrm>
                <a:off x="674688" y="2711450"/>
                <a:ext cx="7764462" cy="4146550"/>
              </a:xfrm>
              <a:prstGeom prst="rect">
                <a:avLst/>
              </a:prstGeom>
              <a:blipFill>
                <a:blip r:embed="rId5"/>
                <a:stretch>
                  <a:fillRect l="-1257" t="-1029" r="-1414" b="-1029"/>
                </a:stretch>
              </a:blipFill>
              <a:ln w="9525">
                <a:noFill/>
                <a:miter lim="800000"/>
                <a:headEnd/>
                <a:tailEnd/>
              </a:ln>
              <a:effectLst/>
            </p:spPr>
            <p:txBody>
              <a:bodyPr/>
              <a:lstStyle/>
              <a:p>
                <a:r>
                  <a:rPr lang="en-US">
                    <a:noFill/>
                  </a:rPr>
                  <a:t> </a:t>
                </a:r>
              </a:p>
            </p:txBody>
          </p:sp>
        </mc:Fallback>
      </mc:AlternateContent>
      <p:pic>
        <p:nvPicPr>
          <p:cNvPr id="100363" name="Picture 11"/>
          <p:cNvPicPr>
            <a:picLocks noChangeAspect="1" noChangeArrowheads="1"/>
          </p:cNvPicPr>
          <p:nvPr/>
        </p:nvPicPr>
        <p:blipFill>
          <a:blip r:embed="rId6"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
        <p:nvSpPr>
          <p:cNvPr id="10036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0366"/>
                                        </p:tgtEl>
                                        <p:attrNameLst>
                                          <p:attrName>style.visibility</p:attrName>
                                        </p:attrNameLst>
                                      </p:cBhvr>
                                      <p:to>
                                        <p:strVal val="visible"/>
                                      </p:to>
                                    </p:set>
                                    <p:anim calcmode="lin" valueType="num">
                                      <p:cBhvr>
                                        <p:cTn id="7" dur="500" fill="hold"/>
                                        <p:tgtEl>
                                          <p:spTgt spid="100366"/>
                                        </p:tgtEl>
                                        <p:attrNameLst>
                                          <p:attrName>ppt_w</p:attrName>
                                        </p:attrNameLst>
                                      </p:cBhvr>
                                      <p:tavLst>
                                        <p:tav tm="0">
                                          <p:val>
                                            <p:fltVal val="0"/>
                                          </p:val>
                                        </p:tav>
                                        <p:tav tm="100000">
                                          <p:val>
                                            <p:strVal val="#ppt_w"/>
                                          </p:val>
                                        </p:tav>
                                      </p:tavLst>
                                    </p:anim>
                                    <p:anim calcmode="lin" valueType="num">
                                      <p:cBhvr>
                                        <p:cTn id="8" dur="500" fill="hold"/>
                                        <p:tgtEl>
                                          <p:spTgt spid="100366"/>
                                        </p:tgtEl>
                                        <p:attrNameLst>
                                          <p:attrName>ppt_h</p:attrName>
                                        </p:attrNameLst>
                                      </p:cBhvr>
                                      <p:tavLst>
                                        <p:tav tm="0">
                                          <p:val>
                                            <p:fltVal val="0"/>
                                          </p:val>
                                        </p:tav>
                                        <p:tav tm="100000">
                                          <p:val>
                                            <p:strVal val="#ppt_h"/>
                                          </p:val>
                                        </p:tav>
                                      </p:tavLst>
                                    </p:anim>
                                    <p:animEffect transition="in" filter="fade">
                                      <p:cBhvr>
                                        <p:cTn id="9" dur="500"/>
                                        <p:tgtEl>
                                          <p:spTgt spid="10036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0362">
                                            <p:txEl>
                                              <p:pRg st="0" end="0"/>
                                            </p:txEl>
                                          </p:spTgt>
                                        </p:tgtEl>
                                        <p:attrNameLst>
                                          <p:attrName>style.visibility</p:attrName>
                                        </p:attrNameLst>
                                      </p:cBhvr>
                                      <p:to>
                                        <p:strVal val="visible"/>
                                      </p:to>
                                    </p:set>
                                    <p:anim calcmode="lin" valueType="num">
                                      <p:cBhvr additive="base">
                                        <p:cTn id="14" dur="500" fill="hold"/>
                                        <p:tgtEl>
                                          <p:spTgt spid="10036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00363"/>
                                        </p:tgtEl>
                                        <p:attrNameLst>
                                          <p:attrName>style.visibility</p:attrName>
                                        </p:attrNameLst>
                                      </p:cBhvr>
                                      <p:to>
                                        <p:strVal val="visible"/>
                                      </p:to>
                                    </p:set>
                                    <p:anim calcmode="lin" valueType="num">
                                      <p:cBhvr>
                                        <p:cTn id="18" dur="500" fill="hold"/>
                                        <p:tgtEl>
                                          <p:spTgt spid="100363"/>
                                        </p:tgtEl>
                                        <p:attrNameLst>
                                          <p:attrName>ppt_w</p:attrName>
                                        </p:attrNameLst>
                                      </p:cBhvr>
                                      <p:tavLst>
                                        <p:tav tm="0">
                                          <p:val>
                                            <p:fltVal val="0"/>
                                          </p:val>
                                        </p:tav>
                                        <p:tav tm="100000">
                                          <p:val>
                                            <p:strVal val="#ppt_w"/>
                                          </p:val>
                                        </p:tav>
                                      </p:tavLst>
                                    </p:anim>
                                    <p:anim calcmode="lin" valueType="num">
                                      <p:cBhvr>
                                        <p:cTn id="19" dur="500" fill="hold"/>
                                        <p:tgtEl>
                                          <p:spTgt spid="100363"/>
                                        </p:tgtEl>
                                        <p:attrNameLst>
                                          <p:attrName>ppt_h</p:attrName>
                                        </p:attrNameLst>
                                      </p:cBhvr>
                                      <p:tavLst>
                                        <p:tav tm="0">
                                          <p:val>
                                            <p:fltVal val="0"/>
                                          </p:val>
                                        </p:tav>
                                        <p:tav tm="100000">
                                          <p:val>
                                            <p:strVal val="#ppt_h"/>
                                          </p:val>
                                        </p:tav>
                                      </p:tavLst>
                                    </p:anim>
                                    <p:animEffect transition="in" filter="fade">
                                      <p:cBhvr>
                                        <p:cTn id="20" dur="500"/>
                                        <p:tgtEl>
                                          <p:spTgt spid="10036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362">
                                            <p:txEl>
                                              <p:pRg st="1" end="1"/>
                                            </p:txEl>
                                          </p:spTgt>
                                        </p:tgtEl>
                                        <p:attrNameLst>
                                          <p:attrName>style.visibility</p:attrName>
                                        </p:attrNameLst>
                                      </p:cBhvr>
                                      <p:to>
                                        <p:strVal val="visible"/>
                                      </p:to>
                                    </p:set>
                                    <p:anim calcmode="lin" valueType="num">
                                      <p:cBhvr additive="base">
                                        <p:cTn id="25" dur="500" fill="hold"/>
                                        <p:tgtEl>
                                          <p:spTgt spid="10036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362">
                                            <p:txEl>
                                              <p:pRg st="2" end="2"/>
                                            </p:txEl>
                                          </p:spTgt>
                                        </p:tgtEl>
                                        <p:attrNameLst>
                                          <p:attrName>style.visibility</p:attrName>
                                        </p:attrNameLst>
                                      </p:cBhvr>
                                      <p:to>
                                        <p:strVal val="visible"/>
                                      </p:to>
                                    </p:set>
                                    <p:anim calcmode="lin" valueType="num">
                                      <p:cBhvr additive="base">
                                        <p:cTn id="31" dur="500" fill="hold"/>
                                        <p:tgtEl>
                                          <p:spTgt spid="10036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362">
                                            <p:txEl>
                                              <p:pRg st="3" end="3"/>
                                            </p:txEl>
                                          </p:spTgt>
                                        </p:tgtEl>
                                        <p:attrNameLst>
                                          <p:attrName>style.visibility</p:attrName>
                                        </p:attrNameLst>
                                      </p:cBhvr>
                                      <p:to>
                                        <p:strVal val="visible"/>
                                      </p:to>
                                    </p:set>
                                    <p:anim calcmode="lin" valueType="num">
                                      <p:cBhvr additive="base">
                                        <p:cTn id="37" dur="500" fill="hold"/>
                                        <p:tgtEl>
                                          <p:spTgt spid="10036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362">
                                            <p:txEl>
                                              <p:pRg st="4" end="4"/>
                                            </p:txEl>
                                          </p:spTgt>
                                        </p:tgtEl>
                                        <p:attrNameLst>
                                          <p:attrName>style.visibility</p:attrName>
                                        </p:attrNameLst>
                                      </p:cBhvr>
                                      <p:to>
                                        <p:strVal val="visible"/>
                                      </p:to>
                                    </p:set>
                                    <p:anim calcmode="lin" valueType="num">
                                      <p:cBhvr additive="base">
                                        <p:cTn id="43" dur="500" fill="hold"/>
                                        <p:tgtEl>
                                          <p:spTgt spid="10036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mc:AlternateContent xmlns:mc="http://schemas.openxmlformats.org/markup-compatibility/2006" xmlns:a14="http://schemas.microsoft.com/office/drawing/2010/main">
        <mc:Choice Requires="a14">
          <p:sp>
            <p:nvSpPr>
              <p:cNvPr id="151561" name="Rectangle 9"/>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car horn has                                                a frequency of 520 Hz. The                                             car is traveling to the right                                                at 25 ms</a:t>
                </a:r>
                <a:r>
                  <a:rPr lang="en-US" baseline="30000" dirty="0">
                    <a:sym typeface="Symbol" pitchFamily="18" charset="2"/>
                  </a:rPr>
                  <a:t>-1</a:t>
                </a:r>
                <a:r>
                  <a:rPr lang="en-US" dirty="0">
                    <a:sym typeface="Symbol" pitchFamily="18" charset="2"/>
                  </a:rPr>
                  <a:t>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(b) What frequency is                                                   heard by Observer 1?</a:t>
                </a:r>
              </a:p>
              <a:p>
                <a:pPr>
                  <a:spcBef>
                    <a:spcPct val="20000"/>
                  </a:spcBef>
                </a:pPr>
                <a:r>
                  <a:rPr lang="en-US" dirty="0"/>
                  <a:t>SOLUTION: </a:t>
                </a:r>
              </a:p>
              <a:p>
                <a:pPr>
                  <a:spcBef>
                    <a:spcPct val="20000"/>
                  </a:spcBef>
                </a:pPr>
                <a:r>
                  <a:rPr lang="en-US" dirty="0">
                    <a:solidFill>
                      <a:srgbClr val="000000"/>
                    </a:solidFill>
                    <a:cs typeface="Times New Roman" pitchFamily="18" charset="0"/>
                    <a:sym typeface="Symbol" pitchFamily="18" charset="2"/>
                  </a:rPr>
                  <a:t></a:t>
                </a:r>
                <a:r>
                  <a:rPr lang="en-US" dirty="0"/>
                  <a:t>For receding use +</a:t>
                </a:r>
                <a:r>
                  <a:rPr lang="en-US" i="1" dirty="0" err="1"/>
                  <a:t>u</a:t>
                </a:r>
                <a:r>
                  <a:rPr lang="en-US" baseline="-25000" dirty="0" err="1"/>
                  <a:t>S</a:t>
                </a:r>
                <a:r>
                  <a:rPr lang="en-US" dirty="0"/>
                  <a:t>.  Then </a:t>
                </a:r>
              </a:p>
              <a:p>
                <a:pPr>
                  <a:spcBef>
                    <a:spcPct val="20000"/>
                  </a:spcBef>
                </a:pPr>
                <a:r>
                  <a:rPr lang="en-US" sz="2000" dirty="0" smtClean="0"/>
                  <a:t>	</a:t>
                </a:r>
                <a14:m>
                  <m:oMath xmlns:m="http://schemas.openxmlformats.org/officeDocument/2006/math">
                    <m:r>
                      <a:rPr lang="en-US" sz="2000" i="1" dirty="0" smtClean="0">
                        <a:latin typeface="Cambria Math" panose="02040503050406030204" pitchFamily="18" charset="0"/>
                      </a:rPr>
                      <m:t>𝑓</m:t>
                    </m:r>
                    <m:r>
                      <a:rPr lang="en-US" sz="2000" i="1" dirty="0" smtClean="0">
                        <a:latin typeface="Cambria Math" panose="02040503050406030204" pitchFamily="18" charset="0"/>
                      </a:rPr>
                      <m:t>’=</m:t>
                    </m:r>
                  </m:oMath>
                </a14:m>
                <a:endParaRPr lang="en-US" dirty="0">
                  <a:solidFill>
                    <a:srgbClr val="000000"/>
                  </a:solidFill>
                  <a:cs typeface="Times New Roman" pitchFamily="18" charset="0"/>
                  <a:sym typeface="Symbol" pitchFamily="18" charset="2"/>
                </a:endParaRPr>
              </a:p>
            </p:txBody>
          </p:sp>
        </mc:Choice>
        <mc:Fallback xmlns="">
          <p:sp>
            <p:nvSpPr>
              <p:cNvPr id="151561" name="Rectangle 9"/>
              <p:cNvSpPr>
                <a:spLocks noRot="1" noChangeAspect="1" noMove="1" noResize="1" noEditPoints="1" noAdjustHandles="1" noChangeArrowheads="1" noChangeShapeType="1" noTextEdit="1"/>
              </p:cNvSpPr>
              <p:nvPr/>
            </p:nvSpPr>
            <p:spPr bwMode="auto">
              <a:xfrm>
                <a:off x="674688" y="2711450"/>
                <a:ext cx="7764462" cy="4146550"/>
              </a:xfrm>
              <a:prstGeom prst="rect">
                <a:avLst/>
              </a:prstGeom>
              <a:blipFill>
                <a:blip r:embed="rId4"/>
                <a:stretch>
                  <a:fillRect l="-1257" t="-1029" r="-1414"/>
                </a:stretch>
              </a:blipFill>
              <a:ln w="9525">
                <a:noFill/>
                <a:miter lim="800000"/>
                <a:headEnd/>
                <a:tailEnd/>
              </a:ln>
              <a:effectLst/>
            </p:spPr>
            <p:txBody>
              <a:bodyPr/>
              <a:lstStyle/>
              <a:p>
                <a:r>
                  <a:rPr lang="en-US">
                    <a:noFill/>
                  </a:rPr>
                  <a:t> </a:t>
                </a:r>
              </a:p>
            </p:txBody>
          </p:sp>
        </mc:Fallback>
      </mc:AlternateContent>
      <p:sp>
        <p:nvSpPr>
          <p:cNvPr id="15156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2" name="Group 14"/>
          <p:cNvGrpSpPr>
            <a:grpSpLocks/>
          </p:cNvGrpSpPr>
          <p:nvPr/>
        </p:nvGrpSpPr>
        <p:grpSpPr bwMode="auto">
          <a:xfrm>
            <a:off x="842963" y="1789115"/>
            <a:ext cx="7464425" cy="822325"/>
            <a:chOff x="491" y="1103"/>
            <a:chExt cx="4702" cy="518"/>
          </a:xfrm>
        </p:grpSpPr>
        <p:sp>
          <p:nvSpPr>
            <p:cNvPr id="13" name="Text Box 5"/>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4"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657" y="1159"/>
                  <a:ext cx="1205" cy="401"/>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 </m:t>
                                </m:r>
                                <m:r>
                                  <a:rPr lang="en-US" sz="2000" i="1" dirty="0" err="1">
                                    <a:solidFill>
                                      <a:srgbClr val="000000"/>
                                    </a:solidFill>
                                    <a:latin typeface="Cambria Math" panose="02040503050406030204" pitchFamily="18"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cs typeface="Times New Roman" pitchFamily="18" charset="0"/>
                                    <a:sym typeface="Symbol" pitchFamily="18" charset="2"/>
                                  </a:rPr>
                                  <m:t>𝑆</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657" y="1159"/>
                  <a:ext cx="1205" cy="401"/>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sp>
          <p:nvSpPr>
            <p:cNvPr id="16"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 recede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a:t>
              </a:r>
            </a:p>
          </p:txBody>
        </p:sp>
      </p:grpSp>
      <p:pic>
        <p:nvPicPr>
          <p:cNvPr id="11" name="Picture 11"/>
          <p:cNvPicPr>
            <a:picLocks noChangeAspect="1" noChangeArrowheads="1"/>
          </p:cNvPicPr>
          <p:nvPr/>
        </p:nvPicPr>
        <p:blipFill>
          <a:blip r:embed="rId8"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mc:AlternateContent xmlns:mc="http://schemas.openxmlformats.org/markup-compatibility/2006" xmlns:a14="http://schemas.microsoft.com/office/drawing/2010/main">
        <mc:Choice Requires="a14">
          <p:sp>
            <p:nvSpPr>
              <p:cNvPr id="153609" name="Rectangle 9"/>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car horn has                                                a frequency of 520 Hz. The                                             car is traveling to the right                                                at 25 ms</a:t>
                </a:r>
                <a:r>
                  <a:rPr lang="en-US" baseline="30000" dirty="0">
                    <a:sym typeface="Symbol" pitchFamily="18" charset="2"/>
                  </a:rPr>
                  <a:t>-1</a:t>
                </a:r>
                <a:r>
                  <a:rPr lang="en-US" dirty="0">
                    <a:sym typeface="Symbol" pitchFamily="18" charset="2"/>
                  </a:rPr>
                  <a:t>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(c) What frequency is                                                   heard by Observer 2?</a:t>
                </a:r>
              </a:p>
              <a:p>
                <a:pPr>
                  <a:spcBef>
                    <a:spcPct val="20000"/>
                  </a:spcBef>
                </a:pPr>
                <a:r>
                  <a:rPr lang="en-US" dirty="0"/>
                  <a:t>SOLUTION: </a:t>
                </a:r>
              </a:p>
              <a:p>
                <a:pPr>
                  <a:spcBef>
                    <a:spcPct val="20000"/>
                  </a:spcBef>
                </a:pPr>
                <a:r>
                  <a:rPr lang="en-US" dirty="0">
                    <a:solidFill>
                      <a:srgbClr val="000000"/>
                    </a:solidFill>
                    <a:cs typeface="Times New Roman" pitchFamily="18" charset="0"/>
                    <a:sym typeface="Symbol" pitchFamily="18" charset="2"/>
                  </a:rPr>
                  <a:t></a:t>
                </a:r>
                <a:r>
                  <a:rPr lang="en-US" dirty="0"/>
                  <a:t>For approach use –</a:t>
                </a:r>
                <a:r>
                  <a:rPr lang="en-US" i="1" dirty="0" err="1"/>
                  <a:t>u</a:t>
                </a:r>
                <a:r>
                  <a:rPr lang="en-US" baseline="-25000" dirty="0" err="1"/>
                  <a:t>S</a:t>
                </a:r>
                <a:r>
                  <a:rPr lang="en-US" dirty="0"/>
                  <a:t>.  Then </a:t>
                </a:r>
              </a:p>
              <a:p>
                <a:pPr>
                  <a:spcBef>
                    <a:spcPct val="20000"/>
                  </a:spcBef>
                </a:pPr>
                <a:r>
                  <a:rPr lang="en-US" sz="2000" dirty="0" smtClean="0"/>
                  <a:t>	</a:t>
                </a:r>
                <a14:m>
                  <m:oMath xmlns:m="http://schemas.openxmlformats.org/officeDocument/2006/math">
                    <m:r>
                      <a:rPr lang="en-US" sz="2000" i="1" dirty="0" smtClean="0">
                        <a:latin typeface="Cambria Math" panose="02040503050406030204" pitchFamily="18" charset="0"/>
                      </a:rPr>
                      <m:t>𝑓</m:t>
                    </m:r>
                    <m:r>
                      <a:rPr lang="en-US" sz="2000" i="1" dirty="0" smtClean="0">
                        <a:latin typeface="Cambria Math" panose="02040503050406030204" pitchFamily="18" charset="0"/>
                      </a:rPr>
                      <m:t>’=</m:t>
                    </m:r>
                  </m:oMath>
                </a14:m>
                <a:endParaRPr lang="en-US" dirty="0">
                  <a:solidFill>
                    <a:srgbClr val="000000"/>
                  </a:solidFill>
                  <a:cs typeface="Times New Roman" pitchFamily="18" charset="0"/>
                  <a:sym typeface="Symbol" pitchFamily="18" charset="2"/>
                </a:endParaRPr>
              </a:p>
            </p:txBody>
          </p:sp>
        </mc:Choice>
        <mc:Fallback xmlns="">
          <p:sp>
            <p:nvSpPr>
              <p:cNvPr id="153609" name="Rectangle 9"/>
              <p:cNvSpPr>
                <a:spLocks noRot="1" noChangeAspect="1" noMove="1" noResize="1" noEditPoints="1" noAdjustHandles="1" noChangeArrowheads="1" noChangeShapeType="1" noTextEdit="1"/>
              </p:cNvSpPr>
              <p:nvPr/>
            </p:nvSpPr>
            <p:spPr bwMode="auto">
              <a:xfrm>
                <a:off x="674688" y="2711450"/>
                <a:ext cx="7764462" cy="4146550"/>
              </a:xfrm>
              <a:prstGeom prst="rect">
                <a:avLst/>
              </a:prstGeom>
              <a:blipFill>
                <a:blip r:embed="rId5"/>
                <a:stretch>
                  <a:fillRect l="-1257" t="-1029" r="-1414"/>
                </a:stretch>
              </a:blipFill>
              <a:ln w="9525">
                <a:noFill/>
                <a:miter lim="800000"/>
                <a:headEnd/>
                <a:tailEnd/>
              </a:ln>
              <a:effectLst/>
            </p:spPr>
            <p:txBody>
              <a:bodyPr/>
              <a:lstStyle/>
              <a:p>
                <a:r>
                  <a:rPr lang="en-US">
                    <a:noFill/>
                  </a:rPr>
                  <a:t> </a:t>
                </a:r>
              </a:p>
            </p:txBody>
          </p:sp>
        </mc:Fallback>
      </mc:AlternateContent>
      <p:pic>
        <p:nvPicPr>
          <p:cNvPr id="153610" name="Picture 10"/>
          <p:cNvPicPr>
            <a:picLocks noChangeAspect="1" noChangeArrowheads="1"/>
          </p:cNvPicPr>
          <p:nvPr/>
        </p:nvPicPr>
        <p:blipFill>
          <a:blip r:embed="rId6"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
        <p:nvSpPr>
          <p:cNvPr id="1536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2" name="Group 14"/>
          <p:cNvGrpSpPr>
            <a:grpSpLocks/>
          </p:cNvGrpSpPr>
          <p:nvPr/>
        </p:nvGrpSpPr>
        <p:grpSpPr bwMode="auto">
          <a:xfrm>
            <a:off x="842963" y="1789115"/>
            <a:ext cx="7464425" cy="822325"/>
            <a:chOff x="491" y="1103"/>
            <a:chExt cx="4702" cy="518"/>
          </a:xfrm>
        </p:grpSpPr>
        <p:sp>
          <p:nvSpPr>
            <p:cNvPr id="13" name="Text Box 5"/>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4"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657" y="1159"/>
                  <a:ext cx="1205" cy="401"/>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 </m:t>
                                </m:r>
                                <m:r>
                                  <a:rPr lang="en-US" sz="2000" i="1" dirty="0" err="1">
                                    <a:solidFill>
                                      <a:srgbClr val="000000"/>
                                    </a:solidFill>
                                    <a:latin typeface="Cambria Math" panose="02040503050406030204" pitchFamily="18"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cs typeface="Times New Roman" pitchFamily="18" charset="0"/>
                                    <a:sym typeface="Symbol" pitchFamily="18" charset="2"/>
                                  </a:rPr>
                                  <m:t>𝑆</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657" y="1159"/>
                  <a:ext cx="1205" cy="401"/>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sp>
          <p:nvSpPr>
            <p:cNvPr id="16"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 recede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9">
                                            <p:txEl>
                                              <p:pRg st="1" end="1"/>
                                            </p:txEl>
                                          </p:spTgt>
                                        </p:tgtEl>
                                        <p:attrNameLst>
                                          <p:attrName>style.visibility</p:attrName>
                                        </p:attrNameLst>
                                      </p:cBhvr>
                                      <p:to>
                                        <p:strVal val="visible"/>
                                      </p:to>
                                    </p:set>
                                    <p:anim calcmode="lin" valueType="num">
                                      <p:cBhvr additive="base">
                                        <p:cTn id="7" dur="500" fill="hold"/>
                                        <p:tgtEl>
                                          <p:spTgt spid="15360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9">
                                            <p:txEl>
                                              <p:pRg st="2" end="2"/>
                                            </p:txEl>
                                          </p:spTgt>
                                        </p:tgtEl>
                                        <p:attrNameLst>
                                          <p:attrName>style.visibility</p:attrName>
                                        </p:attrNameLst>
                                      </p:cBhvr>
                                      <p:to>
                                        <p:strVal val="visible"/>
                                      </p:to>
                                    </p:set>
                                    <p:anim calcmode="lin" valueType="num">
                                      <p:cBhvr additive="base">
                                        <p:cTn id="13" dur="500" fill="hold"/>
                                        <p:tgtEl>
                                          <p:spTgt spid="15360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9">
                                            <p:txEl>
                                              <p:pRg st="3" end="3"/>
                                            </p:txEl>
                                          </p:spTgt>
                                        </p:tgtEl>
                                        <p:attrNameLst>
                                          <p:attrName>style.visibility</p:attrName>
                                        </p:attrNameLst>
                                      </p:cBhvr>
                                      <p:to>
                                        <p:strVal val="visible"/>
                                      </p:to>
                                    </p:set>
                                    <p:anim calcmode="lin" valueType="num">
                                      <p:cBhvr additive="base">
                                        <p:cTn id="19" dur="500" fill="hold"/>
                                        <p:tgtEl>
                                          <p:spTgt spid="15360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09">
                                            <p:txEl>
                                              <p:pRg st="4" end="4"/>
                                            </p:txEl>
                                          </p:spTgt>
                                        </p:tgtEl>
                                        <p:attrNameLst>
                                          <p:attrName>style.visibility</p:attrName>
                                        </p:attrNameLst>
                                      </p:cBhvr>
                                      <p:to>
                                        <p:strVal val="visible"/>
                                      </p:to>
                                    </p:set>
                                    <p:anim calcmode="lin" valueType="num">
                                      <p:cBhvr additive="base">
                                        <p:cTn id="25" dur="500" fill="hold"/>
                                        <p:tgtEl>
                                          <p:spTgt spid="15360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ChangeArrowheads="1"/>
          </p:cNvSpPr>
          <p:nvPr/>
        </p:nvSpPr>
        <p:spPr bwMode="auto">
          <a:xfrm>
            <a:off x="674688" y="3032125"/>
            <a:ext cx="7764462" cy="3825875"/>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sound source with </a:t>
            </a:r>
            <a:r>
              <a:rPr lang="en-US" dirty="0" err="1">
                <a:sym typeface="Symbol" pitchFamily="18" charset="2"/>
              </a:rPr>
              <a:t>wavefronts</a:t>
            </a:r>
            <a:r>
              <a:rPr lang="en-US" dirty="0">
                <a:sym typeface="Symbol" pitchFamily="18" charset="2"/>
              </a:rPr>
              <a:t> is shown. A stationary observer (the blue circle) is immersed in         the sound. Observe the clock and the </a:t>
            </a:r>
            <a:r>
              <a:rPr lang="en-US" dirty="0" err="1">
                <a:sym typeface="Symbol" pitchFamily="18" charset="2"/>
              </a:rPr>
              <a:t>wavefronts</a:t>
            </a:r>
            <a:r>
              <a:rPr lang="en-US" dirty="0">
                <a:sym typeface="Symbol" pitchFamily="18" charset="2"/>
              </a:rPr>
              <a:t>            to determine the frequency </a:t>
            </a:r>
            <a:r>
              <a:rPr lang="en-US" i="1" dirty="0">
                <a:sym typeface="Symbol" pitchFamily="18" charset="2"/>
              </a:rPr>
              <a:t>f </a:t>
            </a:r>
            <a:r>
              <a:rPr lang="en-US" dirty="0">
                <a:sym typeface="Symbol" pitchFamily="18" charset="2"/>
              </a:rPr>
              <a:t>of the source (and              the frequency </a:t>
            </a:r>
            <a:r>
              <a:rPr lang="en-US" i="1" dirty="0">
                <a:sym typeface="Symbol" pitchFamily="18" charset="2"/>
              </a:rPr>
              <a:t>f </a:t>
            </a:r>
            <a:r>
              <a:rPr lang="en-US" dirty="0">
                <a:sym typeface="Symbol" pitchFamily="18" charset="2"/>
              </a:rPr>
              <a:t>’ detected by the observer).</a:t>
            </a:r>
          </a:p>
          <a:p>
            <a:pPr>
              <a:spcBef>
                <a:spcPct val="20000"/>
              </a:spcBef>
            </a:pPr>
            <a:r>
              <a:rPr lang="en-US" dirty="0">
                <a:sym typeface="Symbol" pitchFamily="18" charset="2"/>
              </a:rPr>
              <a:t>SOLUTION</a:t>
            </a:r>
            <a:r>
              <a:rPr lang="en-US" dirty="0" smtClean="0">
                <a:sym typeface="Symbol" pitchFamily="18" charset="2"/>
              </a:rPr>
              <a:t>: (each tick on the clock is 1s)</a:t>
            </a:r>
            <a:endParaRPr lang="en-US" dirty="0">
              <a:sym typeface="Symbol" pitchFamily="18" charset="2"/>
            </a:endParaRPr>
          </a:p>
        </p:txBody>
      </p:sp>
      <p:sp>
        <p:nvSpPr>
          <p:cNvPr id="106498" name="Rectangle 2"/>
          <p:cNvSpPr>
            <a:spLocks noChangeArrowheads="1"/>
          </p:cNvSpPr>
          <p:nvPr/>
        </p:nvSpPr>
        <p:spPr bwMode="auto">
          <a:xfrm>
            <a:off x="685800" y="1344613"/>
            <a:ext cx="7772400" cy="168910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Suppose the source is stationary.</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the observer is not moving, he will hear the true frequency of the source.</a:t>
            </a:r>
          </a:p>
        </p:txBody>
      </p:sp>
      <p:grpSp>
        <p:nvGrpSpPr>
          <p:cNvPr id="106501" name="Group 5"/>
          <p:cNvGrpSpPr>
            <a:grpSpLocks/>
          </p:cNvGrpSpPr>
          <p:nvPr/>
        </p:nvGrpSpPr>
        <p:grpSpPr bwMode="auto">
          <a:xfrm>
            <a:off x="7458075" y="6094413"/>
            <a:ext cx="336550" cy="396875"/>
            <a:chOff x="2880" y="2607"/>
            <a:chExt cx="212" cy="250"/>
          </a:xfrm>
        </p:grpSpPr>
        <p:sp>
          <p:nvSpPr>
            <p:cNvPr id="106502"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6503"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06504" name="Group 8"/>
          <p:cNvGrpSpPr>
            <a:grpSpLocks/>
          </p:cNvGrpSpPr>
          <p:nvPr/>
        </p:nvGrpSpPr>
        <p:grpSpPr bwMode="auto">
          <a:xfrm>
            <a:off x="5969000" y="6011863"/>
            <a:ext cx="3103563" cy="579437"/>
            <a:chOff x="2788" y="2506"/>
            <a:chExt cx="1955" cy="365"/>
          </a:xfrm>
        </p:grpSpPr>
        <p:sp>
          <p:nvSpPr>
            <p:cNvPr id="106505"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06506"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06507"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06508"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06509"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06510"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06511"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06512"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06513"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06514" name="Line 18"/>
            <p:cNvSpPr>
              <a:spLocks noChangeShapeType="1"/>
            </p:cNvSpPr>
            <p:nvPr/>
          </p:nvSpPr>
          <p:spPr bwMode="auto">
            <a:xfrm>
              <a:off x="3823" y="2508"/>
              <a:ext cx="0" cy="357"/>
            </a:xfrm>
            <a:prstGeom prst="line">
              <a:avLst/>
            </a:prstGeom>
            <a:noFill/>
            <a:ln w="9525">
              <a:solidFill>
                <a:schemeClr val="tx1"/>
              </a:solidFill>
              <a:round/>
              <a:headEnd/>
              <a:tailEnd/>
            </a:ln>
            <a:effectLst/>
          </p:spPr>
          <p:txBody>
            <a:bodyPr/>
            <a:lstStyle/>
            <a:p>
              <a:endParaRPr lang="en-US"/>
            </a:p>
          </p:txBody>
        </p:sp>
        <p:sp>
          <p:nvSpPr>
            <p:cNvPr id="106515" name="Line 19"/>
            <p:cNvSpPr>
              <a:spLocks noChangeShapeType="1"/>
            </p:cNvSpPr>
            <p:nvPr/>
          </p:nvSpPr>
          <p:spPr bwMode="auto">
            <a:xfrm>
              <a:off x="3938" y="2509"/>
              <a:ext cx="0" cy="357"/>
            </a:xfrm>
            <a:prstGeom prst="line">
              <a:avLst/>
            </a:prstGeom>
            <a:noFill/>
            <a:ln w="9525">
              <a:solidFill>
                <a:schemeClr val="tx1"/>
              </a:solidFill>
              <a:round/>
              <a:headEnd/>
              <a:tailEnd/>
            </a:ln>
            <a:effectLst/>
          </p:spPr>
          <p:txBody>
            <a:bodyPr/>
            <a:lstStyle/>
            <a:p>
              <a:endParaRPr lang="en-US"/>
            </a:p>
          </p:txBody>
        </p:sp>
        <p:sp>
          <p:nvSpPr>
            <p:cNvPr id="106516" name="Line 20"/>
            <p:cNvSpPr>
              <a:spLocks noChangeShapeType="1"/>
            </p:cNvSpPr>
            <p:nvPr/>
          </p:nvSpPr>
          <p:spPr bwMode="auto">
            <a:xfrm>
              <a:off x="4053" y="2510"/>
              <a:ext cx="0" cy="357"/>
            </a:xfrm>
            <a:prstGeom prst="line">
              <a:avLst/>
            </a:prstGeom>
            <a:noFill/>
            <a:ln w="9525">
              <a:solidFill>
                <a:schemeClr val="tx1"/>
              </a:solidFill>
              <a:round/>
              <a:headEnd/>
              <a:tailEnd/>
            </a:ln>
            <a:effectLst/>
          </p:spPr>
          <p:txBody>
            <a:bodyPr/>
            <a:lstStyle/>
            <a:p>
              <a:endParaRPr lang="en-US"/>
            </a:p>
          </p:txBody>
        </p:sp>
        <p:sp>
          <p:nvSpPr>
            <p:cNvPr id="106517" name="Line 21"/>
            <p:cNvSpPr>
              <a:spLocks noChangeShapeType="1"/>
            </p:cNvSpPr>
            <p:nvPr/>
          </p:nvSpPr>
          <p:spPr bwMode="auto">
            <a:xfrm>
              <a:off x="4168" y="2511"/>
              <a:ext cx="0" cy="357"/>
            </a:xfrm>
            <a:prstGeom prst="line">
              <a:avLst/>
            </a:prstGeom>
            <a:noFill/>
            <a:ln w="9525">
              <a:solidFill>
                <a:schemeClr val="tx1"/>
              </a:solidFill>
              <a:round/>
              <a:headEnd/>
              <a:tailEnd/>
            </a:ln>
            <a:effectLst/>
          </p:spPr>
          <p:txBody>
            <a:bodyPr/>
            <a:lstStyle/>
            <a:p>
              <a:endParaRPr lang="en-US"/>
            </a:p>
          </p:txBody>
        </p:sp>
        <p:sp>
          <p:nvSpPr>
            <p:cNvPr id="106518" name="Line 22"/>
            <p:cNvSpPr>
              <a:spLocks noChangeShapeType="1"/>
            </p:cNvSpPr>
            <p:nvPr/>
          </p:nvSpPr>
          <p:spPr bwMode="auto">
            <a:xfrm>
              <a:off x="4283" y="2506"/>
              <a:ext cx="0" cy="357"/>
            </a:xfrm>
            <a:prstGeom prst="line">
              <a:avLst/>
            </a:prstGeom>
            <a:noFill/>
            <a:ln w="9525">
              <a:solidFill>
                <a:schemeClr val="tx1"/>
              </a:solidFill>
              <a:round/>
              <a:headEnd/>
              <a:tailEnd/>
            </a:ln>
            <a:effectLst/>
          </p:spPr>
          <p:txBody>
            <a:bodyPr/>
            <a:lstStyle/>
            <a:p>
              <a:endParaRPr lang="en-US"/>
            </a:p>
          </p:txBody>
        </p:sp>
        <p:sp>
          <p:nvSpPr>
            <p:cNvPr id="106519"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06520"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06521"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06522"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06523" name="Rectangle 27"/>
          <p:cNvSpPr>
            <a:spLocks noChangeArrowheads="1"/>
          </p:cNvSpPr>
          <p:nvPr/>
        </p:nvSpPr>
        <p:spPr bwMode="auto">
          <a:xfrm>
            <a:off x="5610225" y="5810250"/>
            <a:ext cx="360363" cy="9271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06524" name="Group 28"/>
          <p:cNvGrpSpPr>
            <a:grpSpLocks/>
          </p:cNvGrpSpPr>
          <p:nvPr/>
        </p:nvGrpSpPr>
        <p:grpSpPr bwMode="auto">
          <a:xfrm>
            <a:off x="6931025" y="4451350"/>
            <a:ext cx="1503363" cy="1503363"/>
            <a:chOff x="4100" y="2501"/>
            <a:chExt cx="947" cy="947"/>
          </a:xfrm>
        </p:grpSpPr>
        <p:sp>
          <p:nvSpPr>
            <p:cNvPr id="106525" name="Oval 2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a:effectLst/>
          </p:spPr>
          <p:txBody>
            <a:bodyPr wrap="none" anchor="ctr"/>
            <a:lstStyle/>
            <a:p>
              <a:endParaRPr lang="en-US"/>
            </a:p>
          </p:txBody>
        </p:sp>
        <p:sp>
          <p:nvSpPr>
            <p:cNvPr id="106526" name="Line 30"/>
            <p:cNvSpPr>
              <a:spLocks noChangeShapeType="1"/>
            </p:cNvSpPr>
            <p:nvPr/>
          </p:nvSpPr>
          <p:spPr bwMode="auto">
            <a:xfrm>
              <a:off x="4578" y="2523"/>
              <a:ext cx="0" cy="911"/>
            </a:xfrm>
            <a:prstGeom prst="line">
              <a:avLst/>
            </a:prstGeom>
            <a:noFill/>
            <a:ln w="9525">
              <a:solidFill>
                <a:schemeClr val="tx1"/>
              </a:solidFill>
              <a:round/>
              <a:headEnd/>
              <a:tailEnd/>
            </a:ln>
            <a:effectLst/>
          </p:spPr>
          <p:txBody>
            <a:bodyPr/>
            <a:lstStyle/>
            <a:p>
              <a:endParaRPr lang="en-US"/>
            </a:p>
          </p:txBody>
        </p:sp>
        <p:sp>
          <p:nvSpPr>
            <p:cNvPr id="106527" name="Line 31"/>
            <p:cNvSpPr>
              <a:spLocks noChangeShapeType="1"/>
            </p:cNvSpPr>
            <p:nvPr/>
          </p:nvSpPr>
          <p:spPr bwMode="auto">
            <a:xfrm>
              <a:off x="4122" y="2979"/>
              <a:ext cx="903" cy="0"/>
            </a:xfrm>
            <a:prstGeom prst="line">
              <a:avLst/>
            </a:prstGeom>
            <a:noFill/>
            <a:ln w="9525">
              <a:solidFill>
                <a:schemeClr val="tx1"/>
              </a:solidFill>
              <a:round/>
              <a:headEnd/>
              <a:tailEnd/>
            </a:ln>
            <a:effectLst/>
          </p:spPr>
          <p:txBody>
            <a:bodyPr/>
            <a:lstStyle/>
            <a:p>
              <a:endParaRPr lang="en-US"/>
            </a:p>
          </p:txBody>
        </p:sp>
        <p:sp>
          <p:nvSpPr>
            <p:cNvPr id="106528" name="Line 32"/>
            <p:cNvSpPr>
              <a:spLocks noChangeShapeType="1"/>
            </p:cNvSpPr>
            <p:nvPr/>
          </p:nvSpPr>
          <p:spPr bwMode="auto">
            <a:xfrm flipV="1">
              <a:off x="4351" y="2588"/>
              <a:ext cx="453" cy="784"/>
            </a:xfrm>
            <a:prstGeom prst="line">
              <a:avLst/>
            </a:prstGeom>
            <a:noFill/>
            <a:ln w="9525">
              <a:solidFill>
                <a:schemeClr val="tx1"/>
              </a:solidFill>
              <a:round/>
              <a:headEnd/>
              <a:tailEnd/>
            </a:ln>
            <a:effectLst/>
          </p:spPr>
          <p:txBody>
            <a:bodyPr/>
            <a:lstStyle/>
            <a:p>
              <a:endParaRPr lang="en-US"/>
            </a:p>
          </p:txBody>
        </p:sp>
        <p:sp>
          <p:nvSpPr>
            <p:cNvPr id="106529" name="Line 33"/>
            <p:cNvSpPr>
              <a:spLocks noChangeShapeType="1"/>
            </p:cNvSpPr>
            <p:nvPr/>
          </p:nvSpPr>
          <p:spPr bwMode="auto">
            <a:xfrm flipV="1">
              <a:off x="4174" y="2756"/>
              <a:ext cx="789" cy="457"/>
            </a:xfrm>
            <a:prstGeom prst="line">
              <a:avLst/>
            </a:prstGeom>
            <a:noFill/>
            <a:ln w="9525">
              <a:solidFill>
                <a:schemeClr val="tx1"/>
              </a:solidFill>
              <a:round/>
              <a:headEnd/>
              <a:tailEnd/>
            </a:ln>
            <a:effectLst/>
          </p:spPr>
          <p:txBody>
            <a:bodyPr/>
            <a:lstStyle/>
            <a:p>
              <a:endParaRPr lang="en-US"/>
            </a:p>
          </p:txBody>
        </p:sp>
        <p:sp>
          <p:nvSpPr>
            <p:cNvPr id="106530" name="Line 34"/>
            <p:cNvSpPr>
              <a:spLocks noChangeShapeType="1"/>
            </p:cNvSpPr>
            <p:nvPr/>
          </p:nvSpPr>
          <p:spPr bwMode="auto">
            <a:xfrm flipH="1" flipV="1">
              <a:off x="4346" y="2575"/>
              <a:ext cx="453" cy="784"/>
            </a:xfrm>
            <a:prstGeom prst="line">
              <a:avLst/>
            </a:prstGeom>
            <a:noFill/>
            <a:ln w="9525">
              <a:solidFill>
                <a:schemeClr val="tx1"/>
              </a:solidFill>
              <a:round/>
              <a:headEnd/>
              <a:tailEnd/>
            </a:ln>
            <a:effectLst/>
          </p:spPr>
          <p:txBody>
            <a:bodyPr/>
            <a:lstStyle/>
            <a:p>
              <a:endParaRPr lang="en-US"/>
            </a:p>
          </p:txBody>
        </p:sp>
        <p:sp>
          <p:nvSpPr>
            <p:cNvPr id="106531" name="Line 35"/>
            <p:cNvSpPr>
              <a:spLocks noChangeShapeType="1"/>
            </p:cNvSpPr>
            <p:nvPr/>
          </p:nvSpPr>
          <p:spPr bwMode="auto">
            <a:xfrm flipH="1" flipV="1">
              <a:off x="4169" y="2743"/>
              <a:ext cx="789" cy="457"/>
            </a:xfrm>
            <a:prstGeom prst="line">
              <a:avLst/>
            </a:prstGeom>
            <a:noFill/>
            <a:ln w="9525">
              <a:solidFill>
                <a:schemeClr val="tx1"/>
              </a:solidFill>
              <a:round/>
              <a:headEnd/>
              <a:tailEnd/>
            </a:ln>
            <a:effectLst/>
          </p:spPr>
          <p:txBody>
            <a:bodyPr/>
            <a:lstStyle/>
            <a:p>
              <a:endParaRPr lang="en-US"/>
            </a:p>
          </p:txBody>
        </p:sp>
        <p:sp>
          <p:nvSpPr>
            <p:cNvPr id="106532" name="Oval 36"/>
            <p:cNvSpPr>
              <a:spLocks noChangeArrowheads="1"/>
            </p:cNvSpPr>
            <p:nvPr/>
          </p:nvSpPr>
          <p:spPr bwMode="auto">
            <a:xfrm>
              <a:off x="4203" y="2593"/>
              <a:ext cx="750" cy="750"/>
            </a:xfrm>
            <a:prstGeom prst="ellipse">
              <a:avLst/>
            </a:prstGeom>
            <a:solidFill>
              <a:schemeClr val="bg1"/>
            </a:solidFill>
            <a:ln w="9525">
              <a:noFill/>
              <a:round/>
              <a:headEnd/>
              <a:tailEnd/>
            </a:ln>
            <a:effectLst/>
          </p:spPr>
          <p:txBody>
            <a:bodyPr wrap="none" anchor="ctr"/>
            <a:lstStyle/>
            <a:p>
              <a:endParaRPr lang="en-US"/>
            </a:p>
          </p:txBody>
        </p:sp>
        <p:sp>
          <p:nvSpPr>
            <p:cNvPr id="106533" name="Text Box 37"/>
            <p:cNvSpPr txBox="1">
              <a:spLocks noChangeArrowheads="1"/>
            </p:cNvSpPr>
            <p:nvPr/>
          </p:nvSpPr>
          <p:spPr bwMode="auto">
            <a:xfrm>
              <a:off x="4436" y="2528"/>
              <a:ext cx="212" cy="250"/>
            </a:xfrm>
            <a:prstGeom prst="rect">
              <a:avLst/>
            </a:prstGeom>
            <a:noFill/>
            <a:ln w="9525">
              <a:noFill/>
              <a:miter lim="800000"/>
              <a:headEnd/>
              <a:tailEnd/>
            </a:ln>
            <a:effectLst/>
          </p:spPr>
          <p:txBody>
            <a:bodyPr wrap="none">
              <a:spAutoFit/>
            </a:bodyPr>
            <a:lstStyle/>
            <a:p>
              <a:pPr algn="ctr" eaLnBrk="1" hangingPunct="1"/>
              <a:r>
                <a:rPr lang="en-US" sz="2000" b="1">
                  <a:latin typeface="Courier New" pitchFamily="49" charset="0"/>
                </a:rPr>
                <a:t> </a:t>
              </a:r>
            </a:p>
          </p:txBody>
        </p:sp>
        <p:sp>
          <p:nvSpPr>
            <p:cNvPr id="106534" name="Text Box 38"/>
            <p:cNvSpPr txBox="1">
              <a:spLocks noChangeArrowheads="1"/>
            </p:cNvSpPr>
            <p:nvPr/>
          </p:nvSpPr>
          <p:spPr bwMode="auto">
            <a:xfrm>
              <a:off x="4798" y="2863"/>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06535" name="Text Box 39"/>
            <p:cNvSpPr txBox="1">
              <a:spLocks noChangeArrowheads="1"/>
            </p:cNvSpPr>
            <p:nvPr/>
          </p:nvSpPr>
          <p:spPr bwMode="auto">
            <a:xfrm>
              <a:off x="4470" y="3167"/>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06536" name="Text Box 40"/>
            <p:cNvSpPr txBox="1">
              <a:spLocks noChangeArrowheads="1"/>
            </p:cNvSpPr>
            <p:nvPr/>
          </p:nvSpPr>
          <p:spPr bwMode="auto">
            <a:xfrm>
              <a:off x="4154" y="2859"/>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grpSp>
      <p:grpSp>
        <p:nvGrpSpPr>
          <p:cNvPr id="106537" name="Group 41"/>
          <p:cNvGrpSpPr>
            <a:grpSpLocks/>
          </p:cNvGrpSpPr>
          <p:nvPr/>
        </p:nvGrpSpPr>
        <p:grpSpPr bwMode="auto">
          <a:xfrm>
            <a:off x="7642225" y="4546600"/>
            <a:ext cx="96838" cy="1311275"/>
            <a:chOff x="4532" y="2501"/>
            <a:chExt cx="61" cy="826"/>
          </a:xfrm>
        </p:grpSpPr>
        <p:sp>
          <p:nvSpPr>
            <p:cNvPr id="106538" name="Line 42"/>
            <p:cNvSpPr>
              <a:spLocks noChangeShapeType="1"/>
            </p:cNvSpPr>
            <p:nvPr/>
          </p:nvSpPr>
          <p:spPr bwMode="auto">
            <a:xfrm>
              <a:off x="4563" y="2501"/>
              <a:ext cx="0" cy="417"/>
            </a:xfrm>
            <a:prstGeom prst="line">
              <a:avLst/>
            </a:prstGeom>
            <a:noFill/>
            <a:ln w="28575">
              <a:solidFill>
                <a:srgbClr val="FF3300"/>
              </a:solidFill>
              <a:round/>
              <a:headEnd/>
              <a:tailEnd/>
            </a:ln>
            <a:effectLst/>
          </p:spPr>
          <p:txBody>
            <a:bodyPr/>
            <a:lstStyle/>
            <a:p>
              <a:endParaRPr lang="en-US"/>
            </a:p>
          </p:txBody>
        </p:sp>
        <p:sp>
          <p:nvSpPr>
            <p:cNvPr id="106539" name="Rectangle 43"/>
            <p:cNvSpPr>
              <a:spLocks noChangeArrowheads="1"/>
            </p:cNvSpPr>
            <p:nvPr/>
          </p:nvSpPr>
          <p:spPr bwMode="auto">
            <a:xfrm>
              <a:off x="4540" y="2918"/>
              <a:ext cx="48" cy="409"/>
            </a:xfrm>
            <a:prstGeom prst="rect">
              <a:avLst/>
            </a:prstGeom>
            <a:noFill/>
            <a:ln w="9525">
              <a:noFill/>
              <a:miter lim="800000"/>
              <a:headEnd/>
              <a:tailEnd/>
            </a:ln>
            <a:effectLst/>
          </p:spPr>
          <p:txBody>
            <a:bodyPr wrap="none" anchor="ctr"/>
            <a:lstStyle/>
            <a:p>
              <a:endParaRPr lang="en-US"/>
            </a:p>
          </p:txBody>
        </p:sp>
        <p:sp>
          <p:nvSpPr>
            <p:cNvPr id="106540" name="Oval 44"/>
            <p:cNvSpPr>
              <a:spLocks noChangeArrowheads="1"/>
            </p:cNvSpPr>
            <p:nvPr/>
          </p:nvSpPr>
          <p:spPr bwMode="auto">
            <a:xfrm>
              <a:off x="4532" y="2887"/>
              <a:ext cx="61" cy="61"/>
            </a:xfrm>
            <a:prstGeom prst="ellipse">
              <a:avLst/>
            </a:prstGeom>
            <a:solidFill>
              <a:srgbClr val="FF3300"/>
            </a:solidFill>
            <a:ln w="9525">
              <a:noFill/>
              <a:round/>
              <a:headEnd/>
              <a:tailEnd/>
            </a:ln>
            <a:effectLst/>
          </p:spPr>
          <p:txBody>
            <a:bodyPr wrap="none" anchor="ctr"/>
            <a:lstStyle/>
            <a:p>
              <a:endParaRPr lang="en-US"/>
            </a:p>
          </p:txBody>
        </p:sp>
      </p:grpSp>
      <p:sp>
        <p:nvSpPr>
          <p:cNvPr id="10654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8">
                                            <p:txEl>
                                              <p:pRg st="1" end="1"/>
                                            </p:txEl>
                                          </p:spTgt>
                                        </p:tgtEl>
                                        <p:attrNameLst>
                                          <p:attrName>style.visibility</p:attrName>
                                        </p:attrNameLst>
                                      </p:cBhvr>
                                      <p:to>
                                        <p:strVal val="visible"/>
                                      </p:to>
                                    </p:set>
                                    <p:anim calcmode="lin" valueType="num">
                                      <p:cBhvr additive="base">
                                        <p:cTn id="7" dur="500" fill="hold"/>
                                        <p:tgtEl>
                                          <p:spTgt spid="106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498">
                                            <p:txEl>
                                              <p:pRg st="2" end="2"/>
                                            </p:txEl>
                                          </p:spTgt>
                                        </p:tgtEl>
                                        <p:attrNameLst>
                                          <p:attrName>style.visibility</p:attrName>
                                        </p:attrNameLst>
                                      </p:cBhvr>
                                      <p:to>
                                        <p:strVal val="visible"/>
                                      </p:to>
                                    </p:set>
                                    <p:anim calcmode="lin" valueType="num">
                                      <p:cBhvr additive="base">
                                        <p:cTn id="13" dur="500" fill="hold"/>
                                        <p:tgtEl>
                                          <p:spTgt spid="1064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499">
                                            <p:txEl>
                                              <p:pRg st="0" end="0"/>
                                            </p:txEl>
                                          </p:spTgt>
                                        </p:tgtEl>
                                        <p:attrNameLst>
                                          <p:attrName>style.visibility</p:attrName>
                                        </p:attrNameLst>
                                      </p:cBhvr>
                                      <p:to>
                                        <p:strVal val="visible"/>
                                      </p:to>
                                    </p:set>
                                    <p:anim calcmode="lin" valueType="num">
                                      <p:cBhvr additive="base">
                                        <p:cTn id="19"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4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06523"/>
                                        </p:tgtEl>
                                        <p:attrNameLst>
                                          <p:attrName>style.visibility</p:attrName>
                                        </p:attrNameLst>
                                      </p:cBhvr>
                                      <p:to>
                                        <p:strVal val="visible"/>
                                      </p:to>
                                    </p:set>
                                    <p:animEffect transition="in" filter="fade">
                                      <p:cBhvr>
                                        <p:cTn id="23" dur="2000"/>
                                        <p:tgtEl>
                                          <p:spTgt spid="106523"/>
                                        </p:tgtEl>
                                      </p:cBhvr>
                                    </p:animEffect>
                                  </p:childTnLst>
                                </p:cTn>
                              </p:par>
                              <p:par>
                                <p:cTn id="24" presetID="10" presetClass="entr" presetSubtype="0" fill="hold" nodeType="withEffect">
                                  <p:stCondLst>
                                    <p:cond delay="0"/>
                                  </p:stCondLst>
                                  <p:childTnLst>
                                    <p:set>
                                      <p:cBhvr>
                                        <p:cTn id="25" dur="1" fill="hold">
                                          <p:stCondLst>
                                            <p:cond delay="0"/>
                                          </p:stCondLst>
                                        </p:cTn>
                                        <p:tgtEl>
                                          <p:spTgt spid="106504"/>
                                        </p:tgtEl>
                                        <p:attrNameLst>
                                          <p:attrName>style.visibility</p:attrName>
                                        </p:attrNameLst>
                                      </p:cBhvr>
                                      <p:to>
                                        <p:strVal val="visible"/>
                                      </p:to>
                                    </p:set>
                                    <p:animEffect transition="in" filter="fade">
                                      <p:cBhvr>
                                        <p:cTn id="26" dur="2000"/>
                                        <p:tgtEl>
                                          <p:spTgt spid="106504"/>
                                        </p:tgtEl>
                                      </p:cBhvr>
                                    </p:animEffect>
                                  </p:childTnLst>
                                </p:cTn>
                              </p:par>
                              <p:par>
                                <p:cTn id="27" presetID="10" presetClass="entr" presetSubtype="0" fill="hold" nodeType="withEffect">
                                  <p:stCondLst>
                                    <p:cond delay="0"/>
                                  </p:stCondLst>
                                  <p:childTnLst>
                                    <p:set>
                                      <p:cBhvr>
                                        <p:cTn id="28" dur="1" fill="hold">
                                          <p:stCondLst>
                                            <p:cond delay="0"/>
                                          </p:stCondLst>
                                        </p:cTn>
                                        <p:tgtEl>
                                          <p:spTgt spid="106524"/>
                                        </p:tgtEl>
                                        <p:attrNameLst>
                                          <p:attrName>style.visibility</p:attrName>
                                        </p:attrNameLst>
                                      </p:cBhvr>
                                      <p:to>
                                        <p:strVal val="visible"/>
                                      </p:to>
                                    </p:set>
                                    <p:animEffect transition="in" filter="fade">
                                      <p:cBhvr>
                                        <p:cTn id="29" dur="2000"/>
                                        <p:tgtEl>
                                          <p:spTgt spid="106524"/>
                                        </p:tgtEl>
                                      </p:cBhvr>
                                    </p:animEffect>
                                  </p:childTnLst>
                                </p:cTn>
                              </p:par>
                              <p:par>
                                <p:cTn id="30" presetID="10" presetClass="entr" presetSubtype="0" fill="hold" nodeType="withEffect">
                                  <p:stCondLst>
                                    <p:cond delay="0"/>
                                  </p:stCondLst>
                                  <p:childTnLst>
                                    <p:set>
                                      <p:cBhvr>
                                        <p:cTn id="31" dur="1" fill="hold">
                                          <p:stCondLst>
                                            <p:cond delay="0"/>
                                          </p:stCondLst>
                                        </p:cTn>
                                        <p:tgtEl>
                                          <p:spTgt spid="106537"/>
                                        </p:tgtEl>
                                        <p:attrNameLst>
                                          <p:attrName>style.visibility</p:attrName>
                                        </p:attrNameLst>
                                      </p:cBhvr>
                                      <p:to>
                                        <p:strVal val="visible"/>
                                      </p:to>
                                    </p:set>
                                    <p:animEffect transition="in" filter="fade">
                                      <p:cBhvr>
                                        <p:cTn id="32" dur="2000"/>
                                        <p:tgtEl>
                                          <p:spTgt spid="106537"/>
                                        </p:tgtEl>
                                      </p:cBhvr>
                                    </p:animEffect>
                                  </p:childTnLst>
                                </p:cTn>
                              </p:par>
                              <p:par>
                                <p:cTn id="33" presetID="10" presetClass="entr" presetSubtype="0" fill="hold" nodeType="withEffect">
                                  <p:stCondLst>
                                    <p:cond delay="0"/>
                                  </p:stCondLst>
                                  <p:childTnLst>
                                    <p:set>
                                      <p:cBhvr>
                                        <p:cTn id="34" dur="1" fill="hold">
                                          <p:stCondLst>
                                            <p:cond delay="0"/>
                                          </p:stCondLst>
                                        </p:cTn>
                                        <p:tgtEl>
                                          <p:spTgt spid="106501"/>
                                        </p:tgtEl>
                                        <p:attrNameLst>
                                          <p:attrName>style.visibility</p:attrName>
                                        </p:attrNameLst>
                                      </p:cBhvr>
                                      <p:to>
                                        <p:strVal val="visible"/>
                                      </p:to>
                                    </p:set>
                                    <p:animEffect transition="in" filter="fade">
                                      <p:cBhvr>
                                        <p:cTn id="35" dur="2000"/>
                                        <p:tgtEl>
                                          <p:spTgt spid="106501"/>
                                        </p:tgtEl>
                                      </p:cBhvr>
                                    </p:animEffect>
                                  </p:childTnLst>
                                </p:cTn>
                              </p:par>
                            </p:childTnLst>
                          </p:cTn>
                        </p:par>
                        <p:par>
                          <p:cTn id="36" fill="hold">
                            <p:stCondLst>
                              <p:cond delay="2000"/>
                            </p:stCondLst>
                            <p:childTnLst>
                              <p:par>
                                <p:cTn id="37" presetID="63" presetClass="path" presetSubtype="0" repeatCount="indefinite" fill="hold" nodeType="afterEffect">
                                  <p:stCondLst>
                                    <p:cond delay="0"/>
                                  </p:stCondLst>
                                  <p:childTnLst>
                                    <p:animMotion origin="layout" path="M -0.021 -2.22222E-6 L -2.77778E-6 -2.22222E-6 " pathEditMode="relative" rAng="0" ptsTypes="AA">
                                      <p:cBhvr>
                                        <p:cTn id="38" dur="1000" fill="hold"/>
                                        <p:tgtEl>
                                          <p:spTgt spid="106504"/>
                                        </p:tgtEl>
                                        <p:attrNameLst>
                                          <p:attrName>ppt_x</p:attrName>
                                          <p:attrName>ppt_y</p:attrName>
                                        </p:attrNameLst>
                                      </p:cBhvr>
                                      <p:rCtr x="10" y="0"/>
                                    </p:animMotion>
                                  </p:childTnLst>
                                </p:cTn>
                              </p:par>
                              <p:par>
                                <p:cTn id="39" presetID="32" presetClass="emph" presetSubtype="0" repeatCount="indefinite" fill="hold" grpId="1" nodeType="withEffect">
                                  <p:stCondLst>
                                    <p:cond delay="0"/>
                                  </p:stCondLst>
                                  <p:childTnLst>
                                    <p:animClr clrSpc="rgb" dir="cw">
                                      <p:cBhvr override="childStyle">
                                        <p:cTn id="40" dur="200" fill="hold"/>
                                        <p:tgtEl>
                                          <p:spTgt spid="106523"/>
                                        </p:tgtEl>
                                        <p:attrNameLst>
                                          <p:attrName>style.color</p:attrName>
                                        </p:attrNameLst>
                                      </p:cBhvr>
                                      <p:to>
                                        <a:schemeClr val="accent2"/>
                                      </p:to>
                                    </p:animClr>
                                    <p:animClr clrSpc="rgb" dir="cw">
                                      <p:cBhvr>
                                        <p:cTn id="41" dur="200" fill="hold"/>
                                        <p:tgtEl>
                                          <p:spTgt spid="106523"/>
                                        </p:tgtEl>
                                        <p:attrNameLst>
                                          <p:attrName>fillcolor</p:attrName>
                                        </p:attrNameLst>
                                      </p:cBhvr>
                                      <p:to>
                                        <a:schemeClr val="accent2"/>
                                      </p:to>
                                    </p:animClr>
                                    <p:set>
                                      <p:cBhvr>
                                        <p:cTn id="42" dur="200" fill="hold"/>
                                        <p:tgtEl>
                                          <p:spTgt spid="106523"/>
                                        </p:tgtEl>
                                        <p:attrNameLst>
                                          <p:attrName>fill.type</p:attrName>
                                        </p:attrNameLst>
                                      </p:cBhvr>
                                      <p:to>
                                        <p:strVal val="solid"/>
                                      </p:to>
                                    </p:set>
                                    <p:set>
                                      <p:cBhvr>
                                        <p:cTn id="43" dur="200" fill="hold"/>
                                        <p:tgtEl>
                                          <p:spTgt spid="106523"/>
                                        </p:tgtEl>
                                        <p:attrNameLst>
                                          <p:attrName>fill.on</p:attrName>
                                        </p:attrNameLst>
                                      </p:cBhvr>
                                      <p:to>
                                        <p:strVal val="true"/>
                                      </p:to>
                                    </p:set>
                                    <p:animRot by="120000">
                                      <p:cBhvr>
                                        <p:cTn id="44" dur="200" fill="hold">
                                          <p:stCondLst>
                                            <p:cond delay="0"/>
                                          </p:stCondLst>
                                        </p:cTn>
                                        <p:tgtEl>
                                          <p:spTgt spid="106523"/>
                                        </p:tgtEl>
                                        <p:attrNameLst>
                                          <p:attrName>r</p:attrName>
                                        </p:attrNameLst>
                                      </p:cBhvr>
                                    </p:animRot>
                                    <p:animRot by="-240000">
                                      <p:cBhvr>
                                        <p:cTn id="45" dur="400" fill="hold">
                                          <p:stCondLst>
                                            <p:cond delay="400"/>
                                          </p:stCondLst>
                                        </p:cTn>
                                        <p:tgtEl>
                                          <p:spTgt spid="106523"/>
                                        </p:tgtEl>
                                        <p:attrNameLst>
                                          <p:attrName>r</p:attrName>
                                        </p:attrNameLst>
                                      </p:cBhvr>
                                    </p:animRot>
                                    <p:animRot by="240000">
                                      <p:cBhvr>
                                        <p:cTn id="46" dur="400" fill="hold">
                                          <p:stCondLst>
                                            <p:cond delay="800"/>
                                          </p:stCondLst>
                                        </p:cTn>
                                        <p:tgtEl>
                                          <p:spTgt spid="106523"/>
                                        </p:tgtEl>
                                        <p:attrNameLst>
                                          <p:attrName>r</p:attrName>
                                        </p:attrNameLst>
                                      </p:cBhvr>
                                    </p:animRot>
                                    <p:animRot by="-240000">
                                      <p:cBhvr>
                                        <p:cTn id="47" dur="400" fill="hold">
                                          <p:stCondLst>
                                            <p:cond delay="1200"/>
                                          </p:stCondLst>
                                        </p:cTn>
                                        <p:tgtEl>
                                          <p:spTgt spid="106523"/>
                                        </p:tgtEl>
                                        <p:attrNameLst>
                                          <p:attrName>r</p:attrName>
                                        </p:attrNameLst>
                                      </p:cBhvr>
                                    </p:animRot>
                                    <p:animRot by="120000">
                                      <p:cBhvr>
                                        <p:cTn id="48" dur="400" fill="hold">
                                          <p:stCondLst>
                                            <p:cond delay="1600"/>
                                          </p:stCondLst>
                                        </p:cTn>
                                        <p:tgtEl>
                                          <p:spTgt spid="10652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8" presetClass="emph" presetSubtype="0" repeatCount="indefinite" fill="hold" nodeType="clickEffect">
                                  <p:stCondLst>
                                    <p:cond delay="0"/>
                                  </p:stCondLst>
                                  <p:childTnLst>
                                    <p:animRot by="21600000">
                                      <p:cBhvr>
                                        <p:cTn id="52" dur="5000" fill="hold"/>
                                        <p:tgtEl>
                                          <p:spTgt spid="106537"/>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6499">
                                            <p:txEl>
                                              <p:pRg st="1" end="1"/>
                                            </p:txEl>
                                          </p:spTgt>
                                        </p:tgtEl>
                                        <p:attrNameLst>
                                          <p:attrName>style.visibility</p:attrName>
                                        </p:attrNameLst>
                                      </p:cBhvr>
                                      <p:to>
                                        <p:strVal val="visible"/>
                                      </p:to>
                                    </p:set>
                                    <p:anim calcmode="lin" valueType="num">
                                      <p:cBhvr additive="base">
                                        <p:cTn id="57"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64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3" grpId="0" animBg="1"/>
      <p:bldP spid="1065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098925"/>
          </a:xfrm>
          <a:prstGeom prst="rect">
            <a:avLst/>
          </a:prstGeom>
          <a:solidFill>
            <a:srgbClr val="EAEAEA"/>
          </a:solidFill>
          <a:ln w="9525">
            <a:noFill/>
            <a:miter lim="800000"/>
            <a:headEnd/>
            <a:tailEnd/>
          </a:ln>
        </p:spPr>
        <p:txBody>
          <a:bodyPr/>
          <a:lstStyle/>
          <a:p>
            <a:pPr marL="633413" indent="-633413" eaLnBrk="1" hangingPunct="1"/>
            <a:r>
              <a:rPr lang="en-US" altLang="en-US" b="1">
                <a:solidFill>
                  <a:schemeClr val="accent2"/>
                </a:solidFill>
              </a:rPr>
              <a:t>Understandings:</a:t>
            </a:r>
            <a:r>
              <a:rPr lang="en-US" altLang="en-US">
                <a:solidFill>
                  <a:schemeClr val="accent2"/>
                </a:solidFill>
              </a:rPr>
              <a:t> </a:t>
            </a:r>
          </a:p>
          <a:p>
            <a:pPr marL="633413" indent="-633413" eaLnBrk="1" hangingPunct="1"/>
            <a:r>
              <a:rPr lang="en-US" altLang="en-US">
                <a:solidFill>
                  <a:schemeClr val="accent2"/>
                </a:solidFill>
              </a:rPr>
              <a:t>• The Doppler effect for sound waves and light waves </a:t>
            </a:r>
          </a:p>
          <a:p>
            <a:pPr marL="633413" indent="-633413" eaLnBrk="1" hangingPunct="1"/>
            <a:r>
              <a:rPr lang="en-US" altLang="en-US" b="1">
                <a:solidFill>
                  <a:srgbClr val="000000"/>
                </a:solidFill>
              </a:rPr>
              <a:t>Applications and skills:</a:t>
            </a:r>
            <a:r>
              <a:rPr lang="en-US" altLang="en-US">
                <a:solidFill>
                  <a:srgbClr val="000000"/>
                </a:solidFill>
              </a:rPr>
              <a:t> </a:t>
            </a:r>
          </a:p>
          <a:p>
            <a:pPr marL="633413" indent="-633413" eaLnBrk="1" hangingPunct="1"/>
            <a:r>
              <a:rPr lang="en-US" altLang="en-US">
                <a:solidFill>
                  <a:srgbClr val="000000"/>
                </a:solidFill>
              </a:rPr>
              <a:t>• Sketching and interpreting the Doppler effect when there is relative motion between source and observer </a:t>
            </a:r>
          </a:p>
          <a:p>
            <a:pPr marL="633413" indent="-633413" eaLnBrk="1" hangingPunct="1"/>
            <a:r>
              <a:rPr lang="en-US" altLang="en-US">
                <a:solidFill>
                  <a:srgbClr val="000000"/>
                </a:solidFill>
              </a:rPr>
              <a:t>• Describing situations where the Doppler effect can be utilized </a:t>
            </a:r>
          </a:p>
          <a:p>
            <a:pPr marL="633413" indent="-633413" eaLnBrk="1" hangingPunct="1"/>
            <a:r>
              <a:rPr lang="en-US" altLang="en-US">
                <a:solidFill>
                  <a:srgbClr val="000000"/>
                </a:solidFill>
              </a:rPr>
              <a:t>• Solving problems involving the change in frequency or wavelength observed due to the Doppler effect to determine the velocity of the source/observer </a:t>
            </a:r>
          </a:p>
        </p:txBody>
      </p:sp>
      <p:sp>
        <p:nvSpPr>
          <p:cNvPr id="7168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546" name="Rectangle 2"/>
              <p:cNvSpPr>
                <a:spLocks noChangeArrowheads="1"/>
              </p:cNvSpPr>
              <p:nvPr/>
            </p:nvSpPr>
            <p:spPr bwMode="auto">
              <a:xfrm>
                <a:off x="591671" y="1344613"/>
                <a:ext cx="7866529" cy="5513387"/>
              </a:xfrm>
              <a:prstGeom prst="rect">
                <a:avLst/>
              </a:prstGeom>
              <a:solidFill>
                <a:srgbClr val="EAEAEA"/>
              </a:solidFill>
              <a:ln w="9525">
                <a:noFill/>
                <a:miter lim="800000"/>
                <a:headEnd/>
                <a:tailEnd/>
              </a:ln>
              <a:effectLst/>
            </p:spPr>
            <p:txBody>
              <a:bodyPr/>
              <a:lstStyle/>
              <a:p>
                <a:r>
                  <a:rPr lang="en-US" altLang="en-US" i="1" dirty="0" smtClean="0">
                    <a:solidFill>
                      <a:schemeClr val="accent2"/>
                    </a:solidFill>
                    <a:ea typeface="Segoe UI" pitchFamily="34" charset="0"/>
                  </a:rPr>
                  <a:t>The Doppler effect – moving observer</a:t>
                </a:r>
                <a:r>
                  <a:rPr lang="en-US" dirty="0">
                    <a:solidFill>
                      <a:srgbClr val="000000"/>
                    </a:solidFill>
                    <a:ea typeface="Segoe UI" pitchFamily="34" charset="0"/>
                    <a:cs typeface="Times New Roman" pitchFamily="18" charset="0"/>
                    <a:sym typeface="Symbol" pitchFamily="18" charset="2"/>
                  </a:rPr>
                  <a:t> </a:t>
                </a:r>
              </a:p>
              <a:p>
                <a:endParaRPr lang="en-US" dirty="0">
                  <a:solidFill>
                    <a:srgbClr val="000000"/>
                  </a:solidFill>
                  <a:ea typeface="Segoe UI" pitchFamily="34" charset="0"/>
                  <a:cs typeface="Times New Roman" pitchFamily="18" charset="0"/>
                  <a:sym typeface="Symbol" pitchFamily="18" charset="2"/>
                </a:endParaRPr>
              </a:p>
              <a:p>
                <a:endParaRPr lang="en-US" dirty="0">
                  <a:solidFill>
                    <a:srgbClr val="000000"/>
                  </a:solidFill>
                  <a:ea typeface="Segoe UI" pitchFamily="34" charset="0"/>
                  <a:cs typeface="Times New Roman" pitchFamily="18" charset="0"/>
                  <a:sym typeface="Symbol" pitchFamily="18" charset="2"/>
                </a:endParaRPr>
              </a:p>
              <a:p>
                <a:endParaRPr lang="en-US" dirty="0">
                  <a:solidFill>
                    <a:srgbClr val="000000"/>
                  </a:solidFill>
                  <a:ea typeface="Segoe UI" pitchFamily="34" charset="0"/>
                  <a:cs typeface="Times New Roman" pitchFamily="18" charset="0"/>
                  <a:sym typeface="Symbol" pitchFamily="18" charset="2"/>
                </a:endParaRPr>
              </a:p>
              <a:p>
                <a:r>
                  <a:rPr lang="en-US" dirty="0">
                    <a:solidFill>
                      <a:srgbClr val="000000"/>
                    </a:solidFill>
                    <a:ea typeface="Segoe UI" pitchFamily="34" charset="0"/>
                    <a:cs typeface="Times New Roman" pitchFamily="18" charset="0"/>
                    <a:sym typeface="Symbol" pitchFamily="18" charset="2"/>
                  </a:rPr>
                  <a:t></a:t>
                </a:r>
                <a:r>
                  <a:rPr lang="en-US" sz="2200" dirty="0">
                    <a:solidFill>
                      <a:srgbClr val="000000"/>
                    </a:solidFill>
                    <a:ea typeface="Segoe UI" pitchFamily="34" charset="0"/>
                    <a:cs typeface="Times New Roman" pitchFamily="18" charset="0"/>
                  </a:rPr>
                  <a:t>The diagram shows which </a:t>
                </a:r>
                <a:r>
                  <a:rPr lang="en-US" sz="2200" dirty="0" err="1">
                    <a:solidFill>
                      <a:srgbClr val="000000"/>
                    </a:solidFill>
                    <a:ea typeface="Segoe UI" pitchFamily="34" charset="0"/>
                    <a:cs typeface="Times New Roman" pitchFamily="18" charset="0"/>
                  </a:rPr>
                  <a:t>wavefronts</a:t>
                </a:r>
                <a:r>
                  <a:rPr lang="en-US" sz="2200" dirty="0">
                    <a:solidFill>
                      <a:srgbClr val="000000"/>
                    </a:solidFill>
                    <a:ea typeface="Segoe UI" pitchFamily="34" charset="0"/>
                    <a:cs typeface="Times New Roman" pitchFamily="18" charset="0"/>
                  </a:rPr>
                  <a:t> pass the observer in the time interval </a:t>
                </a:r>
                <a:r>
                  <a:rPr lang="en-US" sz="2200" dirty="0">
                    <a:ea typeface="Segoe UI" pitchFamily="34" charset="0"/>
                    <a:cs typeface="Times New Roman" pitchFamily="18" charset="0"/>
                  </a:rPr>
                  <a:t>∆</a:t>
                </a:r>
                <a:r>
                  <a:rPr lang="en-US" sz="2200" i="1" dirty="0">
                    <a:solidFill>
                      <a:srgbClr val="000000"/>
                    </a:solidFill>
                    <a:ea typeface="Segoe UI" pitchFamily="34" charset="0"/>
                    <a:cs typeface="Courier New" pitchFamily="49" charset="0"/>
                  </a:rPr>
                  <a:t>t </a:t>
                </a:r>
                <a:r>
                  <a:rPr lang="en-US" sz="2200" dirty="0">
                    <a:solidFill>
                      <a:srgbClr val="000000"/>
                    </a:solidFill>
                    <a:ea typeface="Segoe UI" pitchFamily="34" charset="0"/>
                    <a:cs typeface="Courier New" pitchFamily="49" charset="0"/>
                  </a:rPr>
                  <a:t>(</a:t>
                </a:r>
                <a:r>
                  <a:rPr lang="en-US" sz="2200" dirty="0">
                    <a:solidFill>
                      <a:srgbClr val="FF0000"/>
                    </a:solidFill>
                    <a:ea typeface="Segoe UI" pitchFamily="34" charset="0"/>
                    <a:cs typeface="Courier New" pitchFamily="49" charset="0"/>
                  </a:rPr>
                  <a:t>red</a:t>
                </a:r>
                <a:r>
                  <a:rPr lang="en-US" sz="2200" dirty="0">
                    <a:solidFill>
                      <a:srgbClr val="000000"/>
                    </a:solidFill>
                    <a:ea typeface="Segoe UI" pitchFamily="34" charset="0"/>
                    <a:cs typeface="Courier New" pitchFamily="49" charset="0"/>
                  </a:rPr>
                  <a:t>)</a:t>
                </a:r>
                <a:r>
                  <a:rPr lang="en-US" sz="2200" b="1" dirty="0">
                    <a:solidFill>
                      <a:srgbClr val="000000"/>
                    </a:solidFill>
                    <a:ea typeface="Segoe UI" pitchFamily="34" charset="0"/>
                    <a:cs typeface="Courier New" pitchFamily="49" charset="0"/>
                  </a:rPr>
                  <a:t>:</a:t>
                </a:r>
              </a:p>
              <a:p>
                <a:pPr>
                  <a:spcBef>
                    <a:spcPct val="15000"/>
                  </a:spcBef>
                </a:pPr>
                <a:r>
                  <a:rPr lang="en-US" sz="2200" dirty="0">
                    <a:solidFill>
                      <a:srgbClr val="000000"/>
                    </a:solidFill>
                    <a:ea typeface="Segoe UI" pitchFamily="34" charset="0"/>
                    <a:cs typeface="Times New Roman" pitchFamily="18" charset="0"/>
                    <a:sym typeface="Symbol" pitchFamily="18" charset="2"/>
                  </a:rPr>
                  <a:t></a:t>
                </a:r>
                <a:r>
                  <a:rPr lang="en-US" sz="2200" dirty="0">
                    <a:solidFill>
                      <a:srgbClr val="000000"/>
                    </a:solidFill>
                    <a:ea typeface="Segoe UI" pitchFamily="34" charset="0"/>
                    <a:cs typeface="Times New Roman" pitchFamily="18" charset="0"/>
                  </a:rPr>
                  <a:t>Because the wave speed is </a:t>
                </a:r>
                <a:r>
                  <a:rPr lang="en-US" sz="2200" i="1" dirty="0">
                    <a:solidFill>
                      <a:srgbClr val="000000"/>
                    </a:solidFill>
                    <a:ea typeface="Segoe UI" pitchFamily="34" charset="0"/>
                    <a:cs typeface="Times New Roman" pitchFamily="18" charset="0"/>
                  </a:rPr>
                  <a:t>v</a:t>
                </a:r>
                <a:r>
                  <a:rPr lang="en-US" sz="2200" dirty="0">
                    <a:solidFill>
                      <a:srgbClr val="000000"/>
                    </a:solidFill>
                    <a:ea typeface="Segoe UI" pitchFamily="34" charset="0"/>
                    <a:cs typeface="Times New Roman" pitchFamily="18" charset="0"/>
                  </a:rPr>
                  <a:t>, the length of the region in question is </a:t>
                </a:r>
                <a:r>
                  <a:rPr lang="en-US" sz="2200" i="1" dirty="0" smtClean="0">
                    <a:solidFill>
                      <a:srgbClr val="FF0000"/>
                    </a:solidFill>
                    <a:ea typeface="Segoe UI" pitchFamily="34" charset="0"/>
                    <a:cs typeface="Times New Roman" pitchFamily="18" charset="0"/>
                  </a:rPr>
                  <a:t>______</a:t>
                </a:r>
                <a:r>
                  <a:rPr lang="en-US" sz="2200" dirty="0" smtClean="0">
                    <a:solidFill>
                      <a:srgbClr val="000000"/>
                    </a:solidFill>
                    <a:ea typeface="Segoe UI" pitchFamily="34" charset="0"/>
                    <a:cs typeface="Courier New" pitchFamily="49" charset="0"/>
                  </a:rPr>
                  <a:t>. </a:t>
                </a:r>
                <a:endParaRPr lang="en-US" sz="2200" dirty="0">
                  <a:solidFill>
                    <a:srgbClr val="000000"/>
                  </a:solidFill>
                  <a:ea typeface="Segoe UI" pitchFamily="34" charset="0"/>
                  <a:cs typeface="Courier New" pitchFamily="49" charset="0"/>
                </a:endParaRPr>
              </a:p>
              <a:p>
                <a:pPr>
                  <a:spcBef>
                    <a:spcPct val="15000"/>
                  </a:spcBef>
                </a:pPr>
                <a:r>
                  <a:rPr lang="en-US" sz="2200" dirty="0">
                    <a:solidFill>
                      <a:srgbClr val="000000"/>
                    </a:solidFill>
                    <a:ea typeface="Segoe UI" pitchFamily="34" charset="0"/>
                    <a:cs typeface="Times New Roman" pitchFamily="18" charset="0"/>
                    <a:sym typeface="Symbol" pitchFamily="18" charset="2"/>
                  </a:rPr>
                  <a:t></a:t>
                </a:r>
                <a:r>
                  <a:rPr lang="en-US" sz="2200" dirty="0">
                    <a:solidFill>
                      <a:srgbClr val="000000"/>
                    </a:solidFill>
                    <a:ea typeface="Segoe UI" pitchFamily="34" charset="0"/>
                    <a:cs typeface="Times New Roman" pitchFamily="18" charset="0"/>
                  </a:rPr>
                  <a:t>If we divide the length </a:t>
                </a:r>
                <a:r>
                  <a:rPr lang="en-US" sz="2200" i="1" dirty="0" err="1" smtClean="0">
                    <a:solidFill>
                      <a:srgbClr val="000000"/>
                    </a:solidFill>
                    <a:ea typeface="Segoe UI" pitchFamily="34" charset="0"/>
                    <a:cs typeface="Times New Roman" pitchFamily="18" charset="0"/>
                  </a:rPr>
                  <a:t>v</a:t>
                </a:r>
                <a:r>
                  <a:rPr lang="en-US" sz="2200" dirty="0" err="1" smtClean="0">
                    <a:ea typeface="Segoe UI" pitchFamily="34" charset="0"/>
                    <a:cs typeface="Times New Roman" pitchFamily="18" charset="0"/>
                  </a:rPr>
                  <a:t>∆</a:t>
                </a:r>
                <a:r>
                  <a:rPr lang="en-US" sz="2200" i="1" dirty="0" err="1">
                    <a:solidFill>
                      <a:srgbClr val="000000"/>
                    </a:solidFill>
                    <a:ea typeface="Segoe UI" pitchFamily="34" charset="0"/>
                    <a:cs typeface="Courier New" pitchFamily="49" charset="0"/>
                  </a:rPr>
                  <a:t>t</a:t>
                </a:r>
                <a:r>
                  <a:rPr lang="en-US" sz="2200" dirty="0">
                    <a:solidFill>
                      <a:srgbClr val="000000"/>
                    </a:solidFill>
                    <a:ea typeface="Segoe UI" pitchFamily="34" charset="0"/>
                    <a:cs typeface="Times New Roman" pitchFamily="18" charset="0"/>
                  </a:rPr>
                  <a:t> by the wavelength </a:t>
                </a:r>
                <a:r>
                  <a:rPr lang="en-US" sz="2200" dirty="0">
                    <a:solidFill>
                      <a:srgbClr val="000000"/>
                    </a:solidFill>
                    <a:ea typeface="Segoe UI" pitchFamily="34" charset="0"/>
                    <a:cs typeface="Times New Roman" pitchFamily="18" charset="0"/>
                    <a:sym typeface="Symbol" pitchFamily="18" charset="2"/>
                  </a:rPr>
                  <a:t> we get the number of cycles (or </a:t>
                </a:r>
                <a:r>
                  <a:rPr lang="en-US" sz="2200" dirty="0" err="1">
                    <a:solidFill>
                      <a:srgbClr val="000000"/>
                    </a:solidFill>
                    <a:ea typeface="Segoe UI" pitchFamily="34" charset="0"/>
                    <a:cs typeface="Times New Roman" pitchFamily="18" charset="0"/>
                    <a:sym typeface="Symbol" pitchFamily="18" charset="2"/>
                  </a:rPr>
                  <a:t>wavefronts</a:t>
                </a:r>
                <a:r>
                  <a:rPr lang="en-US" sz="2200" dirty="0">
                    <a:solidFill>
                      <a:srgbClr val="000000"/>
                    </a:solidFill>
                    <a:ea typeface="Segoe UI" pitchFamily="34" charset="0"/>
                    <a:cs typeface="Times New Roman" pitchFamily="18" charset="0"/>
                    <a:sym typeface="Symbol" pitchFamily="18" charset="2"/>
                  </a:rPr>
                  <a:t>). Thus</a:t>
                </a:r>
              </a:p>
              <a:p>
                <a:pPr algn="ctr">
                  <a:spcBef>
                    <a:spcPct val="15000"/>
                  </a:spcBef>
                </a:pPr>
                <a:r>
                  <a:rPr lang="en-US" sz="2200" i="1" dirty="0">
                    <a:solidFill>
                      <a:srgbClr val="000000"/>
                    </a:solidFill>
                    <a:ea typeface="Segoe UI" pitchFamily="34" charset="0"/>
                    <a:cs typeface="Times New Roman" pitchFamily="18" charset="0"/>
                  </a:rPr>
                  <a:t>#cycles detected</a:t>
                </a:r>
                <a:r>
                  <a:rPr lang="en-US" sz="2200" dirty="0">
                    <a:solidFill>
                      <a:srgbClr val="000000"/>
                    </a:solidFill>
                    <a:ea typeface="Segoe UI" pitchFamily="34" charset="0"/>
                    <a:cs typeface="Times New Roman" pitchFamily="18" charset="0"/>
                  </a:rPr>
                  <a:t> </a:t>
                </a:r>
                <a:r>
                  <a:rPr lang="en-US" sz="2200" dirty="0" smtClean="0">
                    <a:solidFill>
                      <a:srgbClr val="000000"/>
                    </a:solidFill>
                    <a:ea typeface="Segoe UI" pitchFamily="34" charset="0"/>
                    <a:cs typeface="Times New Roman" pitchFamily="18" charset="0"/>
                  </a:rPr>
                  <a:t>=</a:t>
                </a:r>
                <a:endParaRPr lang="en-US" sz="2200" dirty="0">
                  <a:solidFill>
                    <a:srgbClr val="000000"/>
                  </a:solidFill>
                  <a:ea typeface="Segoe UI" pitchFamily="34" charset="0"/>
                  <a:cs typeface="Times New Roman" pitchFamily="18" charset="0"/>
                  <a:sym typeface="Symbol" pitchFamily="18" charset="2"/>
                </a:endParaRPr>
              </a:p>
              <a:p>
                <a:pPr>
                  <a:spcBef>
                    <a:spcPts val="2400"/>
                  </a:spcBef>
                </a:pPr>
                <a:r>
                  <a:rPr lang="en-US" sz="2200" b="1" dirty="0" smtClean="0">
                    <a:sym typeface="Symbol" pitchFamily="18" charset="2"/>
                  </a:rPr>
                  <a:t></a:t>
                </a:r>
                <a:r>
                  <a:rPr lang="en-US" sz="2200" dirty="0" smtClean="0">
                    <a:sym typeface="Symbol" pitchFamily="18" charset="2"/>
                  </a:rPr>
                  <a:t>From </a:t>
                </a:r>
                <a:r>
                  <a:rPr lang="en-US" sz="2200" dirty="0">
                    <a:sym typeface="Symbol" pitchFamily="18" charset="2"/>
                  </a:rPr>
                  <a:t>the definition of </a:t>
                </a:r>
                <a14:m>
                  <m:oMath xmlns:m="http://schemas.openxmlformats.org/officeDocument/2006/math">
                    <m:r>
                      <a:rPr lang="en-US" sz="2200" i="1" dirty="0" smtClean="0">
                        <a:latin typeface="Cambria Math" panose="02040503050406030204" pitchFamily="18" charset="0"/>
                        <a:sym typeface="Symbol" pitchFamily="18" charset="2"/>
                      </a:rPr>
                      <m:t>𝑓</m:t>
                    </m:r>
                    <m:r>
                      <a:rPr lang="en-US" sz="2200" i="1" dirty="0" smtClean="0">
                        <a:latin typeface="Cambria Math" panose="02040503050406030204" pitchFamily="18" charset="0"/>
                        <a:sym typeface="Symbol" pitchFamily="18" charset="2"/>
                      </a:rPr>
                      <m:t>’</m:t>
                    </m:r>
                  </m:oMath>
                </a14:m>
                <a:r>
                  <a:rPr lang="en-US" sz="2200" dirty="0" smtClean="0">
                    <a:sym typeface="Symbol" pitchFamily="18" charset="2"/>
                  </a:rPr>
                  <a:t> </a:t>
                </a:r>
                <a:r>
                  <a:rPr lang="en-US" sz="2200" dirty="0">
                    <a:sym typeface="Symbol" pitchFamily="18" charset="2"/>
                  </a:rPr>
                  <a:t>we </a:t>
                </a:r>
                <a:r>
                  <a:rPr lang="en-US" sz="2200" dirty="0" smtClean="0">
                    <a:sym typeface="Symbol" pitchFamily="18" charset="2"/>
                  </a:rPr>
                  <a:t>have </a:t>
                </a:r>
                <a14:m>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rPr>
                      <m:t>𝑓</m:t>
                    </m:r>
                    <m:r>
                      <a:rPr lang="en-US" sz="2000" i="1" dirty="0" smtClean="0">
                        <a:solidFill>
                          <a:srgbClr val="000000"/>
                        </a:solidFill>
                        <a:latin typeface="Cambria Math" panose="02040503050406030204" pitchFamily="18" charset="0"/>
                        <a:cs typeface="Times New Roman" pitchFamily="18" charset="0"/>
                      </a:rPr>
                      <m:t>’=</m:t>
                    </m:r>
                    <m:f>
                      <m:fPr>
                        <m:ctrlPr>
                          <a:rPr lang="en-US" sz="2000" i="1" dirty="0">
                            <a:solidFill>
                              <a:srgbClr val="000000"/>
                            </a:solidFill>
                            <a:latin typeface="Cambria Math" panose="02040503050406030204" pitchFamily="18" charset="0"/>
                            <a:cs typeface="Times New Roman" pitchFamily="18" charset="0"/>
                            <a:sym typeface="Symbol" pitchFamily="18" charset="2"/>
                          </a:rPr>
                        </m:ctrlPr>
                      </m:fPr>
                      <m:num>
                        <m:r>
                          <a:rPr lang="en-US" sz="2000" i="1" dirty="0">
                            <a:solidFill>
                              <a:srgbClr val="000000"/>
                            </a:solidFill>
                            <a:latin typeface="Cambria Math" panose="02040503050406030204" pitchFamily="18" charset="0"/>
                            <a:cs typeface="Times New Roman" pitchFamily="18" charset="0"/>
                          </a:rPr>
                          <m:t>#</m:t>
                        </m:r>
                        <m:r>
                          <a:rPr lang="en-US" sz="2000" i="1" dirty="0">
                            <a:solidFill>
                              <a:srgbClr val="000000"/>
                            </a:solidFill>
                            <a:latin typeface="Cambria Math" panose="02040503050406030204" pitchFamily="18" charset="0"/>
                            <a:cs typeface="Times New Roman" pitchFamily="18" charset="0"/>
                          </a:rPr>
                          <m:t>𝑐𝑦𝑐𝑙𝑒𝑠</m:t>
                        </m:r>
                        <m:r>
                          <a:rPr lang="en-US" sz="2000" i="1" dirty="0">
                            <a:solidFill>
                              <a:srgbClr val="000000"/>
                            </a:solidFill>
                            <a:latin typeface="Cambria Math" panose="02040503050406030204" pitchFamily="18" charset="0"/>
                            <a:cs typeface="Times New Roman" pitchFamily="18" charset="0"/>
                          </a:rPr>
                          <m:t> </m:t>
                        </m:r>
                        <m:r>
                          <a:rPr lang="en-US" sz="2000" i="1" dirty="0">
                            <a:solidFill>
                              <a:srgbClr val="000000"/>
                            </a:solidFill>
                            <a:latin typeface="Cambria Math" panose="02040503050406030204" pitchFamily="18" charset="0"/>
                            <a:cs typeface="Times New Roman" pitchFamily="18" charset="0"/>
                          </a:rPr>
                          <m:t>𝑑𝑒𝑡𝑒𝑐𝑡𝑒𝑑</m:t>
                        </m:r>
                      </m:num>
                      <m:den>
                        <m:r>
                          <a:rPr lang="en-US" sz="2000" i="1" dirty="0">
                            <a:latin typeface="Cambria Math" panose="02040503050406030204" pitchFamily="18" charset="0"/>
                          </a:rPr>
                          <m:t>∆</m:t>
                        </m:r>
                        <m:r>
                          <a:rPr lang="en-US" sz="2000" i="1" dirty="0">
                            <a:solidFill>
                              <a:srgbClr val="000000"/>
                            </a:solidFill>
                            <a:latin typeface="Cambria Math" panose="02040503050406030204" pitchFamily="18" charset="0"/>
                            <a:cs typeface="Courier New" pitchFamily="49" charset="0"/>
                          </a:rPr>
                          <m:t>𝑡</m:t>
                        </m:r>
                      </m:den>
                    </m:f>
                    <m:r>
                      <a:rPr lang="en-US" sz="2000" i="1" dirty="0">
                        <a:solidFill>
                          <a:srgbClr val="000000"/>
                        </a:solidFill>
                        <a:latin typeface="Cambria Math" panose="02040503050406030204" pitchFamily="18" charset="0"/>
                        <a:cs typeface="Courier New" pitchFamily="49" charset="0"/>
                      </a:rPr>
                      <m:t>=</m:t>
                    </m:r>
                  </m:oMath>
                </a14:m>
                <a:endParaRPr lang="en-US" sz="2200" dirty="0">
                  <a:solidFill>
                    <a:srgbClr val="000000"/>
                  </a:solidFill>
                  <a:cs typeface="Times New Roman" pitchFamily="18" charset="0"/>
                  <a:sym typeface="Symbol" pitchFamily="18" charset="2"/>
                </a:endParaRPr>
              </a:p>
              <a:p>
                <a:pPr>
                  <a:spcBef>
                    <a:spcPct val="15000"/>
                  </a:spcBef>
                </a:pPr>
                <a:r>
                  <a:rPr lang="en-US" sz="2200" b="1" dirty="0">
                    <a:sym typeface="Symbol" pitchFamily="18" charset="2"/>
                  </a:rPr>
                  <a:t></a:t>
                </a:r>
                <a:r>
                  <a:rPr lang="en-US" sz="2200" dirty="0">
                    <a:sym typeface="Symbol" pitchFamily="18" charset="2"/>
                  </a:rPr>
                  <a:t>But </a:t>
                </a:r>
                <a14:m>
                  <m:oMath xmlns:m="http://schemas.openxmlformats.org/officeDocument/2006/math">
                    <m:f>
                      <m:fPr>
                        <m:ctrlPr>
                          <a:rPr lang="en-US" sz="2200" i="1" dirty="0" smtClean="0">
                            <a:solidFill>
                              <a:srgbClr val="000000"/>
                            </a:solidFill>
                            <a:latin typeface="Cambria Math" panose="02040503050406030204" pitchFamily="18" charset="0"/>
                            <a:cs typeface="Courier New" pitchFamily="49" charset="0"/>
                          </a:rPr>
                        </m:ctrlPr>
                      </m:fPr>
                      <m:num>
                        <m:r>
                          <a:rPr lang="en-US" sz="2200" i="1" dirty="0" smtClean="0">
                            <a:solidFill>
                              <a:srgbClr val="000000"/>
                            </a:solidFill>
                            <a:latin typeface="Cambria Math" panose="02040503050406030204" pitchFamily="18" charset="0"/>
                            <a:cs typeface="Courier New" pitchFamily="49" charset="0"/>
                          </a:rPr>
                          <m:t>𝑣</m:t>
                        </m:r>
                      </m:num>
                      <m:den>
                        <m:r>
                          <a:rPr lang="en-US" sz="2200"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den>
                    </m:f>
                    <m:r>
                      <a:rPr lang="en-US" sz="22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sz="2200" b="1" dirty="0">
                  <a:solidFill>
                    <a:srgbClr val="000000"/>
                  </a:solidFill>
                  <a:ea typeface="Segoe UI" pitchFamily="34" charset="0"/>
                  <a:cs typeface="Times New Roman" pitchFamily="18" charset="0"/>
                  <a:sym typeface="Symbol" pitchFamily="18" charset="2"/>
                </a:endParaRPr>
              </a:p>
            </p:txBody>
          </p:sp>
        </mc:Choice>
        <mc:Fallback xmlns="">
          <p:sp>
            <p:nvSpPr>
              <p:cNvPr id="108546" name="Rectangle 2"/>
              <p:cNvSpPr>
                <a:spLocks noRot="1" noChangeAspect="1" noMove="1" noResize="1" noEditPoints="1" noAdjustHandles="1" noChangeArrowheads="1" noChangeShapeType="1" noTextEdit="1"/>
              </p:cNvSpPr>
              <p:nvPr/>
            </p:nvSpPr>
            <p:spPr bwMode="auto">
              <a:xfrm>
                <a:off x="591671" y="1344613"/>
                <a:ext cx="7866529" cy="5513387"/>
              </a:xfrm>
              <a:prstGeom prst="rect">
                <a:avLst/>
              </a:prstGeom>
              <a:blipFill>
                <a:blip r:embed="rId5"/>
                <a:stretch>
                  <a:fillRect l="-1162" t="-774"/>
                </a:stretch>
              </a:blipFill>
              <a:ln w="9525">
                <a:noFill/>
                <a:miter lim="800000"/>
                <a:headEnd/>
                <a:tailEnd/>
              </a:ln>
              <a:effectLst/>
            </p:spPr>
            <p:txBody>
              <a:bodyPr/>
              <a:lstStyle/>
              <a:p>
                <a:r>
                  <a:rPr lang="en-US">
                    <a:noFill/>
                  </a:rPr>
                  <a:t> </a:t>
                </a:r>
              </a:p>
            </p:txBody>
          </p:sp>
        </mc:Fallback>
      </mc:AlternateContent>
      <p:grpSp>
        <p:nvGrpSpPr>
          <p:cNvPr id="108548" name="Group 4"/>
          <p:cNvGrpSpPr>
            <a:grpSpLocks/>
          </p:cNvGrpSpPr>
          <p:nvPr/>
        </p:nvGrpSpPr>
        <p:grpSpPr bwMode="auto">
          <a:xfrm>
            <a:off x="2757488" y="1747838"/>
            <a:ext cx="3462337" cy="747711"/>
            <a:chOff x="2791" y="3267"/>
            <a:chExt cx="2181" cy="584"/>
          </a:xfrm>
        </p:grpSpPr>
        <p:grpSp>
          <p:nvGrpSpPr>
            <p:cNvPr id="108549" name="Group 5"/>
            <p:cNvGrpSpPr>
              <a:grpSpLocks/>
            </p:cNvGrpSpPr>
            <p:nvPr/>
          </p:nvGrpSpPr>
          <p:grpSpPr bwMode="auto">
            <a:xfrm>
              <a:off x="3955" y="3446"/>
              <a:ext cx="212" cy="250"/>
              <a:chOff x="2880" y="2607"/>
              <a:chExt cx="212" cy="250"/>
            </a:xfrm>
          </p:grpSpPr>
          <p:sp>
            <p:nvSpPr>
              <p:cNvPr id="108550"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8551"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08552" name="Group 8"/>
            <p:cNvGrpSpPr>
              <a:grpSpLocks/>
            </p:cNvGrpSpPr>
            <p:nvPr/>
          </p:nvGrpSpPr>
          <p:grpSpPr bwMode="auto">
            <a:xfrm>
              <a:off x="3017" y="3394"/>
              <a:ext cx="1955" cy="365"/>
              <a:chOff x="2788" y="2506"/>
              <a:chExt cx="1955" cy="365"/>
            </a:xfrm>
          </p:grpSpPr>
          <p:sp>
            <p:nvSpPr>
              <p:cNvPr id="108553"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08554"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08555"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08556"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08557"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08558"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08559"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08560"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08561"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08562" name="Line 18"/>
              <p:cNvSpPr>
                <a:spLocks noChangeShapeType="1"/>
              </p:cNvSpPr>
              <p:nvPr/>
            </p:nvSpPr>
            <p:spPr bwMode="auto">
              <a:xfrm>
                <a:off x="3823" y="2508"/>
                <a:ext cx="0" cy="357"/>
              </a:xfrm>
              <a:prstGeom prst="line">
                <a:avLst/>
              </a:prstGeom>
              <a:noFill/>
              <a:ln w="28575">
                <a:solidFill>
                  <a:srgbClr val="FF0000"/>
                </a:solidFill>
                <a:round/>
                <a:headEnd/>
                <a:tailEnd/>
              </a:ln>
              <a:effectLst/>
            </p:spPr>
            <p:txBody>
              <a:bodyPr/>
              <a:lstStyle/>
              <a:p>
                <a:endParaRPr lang="en-US"/>
              </a:p>
            </p:txBody>
          </p:sp>
          <p:sp>
            <p:nvSpPr>
              <p:cNvPr id="108563" name="Line 19"/>
              <p:cNvSpPr>
                <a:spLocks noChangeShapeType="1"/>
              </p:cNvSpPr>
              <p:nvPr/>
            </p:nvSpPr>
            <p:spPr bwMode="auto">
              <a:xfrm>
                <a:off x="3938" y="2509"/>
                <a:ext cx="0" cy="357"/>
              </a:xfrm>
              <a:prstGeom prst="line">
                <a:avLst/>
              </a:prstGeom>
              <a:noFill/>
              <a:ln w="28575">
                <a:solidFill>
                  <a:srgbClr val="FF0000"/>
                </a:solidFill>
                <a:round/>
                <a:headEnd/>
                <a:tailEnd/>
              </a:ln>
              <a:effectLst/>
            </p:spPr>
            <p:txBody>
              <a:bodyPr/>
              <a:lstStyle/>
              <a:p>
                <a:endParaRPr lang="en-US"/>
              </a:p>
            </p:txBody>
          </p:sp>
          <p:sp>
            <p:nvSpPr>
              <p:cNvPr id="108564" name="Line 20"/>
              <p:cNvSpPr>
                <a:spLocks noChangeShapeType="1"/>
              </p:cNvSpPr>
              <p:nvPr/>
            </p:nvSpPr>
            <p:spPr bwMode="auto">
              <a:xfrm>
                <a:off x="4053" y="2510"/>
                <a:ext cx="0" cy="357"/>
              </a:xfrm>
              <a:prstGeom prst="line">
                <a:avLst/>
              </a:prstGeom>
              <a:noFill/>
              <a:ln w="28575">
                <a:solidFill>
                  <a:srgbClr val="FF0000"/>
                </a:solidFill>
                <a:round/>
                <a:headEnd/>
                <a:tailEnd/>
              </a:ln>
              <a:effectLst/>
            </p:spPr>
            <p:txBody>
              <a:bodyPr/>
              <a:lstStyle/>
              <a:p>
                <a:endParaRPr lang="en-US"/>
              </a:p>
            </p:txBody>
          </p:sp>
          <p:sp>
            <p:nvSpPr>
              <p:cNvPr id="108565" name="Line 21"/>
              <p:cNvSpPr>
                <a:spLocks noChangeShapeType="1"/>
              </p:cNvSpPr>
              <p:nvPr/>
            </p:nvSpPr>
            <p:spPr bwMode="auto">
              <a:xfrm>
                <a:off x="4168" y="2511"/>
                <a:ext cx="0" cy="357"/>
              </a:xfrm>
              <a:prstGeom prst="line">
                <a:avLst/>
              </a:prstGeom>
              <a:noFill/>
              <a:ln w="28575">
                <a:solidFill>
                  <a:srgbClr val="FF0000"/>
                </a:solidFill>
                <a:round/>
                <a:headEnd/>
                <a:tailEnd/>
              </a:ln>
              <a:effectLst/>
            </p:spPr>
            <p:txBody>
              <a:bodyPr/>
              <a:lstStyle/>
              <a:p>
                <a:endParaRPr lang="en-US"/>
              </a:p>
            </p:txBody>
          </p:sp>
          <p:sp>
            <p:nvSpPr>
              <p:cNvPr id="108566" name="Line 22"/>
              <p:cNvSpPr>
                <a:spLocks noChangeShapeType="1"/>
              </p:cNvSpPr>
              <p:nvPr/>
            </p:nvSpPr>
            <p:spPr bwMode="auto">
              <a:xfrm>
                <a:off x="4283" y="2506"/>
                <a:ext cx="0" cy="357"/>
              </a:xfrm>
              <a:prstGeom prst="line">
                <a:avLst/>
              </a:prstGeom>
              <a:noFill/>
              <a:ln w="28575">
                <a:solidFill>
                  <a:srgbClr val="FF0000"/>
                </a:solidFill>
                <a:round/>
                <a:headEnd/>
                <a:tailEnd/>
              </a:ln>
              <a:effectLst/>
            </p:spPr>
            <p:txBody>
              <a:bodyPr/>
              <a:lstStyle/>
              <a:p>
                <a:endParaRPr lang="en-US"/>
              </a:p>
            </p:txBody>
          </p:sp>
          <p:sp>
            <p:nvSpPr>
              <p:cNvPr id="108567"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08568"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08569"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08570"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08571" name="Rectangle 27"/>
            <p:cNvSpPr>
              <a:spLocks noChangeArrowheads="1"/>
            </p:cNvSpPr>
            <p:nvPr/>
          </p:nvSpPr>
          <p:spPr bwMode="auto">
            <a:xfrm>
              <a:off x="2791" y="3267"/>
              <a:ext cx="227" cy="58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085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500" fill="hold"/>
                                        <p:tgtEl>
                                          <p:spTgt spid="108548"/>
                                        </p:tgtEl>
                                        <p:attrNameLst>
                                          <p:attrName>ppt_w</p:attrName>
                                        </p:attrNameLst>
                                      </p:cBhvr>
                                      <p:tavLst>
                                        <p:tav tm="0">
                                          <p:val>
                                            <p:fltVal val="0"/>
                                          </p:val>
                                        </p:tav>
                                        <p:tav tm="100000">
                                          <p:val>
                                            <p:strVal val="#ppt_w"/>
                                          </p:val>
                                        </p:tav>
                                      </p:tavLst>
                                    </p:anim>
                                    <p:anim calcmode="lin" valueType="num">
                                      <p:cBhvr>
                                        <p:cTn id="8" dur="500" fill="hold"/>
                                        <p:tgtEl>
                                          <p:spTgt spid="108548"/>
                                        </p:tgtEl>
                                        <p:attrNameLst>
                                          <p:attrName>ppt_h</p:attrName>
                                        </p:attrNameLst>
                                      </p:cBhvr>
                                      <p:tavLst>
                                        <p:tav tm="0">
                                          <p:val>
                                            <p:fltVal val="0"/>
                                          </p:val>
                                        </p:tav>
                                        <p:tav tm="100000">
                                          <p:val>
                                            <p:strVal val="#ppt_h"/>
                                          </p:val>
                                        </p:tav>
                                      </p:tavLst>
                                    </p:anim>
                                    <p:animEffect transition="in" filter="fade">
                                      <p:cBhvr>
                                        <p:cTn id="9" dur="500"/>
                                        <p:tgtEl>
                                          <p:spTgt spid="10854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8546">
                                            <p:txEl>
                                              <p:pRg st="4" end="4"/>
                                            </p:txEl>
                                          </p:spTgt>
                                        </p:tgtEl>
                                        <p:attrNameLst>
                                          <p:attrName>style.visibility</p:attrName>
                                        </p:attrNameLst>
                                      </p:cBhvr>
                                      <p:to>
                                        <p:strVal val="visible"/>
                                      </p:to>
                                    </p:set>
                                    <p:anim calcmode="lin" valueType="num">
                                      <p:cBhvr additive="base">
                                        <p:cTn id="14" dur="5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85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8546">
                                            <p:txEl>
                                              <p:pRg st="5" end="5"/>
                                            </p:txEl>
                                          </p:spTgt>
                                        </p:tgtEl>
                                        <p:attrNameLst>
                                          <p:attrName>style.visibility</p:attrName>
                                        </p:attrNameLst>
                                      </p:cBhvr>
                                      <p:to>
                                        <p:strVal val="visible"/>
                                      </p:to>
                                    </p:set>
                                    <p:anim calcmode="lin" valueType="num">
                                      <p:cBhvr additive="base">
                                        <p:cTn id="20" dur="500" fill="hold"/>
                                        <p:tgtEl>
                                          <p:spTgt spid="108546">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85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8546">
                                            <p:txEl>
                                              <p:pRg st="6" end="6"/>
                                            </p:txEl>
                                          </p:spTgt>
                                        </p:tgtEl>
                                        <p:attrNameLst>
                                          <p:attrName>style.visibility</p:attrName>
                                        </p:attrNameLst>
                                      </p:cBhvr>
                                      <p:to>
                                        <p:strVal val="visible"/>
                                      </p:to>
                                    </p:set>
                                    <p:anim calcmode="lin" valueType="num">
                                      <p:cBhvr additive="base">
                                        <p:cTn id="26" dur="500" fill="hold"/>
                                        <p:tgtEl>
                                          <p:spTgt spid="108546">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85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8546">
                                            <p:txEl>
                                              <p:pRg st="7" end="7"/>
                                            </p:txEl>
                                          </p:spTgt>
                                        </p:tgtEl>
                                        <p:attrNameLst>
                                          <p:attrName>style.visibility</p:attrName>
                                        </p:attrNameLst>
                                      </p:cBhvr>
                                      <p:to>
                                        <p:strVal val="visible"/>
                                      </p:to>
                                    </p:set>
                                    <p:anim calcmode="lin" valueType="num">
                                      <p:cBhvr additive="base">
                                        <p:cTn id="32" dur="500" fill="hold"/>
                                        <p:tgtEl>
                                          <p:spTgt spid="108546">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854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8546">
                                            <p:txEl>
                                              <p:pRg st="8" end="8"/>
                                            </p:txEl>
                                          </p:spTgt>
                                        </p:tgtEl>
                                        <p:attrNameLst>
                                          <p:attrName>style.visibility</p:attrName>
                                        </p:attrNameLst>
                                      </p:cBhvr>
                                      <p:to>
                                        <p:strVal val="visible"/>
                                      </p:to>
                                    </p:set>
                                    <p:anim calcmode="lin" valueType="num">
                                      <p:cBhvr additive="base">
                                        <p:cTn id="38" dur="500" fill="hold"/>
                                        <p:tgtEl>
                                          <p:spTgt spid="108546">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854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8546">
                                            <p:txEl>
                                              <p:pRg st="9" end="9"/>
                                            </p:txEl>
                                          </p:spTgt>
                                        </p:tgtEl>
                                        <p:attrNameLst>
                                          <p:attrName>style.visibility</p:attrName>
                                        </p:attrNameLst>
                                      </p:cBhvr>
                                      <p:to>
                                        <p:strVal val="visible"/>
                                      </p:to>
                                    </p:set>
                                    <p:anim calcmode="lin" valueType="num">
                                      <p:cBhvr additive="base">
                                        <p:cTn id="44" dur="500" fill="hold"/>
                                        <p:tgtEl>
                                          <p:spTgt spid="108546">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854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0595" name="Rectangle 3"/>
              <p:cNvSpPr>
                <a:spLocks noChangeArrowheads="1"/>
              </p:cNvSpPr>
              <p:nvPr/>
            </p:nvSpPr>
            <p:spPr bwMode="auto">
              <a:xfrm>
                <a:off x="674688" y="2936875"/>
                <a:ext cx="7764462" cy="3921125"/>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a:t>
                </a:r>
                <a:r>
                  <a:rPr lang="en-US" i="1" dirty="0">
                    <a:sym typeface="Symbol" pitchFamily="18" charset="2"/>
                  </a:rPr>
                  <a:t>moving</a:t>
                </a:r>
                <a:r>
                  <a:rPr lang="en-US" dirty="0">
                    <a:sym typeface="Symbol" pitchFamily="18" charset="2"/>
                  </a:rPr>
                  <a:t> observer (the blue circle) is now immersed in the sound. Observing the clock and the </a:t>
                </a:r>
                <a:r>
                  <a:rPr lang="en-US" dirty="0" err="1">
                    <a:sym typeface="Symbol" pitchFamily="18" charset="2"/>
                  </a:rPr>
                  <a:t>wavefronts</a:t>
                </a:r>
                <a:r>
                  <a:rPr lang="en-US" dirty="0">
                    <a:sym typeface="Symbol" pitchFamily="18" charset="2"/>
                  </a:rPr>
                  <a:t>, determine the frequency </a:t>
                </a:r>
                <a:r>
                  <a:rPr lang="en-US" i="1" dirty="0">
                    <a:sym typeface="Symbol" pitchFamily="18" charset="2"/>
                  </a:rPr>
                  <a:t>f </a:t>
                </a:r>
                <a:r>
                  <a:rPr lang="en-US" dirty="0">
                    <a:sym typeface="Symbol" pitchFamily="18" charset="2"/>
                  </a:rPr>
                  <a:t>of the source (and the frequency </a:t>
                </a:r>
                <a:r>
                  <a:rPr lang="en-US" i="1" dirty="0">
                    <a:sym typeface="Symbol" pitchFamily="18" charset="2"/>
                  </a:rPr>
                  <a:t>f </a:t>
                </a:r>
                <a:r>
                  <a:rPr lang="en-US" dirty="0">
                    <a:sym typeface="Symbol" pitchFamily="18" charset="2"/>
                  </a:rPr>
                  <a:t>’ detected by the observer).</a:t>
                </a:r>
              </a:p>
              <a:p>
                <a:pPr>
                  <a:spcBef>
                    <a:spcPct val="20000"/>
                  </a:spcBef>
                </a:pPr>
                <a:r>
                  <a:rPr lang="en-US" dirty="0">
                    <a:sym typeface="Symbol" pitchFamily="18" charset="2"/>
                  </a:rPr>
                  <a:t>SOLUTION: </a:t>
                </a:r>
              </a:p>
              <a:p>
                <a:pPr>
                  <a:spcBef>
                    <a:spcPct val="20000"/>
                  </a:spcBef>
                </a:pPr>
                <a:r>
                  <a:rPr lang="en-US" i="1"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𝑓</m:t>
                    </m:r>
                    <m:r>
                      <a:rPr lang="en-US" sz="2000" i="1" dirty="0" smtClean="0">
                        <a:latin typeface="Cambria Math" panose="02040503050406030204" pitchFamily="18" charset="0"/>
                        <a:sym typeface="Symbol" pitchFamily="18" charset="2"/>
                      </a:rPr>
                      <m:t>	=</m:t>
                    </m:r>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5 </m:t>
                        </m:r>
                        <m:r>
                          <a:rPr lang="en-US" sz="2000" i="1" dirty="0" smtClean="0">
                            <a:latin typeface="Cambria Math" panose="02040503050406030204" pitchFamily="18" charset="0"/>
                            <a:sym typeface="Symbol" pitchFamily="18" charset="2"/>
                          </a:rPr>
                          <m:t>𝑐𝑦𝑐𝑙𝑒𝑠</m:t>
                        </m:r>
                      </m:num>
                      <m:den>
                        <m:r>
                          <a:rPr lang="en-US" sz="2000" i="1" dirty="0" smtClean="0">
                            <a:latin typeface="Cambria Math" panose="02040503050406030204" pitchFamily="18" charset="0"/>
                            <a:sym typeface="Symbol" pitchFamily="18" charset="2"/>
                          </a:rPr>
                          <m:t>12 </m:t>
                        </m:r>
                        <m:r>
                          <a:rPr lang="en-US" sz="2000" i="1" dirty="0" smtClean="0">
                            <a:latin typeface="Cambria Math" panose="02040503050406030204" pitchFamily="18" charset="0"/>
                            <a:sym typeface="Symbol" pitchFamily="18" charset="2"/>
                          </a:rPr>
                          <m:t>𝑠</m:t>
                        </m:r>
                      </m:den>
                    </m:f>
                    <m:r>
                      <a:rPr lang="en-US" sz="2000" i="1" dirty="0" smtClean="0">
                        <a:latin typeface="Cambria Math" panose="02040503050406030204" pitchFamily="18" charset="0"/>
                        <a:sym typeface="Symbol" pitchFamily="18" charset="2"/>
                      </a:rPr>
                      <m:t> </m:t>
                    </m:r>
                  </m:oMath>
                </a14:m>
                <a:endParaRPr lang="en-US" dirty="0">
                  <a:sym typeface="Symbol" pitchFamily="18" charset="2"/>
                </a:endParaRPr>
              </a:p>
              <a:p>
                <a:pPr>
                  <a:spcBef>
                    <a:spcPct val="20000"/>
                  </a:spcBef>
                </a:pPr>
                <a:r>
                  <a:rPr lang="en-US"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 0.42 </m:t>
                    </m:r>
                  </m:oMath>
                </a14:m>
                <a:r>
                  <a:rPr lang="en-US" sz="2000" dirty="0">
                    <a:sym typeface="Symbol" pitchFamily="18" charset="2"/>
                  </a:rPr>
                  <a:t>Hz</a:t>
                </a:r>
                <a:r>
                  <a:rPr lang="en-US" dirty="0">
                    <a:sym typeface="Symbol" pitchFamily="18" charset="2"/>
                  </a:rPr>
                  <a:t>.</a:t>
                </a:r>
                <a:endParaRPr lang="en-US" i="1" dirty="0">
                  <a:sym typeface="Symbol" pitchFamily="18" charset="2"/>
                </a:endParaRPr>
              </a:p>
              <a:p>
                <a:pPr>
                  <a:spcBef>
                    <a:spcPct val="20000"/>
                  </a:spcBef>
                </a:pPr>
                <a:r>
                  <a:rPr lang="en-US" dirty="0">
                    <a:sym typeface="Symbol" pitchFamily="18" charset="2"/>
                  </a:rPr>
                  <a:t>Now </a:t>
                </a:r>
                <a:r>
                  <a:rPr lang="en-US" dirty="0" smtClean="0">
                    <a:sym typeface="Symbol" pitchFamily="18" charset="2"/>
                  </a:rPr>
                  <a:t>__ </a:t>
                </a:r>
                <a:r>
                  <a:rPr lang="en-US" dirty="0" err="1" smtClean="0">
                    <a:sym typeface="Symbol" pitchFamily="18" charset="2"/>
                  </a:rPr>
                  <a:t>wavefronts</a:t>
                </a:r>
                <a:r>
                  <a:rPr lang="en-US" dirty="0" smtClean="0">
                    <a:sym typeface="Symbol" pitchFamily="18" charset="2"/>
                  </a:rPr>
                  <a:t> </a:t>
                </a:r>
                <a:r>
                  <a:rPr lang="en-US" dirty="0">
                    <a:sym typeface="Symbol" pitchFamily="18" charset="2"/>
                  </a:rPr>
                  <a:t>pass the </a:t>
                </a:r>
                <a:r>
                  <a:rPr lang="en-US" i="1" dirty="0">
                    <a:sym typeface="Symbol" pitchFamily="18" charset="2"/>
                  </a:rPr>
                  <a:t>moving </a:t>
                </a:r>
                <a:r>
                  <a:rPr lang="en-US" dirty="0">
                    <a:sym typeface="Symbol" pitchFamily="18" charset="2"/>
                  </a:rPr>
                  <a:t>observer in 12 s.</a:t>
                </a:r>
              </a:p>
              <a:p>
                <a:pPr>
                  <a:spcBef>
                    <a:spcPct val="20000"/>
                  </a:spcBef>
                </a:pPr>
                <a:r>
                  <a:rPr lang="en-US" i="1"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𝑓</m:t>
                    </m:r>
                    <m:r>
                      <a:rPr lang="en-US" sz="2000" i="1" dirty="0" smtClean="0">
                        <a:latin typeface="Cambria Math" panose="02040503050406030204" pitchFamily="18" charset="0"/>
                        <a:sym typeface="Symbol" pitchFamily="18" charset="2"/>
                      </a:rPr>
                      <m:t>’	=</m:t>
                    </m:r>
                  </m:oMath>
                </a14:m>
                <a:r>
                  <a:rPr lang="en-US" dirty="0">
                    <a:sym typeface="Symbol" pitchFamily="18" charset="2"/>
                  </a:rPr>
                  <a:t>  </a:t>
                </a:r>
              </a:p>
            </p:txBody>
          </p:sp>
        </mc:Choice>
        <mc:Fallback xmlns="">
          <p:sp>
            <p:nvSpPr>
              <p:cNvPr id="110595" name="Rectangle 3"/>
              <p:cNvSpPr>
                <a:spLocks noRot="1" noChangeAspect="1" noMove="1" noResize="1" noEditPoints="1" noAdjustHandles="1" noChangeArrowheads="1" noChangeShapeType="1" noTextEdit="1"/>
              </p:cNvSpPr>
              <p:nvPr/>
            </p:nvSpPr>
            <p:spPr bwMode="auto">
              <a:xfrm>
                <a:off x="674688" y="2936875"/>
                <a:ext cx="7764462" cy="3921125"/>
              </a:xfrm>
              <a:prstGeom prst="rect">
                <a:avLst/>
              </a:prstGeom>
              <a:blipFill>
                <a:blip r:embed="rId5"/>
                <a:stretch>
                  <a:fillRect l="-1257" t="-1089"/>
                </a:stretch>
              </a:blipFill>
              <a:ln w="9525">
                <a:noFill/>
                <a:miter lim="800000"/>
                <a:headEnd/>
                <a:tailEnd/>
              </a:ln>
              <a:effectLst/>
            </p:spPr>
            <p:txBody>
              <a:bodyPr/>
              <a:lstStyle/>
              <a:p>
                <a:r>
                  <a:rPr lang="en-US">
                    <a:noFill/>
                  </a:rPr>
                  <a:t> </a:t>
                </a:r>
              </a:p>
            </p:txBody>
          </p:sp>
        </mc:Fallback>
      </mc:AlternateContent>
      <p:sp>
        <p:nvSpPr>
          <p:cNvPr id="110594" name="Rectangle 2"/>
          <p:cNvSpPr>
            <a:spLocks noChangeArrowheads="1"/>
          </p:cNvSpPr>
          <p:nvPr/>
        </p:nvSpPr>
        <p:spPr bwMode="auto">
          <a:xfrm>
            <a:off x="685800" y="1344613"/>
            <a:ext cx="7772400" cy="1603375"/>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observer</a:t>
            </a:r>
            <a:r>
              <a:rPr lang="en-US">
                <a:solidFill>
                  <a:srgbClr val="000000"/>
                </a:solidFill>
                <a:ea typeface="Segoe UI" pitchFamily="34" charset="0"/>
                <a:cs typeface="Times New Roman" pitchFamily="18" charset="0"/>
                <a:sym typeface="Symbol" pitchFamily="18" charset="2"/>
              </a:rPr>
              <a:t> </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Suppose the source is stationary.</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the observer is moving TOWARD the source at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a:solidFill>
                  <a:srgbClr val="000000"/>
                </a:solidFill>
                <a:ea typeface="Segoe UI" pitchFamily="34" charset="0"/>
                <a:cs typeface="Times New Roman" pitchFamily="18" charset="0"/>
              </a:rPr>
              <a:t>, he will hear a higher frequency.</a:t>
            </a:r>
          </a:p>
        </p:txBody>
      </p:sp>
      <p:grpSp>
        <p:nvGrpSpPr>
          <p:cNvPr id="110597" name="Group 5"/>
          <p:cNvGrpSpPr>
            <a:grpSpLocks/>
          </p:cNvGrpSpPr>
          <p:nvPr/>
        </p:nvGrpSpPr>
        <p:grpSpPr bwMode="auto">
          <a:xfrm>
            <a:off x="6616700" y="4900613"/>
            <a:ext cx="336550" cy="396875"/>
            <a:chOff x="2880" y="2607"/>
            <a:chExt cx="212" cy="250"/>
          </a:xfrm>
        </p:grpSpPr>
        <p:sp>
          <p:nvSpPr>
            <p:cNvPr id="110598"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0599"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10600" name="Group 8"/>
          <p:cNvGrpSpPr>
            <a:grpSpLocks/>
          </p:cNvGrpSpPr>
          <p:nvPr/>
        </p:nvGrpSpPr>
        <p:grpSpPr bwMode="auto">
          <a:xfrm>
            <a:off x="4606925" y="4818063"/>
            <a:ext cx="3103563" cy="579437"/>
            <a:chOff x="2788" y="2506"/>
            <a:chExt cx="1955" cy="365"/>
          </a:xfrm>
        </p:grpSpPr>
        <p:sp>
          <p:nvSpPr>
            <p:cNvPr id="110601"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10602"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10603"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10604"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10605"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10606"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10607"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10608"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10609"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10610" name="Line 18"/>
            <p:cNvSpPr>
              <a:spLocks noChangeShapeType="1"/>
            </p:cNvSpPr>
            <p:nvPr/>
          </p:nvSpPr>
          <p:spPr bwMode="auto">
            <a:xfrm>
              <a:off x="3823" y="2508"/>
              <a:ext cx="0" cy="357"/>
            </a:xfrm>
            <a:prstGeom prst="line">
              <a:avLst/>
            </a:prstGeom>
            <a:noFill/>
            <a:ln w="9525">
              <a:solidFill>
                <a:schemeClr val="tx1"/>
              </a:solidFill>
              <a:round/>
              <a:headEnd/>
              <a:tailEnd/>
            </a:ln>
            <a:effectLst/>
          </p:spPr>
          <p:txBody>
            <a:bodyPr/>
            <a:lstStyle/>
            <a:p>
              <a:endParaRPr lang="en-US"/>
            </a:p>
          </p:txBody>
        </p:sp>
        <p:sp>
          <p:nvSpPr>
            <p:cNvPr id="110611" name="Line 19"/>
            <p:cNvSpPr>
              <a:spLocks noChangeShapeType="1"/>
            </p:cNvSpPr>
            <p:nvPr/>
          </p:nvSpPr>
          <p:spPr bwMode="auto">
            <a:xfrm>
              <a:off x="3938" y="2509"/>
              <a:ext cx="0" cy="357"/>
            </a:xfrm>
            <a:prstGeom prst="line">
              <a:avLst/>
            </a:prstGeom>
            <a:noFill/>
            <a:ln w="9525">
              <a:solidFill>
                <a:schemeClr val="tx1"/>
              </a:solidFill>
              <a:round/>
              <a:headEnd/>
              <a:tailEnd/>
            </a:ln>
            <a:effectLst/>
          </p:spPr>
          <p:txBody>
            <a:bodyPr/>
            <a:lstStyle/>
            <a:p>
              <a:endParaRPr lang="en-US"/>
            </a:p>
          </p:txBody>
        </p:sp>
        <p:sp>
          <p:nvSpPr>
            <p:cNvPr id="110612" name="Line 20"/>
            <p:cNvSpPr>
              <a:spLocks noChangeShapeType="1"/>
            </p:cNvSpPr>
            <p:nvPr/>
          </p:nvSpPr>
          <p:spPr bwMode="auto">
            <a:xfrm>
              <a:off x="4053" y="2510"/>
              <a:ext cx="0" cy="357"/>
            </a:xfrm>
            <a:prstGeom prst="line">
              <a:avLst/>
            </a:prstGeom>
            <a:noFill/>
            <a:ln w="9525">
              <a:solidFill>
                <a:schemeClr val="tx1"/>
              </a:solidFill>
              <a:round/>
              <a:headEnd/>
              <a:tailEnd/>
            </a:ln>
            <a:effectLst/>
          </p:spPr>
          <p:txBody>
            <a:bodyPr/>
            <a:lstStyle/>
            <a:p>
              <a:endParaRPr lang="en-US"/>
            </a:p>
          </p:txBody>
        </p:sp>
        <p:sp>
          <p:nvSpPr>
            <p:cNvPr id="110613" name="Line 21"/>
            <p:cNvSpPr>
              <a:spLocks noChangeShapeType="1"/>
            </p:cNvSpPr>
            <p:nvPr/>
          </p:nvSpPr>
          <p:spPr bwMode="auto">
            <a:xfrm>
              <a:off x="4168" y="2511"/>
              <a:ext cx="0" cy="357"/>
            </a:xfrm>
            <a:prstGeom prst="line">
              <a:avLst/>
            </a:prstGeom>
            <a:noFill/>
            <a:ln w="9525">
              <a:solidFill>
                <a:schemeClr val="tx1"/>
              </a:solidFill>
              <a:round/>
              <a:headEnd/>
              <a:tailEnd/>
            </a:ln>
            <a:effectLst/>
          </p:spPr>
          <p:txBody>
            <a:bodyPr/>
            <a:lstStyle/>
            <a:p>
              <a:endParaRPr lang="en-US"/>
            </a:p>
          </p:txBody>
        </p:sp>
        <p:sp>
          <p:nvSpPr>
            <p:cNvPr id="110614" name="Line 22"/>
            <p:cNvSpPr>
              <a:spLocks noChangeShapeType="1"/>
            </p:cNvSpPr>
            <p:nvPr/>
          </p:nvSpPr>
          <p:spPr bwMode="auto">
            <a:xfrm>
              <a:off x="4283" y="2506"/>
              <a:ext cx="0" cy="357"/>
            </a:xfrm>
            <a:prstGeom prst="line">
              <a:avLst/>
            </a:prstGeom>
            <a:noFill/>
            <a:ln w="9525">
              <a:solidFill>
                <a:schemeClr val="tx1"/>
              </a:solidFill>
              <a:round/>
              <a:headEnd/>
              <a:tailEnd/>
            </a:ln>
            <a:effectLst/>
          </p:spPr>
          <p:txBody>
            <a:bodyPr/>
            <a:lstStyle/>
            <a:p>
              <a:endParaRPr lang="en-US"/>
            </a:p>
          </p:txBody>
        </p:sp>
        <p:sp>
          <p:nvSpPr>
            <p:cNvPr id="110615"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10616"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10617"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10618"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10619" name="Rectangle 27"/>
          <p:cNvSpPr>
            <a:spLocks noChangeArrowheads="1"/>
          </p:cNvSpPr>
          <p:nvPr/>
        </p:nvSpPr>
        <p:spPr bwMode="auto">
          <a:xfrm>
            <a:off x="4248150" y="4616450"/>
            <a:ext cx="360363" cy="9271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10620" name="Group 28"/>
          <p:cNvGrpSpPr>
            <a:grpSpLocks/>
          </p:cNvGrpSpPr>
          <p:nvPr/>
        </p:nvGrpSpPr>
        <p:grpSpPr bwMode="auto">
          <a:xfrm>
            <a:off x="7640638" y="4306888"/>
            <a:ext cx="1503362" cy="1503362"/>
            <a:chOff x="4100" y="2501"/>
            <a:chExt cx="947" cy="947"/>
          </a:xfrm>
        </p:grpSpPr>
        <p:sp>
          <p:nvSpPr>
            <p:cNvPr id="110621" name="Oval 2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a:effectLst/>
          </p:spPr>
          <p:txBody>
            <a:bodyPr wrap="none" anchor="ctr"/>
            <a:lstStyle/>
            <a:p>
              <a:endParaRPr lang="en-US"/>
            </a:p>
          </p:txBody>
        </p:sp>
        <p:sp>
          <p:nvSpPr>
            <p:cNvPr id="110622" name="Line 30"/>
            <p:cNvSpPr>
              <a:spLocks noChangeShapeType="1"/>
            </p:cNvSpPr>
            <p:nvPr/>
          </p:nvSpPr>
          <p:spPr bwMode="auto">
            <a:xfrm>
              <a:off x="4578" y="2523"/>
              <a:ext cx="0" cy="911"/>
            </a:xfrm>
            <a:prstGeom prst="line">
              <a:avLst/>
            </a:prstGeom>
            <a:noFill/>
            <a:ln w="9525">
              <a:solidFill>
                <a:schemeClr val="tx1"/>
              </a:solidFill>
              <a:round/>
              <a:headEnd/>
              <a:tailEnd/>
            </a:ln>
            <a:effectLst/>
          </p:spPr>
          <p:txBody>
            <a:bodyPr/>
            <a:lstStyle/>
            <a:p>
              <a:endParaRPr lang="en-US"/>
            </a:p>
          </p:txBody>
        </p:sp>
        <p:sp>
          <p:nvSpPr>
            <p:cNvPr id="110623" name="Line 31"/>
            <p:cNvSpPr>
              <a:spLocks noChangeShapeType="1"/>
            </p:cNvSpPr>
            <p:nvPr/>
          </p:nvSpPr>
          <p:spPr bwMode="auto">
            <a:xfrm>
              <a:off x="4122" y="2979"/>
              <a:ext cx="903" cy="0"/>
            </a:xfrm>
            <a:prstGeom prst="line">
              <a:avLst/>
            </a:prstGeom>
            <a:noFill/>
            <a:ln w="9525">
              <a:solidFill>
                <a:schemeClr val="tx1"/>
              </a:solidFill>
              <a:round/>
              <a:headEnd/>
              <a:tailEnd/>
            </a:ln>
            <a:effectLst/>
          </p:spPr>
          <p:txBody>
            <a:bodyPr/>
            <a:lstStyle/>
            <a:p>
              <a:endParaRPr lang="en-US"/>
            </a:p>
          </p:txBody>
        </p:sp>
        <p:sp>
          <p:nvSpPr>
            <p:cNvPr id="110624" name="Line 32"/>
            <p:cNvSpPr>
              <a:spLocks noChangeShapeType="1"/>
            </p:cNvSpPr>
            <p:nvPr/>
          </p:nvSpPr>
          <p:spPr bwMode="auto">
            <a:xfrm flipV="1">
              <a:off x="4351" y="2588"/>
              <a:ext cx="453" cy="784"/>
            </a:xfrm>
            <a:prstGeom prst="line">
              <a:avLst/>
            </a:prstGeom>
            <a:noFill/>
            <a:ln w="9525">
              <a:solidFill>
                <a:schemeClr val="tx1"/>
              </a:solidFill>
              <a:round/>
              <a:headEnd/>
              <a:tailEnd/>
            </a:ln>
            <a:effectLst/>
          </p:spPr>
          <p:txBody>
            <a:bodyPr/>
            <a:lstStyle/>
            <a:p>
              <a:endParaRPr lang="en-US"/>
            </a:p>
          </p:txBody>
        </p:sp>
        <p:sp>
          <p:nvSpPr>
            <p:cNvPr id="110625" name="Line 33"/>
            <p:cNvSpPr>
              <a:spLocks noChangeShapeType="1"/>
            </p:cNvSpPr>
            <p:nvPr/>
          </p:nvSpPr>
          <p:spPr bwMode="auto">
            <a:xfrm flipV="1">
              <a:off x="4174" y="2756"/>
              <a:ext cx="789" cy="457"/>
            </a:xfrm>
            <a:prstGeom prst="line">
              <a:avLst/>
            </a:prstGeom>
            <a:noFill/>
            <a:ln w="9525">
              <a:solidFill>
                <a:schemeClr val="tx1"/>
              </a:solidFill>
              <a:round/>
              <a:headEnd/>
              <a:tailEnd/>
            </a:ln>
            <a:effectLst/>
          </p:spPr>
          <p:txBody>
            <a:bodyPr/>
            <a:lstStyle/>
            <a:p>
              <a:endParaRPr lang="en-US"/>
            </a:p>
          </p:txBody>
        </p:sp>
        <p:sp>
          <p:nvSpPr>
            <p:cNvPr id="110626" name="Line 34"/>
            <p:cNvSpPr>
              <a:spLocks noChangeShapeType="1"/>
            </p:cNvSpPr>
            <p:nvPr/>
          </p:nvSpPr>
          <p:spPr bwMode="auto">
            <a:xfrm flipH="1" flipV="1">
              <a:off x="4346" y="2575"/>
              <a:ext cx="453" cy="784"/>
            </a:xfrm>
            <a:prstGeom prst="line">
              <a:avLst/>
            </a:prstGeom>
            <a:noFill/>
            <a:ln w="9525">
              <a:solidFill>
                <a:schemeClr val="tx1"/>
              </a:solidFill>
              <a:round/>
              <a:headEnd/>
              <a:tailEnd/>
            </a:ln>
            <a:effectLst/>
          </p:spPr>
          <p:txBody>
            <a:bodyPr/>
            <a:lstStyle/>
            <a:p>
              <a:endParaRPr lang="en-US"/>
            </a:p>
          </p:txBody>
        </p:sp>
        <p:sp>
          <p:nvSpPr>
            <p:cNvPr id="110627" name="Line 35"/>
            <p:cNvSpPr>
              <a:spLocks noChangeShapeType="1"/>
            </p:cNvSpPr>
            <p:nvPr/>
          </p:nvSpPr>
          <p:spPr bwMode="auto">
            <a:xfrm flipH="1" flipV="1">
              <a:off x="4169" y="2743"/>
              <a:ext cx="789" cy="457"/>
            </a:xfrm>
            <a:prstGeom prst="line">
              <a:avLst/>
            </a:prstGeom>
            <a:noFill/>
            <a:ln w="9525">
              <a:solidFill>
                <a:schemeClr val="tx1"/>
              </a:solidFill>
              <a:round/>
              <a:headEnd/>
              <a:tailEnd/>
            </a:ln>
            <a:effectLst/>
          </p:spPr>
          <p:txBody>
            <a:bodyPr/>
            <a:lstStyle/>
            <a:p>
              <a:endParaRPr lang="en-US"/>
            </a:p>
          </p:txBody>
        </p:sp>
        <p:sp>
          <p:nvSpPr>
            <p:cNvPr id="110628" name="Oval 36"/>
            <p:cNvSpPr>
              <a:spLocks noChangeArrowheads="1"/>
            </p:cNvSpPr>
            <p:nvPr/>
          </p:nvSpPr>
          <p:spPr bwMode="auto">
            <a:xfrm>
              <a:off x="4203" y="2593"/>
              <a:ext cx="750" cy="750"/>
            </a:xfrm>
            <a:prstGeom prst="ellipse">
              <a:avLst/>
            </a:prstGeom>
            <a:solidFill>
              <a:schemeClr val="bg1"/>
            </a:solidFill>
            <a:ln w="9525">
              <a:noFill/>
              <a:round/>
              <a:headEnd/>
              <a:tailEnd/>
            </a:ln>
            <a:effectLst/>
          </p:spPr>
          <p:txBody>
            <a:bodyPr wrap="none" anchor="ctr"/>
            <a:lstStyle/>
            <a:p>
              <a:endParaRPr lang="en-US"/>
            </a:p>
          </p:txBody>
        </p:sp>
        <p:sp>
          <p:nvSpPr>
            <p:cNvPr id="110629" name="Text Box 37"/>
            <p:cNvSpPr txBox="1">
              <a:spLocks noChangeArrowheads="1"/>
            </p:cNvSpPr>
            <p:nvPr/>
          </p:nvSpPr>
          <p:spPr bwMode="auto">
            <a:xfrm>
              <a:off x="4436" y="2528"/>
              <a:ext cx="212" cy="250"/>
            </a:xfrm>
            <a:prstGeom prst="rect">
              <a:avLst/>
            </a:prstGeom>
            <a:noFill/>
            <a:ln w="9525">
              <a:noFill/>
              <a:miter lim="800000"/>
              <a:headEnd/>
              <a:tailEnd/>
            </a:ln>
            <a:effectLst/>
          </p:spPr>
          <p:txBody>
            <a:bodyPr wrap="none">
              <a:spAutoFit/>
            </a:bodyPr>
            <a:lstStyle/>
            <a:p>
              <a:pPr algn="ctr" eaLnBrk="1" hangingPunct="1"/>
              <a:r>
                <a:rPr lang="en-US" sz="2000" b="1">
                  <a:latin typeface="Courier New" pitchFamily="49" charset="0"/>
                </a:rPr>
                <a:t> </a:t>
              </a:r>
            </a:p>
          </p:txBody>
        </p:sp>
        <p:sp>
          <p:nvSpPr>
            <p:cNvPr id="110630" name="Text Box 38"/>
            <p:cNvSpPr txBox="1">
              <a:spLocks noChangeArrowheads="1"/>
            </p:cNvSpPr>
            <p:nvPr/>
          </p:nvSpPr>
          <p:spPr bwMode="auto">
            <a:xfrm>
              <a:off x="4798" y="2863"/>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10631" name="Text Box 39"/>
            <p:cNvSpPr txBox="1">
              <a:spLocks noChangeArrowheads="1"/>
            </p:cNvSpPr>
            <p:nvPr/>
          </p:nvSpPr>
          <p:spPr bwMode="auto">
            <a:xfrm>
              <a:off x="4470" y="3167"/>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10632" name="Text Box 40"/>
            <p:cNvSpPr txBox="1">
              <a:spLocks noChangeArrowheads="1"/>
            </p:cNvSpPr>
            <p:nvPr/>
          </p:nvSpPr>
          <p:spPr bwMode="auto">
            <a:xfrm>
              <a:off x="4154" y="2859"/>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grpSp>
      <p:grpSp>
        <p:nvGrpSpPr>
          <p:cNvPr id="110633" name="Group 41"/>
          <p:cNvGrpSpPr>
            <a:grpSpLocks/>
          </p:cNvGrpSpPr>
          <p:nvPr/>
        </p:nvGrpSpPr>
        <p:grpSpPr bwMode="auto">
          <a:xfrm>
            <a:off x="8351838" y="4402138"/>
            <a:ext cx="96837" cy="1311275"/>
            <a:chOff x="4532" y="2501"/>
            <a:chExt cx="61" cy="826"/>
          </a:xfrm>
        </p:grpSpPr>
        <p:sp>
          <p:nvSpPr>
            <p:cNvPr id="110634" name="Line 42"/>
            <p:cNvSpPr>
              <a:spLocks noChangeShapeType="1"/>
            </p:cNvSpPr>
            <p:nvPr/>
          </p:nvSpPr>
          <p:spPr bwMode="auto">
            <a:xfrm>
              <a:off x="4563" y="2501"/>
              <a:ext cx="0" cy="417"/>
            </a:xfrm>
            <a:prstGeom prst="line">
              <a:avLst/>
            </a:prstGeom>
            <a:noFill/>
            <a:ln w="28575">
              <a:solidFill>
                <a:srgbClr val="FF3300"/>
              </a:solidFill>
              <a:round/>
              <a:headEnd/>
              <a:tailEnd/>
            </a:ln>
            <a:effectLst/>
          </p:spPr>
          <p:txBody>
            <a:bodyPr/>
            <a:lstStyle/>
            <a:p>
              <a:endParaRPr lang="en-US"/>
            </a:p>
          </p:txBody>
        </p:sp>
        <p:sp>
          <p:nvSpPr>
            <p:cNvPr id="110635" name="Rectangle 43"/>
            <p:cNvSpPr>
              <a:spLocks noChangeArrowheads="1"/>
            </p:cNvSpPr>
            <p:nvPr/>
          </p:nvSpPr>
          <p:spPr bwMode="auto">
            <a:xfrm>
              <a:off x="4540" y="2918"/>
              <a:ext cx="48" cy="409"/>
            </a:xfrm>
            <a:prstGeom prst="rect">
              <a:avLst/>
            </a:prstGeom>
            <a:noFill/>
            <a:ln w="9525">
              <a:noFill/>
              <a:miter lim="800000"/>
              <a:headEnd/>
              <a:tailEnd/>
            </a:ln>
            <a:effectLst/>
          </p:spPr>
          <p:txBody>
            <a:bodyPr wrap="none" anchor="ctr"/>
            <a:lstStyle/>
            <a:p>
              <a:endParaRPr lang="en-US"/>
            </a:p>
          </p:txBody>
        </p:sp>
        <p:sp>
          <p:nvSpPr>
            <p:cNvPr id="110636" name="Oval 44"/>
            <p:cNvSpPr>
              <a:spLocks noChangeArrowheads="1"/>
            </p:cNvSpPr>
            <p:nvPr/>
          </p:nvSpPr>
          <p:spPr bwMode="auto">
            <a:xfrm>
              <a:off x="4532" y="2887"/>
              <a:ext cx="61" cy="61"/>
            </a:xfrm>
            <a:prstGeom prst="ellipse">
              <a:avLst/>
            </a:prstGeom>
            <a:solidFill>
              <a:srgbClr val="FF3300"/>
            </a:solidFill>
            <a:ln w="9525">
              <a:noFill/>
              <a:round/>
              <a:headEnd/>
              <a:tailEnd/>
            </a:ln>
            <a:effectLst/>
          </p:spPr>
          <p:txBody>
            <a:bodyPr wrap="none" anchor="ctr"/>
            <a:lstStyle/>
            <a:p>
              <a:endParaRPr lang="en-US"/>
            </a:p>
          </p:txBody>
        </p:sp>
      </p:grpSp>
      <p:sp>
        <p:nvSpPr>
          <p:cNvPr id="1106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4">
                                            <p:txEl>
                                              <p:pRg st="1" end="1"/>
                                            </p:txEl>
                                          </p:spTgt>
                                        </p:tgtEl>
                                        <p:attrNameLst>
                                          <p:attrName>style.visibility</p:attrName>
                                        </p:attrNameLst>
                                      </p:cBhvr>
                                      <p:to>
                                        <p:strVal val="visible"/>
                                      </p:to>
                                    </p:set>
                                    <p:anim calcmode="lin" valueType="num">
                                      <p:cBhvr additive="base">
                                        <p:cTn id="7" dur="500" fill="hold"/>
                                        <p:tgtEl>
                                          <p:spTgt spid="110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4">
                                            <p:txEl>
                                              <p:pRg st="2" end="2"/>
                                            </p:txEl>
                                          </p:spTgt>
                                        </p:tgtEl>
                                        <p:attrNameLst>
                                          <p:attrName>style.visibility</p:attrName>
                                        </p:attrNameLst>
                                      </p:cBhvr>
                                      <p:to>
                                        <p:strVal val="visible"/>
                                      </p:to>
                                    </p:set>
                                    <p:anim calcmode="lin" valueType="num">
                                      <p:cBhvr additive="base">
                                        <p:cTn id="13" dur="500" fill="hold"/>
                                        <p:tgtEl>
                                          <p:spTgt spid="110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595">
                                            <p:txEl>
                                              <p:pRg st="0" end="0"/>
                                            </p:txEl>
                                          </p:spTgt>
                                        </p:tgtEl>
                                        <p:attrNameLst>
                                          <p:attrName>style.visibility</p:attrName>
                                        </p:attrNameLst>
                                      </p:cBhvr>
                                      <p:to>
                                        <p:strVal val="visible"/>
                                      </p:to>
                                    </p:set>
                                    <p:anim calcmode="lin" valueType="num">
                                      <p:cBhvr additive="base">
                                        <p:cTn id="19"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10619"/>
                                        </p:tgtEl>
                                        <p:attrNameLst>
                                          <p:attrName>style.visibility</p:attrName>
                                        </p:attrNameLst>
                                      </p:cBhvr>
                                      <p:to>
                                        <p:strVal val="visible"/>
                                      </p:to>
                                    </p:set>
                                    <p:animEffect transition="in" filter="fade">
                                      <p:cBhvr>
                                        <p:cTn id="23" dur="2000"/>
                                        <p:tgtEl>
                                          <p:spTgt spid="110619"/>
                                        </p:tgtEl>
                                      </p:cBhvr>
                                    </p:animEffect>
                                  </p:childTnLst>
                                </p:cTn>
                              </p:par>
                              <p:par>
                                <p:cTn id="24" presetID="10" presetClass="entr" presetSubtype="0" fill="hold" nodeType="withEffect">
                                  <p:stCondLst>
                                    <p:cond delay="0"/>
                                  </p:stCondLst>
                                  <p:childTnLst>
                                    <p:set>
                                      <p:cBhvr>
                                        <p:cTn id="25" dur="1" fill="hold">
                                          <p:stCondLst>
                                            <p:cond delay="0"/>
                                          </p:stCondLst>
                                        </p:cTn>
                                        <p:tgtEl>
                                          <p:spTgt spid="110600"/>
                                        </p:tgtEl>
                                        <p:attrNameLst>
                                          <p:attrName>style.visibility</p:attrName>
                                        </p:attrNameLst>
                                      </p:cBhvr>
                                      <p:to>
                                        <p:strVal val="visible"/>
                                      </p:to>
                                    </p:set>
                                    <p:animEffect transition="in" filter="fade">
                                      <p:cBhvr>
                                        <p:cTn id="26" dur="2000"/>
                                        <p:tgtEl>
                                          <p:spTgt spid="110600"/>
                                        </p:tgtEl>
                                      </p:cBhvr>
                                    </p:animEffect>
                                  </p:childTnLst>
                                </p:cTn>
                              </p:par>
                              <p:par>
                                <p:cTn id="27" presetID="10" presetClass="entr" presetSubtype="0" fill="hold" nodeType="withEffect">
                                  <p:stCondLst>
                                    <p:cond delay="0"/>
                                  </p:stCondLst>
                                  <p:childTnLst>
                                    <p:set>
                                      <p:cBhvr>
                                        <p:cTn id="28" dur="1" fill="hold">
                                          <p:stCondLst>
                                            <p:cond delay="0"/>
                                          </p:stCondLst>
                                        </p:cTn>
                                        <p:tgtEl>
                                          <p:spTgt spid="110620"/>
                                        </p:tgtEl>
                                        <p:attrNameLst>
                                          <p:attrName>style.visibility</p:attrName>
                                        </p:attrNameLst>
                                      </p:cBhvr>
                                      <p:to>
                                        <p:strVal val="visible"/>
                                      </p:to>
                                    </p:set>
                                    <p:animEffect transition="in" filter="fade">
                                      <p:cBhvr>
                                        <p:cTn id="29" dur="2000"/>
                                        <p:tgtEl>
                                          <p:spTgt spid="110620"/>
                                        </p:tgtEl>
                                      </p:cBhvr>
                                    </p:animEffect>
                                  </p:childTnLst>
                                </p:cTn>
                              </p:par>
                              <p:par>
                                <p:cTn id="30" presetID="10" presetClass="entr" presetSubtype="0" fill="hold" nodeType="withEffect">
                                  <p:stCondLst>
                                    <p:cond delay="0"/>
                                  </p:stCondLst>
                                  <p:childTnLst>
                                    <p:set>
                                      <p:cBhvr>
                                        <p:cTn id="31" dur="1" fill="hold">
                                          <p:stCondLst>
                                            <p:cond delay="0"/>
                                          </p:stCondLst>
                                        </p:cTn>
                                        <p:tgtEl>
                                          <p:spTgt spid="110633"/>
                                        </p:tgtEl>
                                        <p:attrNameLst>
                                          <p:attrName>style.visibility</p:attrName>
                                        </p:attrNameLst>
                                      </p:cBhvr>
                                      <p:to>
                                        <p:strVal val="visible"/>
                                      </p:to>
                                    </p:set>
                                    <p:animEffect transition="in" filter="fade">
                                      <p:cBhvr>
                                        <p:cTn id="32" dur="2000"/>
                                        <p:tgtEl>
                                          <p:spTgt spid="110633"/>
                                        </p:tgtEl>
                                      </p:cBhvr>
                                    </p:animEffect>
                                  </p:childTnLst>
                                </p:cTn>
                              </p:par>
                              <p:par>
                                <p:cTn id="33" presetID="10" presetClass="entr" presetSubtype="0" fill="hold" nodeType="withEffect">
                                  <p:stCondLst>
                                    <p:cond delay="0"/>
                                  </p:stCondLst>
                                  <p:childTnLst>
                                    <p:set>
                                      <p:cBhvr>
                                        <p:cTn id="34" dur="1" fill="hold">
                                          <p:stCondLst>
                                            <p:cond delay="0"/>
                                          </p:stCondLst>
                                        </p:cTn>
                                        <p:tgtEl>
                                          <p:spTgt spid="110597"/>
                                        </p:tgtEl>
                                        <p:attrNameLst>
                                          <p:attrName>style.visibility</p:attrName>
                                        </p:attrNameLst>
                                      </p:cBhvr>
                                      <p:to>
                                        <p:strVal val="visible"/>
                                      </p:to>
                                    </p:set>
                                    <p:animEffect transition="in" filter="fade">
                                      <p:cBhvr>
                                        <p:cTn id="35" dur="2000"/>
                                        <p:tgtEl>
                                          <p:spTgt spid="110597"/>
                                        </p:tgtEl>
                                      </p:cBhvr>
                                    </p:animEffect>
                                  </p:childTnLst>
                                </p:cTn>
                              </p:par>
                            </p:childTnLst>
                          </p:cTn>
                        </p:par>
                        <p:par>
                          <p:cTn id="36" fill="hold">
                            <p:stCondLst>
                              <p:cond delay="2000"/>
                            </p:stCondLst>
                            <p:childTnLst>
                              <p:par>
                                <p:cTn id="37" presetID="63" presetClass="path" presetSubtype="0" repeatCount="indefinite" fill="hold" nodeType="afterEffect">
                                  <p:stCondLst>
                                    <p:cond delay="0"/>
                                  </p:stCondLst>
                                  <p:childTnLst>
                                    <p:animMotion origin="layout" path="M -0.021 -2.22222E-6 L -2.77778E-6 -2.22222E-6 " pathEditMode="relative" rAng="0" ptsTypes="AA">
                                      <p:cBhvr>
                                        <p:cTn id="38" dur="1000" fill="hold"/>
                                        <p:tgtEl>
                                          <p:spTgt spid="110600"/>
                                        </p:tgtEl>
                                        <p:attrNameLst>
                                          <p:attrName>ppt_x</p:attrName>
                                          <p:attrName>ppt_y</p:attrName>
                                        </p:attrNameLst>
                                      </p:cBhvr>
                                      <p:rCtr x="10" y="0"/>
                                    </p:animMotion>
                                  </p:childTnLst>
                                </p:cTn>
                              </p:par>
                              <p:par>
                                <p:cTn id="39" presetID="32" presetClass="emph" presetSubtype="0" repeatCount="indefinite" fill="hold" grpId="1" nodeType="withEffect">
                                  <p:stCondLst>
                                    <p:cond delay="0"/>
                                  </p:stCondLst>
                                  <p:childTnLst>
                                    <p:animClr clrSpc="rgb" dir="cw">
                                      <p:cBhvr override="childStyle">
                                        <p:cTn id="40" dur="200" fill="hold"/>
                                        <p:tgtEl>
                                          <p:spTgt spid="110619"/>
                                        </p:tgtEl>
                                        <p:attrNameLst>
                                          <p:attrName>style.color</p:attrName>
                                        </p:attrNameLst>
                                      </p:cBhvr>
                                      <p:to>
                                        <a:schemeClr val="accent2"/>
                                      </p:to>
                                    </p:animClr>
                                    <p:animClr clrSpc="rgb" dir="cw">
                                      <p:cBhvr>
                                        <p:cTn id="41" dur="200" fill="hold"/>
                                        <p:tgtEl>
                                          <p:spTgt spid="110619"/>
                                        </p:tgtEl>
                                        <p:attrNameLst>
                                          <p:attrName>fillcolor</p:attrName>
                                        </p:attrNameLst>
                                      </p:cBhvr>
                                      <p:to>
                                        <a:schemeClr val="accent2"/>
                                      </p:to>
                                    </p:animClr>
                                    <p:set>
                                      <p:cBhvr>
                                        <p:cTn id="42" dur="200" fill="hold"/>
                                        <p:tgtEl>
                                          <p:spTgt spid="110619"/>
                                        </p:tgtEl>
                                        <p:attrNameLst>
                                          <p:attrName>fill.type</p:attrName>
                                        </p:attrNameLst>
                                      </p:cBhvr>
                                      <p:to>
                                        <p:strVal val="solid"/>
                                      </p:to>
                                    </p:set>
                                    <p:set>
                                      <p:cBhvr>
                                        <p:cTn id="43" dur="200" fill="hold"/>
                                        <p:tgtEl>
                                          <p:spTgt spid="110619"/>
                                        </p:tgtEl>
                                        <p:attrNameLst>
                                          <p:attrName>fill.on</p:attrName>
                                        </p:attrNameLst>
                                      </p:cBhvr>
                                      <p:to>
                                        <p:strVal val="true"/>
                                      </p:to>
                                    </p:set>
                                    <p:animRot by="120000">
                                      <p:cBhvr>
                                        <p:cTn id="44" dur="200" fill="hold">
                                          <p:stCondLst>
                                            <p:cond delay="0"/>
                                          </p:stCondLst>
                                        </p:cTn>
                                        <p:tgtEl>
                                          <p:spTgt spid="110619"/>
                                        </p:tgtEl>
                                        <p:attrNameLst>
                                          <p:attrName>r</p:attrName>
                                        </p:attrNameLst>
                                      </p:cBhvr>
                                    </p:animRot>
                                    <p:animRot by="-240000">
                                      <p:cBhvr>
                                        <p:cTn id="45" dur="400" fill="hold">
                                          <p:stCondLst>
                                            <p:cond delay="400"/>
                                          </p:stCondLst>
                                        </p:cTn>
                                        <p:tgtEl>
                                          <p:spTgt spid="110619"/>
                                        </p:tgtEl>
                                        <p:attrNameLst>
                                          <p:attrName>r</p:attrName>
                                        </p:attrNameLst>
                                      </p:cBhvr>
                                    </p:animRot>
                                    <p:animRot by="240000">
                                      <p:cBhvr>
                                        <p:cTn id="46" dur="400" fill="hold">
                                          <p:stCondLst>
                                            <p:cond delay="800"/>
                                          </p:stCondLst>
                                        </p:cTn>
                                        <p:tgtEl>
                                          <p:spTgt spid="110619"/>
                                        </p:tgtEl>
                                        <p:attrNameLst>
                                          <p:attrName>r</p:attrName>
                                        </p:attrNameLst>
                                      </p:cBhvr>
                                    </p:animRot>
                                    <p:animRot by="-240000">
                                      <p:cBhvr>
                                        <p:cTn id="47" dur="400" fill="hold">
                                          <p:stCondLst>
                                            <p:cond delay="1200"/>
                                          </p:stCondLst>
                                        </p:cTn>
                                        <p:tgtEl>
                                          <p:spTgt spid="110619"/>
                                        </p:tgtEl>
                                        <p:attrNameLst>
                                          <p:attrName>r</p:attrName>
                                        </p:attrNameLst>
                                      </p:cBhvr>
                                    </p:animRot>
                                    <p:animRot by="120000">
                                      <p:cBhvr>
                                        <p:cTn id="48" dur="400" fill="hold">
                                          <p:stCondLst>
                                            <p:cond delay="1600"/>
                                          </p:stCondLst>
                                        </p:cTn>
                                        <p:tgtEl>
                                          <p:spTgt spid="110619"/>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8" presetClass="emph" presetSubtype="0" repeatCount="indefinite" fill="hold" nodeType="clickEffect">
                                  <p:stCondLst>
                                    <p:cond delay="0"/>
                                  </p:stCondLst>
                                  <p:childTnLst>
                                    <p:animRot by="21600000">
                                      <p:cBhvr>
                                        <p:cTn id="52" dur="5000" fill="hold"/>
                                        <p:tgtEl>
                                          <p:spTgt spid="11063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0595">
                                            <p:txEl>
                                              <p:pRg st="1" end="1"/>
                                            </p:txEl>
                                          </p:spTgt>
                                        </p:tgtEl>
                                        <p:attrNameLst>
                                          <p:attrName>style.visibility</p:attrName>
                                        </p:attrNameLst>
                                      </p:cBhvr>
                                      <p:to>
                                        <p:strVal val="visible"/>
                                      </p:to>
                                    </p:set>
                                    <p:anim calcmode="lin" valueType="num">
                                      <p:cBhvr additive="base">
                                        <p:cTn id="57"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0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0595">
                                            <p:txEl>
                                              <p:pRg st="2" end="2"/>
                                            </p:txEl>
                                          </p:spTgt>
                                        </p:tgtEl>
                                        <p:attrNameLst>
                                          <p:attrName>style.visibility</p:attrName>
                                        </p:attrNameLst>
                                      </p:cBhvr>
                                      <p:to>
                                        <p:strVal val="visible"/>
                                      </p:to>
                                    </p:set>
                                    <p:anim calcmode="lin" valueType="num">
                                      <p:cBhvr additive="base">
                                        <p:cTn id="63"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0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0595">
                                            <p:txEl>
                                              <p:pRg st="3" end="3"/>
                                            </p:txEl>
                                          </p:spTgt>
                                        </p:tgtEl>
                                        <p:attrNameLst>
                                          <p:attrName>style.visibility</p:attrName>
                                        </p:attrNameLst>
                                      </p:cBhvr>
                                      <p:to>
                                        <p:strVal val="visible"/>
                                      </p:to>
                                    </p:set>
                                    <p:anim calcmode="lin" valueType="num">
                                      <p:cBhvr additive="base">
                                        <p:cTn id="69"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05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0595">
                                            <p:txEl>
                                              <p:pRg st="4" end="4"/>
                                            </p:txEl>
                                          </p:spTgt>
                                        </p:tgtEl>
                                        <p:attrNameLst>
                                          <p:attrName>style.visibility</p:attrName>
                                        </p:attrNameLst>
                                      </p:cBhvr>
                                      <p:to>
                                        <p:strVal val="visible"/>
                                      </p:to>
                                    </p:set>
                                    <p:anim calcmode="lin" valueType="num">
                                      <p:cBhvr additive="base">
                                        <p:cTn id="75"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059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35" presetClass="path" presetSubtype="0" accel="50000" decel="50000" fill="hold" nodeType="clickEffect">
                                  <p:stCondLst>
                                    <p:cond delay="0"/>
                                  </p:stCondLst>
                                  <p:childTnLst>
                                    <p:animMotion origin="layout" path="M -0.00104 0.00116 L -0.05902 0.00116 " pathEditMode="relative" rAng="0" ptsTypes="AA">
                                      <p:cBhvr>
                                        <p:cTn id="80" dur="5000" fill="hold"/>
                                        <p:tgtEl>
                                          <p:spTgt spid="110597"/>
                                        </p:tgtEl>
                                        <p:attrNameLst>
                                          <p:attrName>ppt_x</p:attrName>
                                          <p:attrName>ppt_y</p:attrName>
                                        </p:attrNameLst>
                                      </p:cBhvr>
                                      <p:rCtr x="-29" y="0"/>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0595">
                                            <p:txEl>
                                              <p:pRg st="5" end="5"/>
                                            </p:txEl>
                                          </p:spTgt>
                                        </p:tgtEl>
                                        <p:attrNameLst>
                                          <p:attrName>style.visibility</p:attrName>
                                        </p:attrNameLst>
                                      </p:cBhvr>
                                      <p:to>
                                        <p:strVal val="visible"/>
                                      </p:to>
                                    </p:set>
                                    <p:anim calcmode="lin" valueType="num">
                                      <p:cBhvr additive="base">
                                        <p:cTn id="85"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059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9" grpId="0" animBg="1"/>
      <p:bldP spid="1106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42"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dirty="0" smtClean="0">
                    <a:solidFill>
                      <a:schemeClr val="accent2"/>
                    </a:solidFill>
                    <a:ea typeface="Segoe UI" pitchFamily="34" charset="0"/>
                  </a:rPr>
                  <a:t>The Doppler effect – moving observer</a:t>
                </a: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9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diagram shows which </a:t>
                </a:r>
                <a:r>
                  <a:rPr lang="en-US" dirty="0" err="1">
                    <a:solidFill>
                      <a:srgbClr val="000000"/>
                    </a:solidFill>
                    <a:ea typeface="Segoe UI" pitchFamily="34" charset="0"/>
                    <a:cs typeface="Times New Roman" pitchFamily="18" charset="0"/>
                  </a:rPr>
                  <a:t>wavefronts</a:t>
                </a:r>
                <a:r>
                  <a:rPr lang="en-US" dirty="0">
                    <a:solidFill>
                      <a:srgbClr val="000000"/>
                    </a:solidFill>
                    <a:ea typeface="Segoe UI" pitchFamily="34" charset="0"/>
                    <a:cs typeface="Times New Roman" pitchFamily="18" charset="0"/>
                  </a:rPr>
                  <a:t> pass the moving observer in the time interval </a:t>
                </a:r>
                <a:r>
                  <a:rPr lang="en-US" dirty="0">
                    <a:ea typeface="Segoe UI" pitchFamily="34" charset="0"/>
                    <a:cs typeface="Times New Roman" pitchFamily="18" charset="0"/>
                  </a:rPr>
                  <a:t>∆</a:t>
                </a:r>
                <a:r>
                  <a:rPr lang="en-US" i="1" dirty="0">
                    <a:solidFill>
                      <a:srgbClr val="000000"/>
                    </a:solidFill>
                    <a:ea typeface="Segoe UI" pitchFamily="34" charset="0"/>
                    <a:cs typeface="Courier New" pitchFamily="49" charset="0"/>
                  </a:rPr>
                  <a:t>t</a:t>
                </a:r>
                <a:r>
                  <a:rPr lang="en-US" dirty="0">
                    <a:solidFill>
                      <a:srgbClr val="000000"/>
                    </a:solidFill>
                    <a:ea typeface="Segoe UI" pitchFamily="34" charset="0"/>
                    <a:cs typeface="Courier New" pitchFamily="49" charset="0"/>
                  </a:rPr>
                  <a:t>:</a:t>
                </a: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a:t>
                </a:r>
                <a:r>
                  <a:rPr lang="en-US" dirty="0">
                    <a:solidFill>
                      <a:srgbClr val="FF0000"/>
                    </a:solidFill>
                    <a:ea typeface="Segoe UI" pitchFamily="34" charset="0"/>
                    <a:cs typeface="Times New Roman" pitchFamily="18" charset="0"/>
                  </a:rPr>
                  <a:t>red area</a:t>
                </a:r>
                <a:r>
                  <a:rPr lang="en-US" dirty="0">
                    <a:solidFill>
                      <a:srgbClr val="000000"/>
                    </a:solidFill>
                    <a:ea typeface="Segoe UI" pitchFamily="34" charset="0"/>
                    <a:cs typeface="Times New Roman" pitchFamily="18" charset="0"/>
                  </a:rPr>
                  <a:t> </a:t>
                </a:r>
                <a:r>
                  <a:rPr lang="en-US" i="1" dirty="0" err="1" smtClean="0">
                    <a:solidFill>
                      <a:srgbClr val="000000"/>
                    </a:solidFill>
                    <a:ea typeface="Segoe UI" pitchFamily="34" charset="0"/>
                    <a:cs typeface="Times New Roman" pitchFamily="18" charset="0"/>
                  </a:rPr>
                  <a:t>v</a:t>
                </a:r>
                <a:r>
                  <a:rPr lang="en-US" dirty="0" err="1" smtClean="0">
                    <a:ea typeface="Segoe UI" pitchFamily="34" charset="0"/>
                    <a:cs typeface="Times New Roman" pitchFamily="18" charset="0"/>
                  </a:rPr>
                  <a:t>∆</a:t>
                </a:r>
                <a:r>
                  <a:rPr lang="en-US" i="1" dirty="0" err="1">
                    <a:solidFill>
                      <a:srgbClr val="000000"/>
                    </a:solidFill>
                    <a:ea typeface="Segoe UI" pitchFamily="34" charset="0"/>
                    <a:cs typeface="Courier New" pitchFamily="49" charset="0"/>
                  </a:rPr>
                  <a:t>t</a:t>
                </a:r>
                <a:r>
                  <a:rPr lang="en-US" dirty="0">
                    <a:solidFill>
                      <a:srgbClr val="000000"/>
                    </a:solidFill>
                    <a:ea typeface="Segoe UI" pitchFamily="34" charset="0"/>
                    <a:cs typeface="Times New Roman" pitchFamily="18" charset="0"/>
                  </a:rPr>
                  <a:t> is still due to the wave speed itself. </a:t>
                </a:r>
                <a:endParaRPr lang="en-US" dirty="0">
                  <a:solidFill>
                    <a:srgbClr val="000000"/>
                  </a:solidFill>
                  <a:ea typeface="Segoe UI" pitchFamily="34" charset="0"/>
                  <a:cs typeface="Courier New" pitchFamily="49"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a:t>
                </a:r>
                <a:r>
                  <a:rPr lang="en-US" dirty="0">
                    <a:solidFill>
                      <a:schemeClr val="accent2"/>
                    </a:solidFill>
                    <a:ea typeface="Segoe UI" pitchFamily="34" charset="0"/>
                    <a:cs typeface="Times New Roman" pitchFamily="18" charset="0"/>
                  </a:rPr>
                  <a:t>blue area</a:t>
                </a:r>
                <a:r>
                  <a:rPr lang="en-US" dirty="0">
                    <a:solidFill>
                      <a:srgbClr val="000000"/>
                    </a:solidFill>
                    <a:ea typeface="Segoe UI" pitchFamily="34" charset="0"/>
                    <a:cs typeface="Times New Roman" pitchFamily="18" charset="0"/>
                  </a:rPr>
                  <a:t> </a:t>
                </a:r>
                <a:r>
                  <a:rPr lang="en-US" i="1" dirty="0" smtClean="0">
                    <a:solidFill>
                      <a:srgbClr val="000000"/>
                    </a:solidFill>
                    <a:ea typeface="Segoe UI" pitchFamily="34" charset="0"/>
                    <a:cs typeface="Times New Roman" pitchFamily="18" charset="0"/>
                  </a:rPr>
                  <a:t>____</a:t>
                </a:r>
                <a:r>
                  <a:rPr lang="en-US" dirty="0" smtClean="0">
                    <a:solidFill>
                      <a:srgbClr val="000000"/>
                    </a:solidFill>
                    <a:ea typeface="Segoe UI" pitchFamily="34" charset="0"/>
                    <a:cs typeface="Times New Roman" pitchFamily="18" charset="0"/>
                  </a:rPr>
                  <a:t> </a:t>
                </a:r>
                <a:r>
                  <a:rPr lang="en-US" dirty="0">
                    <a:solidFill>
                      <a:srgbClr val="000000"/>
                    </a:solidFill>
                    <a:ea typeface="Segoe UI" pitchFamily="34" charset="0"/>
                    <a:cs typeface="Times New Roman" pitchFamily="18" charset="0"/>
                  </a:rPr>
                  <a:t>is due to the observer’s speed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O</a:t>
                </a:r>
                <a:r>
                  <a:rPr lang="en-US" dirty="0">
                    <a:solidFill>
                      <a:srgbClr val="000000"/>
                    </a:solidFill>
                    <a:ea typeface="Segoe UI" pitchFamily="34" charset="0"/>
                    <a:cs typeface="Times New Roman" pitchFamily="18" charset="0"/>
                  </a:rPr>
                  <a:t>.</a:t>
                </a:r>
                <a:endParaRPr lang="en-US" dirty="0">
                  <a:solidFill>
                    <a:srgbClr val="000000"/>
                  </a:solidFill>
                  <a:ea typeface="Segoe UI" pitchFamily="34" charset="0"/>
                  <a:cs typeface="Courier New" pitchFamily="49"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Now for the observer</a:t>
                </a:r>
                <a:r>
                  <a:rPr lang="en-US" dirty="0">
                    <a:solidFill>
                      <a:srgbClr val="000000"/>
                    </a:solidFill>
                    <a:ea typeface="Segoe UI" pitchFamily="34" charset="0"/>
                    <a:cs typeface="Courier New" pitchFamily="49" charset="0"/>
                  </a:rPr>
                  <a:t> </a:t>
                </a:r>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m:t>
                    </m:r>
                    <m:r>
                      <a:rPr lang="en-US" sz="2000" i="1" dirty="0" smtClean="0">
                        <a:solidFill>
                          <a:srgbClr val="000000"/>
                        </a:solidFill>
                        <a:latin typeface="Cambria Math" panose="02040503050406030204" pitchFamily="18" charset="0"/>
                        <a:ea typeface="Segoe UI" pitchFamily="34" charset="0"/>
                        <a:cs typeface="Times New Roman" pitchFamily="18" charset="0"/>
                      </a:rPr>
                      <m:t>𝑐𝑦𝑐𝑙𝑒𝑠</m:t>
                    </m:r>
                    <m:r>
                      <a:rPr lang="en-US" sz="2000" i="1" dirty="0" smtClean="0">
                        <a:solidFill>
                          <a:srgbClr val="000000"/>
                        </a:solidFill>
                        <a:latin typeface="Cambria Math" panose="02040503050406030204" pitchFamily="18" charset="0"/>
                        <a:ea typeface="Segoe UI" pitchFamily="34" charset="0"/>
                        <a:cs typeface="Times New Roman" pitchFamily="18" charset="0"/>
                      </a:rPr>
                      <m:t> </m:t>
                    </m:r>
                    <m:r>
                      <a:rPr lang="en-US" sz="2000" i="1" dirty="0" smtClean="0">
                        <a:solidFill>
                          <a:srgbClr val="000000"/>
                        </a:solidFill>
                        <a:latin typeface="Cambria Math" panose="02040503050406030204" pitchFamily="18" charset="0"/>
                        <a:ea typeface="Segoe UI" pitchFamily="34" charset="0"/>
                        <a:cs typeface="Times New Roman" pitchFamily="18" charset="0"/>
                      </a:rPr>
                      <m:t>𝑑𝑒𝑡𝑒𝑐𝑡𝑒𝑑</m:t>
                    </m:r>
                    <m:r>
                      <a:rPr lang="en-US" sz="2000" i="1" dirty="0" smtClean="0">
                        <a:solidFill>
                          <a:srgbClr val="000000"/>
                        </a:solidFill>
                        <a:latin typeface="Cambria Math" panose="02040503050406030204" pitchFamily="18" charset="0"/>
                        <a:ea typeface="Segoe UI" pitchFamily="34" charset="0"/>
                        <a:cs typeface="Times New Roman" pitchFamily="18" charset="0"/>
                      </a:rPr>
                      <m:t>	=</m:t>
                    </m:r>
                  </m:oMath>
                </a14:m>
                <a:endParaRPr lang="en-US" dirty="0">
                  <a:solidFill>
                    <a:srgbClr val="000000"/>
                  </a:solidFill>
                  <a:ea typeface="Segoe UI" pitchFamily="34" charset="0"/>
                  <a:cs typeface="Times New Roman" pitchFamily="18" charset="0"/>
                  <a:sym typeface="Symbol" pitchFamily="18" charset="2"/>
                </a:endParaRPr>
              </a:p>
            </p:txBody>
          </p:sp>
        </mc:Choice>
        <mc:Fallback xmlns="">
          <p:sp>
            <p:nvSpPr>
              <p:cNvPr id="112642" name="Rectangle 2"/>
              <p:cNvSpPr>
                <a:spLocks noRot="1" noChangeAspect="1" noMove="1" noResize="1" noEditPoints="1" noAdjustHandles="1" noChangeArrowheads="1" noChangeShapeType="1" noTextEdit="1"/>
              </p:cNvSpPr>
              <p:nvPr/>
            </p:nvSpPr>
            <p:spPr bwMode="auto">
              <a:xfrm>
                <a:off x="685800" y="1344613"/>
                <a:ext cx="7772400" cy="5513387"/>
              </a:xfrm>
              <a:prstGeom prst="rect">
                <a:avLst/>
              </a:prstGeom>
              <a:blipFill>
                <a:blip r:embed="rId6"/>
                <a:stretch>
                  <a:fillRect l="-1255" t="-774" r="-1490"/>
                </a:stretch>
              </a:blipFill>
              <a:ln w="9525">
                <a:noFill/>
                <a:miter lim="800000"/>
                <a:headEnd/>
                <a:tailEnd/>
              </a:ln>
              <a:effectLst/>
            </p:spPr>
            <p:txBody>
              <a:bodyPr/>
              <a:lstStyle/>
              <a:p>
                <a:r>
                  <a:rPr lang="en-US">
                    <a:noFill/>
                  </a:rPr>
                  <a:t> </a:t>
                </a:r>
              </a:p>
            </p:txBody>
          </p:sp>
        </mc:Fallback>
      </mc:AlternateContent>
      <p:grpSp>
        <p:nvGrpSpPr>
          <p:cNvPr id="112644" name="Group 4"/>
          <p:cNvGrpSpPr>
            <a:grpSpLocks/>
          </p:cNvGrpSpPr>
          <p:nvPr/>
        </p:nvGrpSpPr>
        <p:grpSpPr bwMode="auto">
          <a:xfrm>
            <a:off x="2930525" y="1787525"/>
            <a:ext cx="3462338" cy="927100"/>
            <a:chOff x="2791" y="3267"/>
            <a:chExt cx="2181" cy="584"/>
          </a:xfrm>
        </p:grpSpPr>
        <p:grpSp>
          <p:nvGrpSpPr>
            <p:cNvPr id="112645" name="Group 5"/>
            <p:cNvGrpSpPr>
              <a:grpSpLocks/>
            </p:cNvGrpSpPr>
            <p:nvPr/>
          </p:nvGrpSpPr>
          <p:grpSpPr bwMode="auto">
            <a:xfrm>
              <a:off x="3955" y="3446"/>
              <a:ext cx="212" cy="250"/>
              <a:chOff x="2880" y="2607"/>
              <a:chExt cx="212" cy="250"/>
            </a:xfrm>
          </p:grpSpPr>
          <p:sp>
            <p:nvSpPr>
              <p:cNvPr id="112646"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2647"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12648" name="Group 8"/>
            <p:cNvGrpSpPr>
              <a:grpSpLocks/>
            </p:cNvGrpSpPr>
            <p:nvPr/>
          </p:nvGrpSpPr>
          <p:grpSpPr bwMode="auto">
            <a:xfrm>
              <a:off x="3017" y="3394"/>
              <a:ext cx="1955" cy="365"/>
              <a:chOff x="2788" y="2506"/>
              <a:chExt cx="1955" cy="365"/>
            </a:xfrm>
          </p:grpSpPr>
          <p:sp>
            <p:nvSpPr>
              <p:cNvPr id="112649"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12650"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12651"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12652"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12653"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12654"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12655"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12656"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12657"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12658" name="Line 18"/>
              <p:cNvSpPr>
                <a:spLocks noChangeShapeType="1"/>
              </p:cNvSpPr>
              <p:nvPr/>
            </p:nvSpPr>
            <p:spPr bwMode="auto">
              <a:xfrm>
                <a:off x="3823" y="2508"/>
                <a:ext cx="0" cy="357"/>
              </a:xfrm>
              <a:prstGeom prst="line">
                <a:avLst/>
              </a:prstGeom>
              <a:noFill/>
              <a:ln w="28575">
                <a:solidFill>
                  <a:srgbClr val="FF0000"/>
                </a:solidFill>
                <a:round/>
                <a:headEnd/>
                <a:tailEnd/>
              </a:ln>
              <a:effectLst/>
            </p:spPr>
            <p:txBody>
              <a:bodyPr/>
              <a:lstStyle/>
              <a:p>
                <a:endParaRPr lang="en-US"/>
              </a:p>
            </p:txBody>
          </p:sp>
          <p:sp>
            <p:nvSpPr>
              <p:cNvPr id="112659" name="Line 19"/>
              <p:cNvSpPr>
                <a:spLocks noChangeShapeType="1"/>
              </p:cNvSpPr>
              <p:nvPr/>
            </p:nvSpPr>
            <p:spPr bwMode="auto">
              <a:xfrm>
                <a:off x="3938" y="2509"/>
                <a:ext cx="0" cy="357"/>
              </a:xfrm>
              <a:prstGeom prst="line">
                <a:avLst/>
              </a:prstGeom>
              <a:noFill/>
              <a:ln w="28575">
                <a:solidFill>
                  <a:srgbClr val="FF0000"/>
                </a:solidFill>
                <a:round/>
                <a:headEnd/>
                <a:tailEnd/>
              </a:ln>
              <a:effectLst/>
            </p:spPr>
            <p:txBody>
              <a:bodyPr/>
              <a:lstStyle/>
              <a:p>
                <a:endParaRPr lang="en-US"/>
              </a:p>
            </p:txBody>
          </p:sp>
          <p:sp>
            <p:nvSpPr>
              <p:cNvPr id="112660" name="Line 20"/>
              <p:cNvSpPr>
                <a:spLocks noChangeShapeType="1"/>
              </p:cNvSpPr>
              <p:nvPr/>
            </p:nvSpPr>
            <p:spPr bwMode="auto">
              <a:xfrm>
                <a:off x="4053" y="2510"/>
                <a:ext cx="0" cy="357"/>
              </a:xfrm>
              <a:prstGeom prst="line">
                <a:avLst/>
              </a:prstGeom>
              <a:noFill/>
              <a:ln w="28575">
                <a:solidFill>
                  <a:srgbClr val="FF0000"/>
                </a:solidFill>
                <a:round/>
                <a:headEnd/>
                <a:tailEnd/>
              </a:ln>
              <a:effectLst/>
            </p:spPr>
            <p:txBody>
              <a:bodyPr/>
              <a:lstStyle/>
              <a:p>
                <a:endParaRPr lang="en-US"/>
              </a:p>
            </p:txBody>
          </p:sp>
          <p:sp>
            <p:nvSpPr>
              <p:cNvPr id="112661" name="Line 21"/>
              <p:cNvSpPr>
                <a:spLocks noChangeShapeType="1"/>
              </p:cNvSpPr>
              <p:nvPr/>
            </p:nvSpPr>
            <p:spPr bwMode="auto">
              <a:xfrm>
                <a:off x="4168" y="2511"/>
                <a:ext cx="0" cy="357"/>
              </a:xfrm>
              <a:prstGeom prst="line">
                <a:avLst/>
              </a:prstGeom>
              <a:noFill/>
              <a:ln w="28575">
                <a:solidFill>
                  <a:srgbClr val="FF0000"/>
                </a:solidFill>
                <a:round/>
                <a:headEnd/>
                <a:tailEnd/>
              </a:ln>
              <a:effectLst/>
            </p:spPr>
            <p:txBody>
              <a:bodyPr/>
              <a:lstStyle/>
              <a:p>
                <a:endParaRPr lang="en-US"/>
              </a:p>
            </p:txBody>
          </p:sp>
          <p:sp>
            <p:nvSpPr>
              <p:cNvPr id="112662" name="Line 22"/>
              <p:cNvSpPr>
                <a:spLocks noChangeShapeType="1"/>
              </p:cNvSpPr>
              <p:nvPr/>
            </p:nvSpPr>
            <p:spPr bwMode="auto">
              <a:xfrm>
                <a:off x="4283" y="2506"/>
                <a:ext cx="0" cy="357"/>
              </a:xfrm>
              <a:prstGeom prst="line">
                <a:avLst/>
              </a:prstGeom>
              <a:noFill/>
              <a:ln w="28575">
                <a:solidFill>
                  <a:srgbClr val="FF0000"/>
                </a:solidFill>
                <a:round/>
                <a:headEnd/>
                <a:tailEnd/>
              </a:ln>
              <a:effectLst/>
            </p:spPr>
            <p:txBody>
              <a:bodyPr/>
              <a:lstStyle/>
              <a:p>
                <a:endParaRPr lang="en-US"/>
              </a:p>
            </p:txBody>
          </p:sp>
          <p:sp>
            <p:nvSpPr>
              <p:cNvPr id="112663" name="Line 23"/>
              <p:cNvSpPr>
                <a:spLocks noChangeShapeType="1"/>
              </p:cNvSpPr>
              <p:nvPr/>
            </p:nvSpPr>
            <p:spPr bwMode="auto">
              <a:xfrm>
                <a:off x="4398" y="2513"/>
                <a:ext cx="0" cy="357"/>
              </a:xfrm>
              <a:prstGeom prst="line">
                <a:avLst/>
              </a:prstGeom>
              <a:noFill/>
              <a:ln w="28575">
                <a:solidFill>
                  <a:schemeClr val="accent2"/>
                </a:solidFill>
                <a:round/>
                <a:headEnd/>
                <a:tailEnd/>
              </a:ln>
              <a:effectLst/>
            </p:spPr>
            <p:txBody>
              <a:bodyPr/>
              <a:lstStyle/>
              <a:p>
                <a:endParaRPr lang="en-US"/>
              </a:p>
            </p:txBody>
          </p:sp>
          <p:sp>
            <p:nvSpPr>
              <p:cNvPr id="112664" name="Line 24"/>
              <p:cNvSpPr>
                <a:spLocks noChangeShapeType="1"/>
              </p:cNvSpPr>
              <p:nvPr/>
            </p:nvSpPr>
            <p:spPr bwMode="auto">
              <a:xfrm>
                <a:off x="4513" y="2514"/>
                <a:ext cx="0" cy="357"/>
              </a:xfrm>
              <a:prstGeom prst="line">
                <a:avLst/>
              </a:prstGeom>
              <a:noFill/>
              <a:ln w="28575">
                <a:solidFill>
                  <a:schemeClr val="accent2"/>
                </a:solidFill>
                <a:round/>
                <a:headEnd/>
                <a:tailEnd/>
              </a:ln>
              <a:effectLst/>
            </p:spPr>
            <p:txBody>
              <a:bodyPr/>
              <a:lstStyle/>
              <a:p>
                <a:endParaRPr lang="en-US"/>
              </a:p>
            </p:txBody>
          </p:sp>
          <p:sp>
            <p:nvSpPr>
              <p:cNvPr id="112665" name="Line 25"/>
              <p:cNvSpPr>
                <a:spLocks noChangeShapeType="1"/>
              </p:cNvSpPr>
              <p:nvPr/>
            </p:nvSpPr>
            <p:spPr bwMode="auto">
              <a:xfrm>
                <a:off x="4628" y="2509"/>
                <a:ext cx="0" cy="357"/>
              </a:xfrm>
              <a:prstGeom prst="line">
                <a:avLst/>
              </a:prstGeom>
              <a:noFill/>
              <a:ln w="28575">
                <a:solidFill>
                  <a:schemeClr val="accent2"/>
                </a:solidFill>
                <a:round/>
                <a:headEnd/>
                <a:tailEnd/>
              </a:ln>
              <a:effectLst/>
            </p:spPr>
            <p:txBody>
              <a:bodyPr/>
              <a:lstStyle/>
              <a:p>
                <a:endParaRPr lang="en-US"/>
              </a:p>
            </p:txBody>
          </p:sp>
          <p:sp>
            <p:nvSpPr>
              <p:cNvPr id="112666"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12667" name="Rectangle 27"/>
            <p:cNvSpPr>
              <a:spLocks noChangeArrowheads="1"/>
            </p:cNvSpPr>
            <p:nvPr/>
          </p:nvSpPr>
          <p:spPr bwMode="auto">
            <a:xfrm>
              <a:off x="2791" y="3267"/>
              <a:ext cx="227" cy="58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112668" name="Group 28"/>
          <p:cNvGrpSpPr>
            <a:grpSpLocks/>
          </p:cNvGrpSpPr>
          <p:nvPr/>
        </p:nvGrpSpPr>
        <p:grpSpPr bwMode="auto">
          <a:xfrm>
            <a:off x="4887913" y="2573338"/>
            <a:ext cx="817562" cy="528637"/>
            <a:chOff x="4276" y="2052"/>
            <a:chExt cx="475" cy="333"/>
          </a:xfrm>
        </p:grpSpPr>
        <p:sp>
          <p:nvSpPr>
            <p:cNvPr id="112669" name="AutoShape 29"/>
            <p:cNvSpPr>
              <a:spLocks/>
            </p:cNvSpPr>
            <p:nvPr/>
          </p:nvSpPr>
          <p:spPr bwMode="auto">
            <a:xfrm rot="-5400000">
              <a:off x="4445" y="1883"/>
              <a:ext cx="137" cy="475"/>
            </a:xfrm>
            <a:prstGeom prst="leftBrace">
              <a:avLst>
                <a:gd name="adj1" fmla="val 28893"/>
                <a:gd name="adj2" fmla="val 50000"/>
              </a:avLst>
            </a:prstGeom>
            <a:noFill/>
            <a:ln w="9525">
              <a:solidFill>
                <a:schemeClr val="tx1"/>
              </a:solidFill>
              <a:round/>
              <a:headEnd/>
              <a:tailEnd/>
            </a:ln>
            <a:effectLst/>
          </p:spPr>
          <p:txBody>
            <a:bodyPr wrap="none" anchor="ctr"/>
            <a:lstStyle/>
            <a:p>
              <a:endParaRPr lang="en-US"/>
            </a:p>
          </p:txBody>
        </p:sp>
        <p:sp>
          <p:nvSpPr>
            <p:cNvPr id="112670" name="Text Box 30"/>
            <p:cNvSpPr txBox="1">
              <a:spLocks noChangeArrowheads="1"/>
            </p:cNvSpPr>
            <p:nvPr/>
          </p:nvSpPr>
          <p:spPr bwMode="auto">
            <a:xfrm>
              <a:off x="4323" y="2097"/>
              <a:ext cx="352" cy="288"/>
            </a:xfrm>
            <a:prstGeom prst="rect">
              <a:avLst/>
            </a:prstGeom>
            <a:noFill/>
            <a:ln w="9525">
              <a:noFill/>
              <a:miter lim="800000"/>
              <a:headEnd/>
              <a:tailEnd/>
            </a:ln>
            <a:effectLst/>
          </p:spPr>
          <p:txBody>
            <a:bodyPr wrap="none">
              <a:spAutoFit/>
            </a:bodyPr>
            <a:lstStyle/>
            <a:p>
              <a:pPr eaLnBrk="1" hangingPunct="1"/>
              <a:r>
                <a:rPr lang="en-US" i="1">
                  <a:solidFill>
                    <a:srgbClr val="FF0000"/>
                  </a:solidFill>
                </a:rPr>
                <a:t>v</a:t>
              </a:r>
              <a:r>
                <a:rPr lang="en-US">
                  <a:solidFill>
                    <a:srgbClr val="FF0000"/>
                  </a:solidFill>
                </a:rPr>
                <a:t>∆</a:t>
              </a:r>
              <a:r>
                <a:rPr lang="en-US" i="1">
                  <a:solidFill>
                    <a:srgbClr val="FF0000"/>
                  </a:solidFill>
                </a:rPr>
                <a:t>t</a:t>
              </a:r>
            </a:p>
          </p:txBody>
        </p:sp>
      </p:grpSp>
      <p:sp>
        <p:nvSpPr>
          <p:cNvPr id="1126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2">
                                            <p:txEl>
                                              <p:pRg st="3" end="3"/>
                                            </p:txEl>
                                          </p:spTgt>
                                        </p:tgtEl>
                                        <p:attrNameLst>
                                          <p:attrName>style.visibility</p:attrName>
                                        </p:attrNameLst>
                                      </p:cBhvr>
                                      <p:to>
                                        <p:strVal val="visible"/>
                                      </p:to>
                                    </p:set>
                                    <p:anim calcmode="lin" valueType="num">
                                      <p:cBhvr additive="base">
                                        <p:cTn id="7" dur="5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42">
                                            <p:txEl>
                                              <p:pRg st="4" end="4"/>
                                            </p:txEl>
                                          </p:spTgt>
                                        </p:tgtEl>
                                        <p:attrNameLst>
                                          <p:attrName>style.visibility</p:attrName>
                                        </p:attrNameLst>
                                      </p:cBhvr>
                                      <p:to>
                                        <p:strVal val="visible"/>
                                      </p:to>
                                    </p:set>
                                    <p:anim calcmode="lin" valueType="num">
                                      <p:cBhvr additive="base">
                                        <p:cTn id="13" dur="500" fill="hold"/>
                                        <p:tgtEl>
                                          <p:spTgt spid="11264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12668"/>
                                        </p:tgtEl>
                                        <p:attrNameLst>
                                          <p:attrName>style.visibility</p:attrName>
                                        </p:attrNameLst>
                                      </p:cBhvr>
                                      <p:to>
                                        <p:strVal val="visible"/>
                                      </p:to>
                                    </p:set>
                                    <p:anim calcmode="lin" valueType="num">
                                      <p:cBhvr>
                                        <p:cTn id="18" dur="500" fill="hold"/>
                                        <p:tgtEl>
                                          <p:spTgt spid="112668"/>
                                        </p:tgtEl>
                                        <p:attrNameLst>
                                          <p:attrName>ppt_w</p:attrName>
                                        </p:attrNameLst>
                                      </p:cBhvr>
                                      <p:tavLst>
                                        <p:tav tm="0">
                                          <p:val>
                                            <p:fltVal val="0"/>
                                          </p:val>
                                        </p:tav>
                                        <p:tav tm="100000">
                                          <p:val>
                                            <p:strVal val="#ppt_w"/>
                                          </p:val>
                                        </p:tav>
                                      </p:tavLst>
                                    </p:anim>
                                    <p:anim calcmode="lin" valueType="num">
                                      <p:cBhvr>
                                        <p:cTn id="19" dur="500" fill="hold"/>
                                        <p:tgtEl>
                                          <p:spTgt spid="112668"/>
                                        </p:tgtEl>
                                        <p:attrNameLst>
                                          <p:attrName>ppt_h</p:attrName>
                                        </p:attrNameLst>
                                      </p:cBhvr>
                                      <p:tavLst>
                                        <p:tav tm="0">
                                          <p:val>
                                            <p:fltVal val="0"/>
                                          </p:val>
                                        </p:tav>
                                        <p:tav tm="100000">
                                          <p:val>
                                            <p:strVal val="#ppt_h"/>
                                          </p:val>
                                        </p:tav>
                                      </p:tavLst>
                                    </p:anim>
                                    <p:animEffect transition="in" filter="fade">
                                      <p:cBhvr>
                                        <p:cTn id="20" dur="500"/>
                                        <p:tgtEl>
                                          <p:spTgt spid="112668"/>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42">
                                            <p:txEl>
                                              <p:pRg st="5" end="5"/>
                                            </p:txEl>
                                          </p:spTgt>
                                        </p:tgtEl>
                                        <p:attrNameLst>
                                          <p:attrName>style.visibility</p:attrName>
                                        </p:attrNameLst>
                                      </p:cBhvr>
                                      <p:to>
                                        <p:strVal val="visible"/>
                                      </p:to>
                                    </p:set>
                                    <p:anim calcmode="lin" valueType="num">
                                      <p:cBhvr additive="base">
                                        <p:cTn id="25" dur="500" fill="hold"/>
                                        <p:tgtEl>
                                          <p:spTgt spid="11264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42">
                                            <p:txEl>
                                              <p:pRg st="6" end="6"/>
                                            </p:txEl>
                                          </p:spTgt>
                                        </p:tgtEl>
                                        <p:attrNameLst>
                                          <p:attrName>style.visibility</p:attrName>
                                        </p:attrNameLst>
                                      </p:cBhvr>
                                      <p:to>
                                        <p:strVal val="visible"/>
                                      </p:to>
                                    </p:set>
                                    <p:anim calcmode="lin" valueType="num">
                                      <p:cBhvr additive="base">
                                        <p:cTn id="31" dur="500" fill="hold"/>
                                        <p:tgtEl>
                                          <p:spTgt spid="11264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42">
                                            <p:txEl>
                                              <p:pRg st="7" end="7"/>
                                            </p:txEl>
                                          </p:spTgt>
                                        </p:tgtEl>
                                        <p:attrNameLst>
                                          <p:attrName>style.visibility</p:attrName>
                                        </p:attrNameLst>
                                      </p:cBhvr>
                                      <p:to>
                                        <p:strVal val="visible"/>
                                      </p:to>
                                    </p:set>
                                    <p:anim calcmode="lin" valueType="num">
                                      <p:cBhvr additive="base">
                                        <p:cTn id="37" dur="500" fill="hold"/>
                                        <p:tgtEl>
                                          <p:spTgt spid="11264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8" name="Rectangle 10"/>
          <p:cNvSpPr>
            <a:spLocks noChangeArrowheads="1"/>
          </p:cNvSpPr>
          <p:nvPr/>
        </p:nvSpPr>
        <p:spPr bwMode="auto">
          <a:xfrm>
            <a:off x="682625" y="6407524"/>
            <a:ext cx="7764463" cy="450476"/>
          </a:xfrm>
          <a:prstGeom prst="rect">
            <a:avLst/>
          </a:prstGeom>
          <a:solidFill>
            <a:srgbClr val="FFCCCC"/>
          </a:solidFill>
          <a:ln w="9525">
            <a:noFill/>
            <a:miter lim="800000"/>
            <a:headEnd/>
            <a:tailEnd/>
          </a:ln>
          <a:effectLst/>
        </p:spPr>
        <p:txBody>
          <a:bodyPr/>
          <a:lstStyle/>
          <a:p>
            <a:r>
              <a:rPr lang="en-US" sz="2000" b="1" i="1" dirty="0" smtClean="0"/>
              <a:t>FYI:  </a:t>
            </a:r>
            <a:r>
              <a:rPr lang="en-US" sz="2000" dirty="0" smtClean="0">
                <a:sym typeface="Symbol" pitchFamily="18" charset="2"/>
              </a:rPr>
              <a:t>Always </a:t>
            </a:r>
            <a:r>
              <a:rPr lang="en-US" sz="2000" dirty="0">
                <a:sym typeface="Symbol" pitchFamily="18" charset="2"/>
              </a:rPr>
              <a:t>pick the sign that makes </a:t>
            </a:r>
            <a:r>
              <a:rPr lang="en-US" sz="2000" i="1" dirty="0" smtClean="0">
                <a:sym typeface="Symbol" pitchFamily="18" charset="2"/>
              </a:rPr>
              <a:t>f’ </a:t>
            </a:r>
            <a:r>
              <a:rPr lang="en-US" sz="2000" dirty="0">
                <a:sym typeface="Symbol" pitchFamily="18" charset="2"/>
              </a:rPr>
              <a:t>do what is expected.</a:t>
            </a:r>
            <a:endParaRPr lang="en-US" sz="2000" dirty="0">
              <a:solidFill>
                <a:srgbClr val="000000"/>
              </a:solidFill>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114690" name="Rectangle 2"/>
              <p:cNvSpPr>
                <a:spLocks noChangeArrowheads="1"/>
              </p:cNvSpPr>
              <p:nvPr/>
            </p:nvSpPr>
            <p:spPr bwMode="auto">
              <a:xfrm>
                <a:off x="685800" y="1344612"/>
                <a:ext cx="7772400" cy="5062911"/>
              </a:xfrm>
              <a:prstGeom prst="rect">
                <a:avLst/>
              </a:prstGeom>
              <a:solidFill>
                <a:srgbClr val="EAEAEA"/>
              </a:solidFill>
              <a:ln w="9525">
                <a:noFill/>
                <a:miter lim="800000"/>
                <a:headEnd/>
                <a:tailEnd/>
              </a:ln>
              <a:effectLst/>
            </p:spPr>
            <p:txBody>
              <a:bodyPr/>
              <a:lstStyle/>
              <a:p>
                <a:pPr>
                  <a:spcBef>
                    <a:spcPct val="20000"/>
                  </a:spcBef>
                </a:pPr>
                <a:r>
                  <a:rPr lang="en-US" altLang="en-US" i="1" dirty="0" smtClean="0">
                    <a:solidFill>
                      <a:schemeClr val="accent2"/>
                    </a:solidFill>
                    <a:ea typeface="Segoe UI" pitchFamily="34" charset="0"/>
                  </a:rPr>
                  <a:t>The Doppler effect – moving observer</a:t>
                </a: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From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m:t>
                    </m:r>
                    <m:f>
                      <m:fPr>
                        <m:ctrlPr>
                          <a:rPr lang="en-US" sz="2000" i="1" dirty="0">
                            <a:solidFill>
                              <a:srgbClr val="000000"/>
                            </a:solidFill>
                            <a:latin typeface="Cambria Math" panose="02040503050406030204" pitchFamily="18" charset="0"/>
                            <a:ea typeface="Segoe UI" pitchFamily="34" charset="0"/>
                            <a:cs typeface="Courier New" pitchFamily="49" charset="0"/>
                          </a:rPr>
                        </m:ctrlPr>
                      </m:fPr>
                      <m:num>
                        <m:r>
                          <a:rPr lang="en-US" sz="2000" i="1" dirty="0">
                            <a:solidFill>
                              <a:srgbClr val="000000"/>
                            </a:solidFill>
                            <a:latin typeface="Cambria Math" panose="02040503050406030204" pitchFamily="18" charset="0"/>
                            <a:ea typeface="Segoe UI" pitchFamily="34" charset="0"/>
                            <a:cs typeface="Courier New" pitchFamily="49" charset="0"/>
                          </a:rPr>
                          <m:t>𝑣</m:t>
                        </m:r>
                      </m:num>
                      <m:den>
                        <m:r>
                          <a:rPr lang="en-US" sz="2000"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den>
                    </m:f>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f>
                      <m:fPr>
                        <m:ctrlP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sz="2000"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𝑂</m:t>
                        </m:r>
                      </m:num>
                      <m:den>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sz="2000" b="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 </m:t>
                    </m:r>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oMath>
                </a14:m>
                <a:r>
                  <a:rPr lang="en-US" dirty="0">
                    <a:solidFill>
                      <a:srgbClr val="000000"/>
                    </a:solidFill>
                    <a:ea typeface="Segoe UI" pitchFamily="34" charset="0"/>
                    <a:cs typeface="Times New Roman" pitchFamily="18" charset="0"/>
                    <a:sym typeface="Symbol" pitchFamily="18" charset="2"/>
                  </a:rPr>
                  <a:t>and the relation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 </m:t>
                    </m:r>
                  </m:oMath>
                </a14:m>
                <a:r>
                  <a:rPr lang="en-US" dirty="0">
                    <a:solidFill>
                      <a:srgbClr val="000000"/>
                    </a:solidFill>
                    <a:ea typeface="Segoe UI" pitchFamily="34" charset="0"/>
                    <a:cs typeface="Times New Roman" pitchFamily="18" charset="0"/>
                    <a:sym typeface="Symbol" pitchFamily="18" charset="2"/>
                  </a:rPr>
                  <a:t>we have</a:t>
                </a:r>
                <a:endParaRPr lang="en-US" baseline="-25000" dirty="0">
                  <a:solidFill>
                    <a:srgbClr val="000000"/>
                  </a:solidFill>
                  <a:ea typeface="Segoe UI" pitchFamily="34" charset="0"/>
                  <a:cs typeface="Courier New" pitchFamily="49" charset="0"/>
                </a:endParaRPr>
              </a:p>
              <a:p>
                <a:pPr>
                  <a:spcBef>
                    <a:spcPct val="200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m:t>
                    </m:r>
                    <m:f>
                      <m:fPr>
                        <m:ctrlPr>
                          <a:rPr lang="en-US" sz="2000" i="1" dirty="0">
                            <a:solidFill>
                              <a:srgbClr val="000000"/>
                            </a:solidFill>
                            <a:latin typeface="Cambria Math" panose="02040503050406030204" pitchFamily="18" charset="0"/>
                            <a:ea typeface="Segoe UI" pitchFamily="34" charset="0"/>
                            <a:cs typeface="Courier New" pitchFamily="49" charset="0"/>
                          </a:rPr>
                        </m:ctrlPr>
                      </m:fPr>
                      <m:num>
                        <m:r>
                          <a:rPr lang="en-US" sz="2000" i="1" dirty="0">
                            <a:solidFill>
                              <a:srgbClr val="000000"/>
                            </a:solidFill>
                            <a:latin typeface="Cambria Math" panose="02040503050406030204" pitchFamily="18" charset="0"/>
                            <a:ea typeface="Segoe UI" pitchFamily="34" charset="0"/>
                            <a:cs typeface="Courier New" pitchFamily="49" charset="0"/>
                          </a:rPr>
                          <m:t>𝑣</m:t>
                        </m:r>
                      </m:num>
                      <m:den>
                        <m:r>
                          <a:rPr lang="en-US" sz="2000"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den>
                    </m:f>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f>
                      <m:fPr>
                        <m:ctrlP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sz="2000"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𝑂</m:t>
                        </m:r>
                      </m:num>
                      <m:den>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oMath>
                </a14:m>
                <a:endParaRPr lang="en-US" dirty="0">
                  <a:solidFill>
                    <a:srgbClr val="000000"/>
                  </a:solidFill>
                  <a:ea typeface="Segoe UI" pitchFamily="34" charset="0"/>
                  <a:cs typeface="Times New Roman" pitchFamily="18" charset="0"/>
                  <a:sym typeface="Symbol" pitchFamily="18" charset="2"/>
                </a:endParaRPr>
              </a:p>
              <a:p>
                <a:pPr>
                  <a:spcBef>
                    <a:spcPts val="18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m:t>
                    </m:r>
                  </m:oMath>
                </a14:m>
                <a:endParaRPr lang="en-US" dirty="0">
                  <a:solidFill>
                    <a:srgbClr val="000000"/>
                  </a:solidFill>
                  <a:ea typeface="Segoe UI" pitchFamily="34" charset="0"/>
                  <a:cs typeface="Times New Roman" pitchFamily="18" charset="0"/>
                  <a:sym typeface="Symbol" pitchFamily="18" charset="2"/>
                </a:endParaRPr>
              </a:p>
              <a:p>
                <a:pPr>
                  <a:spcBef>
                    <a:spcPts val="18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m:t>
                    </m:r>
                  </m:oMath>
                </a14:m>
                <a:endParaRPr lang="en-US" i="1" dirty="0">
                  <a:solidFill>
                    <a:srgbClr val="000000"/>
                  </a:solidFill>
                  <a:ea typeface="Segoe UI" pitchFamily="34" charset="0"/>
                  <a:cs typeface="Times New Roman" pitchFamily="18" charset="0"/>
                  <a:sym typeface="Symbol" pitchFamily="18" charset="2"/>
                </a:endParaRPr>
              </a:p>
              <a:p>
                <a:pPr>
                  <a:spcBef>
                    <a:spcPts val="1800"/>
                  </a:spcBef>
                </a:pPr>
                <a:r>
                  <a:rPr lang="en-US" i="1" dirty="0">
                    <a:solidFill>
                      <a:srgbClr val="000000"/>
                    </a:solidFill>
                    <a:ea typeface="Segoe UI" pitchFamily="34" charset="0"/>
                    <a:cs typeface="Times New Roman" pitchFamily="18" charset="0"/>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oMath>
                </a14:m>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If the observer is moving AWAY from the source, substitute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O</a:t>
                </a:r>
                <a:r>
                  <a:rPr lang="en-US" dirty="0">
                    <a:solidFill>
                      <a:srgbClr val="000000"/>
                    </a:solidFill>
                    <a:ea typeface="Segoe UI" pitchFamily="34" charset="0"/>
                    <a:cs typeface="Times New Roman" pitchFamily="18" charset="0"/>
                  </a:rPr>
                  <a:t> for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O</a:t>
                </a:r>
                <a:r>
                  <a:rPr lang="en-US" dirty="0">
                    <a:solidFill>
                      <a:srgbClr val="000000"/>
                    </a:solidFill>
                    <a:ea typeface="Segoe UI" pitchFamily="34" charset="0"/>
                    <a:cs typeface="Times New Roman" pitchFamily="18" charset="0"/>
                  </a:rPr>
                  <a:t>.</a:t>
                </a:r>
              </a:p>
            </p:txBody>
          </p:sp>
        </mc:Choice>
        <mc:Fallback xmlns="">
          <p:sp>
            <p:nvSpPr>
              <p:cNvPr id="114690" name="Rectangle 2"/>
              <p:cNvSpPr>
                <a:spLocks noRot="1" noChangeAspect="1" noMove="1" noResize="1" noEditPoints="1" noAdjustHandles="1" noChangeArrowheads="1" noChangeShapeType="1" noTextEdit="1"/>
              </p:cNvSpPr>
              <p:nvPr/>
            </p:nvSpPr>
            <p:spPr bwMode="auto">
              <a:xfrm>
                <a:off x="685800" y="1344612"/>
                <a:ext cx="7772400" cy="5062911"/>
              </a:xfrm>
              <a:prstGeom prst="rect">
                <a:avLst/>
              </a:prstGeom>
              <a:blipFill>
                <a:blip r:embed="rId5"/>
                <a:stretch>
                  <a:fillRect l="-1255" t="-843"/>
                </a:stretch>
              </a:blipFill>
              <a:ln w="9525">
                <a:noFill/>
                <a:miter lim="800000"/>
                <a:headEnd/>
                <a:tailEnd/>
              </a:ln>
              <a:effectLst/>
            </p:spPr>
            <p:txBody>
              <a:bodyPr/>
              <a:lstStyle/>
              <a:p>
                <a:r>
                  <a:rPr lang="en-US">
                    <a:noFill/>
                  </a:rPr>
                  <a:t> </a:t>
                </a:r>
              </a:p>
            </p:txBody>
          </p:sp>
        </mc:Fallback>
      </mc:AlternateContent>
      <p:sp>
        <p:nvSpPr>
          <p:cNvPr id="11470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1" name="Group 14"/>
          <p:cNvGrpSpPr>
            <a:grpSpLocks/>
          </p:cNvGrpSpPr>
          <p:nvPr/>
        </p:nvGrpSpPr>
        <p:grpSpPr bwMode="auto">
          <a:xfrm>
            <a:off x="832643" y="5527398"/>
            <a:ext cx="7513638" cy="830263"/>
            <a:chOff x="491" y="1103"/>
            <a:chExt cx="4733" cy="523"/>
          </a:xfrm>
        </p:grpSpPr>
        <p:sp>
          <p:nvSpPr>
            <p:cNvPr id="12" name="Text Box 5"/>
            <p:cNvSpPr txBox="1">
              <a:spLocks noChangeArrowheads="1"/>
            </p:cNvSpPr>
            <p:nvPr/>
          </p:nvSpPr>
          <p:spPr bwMode="auto">
            <a:xfrm>
              <a:off x="3678" y="1103"/>
              <a:ext cx="1546" cy="523"/>
            </a:xfrm>
            <a:prstGeom prst="rect">
              <a:avLst/>
            </a:prstGeom>
            <a:solidFill>
              <a:srgbClr val="FF0000"/>
            </a:solidFill>
            <a:ln w="9525">
              <a:noFill/>
              <a:miter lim="800000"/>
              <a:headEnd/>
              <a:tailEnd/>
            </a:ln>
            <a:effectLst/>
          </p:spPr>
          <p:txBody>
            <a:bodyPr wrap="square">
              <a:spAutoFit/>
            </a:bodyPr>
            <a:lstStyle/>
            <a:p>
              <a:pPr algn="ctr" eaLnBrk="1" hangingPunct="1">
                <a:spcBef>
                  <a:spcPct val="50000"/>
                </a:spcBef>
              </a:pPr>
              <a:r>
                <a:rPr lang="en-US" dirty="0">
                  <a:solidFill>
                    <a:schemeClr val="bg1"/>
                  </a:solidFill>
                </a:rPr>
                <a:t>Doppler effect moving </a:t>
              </a:r>
              <a:r>
                <a:rPr lang="en-US" dirty="0" smtClean="0">
                  <a:solidFill>
                    <a:schemeClr val="bg1"/>
                  </a:solidFill>
                </a:rPr>
                <a:t>observer</a:t>
              </a:r>
              <a:endParaRPr lang="en-US" dirty="0">
                <a:solidFill>
                  <a:schemeClr val="bg1"/>
                </a:solidFill>
              </a:endParaRPr>
            </a:p>
          </p:txBody>
        </p:sp>
        <p:sp>
          <p:nvSpPr>
            <p:cNvPr id="13"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5"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 </a:t>
              </a:r>
              <a:r>
                <a:rPr lang="en-US" sz="2000" dirty="0">
                  <a:solidFill>
                    <a:schemeClr val="hlink"/>
                  </a:solidFill>
                </a:rPr>
                <a:t>recede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a:t>
              </a:r>
              <a:endParaRPr lang="en-US" sz="2000" dirty="0">
                <a:solidFill>
                  <a:schemeClr val="hlink"/>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0">
                                            <p:txEl>
                                              <p:pRg st="2" end="2"/>
                                            </p:txEl>
                                          </p:spTgt>
                                        </p:tgtEl>
                                        <p:attrNameLst>
                                          <p:attrName>style.visibility</p:attrName>
                                        </p:attrNameLst>
                                      </p:cBhvr>
                                      <p:to>
                                        <p:strVal val="visible"/>
                                      </p:to>
                                    </p:set>
                                    <p:anim calcmode="lin" valueType="num">
                                      <p:cBhvr additive="base">
                                        <p:cTn id="13" dur="500" fill="hold"/>
                                        <p:tgtEl>
                                          <p:spTgt spid="1146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690">
                                            <p:txEl>
                                              <p:pRg st="3" end="3"/>
                                            </p:txEl>
                                          </p:spTgt>
                                        </p:tgtEl>
                                        <p:attrNameLst>
                                          <p:attrName>style.visibility</p:attrName>
                                        </p:attrNameLst>
                                      </p:cBhvr>
                                      <p:to>
                                        <p:strVal val="visible"/>
                                      </p:to>
                                    </p:set>
                                    <p:anim calcmode="lin" valueType="num">
                                      <p:cBhvr additive="base">
                                        <p:cTn id="19" dur="500" fill="hold"/>
                                        <p:tgtEl>
                                          <p:spTgt spid="1146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4690">
                                            <p:txEl>
                                              <p:pRg st="4" end="4"/>
                                            </p:txEl>
                                          </p:spTgt>
                                        </p:tgtEl>
                                        <p:attrNameLst>
                                          <p:attrName>style.visibility</p:attrName>
                                        </p:attrNameLst>
                                      </p:cBhvr>
                                      <p:to>
                                        <p:strVal val="visible"/>
                                      </p:to>
                                    </p:set>
                                    <p:anim calcmode="lin" valueType="num">
                                      <p:cBhvr additive="base">
                                        <p:cTn id="25" dur="500" fill="hold"/>
                                        <p:tgtEl>
                                          <p:spTgt spid="11469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4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4690">
                                            <p:txEl>
                                              <p:pRg st="5" end="5"/>
                                            </p:txEl>
                                          </p:spTgt>
                                        </p:tgtEl>
                                        <p:attrNameLst>
                                          <p:attrName>style.visibility</p:attrName>
                                        </p:attrNameLst>
                                      </p:cBhvr>
                                      <p:to>
                                        <p:strVal val="visible"/>
                                      </p:to>
                                    </p:set>
                                    <p:anim calcmode="lin" valueType="num">
                                      <p:cBhvr additive="base">
                                        <p:cTn id="31" dur="500" fill="hold"/>
                                        <p:tgtEl>
                                          <p:spTgt spid="11469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4690">
                                            <p:txEl>
                                              <p:pRg st="6" end="6"/>
                                            </p:txEl>
                                          </p:spTgt>
                                        </p:tgtEl>
                                        <p:attrNameLst>
                                          <p:attrName>style.visibility</p:attrName>
                                        </p:attrNameLst>
                                      </p:cBhvr>
                                      <p:to>
                                        <p:strVal val="visible"/>
                                      </p:to>
                                    </p:set>
                                    <p:anim calcmode="lin" valueType="num">
                                      <p:cBhvr additive="base">
                                        <p:cTn id="37" dur="500" fill="hold"/>
                                        <p:tgtEl>
                                          <p:spTgt spid="11469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46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4698">
                                            <p:txEl>
                                              <p:pRg st="0" end="0"/>
                                            </p:txEl>
                                          </p:spTgt>
                                        </p:tgtEl>
                                        <p:attrNameLst>
                                          <p:attrName>style.visibility</p:attrName>
                                        </p:attrNameLst>
                                      </p:cBhvr>
                                      <p:to>
                                        <p:strVal val="visible"/>
                                      </p:to>
                                    </p:set>
                                    <p:anim calcmode="lin" valueType="num">
                                      <p:cBhvr additive="base">
                                        <p:cTn id="50" dur="500" fill="hold"/>
                                        <p:tgtEl>
                                          <p:spTgt spid="114698">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4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6746" name="Rectangle 10"/>
              <p:cNvSpPr>
                <a:spLocks noChangeArrowheads="1"/>
              </p:cNvSpPr>
              <p:nvPr/>
            </p:nvSpPr>
            <p:spPr bwMode="auto">
              <a:xfrm>
                <a:off x="674688" y="2684462"/>
                <a:ext cx="7764462" cy="4059237"/>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car horn has a frequency of 520 Hz. The car is stationary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(a)  An observer approaches the car at 25 ms</a:t>
                </a:r>
                <a:r>
                  <a:rPr lang="en-US" baseline="30000" dirty="0">
                    <a:sym typeface="Symbol" pitchFamily="18" charset="2"/>
                  </a:rPr>
                  <a:t>-1</a:t>
                </a:r>
                <a:r>
                  <a:rPr lang="en-US" dirty="0">
                    <a:sym typeface="Symbol" pitchFamily="18" charset="2"/>
                  </a:rPr>
                  <a:t>. What frequency is heard by the observer?</a:t>
                </a:r>
              </a:p>
              <a:p>
                <a:pPr>
                  <a:spcBef>
                    <a:spcPct val="20000"/>
                  </a:spcBef>
                </a:pPr>
                <a:r>
                  <a:rPr lang="en-US" dirty="0"/>
                  <a:t>SOLUTION: </a:t>
                </a:r>
              </a:p>
              <a:p>
                <a:pPr>
                  <a:spcBef>
                    <a:spcPct val="20000"/>
                  </a:spcBef>
                </a:pPr>
                <a:r>
                  <a:rPr lang="en-US" dirty="0"/>
                  <a:t>For approach use +</a:t>
                </a:r>
                <a:r>
                  <a:rPr lang="en-US" i="1" dirty="0" err="1"/>
                  <a:t>u</a:t>
                </a:r>
                <a:r>
                  <a:rPr lang="en-US" baseline="-25000" dirty="0" err="1"/>
                  <a:t>O</a:t>
                </a:r>
                <a:r>
                  <a:rPr lang="en-US" dirty="0"/>
                  <a:t>.</a:t>
                </a:r>
              </a:p>
              <a:p>
                <a:pPr>
                  <a:spcBef>
                    <a:spcPts val="2400"/>
                  </a:spcBef>
                  <a:spcAft>
                    <a:spcPts val="1200"/>
                  </a:spcAft>
                </a:pPr>
                <a:r>
                  <a:rPr lang="en-US" dirty="0" smtClean="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oMath>
                </a14:m>
                <a:r>
                  <a:rPr lang="en-US" dirty="0" smtClean="0"/>
                  <a:t>	</a:t>
                </a:r>
                <a:endParaRPr lang="en-US" dirty="0"/>
              </a:p>
              <a:p>
                <a:pPr>
                  <a:spcBef>
                    <a:spcPct val="20000"/>
                  </a:spcBef>
                </a:pPr>
                <a:r>
                  <a:rPr lang="en-US" dirty="0">
                    <a:solidFill>
                      <a:srgbClr val="000000"/>
                    </a:solidFill>
                    <a:cs typeface="Times New Roman" pitchFamily="18" charset="0"/>
                    <a:sym typeface="Symbol" pitchFamily="18" charset="2"/>
                  </a:rPr>
                  <a:t>Be sure </a:t>
                </a:r>
                <a14:m>
                  <m:oMath xmlns:m="http://schemas.openxmlformats.org/officeDocument/2006/math">
                    <m:r>
                      <a:rPr lang="en-US" i="1" dirty="0" smtClean="0">
                        <a:solidFill>
                          <a:srgbClr val="000000"/>
                        </a:solidFill>
                        <a:latin typeface="Cambria Math" panose="02040503050406030204" pitchFamily="18" charset="0"/>
                        <a:cs typeface="Times New Roman" pitchFamily="18" charset="0"/>
                        <a:sym typeface="Symbol" pitchFamily="18" charset="2"/>
                      </a:rPr>
                      <m:t>𝑓</m:t>
                    </m:r>
                    <m:r>
                      <a:rPr lang="en-US" i="1" dirty="0" smtClean="0">
                        <a:solidFill>
                          <a:srgbClr val="000000"/>
                        </a:solidFill>
                        <a:latin typeface="Cambria Math" panose="02040503050406030204" pitchFamily="18" charset="0"/>
                        <a:cs typeface="Times New Roman" pitchFamily="18" charset="0"/>
                        <a:sym typeface="Symbol" pitchFamily="18" charset="2"/>
                      </a:rPr>
                      <m:t>’</m:t>
                    </m:r>
                  </m:oMath>
                </a14:m>
                <a:r>
                  <a:rPr lang="en-US" dirty="0" smtClean="0">
                    <a:solidFill>
                      <a:srgbClr val="000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is higher since the observer is approaching the car.</a:t>
                </a:r>
              </a:p>
            </p:txBody>
          </p:sp>
        </mc:Choice>
        <mc:Fallback xmlns="">
          <p:sp>
            <p:nvSpPr>
              <p:cNvPr id="116746" name="Rectangle 10"/>
              <p:cNvSpPr>
                <a:spLocks noRot="1" noChangeAspect="1" noMove="1" noResize="1" noEditPoints="1" noAdjustHandles="1" noChangeArrowheads="1" noChangeShapeType="1" noTextEdit="1"/>
              </p:cNvSpPr>
              <p:nvPr/>
            </p:nvSpPr>
            <p:spPr bwMode="auto">
              <a:xfrm>
                <a:off x="674688" y="2684462"/>
                <a:ext cx="7764462" cy="4059237"/>
              </a:xfrm>
              <a:prstGeom prst="rect">
                <a:avLst/>
              </a:prstGeom>
              <a:blipFill>
                <a:blip r:embed="rId5"/>
                <a:stretch>
                  <a:fillRect l="-1257" t="-1051" b="-5405"/>
                </a:stretch>
              </a:blipFill>
              <a:ln w="9525">
                <a:noFill/>
                <a:miter lim="800000"/>
                <a:headEnd/>
                <a:tailEnd/>
              </a:ln>
              <a:effectLst/>
            </p:spPr>
            <p:txBody>
              <a:bodyPr/>
              <a:lstStyle/>
              <a:p>
                <a:r>
                  <a:rPr lang="en-US">
                    <a:noFill/>
                  </a:rPr>
                  <a:t> </a:t>
                </a:r>
              </a:p>
            </p:txBody>
          </p:sp>
        </mc:Fallback>
      </mc:AlternateContent>
      <p:sp>
        <p:nvSpPr>
          <p:cNvPr id="116738" name="Rectangle 2"/>
          <p:cNvSpPr>
            <a:spLocks noChangeArrowheads="1"/>
          </p:cNvSpPr>
          <p:nvPr/>
        </p:nvSpPr>
        <p:spPr bwMode="auto">
          <a:xfrm>
            <a:off x="685800" y="1344613"/>
            <a:ext cx="7772400" cy="13652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i="1">
              <a:solidFill>
                <a:schemeClr val="accent2"/>
              </a:solidFill>
              <a:ea typeface="Segoe UI" pitchFamily="34" charset="0"/>
            </a:endParaRPr>
          </a:p>
        </p:txBody>
      </p:sp>
      <p:sp>
        <p:nvSpPr>
          <p:cNvPr id="11674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1" name="Group 14"/>
          <p:cNvGrpSpPr>
            <a:grpSpLocks/>
          </p:cNvGrpSpPr>
          <p:nvPr/>
        </p:nvGrpSpPr>
        <p:grpSpPr bwMode="auto">
          <a:xfrm>
            <a:off x="824706" y="1824039"/>
            <a:ext cx="7521575" cy="830263"/>
            <a:chOff x="491" y="1103"/>
            <a:chExt cx="4738" cy="523"/>
          </a:xfrm>
        </p:grpSpPr>
        <p:sp>
          <p:nvSpPr>
            <p:cNvPr id="12" name="Text Box 5"/>
            <p:cNvSpPr txBox="1">
              <a:spLocks noChangeArrowheads="1"/>
            </p:cNvSpPr>
            <p:nvPr/>
          </p:nvSpPr>
          <p:spPr bwMode="auto">
            <a:xfrm>
              <a:off x="3678" y="1103"/>
              <a:ext cx="1551" cy="523"/>
            </a:xfrm>
            <a:prstGeom prst="rect">
              <a:avLst/>
            </a:prstGeom>
            <a:solidFill>
              <a:srgbClr val="FF0000"/>
            </a:solidFill>
            <a:ln w="9525">
              <a:noFill/>
              <a:miter lim="800000"/>
              <a:headEnd/>
              <a:tailEnd/>
            </a:ln>
            <a:effectLst/>
          </p:spPr>
          <p:txBody>
            <a:bodyPr wrap="square">
              <a:spAutoFit/>
            </a:bodyPr>
            <a:lstStyle/>
            <a:p>
              <a:pPr algn="ctr" eaLnBrk="1" hangingPunct="1">
                <a:spcBef>
                  <a:spcPct val="50000"/>
                </a:spcBef>
              </a:pPr>
              <a:r>
                <a:rPr lang="en-US" dirty="0">
                  <a:solidFill>
                    <a:schemeClr val="bg1"/>
                  </a:solidFill>
                </a:rPr>
                <a:t>Doppler effect moving </a:t>
              </a:r>
              <a:r>
                <a:rPr lang="en-US" dirty="0" smtClean="0">
                  <a:solidFill>
                    <a:schemeClr val="bg1"/>
                  </a:solidFill>
                </a:rPr>
                <a:t>observer</a:t>
              </a:r>
              <a:endParaRPr lang="en-US" dirty="0">
                <a:solidFill>
                  <a:schemeClr val="bg1"/>
                </a:solidFill>
              </a:endParaRPr>
            </a:p>
          </p:txBody>
        </p:sp>
        <p:sp>
          <p:nvSpPr>
            <p:cNvPr id="13"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4" name="Text Box 7"/>
                <p:cNvSpPr txBox="1">
                  <a:spLocks noChangeArrowheads="1"/>
                </p:cNvSpPr>
                <p:nvPr/>
              </p:nvSpPr>
              <p:spPr bwMode="auto">
                <a:xfrm>
                  <a:off x="663" y="1151"/>
                  <a:ext cx="1205" cy="418"/>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cs typeface="Times New Roman" pitchFamily="18" charset="0"/>
                                    <a:sym typeface="Symbol" pitchFamily="18" charset="2"/>
                                  </a:rPr>
                                  <m:t> </m:t>
                                </m:r>
                                <m:sSub>
                                  <m:sSubPr>
                                    <m:ctrlPr>
                                      <a:rPr lang="en-US" sz="2000" i="1" dirty="0" smtClean="0">
                                        <a:solidFill>
                                          <a:srgbClr val="000000"/>
                                        </a:solidFill>
                                        <a:latin typeface="Cambria Math" panose="02040503050406030204" pitchFamily="18" charset="0"/>
                                        <a:cs typeface="Times New Roman" pitchFamily="18" charset="0"/>
                                        <a:sym typeface="Symbol" pitchFamily="18" charset="2"/>
                                      </a:rPr>
                                    </m:ctrlPr>
                                  </m:sSubPr>
                                  <m:e>
                                    <m:r>
                                      <a:rPr lang="en-US" sz="2000" b="0" i="1" dirty="0" smtClean="0">
                                        <a:solidFill>
                                          <a:srgbClr val="000000"/>
                                        </a:solidFill>
                                        <a:latin typeface="Cambria Math" panose="02040503050406030204" pitchFamily="18" charset="0"/>
                                        <a:cs typeface="Times New Roman" pitchFamily="18" charset="0"/>
                                        <a:sym typeface="Symbol" pitchFamily="18" charset="2"/>
                                      </a:rPr>
                                      <m:t>𝑢</m:t>
                                    </m:r>
                                  </m:e>
                                  <m:sub>
                                    <m:r>
                                      <a:rPr lang="en-US" sz="2000" b="0" i="1" dirty="0" smtClean="0">
                                        <a:solidFill>
                                          <a:srgbClr val="000000"/>
                                        </a:solidFill>
                                        <a:latin typeface="Cambria Math" panose="02040503050406030204" pitchFamily="18" charset="0"/>
                                        <a:cs typeface="Times New Roman" pitchFamily="18" charset="0"/>
                                        <a:sym typeface="Symbol" pitchFamily="18" charset="2"/>
                                      </a:rPr>
                                      <m:t>𝑜</m:t>
                                    </m:r>
                                  </m:sub>
                                </m:sSub>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4" name="Text Box 7"/>
                <p:cNvSpPr txBox="1">
                  <a:spLocks noRot="1" noChangeAspect="1" noMove="1" noResize="1" noEditPoints="1" noAdjustHandles="1" noChangeArrowheads="1" noChangeShapeType="1" noTextEdit="1"/>
                </p:cNvSpPr>
                <p:nvPr/>
              </p:nvSpPr>
              <p:spPr bwMode="auto">
                <a:xfrm>
                  <a:off x="663" y="1151"/>
                  <a:ext cx="1205" cy="418"/>
                </a:xfrm>
                <a:prstGeom prst="rect">
                  <a:avLst/>
                </a:prstGeom>
                <a:blipFill>
                  <a:blip r:embed="rId6"/>
                  <a:stretch>
                    <a:fillRect/>
                  </a:stretch>
                </a:blipFill>
                <a:ln w="9525">
                  <a:noFill/>
                  <a:miter lim="800000"/>
                  <a:headEnd/>
                  <a:tailEnd/>
                </a:ln>
                <a:effectLst/>
              </p:spPr>
              <p:txBody>
                <a:bodyPr/>
                <a:lstStyle/>
                <a:p>
                  <a:r>
                    <a:rPr lang="en-US">
                      <a:noFill/>
                    </a:rPr>
                    <a:t> </a:t>
                  </a:r>
                </a:p>
              </p:txBody>
            </p:sp>
          </mc:Fallback>
        </mc:AlternateContent>
        <p:sp>
          <p:nvSpPr>
            <p:cNvPr id="15"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 </a:t>
              </a:r>
              <a:r>
                <a:rPr lang="en-US" sz="2000" dirty="0">
                  <a:solidFill>
                    <a:schemeClr val="hlink"/>
                  </a:solidFill>
                </a:rPr>
                <a:t>recede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a:t>
              </a:r>
              <a:endParaRPr lang="en-US" sz="2000" dirty="0">
                <a:solidFill>
                  <a:schemeClr val="hlink"/>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6746">
                                            <p:txEl>
                                              <p:pRg st="0" end="0"/>
                                            </p:txEl>
                                          </p:spTgt>
                                        </p:tgtEl>
                                        <p:attrNameLst>
                                          <p:attrName>style.visibility</p:attrName>
                                        </p:attrNameLst>
                                      </p:cBhvr>
                                      <p:to>
                                        <p:strVal val="visible"/>
                                      </p:to>
                                    </p:set>
                                    <p:anim calcmode="lin" valueType="num">
                                      <p:cBhvr additive="base">
                                        <p:cTn id="14" dur="500" fill="hold"/>
                                        <p:tgtEl>
                                          <p:spTgt spid="11674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6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6746">
                                            <p:txEl>
                                              <p:pRg st="1" end="1"/>
                                            </p:txEl>
                                          </p:spTgt>
                                        </p:tgtEl>
                                        <p:attrNameLst>
                                          <p:attrName>style.visibility</p:attrName>
                                        </p:attrNameLst>
                                      </p:cBhvr>
                                      <p:to>
                                        <p:strVal val="visible"/>
                                      </p:to>
                                    </p:set>
                                    <p:anim calcmode="lin" valueType="num">
                                      <p:cBhvr additive="base">
                                        <p:cTn id="20" dur="500" fill="hold"/>
                                        <p:tgtEl>
                                          <p:spTgt spid="11674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6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6746">
                                            <p:txEl>
                                              <p:pRg st="2" end="2"/>
                                            </p:txEl>
                                          </p:spTgt>
                                        </p:tgtEl>
                                        <p:attrNameLst>
                                          <p:attrName>style.visibility</p:attrName>
                                        </p:attrNameLst>
                                      </p:cBhvr>
                                      <p:to>
                                        <p:strVal val="visible"/>
                                      </p:to>
                                    </p:set>
                                    <p:anim calcmode="lin" valueType="num">
                                      <p:cBhvr additive="base">
                                        <p:cTn id="26" dur="500" fill="hold"/>
                                        <p:tgtEl>
                                          <p:spTgt spid="11674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6746">
                                            <p:txEl>
                                              <p:pRg st="3" end="3"/>
                                            </p:txEl>
                                          </p:spTgt>
                                        </p:tgtEl>
                                        <p:attrNameLst>
                                          <p:attrName>style.visibility</p:attrName>
                                        </p:attrNameLst>
                                      </p:cBhvr>
                                      <p:to>
                                        <p:strVal val="visible"/>
                                      </p:to>
                                    </p:set>
                                    <p:anim calcmode="lin" valueType="num">
                                      <p:cBhvr additive="base">
                                        <p:cTn id="32" dur="500" fill="hold"/>
                                        <p:tgtEl>
                                          <p:spTgt spid="11674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7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6746">
                                            <p:txEl>
                                              <p:pRg st="4" end="4"/>
                                            </p:txEl>
                                          </p:spTgt>
                                        </p:tgtEl>
                                        <p:attrNameLst>
                                          <p:attrName>style.visibility</p:attrName>
                                        </p:attrNameLst>
                                      </p:cBhvr>
                                      <p:to>
                                        <p:strVal val="visible"/>
                                      </p:to>
                                    </p:set>
                                    <p:anim calcmode="lin" valueType="num">
                                      <p:cBhvr additive="base">
                                        <p:cTn id="38" dur="500" fill="hold"/>
                                        <p:tgtEl>
                                          <p:spTgt spid="11674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67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6746">
                                            <p:txEl>
                                              <p:pRg st="5" end="5"/>
                                            </p:txEl>
                                          </p:spTgt>
                                        </p:tgtEl>
                                        <p:attrNameLst>
                                          <p:attrName>style.visibility</p:attrName>
                                        </p:attrNameLst>
                                      </p:cBhvr>
                                      <p:to>
                                        <p:strVal val="visible"/>
                                      </p:to>
                                    </p:set>
                                    <p:anim calcmode="lin" valueType="num">
                                      <p:cBhvr additive="base">
                                        <p:cTn id="44" dur="500" fill="hold"/>
                                        <p:tgtEl>
                                          <p:spTgt spid="11674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67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5650" name="Rectangle 2"/>
              <p:cNvSpPr>
                <a:spLocks noChangeArrowheads="1"/>
              </p:cNvSpPr>
              <p:nvPr/>
            </p:nvSpPr>
            <p:spPr bwMode="auto">
              <a:xfrm>
                <a:off x="674688" y="2684462"/>
                <a:ext cx="7764462" cy="3998725"/>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car horn has a frequency of 520 Hz. The car is stationary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(b) An observer recedes from the car at 25 ms</a:t>
                </a:r>
                <a:r>
                  <a:rPr lang="en-US" baseline="30000" dirty="0">
                    <a:sym typeface="Symbol" pitchFamily="18" charset="2"/>
                  </a:rPr>
                  <a:t>-1</a:t>
                </a:r>
                <a:r>
                  <a:rPr lang="en-US" dirty="0">
                    <a:sym typeface="Symbol" pitchFamily="18" charset="2"/>
                  </a:rPr>
                  <a:t>. What frequency is heard by the observer?</a:t>
                </a:r>
              </a:p>
              <a:p>
                <a:pPr>
                  <a:spcBef>
                    <a:spcPct val="20000"/>
                  </a:spcBef>
                </a:pPr>
                <a:r>
                  <a:rPr lang="en-US" dirty="0"/>
                  <a:t>SOLUTION: </a:t>
                </a:r>
              </a:p>
              <a:p>
                <a:pPr>
                  <a:spcBef>
                    <a:spcPct val="20000"/>
                  </a:spcBef>
                </a:pPr>
                <a:r>
                  <a:rPr lang="en-US" dirty="0"/>
                  <a:t>For receding use –</a:t>
                </a:r>
                <a:r>
                  <a:rPr lang="en-US" i="1" dirty="0"/>
                  <a:t>u</a:t>
                </a:r>
                <a:r>
                  <a:rPr lang="en-US" i="1" baseline="-25000" dirty="0"/>
                  <a:t>s</a:t>
                </a:r>
                <a:r>
                  <a:rPr lang="en-US" dirty="0"/>
                  <a:t>.</a:t>
                </a:r>
              </a:p>
              <a:p>
                <a:pPr>
                  <a:spcBef>
                    <a:spcPts val="2400"/>
                  </a:spcBef>
                  <a:spcAft>
                    <a:spcPts val="600"/>
                  </a:spcAft>
                </a:pPr>
                <a:r>
                  <a:rPr lang="en-US" dirty="0"/>
                  <a:t>	</a:t>
                </a:r>
                <a:r>
                  <a:rPr lang="en-US" dirty="0" smtClean="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oMath>
                </a14:m>
                <a:endParaRPr lang="en-US" dirty="0"/>
              </a:p>
              <a:p>
                <a:pPr>
                  <a:spcBef>
                    <a:spcPct val="20000"/>
                  </a:spcBef>
                </a:pPr>
                <a:r>
                  <a:rPr lang="en-US" dirty="0">
                    <a:solidFill>
                      <a:srgbClr val="000000"/>
                    </a:solidFill>
                    <a:cs typeface="Times New Roman" pitchFamily="18" charset="0"/>
                    <a:sym typeface="Symbol" pitchFamily="18" charset="2"/>
                  </a:rPr>
                  <a:t>Be sure </a:t>
                </a:r>
                <a14:m>
                  <m:oMath xmlns:m="http://schemas.openxmlformats.org/officeDocument/2006/math">
                    <m:r>
                      <a:rPr lang="en-US" i="1" dirty="0" smtClean="0">
                        <a:solidFill>
                          <a:srgbClr val="000000"/>
                        </a:solidFill>
                        <a:latin typeface="Cambria Math" panose="02040503050406030204" pitchFamily="18" charset="0"/>
                        <a:cs typeface="Times New Roman" pitchFamily="18" charset="0"/>
                        <a:sym typeface="Symbol" pitchFamily="18" charset="2"/>
                      </a:rPr>
                      <m:t>𝑓</m:t>
                    </m:r>
                    <m:r>
                      <a:rPr lang="en-US" i="1" dirty="0" smtClean="0">
                        <a:solidFill>
                          <a:srgbClr val="000000"/>
                        </a:solidFill>
                        <a:latin typeface="Cambria Math" panose="02040503050406030204" pitchFamily="18" charset="0"/>
                        <a:cs typeface="Times New Roman" pitchFamily="18" charset="0"/>
                        <a:sym typeface="Symbol" pitchFamily="18" charset="2"/>
                      </a:rPr>
                      <m:t>’</m:t>
                    </m:r>
                  </m:oMath>
                </a14:m>
                <a:r>
                  <a:rPr lang="en-US" dirty="0" smtClean="0">
                    <a:solidFill>
                      <a:srgbClr val="000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is lower since the observer is receding from the car.</a:t>
                </a:r>
              </a:p>
            </p:txBody>
          </p:sp>
        </mc:Choice>
        <mc:Fallback xmlns="">
          <p:sp>
            <p:nvSpPr>
              <p:cNvPr id="155650" name="Rectangle 2"/>
              <p:cNvSpPr>
                <a:spLocks noRot="1" noChangeAspect="1" noMove="1" noResize="1" noEditPoints="1" noAdjustHandles="1" noChangeArrowheads="1" noChangeShapeType="1" noTextEdit="1"/>
              </p:cNvSpPr>
              <p:nvPr/>
            </p:nvSpPr>
            <p:spPr bwMode="auto">
              <a:xfrm>
                <a:off x="674688" y="2684462"/>
                <a:ext cx="7764462" cy="3998725"/>
              </a:xfrm>
              <a:prstGeom prst="rect">
                <a:avLst/>
              </a:prstGeom>
              <a:blipFill>
                <a:blip r:embed="rId5"/>
                <a:stretch>
                  <a:fillRect l="-1257" t="-1067" r="-786" b="-5030"/>
                </a:stretch>
              </a:blipFill>
              <a:ln w="9525">
                <a:noFill/>
                <a:miter lim="800000"/>
                <a:headEnd/>
                <a:tailEnd/>
              </a:ln>
              <a:effectLst/>
            </p:spPr>
            <p:txBody>
              <a:bodyPr/>
              <a:lstStyle/>
              <a:p>
                <a:r>
                  <a:rPr lang="en-US">
                    <a:noFill/>
                  </a:rPr>
                  <a:t> </a:t>
                </a:r>
              </a:p>
            </p:txBody>
          </p:sp>
        </mc:Fallback>
      </mc:AlternateContent>
      <p:sp>
        <p:nvSpPr>
          <p:cNvPr id="155651" name="Rectangle 3"/>
          <p:cNvSpPr>
            <a:spLocks noChangeArrowheads="1"/>
          </p:cNvSpPr>
          <p:nvPr/>
        </p:nvSpPr>
        <p:spPr bwMode="auto">
          <a:xfrm>
            <a:off x="685800" y="1344613"/>
            <a:ext cx="7772400" cy="13652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i="1">
              <a:solidFill>
                <a:schemeClr val="accent2"/>
              </a:solidFill>
              <a:ea typeface="Segoe UI" pitchFamily="34" charset="0"/>
            </a:endParaRPr>
          </a:p>
        </p:txBody>
      </p:sp>
      <p:sp>
        <p:nvSpPr>
          <p:cNvPr id="1556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1" name="Group 14"/>
          <p:cNvGrpSpPr>
            <a:grpSpLocks/>
          </p:cNvGrpSpPr>
          <p:nvPr/>
        </p:nvGrpSpPr>
        <p:grpSpPr bwMode="auto">
          <a:xfrm>
            <a:off x="839787" y="1775669"/>
            <a:ext cx="7532688" cy="830263"/>
            <a:chOff x="491" y="1103"/>
            <a:chExt cx="4745" cy="523"/>
          </a:xfrm>
        </p:grpSpPr>
        <p:sp>
          <p:nvSpPr>
            <p:cNvPr id="12" name="Text Box 5"/>
            <p:cNvSpPr txBox="1">
              <a:spLocks noChangeArrowheads="1"/>
            </p:cNvSpPr>
            <p:nvPr/>
          </p:nvSpPr>
          <p:spPr bwMode="auto">
            <a:xfrm>
              <a:off x="3678" y="1103"/>
              <a:ext cx="1558" cy="523"/>
            </a:xfrm>
            <a:prstGeom prst="rect">
              <a:avLst/>
            </a:prstGeom>
            <a:solidFill>
              <a:srgbClr val="FF0000"/>
            </a:solidFill>
            <a:ln w="9525">
              <a:noFill/>
              <a:miter lim="800000"/>
              <a:headEnd/>
              <a:tailEnd/>
            </a:ln>
            <a:effectLst/>
          </p:spPr>
          <p:txBody>
            <a:bodyPr wrap="square">
              <a:spAutoFit/>
            </a:bodyPr>
            <a:lstStyle/>
            <a:p>
              <a:pPr algn="ctr" eaLnBrk="1" hangingPunct="1">
                <a:spcBef>
                  <a:spcPct val="50000"/>
                </a:spcBef>
              </a:pPr>
              <a:r>
                <a:rPr lang="en-US" dirty="0">
                  <a:solidFill>
                    <a:schemeClr val="bg1"/>
                  </a:solidFill>
                </a:rPr>
                <a:t>Doppler effect moving </a:t>
              </a:r>
              <a:r>
                <a:rPr lang="en-US" dirty="0" smtClean="0">
                  <a:solidFill>
                    <a:schemeClr val="bg1"/>
                  </a:solidFill>
                </a:rPr>
                <a:t>observer</a:t>
              </a:r>
              <a:endParaRPr lang="en-US" dirty="0">
                <a:solidFill>
                  <a:schemeClr val="bg1"/>
                </a:solidFill>
              </a:endParaRPr>
            </a:p>
          </p:txBody>
        </p:sp>
        <p:sp>
          <p:nvSpPr>
            <p:cNvPr id="13"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4" name="Text Box 7"/>
                <p:cNvSpPr txBox="1">
                  <a:spLocks noChangeArrowheads="1"/>
                </p:cNvSpPr>
                <p:nvPr/>
              </p:nvSpPr>
              <p:spPr bwMode="auto">
                <a:xfrm>
                  <a:off x="657" y="1159"/>
                  <a:ext cx="1205" cy="418"/>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cs typeface="Times New Roman" pitchFamily="18" charset="0"/>
                                    <a:sym typeface="Symbol" pitchFamily="18" charset="2"/>
                                  </a:rPr>
                                  <m:t> </m:t>
                                </m:r>
                                <m:sSub>
                                  <m:sSubPr>
                                    <m:ctrlPr>
                                      <a:rPr lang="en-US" sz="2000" i="1" dirty="0" smtClean="0">
                                        <a:solidFill>
                                          <a:srgbClr val="000000"/>
                                        </a:solidFill>
                                        <a:latin typeface="Cambria Math" panose="02040503050406030204" pitchFamily="18" charset="0"/>
                                        <a:cs typeface="Times New Roman" pitchFamily="18" charset="0"/>
                                        <a:sym typeface="Symbol" pitchFamily="18" charset="2"/>
                                      </a:rPr>
                                    </m:ctrlPr>
                                  </m:sSubPr>
                                  <m:e>
                                    <m:r>
                                      <a:rPr lang="en-US" sz="2000" b="0" i="1" dirty="0" smtClean="0">
                                        <a:solidFill>
                                          <a:srgbClr val="000000"/>
                                        </a:solidFill>
                                        <a:latin typeface="Cambria Math" panose="02040503050406030204" pitchFamily="18" charset="0"/>
                                        <a:cs typeface="Times New Roman" pitchFamily="18" charset="0"/>
                                        <a:sym typeface="Symbol" pitchFamily="18" charset="2"/>
                                      </a:rPr>
                                      <m:t>𝑢</m:t>
                                    </m:r>
                                  </m:e>
                                  <m:sub>
                                    <m:r>
                                      <a:rPr lang="en-US" sz="2000" b="0" i="1" dirty="0" smtClean="0">
                                        <a:solidFill>
                                          <a:srgbClr val="000000"/>
                                        </a:solidFill>
                                        <a:latin typeface="Cambria Math" panose="02040503050406030204" pitchFamily="18" charset="0"/>
                                        <a:cs typeface="Times New Roman" pitchFamily="18" charset="0"/>
                                        <a:sym typeface="Symbol" pitchFamily="18" charset="2"/>
                                      </a:rPr>
                                      <m:t>𝑜</m:t>
                                    </m:r>
                                  </m:sub>
                                </m:sSub>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4" name="Text Box 7"/>
                <p:cNvSpPr txBox="1">
                  <a:spLocks noRot="1" noChangeAspect="1" noMove="1" noResize="1" noEditPoints="1" noAdjustHandles="1" noChangeArrowheads="1" noChangeShapeType="1" noTextEdit="1"/>
                </p:cNvSpPr>
                <p:nvPr/>
              </p:nvSpPr>
              <p:spPr bwMode="auto">
                <a:xfrm>
                  <a:off x="657" y="1159"/>
                  <a:ext cx="1205" cy="418"/>
                </a:xfrm>
                <a:prstGeom prst="rect">
                  <a:avLst/>
                </a:prstGeom>
                <a:blipFill>
                  <a:blip r:embed="rId6"/>
                  <a:stretch>
                    <a:fillRect/>
                  </a:stretch>
                </a:blipFill>
                <a:ln w="9525">
                  <a:noFill/>
                  <a:miter lim="800000"/>
                  <a:headEnd/>
                  <a:tailEnd/>
                </a:ln>
                <a:effectLst/>
              </p:spPr>
              <p:txBody>
                <a:bodyPr/>
                <a:lstStyle/>
                <a:p>
                  <a:r>
                    <a:rPr lang="en-US">
                      <a:noFill/>
                    </a:rPr>
                    <a:t> </a:t>
                  </a:r>
                </a:p>
              </p:txBody>
            </p:sp>
          </mc:Fallback>
        </mc:AlternateContent>
        <p:sp>
          <p:nvSpPr>
            <p:cNvPr id="15"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 </a:t>
              </a:r>
              <a:r>
                <a:rPr lang="en-US" sz="2000" dirty="0">
                  <a:solidFill>
                    <a:schemeClr val="hlink"/>
                  </a:solidFill>
                </a:rPr>
                <a:t>recede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a:t>
              </a:r>
              <a:endParaRPr lang="en-US" sz="2000" dirty="0">
                <a:solidFill>
                  <a:schemeClr val="hlink"/>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0">
                                            <p:txEl>
                                              <p:pRg st="1" end="1"/>
                                            </p:txEl>
                                          </p:spTgt>
                                        </p:tgtEl>
                                        <p:attrNameLst>
                                          <p:attrName>style.visibility</p:attrName>
                                        </p:attrNameLst>
                                      </p:cBhvr>
                                      <p:to>
                                        <p:strVal val="visible"/>
                                      </p:to>
                                    </p:set>
                                    <p:anim calcmode="lin" valueType="num">
                                      <p:cBhvr additive="base">
                                        <p:cTn id="13"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5650">
                                            <p:txEl>
                                              <p:pRg st="2" end="2"/>
                                            </p:txEl>
                                          </p:spTgt>
                                        </p:tgtEl>
                                        <p:attrNameLst>
                                          <p:attrName>style.visibility</p:attrName>
                                        </p:attrNameLst>
                                      </p:cBhvr>
                                      <p:to>
                                        <p:strVal val="visible"/>
                                      </p:to>
                                    </p:set>
                                    <p:anim calcmode="lin" valueType="num">
                                      <p:cBhvr additive="base">
                                        <p:cTn id="19"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5650">
                                            <p:txEl>
                                              <p:pRg st="3" end="3"/>
                                            </p:txEl>
                                          </p:spTgt>
                                        </p:tgtEl>
                                        <p:attrNameLst>
                                          <p:attrName>style.visibility</p:attrName>
                                        </p:attrNameLst>
                                      </p:cBhvr>
                                      <p:to>
                                        <p:strVal val="visible"/>
                                      </p:to>
                                    </p:set>
                                    <p:anim calcmode="lin" valueType="num">
                                      <p:cBhvr additive="base">
                                        <p:cTn id="25" dur="500" fill="hold"/>
                                        <p:tgtEl>
                                          <p:spTgt spid="155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5650">
                                            <p:txEl>
                                              <p:pRg st="4" end="4"/>
                                            </p:txEl>
                                          </p:spTgt>
                                        </p:tgtEl>
                                        <p:attrNameLst>
                                          <p:attrName>style.visibility</p:attrName>
                                        </p:attrNameLst>
                                      </p:cBhvr>
                                      <p:to>
                                        <p:strVal val="visible"/>
                                      </p:to>
                                    </p:set>
                                    <p:anim calcmode="lin" valueType="num">
                                      <p:cBhvr additive="base">
                                        <p:cTn id="31" dur="500" fill="hold"/>
                                        <p:tgtEl>
                                          <p:spTgt spid="1556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5650">
                                            <p:txEl>
                                              <p:pRg st="5" end="5"/>
                                            </p:txEl>
                                          </p:spTgt>
                                        </p:tgtEl>
                                        <p:attrNameLst>
                                          <p:attrName>style.visibility</p:attrName>
                                        </p:attrNameLst>
                                      </p:cBhvr>
                                      <p:to>
                                        <p:strVal val="visible"/>
                                      </p:to>
                                    </p:set>
                                    <p:anim calcmode="lin" valueType="num">
                                      <p:cBhvr additive="base">
                                        <p:cTn id="37" dur="500" fill="hold"/>
                                        <p:tgtEl>
                                          <p:spTgt spid="1556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5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9746"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dirty="0" smtClean="0">
                    <a:solidFill>
                      <a:schemeClr val="accent2"/>
                    </a:solidFill>
                    <a:ea typeface="Segoe UI" pitchFamily="34" charset="0"/>
                  </a:rPr>
                  <a:t>The Doppler effect –  light</a:t>
                </a:r>
                <a:r>
                  <a:rPr lang="en-US" dirty="0">
                    <a:solidFill>
                      <a:schemeClr val="accent2"/>
                    </a:solidFill>
                    <a:ea typeface="Segoe UI" pitchFamily="34" charset="0"/>
                    <a:cs typeface="Times New Roman" pitchFamily="18" charset="0"/>
                  </a:rPr>
                  <a:t> </a:t>
                </a:r>
              </a:p>
              <a:p>
                <a:pPr>
                  <a:lnSpc>
                    <a:spcPct val="115000"/>
                  </a:lnSpc>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rPr>
                      <m:t>𝑢</m:t>
                    </m:r>
                  </m:oMath>
                </a14:m>
                <a:r>
                  <a:rPr lang="en-US" dirty="0">
                    <a:solidFill>
                      <a:srgbClr val="000000"/>
                    </a:solidFill>
                    <a:ea typeface="Segoe UI" pitchFamily="34" charset="0"/>
                    <a:cs typeface="Times New Roman" pitchFamily="18" charset="0"/>
                  </a:rPr>
                  <a:t> in </a:t>
                </a:r>
                <a14:m>
                  <m:oMath xmlns:m="http://schemas.openxmlformats.org/officeDocument/2006/math">
                    <m:f>
                      <m:fPr>
                        <m:ctrlPr>
                          <a:rPr lang="en-US" sz="2000" i="1" dirty="0" smtClean="0">
                            <a:latin typeface="Cambria Math" panose="02040503050406030204" pitchFamily="18" charset="0"/>
                            <a:ea typeface="Segoe UI" pitchFamily="34" charset="0"/>
                            <a:cs typeface="Times New Roman" pitchFamily="18" charset="0"/>
                          </a:rPr>
                        </m:ctrlPr>
                      </m:fPr>
                      <m:num>
                        <m:r>
                          <a:rPr lang="en-US" sz="2000" i="1" dirty="0" smtClean="0">
                            <a:latin typeface="Cambria Math" panose="02040503050406030204" pitchFamily="18" charset="0"/>
                            <a:ea typeface="Segoe UI" pitchFamily="34" charset="0"/>
                            <a:cs typeface="Times New Roman" pitchFamily="18" charset="0"/>
                          </a:rPr>
                          <m:t>∆</m:t>
                        </m:r>
                        <m:r>
                          <a:rPr lang="en-US" sz="2000" i="1" dirty="0" smtClean="0">
                            <a:latin typeface="Cambria Math" panose="02040503050406030204" pitchFamily="18" charset="0"/>
                            <a:ea typeface="Segoe UI" pitchFamily="34" charset="0"/>
                            <a:cs typeface="Times New Roman" pitchFamily="18" charset="0"/>
                          </a:rPr>
                          <m:t>𝑓</m:t>
                        </m:r>
                      </m:num>
                      <m:den>
                        <m:r>
                          <a:rPr lang="en-US" sz="2000" i="1" dirty="0" smtClean="0">
                            <a:latin typeface="Cambria Math" panose="02040503050406030204" pitchFamily="18" charset="0"/>
                            <a:ea typeface="Segoe UI" pitchFamily="34" charset="0"/>
                            <a:cs typeface="Times New Roman" pitchFamily="18" charset="0"/>
                          </a:rPr>
                          <m:t>𝑓</m:t>
                        </m:r>
                      </m:den>
                    </m:f>
                    <m:r>
                      <a:rPr lang="en-US" sz="2000" i="1" dirty="0" smtClean="0">
                        <a:latin typeface="Cambria Math" panose="02040503050406030204" pitchFamily="18" charset="0"/>
                        <a:ea typeface="Segoe UI" pitchFamily="34" charset="0"/>
                        <a:cs typeface="Times New Roman" pitchFamily="18" charset="0"/>
                      </a:rPr>
                      <m:t>=</m:t>
                    </m:r>
                    <m:f>
                      <m:fPr>
                        <m:ctrlP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ctrlPr>
                      </m:fPr>
                      <m:num>
                        <m: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t></m:t>
                        </m:r>
                        <m: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t>𝑢</m:t>
                        </m:r>
                      </m:num>
                      <m:den>
                        <m: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t>𝑐</m:t>
                        </m:r>
                      </m:den>
                    </m:f>
                    <m: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t> </m:t>
                    </m:r>
                  </m:oMath>
                </a14:m>
                <a:r>
                  <a:rPr lang="en-US" dirty="0">
                    <a:solidFill>
                      <a:srgbClr val="000000"/>
                    </a:solidFill>
                    <a:ea typeface="Segoe UI" pitchFamily="34" charset="0"/>
                    <a:cs typeface="Symap" pitchFamily="2" charset="0"/>
                    <a:sym typeface="Symbol" pitchFamily="18" charset="2"/>
                  </a:rPr>
                  <a:t>can be either the speed of the source or the speed of the observer, or the relative speed between both. The IBO changes the </a:t>
                </a:r>
                <a:r>
                  <a:rPr lang="en-US" i="1" dirty="0">
                    <a:solidFill>
                      <a:srgbClr val="000000"/>
                    </a:solidFill>
                    <a:ea typeface="Segoe UI" pitchFamily="34" charset="0"/>
                    <a:cs typeface="Symap" pitchFamily="2" charset="0"/>
                    <a:sym typeface="Symbol" pitchFamily="18" charset="2"/>
                  </a:rPr>
                  <a:t>u</a:t>
                </a:r>
                <a:r>
                  <a:rPr lang="en-US" dirty="0">
                    <a:solidFill>
                      <a:srgbClr val="000000"/>
                    </a:solidFill>
                    <a:ea typeface="Segoe UI" pitchFamily="34" charset="0"/>
                    <a:cs typeface="Symap" pitchFamily="2" charset="0"/>
                    <a:sym typeface="Symbol" pitchFamily="18" charset="2"/>
                  </a:rPr>
                  <a:t> to a </a:t>
                </a:r>
                <a:r>
                  <a:rPr lang="en-US" i="1" dirty="0">
                    <a:solidFill>
                      <a:srgbClr val="000000"/>
                    </a:solidFill>
                    <a:ea typeface="Segoe UI" pitchFamily="34" charset="0"/>
                    <a:cs typeface="Symap" pitchFamily="2" charset="0"/>
                    <a:sym typeface="Symbol" pitchFamily="18" charset="2"/>
                  </a:rPr>
                  <a:t>v</a:t>
                </a:r>
                <a:r>
                  <a:rPr lang="en-US" dirty="0">
                    <a:solidFill>
                      <a:srgbClr val="000000"/>
                    </a:solidFill>
                    <a:ea typeface="Segoe UI" pitchFamily="34" charset="0"/>
                    <a:cs typeface="Symap" pitchFamily="2" charset="0"/>
                    <a:sym typeface="Symbol" pitchFamily="18" charset="2"/>
                  </a:rPr>
                  <a:t>, where </a:t>
                </a:r>
                <a:r>
                  <a:rPr lang="en-US" i="1" dirty="0">
                    <a:solidFill>
                      <a:srgbClr val="000000"/>
                    </a:solidFill>
                    <a:ea typeface="Segoe UI" pitchFamily="34" charset="0"/>
                    <a:cs typeface="Symap" pitchFamily="2" charset="0"/>
                    <a:sym typeface="Symbol" pitchFamily="18" charset="2"/>
                  </a:rPr>
                  <a:t>v</a:t>
                </a:r>
                <a:r>
                  <a:rPr lang="en-US" dirty="0">
                    <a:solidFill>
                      <a:srgbClr val="000000"/>
                    </a:solidFill>
                    <a:ea typeface="Segoe UI" pitchFamily="34" charset="0"/>
                    <a:cs typeface="Symap" pitchFamily="2" charset="0"/>
                    <a:sym typeface="Symbol" pitchFamily="18" charset="2"/>
                  </a:rPr>
                  <a:t> is </a:t>
                </a:r>
                <a:r>
                  <a:rPr lang="en-US" i="1" dirty="0">
                    <a:solidFill>
                      <a:srgbClr val="000000"/>
                    </a:solidFill>
                    <a:ea typeface="Segoe UI" pitchFamily="34" charset="0"/>
                    <a:cs typeface="Symap" pitchFamily="2" charset="0"/>
                    <a:sym typeface="Symbol" pitchFamily="18" charset="2"/>
                  </a:rPr>
                  <a:t>not</a:t>
                </a:r>
                <a:r>
                  <a:rPr lang="en-US" dirty="0">
                    <a:solidFill>
                      <a:srgbClr val="000000"/>
                    </a:solidFill>
                    <a:ea typeface="Segoe UI" pitchFamily="34" charset="0"/>
                    <a:cs typeface="Symap" pitchFamily="2" charset="0"/>
                    <a:sym typeface="Symbol" pitchFamily="18" charset="2"/>
                  </a:rPr>
                  <a:t> the speed of the wave in the medium. </a:t>
                </a:r>
                <a:endParaRPr lang="en-US" dirty="0" smtClean="0">
                  <a:solidFill>
                    <a:srgbClr val="000000"/>
                  </a:solidFill>
                  <a:ea typeface="Segoe UI" pitchFamily="34" charset="0"/>
                  <a:cs typeface="Symap" pitchFamily="2" charset="0"/>
                  <a:sym typeface="Symbol" pitchFamily="18" charset="2"/>
                </a:endParaRPr>
              </a:p>
              <a:p>
                <a:pPr>
                  <a:lnSpc>
                    <a:spcPct val="115000"/>
                  </a:lnSpc>
                  <a:spcBef>
                    <a:spcPts val="0"/>
                  </a:spcBef>
                </a:pPr>
                <a:r>
                  <a:rPr lang="en-US" dirty="0" smtClean="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Because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rPr>
                      <m:t>𝑐</m:t>
                    </m:r>
                    <m:r>
                      <a:rPr lang="en-US" i="1" dirty="0" smtClean="0">
                        <a:solidFill>
                          <a:srgbClr val="000000"/>
                        </a:solidFill>
                        <a:latin typeface="Cambria Math" panose="02040503050406030204" pitchFamily="18" charset="0"/>
                        <a:ea typeface="Segoe UI" pitchFamily="34" charset="0"/>
                        <a:cs typeface="Times New Roman" pitchFamily="18" charset="0"/>
                      </a:rPr>
                      <m:t>=</m:t>
                    </m:r>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rPr>
                      <m:t>𝜆</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oMath>
                </a14:m>
                <a:r>
                  <a:rPr lang="en-US" dirty="0">
                    <a:solidFill>
                      <a:srgbClr val="000000"/>
                    </a:solidFill>
                    <a:ea typeface="Segoe UI" pitchFamily="34" charset="0"/>
                    <a:cs typeface="Times New Roman" pitchFamily="18" charset="0"/>
                    <a:sym typeface="Symbol" pitchFamily="18" charset="2"/>
                  </a:rPr>
                  <a:t>we see that</a:t>
                </a:r>
              </a:p>
              <a:p>
                <a:pPr>
                  <a:spcBef>
                    <a:spcPct val="10000"/>
                  </a:spcBef>
                </a:pPr>
                <a:r>
                  <a:rPr lang="en-US" dirty="0">
                    <a:ea typeface="Segoe UI" pitchFamily="34" charset="0"/>
                    <a:cs typeface="Times New Roman" pitchFamily="18" charset="0"/>
                  </a:rPr>
                  <a:t>		</a:t>
                </a:r>
                <a:endParaRPr lang="en-US" i="1" dirty="0">
                  <a:ea typeface="Segoe UI" pitchFamily="34" charset="0"/>
                  <a:cs typeface="Times New Roman" pitchFamily="18" charset="0"/>
                </a:endParaRPr>
              </a:p>
            </p:txBody>
          </p:sp>
        </mc:Choice>
        <mc:Fallback xmlns="">
          <p:sp>
            <p:nvSpPr>
              <p:cNvPr id="159746" name="Rectangle 2"/>
              <p:cNvSpPr>
                <a:spLocks noRot="1" noChangeAspect="1" noMove="1" noResize="1" noEditPoints="1" noAdjustHandles="1" noChangeArrowheads="1" noChangeShapeType="1" noTextEdit="1"/>
              </p:cNvSpPr>
              <p:nvPr/>
            </p:nvSpPr>
            <p:spPr bwMode="auto">
              <a:xfrm>
                <a:off x="685800" y="1344613"/>
                <a:ext cx="7772400" cy="5513387"/>
              </a:xfrm>
              <a:prstGeom prst="rect">
                <a:avLst/>
              </a:prstGeom>
              <a:blipFill>
                <a:blip r:embed="rId5"/>
                <a:stretch>
                  <a:fillRect l="-1255" t="-774" r="-1098"/>
                </a:stretch>
              </a:blipFill>
              <a:ln w="9525">
                <a:noFill/>
                <a:miter lim="800000"/>
                <a:headEnd/>
                <a:tailEnd/>
              </a:ln>
              <a:effectLst/>
            </p:spPr>
            <p:txBody>
              <a:bodyPr/>
              <a:lstStyle/>
              <a:p>
                <a:r>
                  <a:rPr lang="en-US">
                    <a:noFill/>
                  </a:rPr>
                  <a:t> </a:t>
                </a:r>
              </a:p>
            </p:txBody>
          </p:sp>
        </mc:Fallback>
      </mc:AlternateContent>
      <p:sp>
        <p:nvSpPr>
          <p:cNvPr id="1597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59754" name="Group 10"/>
          <p:cNvGrpSpPr>
            <a:grpSpLocks/>
          </p:cNvGrpSpPr>
          <p:nvPr/>
        </p:nvGrpSpPr>
        <p:grpSpPr bwMode="auto">
          <a:xfrm>
            <a:off x="842963" y="5969003"/>
            <a:ext cx="7464425" cy="822325"/>
            <a:chOff x="531" y="3022"/>
            <a:chExt cx="4702" cy="518"/>
          </a:xfrm>
        </p:grpSpPr>
        <p:sp>
          <p:nvSpPr>
            <p:cNvPr id="159749" name="Text Box 5"/>
            <p:cNvSpPr txBox="1">
              <a:spLocks noChangeArrowheads="1"/>
            </p:cNvSpPr>
            <p:nvPr/>
          </p:nvSpPr>
          <p:spPr bwMode="auto">
            <a:xfrm>
              <a:off x="3881" y="3022"/>
              <a:ext cx="1352"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for light</a:t>
              </a:r>
            </a:p>
          </p:txBody>
        </p:sp>
        <p:sp>
          <p:nvSpPr>
            <p:cNvPr id="159750" name="Rectangle 6"/>
            <p:cNvSpPr>
              <a:spLocks noChangeArrowheads="1"/>
            </p:cNvSpPr>
            <p:nvPr/>
          </p:nvSpPr>
          <p:spPr bwMode="auto">
            <a:xfrm>
              <a:off x="531" y="3024"/>
              <a:ext cx="4701" cy="512"/>
            </a:xfrm>
            <a:prstGeom prst="rect">
              <a:avLst/>
            </a:prstGeom>
            <a:noFill/>
            <a:ln w="12700">
              <a:solidFill>
                <a:schemeClr val="tx1"/>
              </a:solidFill>
              <a:miter lim="800000"/>
              <a:headEnd/>
              <a:tailEnd/>
            </a:ln>
            <a:effectLst/>
          </p:spPr>
          <p:txBody>
            <a:bodyPr wrap="none" anchor="ctr"/>
            <a:lstStyle/>
            <a:p>
              <a:endParaRPr lang="en-US"/>
            </a:p>
          </p:txBody>
        </p:sp>
        <p:sp>
          <p:nvSpPr>
            <p:cNvPr id="159753" name="Text Box 9"/>
            <p:cNvSpPr txBox="1">
              <a:spLocks noChangeArrowheads="1"/>
            </p:cNvSpPr>
            <p:nvPr/>
          </p:nvSpPr>
          <p:spPr bwMode="auto">
            <a:xfrm>
              <a:off x="1447" y="3056"/>
              <a:ext cx="2434" cy="427"/>
            </a:xfrm>
            <a:prstGeom prst="rect">
              <a:avLst/>
            </a:prstGeom>
            <a:noFill/>
            <a:ln w="9525">
              <a:noFill/>
              <a:miter lim="800000"/>
              <a:headEnd/>
              <a:tailEnd/>
            </a:ln>
            <a:effectLst/>
          </p:spPr>
          <p:txBody>
            <a:bodyPr wrap="square">
              <a:spAutoFit/>
            </a:bodyPr>
            <a:lstStyle/>
            <a:p>
              <a:pPr algn="r"/>
              <a:r>
                <a:rPr lang="en-US" sz="2000" i="1" dirty="0">
                  <a:solidFill>
                    <a:schemeClr val="hlink"/>
                  </a:solidFill>
                </a:rPr>
                <a:t>     </a:t>
              </a:r>
              <a:r>
                <a:rPr lang="en-US" sz="2000" i="1" dirty="0" smtClean="0">
                  <a:solidFill>
                    <a:schemeClr val="hlink"/>
                  </a:solidFill>
                </a:rPr>
                <a:t>           </a:t>
              </a:r>
              <a:r>
                <a:rPr lang="en-US" sz="1800" i="1" dirty="0" smtClean="0">
                  <a:solidFill>
                    <a:schemeClr val="hlink"/>
                  </a:solidFill>
                </a:rPr>
                <a:t>v</a:t>
              </a:r>
              <a:r>
                <a:rPr lang="en-US" sz="1800" dirty="0" smtClean="0">
                  <a:solidFill>
                    <a:schemeClr val="hlink"/>
                  </a:solidFill>
                </a:rPr>
                <a:t> </a:t>
              </a:r>
              <a:r>
                <a:rPr lang="en-US" sz="1800" dirty="0">
                  <a:solidFill>
                    <a:schemeClr val="hlink"/>
                  </a:solidFill>
                </a:rPr>
                <a:t>is the relative speed between source and observer</a:t>
              </a:r>
              <a:endParaRPr lang="en-US" sz="2000" dirty="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6">
                                            <p:txEl>
                                              <p:pRg st="1" end="1"/>
                                            </p:txEl>
                                          </p:spTgt>
                                        </p:tgtEl>
                                        <p:attrNameLst>
                                          <p:attrName>style.visibility</p:attrName>
                                        </p:attrNameLst>
                                      </p:cBhvr>
                                      <p:to>
                                        <p:strVal val="visible"/>
                                      </p:to>
                                    </p:set>
                                    <p:anim calcmode="lin" valueType="num">
                                      <p:cBhvr additive="base">
                                        <p:cTn id="7" dur="500" fill="hold"/>
                                        <p:tgtEl>
                                          <p:spTgt spid="159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46">
                                            <p:txEl>
                                              <p:pRg st="2" end="2"/>
                                            </p:txEl>
                                          </p:spTgt>
                                        </p:tgtEl>
                                        <p:attrNameLst>
                                          <p:attrName>style.visibility</p:attrName>
                                        </p:attrNameLst>
                                      </p:cBhvr>
                                      <p:to>
                                        <p:strVal val="visible"/>
                                      </p:to>
                                    </p:set>
                                    <p:anim calcmode="lin" valueType="num">
                                      <p:cBhvr additive="base">
                                        <p:cTn id="13" dur="500" fill="hold"/>
                                        <p:tgtEl>
                                          <p:spTgt spid="1597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9746">
                                            <p:txEl>
                                              <p:pRg st="3" end="3"/>
                                            </p:txEl>
                                          </p:spTgt>
                                        </p:tgtEl>
                                        <p:attrNameLst>
                                          <p:attrName>style.visibility</p:attrName>
                                        </p:attrNameLst>
                                      </p:cBhvr>
                                      <p:to>
                                        <p:strVal val="visible"/>
                                      </p:to>
                                    </p:set>
                                    <p:anim calcmode="lin" valueType="num">
                                      <p:cBhvr additive="base">
                                        <p:cTn id="19" dur="500" fill="hold"/>
                                        <p:tgtEl>
                                          <p:spTgt spid="1597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59754"/>
                                        </p:tgtEl>
                                        <p:attrNameLst>
                                          <p:attrName>style.visibility</p:attrName>
                                        </p:attrNameLst>
                                      </p:cBhvr>
                                      <p:to>
                                        <p:strVal val="visible"/>
                                      </p:to>
                                    </p:set>
                                    <p:anim calcmode="lin" valueType="num">
                                      <p:cBhvr>
                                        <p:cTn id="25" dur="500" fill="hold"/>
                                        <p:tgtEl>
                                          <p:spTgt spid="159754"/>
                                        </p:tgtEl>
                                        <p:attrNameLst>
                                          <p:attrName>ppt_w</p:attrName>
                                        </p:attrNameLst>
                                      </p:cBhvr>
                                      <p:tavLst>
                                        <p:tav tm="0">
                                          <p:val>
                                            <p:fltVal val="0"/>
                                          </p:val>
                                        </p:tav>
                                        <p:tav tm="100000">
                                          <p:val>
                                            <p:strVal val="#ppt_w"/>
                                          </p:val>
                                        </p:tav>
                                      </p:tavLst>
                                    </p:anim>
                                    <p:anim calcmode="lin" valueType="num">
                                      <p:cBhvr>
                                        <p:cTn id="26" dur="500" fill="hold"/>
                                        <p:tgtEl>
                                          <p:spTgt spid="159754"/>
                                        </p:tgtEl>
                                        <p:attrNameLst>
                                          <p:attrName>ppt_h</p:attrName>
                                        </p:attrNameLst>
                                      </p:cBhvr>
                                      <p:tavLst>
                                        <p:tav tm="0">
                                          <p:val>
                                            <p:fltVal val="0"/>
                                          </p:val>
                                        </p:tav>
                                        <p:tav tm="100000">
                                          <p:val>
                                            <p:strVal val="#ppt_h"/>
                                          </p:val>
                                        </p:tav>
                                      </p:tavLst>
                                    </p:anim>
                                    <p:animEffect transition="in" filter="fade">
                                      <p:cBhvr>
                                        <p:cTn id="27" dur="500"/>
                                        <p:tgtEl>
                                          <p:spTgt spid="159754"/>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884" name="Rectangle 4"/>
              <p:cNvSpPr>
                <a:spLocks noChangeArrowheads="1"/>
              </p:cNvSpPr>
              <p:nvPr/>
            </p:nvSpPr>
            <p:spPr bwMode="auto">
              <a:xfrm>
                <a:off x="674688" y="1765300"/>
                <a:ext cx="7764462" cy="5092700"/>
              </a:xfrm>
              <a:prstGeom prst="rect">
                <a:avLst/>
              </a:prstGeom>
              <a:solidFill>
                <a:srgbClr val="FFFFCC"/>
              </a:solidFill>
              <a:ln w="9525">
                <a:noFill/>
                <a:miter lim="800000"/>
                <a:headEnd/>
                <a:tailEnd/>
              </a:ln>
              <a:effectLst/>
            </p:spPr>
            <p:txBody>
              <a:bodyPr/>
              <a:lstStyle/>
              <a:p>
                <a:pPr>
                  <a:spcBef>
                    <a:spcPct val="20000"/>
                  </a:spcBef>
                </a:pPr>
                <a:r>
                  <a:rPr lang="en-US" sz="2300" dirty="0" smtClean="0">
                    <a:sym typeface="Symbol" pitchFamily="18" charset="2"/>
                  </a:rPr>
                  <a:t>EXAMPLE: A star in another galaxy is traveling            away from us at a speed of 5.610</a:t>
                </a:r>
                <a:r>
                  <a:rPr lang="en-US" sz="2300" baseline="30000" dirty="0">
                    <a:sym typeface="Symbol" pitchFamily="18" charset="2"/>
                  </a:rPr>
                  <a:t>6</a:t>
                </a:r>
                <a:r>
                  <a:rPr lang="en-US" sz="2300" dirty="0">
                    <a:sym typeface="Symbol" pitchFamily="18" charset="2"/>
                  </a:rPr>
                  <a:t> ms</a:t>
                </a:r>
                <a:r>
                  <a:rPr lang="en-US" sz="2300" baseline="30000" dirty="0">
                    <a:sym typeface="Symbol" pitchFamily="18" charset="2"/>
                  </a:rPr>
                  <a:t>-1</a:t>
                </a:r>
                <a:r>
                  <a:rPr lang="en-US" sz="2300" dirty="0">
                    <a:sym typeface="Symbol" pitchFamily="18" charset="2"/>
                  </a:rPr>
                  <a:t>. It has                 a known absorption spectrum line that should                   be located at 520 nm on an identical stationary star. Where is this line located on the moving star?</a:t>
                </a:r>
              </a:p>
              <a:p>
                <a:pPr>
                  <a:spcBef>
                    <a:spcPct val="20000"/>
                  </a:spcBef>
                </a:pPr>
                <a:r>
                  <a:rPr lang="en-US" sz="2300" dirty="0">
                    <a:sym typeface="Symbol" pitchFamily="18" charset="2"/>
                  </a:rPr>
                  <a:t>SOLUTION: Use </a:t>
                </a:r>
                <a14:m>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num>
                      <m:den>
                        <m:r>
                          <a:rPr lang="en-US" sz="2000" i="1" dirty="0">
                            <a:latin typeface="Cambria Math" panose="02040503050406030204" pitchFamily="18" charset="0"/>
                            <a:sym typeface="Symbol" pitchFamily="18" charset="2"/>
                          </a:rPr>
                          <m:t></m:t>
                        </m:r>
                      </m:den>
                    </m:f>
                    <m:r>
                      <a:rPr lang="en-US" sz="2000" i="1" dirty="0">
                        <a:latin typeface="Cambria Math" panose="02040503050406030204" pitchFamily="18" charset="0"/>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𝑣</m:t>
                        </m:r>
                      </m:num>
                      <m:den>
                        <m:r>
                          <a:rPr lang="en-US" sz="2000" i="1" dirty="0">
                            <a:solidFill>
                              <a:srgbClr val="000000"/>
                            </a:solidFill>
                            <a:latin typeface="Cambria Math" panose="02040503050406030204" pitchFamily="18" charset="0"/>
                            <a:sym typeface="Symbol" pitchFamily="18" charset="2"/>
                          </a:rPr>
                          <m:t>𝑐</m:t>
                        </m:r>
                      </m:den>
                    </m:f>
                  </m:oMath>
                </a14:m>
                <a:r>
                  <a:rPr lang="en-US" sz="2300" dirty="0">
                    <a:sym typeface="Symbol" pitchFamily="18" charset="2"/>
                  </a:rPr>
                  <a:t>: </a:t>
                </a:r>
              </a:p>
              <a:p>
                <a:pPr>
                  <a:spcBef>
                    <a:spcPts val="1200"/>
                  </a:spcBef>
                  <a:spcAft>
                    <a:spcPts val="600"/>
                  </a:spcAft>
                </a:pPr>
                <a:r>
                  <a:rPr lang="en-US" sz="2000" dirty="0" smtClean="0"/>
                  <a:t>		</a:t>
                </a:r>
                <a14:m>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num>
                      <m:den>
                        <m:r>
                          <a:rPr lang="en-US" sz="2000" i="1" dirty="0">
                            <a:latin typeface="Cambria Math" panose="02040503050406030204" pitchFamily="18" charset="0"/>
                            <a:sym typeface="Symbol" pitchFamily="18" charset="2"/>
                          </a:rPr>
                          <m:t></m:t>
                        </m:r>
                      </m:den>
                    </m:f>
                    <m:r>
                      <a:rPr lang="en-US" sz="2000" i="1" dirty="0">
                        <a:latin typeface="Cambria Math" panose="02040503050406030204" pitchFamily="18" charset="0"/>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𝑣</m:t>
                        </m:r>
                      </m:num>
                      <m:den>
                        <m:r>
                          <a:rPr lang="en-US" sz="2000" i="1" dirty="0">
                            <a:solidFill>
                              <a:srgbClr val="000000"/>
                            </a:solidFill>
                            <a:latin typeface="Cambria Math" panose="02040503050406030204" pitchFamily="18" charset="0"/>
                            <a:sym typeface="Symbol" pitchFamily="18" charset="2"/>
                          </a:rPr>
                          <m:t>𝑐</m:t>
                        </m:r>
                      </m:den>
                    </m:f>
                    <m:r>
                      <a:rPr lang="en-US" sz="2000" b="0" i="1" dirty="0" smtClean="0">
                        <a:solidFill>
                          <a:srgbClr val="000000"/>
                        </a:solidFill>
                        <a:latin typeface="Cambria Math" panose="02040503050406030204" pitchFamily="18" charset="0"/>
                        <a:sym typeface="Symbol" pitchFamily="18" charset="2"/>
                      </a:rPr>
                      <m:t>=</m:t>
                    </m:r>
                  </m:oMath>
                </a14:m>
                <a:endParaRPr lang="en-US" sz="2300" dirty="0">
                  <a:solidFill>
                    <a:srgbClr val="000000"/>
                  </a:solidFill>
                  <a:cs typeface="Times New Roman" pitchFamily="18" charset="0"/>
                </a:endParaRPr>
              </a:p>
              <a:p>
                <a:pPr>
                  <a:spcBef>
                    <a:spcPct val="20000"/>
                  </a:spcBef>
                </a:pPr>
                <a:r>
                  <a:rPr lang="en-US" sz="2300" i="1" dirty="0">
                    <a:sym typeface="Symbol" pitchFamily="18" charset="2"/>
                  </a:rPr>
                  <a:t>     </a:t>
                </a:r>
                <a14:m>
                  <m:oMath xmlns:m="http://schemas.openxmlformats.org/officeDocument/2006/math">
                    <m:r>
                      <a:rPr lang="en-US" sz="2300" i="1" dirty="0" smtClean="0">
                        <a:latin typeface="Cambria Math" panose="02040503050406030204" pitchFamily="18" charset="0"/>
                      </a:rPr>
                      <m:t>∆</m:t>
                    </m:r>
                    <m:r>
                      <a:rPr lang="en-US" sz="2300" i="1" dirty="0">
                        <a:latin typeface="Cambria Math" panose="02040503050406030204" pitchFamily="18" charset="0"/>
                        <a:sym typeface="Symbol" pitchFamily="18" charset="2"/>
                      </a:rPr>
                      <m:t></m:t>
                    </m:r>
                    <m:r>
                      <a:rPr lang="en-US" sz="2300" i="1" dirty="0">
                        <a:solidFill>
                          <a:srgbClr val="000000"/>
                        </a:solidFill>
                        <a:latin typeface="Cambria Math" panose="02040503050406030204" pitchFamily="18" charset="0"/>
                        <a:cs typeface="Times New Roman" pitchFamily="18" charset="0"/>
                      </a:rPr>
                      <m:t>=</m:t>
                    </m:r>
                  </m:oMath>
                </a14:m>
                <a:endParaRPr lang="en-US" sz="2300" dirty="0">
                  <a:sym typeface="Symbol" pitchFamily="18" charset="2"/>
                </a:endParaRPr>
              </a:p>
              <a:p>
                <a:pPr>
                  <a:spcBef>
                    <a:spcPct val="20000"/>
                  </a:spcBef>
                </a:pPr>
                <a:r>
                  <a:rPr lang="en-US" sz="2300" dirty="0">
                    <a:sym typeface="Symbol" pitchFamily="18" charset="2"/>
                  </a:rPr>
                  <a:t> The star is moving away from us so that </a:t>
                </a:r>
                <a14:m>
                  <m:oMath xmlns:m="http://schemas.openxmlformats.org/officeDocument/2006/math">
                    <m:r>
                      <a:rPr lang="en-US" sz="2300" i="1" dirty="0" smtClean="0">
                        <a:latin typeface="Cambria Math" panose="02040503050406030204" pitchFamily="18" charset="0"/>
                        <a:sym typeface="Symbol" pitchFamily="18" charset="2"/>
                      </a:rPr>
                      <m:t>’</m:t>
                    </m:r>
                  </m:oMath>
                </a14:m>
                <a:r>
                  <a:rPr lang="en-US" sz="2300" dirty="0">
                    <a:sym typeface="Symbol" pitchFamily="18" charset="2"/>
                  </a:rPr>
                  <a:t> will be </a:t>
                </a:r>
                <a:r>
                  <a:rPr lang="en-US" sz="2300" dirty="0" smtClean="0">
                    <a:sym typeface="Symbol" pitchFamily="18" charset="2"/>
                  </a:rPr>
                  <a:t>               bigger </a:t>
                </a:r>
                <a:r>
                  <a:rPr lang="en-US" sz="2300" dirty="0">
                    <a:sym typeface="Symbol" pitchFamily="18" charset="2"/>
                  </a:rPr>
                  <a:t>than . Then</a:t>
                </a:r>
              </a:p>
              <a:p>
                <a:pPr>
                  <a:spcBef>
                    <a:spcPct val="20000"/>
                  </a:spcBef>
                </a:pPr>
                <a:r>
                  <a:rPr lang="en-US" sz="2300" dirty="0">
                    <a:sym typeface="Symbol" pitchFamily="18" charset="2"/>
                  </a:rPr>
                  <a:t>	 ’ </a:t>
                </a:r>
                <a:r>
                  <a:rPr lang="en-US" sz="2300" i="1" dirty="0">
                    <a:ea typeface="Segoe UI" pitchFamily="34" charset="0"/>
                    <a:cs typeface="Times New Roman" pitchFamily="18" charset="0"/>
                  </a:rPr>
                  <a:t>–</a:t>
                </a:r>
                <a:r>
                  <a:rPr lang="en-US" sz="2300" dirty="0">
                    <a:sym typeface="Symbol" pitchFamily="18" charset="2"/>
                  </a:rPr>
                  <a:t>  	</a:t>
                </a:r>
                <a:r>
                  <a:rPr lang="en-US" sz="2300" dirty="0" smtClean="0">
                    <a:sym typeface="Symbol" pitchFamily="18" charset="2"/>
                  </a:rPr>
                  <a:t>=</a:t>
                </a:r>
                <a:r>
                  <a:rPr lang="en-US" sz="2300" baseline="30000" dirty="0" smtClean="0">
                    <a:sym typeface="Symbol" pitchFamily="18" charset="2"/>
                  </a:rPr>
                  <a:t> </a:t>
                </a:r>
                <a:endParaRPr lang="en-US" sz="2300" baseline="30000" dirty="0">
                  <a:sym typeface="Symbol" pitchFamily="18" charset="2"/>
                </a:endParaRPr>
              </a:p>
              <a:p>
                <a:pPr>
                  <a:spcBef>
                    <a:spcPct val="20000"/>
                  </a:spcBef>
                </a:pPr>
                <a:r>
                  <a:rPr lang="en-US" sz="2300" dirty="0">
                    <a:sym typeface="Symbol" pitchFamily="18" charset="2"/>
                  </a:rPr>
                  <a:t>	        </a:t>
                </a:r>
                <a:r>
                  <a:rPr lang="en-US" sz="2300" dirty="0" smtClean="0">
                    <a:sym typeface="Symbol" pitchFamily="18" charset="2"/>
                  </a:rPr>
                  <a:t>’ =</a:t>
                </a:r>
                <a:endParaRPr lang="en-US" sz="2300" dirty="0">
                  <a:sym typeface="Symbol" pitchFamily="18" charset="2"/>
                </a:endParaRPr>
              </a:p>
            </p:txBody>
          </p:sp>
        </mc:Choice>
        <mc:Fallback xmlns="">
          <p:sp>
            <p:nvSpPr>
              <p:cNvPr id="122884" name="Rectangle 4"/>
              <p:cNvSpPr>
                <a:spLocks noRot="1" noChangeAspect="1" noMove="1" noResize="1" noEditPoints="1" noAdjustHandles="1" noChangeArrowheads="1" noChangeShapeType="1" noTextEdit="1"/>
              </p:cNvSpPr>
              <p:nvPr/>
            </p:nvSpPr>
            <p:spPr bwMode="auto">
              <a:xfrm>
                <a:off x="674688" y="1765300"/>
                <a:ext cx="7764462" cy="5092700"/>
              </a:xfrm>
              <a:prstGeom prst="rect">
                <a:avLst/>
              </a:prstGeom>
              <a:blipFill>
                <a:blip r:embed="rId5"/>
                <a:stretch>
                  <a:fillRect l="-1178" t="-958" b="-2754"/>
                </a:stretch>
              </a:blipFill>
              <a:ln w="9525">
                <a:noFill/>
                <a:miter lim="800000"/>
                <a:headEnd/>
                <a:tailEnd/>
              </a:ln>
              <a:effectLst/>
            </p:spPr>
            <p:txBody>
              <a:bodyPr/>
              <a:lstStyle/>
              <a:p>
                <a:r>
                  <a:rPr lang="en-US">
                    <a:noFill/>
                  </a:rPr>
                  <a:t> </a:t>
                </a:r>
              </a:p>
            </p:txBody>
          </p:sp>
        </mc:Fallback>
      </mc:AlternateContent>
      <p:sp>
        <p:nvSpPr>
          <p:cNvPr id="122882" name="Rectangle 2"/>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sp>
        <p:nvSpPr>
          <p:cNvPr id="12288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22887" name="Picture 7"/>
          <p:cNvPicPr>
            <a:picLocks noChangeAspect="1" noChangeArrowheads="1"/>
          </p:cNvPicPr>
          <p:nvPr/>
        </p:nvPicPr>
        <p:blipFill>
          <a:blip r:embed="rId6" cstate="print"/>
          <a:srcRect/>
          <a:stretch>
            <a:fillRect/>
          </a:stretch>
        </p:blipFill>
        <p:spPr bwMode="auto">
          <a:xfrm>
            <a:off x="7207250" y="152400"/>
            <a:ext cx="1822450" cy="2516188"/>
          </a:xfrm>
          <a:prstGeom prst="rect">
            <a:avLst/>
          </a:prstGeom>
          <a:ln>
            <a:noFill/>
          </a:ln>
          <a:effectLst>
            <a:outerShdw blurRad="292100" dist="139700" dir="2700000" algn="tl" rotWithShape="0">
              <a:srgbClr val="333333">
                <a:alpha val="65000"/>
              </a:srgbClr>
            </a:outerShdw>
          </a:effectLst>
        </p:spPr>
      </p:pic>
      <p:pic>
        <p:nvPicPr>
          <p:cNvPr id="122888" name="Picture 8"/>
          <p:cNvPicPr>
            <a:picLocks noChangeAspect="1" noChangeArrowheads="1"/>
          </p:cNvPicPr>
          <p:nvPr/>
        </p:nvPicPr>
        <p:blipFill>
          <a:blip r:embed="rId7" cstate="print"/>
          <a:srcRect/>
          <a:stretch>
            <a:fillRect/>
          </a:stretch>
        </p:blipFill>
        <p:spPr bwMode="auto">
          <a:xfrm>
            <a:off x="7850648" y="2899539"/>
            <a:ext cx="1169988" cy="3790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 calcmode="lin" valueType="num">
                                      <p:cBhvr additive="base">
                                        <p:cTn id="7" dur="500" fill="hold"/>
                                        <p:tgtEl>
                                          <p:spTgt spid="122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84">
                                            <p:txEl>
                                              <p:pRg st="1" end="1"/>
                                            </p:txEl>
                                          </p:spTgt>
                                        </p:tgtEl>
                                        <p:attrNameLst>
                                          <p:attrName>style.visibility</p:attrName>
                                        </p:attrNameLst>
                                      </p:cBhvr>
                                      <p:to>
                                        <p:strVal val="visible"/>
                                      </p:to>
                                    </p:set>
                                    <p:anim calcmode="lin" valueType="num">
                                      <p:cBhvr additive="base">
                                        <p:cTn id="13" dur="500" fill="hold"/>
                                        <p:tgtEl>
                                          <p:spTgt spid="1228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884">
                                            <p:txEl>
                                              <p:pRg st="2" end="2"/>
                                            </p:txEl>
                                          </p:spTgt>
                                        </p:tgtEl>
                                        <p:attrNameLst>
                                          <p:attrName>style.visibility</p:attrName>
                                        </p:attrNameLst>
                                      </p:cBhvr>
                                      <p:to>
                                        <p:strVal val="visible"/>
                                      </p:to>
                                    </p:set>
                                    <p:anim calcmode="lin" valueType="num">
                                      <p:cBhvr additive="base">
                                        <p:cTn id="19" dur="500" fill="hold"/>
                                        <p:tgtEl>
                                          <p:spTgt spid="1228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884">
                                            <p:txEl>
                                              <p:pRg st="3" end="3"/>
                                            </p:txEl>
                                          </p:spTgt>
                                        </p:tgtEl>
                                        <p:attrNameLst>
                                          <p:attrName>style.visibility</p:attrName>
                                        </p:attrNameLst>
                                      </p:cBhvr>
                                      <p:to>
                                        <p:strVal val="visible"/>
                                      </p:to>
                                    </p:set>
                                    <p:anim calcmode="lin" valueType="num">
                                      <p:cBhvr additive="base">
                                        <p:cTn id="25" dur="500" fill="hold"/>
                                        <p:tgtEl>
                                          <p:spTgt spid="1228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884">
                                            <p:txEl>
                                              <p:pRg st="4" end="4"/>
                                            </p:txEl>
                                          </p:spTgt>
                                        </p:tgtEl>
                                        <p:attrNameLst>
                                          <p:attrName>style.visibility</p:attrName>
                                        </p:attrNameLst>
                                      </p:cBhvr>
                                      <p:to>
                                        <p:strVal val="visible"/>
                                      </p:to>
                                    </p:set>
                                    <p:anim calcmode="lin" valueType="num">
                                      <p:cBhvr additive="base">
                                        <p:cTn id="31" dur="500" fill="hold"/>
                                        <p:tgtEl>
                                          <p:spTgt spid="12288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884">
                                            <p:txEl>
                                              <p:pRg st="5" end="5"/>
                                            </p:txEl>
                                          </p:spTgt>
                                        </p:tgtEl>
                                        <p:attrNameLst>
                                          <p:attrName>style.visibility</p:attrName>
                                        </p:attrNameLst>
                                      </p:cBhvr>
                                      <p:to>
                                        <p:strVal val="visible"/>
                                      </p:to>
                                    </p:set>
                                    <p:anim calcmode="lin" valueType="num">
                                      <p:cBhvr additive="base">
                                        <p:cTn id="37" dur="500" fill="hold"/>
                                        <p:tgtEl>
                                          <p:spTgt spid="12288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2884">
                                            <p:txEl>
                                              <p:pRg st="6" end="6"/>
                                            </p:txEl>
                                          </p:spTgt>
                                        </p:tgtEl>
                                        <p:attrNameLst>
                                          <p:attrName>style.visibility</p:attrName>
                                        </p:attrNameLst>
                                      </p:cBhvr>
                                      <p:to>
                                        <p:strVal val="visible"/>
                                      </p:to>
                                    </p:set>
                                    <p:anim calcmode="lin" valueType="num">
                                      <p:cBhvr additive="base">
                                        <p:cTn id="43" dur="500" fill="hold"/>
                                        <p:tgtEl>
                                          <p:spTgt spid="12288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10" presetClass="entr" presetSubtype="0" fill="hold" nodeType="withEffect">
                                  <p:stCondLst>
                                    <p:cond delay="0"/>
                                  </p:stCondLst>
                                  <p:childTnLst>
                                    <p:set>
                                      <p:cBhvr>
                                        <p:cTn id="46" dur="1" fill="hold">
                                          <p:stCondLst>
                                            <p:cond delay="0"/>
                                          </p:stCondLst>
                                        </p:cTn>
                                        <p:tgtEl>
                                          <p:spTgt spid="122887"/>
                                        </p:tgtEl>
                                        <p:attrNameLst>
                                          <p:attrName>style.visibility</p:attrName>
                                        </p:attrNameLst>
                                      </p:cBhvr>
                                      <p:to>
                                        <p:strVal val="visible"/>
                                      </p:to>
                                    </p:set>
                                    <p:animEffect transition="in" filter="fade">
                                      <p:cBhvr>
                                        <p:cTn id="47" dur="2000"/>
                                        <p:tgtEl>
                                          <p:spTgt spid="122887"/>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122888"/>
                                        </p:tgtEl>
                                        <p:attrNameLst>
                                          <p:attrName>style.visibility</p:attrName>
                                        </p:attrNameLst>
                                      </p:cBhvr>
                                      <p:to>
                                        <p:strVal val="visible"/>
                                      </p:to>
                                    </p:set>
                                    <p:animEffect transition="in" filter="fade">
                                      <p:cBhvr>
                                        <p:cTn id="51" dur="2000"/>
                                        <p:tgtEl>
                                          <p:spTgt spid="12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1" name="Rectangle 3"/>
              <p:cNvSpPr>
                <a:spLocks noChangeArrowheads="1"/>
              </p:cNvSpPr>
              <p:nvPr/>
            </p:nvSpPr>
            <p:spPr bwMode="auto">
              <a:xfrm>
                <a:off x="685800" y="1758950"/>
                <a:ext cx="7772400" cy="5099050"/>
              </a:xfrm>
              <a:prstGeom prst="rect">
                <a:avLst/>
              </a:prstGeom>
              <a:solidFill>
                <a:srgbClr val="CCFFCC"/>
              </a:solidFill>
              <a:ln w="9525">
                <a:noFill/>
                <a:miter lim="800000"/>
                <a:headEnd/>
                <a:tailEnd/>
              </a:ln>
              <a:effectLst/>
            </p:spPr>
            <p:txBody>
              <a:bodyPr/>
              <a:lstStyle/>
              <a:p>
                <a:pPr eaLnBrk="1" hangingPunct="1"/>
                <a:r>
                  <a:rPr lang="en-US" dirty="0" smtClean="0"/>
                  <a:t>PRACTICE:  The absorption spectra                                 of stars of varying distances from                                  Earth are shown here. The sun is the                           bottom spectrum (D). </a:t>
                </a:r>
              </a:p>
              <a:p>
                <a:pPr eaLnBrk="1" hangingPunct="1"/>
                <a:r>
                  <a:rPr lang="en-US" dirty="0"/>
                  <a:t>(a) Which star has the highest velocity                         relative to Earth? Is it moving towards                             us, or away from us?</a:t>
                </a:r>
              </a:p>
              <a:p>
                <a:pPr eaLnBrk="1" hangingPunct="1"/>
                <a:r>
                  <a:rPr lang="en-US" dirty="0"/>
                  <a:t>SOLUTION:</a:t>
                </a:r>
              </a:p>
              <a:p>
                <a:pPr eaLnBrk="1" hangingPunct="1"/>
                <a:r>
                  <a:rPr lang="en-US" dirty="0">
                    <a:sym typeface="Symbol" pitchFamily="18" charset="2"/>
                  </a:rPr>
                  <a:t></a:t>
                </a:r>
                <a:r>
                  <a:rPr lang="en-US" dirty="0"/>
                  <a:t>From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m:t>
                    </m:r>
                    <m:r>
                      <a:rPr lang="en-US" i="1" dirty="0" smtClean="0">
                        <a:solidFill>
                          <a:srgbClr val="000000"/>
                        </a:solidFill>
                        <a:latin typeface="Cambria Math" panose="02040503050406030204" pitchFamily="18" charset="0"/>
                        <a:sym typeface="Symbol" pitchFamily="18" charset="2"/>
                      </a:rPr>
                      <m:t>𝑓</m:t>
                    </m:r>
                    <m:r>
                      <a:rPr lang="en-US" i="1" dirty="0" smtClean="0">
                        <a:solidFill>
                          <a:srgbClr val="000000"/>
                        </a:solidFill>
                        <a:latin typeface="Cambria Math" panose="02040503050406030204" pitchFamily="18" charset="0"/>
                        <a:sym typeface="Symbol" pitchFamily="18" charset="2"/>
                      </a:rPr>
                      <m:t>=</m:t>
                    </m:r>
                    <m:d>
                      <m:dPr>
                        <m:ctrlPr>
                          <a:rPr lang="en-US" i="1" dirty="0">
                            <a:solidFill>
                              <a:srgbClr val="000000"/>
                            </a:solidFill>
                            <a:latin typeface="Cambria Math" panose="02040503050406030204" pitchFamily="18" charset="0"/>
                          </a:rPr>
                        </m:ctrlPr>
                      </m:dPr>
                      <m:e>
                        <m:f>
                          <m:fPr>
                            <m:ctrlPr>
                              <a:rPr lang="en-US" i="1" dirty="0">
                                <a:solidFill>
                                  <a:srgbClr val="000000"/>
                                </a:solidFill>
                                <a:latin typeface="Cambria Math" panose="02040503050406030204" pitchFamily="18" charset="0"/>
                              </a:rPr>
                            </m:ctrlPr>
                          </m:fPr>
                          <m:num>
                            <m:r>
                              <a:rPr lang="en-US" i="1" dirty="0">
                                <a:solidFill>
                                  <a:srgbClr val="000000"/>
                                </a:solidFill>
                                <a:latin typeface="Cambria Math" panose="02040503050406030204" pitchFamily="18" charset="0"/>
                              </a:rPr>
                              <m:t>𝑣</m:t>
                            </m:r>
                          </m:num>
                          <m:den>
                            <m:r>
                              <a:rPr lang="en-US" i="1" dirty="0">
                                <a:solidFill>
                                  <a:srgbClr val="000000"/>
                                </a:solidFill>
                                <a:latin typeface="Cambria Math" panose="02040503050406030204" pitchFamily="18" charset="0"/>
                              </a:rPr>
                              <m:t>𝑐</m:t>
                            </m:r>
                          </m:den>
                        </m:f>
                      </m:e>
                    </m:d>
                    <m:r>
                      <a:rPr lang="en-US" i="1" dirty="0">
                        <a:solidFill>
                          <a:srgbClr val="000000"/>
                        </a:solidFill>
                        <a:latin typeface="Cambria Math" panose="02040503050406030204" pitchFamily="18" charset="0"/>
                      </a:rPr>
                      <m:t>𝑓</m:t>
                    </m:r>
                    <m:r>
                      <a:rPr lang="en-US" i="1" dirty="0">
                        <a:solidFill>
                          <a:srgbClr val="000000"/>
                        </a:solidFill>
                        <a:latin typeface="Cambria Math" panose="02040503050406030204" pitchFamily="18" charset="0"/>
                      </a:rPr>
                      <m:t>  </m:t>
                    </m:r>
                  </m:oMath>
                </a14:m>
                <a:r>
                  <a:rPr lang="en-US" dirty="0">
                    <a:solidFill>
                      <a:srgbClr val="000000"/>
                    </a:solidFill>
                  </a:rPr>
                  <a:t>we see that </a:t>
                </a:r>
                <a:endParaRPr lang="en-US" dirty="0" smtClean="0">
                  <a:solidFill>
                    <a:srgbClr val="000000"/>
                  </a:solidFill>
                </a:endParaRPr>
              </a:p>
              <a:p>
                <a:pPr eaLnBrk="1" hangingPunct="1"/>
                <a:endParaRPr lang="en-US" dirty="0">
                  <a:solidFill>
                    <a:srgbClr val="000000"/>
                  </a:solidFill>
                  <a:sym typeface="Symbol" pitchFamily="18" charset="2"/>
                </a:endParaRPr>
              </a:p>
              <a:p>
                <a:pPr eaLnBrk="1" hangingPunct="1"/>
                <a:endParaRPr lang="en-US" dirty="0" smtClean="0">
                  <a:solidFill>
                    <a:srgbClr val="000000"/>
                  </a:solidFill>
                  <a:sym typeface="Symbol" pitchFamily="18" charset="2"/>
                </a:endParaRPr>
              </a:p>
              <a:p>
                <a:pPr eaLnBrk="1" hangingPunct="1"/>
                <a:r>
                  <a:rPr lang="en-US" dirty="0" smtClean="0">
                    <a:sym typeface="Symbol" pitchFamily="18" charset="2"/>
                  </a:rPr>
                  <a:t></a:t>
                </a:r>
                <a:r>
                  <a:rPr lang="en-US" dirty="0"/>
                  <a:t>Observing the heavy black line in D we see </a:t>
                </a:r>
                <a:r>
                  <a:rPr lang="en-US" dirty="0" smtClean="0"/>
                  <a:t>that</a:t>
                </a:r>
                <a:endParaRPr lang="en-US" dirty="0"/>
              </a:p>
            </p:txBody>
          </p:sp>
        </mc:Choice>
        <mc:Fallback xmlns="">
          <p:sp>
            <p:nvSpPr>
              <p:cNvPr id="124931" name="Rectangle 3"/>
              <p:cNvSpPr>
                <a:spLocks noRot="1" noChangeAspect="1" noMove="1" noResize="1" noEditPoints="1" noAdjustHandles="1" noChangeArrowheads="1" noChangeShapeType="1" noTextEdit="1"/>
              </p:cNvSpPr>
              <p:nvPr/>
            </p:nvSpPr>
            <p:spPr bwMode="auto">
              <a:xfrm>
                <a:off x="685800" y="1758950"/>
                <a:ext cx="7772400" cy="5099050"/>
              </a:xfrm>
              <a:prstGeom prst="rect">
                <a:avLst/>
              </a:prstGeom>
              <a:blipFill>
                <a:blip r:embed="rId5"/>
                <a:stretch>
                  <a:fillRect l="-1255" t="-837" r="-2431"/>
                </a:stretch>
              </a:blipFill>
              <a:ln w="9525">
                <a:noFill/>
                <a:miter lim="800000"/>
                <a:headEnd/>
                <a:tailEnd/>
              </a:ln>
              <a:effectLst/>
            </p:spPr>
            <p:txBody>
              <a:bodyPr/>
              <a:lstStyle/>
              <a:p>
                <a:r>
                  <a:rPr lang="en-US">
                    <a:noFill/>
                  </a:rPr>
                  <a:t> </a:t>
                </a:r>
              </a:p>
            </p:txBody>
          </p:sp>
        </mc:Fallback>
      </mc:AlternateContent>
      <p:sp>
        <p:nvSpPr>
          <p:cNvPr id="12494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24943" name="Rectangle 15"/>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grpSp>
        <p:nvGrpSpPr>
          <p:cNvPr id="124933" name="Group 5"/>
          <p:cNvGrpSpPr>
            <a:grpSpLocks/>
          </p:cNvGrpSpPr>
          <p:nvPr/>
        </p:nvGrpSpPr>
        <p:grpSpPr bwMode="auto">
          <a:xfrm>
            <a:off x="5854700" y="815975"/>
            <a:ext cx="3162300" cy="2647950"/>
            <a:chOff x="3768" y="1254"/>
            <a:chExt cx="1992" cy="1668"/>
          </a:xfrm>
        </p:grpSpPr>
        <p:pic>
          <p:nvPicPr>
            <p:cNvPr id="124934" name="Picture 6"/>
            <p:cNvPicPr>
              <a:picLocks noChangeAspect="1" noChangeArrowheads="1"/>
            </p:cNvPicPr>
            <p:nvPr/>
          </p:nvPicPr>
          <p:blipFill>
            <a:blip r:embed="rId6" cstate="print"/>
            <a:srcRect/>
            <a:stretch>
              <a:fillRect/>
            </a:stretch>
          </p:blipFill>
          <p:spPr bwMode="auto">
            <a:xfrm>
              <a:off x="3978" y="1254"/>
              <a:ext cx="1782" cy="1668"/>
            </a:xfrm>
            <a:prstGeom prst="rect">
              <a:avLst/>
            </a:prstGeom>
            <a:ln>
              <a:noFill/>
            </a:ln>
            <a:effectLst>
              <a:outerShdw blurRad="292100" dist="139700" dir="2700000" algn="tl" rotWithShape="0">
                <a:srgbClr val="333333">
                  <a:alpha val="65000"/>
                </a:srgbClr>
              </a:outerShdw>
            </a:effectLst>
          </p:spPr>
        </p:pic>
        <p:sp>
          <p:nvSpPr>
            <p:cNvPr id="124935" name="Text Box 7"/>
            <p:cNvSpPr txBox="1">
              <a:spLocks noChangeArrowheads="1"/>
            </p:cNvSpPr>
            <p:nvPr/>
          </p:nvSpPr>
          <p:spPr bwMode="auto">
            <a:xfrm>
              <a:off x="3768" y="1371"/>
              <a:ext cx="223" cy="250"/>
            </a:xfrm>
            <a:prstGeom prst="rect">
              <a:avLst/>
            </a:prstGeom>
            <a:noFill/>
            <a:ln w="9525">
              <a:noFill/>
              <a:miter lim="800000"/>
              <a:headEnd/>
              <a:tailEnd/>
            </a:ln>
            <a:effectLst/>
          </p:spPr>
          <p:txBody>
            <a:bodyPr wrap="none">
              <a:spAutoFit/>
            </a:bodyPr>
            <a:lstStyle/>
            <a:p>
              <a:pPr eaLnBrk="1" hangingPunct="1"/>
              <a:r>
                <a:rPr lang="en-US" sz="2000"/>
                <a:t>A</a:t>
              </a:r>
            </a:p>
          </p:txBody>
        </p:sp>
        <p:sp>
          <p:nvSpPr>
            <p:cNvPr id="124936" name="Text Box 8"/>
            <p:cNvSpPr txBox="1">
              <a:spLocks noChangeArrowheads="1"/>
            </p:cNvSpPr>
            <p:nvPr/>
          </p:nvSpPr>
          <p:spPr bwMode="auto">
            <a:xfrm>
              <a:off x="3769" y="1775"/>
              <a:ext cx="223" cy="250"/>
            </a:xfrm>
            <a:prstGeom prst="rect">
              <a:avLst/>
            </a:prstGeom>
            <a:noFill/>
            <a:ln w="9525">
              <a:noFill/>
              <a:miter lim="800000"/>
              <a:headEnd/>
              <a:tailEnd/>
            </a:ln>
            <a:effectLst/>
          </p:spPr>
          <p:txBody>
            <a:bodyPr wrap="none">
              <a:spAutoFit/>
            </a:bodyPr>
            <a:lstStyle/>
            <a:p>
              <a:pPr eaLnBrk="1" hangingPunct="1"/>
              <a:r>
                <a:rPr lang="en-US" sz="2000"/>
                <a:t>B</a:t>
              </a:r>
            </a:p>
          </p:txBody>
        </p:sp>
        <p:sp>
          <p:nvSpPr>
            <p:cNvPr id="124937" name="Text Box 9"/>
            <p:cNvSpPr txBox="1">
              <a:spLocks noChangeArrowheads="1"/>
            </p:cNvSpPr>
            <p:nvPr/>
          </p:nvSpPr>
          <p:spPr bwMode="auto">
            <a:xfrm>
              <a:off x="3771" y="2172"/>
              <a:ext cx="232" cy="250"/>
            </a:xfrm>
            <a:prstGeom prst="rect">
              <a:avLst/>
            </a:prstGeom>
            <a:noFill/>
            <a:ln w="9525">
              <a:noFill/>
              <a:miter lim="800000"/>
              <a:headEnd/>
              <a:tailEnd/>
            </a:ln>
            <a:effectLst/>
          </p:spPr>
          <p:txBody>
            <a:bodyPr wrap="none">
              <a:spAutoFit/>
            </a:bodyPr>
            <a:lstStyle/>
            <a:p>
              <a:pPr eaLnBrk="1" hangingPunct="1"/>
              <a:r>
                <a:rPr lang="en-US" sz="2000"/>
                <a:t>C</a:t>
              </a:r>
            </a:p>
          </p:txBody>
        </p:sp>
        <p:sp>
          <p:nvSpPr>
            <p:cNvPr id="124938" name="Text Box 10"/>
            <p:cNvSpPr txBox="1">
              <a:spLocks noChangeArrowheads="1"/>
            </p:cNvSpPr>
            <p:nvPr/>
          </p:nvSpPr>
          <p:spPr bwMode="auto">
            <a:xfrm>
              <a:off x="3773" y="2528"/>
              <a:ext cx="232" cy="250"/>
            </a:xfrm>
            <a:prstGeom prst="rect">
              <a:avLst/>
            </a:prstGeom>
            <a:noFill/>
            <a:ln w="9525">
              <a:noFill/>
              <a:miter lim="800000"/>
              <a:headEnd/>
              <a:tailEnd/>
            </a:ln>
            <a:effectLst/>
          </p:spPr>
          <p:txBody>
            <a:bodyPr wrap="none">
              <a:spAutoFit/>
            </a:bodyPr>
            <a:lstStyle/>
            <a:p>
              <a:pPr eaLnBrk="1" hangingPunct="1"/>
              <a:r>
                <a:rPr lang="en-US" sz="2000"/>
                <a:t>D</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4933"/>
                                        </p:tgtEl>
                                        <p:attrNameLst>
                                          <p:attrName>style.visibility</p:attrName>
                                        </p:attrNameLst>
                                      </p:cBhvr>
                                      <p:to>
                                        <p:strVal val="visible"/>
                                      </p:to>
                                    </p:set>
                                    <p:anim calcmode="lin" valueType="num">
                                      <p:cBhvr>
                                        <p:cTn id="11" dur="500" fill="hold"/>
                                        <p:tgtEl>
                                          <p:spTgt spid="124933"/>
                                        </p:tgtEl>
                                        <p:attrNameLst>
                                          <p:attrName>ppt_w</p:attrName>
                                        </p:attrNameLst>
                                      </p:cBhvr>
                                      <p:tavLst>
                                        <p:tav tm="0">
                                          <p:val>
                                            <p:fltVal val="0"/>
                                          </p:val>
                                        </p:tav>
                                        <p:tav tm="100000">
                                          <p:val>
                                            <p:strVal val="#ppt_w"/>
                                          </p:val>
                                        </p:tav>
                                      </p:tavLst>
                                    </p:anim>
                                    <p:anim calcmode="lin" valueType="num">
                                      <p:cBhvr>
                                        <p:cTn id="12" dur="500" fill="hold"/>
                                        <p:tgtEl>
                                          <p:spTgt spid="124933"/>
                                        </p:tgtEl>
                                        <p:attrNameLst>
                                          <p:attrName>ppt_h</p:attrName>
                                        </p:attrNameLst>
                                      </p:cBhvr>
                                      <p:tavLst>
                                        <p:tav tm="0">
                                          <p:val>
                                            <p:fltVal val="0"/>
                                          </p:val>
                                        </p:tav>
                                        <p:tav tm="100000">
                                          <p:val>
                                            <p:strVal val="#ppt_h"/>
                                          </p:val>
                                        </p:tav>
                                      </p:tavLst>
                                    </p:anim>
                                    <p:animEffect transition="in" filter="fade">
                                      <p:cBhvr>
                                        <p:cTn id="13" dur="500"/>
                                        <p:tgtEl>
                                          <p:spTgt spid="1249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4931">
                                            <p:txEl>
                                              <p:pRg st="1" end="1"/>
                                            </p:txEl>
                                          </p:spTgt>
                                        </p:tgtEl>
                                        <p:attrNameLst>
                                          <p:attrName>style.visibility</p:attrName>
                                        </p:attrNameLst>
                                      </p:cBhvr>
                                      <p:to>
                                        <p:strVal val="visible"/>
                                      </p:to>
                                    </p:set>
                                    <p:anim calcmode="lin" valueType="num">
                                      <p:cBhvr additive="base">
                                        <p:cTn id="18"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49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4931">
                                            <p:txEl>
                                              <p:pRg st="2" end="2"/>
                                            </p:txEl>
                                          </p:spTgt>
                                        </p:tgtEl>
                                        <p:attrNameLst>
                                          <p:attrName>style.visibility</p:attrName>
                                        </p:attrNameLst>
                                      </p:cBhvr>
                                      <p:to>
                                        <p:strVal val="visible"/>
                                      </p:to>
                                    </p:set>
                                    <p:anim calcmode="lin" valueType="num">
                                      <p:cBhvr additive="base">
                                        <p:cTn id="24" dur="5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493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4931">
                                            <p:txEl>
                                              <p:pRg st="3" end="3"/>
                                            </p:txEl>
                                          </p:spTgt>
                                        </p:tgtEl>
                                        <p:attrNameLst>
                                          <p:attrName>style.visibility</p:attrName>
                                        </p:attrNameLst>
                                      </p:cBhvr>
                                      <p:to>
                                        <p:strVal val="visible"/>
                                      </p:to>
                                    </p:set>
                                    <p:anim calcmode="lin" valueType="num">
                                      <p:cBhvr additive="base">
                                        <p:cTn id="30" dur="5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493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4931">
                                            <p:txEl>
                                              <p:pRg st="6" end="6"/>
                                            </p:txEl>
                                          </p:spTgt>
                                        </p:tgtEl>
                                        <p:attrNameLst>
                                          <p:attrName>style.visibility</p:attrName>
                                        </p:attrNameLst>
                                      </p:cBhvr>
                                      <p:to>
                                        <p:strVal val="visible"/>
                                      </p:to>
                                    </p:set>
                                    <p:anim calcmode="lin" valueType="num">
                                      <p:cBhvr additive="base">
                                        <p:cTn id="36" dur="500" fill="hold"/>
                                        <p:tgtEl>
                                          <p:spTgt spid="124931">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493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1794" name="Rectangle 2"/>
              <p:cNvSpPr>
                <a:spLocks noChangeArrowheads="1"/>
              </p:cNvSpPr>
              <p:nvPr/>
            </p:nvSpPr>
            <p:spPr bwMode="auto">
              <a:xfrm>
                <a:off x="685800" y="1758950"/>
                <a:ext cx="7772400" cy="5099050"/>
              </a:xfrm>
              <a:prstGeom prst="rect">
                <a:avLst/>
              </a:prstGeom>
              <a:solidFill>
                <a:srgbClr val="CCFFCC"/>
              </a:solidFill>
              <a:ln w="9525">
                <a:noFill/>
                <a:miter lim="800000"/>
                <a:headEnd/>
                <a:tailEnd/>
              </a:ln>
              <a:effectLst/>
            </p:spPr>
            <p:txBody>
              <a:bodyPr/>
              <a:lstStyle/>
              <a:p>
                <a:pPr eaLnBrk="1" hangingPunct="1"/>
                <a:r>
                  <a:rPr lang="en-US" dirty="0" smtClean="0"/>
                  <a:t>PRACTICE:  The absorption spectra                                 of stars of varying distances from                                  Earth are shown here. The sun is the                           bottom spectrum (D). </a:t>
                </a:r>
              </a:p>
              <a:p>
                <a:pPr eaLnBrk="1" hangingPunct="1"/>
                <a:r>
                  <a:rPr lang="en-US" dirty="0"/>
                  <a:t>(b) What is the approximate speed                                   at which star A is receding from Earth?</a:t>
                </a:r>
              </a:p>
              <a:p>
                <a:pPr eaLnBrk="1" hangingPunct="1"/>
                <a:r>
                  <a:rPr lang="en-US" dirty="0"/>
                  <a:t>SOLUTION: </a:t>
                </a:r>
                <a:r>
                  <a:rPr lang="en-US" dirty="0">
                    <a:sym typeface="Symbol" pitchFamily="18" charset="2"/>
                  </a:rPr>
                  <a:t>Use </a:t>
                </a:r>
                <a14:m>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num>
                      <m:den>
                        <m:r>
                          <a:rPr lang="en-US" sz="2000" i="1" dirty="0">
                            <a:latin typeface="Cambria Math" panose="02040503050406030204" pitchFamily="18" charset="0"/>
                            <a:sym typeface="Symbol" pitchFamily="18" charset="2"/>
                          </a:rPr>
                          <m:t></m:t>
                        </m:r>
                      </m:den>
                    </m:f>
                    <m:r>
                      <a:rPr lang="en-US" sz="2000" i="1" dirty="0">
                        <a:latin typeface="Cambria Math" panose="02040503050406030204" pitchFamily="18" charset="0"/>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𝑣</m:t>
                        </m:r>
                      </m:num>
                      <m:den>
                        <m:r>
                          <a:rPr lang="en-US" sz="2000" i="1" dirty="0">
                            <a:solidFill>
                              <a:srgbClr val="000000"/>
                            </a:solidFill>
                            <a:latin typeface="Cambria Math" panose="02040503050406030204" pitchFamily="18" charset="0"/>
                            <a:sym typeface="Symbol" pitchFamily="18" charset="2"/>
                          </a:rPr>
                          <m:t>𝑐</m:t>
                        </m:r>
                      </m:den>
                    </m:f>
                  </m:oMath>
                </a14:m>
                <a:r>
                  <a:rPr lang="en-US" sz="2000" dirty="0" smtClean="0">
                    <a:solidFill>
                      <a:srgbClr val="000000"/>
                    </a:solidFill>
                    <a:sym typeface="Symbol" pitchFamily="18" charset="2"/>
                  </a:rPr>
                  <a:t> </a:t>
                </a:r>
                <a:r>
                  <a:rPr lang="en-US" sz="2000"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𝑣</m:t>
                    </m:r>
                    <m:r>
                      <a:rPr lang="en-US" sz="2000" i="1" dirty="0" smtClean="0">
                        <a:solidFill>
                          <a:srgbClr val="000000"/>
                        </a:solidFill>
                        <a:latin typeface="Cambria Math" panose="02040503050406030204" pitchFamily="18" charset="0"/>
                        <a:sym typeface="Symbol" pitchFamily="18" charset="2"/>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𝑐</m:t>
                        </m:r>
                        <m:r>
                          <a:rPr lang="en-US" sz="2000" i="1" dirty="0">
                            <a:latin typeface="Cambria Math" panose="02040503050406030204" pitchFamily="18" charset="0"/>
                          </a:rPr>
                          <m:t>∆</m:t>
                        </m:r>
                        <m:r>
                          <a:rPr lang="en-US" sz="2000" i="1" dirty="0">
                            <a:latin typeface="Cambria Math" panose="02040503050406030204" pitchFamily="18" charset="0"/>
                            <a:sym typeface="Symbol" pitchFamily="18" charset="2"/>
                          </a:rPr>
                          <m:t></m:t>
                        </m:r>
                      </m:num>
                      <m:den>
                        <m:r>
                          <a:rPr lang="en-US" sz="2000" i="1" dirty="0">
                            <a:latin typeface="Cambria Math" panose="02040503050406030204" pitchFamily="18" charset="0"/>
                            <a:sym typeface="Symbol" pitchFamily="18" charset="2"/>
                          </a:rPr>
                          <m:t></m:t>
                        </m:r>
                      </m:den>
                    </m:f>
                  </m:oMath>
                </a14:m>
                <a:r>
                  <a:rPr lang="en-US" dirty="0"/>
                  <a:t>.</a:t>
                </a:r>
                <a:endParaRPr lang="en-US" dirty="0">
                  <a:sym typeface="Symbol" pitchFamily="18" charset="2"/>
                </a:endParaRPr>
              </a:p>
              <a:p>
                <a:pPr eaLnBrk="1" hangingPunct="1"/>
                <a:r>
                  <a:rPr lang="en-US" dirty="0">
                    <a:sym typeface="Symbol" pitchFamily="18" charset="2"/>
                  </a:rPr>
                  <a:t></a:t>
                </a:r>
                <a:r>
                  <a:rPr lang="en-US" dirty="0"/>
                  <a:t>We can estimate that </a:t>
                </a:r>
                <a14:m>
                  <m:oMath xmlns:m="http://schemas.openxmlformats.org/officeDocument/2006/math">
                    <m:r>
                      <a:rPr lang="en-US" i="1" dirty="0" smtClean="0">
                        <a:latin typeface="Cambria Math" panose="02040503050406030204" pitchFamily="18" charset="0"/>
                        <a:sym typeface="Symbol" pitchFamily="18" charset="2"/>
                      </a:rPr>
                      <m:t>=</m:t>
                    </m:r>
                  </m:oMath>
                </a14:m>
                <a:endParaRPr lang="en-US" dirty="0">
                  <a:solidFill>
                    <a:srgbClr val="000000"/>
                  </a:solidFill>
                  <a:cs typeface="Courier New" pitchFamily="49" charset="0"/>
                </a:endParaRPr>
              </a:p>
              <a:p>
                <a:pPr eaLnBrk="1" hangingPunct="1"/>
                <a:r>
                  <a:rPr lang="en-US" dirty="0">
                    <a:sym typeface="Symbol" pitchFamily="18" charset="2"/>
                  </a:rPr>
                  <a:t></a:t>
                </a:r>
                <a:r>
                  <a:rPr lang="en-US" dirty="0"/>
                  <a:t>We can estimate that </a:t>
                </a:r>
                <a14:m>
                  <m:oMath xmlns:m="http://schemas.openxmlformats.org/officeDocument/2006/math">
                    <m:r>
                      <a:rPr lang="en-US" i="1" dirty="0" smtClean="0">
                        <a:latin typeface="Cambria Math" panose="02040503050406030204" pitchFamily="18" charset="0"/>
                        <a:sym typeface="Symbol" pitchFamily="18" charset="2"/>
                      </a:rPr>
                      <m:t>’=</m:t>
                    </m:r>
                  </m:oMath>
                </a14:m>
                <a:endParaRPr lang="en-US" dirty="0" smtClean="0">
                  <a:sym typeface="Symbol" pitchFamily="18" charset="2"/>
                </a:endParaRPr>
              </a:p>
              <a:p>
                <a:pPr eaLnBrk="1" hangingPunct="1"/>
                <a:r>
                  <a:rPr lang="en-US" dirty="0">
                    <a:sym typeface="Symbol" pitchFamily="18" charset="2"/>
                  </a:rPr>
                  <a:t></a:t>
                </a:r>
                <a:r>
                  <a:rPr lang="en-US" dirty="0"/>
                  <a:t>Thus ∆</a:t>
                </a:r>
                <a:r>
                  <a:rPr lang="en-US" dirty="0">
                    <a:sym typeface="Symbol" pitchFamily="18" charset="2"/>
                  </a:rPr>
                  <a:t> </a:t>
                </a:r>
                <a:r>
                  <a:rPr lang="en-US" dirty="0" smtClean="0">
                    <a:sym typeface="Symbol" pitchFamily="18" charset="2"/>
                  </a:rPr>
                  <a:t>=</a:t>
                </a:r>
              </a:p>
              <a:p>
                <a:pPr eaLnBrk="1" hangingPunct="1"/>
                <a:r>
                  <a:rPr lang="en-US" i="1" dirty="0" smtClean="0">
                    <a:solidFill>
                      <a:srgbClr val="000000"/>
                    </a:solidFill>
                    <a:sym typeface="Symbol" pitchFamily="18" charset="2"/>
                  </a:rPr>
                  <a:t>	  </a:t>
                </a:r>
                <a14:m>
                  <m:oMath xmlns:m="http://schemas.openxmlformats.org/officeDocument/2006/math">
                    <m:r>
                      <a:rPr lang="en-US" i="1" dirty="0">
                        <a:solidFill>
                          <a:srgbClr val="000000"/>
                        </a:solidFill>
                        <a:latin typeface="Cambria Math" panose="02040503050406030204" pitchFamily="18" charset="0"/>
                        <a:sym typeface="Symbol" pitchFamily="18" charset="2"/>
                      </a:rPr>
                      <m:t>𝑣</m:t>
                    </m:r>
                    <m:r>
                      <a:rPr lang="en-US" i="1" dirty="0">
                        <a:solidFill>
                          <a:srgbClr val="000000"/>
                        </a:solidFill>
                        <a:latin typeface="Cambria Math" panose="02040503050406030204" pitchFamily="18" charset="0"/>
                        <a:sym typeface="Symbol" pitchFamily="18" charset="2"/>
                      </a:rPr>
                      <m:t>=</m:t>
                    </m:r>
                    <m:f>
                      <m:fPr>
                        <m:ctrlPr>
                          <a:rPr lang="en-US" i="1" dirty="0">
                            <a:solidFill>
                              <a:srgbClr val="000000"/>
                            </a:solidFill>
                            <a:latin typeface="Cambria Math" panose="02040503050406030204" pitchFamily="18" charset="0"/>
                            <a:sym typeface="Symbol" pitchFamily="18" charset="2"/>
                          </a:rPr>
                        </m:ctrlPr>
                      </m:fPr>
                      <m:num>
                        <m:r>
                          <a:rPr lang="en-US" i="1" dirty="0">
                            <a:solidFill>
                              <a:srgbClr val="000000"/>
                            </a:solidFill>
                            <a:latin typeface="Cambria Math" panose="02040503050406030204" pitchFamily="18" charset="0"/>
                            <a:sym typeface="Symbol" pitchFamily="18" charset="2"/>
                          </a:rPr>
                          <m:t>𝑐</m:t>
                        </m:r>
                        <m:r>
                          <a:rPr lang="en-US" i="1" dirty="0">
                            <a:latin typeface="Cambria Math" panose="02040503050406030204" pitchFamily="18" charset="0"/>
                          </a:rPr>
                          <m:t>∆</m:t>
                        </m:r>
                        <m:r>
                          <a:rPr lang="en-US" i="1" dirty="0">
                            <a:latin typeface="Cambria Math" panose="02040503050406030204" pitchFamily="18" charset="0"/>
                            <a:sym typeface="Symbol" pitchFamily="18" charset="2"/>
                          </a:rPr>
                          <m:t></m:t>
                        </m:r>
                      </m:num>
                      <m:den>
                        <m:r>
                          <a:rPr lang="en-US" i="1" dirty="0">
                            <a:latin typeface="Cambria Math" panose="02040503050406030204" pitchFamily="18" charset="0"/>
                            <a:sym typeface="Symbol" pitchFamily="18" charset="2"/>
                          </a:rPr>
                          <m:t></m:t>
                        </m:r>
                      </m:den>
                    </m:f>
                    <m:r>
                      <a:rPr lang="en-US" i="1" dirty="0" smtClean="0">
                        <a:latin typeface="Cambria Math" panose="02040503050406030204" pitchFamily="18" charset="0"/>
                      </a:rPr>
                      <m:t>=</m:t>
                    </m:r>
                  </m:oMath>
                </a14:m>
                <a:endParaRPr lang="en-US" dirty="0">
                  <a:sym typeface="Symbol" pitchFamily="18" charset="2"/>
                </a:endParaRPr>
              </a:p>
            </p:txBody>
          </p:sp>
        </mc:Choice>
        <mc:Fallback xmlns="">
          <p:sp>
            <p:nvSpPr>
              <p:cNvPr id="161794" name="Rectangle 2"/>
              <p:cNvSpPr>
                <a:spLocks noRot="1" noChangeAspect="1" noMove="1" noResize="1" noEditPoints="1" noAdjustHandles="1" noChangeArrowheads="1" noChangeShapeType="1" noTextEdit="1"/>
              </p:cNvSpPr>
              <p:nvPr/>
            </p:nvSpPr>
            <p:spPr bwMode="auto">
              <a:xfrm>
                <a:off x="685800" y="1758950"/>
                <a:ext cx="7772400" cy="5099050"/>
              </a:xfrm>
              <a:prstGeom prst="rect">
                <a:avLst/>
              </a:prstGeom>
              <a:blipFill>
                <a:blip r:embed="rId6"/>
                <a:stretch>
                  <a:fillRect l="-1255" t="-837" r="-2431"/>
                </a:stretch>
              </a:blipFill>
              <a:ln w="9525">
                <a:noFill/>
                <a:miter lim="800000"/>
                <a:headEnd/>
                <a:tailEnd/>
              </a:ln>
              <a:effectLst/>
            </p:spPr>
            <p:txBody>
              <a:bodyPr/>
              <a:lstStyle/>
              <a:p>
                <a:r>
                  <a:rPr lang="en-US">
                    <a:noFill/>
                  </a:rPr>
                  <a:t> </a:t>
                </a:r>
              </a:p>
            </p:txBody>
          </p:sp>
        </mc:Fallback>
      </mc:AlternateContent>
      <p:sp>
        <p:nvSpPr>
          <p:cNvPr id="16179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61796" name="Rectangle 4"/>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grpSp>
        <p:nvGrpSpPr>
          <p:cNvPr id="161797" name="Group 5"/>
          <p:cNvGrpSpPr>
            <a:grpSpLocks/>
          </p:cNvGrpSpPr>
          <p:nvPr/>
        </p:nvGrpSpPr>
        <p:grpSpPr bwMode="auto">
          <a:xfrm>
            <a:off x="5854700" y="815975"/>
            <a:ext cx="3162300" cy="2647950"/>
            <a:chOff x="3768" y="1254"/>
            <a:chExt cx="1992" cy="1668"/>
          </a:xfrm>
        </p:grpSpPr>
        <p:pic>
          <p:nvPicPr>
            <p:cNvPr id="161798" name="Picture 6"/>
            <p:cNvPicPr>
              <a:picLocks noChangeAspect="1" noChangeArrowheads="1"/>
            </p:cNvPicPr>
            <p:nvPr/>
          </p:nvPicPr>
          <p:blipFill>
            <a:blip r:embed="rId7" cstate="print"/>
            <a:srcRect/>
            <a:stretch>
              <a:fillRect/>
            </a:stretch>
          </p:blipFill>
          <p:spPr bwMode="auto">
            <a:xfrm>
              <a:off x="3978" y="1254"/>
              <a:ext cx="1782" cy="1668"/>
            </a:xfrm>
            <a:prstGeom prst="rect">
              <a:avLst/>
            </a:prstGeom>
            <a:ln>
              <a:noFill/>
            </a:ln>
            <a:effectLst>
              <a:outerShdw blurRad="292100" dist="139700" dir="2700000" algn="tl" rotWithShape="0">
                <a:srgbClr val="333333">
                  <a:alpha val="65000"/>
                </a:srgbClr>
              </a:outerShdw>
            </a:effectLst>
          </p:spPr>
        </p:pic>
        <p:sp>
          <p:nvSpPr>
            <p:cNvPr id="161799" name="Text Box 7"/>
            <p:cNvSpPr txBox="1">
              <a:spLocks noChangeArrowheads="1"/>
            </p:cNvSpPr>
            <p:nvPr/>
          </p:nvSpPr>
          <p:spPr bwMode="auto">
            <a:xfrm>
              <a:off x="3768" y="1371"/>
              <a:ext cx="223" cy="250"/>
            </a:xfrm>
            <a:prstGeom prst="rect">
              <a:avLst/>
            </a:prstGeom>
            <a:noFill/>
            <a:ln w="9525">
              <a:noFill/>
              <a:miter lim="800000"/>
              <a:headEnd/>
              <a:tailEnd/>
            </a:ln>
            <a:effectLst/>
          </p:spPr>
          <p:txBody>
            <a:bodyPr wrap="none">
              <a:spAutoFit/>
            </a:bodyPr>
            <a:lstStyle/>
            <a:p>
              <a:pPr eaLnBrk="1" hangingPunct="1"/>
              <a:r>
                <a:rPr lang="en-US" sz="2000"/>
                <a:t>A</a:t>
              </a:r>
            </a:p>
          </p:txBody>
        </p:sp>
        <p:sp>
          <p:nvSpPr>
            <p:cNvPr id="161800" name="Text Box 8"/>
            <p:cNvSpPr txBox="1">
              <a:spLocks noChangeArrowheads="1"/>
            </p:cNvSpPr>
            <p:nvPr/>
          </p:nvSpPr>
          <p:spPr bwMode="auto">
            <a:xfrm>
              <a:off x="3769" y="1775"/>
              <a:ext cx="223" cy="250"/>
            </a:xfrm>
            <a:prstGeom prst="rect">
              <a:avLst/>
            </a:prstGeom>
            <a:noFill/>
            <a:ln w="9525">
              <a:noFill/>
              <a:miter lim="800000"/>
              <a:headEnd/>
              <a:tailEnd/>
            </a:ln>
            <a:effectLst/>
          </p:spPr>
          <p:txBody>
            <a:bodyPr wrap="none">
              <a:spAutoFit/>
            </a:bodyPr>
            <a:lstStyle/>
            <a:p>
              <a:pPr eaLnBrk="1" hangingPunct="1"/>
              <a:r>
                <a:rPr lang="en-US" sz="2000"/>
                <a:t>B</a:t>
              </a:r>
            </a:p>
          </p:txBody>
        </p:sp>
        <p:sp>
          <p:nvSpPr>
            <p:cNvPr id="161801" name="Text Box 9"/>
            <p:cNvSpPr txBox="1">
              <a:spLocks noChangeArrowheads="1"/>
            </p:cNvSpPr>
            <p:nvPr/>
          </p:nvSpPr>
          <p:spPr bwMode="auto">
            <a:xfrm>
              <a:off x="3771" y="2172"/>
              <a:ext cx="232" cy="250"/>
            </a:xfrm>
            <a:prstGeom prst="rect">
              <a:avLst/>
            </a:prstGeom>
            <a:noFill/>
            <a:ln w="9525">
              <a:noFill/>
              <a:miter lim="800000"/>
              <a:headEnd/>
              <a:tailEnd/>
            </a:ln>
            <a:effectLst/>
          </p:spPr>
          <p:txBody>
            <a:bodyPr wrap="none">
              <a:spAutoFit/>
            </a:bodyPr>
            <a:lstStyle/>
            <a:p>
              <a:pPr eaLnBrk="1" hangingPunct="1"/>
              <a:r>
                <a:rPr lang="en-US" sz="2000"/>
                <a:t>C</a:t>
              </a:r>
            </a:p>
          </p:txBody>
        </p:sp>
        <p:sp>
          <p:nvSpPr>
            <p:cNvPr id="161802" name="Text Box 10"/>
            <p:cNvSpPr txBox="1">
              <a:spLocks noChangeArrowheads="1"/>
            </p:cNvSpPr>
            <p:nvPr/>
          </p:nvSpPr>
          <p:spPr bwMode="auto">
            <a:xfrm>
              <a:off x="3773" y="2528"/>
              <a:ext cx="232" cy="250"/>
            </a:xfrm>
            <a:prstGeom prst="rect">
              <a:avLst/>
            </a:prstGeom>
            <a:noFill/>
            <a:ln w="9525">
              <a:noFill/>
              <a:miter lim="800000"/>
              <a:headEnd/>
              <a:tailEnd/>
            </a:ln>
            <a:effectLst/>
          </p:spPr>
          <p:txBody>
            <a:bodyPr wrap="none">
              <a:spAutoFit/>
            </a:bodyPr>
            <a:lstStyle/>
            <a:p>
              <a:pPr eaLnBrk="1" hangingPunct="1"/>
              <a:r>
                <a:rPr lang="en-US" sz="2000"/>
                <a:t>D</a:t>
              </a:r>
            </a:p>
          </p:txBody>
        </p:sp>
      </p:grpSp>
      <p:sp>
        <p:nvSpPr>
          <p:cNvPr id="161803" name="Line 11"/>
          <p:cNvSpPr>
            <a:spLocks noChangeShapeType="1"/>
          </p:cNvSpPr>
          <p:nvPr/>
        </p:nvSpPr>
        <p:spPr bwMode="auto">
          <a:xfrm flipV="1">
            <a:off x="6365875" y="3409950"/>
            <a:ext cx="0" cy="228600"/>
          </a:xfrm>
          <a:prstGeom prst="line">
            <a:avLst/>
          </a:prstGeom>
          <a:noFill/>
          <a:ln w="38100">
            <a:solidFill>
              <a:srgbClr val="FF0000"/>
            </a:solidFill>
            <a:round/>
            <a:headEnd/>
            <a:tailEnd type="triangle" w="med" len="med"/>
          </a:ln>
          <a:effectLst/>
        </p:spPr>
        <p:txBody>
          <a:bodyPr/>
          <a:lstStyle/>
          <a:p>
            <a:endParaRPr lang="en-US"/>
          </a:p>
        </p:txBody>
      </p:sp>
      <p:sp>
        <p:nvSpPr>
          <p:cNvPr id="161804" name="Line 12"/>
          <p:cNvSpPr>
            <a:spLocks noChangeShapeType="1"/>
          </p:cNvSpPr>
          <p:nvPr/>
        </p:nvSpPr>
        <p:spPr bwMode="auto">
          <a:xfrm flipV="1">
            <a:off x="7294563" y="1439863"/>
            <a:ext cx="0" cy="2286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1803"/>
                                        </p:tgtEl>
                                        <p:attrNameLst>
                                          <p:attrName>style.visibility</p:attrName>
                                        </p:attrNameLst>
                                      </p:cBhvr>
                                      <p:to>
                                        <p:strVal val="visible"/>
                                      </p:to>
                                    </p:set>
                                    <p:anim calcmode="lin" valueType="num">
                                      <p:cBhvr additive="base">
                                        <p:cTn id="7" dur="500" fill="hold"/>
                                        <p:tgtEl>
                                          <p:spTgt spid="161803"/>
                                        </p:tgtEl>
                                        <p:attrNameLst>
                                          <p:attrName>ppt_x</p:attrName>
                                        </p:attrNameLst>
                                      </p:cBhvr>
                                      <p:tavLst>
                                        <p:tav tm="0">
                                          <p:val>
                                            <p:strVal val="#ppt_x"/>
                                          </p:val>
                                        </p:tav>
                                        <p:tav tm="100000">
                                          <p:val>
                                            <p:strVal val="#ppt_x"/>
                                          </p:val>
                                        </p:tav>
                                      </p:tavLst>
                                    </p:anim>
                                    <p:anim calcmode="lin" valueType="num">
                                      <p:cBhvr additive="base">
                                        <p:cTn id="8" dur="500" fill="hold"/>
                                        <p:tgtEl>
                                          <p:spTgt spid="1618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1804"/>
                                        </p:tgtEl>
                                        <p:attrNameLst>
                                          <p:attrName>style.visibility</p:attrName>
                                        </p:attrNameLst>
                                      </p:cBhvr>
                                      <p:to>
                                        <p:strVal val="visible"/>
                                      </p:to>
                                    </p:set>
                                    <p:anim calcmode="lin" valueType="num">
                                      <p:cBhvr additive="base">
                                        <p:cTn id="12" dur="500" fill="hold"/>
                                        <p:tgtEl>
                                          <p:spTgt spid="161804"/>
                                        </p:tgtEl>
                                        <p:attrNameLst>
                                          <p:attrName>ppt_x</p:attrName>
                                        </p:attrNameLst>
                                      </p:cBhvr>
                                      <p:tavLst>
                                        <p:tav tm="0">
                                          <p:val>
                                            <p:strVal val="#ppt_x"/>
                                          </p:val>
                                        </p:tav>
                                        <p:tav tm="100000">
                                          <p:val>
                                            <p:strVal val="#ppt_x"/>
                                          </p:val>
                                        </p:tav>
                                      </p:tavLst>
                                    </p:anim>
                                    <p:anim calcmode="lin" valueType="num">
                                      <p:cBhvr additive="base">
                                        <p:cTn id="13" dur="500" fill="hold"/>
                                        <p:tgtEl>
                                          <p:spTgt spid="1618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1794">
                                            <p:txEl>
                                              <p:pRg st="0" end="0"/>
                                            </p:txEl>
                                          </p:spTgt>
                                        </p:tgtEl>
                                        <p:attrNameLst>
                                          <p:attrName>style.visibility</p:attrName>
                                        </p:attrNameLst>
                                      </p:cBhvr>
                                      <p:to>
                                        <p:strVal val="visible"/>
                                      </p:to>
                                    </p:set>
                                    <p:anim calcmode="lin" valueType="num">
                                      <p:cBhvr additive="base">
                                        <p:cTn id="18" dur="500" fill="hold"/>
                                        <p:tgtEl>
                                          <p:spTgt spid="16179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1794">
                                            <p:txEl>
                                              <p:pRg st="1" end="1"/>
                                            </p:txEl>
                                          </p:spTgt>
                                        </p:tgtEl>
                                        <p:attrNameLst>
                                          <p:attrName>style.visibility</p:attrName>
                                        </p:attrNameLst>
                                      </p:cBhvr>
                                      <p:to>
                                        <p:strVal val="visible"/>
                                      </p:to>
                                    </p:set>
                                    <p:anim calcmode="lin" valueType="num">
                                      <p:cBhvr additive="base">
                                        <p:cTn id="24" dur="500" fill="hold"/>
                                        <p:tgtEl>
                                          <p:spTgt spid="16179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1794">
                                            <p:txEl>
                                              <p:pRg st="2" end="2"/>
                                            </p:txEl>
                                          </p:spTgt>
                                        </p:tgtEl>
                                        <p:attrNameLst>
                                          <p:attrName>style.visibility</p:attrName>
                                        </p:attrNameLst>
                                      </p:cBhvr>
                                      <p:to>
                                        <p:strVal val="visible"/>
                                      </p:to>
                                    </p:set>
                                    <p:anim calcmode="lin" valueType="num">
                                      <p:cBhvr additive="base">
                                        <p:cTn id="30" dur="500" fill="hold"/>
                                        <p:tgtEl>
                                          <p:spTgt spid="16179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1794">
                                            <p:txEl>
                                              <p:pRg st="3" end="3"/>
                                            </p:txEl>
                                          </p:spTgt>
                                        </p:tgtEl>
                                        <p:attrNameLst>
                                          <p:attrName>style.visibility</p:attrName>
                                        </p:attrNameLst>
                                      </p:cBhvr>
                                      <p:to>
                                        <p:strVal val="visible"/>
                                      </p:to>
                                    </p:set>
                                    <p:anim calcmode="lin" valueType="num">
                                      <p:cBhvr additive="base">
                                        <p:cTn id="36" dur="500" fill="hold"/>
                                        <p:tgtEl>
                                          <p:spTgt spid="16179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1794">
                                            <p:txEl>
                                              <p:pRg st="4" end="4"/>
                                            </p:txEl>
                                          </p:spTgt>
                                        </p:tgtEl>
                                        <p:attrNameLst>
                                          <p:attrName>style.visibility</p:attrName>
                                        </p:attrNameLst>
                                      </p:cBhvr>
                                      <p:to>
                                        <p:strVal val="visible"/>
                                      </p:to>
                                    </p:set>
                                    <p:anim calcmode="lin" valueType="num">
                                      <p:cBhvr additive="base">
                                        <p:cTn id="42" dur="500" fill="hold"/>
                                        <p:tgtEl>
                                          <p:spTgt spid="16179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1794">
                                            <p:txEl>
                                              <p:pRg st="5" end="5"/>
                                            </p:txEl>
                                          </p:spTgt>
                                        </p:tgtEl>
                                        <p:attrNameLst>
                                          <p:attrName>style.visibility</p:attrName>
                                        </p:attrNameLst>
                                      </p:cBhvr>
                                      <p:to>
                                        <p:strVal val="visible"/>
                                      </p:to>
                                    </p:set>
                                    <p:anim calcmode="lin" valueType="num">
                                      <p:cBhvr additive="base">
                                        <p:cTn id="48" dur="500" fill="hold"/>
                                        <p:tgtEl>
                                          <p:spTgt spid="16179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1794">
                                            <p:txEl>
                                              <p:pRg st="6" end="6"/>
                                            </p:txEl>
                                          </p:spTgt>
                                        </p:tgtEl>
                                        <p:attrNameLst>
                                          <p:attrName>style.visibility</p:attrName>
                                        </p:attrNameLst>
                                      </p:cBhvr>
                                      <p:to>
                                        <p:strVal val="visible"/>
                                      </p:to>
                                    </p:set>
                                    <p:anim calcmode="lin" valueType="num">
                                      <p:cBhvr additive="base">
                                        <p:cTn id="54" dur="500" fill="hold"/>
                                        <p:tgtEl>
                                          <p:spTgt spid="16179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uiExpand="1" build="p"/>
      <p:bldP spid="161803" grpId="0" animBg="1"/>
      <p:bldP spid="1618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4865968"/>
              </a:xfrm>
              <a:prstGeom prst="rect">
                <a:avLst/>
              </a:prstGeom>
              <a:solidFill>
                <a:srgbClr val="EAEAEA"/>
              </a:solidFill>
              <a:ln w="9525">
                <a:noFill/>
                <a:miter lim="800000"/>
                <a:headEnd/>
                <a:tailEnd/>
              </a:ln>
            </p:spPr>
            <p:txBody>
              <a:bodyPr/>
              <a:lstStyle/>
              <a:p>
                <a:pPr marL="633413" indent="-633413" eaLnBrk="1" hangingPunct="1"/>
                <a:r>
                  <a:rPr lang="en-US" altLang="en-US" b="1" dirty="0" smtClean="0">
                    <a:solidFill>
                      <a:srgbClr val="000000"/>
                    </a:solidFill>
                  </a:rPr>
                  <a:t>Guidance:</a:t>
                </a:r>
                <a:r>
                  <a:rPr lang="en-US" altLang="en-US" dirty="0">
                    <a:solidFill>
                      <a:srgbClr val="000000"/>
                    </a:solidFill>
                  </a:rPr>
                  <a:t> </a:t>
                </a:r>
              </a:p>
              <a:p>
                <a:pPr marL="633413" indent="-633413" eaLnBrk="1" hangingPunct="1"/>
                <a:r>
                  <a:rPr lang="en-US" altLang="en-US" dirty="0">
                    <a:solidFill>
                      <a:srgbClr val="000000"/>
                    </a:solidFill>
                  </a:rPr>
                  <a:t>• For electromagnetic waves, the approximate equation should be used for all calculations </a:t>
                </a:r>
              </a:p>
              <a:p>
                <a:pPr marL="633413" indent="-633413" eaLnBrk="1" hangingPunct="1"/>
                <a:r>
                  <a:rPr lang="en-US" altLang="en-US" dirty="0">
                    <a:solidFill>
                      <a:srgbClr val="000000"/>
                    </a:solidFill>
                  </a:rPr>
                  <a:t>• Situations to be discussed should include the use of Doppler effect in radars and in medical physics, and its significance for the red-shift in the light spectra of receding galaxies</a:t>
                </a:r>
              </a:p>
              <a:p>
                <a:pPr marL="633413" indent="-633413"/>
                <a:r>
                  <a:rPr lang="en-US" altLang="en-US" b="1" dirty="0">
                    <a:solidFill>
                      <a:srgbClr val="FF0000"/>
                    </a:solidFill>
                  </a:rPr>
                  <a:t>Data booklet reference:</a:t>
                </a:r>
                <a:r>
                  <a:rPr lang="en-US" altLang="en-US" dirty="0">
                    <a:solidFill>
                      <a:srgbClr val="FF0000"/>
                    </a:solidFill>
                  </a:rPr>
                  <a:t> </a:t>
                </a:r>
              </a:p>
              <a:p>
                <a:pPr marL="633413" indent="-633413"/>
                <a:r>
                  <a:rPr lang="en-US" altLang="en-US" dirty="0">
                    <a:solidFill>
                      <a:srgbClr val="FF0000"/>
                    </a:solidFill>
                  </a:rPr>
                  <a:t>• Moving source: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𝑓</m:t>
                    </m:r>
                    <m:r>
                      <a:rPr lang="en-US" i="1" dirty="0" smtClean="0">
                        <a:solidFill>
                          <a:srgbClr val="FF0000"/>
                        </a:solidFill>
                        <a:latin typeface="Cambria Math" panose="02040503050406030204" pitchFamily="18" charset="0"/>
                        <a:sym typeface="Symbol" pitchFamily="18" charset="2"/>
                      </a:rPr>
                      <m:t>’=</m:t>
                    </m:r>
                    <m:r>
                      <a:rPr lang="en-US" i="1" dirty="0" smtClean="0">
                        <a:solidFill>
                          <a:srgbClr val="FF0000"/>
                        </a:solidFill>
                        <a:latin typeface="Cambria Math" panose="02040503050406030204" pitchFamily="18" charset="0"/>
                        <a:sym typeface="Symbol" pitchFamily="18" charset="2"/>
                      </a:rPr>
                      <m:t>𝑓</m:t>
                    </m:r>
                    <m:d>
                      <m:dPr>
                        <m:ctrlPr>
                          <a:rPr lang="en-US" b="0" i="1" dirty="0" smtClean="0">
                            <a:solidFill>
                              <a:srgbClr val="FF0000"/>
                            </a:solidFill>
                            <a:latin typeface="Cambria Math" panose="02040503050406030204" pitchFamily="18" charset="0"/>
                            <a:sym typeface="Symbol" pitchFamily="18" charset="2"/>
                          </a:rPr>
                        </m:ctrlPr>
                      </m:dPr>
                      <m:e>
                        <m:f>
                          <m:fPr>
                            <m:ctrlPr>
                              <a:rPr lang="en-US" i="1" dirty="0" smtClean="0">
                                <a:solidFill>
                                  <a:srgbClr val="FF0000"/>
                                </a:solidFill>
                                <a:latin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sym typeface="Symbol" pitchFamily="18" charset="2"/>
                              </a:rPr>
                              <m:t>𝑣</m:t>
                            </m:r>
                          </m:num>
                          <m:den>
                            <m:r>
                              <a:rPr lang="en-US" i="1" dirty="0" smtClean="0">
                                <a:solidFill>
                                  <a:srgbClr val="FF0000"/>
                                </a:solidFill>
                                <a:latin typeface="Cambria Math" panose="02040503050406030204" pitchFamily="18" charset="0"/>
                                <a:sym typeface="Symbol" pitchFamily="18" charset="2"/>
                              </a:rPr>
                              <m:t>𝑣</m:t>
                            </m:r>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rgbClr val="FF0000"/>
                                    </a:solidFill>
                                    <a:latin typeface="Cambria Math" panose="02040503050406030204" pitchFamily="18" charset="0"/>
                                    <a:sym typeface="Symbol" pitchFamily="18" charset="2"/>
                                  </a:rPr>
                                </m:ctrlPr>
                              </m:sSubPr>
                              <m:e>
                                <m:r>
                                  <a:rPr lang="en-US" i="1" dirty="0" err="1">
                                    <a:solidFill>
                                      <a:srgbClr val="FF0000"/>
                                    </a:solidFill>
                                    <a:latin typeface="Cambria Math" panose="02040503050406030204" pitchFamily="18" charset="0"/>
                                    <a:sym typeface="Symbol" pitchFamily="18" charset="2"/>
                                  </a:rPr>
                                  <m:t>𝑢</m:t>
                                </m:r>
                              </m:e>
                              <m:sub>
                                <m:r>
                                  <a:rPr lang="en-US" b="0" i="1" dirty="0" smtClean="0">
                                    <a:solidFill>
                                      <a:srgbClr val="FF0000"/>
                                    </a:solidFill>
                                    <a:latin typeface="Cambria Math" panose="02040503050406030204" pitchFamily="18" charset="0"/>
                                    <a:sym typeface="Symbol" pitchFamily="18" charset="2"/>
                                  </a:rPr>
                                  <m:t>𝑠</m:t>
                                </m:r>
                              </m:sub>
                            </m:sSub>
                          </m:den>
                        </m:f>
                      </m:e>
                    </m:d>
                  </m:oMath>
                </a14:m>
                <a:endParaRPr lang="en-US" i="1" dirty="0">
                  <a:solidFill>
                    <a:srgbClr val="FF0000"/>
                  </a:solidFill>
                  <a:sym typeface="Symbol" pitchFamily="18" charset="2"/>
                </a:endParaRPr>
              </a:p>
              <a:p>
                <a:pPr marL="633413" indent="-633413">
                  <a:spcBef>
                    <a:spcPts val="600"/>
                  </a:spcBef>
                </a:pPr>
                <a:r>
                  <a:rPr lang="en-US" altLang="en-US" dirty="0">
                    <a:solidFill>
                      <a:srgbClr val="FF0000"/>
                    </a:solidFill>
                  </a:rPr>
                  <a:t>• Moving observer: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𝑓</m:t>
                    </m:r>
                    <m:r>
                      <a:rPr lang="en-US" i="1" dirty="0" smtClean="0">
                        <a:solidFill>
                          <a:srgbClr val="FF0000"/>
                        </a:solidFill>
                        <a:latin typeface="Cambria Math" panose="02040503050406030204" pitchFamily="18" charset="0"/>
                        <a:sym typeface="Symbol" pitchFamily="18" charset="2"/>
                      </a:rPr>
                      <m:t>’=</m:t>
                    </m:r>
                    <m:r>
                      <a:rPr lang="en-US" i="1" dirty="0" smtClean="0">
                        <a:solidFill>
                          <a:srgbClr val="FF0000"/>
                        </a:solidFill>
                        <a:latin typeface="Cambria Math" panose="02040503050406030204" pitchFamily="18" charset="0"/>
                        <a:sym typeface="Symbol" pitchFamily="18" charset="2"/>
                      </a:rPr>
                      <m:t>𝑓</m:t>
                    </m:r>
                    <m:d>
                      <m:dPr>
                        <m:ctrlPr>
                          <a:rPr lang="en-US" b="0" i="1" dirty="0" smtClean="0">
                            <a:solidFill>
                              <a:srgbClr val="FF0000"/>
                            </a:solidFill>
                            <a:latin typeface="Cambria Math" panose="02040503050406030204" pitchFamily="18" charset="0"/>
                            <a:sym typeface="Symbol" pitchFamily="18" charset="2"/>
                          </a:rPr>
                        </m:ctrlPr>
                      </m:dPr>
                      <m:e>
                        <m:f>
                          <m:fPr>
                            <m:ctrlPr>
                              <a:rPr lang="en-US" i="1" dirty="0">
                                <a:solidFill>
                                  <a:srgbClr val="FF0000"/>
                                </a:solidFill>
                                <a:latin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sym typeface="Symbol" pitchFamily="18" charset="2"/>
                              </a:rPr>
                              <m:t>𝑣</m:t>
                            </m:r>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rgbClr val="FF0000"/>
                                    </a:solidFill>
                                    <a:latin typeface="Cambria Math" panose="02040503050406030204" pitchFamily="18" charset="0"/>
                                    <a:sym typeface="Symbol" pitchFamily="18" charset="2"/>
                                  </a:rPr>
                                </m:ctrlPr>
                              </m:sSubPr>
                              <m:e>
                                <m:r>
                                  <a:rPr lang="en-US" i="1" dirty="0" err="1">
                                    <a:solidFill>
                                      <a:srgbClr val="FF0000"/>
                                    </a:solidFill>
                                    <a:latin typeface="Cambria Math" panose="02040503050406030204" pitchFamily="18" charset="0"/>
                                    <a:sym typeface="Symbol" pitchFamily="18" charset="2"/>
                                  </a:rPr>
                                  <m:t>𝑢</m:t>
                                </m:r>
                              </m:e>
                              <m:sub>
                                <m:r>
                                  <a:rPr lang="en-US" b="0" i="1" dirty="0" smtClean="0">
                                    <a:solidFill>
                                      <a:srgbClr val="FF0000"/>
                                    </a:solidFill>
                                    <a:latin typeface="Cambria Math" panose="02040503050406030204" pitchFamily="18" charset="0"/>
                                    <a:sym typeface="Symbol" pitchFamily="18" charset="2"/>
                                  </a:rPr>
                                  <m:t>0</m:t>
                                </m:r>
                              </m:sub>
                            </m:sSub>
                          </m:num>
                          <m:den>
                            <m:r>
                              <a:rPr lang="en-US" i="1" dirty="0">
                                <a:solidFill>
                                  <a:srgbClr val="FF0000"/>
                                </a:solidFill>
                                <a:latin typeface="Cambria Math" panose="02040503050406030204" pitchFamily="18" charset="0"/>
                                <a:sym typeface="Symbol" pitchFamily="18" charset="2"/>
                              </a:rPr>
                              <m:t>𝑣</m:t>
                            </m:r>
                          </m:den>
                        </m:f>
                      </m:e>
                    </m:d>
                  </m:oMath>
                </a14:m>
                <a:endParaRPr lang="en-US"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f>
                      <m:fPr>
                        <m:ctrlPr>
                          <a:rPr lang="en-US" altLang="en-US" i="1" dirty="0">
                            <a:solidFill>
                              <a:srgbClr val="FF0000"/>
                            </a:solidFill>
                            <a:latin typeface="Cambria Math" panose="02040503050406030204" pitchFamily="18" charset="0"/>
                            <a:ea typeface="Cambria Math" panose="02040503050406030204" pitchFamily="18" charset="0"/>
                            <a:sym typeface="Symbol" pitchFamily="18" charset="2"/>
                          </a:rPr>
                        </m:ctrlPr>
                      </m:fPr>
                      <m:num>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r>
                          <a:rPr lang="en-US" altLang="en-US" i="1" dirty="0">
                            <a:solidFill>
                              <a:srgbClr val="FF0000"/>
                            </a:solidFill>
                            <a:latin typeface="Cambria Math" panose="02040503050406030204" pitchFamily="18" charset="0"/>
                            <a:sym typeface="Symbol" pitchFamily="18" charset="2"/>
                          </a:rPr>
                          <m:t>𝑓</m:t>
                        </m:r>
                      </m:num>
                      <m:den>
                        <m:r>
                          <a:rPr lang="en-US" altLang="en-US" i="1" dirty="0">
                            <a:solidFill>
                              <a:srgbClr val="FF0000"/>
                            </a:solidFill>
                            <a:latin typeface="Cambria Math" panose="02040503050406030204" pitchFamily="18" charset="0"/>
                            <a:sym typeface="Symbol" pitchFamily="18" charset="2"/>
                          </a:rPr>
                          <m:t>𝑓</m:t>
                        </m:r>
                      </m:den>
                    </m:f>
                    <m:r>
                      <a:rPr lang="en-US" altLang="en-US" i="1" dirty="0">
                        <a:solidFill>
                          <a:srgbClr val="FF0000"/>
                        </a:solidFill>
                        <a:latin typeface="Cambria Math" panose="02040503050406030204" pitchFamily="18" charset="0"/>
                        <a:sym typeface="Symbol" pitchFamily="18" charset="2"/>
                      </a:rPr>
                      <m:t>=</m:t>
                    </m:r>
                    <m:f>
                      <m:fPr>
                        <m:ctrlPr>
                          <a:rPr lang="en-US" altLang="en-US" i="1" dirty="0">
                            <a:solidFill>
                              <a:srgbClr val="FF0000"/>
                            </a:solidFill>
                            <a:latin typeface="Cambria Math" panose="02040503050406030204" pitchFamily="18" charset="0"/>
                            <a:ea typeface="Cambria Math" panose="02040503050406030204" pitchFamily="18" charset="0"/>
                            <a:sym typeface="Symbol" pitchFamily="18" charset="2"/>
                          </a:rPr>
                        </m:ctrlPr>
                      </m:fPr>
                      <m:num>
                        <m:r>
                          <m:rPr>
                            <m:sty m:val="p"/>
                          </m:rPr>
                          <a:rPr lang="el-GR" altLang="en-US" i="1" dirty="0" smtClean="0">
                            <a:solidFill>
                              <a:srgbClr val="FF0000"/>
                            </a:solidFill>
                            <a:latin typeface="Cambria Math" panose="02040503050406030204" pitchFamily="18" charset="0"/>
                            <a:ea typeface="Cambria Math" panose="02040503050406030204" pitchFamily="18" charset="0"/>
                            <a:sym typeface="Symbol" pitchFamily="18" charset="2"/>
                          </a:rPr>
                          <m:t>Δ</m:t>
                        </m:r>
                        <m:r>
                          <a:rPr lang="el-GR"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𝜆</m:t>
                        </m:r>
                      </m:num>
                      <m:den>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𝜆</m:t>
                        </m:r>
                      </m:den>
                    </m:f>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f>
                      <m:fPr>
                        <m:ctrlPr>
                          <a:rPr lang="en-US" altLang="en-US" i="1" dirty="0">
                            <a:solidFill>
                              <a:srgbClr val="FF0000"/>
                            </a:solidFill>
                            <a:latin typeface="Cambria Math" panose="02040503050406030204" pitchFamily="18" charset="0"/>
                            <a:sym typeface="Symbol" pitchFamily="18" charset="2"/>
                          </a:rPr>
                        </m:ctrlPr>
                      </m:fPr>
                      <m:num>
                        <m:r>
                          <a:rPr lang="en-US" altLang="en-US" i="1" dirty="0">
                            <a:solidFill>
                              <a:srgbClr val="FF0000"/>
                            </a:solidFill>
                            <a:latin typeface="Cambria Math" panose="02040503050406030204" pitchFamily="18" charset="0"/>
                            <a:sym typeface="Symbol" pitchFamily="18" charset="2"/>
                          </a:rPr>
                          <m:t>𝑣</m:t>
                        </m:r>
                      </m:num>
                      <m:den>
                        <m:r>
                          <a:rPr lang="en-US" altLang="en-US" i="1" dirty="0">
                            <a:solidFill>
                              <a:srgbClr val="FF0000"/>
                            </a:solidFill>
                            <a:latin typeface="Cambria Math" panose="02040503050406030204" pitchFamily="18" charset="0"/>
                            <a:sym typeface="Symbol" pitchFamily="18" charset="2"/>
                          </a:rPr>
                          <m:t>𝑐</m:t>
                        </m:r>
                      </m:den>
                    </m:f>
                  </m:oMath>
                </a14:m>
                <a:endParaRPr lang="en-US" altLang="en-US" i="1" dirty="0">
                  <a:solidFill>
                    <a:srgbClr val="FF0000"/>
                  </a:solidFill>
                  <a:sym typeface="Symbol" pitchFamily="18" charset="2"/>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4865968"/>
              </a:xfrm>
              <a:prstGeom prst="rect">
                <a:avLst/>
              </a:prstGeom>
              <a:blipFill>
                <a:blip r:embed="rId5"/>
                <a:stretch>
                  <a:fillRect l="-1255" t="-877" r="-392" b="-376"/>
                </a:stretch>
              </a:blipFill>
              <a:ln w="9525">
                <a:noFill/>
                <a:miter lim="800000"/>
                <a:headEnd/>
                <a:tailEnd/>
              </a:ln>
            </p:spPr>
            <p:txBody>
              <a:bodyPr/>
              <a:lstStyle/>
              <a:p>
                <a:r>
                  <a:rPr lang="en-US">
                    <a:noFill/>
                  </a:rPr>
                  <a:t> </a:t>
                </a:r>
              </a:p>
            </p:txBody>
          </p:sp>
        </mc:Fallback>
      </mc:AlternateContent>
      <p:sp>
        <p:nvSpPr>
          <p:cNvPr id="7373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9028" name="Rectangle 4"/>
              <p:cNvSpPr>
                <a:spLocks noChangeArrowheads="1"/>
              </p:cNvSpPr>
              <p:nvPr/>
            </p:nvSpPr>
            <p:spPr bwMode="auto">
              <a:xfrm>
                <a:off x="687388" y="1781175"/>
                <a:ext cx="7764462" cy="2056534"/>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The </a:t>
                </a:r>
                <a:r>
                  <a:rPr lang="en-US" b="1" dirty="0" smtClean="0">
                    <a:sym typeface="Symbol" pitchFamily="18" charset="2"/>
                  </a:rPr>
                  <a:t>_________ </a:t>
                </a:r>
                <a:r>
                  <a:rPr lang="en-US" dirty="0" smtClean="0">
                    <a:sym typeface="Symbol" pitchFamily="18" charset="2"/>
                  </a:rPr>
                  <a:t>used </a:t>
                </a:r>
                <a:r>
                  <a:rPr lang="en-US" dirty="0">
                    <a:sym typeface="Symbol" pitchFamily="18" charset="2"/>
                  </a:rPr>
                  <a:t>by police. It uses the form </a:t>
                </a:r>
                <a14:m>
                  <m:oMath xmlns:m="http://schemas.openxmlformats.org/officeDocument/2006/math">
                    <m:r>
                      <a:rPr lang="en-US" sz="2000" i="1" dirty="0" smtClean="0">
                        <a:solidFill>
                          <a:srgbClr val="000000"/>
                        </a:solidFill>
                        <a:latin typeface="Cambria Math" panose="02040503050406030204" pitchFamily="18" charset="0"/>
                      </a:rPr>
                      <m:t>𝑣</m:t>
                    </m:r>
                    <m:r>
                      <a:rPr lang="en-US" sz="2000" i="1" dirty="0" smtClean="0">
                        <a:solidFill>
                          <a:srgbClr val="000000"/>
                        </a:solidFill>
                        <a:latin typeface="Cambria Math" panose="02040503050406030204" pitchFamily="18" charset="0"/>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err="1">
                            <a:solidFill>
                              <a:srgbClr val="000000"/>
                            </a:solidFill>
                            <a:latin typeface="Cambria Math" panose="02040503050406030204" pitchFamily="18" charset="0"/>
                          </a:rPr>
                          <m:t>𝑐</m:t>
                        </m:r>
                        <m:r>
                          <m:rPr>
                            <m:sty m:val="p"/>
                          </m:rPr>
                          <a:rPr lang="el-GR" sz="2000" i="1" dirty="0" smtClean="0">
                            <a:solidFill>
                              <a:srgbClr val="000000"/>
                            </a:solidFill>
                            <a:latin typeface="Cambria Math" panose="02040503050406030204" pitchFamily="18" charset="0"/>
                            <a:ea typeface="Cambria Math" panose="02040503050406030204" pitchFamily="18" charset="0"/>
                          </a:rPr>
                          <m:t>Δ</m:t>
                        </m:r>
                        <m:r>
                          <a:rPr lang="en-US" sz="2000" i="1" dirty="0" err="1">
                            <a:solidFill>
                              <a:srgbClr val="000000"/>
                            </a:solidFill>
                            <a:latin typeface="Cambria Math" panose="02040503050406030204" pitchFamily="18" charset="0"/>
                            <a:sym typeface="Symbol" pitchFamily="18" charset="2"/>
                          </a:rPr>
                          <m:t>𝑓</m:t>
                        </m:r>
                      </m:num>
                      <m:den>
                        <m:r>
                          <a:rPr lang="en-US" sz="2000" i="1" dirty="0">
                            <a:solidFill>
                              <a:srgbClr val="000000"/>
                            </a:solidFill>
                            <a:latin typeface="Cambria Math" panose="02040503050406030204" pitchFamily="18" charset="0"/>
                          </a:rPr>
                          <m:t>𝑓</m:t>
                        </m:r>
                      </m:den>
                    </m:f>
                  </m:oMath>
                </a14:m>
                <a:r>
                  <a:rPr lang="en-US" dirty="0">
                    <a:solidFill>
                      <a:srgbClr val="000000"/>
                    </a:solidFill>
                  </a:rPr>
                  <a:t> to find the velocity of the car. It actually </a:t>
                </a:r>
                <a:r>
                  <a:rPr lang="en-US" dirty="0" smtClean="0">
                    <a:solidFill>
                      <a:srgbClr val="000000"/>
                    </a:solidFill>
                  </a:rPr>
                  <a:t>_________________________________________________________________________________________________.</a:t>
                </a:r>
                <a:endParaRPr lang="en-US" dirty="0">
                  <a:solidFill>
                    <a:srgbClr val="000000"/>
                  </a:solidFill>
                </a:endParaRPr>
              </a:p>
            </p:txBody>
          </p:sp>
        </mc:Choice>
        <mc:Fallback xmlns="">
          <p:sp>
            <p:nvSpPr>
              <p:cNvPr id="129028" name="Rectangle 4"/>
              <p:cNvSpPr>
                <a:spLocks noRot="1" noChangeAspect="1" noMove="1" noResize="1" noEditPoints="1" noAdjustHandles="1" noChangeArrowheads="1" noChangeShapeType="1" noTextEdit="1"/>
              </p:cNvSpPr>
              <p:nvPr/>
            </p:nvSpPr>
            <p:spPr bwMode="auto">
              <a:xfrm>
                <a:off x="687388" y="1781175"/>
                <a:ext cx="7764462" cy="2056534"/>
              </a:xfrm>
              <a:prstGeom prst="rect">
                <a:avLst/>
              </a:prstGeom>
              <a:blipFill>
                <a:blip r:embed="rId5"/>
                <a:stretch>
                  <a:fillRect l="-1257" t="-2071" r="-79" b="-5621"/>
                </a:stretch>
              </a:blipFill>
              <a:ln w="9525">
                <a:noFill/>
                <a:miter lim="800000"/>
                <a:headEnd/>
                <a:tailEnd/>
              </a:ln>
              <a:effectLst/>
            </p:spPr>
            <p:txBody>
              <a:bodyPr/>
              <a:lstStyle/>
              <a:p>
                <a:r>
                  <a:rPr lang="en-US">
                    <a:noFill/>
                  </a:rPr>
                  <a:t> </a:t>
                </a:r>
              </a:p>
            </p:txBody>
          </p:sp>
        </mc:Fallback>
      </mc:AlternateContent>
      <p:sp>
        <p:nvSpPr>
          <p:cNvPr id="129026" name="Rectangle 2"/>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pic>
        <p:nvPicPr>
          <p:cNvPr id="129029" name="Picture 5" descr="ANd9GcSGExZN36F1ewbhjMJwD-CO57jvyF3QuoncTB3aY_EEvMG8ZTx_iu6qUjb4"/>
          <p:cNvPicPr>
            <a:picLocks noChangeAspect="1" noChangeArrowheads="1"/>
          </p:cNvPicPr>
          <p:nvPr/>
        </p:nvPicPr>
        <p:blipFill>
          <a:blip r:embed="rId6" cstate="print"/>
          <a:srcRect/>
          <a:stretch>
            <a:fillRect/>
          </a:stretch>
        </p:blipFill>
        <p:spPr bwMode="auto">
          <a:xfrm>
            <a:off x="3785907" y="3535830"/>
            <a:ext cx="4322763" cy="3241675"/>
          </a:xfrm>
          <a:prstGeom prst="rect">
            <a:avLst/>
          </a:prstGeom>
          <a:ln>
            <a:noFill/>
          </a:ln>
          <a:effectLst>
            <a:outerShdw blurRad="292100" dist="139700" dir="2700000" algn="tl" rotWithShape="0">
              <a:srgbClr val="333333">
                <a:alpha val="65000"/>
              </a:srgbClr>
            </a:outerShdw>
          </a:effectLst>
        </p:spPr>
      </p:pic>
      <p:sp>
        <p:nvSpPr>
          <p:cNvPr id="12903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29032" name="Picture 8"/>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1108916" y="3496401"/>
            <a:ext cx="2676991" cy="33615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8">
                                            <p:txEl>
                                              <p:pRg st="0" end="0"/>
                                            </p:txEl>
                                          </p:spTgt>
                                        </p:tgtEl>
                                        <p:attrNameLst>
                                          <p:attrName>style.visibility</p:attrName>
                                        </p:attrNameLst>
                                      </p:cBhvr>
                                      <p:to>
                                        <p:strVal val="visible"/>
                                      </p:to>
                                    </p:set>
                                    <p:anim calcmode="lin" valueType="num">
                                      <p:cBhvr additive="base">
                                        <p:cTn id="13" dur="500" fill="hold"/>
                                        <p:tgtEl>
                                          <p:spTgt spid="1290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29029"/>
                                        </p:tgtEl>
                                        <p:attrNameLst>
                                          <p:attrName>style.visibility</p:attrName>
                                        </p:attrNameLst>
                                      </p:cBhvr>
                                      <p:to>
                                        <p:strVal val="visible"/>
                                      </p:to>
                                    </p:set>
                                    <p:anim calcmode="lin" valueType="num">
                                      <p:cBhvr>
                                        <p:cTn id="18" dur="500" fill="hold"/>
                                        <p:tgtEl>
                                          <p:spTgt spid="129029"/>
                                        </p:tgtEl>
                                        <p:attrNameLst>
                                          <p:attrName>ppt_w</p:attrName>
                                        </p:attrNameLst>
                                      </p:cBhvr>
                                      <p:tavLst>
                                        <p:tav tm="0">
                                          <p:val>
                                            <p:fltVal val="0"/>
                                          </p:val>
                                        </p:tav>
                                        <p:tav tm="100000">
                                          <p:val>
                                            <p:strVal val="#ppt_w"/>
                                          </p:val>
                                        </p:tav>
                                      </p:tavLst>
                                    </p:anim>
                                    <p:anim calcmode="lin" valueType="num">
                                      <p:cBhvr>
                                        <p:cTn id="19" dur="500" fill="hold"/>
                                        <p:tgtEl>
                                          <p:spTgt spid="129029"/>
                                        </p:tgtEl>
                                        <p:attrNameLst>
                                          <p:attrName>ppt_h</p:attrName>
                                        </p:attrNameLst>
                                      </p:cBhvr>
                                      <p:tavLst>
                                        <p:tav tm="0">
                                          <p:val>
                                            <p:fltVal val="0"/>
                                          </p:val>
                                        </p:tav>
                                        <p:tav tm="100000">
                                          <p:val>
                                            <p:strVal val="#ppt_h"/>
                                          </p:val>
                                        </p:tav>
                                      </p:tavLst>
                                    </p:anim>
                                    <p:animEffect transition="in" filter="fade">
                                      <p:cBhvr>
                                        <p:cTn id="20" dur="500"/>
                                        <p:tgtEl>
                                          <p:spTgt spid="129029"/>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21" presetID="10" presetClass="entr" presetSubtype="0" fill="hold" nodeType="withEffect">
                                  <p:stCondLst>
                                    <p:cond delay="0"/>
                                  </p:stCondLst>
                                  <p:childTnLst>
                                    <p:set>
                                      <p:cBhvr>
                                        <p:cTn id="22" dur="1" fill="hold">
                                          <p:stCondLst>
                                            <p:cond delay="0"/>
                                          </p:stCondLst>
                                        </p:cTn>
                                        <p:tgtEl>
                                          <p:spTgt spid="129032"/>
                                        </p:tgtEl>
                                        <p:attrNameLst>
                                          <p:attrName>style.visibility</p:attrName>
                                        </p:attrNameLst>
                                      </p:cBhvr>
                                      <p:to>
                                        <p:strVal val="visible"/>
                                      </p:to>
                                    </p:set>
                                    <p:animEffect transition="in" filter="fade">
                                      <p:cBhvr>
                                        <p:cTn id="23" dur="2000"/>
                                        <p:tgtEl>
                                          <p:spTgt spid="129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687388" y="1768475"/>
            <a:ext cx="7764462" cy="4822825"/>
          </a:xfrm>
          <a:prstGeom prst="rect">
            <a:avLst/>
          </a:prstGeom>
          <a:solidFill>
            <a:srgbClr val="FFFFCC"/>
          </a:solidFill>
          <a:ln w="9525">
            <a:noFill/>
            <a:miter lim="800000"/>
            <a:headEnd/>
            <a:tailEnd/>
          </a:ln>
          <a:effectLst/>
        </p:spPr>
        <p:txBody>
          <a:bodyPr/>
          <a:lstStyle/>
          <a:p>
            <a:pPr>
              <a:spcBef>
                <a:spcPct val="20000"/>
              </a:spcBef>
            </a:pPr>
            <a:r>
              <a:rPr lang="en-US" dirty="0">
                <a:sym typeface="Symbol" pitchFamily="18" charset="2"/>
              </a:rPr>
              <a:t>EXAMPLE: </a:t>
            </a:r>
            <a:r>
              <a:rPr lang="en-US" dirty="0">
                <a:solidFill>
                  <a:srgbClr val="000000"/>
                </a:solidFill>
              </a:rPr>
              <a:t>A </a:t>
            </a:r>
            <a:r>
              <a:rPr lang="en-US" b="1" dirty="0" smtClean="0">
                <a:solidFill>
                  <a:srgbClr val="000000"/>
                </a:solidFill>
              </a:rPr>
              <a:t>_____________________ </a:t>
            </a:r>
            <a:r>
              <a:rPr lang="en-US" dirty="0" smtClean="0">
                <a:solidFill>
                  <a:srgbClr val="000000"/>
                </a:solidFill>
              </a:rPr>
              <a:t>uses </a:t>
            </a:r>
            <a:r>
              <a:rPr lang="en-US" dirty="0">
                <a:solidFill>
                  <a:srgbClr val="000000"/>
                </a:solidFill>
              </a:rPr>
              <a:t>reflected sound waves to see how blood flows through a blood vessel. It helps doctors evaluate blood flow through major arteries and veins, such as those of the arms, legs, and neck. It can show blocked                                  or reduced blood flow through                                  narrowing in the major arteries of the                               neck that could cause a stroke. It also                             can reveal blood clots in leg veins                                   (deep vein thrombosis, or DVT) that                                could break loose and block blood                                  flow to the lungs (pulmonary                                  embolism). </a:t>
            </a:r>
          </a:p>
        </p:txBody>
      </p:sp>
      <p:sp>
        <p:nvSpPr>
          <p:cNvPr id="13107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1079" name="Rectangle 7"/>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pic>
        <p:nvPicPr>
          <p:cNvPr id="131080" name="Picture 8"/>
          <p:cNvPicPr>
            <a:picLocks noChangeAspect="1" noChangeArrowheads="1"/>
          </p:cNvPicPr>
          <p:nvPr/>
        </p:nvPicPr>
        <p:blipFill>
          <a:blip r:embed="rId5" cstate="print"/>
          <a:srcRect/>
          <a:stretch>
            <a:fillRect/>
          </a:stretch>
        </p:blipFill>
        <p:spPr bwMode="auto">
          <a:xfrm>
            <a:off x="5930900" y="3548063"/>
            <a:ext cx="3109913" cy="31099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anim calcmode="lin" valueType="num">
                                      <p:cBhvr additive="base">
                                        <p:cTn id="7" dur="500" fill="hold"/>
                                        <p:tgtEl>
                                          <p:spTgt spid="131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1080"/>
                                        </p:tgtEl>
                                        <p:attrNameLst>
                                          <p:attrName>style.visibility</p:attrName>
                                        </p:attrNameLst>
                                      </p:cBhvr>
                                      <p:to>
                                        <p:strVal val="visible"/>
                                      </p:to>
                                    </p:set>
                                    <p:animEffect transition="in" filter="fade">
                                      <p:cBhvr>
                                        <p:cTn id="11" dur="20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687388" y="1781175"/>
            <a:ext cx="7764462" cy="4105275"/>
          </a:xfrm>
          <a:prstGeom prst="rect">
            <a:avLst/>
          </a:prstGeom>
          <a:solidFill>
            <a:srgbClr val="FFFFCC"/>
          </a:solidFill>
          <a:ln w="9525">
            <a:noFill/>
            <a:miter lim="800000"/>
            <a:headEnd/>
            <a:tailEnd/>
          </a:ln>
          <a:effectLst/>
        </p:spPr>
        <p:txBody>
          <a:bodyPr/>
          <a:lstStyle/>
          <a:p>
            <a:pPr>
              <a:spcBef>
                <a:spcPct val="20000"/>
              </a:spcBef>
            </a:pPr>
            <a:r>
              <a:rPr lang="en-US" dirty="0">
                <a:sym typeface="Symbol" pitchFamily="18" charset="2"/>
              </a:rPr>
              <a:t>EXAMPLE: </a:t>
            </a:r>
            <a:r>
              <a:rPr lang="en-US" dirty="0">
                <a:solidFill>
                  <a:srgbClr val="000000"/>
                </a:solidFill>
              </a:rPr>
              <a:t>A </a:t>
            </a:r>
            <a:r>
              <a:rPr lang="en-US" b="1" dirty="0" smtClean="0">
                <a:solidFill>
                  <a:srgbClr val="000000"/>
                </a:solidFill>
              </a:rPr>
              <a:t>____________________ </a:t>
            </a:r>
            <a:r>
              <a:rPr lang="en-US" dirty="0" smtClean="0">
                <a:solidFill>
                  <a:srgbClr val="000000"/>
                </a:solidFill>
              </a:rPr>
              <a:t>is a specialized </a:t>
            </a:r>
            <a:r>
              <a:rPr lang="en-US" dirty="0">
                <a:solidFill>
                  <a:srgbClr val="000000"/>
                </a:solidFill>
              </a:rPr>
              <a:t>radar that makes use of the Doppler effect to produce velocity data about objects at a distance. It does this by beaming a microwave signal towards a desired target and listening for its reflection, then analyzing how the frequency of the returned signal                                       has been altered by the storm’s                                   motion. This variation gives                                      accurate measurements of the                                      radial component of a storm’s                                   velocity. </a:t>
            </a:r>
          </a:p>
        </p:txBody>
      </p:sp>
      <p:sp>
        <p:nvSpPr>
          <p:cNvPr id="133125" name="AutoShape 5" descr="2Q=="/>
          <p:cNvSpPr>
            <a:spLocks noChangeAspect="1" noChangeArrowheads="1"/>
          </p:cNvSpPr>
          <p:nvPr/>
        </p:nvSpPr>
        <p:spPr bwMode="auto">
          <a:xfrm>
            <a:off x="3252788" y="2505075"/>
            <a:ext cx="2638425" cy="1733550"/>
          </a:xfrm>
          <a:prstGeom prst="rect">
            <a:avLst/>
          </a:prstGeom>
          <a:noFill/>
        </p:spPr>
        <p:txBody>
          <a:bodyPr/>
          <a:lstStyle/>
          <a:p>
            <a:endParaRPr lang="en-US"/>
          </a:p>
        </p:txBody>
      </p:sp>
      <p:pic>
        <p:nvPicPr>
          <p:cNvPr id="133126" name="Picture 6" descr="doppler1"/>
          <p:cNvPicPr>
            <a:picLocks noChangeAspect="1" noChangeArrowheads="1"/>
          </p:cNvPicPr>
          <p:nvPr/>
        </p:nvPicPr>
        <p:blipFill>
          <a:blip r:embed="rId6" cstate="print"/>
          <a:srcRect l="11713"/>
          <a:stretch>
            <a:fillRect/>
          </a:stretch>
        </p:blipFill>
        <p:spPr bwMode="auto">
          <a:xfrm>
            <a:off x="5189489" y="3846925"/>
            <a:ext cx="3851275" cy="2865437"/>
          </a:xfrm>
          <a:prstGeom prst="rect">
            <a:avLst/>
          </a:prstGeom>
          <a:ln>
            <a:noFill/>
          </a:ln>
          <a:effectLst>
            <a:outerShdw blurRad="292100" dist="139700" dir="2700000" algn="tl" rotWithShape="0">
              <a:srgbClr val="333333">
                <a:alpha val="65000"/>
              </a:srgbClr>
            </a:outerShdw>
          </a:effectLst>
        </p:spPr>
      </p:pic>
      <p:pic>
        <p:nvPicPr>
          <p:cNvPr id="133127" name="Picture 7" descr="Ivan4amDoppler"/>
          <p:cNvPicPr>
            <a:picLocks noChangeAspect="1" noChangeArrowheads="1"/>
          </p:cNvPicPr>
          <p:nvPr/>
        </p:nvPicPr>
        <p:blipFill>
          <a:blip r:embed="rId7" cstate="print"/>
          <a:srcRect/>
          <a:stretch>
            <a:fillRect/>
          </a:stretch>
        </p:blipFill>
        <p:spPr bwMode="auto">
          <a:xfrm>
            <a:off x="5191432" y="3834582"/>
            <a:ext cx="3849325" cy="2879824"/>
          </a:xfrm>
          <a:prstGeom prst="rect">
            <a:avLst/>
          </a:prstGeom>
          <a:noFill/>
        </p:spPr>
      </p:pic>
      <p:sp>
        <p:nvSpPr>
          <p:cNvPr id="13312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3130" name="Rectangle 10"/>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anim calcmode="lin" valueType="num">
                                      <p:cBhvr additive="base">
                                        <p:cTn id="7" dur="500" fill="hold"/>
                                        <p:tgtEl>
                                          <p:spTgt spid="133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3126"/>
                                        </p:tgtEl>
                                        <p:attrNameLst>
                                          <p:attrName>style.visibility</p:attrName>
                                        </p:attrNameLst>
                                      </p:cBhvr>
                                      <p:to>
                                        <p:strVal val="visible"/>
                                      </p:to>
                                    </p:set>
                                    <p:anim calcmode="lin" valueType="num">
                                      <p:cBhvr>
                                        <p:cTn id="11" dur="500" fill="hold"/>
                                        <p:tgtEl>
                                          <p:spTgt spid="133126"/>
                                        </p:tgtEl>
                                        <p:attrNameLst>
                                          <p:attrName>ppt_w</p:attrName>
                                        </p:attrNameLst>
                                      </p:cBhvr>
                                      <p:tavLst>
                                        <p:tav tm="0">
                                          <p:val>
                                            <p:fltVal val="0"/>
                                          </p:val>
                                        </p:tav>
                                        <p:tav tm="100000">
                                          <p:val>
                                            <p:strVal val="#ppt_w"/>
                                          </p:val>
                                        </p:tav>
                                      </p:tavLst>
                                    </p:anim>
                                    <p:anim calcmode="lin" valueType="num">
                                      <p:cBhvr>
                                        <p:cTn id="12" dur="500" fill="hold"/>
                                        <p:tgtEl>
                                          <p:spTgt spid="133126"/>
                                        </p:tgtEl>
                                        <p:attrNameLst>
                                          <p:attrName>ppt_h</p:attrName>
                                        </p:attrNameLst>
                                      </p:cBhvr>
                                      <p:tavLst>
                                        <p:tav tm="0">
                                          <p:val>
                                            <p:fltVal val="0"/>
                                          </p:val>
                                        </p:tav>
                                        <p:tav tm="100000">
                                          <p:val>
                                            <p:strVal val="#ppt_h"/>
                                          </p:val>
                                        </p:tav>
                                      </p:tavLst>
                                    </p:anim>
                                    <p:animEffect transition="in" filter="fade">
                                      <p:cBhvr>
                                        <p:cTn id="13" dur="500"/>
                                        <p:tgtEl>
                                          <p:spTgt spid="1331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3127"/>
                                        </p:tgtEl>
                                        <p:attrNameLst>
                                          <p:attrName>style.visibility</p:attrName>
                                        </p:attrNameLst>
                                      </p:cBhvr>
                                      <p:to>
                                        <p:strVal val="visible"/>
                                      </p:to>
                                    </p:set>
                                    <p:animEffect transition="in" filter="dissolve">
                                      <p:cBhvr>
                                        <p:cTn id="18" dur="2000"/>
                                        <p:tgtEl>
                                          <p:spTgt spid="133127"/>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172" name="Rectangle 4"/>
              <p:cNvSpPr>
                <a:spLocks noChangeArrowheads="1"/>
              </p:cNvSpPr>
              <p:nvPr/>
            </p:nvSpPr>
            <p:spPr bwMode="auto">
              <a:xfrm>
                <a:off x="687388" y="1768475"/>
                <a:ext cx="7764462" cy="5089525"/>
              </a:xfrm>
              <a:prstGeom prst="rect">
                <a:avLst/>
              </a:prstGeom>
              <a:solidFill>
                <a:srgbClr val="FFFFCC"/>
              </a:solidFill>
              <a:ln w="9525">
                <a:noFill/>
                <a:miter lim="800000"/>
                <a:headEnd/>
                <a:tailEnd/>
              </a:ln>
              <a:effectLst/>
            </p:spPr>
            <p:txBody>
              <a:bodyPr/>
              <a:lstStyle/>
              <a:p>
                <a:pPr>
                  <a:lnSpc>
                    <a:spcPct val="95000"/>
                  </a:lnSpc>
                  <a:spcBef>
                    <a:spcPct val="20000"/>
                  </a:spcBef>
                </a:pPr>
                <a:r>
                  <a:rPr lang="en-US" dirty="0" smtClean="0">
                    <a:sym typeface="Symbol" pitchFamily="18" charset="2"/>
                  </a:rPr>
                  <a:t>EXAMPLE: </a:t>
                </a:r>
                <a:r>
                  <a:rPr lang="en-US" dirty="0">
                    <a:solidFill>
                      <a:srgbClr val="000000"/>
                    </a:solidFill>
                  </a:rPr>
                  <a:t>If you look at a rotating luminous object like the sun, you see that one side is moving away from the observer while the other side is approaching the observer. Once again,                                                       the formula </a:t>
                </a:r>
                <a14:m>
                  <m:oMath xmlns:m="http://schemas.openxmlformats.org/officeDocument/2006/math">
                    <m:r>
                      <a:rPr lang="en-US" sz="1800" i="1" dirty="0" smtClean="0">
                        <a:solidFill>
                          <a:srgbClr val="000000"/>
                        </a:solidFill>
                        <a:latin typeface="Cambria Math" panose="02040503050406030204" pitchFamily="18" charset="0"/>
                      </a:rPr>
                      <m:t>𝑣</m:t>
                    </m:r>
                    <m:r>
                      <a:rPr lang="en-US" sz="1800" i="1" dirty="0" smtClean="0">
                        <a:solidFill>
                          <a:srgbClr val="000000"/>
                        </a:solidFill>
                        <a:latin typeface="Cambria Math" panose="02040503050406030204" pitchFamily="18" charset="0"/>
                      </a:rPr>
                      <m:t>=</m:t>
                    </m:r>
                    <m:f>
                      <m:fPr>
                        <m:ctrlPr>
                          <a:rPr lang="en-US" sz="1800" i="1" dirty="0">
                            <a:solidFill>
                              <a:srgbClr val="000000"/>
                            </a:solidFill>
                            <a:latin typeface="Cambria Math" panose="02040503050406030204" pitchFamily="18" charset="0"/>
                            <a:sym typeface="Symbol" pitchFamily="18" charset="2"/>
                          </a:rPr>
                        </m:ctrlPr>
                      </m:fPr>
                      <m:num>
                        <m:r>
                          <a:rPr lang="en-US" sz="1800" i="1" dirty="0" err="1">
                            <a:solidFill>
                              <a:srgbClr val="000000"/>
                            </a:solidFill>
                            <a:latin typeface="Cambria Math" panose="02040503050406030204" pitchFamily="18" charset="0"/>
                          </a:rPr>
                          <m:t>𝑐</m:t>
                        </m:r>
                        <m:r>
                          <a:rPr lang="en-US" sz="1800" i="1" dirty="0" err="1">
                            <a:solidFill>
                              <a:srgbClr val="000000"/>
                            </a:solidFill>
                            <a:latin typeface="Cambria Math" panose="02040503050406030204" pitchFamily="18" charset="0"/>
                            <a:sym typeface="Symbol" pitchFamily="18" charset="2"/>
                          </a:rPr>
                          <m:t>∆</m:t>
                        </m:r>
                        <m:r>
                          <a:rPr lang="en-US" sz="1800" i="1" dirty="0" err="1">
                            <a:solidFill>
                              <a:srgbClr val="000000"/>
                            </a:solidFill>
                            <a:latin typeface="Cambria Math" panose="02040503050406030204" pitchFamily="18" charset="0"/>
                            <a:sym typeface="Symbol" pitchFamily="18" charset="2"/>
                          </a:rPr>
                          <m:t>𝑓</m:t>
                        </m:r>
                      </m:num>
                      <m:den>
                        <m:r>
                          <a:rPr lang="en-US" sz="1800" i="1" dirty="0">
                            <a:solidFill>
                              <a:srgbClr val="000000"/>
                            </a:solidFill>
                            <a:latin typeface="Cambria Math" panose="02040503050406030204" pitchFamily="18" charset="0"/>
                          </a:rPr>
                          <m:t>𝑓</m:t>
                        </m:r>
                      </m:den>
                    </m:f>
                    <m:r>
                      <a:rPr lang="en-US" sz="1800" i="1" dirty="0">
                        <a:solidFill>
                          <a:srgbClr val="000000"/>
                        </a:solidFill>
                        <a:latin typeface="Cambria Math" panose="02040503050406030204" pitchFamily="18" charset="0"/>
                      </a:rPr>
                      <m:t>  </m:t>
                    </m:r>
                  </m:oMath>
                </a14:m>
                <a:r>
                  <a:rPr lang="en-US" dirty="0" smtClean="0">
                    <a:solidFill>
                      <a:srgbClr val="000000"/>
                    </a:solidFill>
                  </a:rPr>
                  <a:t>					    comes </a:t>
                </a:r>
                <a:r>
                  <a:rPr lang="en-US" dirty="0">
                    <a:solidFill>
                      <a:srgbClr val="000000"/>
                    </a:solidFill>
                  </a:rPr>
                  <a:t>into play. The                                                       sun’s right side will be                                                        red shifted, whereas                                                         the left will be blue                                                       shifted. We can then                                                         find the speed of                                                           rotation of the sun (or                                                       any star, even if it is                                                        quite distant).</a:t>
                </a:r>
              </a:p>
            </p:txBody>
          </p:sp>
        </mc:Choice>
        <mc:Fallback xmlns="">
          <p:sp>
            <p:nvSpPr>
              <p:cNvPr id="135172" name="Rectangle 4"/>
              <p:cNvSpPr>
                <a:spLocks noRot="1" noChangeAspect="1" noMove="1" noResize="1" noEditPoints="1" noAdjustHandles="1" noChangeArrowheads="1" noChangeShapeType="1" noTextEdit="1"/>
              </p:cNvSpPr>
              <p:nvPr/>
            </p:nvSpPr>
            <p:spPr bwMode="auto">
              <a:xfrm>
                <a:off x="687388" y="1768475"/>
                <a:ext cx="7764462" cy="5089525"/>
              </a:xfrm>
              <a:prstGeom prst="rect">
                <a:avLst/>
              </a:prstGeom>
              <a:blipFill>
                <a:blip r:embed="rId5"/>
                <a:stretch>
                  <a:fillRect l="-1257" t="-1198" r="-2435" b="-1317"/>
                </a:stretch>
              </a:blipFill>
              <a:ln w="9525">
                <a:noFill/>
                <a:miter lim="800000"/>
                <a:headEnd/>
                <a:tailEnd/>
              </a:ln>
              <a:effectLst/>
            </p:spPr>
            <p:txBody>
              <a:bodyPr/>
              <a:lstStyle/>
              <a:p>
                <a:r>
                  <a:rPr lang="en-US">
                    <a:noFill/>
                  </a:rPr>
                  <a:t> </a:t>
                </a:r>
              </a:p>
            </p:txBody>
          </p:sp>
        </mc:Fallback>
      </mc:AlternateContent>
      <p:pic>
        <p:nvPicPr>
          <p:cNvPr id="135173" name="Picture 5" descr="solarcycle.gif (2978553 bytes)"/>
          <p:cNvPicPr>
            <a:picLocks noChangeAspect="1" noChangeArrowheads="1" noCrop="1"/>
          </p:cNvPicPr>
          <p:nvPr/>
        </p:nvPicPr>
        <p:blipFill>
          <a:blip r:embed="rId6" cstate="print"/>
          <a:srcRect/>
          <a:stretch>
            <a:fillRect/>
          </a:stretch>
        </p:blipFill>
        <p:spPr bwMode="auto">
          <a:xfrm>
            <a:off x="3929063" y="2984500"/>
            <a:ext cx="4954587" cy="3716338"/>
          </a:xfrm>
          <a:prstGeom prst="rect">
            <a:avLst/>
          </a:prstGeom>
          <a:ln>
            <a:noFill/>
          </a:ln>
          <a:effectLst>
            <a:outerShdw blurRad="292100" dist="139700" dir="2700000" algn="tl" rotWithShape="0">
              <a:srgbClr val="333333">
                <a:alpha val="65000"/>
              </a:srgbClr>
            </a:outerShdw>
          </a:effectLst>
        </p:spPr>
      </p:pic>
      <p:sp>
        <p:nvSpPr>
          <p:cNvPr id="1351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5176" name="Rectangle 8"/>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anim calcmode="lin" valueType="num">
                                      <p:cBhvr additive="base">
                                        <p:cTn id="7" dur="500" fill="hold"/>
                                        <p:tgtEl>
                                          <p:spTgt spid="135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173"/>
                                        </p:tgtEl>
                                        <p:attrNameLst>
                                          <p:attrName>style.visibility</p:attrName>
                                        </p:attrNameLst>
                                      </p:cBhvr>
                                      <p:to>
                                        <p:strVal val="visible"/>
                                      </p:to>
                                    </p:set>
                                    <p:animEffect transition="in" filter="fade">
                                      <p:cBhvr>
                                        <p:cTn id="11" dur="20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ChangeArrowheads="1"/>
          </p:cNvSpPr>
          <p:nvPr/>
        </p:nvSpPr>
        <p:spPr bwMode="auto">
          <a:xfrm>
            <a:off x="685800" y="1768475"/>
            <a:ext cx="7772400" cy="472081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372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7388" y="1819275"/>
            <a:ext cx="7775575" cy="1482725"/>
          </a:xfrm>
          <a:prstGeom prst="rect">
            <a:avLst/>
          </a:prstGeom>
          <a:noFill/>
        </p:spPr>
      </p:pic>
      <p:pic>
        <p:nvPicPr>
          <p:cNvPr id="137231" name="Picture 15" descr="w832b3qq-1341201313"/>
          <p:cNvPicPr>
            <a:picLocks noChangeAspect="1" noChangeArrowheads="1"/>
          </p:cNvPicPr>
          <p:nvPr/>
        </p:nvPicPr>
        <p:blipFill>
          <a:blip r:embed="rId7" cstate="print"/>
          <a:srcRect l="15878"/>
          <a:stretch>
            <a:fillRect/>
          </a:stretch>
        </p:blipFill>
        <p:spPr bwMode="auto">
          <a:xfrm>
            <a:off x="4054475" y="3811588"/>
            <a:ext cx="4322763" cy="2493962"/>
          </a:xfrm>
          <a:prstGeom prst="rect">
            <a:avLst/>
          </a:prstGeom>
          <a:ln>
            <a:noFill/>
          </a:ln>
          <a:effectLst>
            <a:outerShdw blurRad="292100" dist="139700" dir="2700000" algn="tl" rotWithShape="0">
              <a:srgbClr val="333333">
                <a:alpha val="65000"/>
              </a:srgbClr>
            </a:outerShdw>
          </a:effectLst>
        </p:spPr>
      </p:pic>
      <p:sp>
        <p:nvSpPr>
          <p:cNvPr id="13723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7218" name="Rectangle 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21"/>
                                        </p:tgtEl>
                                        <p:attrNameLst>
                                          <p:attrName>style.visibility</p:attrName>
                                        </p:attrNameLst>
                                      </p:cBhvr>
                                      <p:to>
                                        <p:strVal val="visible"/>
                                      </p:to>
                                    </p:set>
                                    <p:anim calcmode="lin" valueType="num">
                                      <p:cBhvr additive="base">
                                        <p:cTn id="13" dur="500" fill="hold"/>
                                        <p:tgtEl>
                                          <p:spTgt spid="137221"/>
                                        </p:tgtEl>
                                        <p:attrNameLst>
                                          <p:attrName>ppt_x</p:attrName>
                                        </p:attrNameLst>
                                      </p:cBhvr>
                                      <p:tavLst>
                                        <p:tav tm="0">
                                          <p:val>
                                            <p:strVal val="#ppt_x"/>
                                          </p:val>
                                        </p:tav>
                                        <p:tav tm="100000">
                                          <p:val>
                                            <p:strVal val="#ppt_x"/>
                                          </p:val>
                                        </p:tav>
                                      </p:tavLst>
                                    </p:anim>
                                    <p:anim calcmode="lin" valueType="num">
                                      <p:cBhvr additive="base">
                                        <p:cTn id="14" dur="500" fill="hold"/>
                                        <p:tgtEl>
                                          <p:spTgt spid="137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37231"/>
                                        </p:tgtEl>
                                        <p:attrNameLst>
                                          <p:attrName>style.visibility</p:attrName>
                                        </p:attrNameLst>
                                      </p:cBhvr>
                                      <p:to>
                                        <p:strVal val="visible"/>
                                      </p:to>
                                    </p:set>
                                    <p:anim calcmode="lin" valueType="num">
                                      <p:cBhvr>
                                        <p:cTn id="17" dur="500" fill="hold"/>
                                        <p:tgtEl>
                                          <p:spTgt spid="137231"/>
                                        </p:tgtEl>
                                        <p:attrNameLst>
                                          <p:attrName>ppt_w</p:attrName>
                                        </p:attrNameLst>
                                      </p:cBhvr>
                                      <p:tavLst>
                                        <p:tav tm="0">
                                          <p:val>
                                            <p:fltVal val="0"/>
                                          </p:val>
                                        </p:tav>
                                        <p:tav tm="100000">
                                          <p:val>
                                            <p:strVal val="#ppt_w"/>
                                          </p:val>
                                        </p:tav>
                                      </p:tavLst>
                                    </p:anim>
                                    <p:anim calcmode="lin" valueType="num">
                                      <p:cBhvr>
                                        <p:cTn id="18" dur="500" fill="hold"/>
                                        <p:tgtEl>
                                          <p:spTgt spid="137231"/>
                                        </p:tgtEl>
                                        <p:attrNameLst>
                                          <p:attrName>ppt_h</p:attrName>
                                        </p:attrNameLst>
                                      </p:cBhvr>
                                      <p:tavLst>
                                        <p:tav tm="0">
                                          <p:val>
                                            <p:fltVal val="0"/>
                                          </p:val>
                                        </p:tav>
                                        <p:tav tm="100000">
                                          <p:val>
                                            <p:strVal val="#ppt_h"/>
                                          </p:val>
                                        </p:tav>
                                      </p:tavLst>
                                    </p:anim>
                                    <p:animEffect transition="in" filter="fade">
                                      <p:cBhvr>
                                        <p:cTn id="19" dur="500"/>
                                        <p:tgtEl>
                                          <p:spTgt spid="137231"/>
                                        </p:tgtEl>
                                      </p:cBhvr>
                                    </p:animEffect>
                                  </p:childTnLst>
                                  <p:subTnLst>
                                    <p:audio>
                                      <p:cMediaNode>
                                        <p:cTn display="0" masterRel="sameClick">
                                          <p:stCondLst>
                                            <p:cond evt="begin" delay="0">
                                              <p:tn val="15"/>
                                            </p:cond>
                                          </p:stCondLst>
                                          <p:endCondLst>
                                            <p:cond evt="onStopAudio" delay="0">
                                              <p:tgtEl>
                                                <p:sldTgt/>
                                              </p:tgtEl>
                                            </p:cond>
                                          </p:endCondLst>
                                        </p:cTn>
                                        <p:tgtEl>
                                          <p:sndTgt r:embed="rId5" name="Quacking d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685800" y="1755775"/>
            <a:ext cx="7772400" cy="4811713"/>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39313" name="Picture 4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5963" y="1817688"/>
            <a:ext cx="7758112" cy="2727325"/>
          </a:xfrm>
          <a:prstGeom prst="rect">
            <a:avLst/>
          </a:prstGeom>
          <a:noFill/>
        </p:spPr>
      </p:pic>
      <p:sp>
        <p:nvSpPr>
          <p:cNvPr id="1393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9312" name="Rectangle 48"/>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313"/>
                                        </p:tgtEl>
                                        <p:attrNameLst>
                                          <p:attrName>style.visibility</p:attrName>
                                        </p:attrNameLst>
                                      </p:cBhvr>
                                      <p:to>
                                        <p:strVal val="visible"/>
                                      </p:to>
                                    </p:set>
                                    <p:anim calcmode="lin" valueType="num">
                                      <p:cBhvr additive="base">
                                        <p:cTn id="7" dur="500" fill="hold"/>
                                        <p:tgtEl>
                                          <p:spTgt spid="139313"/>
                                        </p:tgtEl>
                                        <p:attrNameLst>
                                          <p:attrName>ppt_x</p:attrName>
                                        </p:attrNameLst>
                                      </p:cBhvr>
                                      <p:tavLst>
                                        <p:tav tm="0">
                                          <p:val>
                                            <p:strVal val="#ppt_x"/>
                                          </p:val>
                                        </p:tav>
                                        <p:tav tm="100000">
                                          <p:val>
                                            <p:strVal val="#ppt_x"/>
                                          </p:val>
                                        </p:tav>
                                      </p:tavLst>
                                    </p:anim>
                                    <p:anim calcmode="lin" valueType="num">
                                      <p:cBhvr additive="base">
                                        <p:cTn id="8" dur="500" fill="hold"/>
                                        <p:tgtEl>
                                          <p:spTgt spid="1393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704975"/>
            <a:ext cx="7772400" cy="51530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1324"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6913" y="1801813"/>
            <a:ext cx="7747000" cy="4600575"/>
          </a:xfrm>
          <a:prstGeom prst="rect">
            <a:avLst/>
          </a:prstGeom>
          <a:noFill/>
        </p:spPr>
      </p:pic>
      <p:sp>
        <p:nvSpPr>
          <p:cNvPr id="14132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1323" name="Rectangle 11"/>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
        <p:nvSpPr>
          <p:cNvPr id="141325" name="Text Box 13"/>
          <p:cNvSpPr txBox="1">
            <a:spLocks noChangeArrowheads="1"/>
          </p:cNvSpPr>
          <p:nvPr/>
        </p:nvSpPr>
        <p:spPr bwMode="auto">
          <a:xfrm>
            <a:off x="6380163" y="101600"/>
            <a:ext cx="2763837" cy="1187450"/>
          </a:xfrm>
          <a:prstGeom prst="rect">
            <a:avLst/>
          </a:prstGeom>
          <a:noFill/>
          <a:ln w="9525">
            <a:noFill/>
            <a:miter lim="800000"/>
            <a:headEnd/>
            <a:tailEnd/>
          </a:ln>
          <a:effectLst/>
        </p:spPr>
        <p:txBody>
          <a:bodyPr>
            <a:spAutoFit/>
          </a:bodyPr>
          <a:lstStyle/>
          <a:p>
            <a:pPr marL="173038" indent="-173038" eaLnBrk="1" hangingPunct="1"/>
            <a:r>
              <a:rPr lang="en-US">
                <a:solidFill>
                  <a:schemeClr val="hlink"/>
                </a:solidFill>
                <a:sym typeface="Symbol" pitchFamily="18" charset="2"/>
              </a:rPr>
              <a:t></a:t>
            </a:r>
            <a:r>
              <a:rPr lang="en-US">
                <a:solidFill>
                  <a:schemeClr val="hlink"/>
                </a:solidFill>
              </a:rPr>
              <a:t>Frequency will  decrease as S passes O. Why?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24"/>
                                        </p:tgtEl>
                                        <p:attrNameLst>
                                          <p:attrName>style.visibility</p:attrName>
                                        </p:attrNameLst>
                                      </p:cBhvr>
                                      <p:to>
                                        <p:strVal val="visible"/>
                                      </p:to>
                                    </p:set>
                                    <p:anim calcmode="lin" valueType="num">
                                      <p:cBhvr additive="base">
                                        <p:cTn id="7" dur="500" fill="hold"/>
                                        <p:tgtEl>
                                          <p:spTgt spid="141324"/>
                                        </p:tgtEl>
                                        <p:attrNameLst>
                                          <p:attrName>ppt_x</p:attrName>
                                        </p:attrNameLst>
                                      </p:cBhvr>
                                      <p:tavLst>
                                        <p:tav tm="0">
                                          <p:val>
                                            <p:strVal val="#ppt_x"/>
                                          </p:val>
                                        </p:tav>
                                        <p:tav tm="100000">
                                          <p:val>
                                            <p:strVal val="#ppt_x"/>
                                          </p:val>
                                        </p:tav>
                                      </p:tavLst>
                                    </p:anim>
                                    <p:anim calcmode="lin" valueType="num">
                                      <p:cBhvr additive="base">
                                        <p:cTn id="8" dur="500" fill="hold"/>
                                        <p:tgtEl>
                                          <p:spTgt spid="1413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1325">
                                            <p:txEl>
                                              <p:pRg st="0" end="0"/>
                                            </p:txEl>
                                          </p:spTgt>
                                        </p:tgtEl>
                                        <p:attrNameLst>
                                          <p:attrName>style.visibility</p:attrName>
                                        </p:attrNameLst>
                                      </p:cBhvr>
                                      <p:to>
                                        <p:strVal val="visible"/>
                                      </p:to>
                                    </p:set>
                                    <p:anim calcmode="lin" valueType="num">
                                      <p:cBhvr additive="base">
                                        <p:cTn id="13" dur="500" fill="hold"/>
                                        <p:tgtEl>
                                          <p:spTgt spid="14132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13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685800" y="1768475"/>
            <a:ext cx="7772400" cy="50895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336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2788" y="1809750"/>
            <a:ext cx="7777162" cy="3419475"/>
          </a:xfrm>
          <a:prstGeom prst="rect">
            <a:avLst/>
          </a:prstGeom>
          <a:noFill/>
        </p:spPr>
      </p:pic>
      <p:sp>
        <p:nvSpPr>
          <p:cNvPr id="1433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3369" name="Rectangle 9"/>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 calcmode="lin" valueType="num">
                                      <p:cBhvr additive="base">
                                        <p:cTn id="7" dur="500" fill="hold"/>
                                        <p:tgtEl>
                                          <p:spTgt spid="143365"/>
                                        </p:tgtEl>
                                        <p:attrNameLst>
                                          <p:attrName>ppt_x</p:attrName>
                                        </p:attrNameLst>
                                      </p:cBhvr>
                                      <p:tavLst>
                                        <p:tav tm="0">
                                          <p:val>
                                            <p:strVal val="#ppt_x"/>
                                          </p:val>
                                        </p:tav>
                                        <p:tav tm="100000">
                                          <p:val>
                                            <p:strVal val="#ppt_x"/>
                                          </p:val>
                                        </p:tav>
                                      </p:tavLst>
                                    </p:anim>
                                    <p:anim calcmode="lin" valueType="num">
                                      <p:cBhvr additive="base">
                                        <p:cTn id="8" dur="500" fill="hold"/>
                                        <p:tgtEl>
                                          <p:spTgt spid="1433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85800" y="1768475"/>
            <a:ext cx="7772400" cy="509587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5423"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500" y="1797050"/>
            <a:ext cx="7762875" cy="2471738"/>
          </a:xfrm>
          <a:prstGeom prst="rect">
            <a:avLst/>
          </a:prstGeom>
          <a:noFill/>
        </p:spPr>
      </p:pic>
      <p:sp>
        <p:nvSpPr>
          <p:cNvPr id="14542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5422" name="Rectangle 14"/>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23"/>
                                        </p:tgtEl>
                                        <p:attrNameLst>
                                          <p:attrName>style.visibility</p:attrName>
                                        </p:attrNameLst>
                                      </p:cBhvr>
                                      <p:to>
                                        <p:strVal val="visible"/>
                                      </p:to>
                                    </p:set>
                                    <p:anim calcmode="lin" valueType="num">
                                      <p:cBhvr additive="base">
                                        <p:cTn id="7" dur="500" fill="hold"/>
                                        <p:tgtEl>
                                          <p:spTgt spid="145423"/>
                                        </p:tgtEl>
                                        <p:attrNameLst>
                                          <p:attrName>ppt_x</p:attrName>
                                        </p:attrNameLst>
                                      </p:cBhvr>
                                      <p:tavLst>
                                        <p:tav tm="0">
                                          <p:val>
                                            <p:strVal val="#ppt_x"/>
                                          </p:val>
                                        </p:tav>
                                        <p:tav tm="100000">
                                          <p:val>
                                            <p:strVal val="#ppt_x"/>
                                          </p:val>
                                        </p:tav>
                                      </p:tavLst>
                                    </p:anim>
                                    <p:anim calcmode="lin" valueType="num">
                                      <p:cBhvr additive="base">
                                        <p:cTn id="8" dur="500" fill="hold"/>
                                        <p:tgtEl>
                                          <p:spTgt spid="1454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p:cNvSpPr>
            <a:spLocks noChangeArrowheads="1"/>
          </p:cNvSpPr>
          <p:nvPr/>
        </p:nvSpPr>
        <p:spPr bwMode="auto">
          <a:xfrm>
            <a:off x="695325" y="5711825"/>
            <a:ext cx="7764463" cy="1152525"/>
          </a:xfrm>
          <a:prstGeom prst="rect">
            <a:avLst/>
          </a:prstGeom>
          <a:solidFill>
            <a:srgbClr val="FFCCCC"/>
          </a:solidFill>
          <a:ln w="9525">
            <a:noFill/>
            <a:miter lim="800000"/>
            <a:headEnd/>
            <a:tailEnd/>
          </a:ln>
          <a:effectLst/>
        </p:spPr>
        <p:txBody>
          <a:bodyPr/>
          <a:lstStyle/>
          <a:p>
            <a:r>
              <a:rPr lang="en-US" b="1" i="1" dirty="0"/>
              <a:t>FYI   </a:t>
            </a:r>
            <a:r>
              <a:rPr lang="en-US" b="1" dirty="0">
                <a:sym typeface="Symbol" pitchFamily="18" charset="2"/>
              </a:rPr>
              <a:t></a:t>
            </a:r>
            <a:r>
              <a:rPr lang="en-US" dirty="0">
                <a:sym typeface="Symbol" pitchFamily="18" charset="2"/>
              </a:rPr>
              <a:t>Regardless of who is observing, the speed of the wave is determined by the air, and nothing else. Thus the speed is </a:t>
            </a:r>
            <a:r>
              <a:rPr lang="en-US" i="1" dirty="0" smtClean="0">
                <a:sym typeface="Symbol" pitchFamily="18" charset="2"/>
              </a:rPr>
              <a:t>_____</a:t>
            </a:r>
            <a:r>
              <a:rPr lang="en-US" dirty="0" smtClean="0">
                <a:sym typeface="Symbol" pitchFamily="18" charset="2"/>
              </a:rPr>
              <a:t>.</a:t>
            </a:r>
            <a:endParaRPr lang="en-US" i="1" dirty="0"/>
          </a:p>
        </p:txBody>
      </p:sp>
      <p:sp>
        <p:nvSpPr>
          <p:cNvPr id="147458" name="Rectangle 2"/>
          <p:cNvSpPr>
            <a:spLocks noChangeArrowheads="1"/>
          </p:cNvSpPr>
          <p:nvPr/>
        </p:nvSpPr>
        <p:spPr bwMode="auto">
          <a:xfrm>
            <a:off x="685800" y="1768475"/>
            <a:ext cx="7772400" cy="39465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746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1038" y="1833563"/>
            <a:ext cx="7788275" cy="3370262"/>
          </a:xfrm>
          <a:prstGeom prst="rect">
            <a:avLst/>
          </a:prstGeom>
          <a:noFill/>
        </p:spPr>
      </p:pic>
      <p:sp>
        <p:nvSpPr>
          <p:cNvPr id="14746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7468" name="Rectangle 1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additive="base">
                                        <p:cTn id="7" dur="500" fill="hold"/>
                                        <p:tgtEl>
                                          <p:spTgt spid="147461"/>
                                        </p:tgtEl>
                                        <p:attrNameLst>
                                          <p:attrName>ppt_x</p:attrName>
                                        </p:attrNameLst>
                                      </p:cBhvr>
                                      <p:tavLst>
                                        <p:tav tm="0">
                                          <p:val>
                                            <p:strVal val="#ppt_x"/>
                                          </p:val>
                                        </p:tav>
                                        <p:tav tm="100000">
                                          <p:val>
                                            <p:strVal val="#ppt_x"/>
                                          </p:val>
                                        </p:tav>
                                      </p:tavLst>
                                    </p:anim>
                                    <p:anim calcmode="lin" valueType="num">
                                      <p:cBhvr additive="base">
                                        <p:cTn id="8" dur="500" fill="hold"/>
                                        <p:tgtEl>
                                          <p:spTgt spid="1474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65">
                                            <p:txEl>
                                              <p:pRg st="0" end="0"/>
                                            </p:txEl>
                                          </p:spTgt>
                                        </p:tgtEl>
                                        <p:attrNameLst>
                                          <p:attrName>style.visibility</p:attrName>
                                        </p:attrNameLst>
                                      </p:cBhvr>
                                      <p:to>
                                        <p:strVal val="visible"/>
                                      </p:to>
                                    </p:set>
                                    <p:anim calcmode="lin" valueType="num">
                                      <p:cBhvr additive="base">
                                        <p:cTn id="13" dur="500" fill="hold"/>
                                        <p:tgtEl>
                                          <p:spTgt spid="1474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179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International-mindedness:</a:t>
            </a:r>
            <a:r>
              <a:rPr lang="en-US" altLang="en-US">
                <a:solidFill>
                  <a:srgbClr val="000000"/>
                </a:solidFill>
              </a:rPr>
              <a:t> </a:t>
            </a:r>
          </a:p>
          <a:p>
            <a:pPr marL="633413" indent="-633413" eaLnBrk="1" hangingPunct="1"/>
            <a:r>
              <a:rPr lang="en-US" altLang="en-US">
                <a:solidFill>
                  <a:srgbClr val="000000"/>
                </a:solidFill>
              </a:rPr>
              <a:t>• Radar usage is affected by the Doppler effect and must be considered for applications using this technology </a:t>
            </a:r>
          </a:p>
          <a:p>
            <a:pPr marL="633413" indent="-633413" eaLnBrk="1" hangingPunct="1"/>
            <a:r>
              <a:rPr lang="en-US" altLang="en-US" b="1">
                <a:solidFill>
                  <a:srgbClr val="000000"/>
                </a:solidFill>
              </a:rPr>
              <a:t>Theory of knowledge:</a:t>
            </a:r>
            <a:r>
              <a:rPr lang="en-US" altLang="en-US">
                <a:solidFill>
                  <a:srgbClr val="000000"/>
                </a:solidFill>
              </a:rPr>
              <a:t> </a:t>
            </a:r>
          </a:p>
          <a:p>
            <a:pPr marL="633413" indent="-633413" eaLnBrk="1" hangingPunct="1"/>
            <a:r>
              <a:rPr lang="en-US" altLang="en-US">
                <a:solidFill>
                  <a:srgbClr val="000000"/>
                </a:solidFill>
              </a:rPr>
              <a:t>• How important is sense perception in explaining scientific ideas such as the Doppler effect? </a:t>
            </a:r>
          </a:p>
          <a:p>
            <a:pPr marL="633413" indent="-633413" eaLnBrk="1" hangingPunct="1"/>
            <a:r>
              <a:rPr lang="en-US" altLang="en-US" b="1">
                <a:solidFill>
                  <a:srgbClr val="000000"/>
                </a:solidFill>
              </a:rPr>
              <a:t>Utilization:</a:t>
            </a:r>
            <a:r>
              <a:rPr lang="en-US" altLang="en-US">
                <a:solidFill>
                  <a:srgbClr val="000000"/>
                </a:solidFill>
              </a:rPr>
              <a:t> </a:t>
            </a:r>
          </a:p>
          <a:p>
            <a:pPr marL="633413" indent="-633413" eaLnBrk="1" hangingPunct="1"/>
            <a:r>
              <a:rPr lang="en-US" altLang="en-US">
                <a:solidFill>
                  <a:srgbClr val="000000"/>
                </a:solidFill>
              </a:rPr>
              <a:t>• Astronomy relies on the analysis of the Doppler effect when dealing with fast moving objects (see </a:t>
            </a:r>
            <a:r>
              <a:rPr lang="en-US" altLang="en-US" i="1">
                <a:solidFill>
                  <a:srgbClr val="000000"/>
                </a:solidFill>
              </a:rPr>
              <a:t>Physics </a:t>
            </a:r>
            <a:r>
              <a:rPr lang="en-US" altLang="en-US">
                <a:solidFill>
                  <a:srgbClr val="000000"/>
                </a:solidFill>
              </a:rPr>
              <a:t>option </a:t>
            </a:r>
            <a:r>
              <a:rPr lang="en-US" altLang="en-US" i="1">
                <a:solidFill>
                  <a:srgbClr val="000000"/>
                </a:solidFill>
              </a:rPr>
              <a:t>D</a:t>
            </a:r>
            <a:r>
              <a:rPr lang="en-US" altLang="en-US">
                <a:solidFill>
                  <a:srgbClr val="000000"/>
                </a:solidFill>
              </a:rPr>
              <a:t>)</a:t>
            </a:r>
          </a:p>
        </p:txBody>
      </p:sp>
      <p:sp>
        <p:nvSpPr>
          <p:cNvPr id="75779"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5800" y="1768476"/>
            <a:ext cx="7772400" cy="4746624"/>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950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8975" y="1797050"/>
            <a:ext cx="7794625" cy="2166938"/>
          </a:xfrm>
          <a:prstGeom prst="rect">
            <a:avLst/>
          </a:prstGeom>
          <a:noFill/>
        </p:spPr>
      </p:pic>
      <p:sp>
        <p:nvSpPr>
          <p:cNvPr id="14951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9516" name="Rectangle 1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9"/>
                                        </p:tgtEl>
                                        <p:attrNameLst>
                                          <p:attrName>style.visibility</p:attrName>
                                        </p:attrNameLst>
                                      </p:cBhvr>
                                      <p:to>
                                        <p:strVal val="visible"/>
                                      </p:to>
                                    </p:set>
                                    <p:anim calcmode="lin" valueType="num">
                                      <p:cBhvr additive="base">
                                        <p:cTn id="7" dur="500" fill="hold"/>
                                        <p:tgtEl>
                                          <p:spTgt spid="149509"/>
                                        </p:tgtEl>
                                        <p:attrNameLst>
                                          <p:attrName>ppt_x</p:attrName>
                                        </p:attrNameLst>
                                      </p:cBhvr>
                                      <p:tavLst>
                                        <p:tav tm="0">
                                          <p:val>
                                            <p:strVal val="#ppt_x"/>
                                          </p:val>
                                        </p:tav>
                                        <p:tav tm="100000">
                                          <p:val>
                                            <p:strVal val="#ppt_x"/>
                                          </p:val>
                                        </p:tav>
                                      </p:tavLst>
                                    </p:anim>
                                    <p:anim calcmode="lin" valueType="num">
                                      <p:cBhvr additive="base">
                                        <p:cTn id="8" dur="500" fill="hold"/>
                                        <p:tgtEl>
                                          <p:spTgt spid="1495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7369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Aims: </a:t>
            </a:r>
          </a:p>
          <a:p>
            <a:pPr marL="633413" indent="-633413" eaLnBrk="1" hangingPunct="1"/>
            <a:r>
              <a:rPr lang="en-US" altLang="en-US" b="1">
                <a:solidFill>
                  <a:srgbClr val="000000"/>
                </a:solidFill>
              </a:rPr>
              <a:t>• Aim 2: </a:t>
            </a:r>
            <a:r>
              <a:rPr lang="en-US" altLang="en-US">
                <a:solidFill>
                  <a:srgbClr val="000000"/>
                </a:solidFill>
              </a:rPr>
              <a:t>the Doppler effect needs to be considered in various applications of technology that utilize wave theory</a:t>
            </a:r>
            <a:r>
              <a:rPr lang="en-US" altLang="en-US" b="1">
                <a:solidFill>
                  <a:srgbClr val="000000"/>
                </a:solidFill>
              </a:rPr>
              <a:t> </a:t>
            </a:r>
          </a:p>
          <a:p>
            <a:pPr marL="633413" indent="-633413" eaLnBrk="1" hangingPunct="1"/>
            <a:r>
              <a:rPr lang="en-US" altLang="en-US" b="1">
                <a:solidFill>
                  <a:srgbClr val="000000"/>
                </a:solidFill>
              </a:rPr>
              <a:t>• Aim 6: </a:t>
            </a:r>
            <a:r>
              <a:rPr lang="en-US" altLang="en-US">
                <a:solidFill>
                  <a:srgbClr val="000000"/>
                </a:solidFill>
              </a:rPr>
              <a:t>spectral data and images of receding galaxies are available from professional astronomical observatories for analysis</a:t>
            </a:r>
            <a:r>
              <a:rPr lang="en-US" altLang="en-US" b="1">
                <a:solidFill>
                  <a:srgbClr val="000000"/>
                </a:solidFill>
              </a:rPr>
              <a:t> </a:t>
            </a:r>
          </a:p>
          <a:p>
            <a:pPr marL="633413" indent="-633413" eaLnBrk="1" hangingPunct="1"/>
            <a:r>
              <a:rPr lang="en-US" altLang="en-US" b="1">
                <a:solidFill>
                  <a:srgbClr val="000000"/>
                </a:solidFill>
              </a:rPr>
              <a:t>• Aim 7: </a:t>
            </a:r>
            <a:r>
              <a:rPr lang="en-US" altLang="en-US">
                <a:solidFill>
                  <a:srgbClr val="000000"/>
                </a:solidFill>
              </a:rPr>
              <a:t>computer simulations of the Doppler effect allow students to visualize complex and mostly unobservable situations</a:t>
            </a:r>
            <a:r>
              <a:rPr lang="en-US" altLang="en-US" b="1">
                <a:solidFill>
                  <a:srgbClr val="7030A0"/>
                </a:solidFill>
              </a:rPr>
              <a:t> </a:t>
            </a:r>
            <a:endParaRPr lang="en-US" b="1"/>
          </a:p>
        </p:txBody>
      </p:sp>
      <p:sp>
        <p:nvSpPr>
          <p:cNvPr id="7782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ANd9GcSoTKoS7P0FwEcH1AEN28htYSA90NVcOluHtUCQq9-zxysttRx9WA"/>
          <p:cNvPicPr>
            <a:picLocks noChangeAspect="1" noChangeArrowheads="1"/>
          </p:cNvPicPr>
          <p:nvPr/>
        </p:nvPicPr>
        <p:blipFill>
          <a:blip r:embed="rId6" cstate="print">
            <a:clrChange>
              <a:clrFrom>
                <a:srgbClr val="FFFFFF"/>
              </a:clrFrom>
              <a:clrTo>
                <a:srgbClr val="FFFFFF">
                  <a:alpha val="0"/>
                </a:srgbClr>
              </a:clrTo>
            </a:clrChange>
          </a:blip>
          <a:srcRect b="10869"/>
          <a:stretch>
            <a:fillRect/>
          </a:stretch>
        </p:blipFill>
        <p:spPr bwMode="auto">
          <a:xfrm>
            <a:off x="1009650" y="5100638"/>
            <a:ext cx="7121525" cy="1757362"/>
          </a:xfrm>
          <a:prstGeom prst="rect">
            <a:avLst/>
          </a:prstGeom>
          <a:noFill/>
        </p:spPr>
      </p:pic>
      <p:sp>
        <p:nvSpPr>
          <p:cNvPr id="81925" name="Text Box 5"/>
          <p:cNvSpPr txBox="1">
            <a:spLocks noChangeArrowheads="1"/>
          </p:cNvSpPr>
          <p:nvPr/>
        </p:nvSpPr>
        <p:spPr bwMode="auto">
          <a:xfrm>
            <a:off x="8113713" y="5534025"/>
            <a:ext cx="771525"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8192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81922" name="Rectangle 2"/>
          <p:cNvSpPr>
            <a:spLocks noChangeArrowheads="1"/>
          </p:cNvSpPr>
          <p:nvPr/>
        </p:nvSpPr>
        <p:spPr bwMode="auto">
          <a:xfrm>
            <a:off x="685800" y="1344613"/>
            <a:ext cx="7772400" cy="3783012"/>
          </a:xfrm>
          <a:prstGeom prst="rect">
            <a:avLst/>
          </a:prstGeom>
          <a:solidFill>
            <a:srgbClr val="EAEAEA"/>
          </a:solidFill>
          <a:ln w="9525">
            <a:noFill/>
            <a:miter lim="800000"/>
            <a:headEnd/>
            <a:tailEnd/>
          </a:ln>
          <a:effectLst/>
        </p:spPr>
        <p:txBody>
          <a:bodyPr/>
          <a:lstStyle/>
          <a:p>
            <a:pPr>
              <a:spcBef>
                <a:spcPct val="20000"/>
              </a:spcBef>
            </a:pPr>
            <a:r>
              <a:rPr lang="en-US" altLang="en-US" i="1" dirty="0">
                <a:solidFill>
                  <a:schemeClr val="accent2"/>
                </a:solidFill>
                <a:ea typeface="Segoe UI" pitchFamily="34" charset="0"/>
              </a:rPr>
              <a:t>The Doppler effect – moving source</a:t>
            </a:r>
            <a:r>
              <a:rPr lang="en-US" sz="2000" dirty="0">
                <a:solidFill>
                  <a:srgbClr val="000000"/>
                </a:solidFill>
                <a:latin typeface="Courier New" pitchFamily="49" charset="0"/>
                <a:ea typeface="Segoe UI" pitchFamily="34" charset="0"/>
                <a:cs typeface="Times New Roman" pitchFamily="18" charset="0"/>
              </a:rPr>
              <a:t>	</a:t>
            </a: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a:t>
            </a:r>
            <a:r>
              <a:rPr lang="en-US" b="1" dirty="0" smtClean="0">
                <a:solidFill>
                  <a:srgbClr val="000000"/>
                </a:solidFill>
                <a:ea typeface="Segoe UI" pitchFamily="34" charset="0"/>
                <a:cs typeface="Times New Roman" pitchFamily="18" charset="0"/>
              </a:rPr>
              <a:t>_________________ </a:t>
            </a:r>
            <a:r>
              <a:rPr lang="en-US" dirty="0" smtClean="0">
                <a:solidFill>
                  <a:srgbClr val="000000"/>
                </a:solidFill>
                <a:ea typeface="Segoe UI" pitchFamily="34" charset="0"/>
                <a:cs typeface="Times New Roman" pitchFamily="18" charset="0"/>
              </a:rPr>
              <a:t>explains _______________ ____________________________________________.</a:t>
            </a:r>
            <a:endParaRPr lang="en-US" dirty="0">
              <a:solidFill>
                <a:srgbClr val="000000"/>
              </a:solidFill>
              <a:ea typeface="Segoe UI" pitchFamily="34" charset="0"/>
              <a:cs typeface="Times New Roman" pitchFamily="18" charset="0"/>
            </a:endParaRPr>
          </a:p>
          <a:p>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For example, if a sound source of frequency </a:t>
            </a:r>
            <a:r>
              <a:rPr lang="en-US" i="1" dirty="0">
                <a:solidFill>
                  <a:srgbClr val="000000"/>
                </a:solidFill>
                <a:ea typeface="Segoe UI" pitchFamily="34" charset="0"/>
                <a:cs typeface="Times New Roman" pitchFamily="18" charset="0"/>
              </a:rPr>
              <a:t>f </a:t>
            </a:r>
            <a:r>
              <a:rPr lang="en-US" dirty="0" smtClean="0">
                <a:solidFill>
                  <a:srgbClr val="000000"/>
                </a:solidFill>
                <a:ea typeface="Segoe UI" pitchFamily="34" charset="0"/>
                <a:cs typeface="Times New Roman" pitchFamily="18" charset="0"/>
              </a:rPr>
              <a:t>______________ </a:t>
            </a:r>
            <a:r>
              <a:rPr lang="en-US" dirty="0">
                <a:solidFill>
                  <a:srgbClr val="000000"/>
                </a:solidFill>
                <a:ea typeface="Segoe UI" pitchFamily="34" charset="0"/>
                <a:cs typeface="Times New Roman" pitchFamily="18" charset="0"/>
              </a:rPr>
              <a:t>you at a speed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S</a:t>
            </a:r>
            <a:r>
              <a:rPr lang="en-US" dirty="0">
                <a:solidFill>
                  <a:srgbClr val="000000"/>
                </a:solidFill>
                <a:ea typeface="Segoe UI" pitchFamily="34" charset="0"/>
                <a:cs typeface="Times New Roman" pitchFamily="18" charset="0"/>
              </a:rPr>
              <a:t>, its </a:t>
            </a:r>
            <a:r>
              <a:rPr lang="en-US" dirty="0" smtClean="0">
                <a:solidFill>
                  <a:srgbClr val="000000"/>
                </a:solidFill>
                <a:ea typeface="Segoe UI" pitchFamily="34" charset="0"/>
                <a:cs typeface="Times New Roman" pitchFamily="18" charset="0"/>
              </a:rPr>
              <a:t>____________ _____________________ </a:t>
            </a:r>
            <a:r>
              <a:rPr lang="en-US" dirty="0">
                <a:solidFill>
                  <a:srgbClr val="000000"/>
                </a:solidFill>
                <a:ea typeface="Segoe UI" pitchFamily="34" charset="0"/>
                <a:cs typeface="Times New Roman" pitchFamily="18" charset="0"/>
              </a:rPr>
              <a:t>together and you will </a:t>
            </a:r>
            <a:r>
              <a:rPr lang="en-US" dirty="0" smtClean="0">
                <a:solidFill>
                  <a:srgbClr val="000000"/>
                </a:solidFill>
                <a:ea typeface="Segoe UI" pitchFamily="34" charset="0"/>
                <a:cs typeface="Times New Roman" pitchFamily="18" charset="0"/>
              </a:rPr>
              <a:t>______ _______________________________. </a:t>
            </a:r>
            <a:r>
              <a:rPr lang="en-US" dirty="0">
                <a:solidFill>
                  <a:srgbClr val="000000"/>
                </a:solidFill>
                <a:ea typeface="Segoe UI" pitchFamily="34" charset="0"/>
                <a:cs typeface="Times New Roman" pitchFamily="18" charset="0"/>
              </a:rPr>
              <a:t>( </a:t>
            </a:r>
            <a:r>
              <a:rPr lang="en-US" i="1" dirty="0" smtClean="0">
                <a:solidFill>
                  <a:schemeClr val="hlink"/>
                </a:solidFill>
                <a:ea typeface="Segoe UI" pitchFamily="34" charset="0"/>
                <a:cs typeface="Times New Roman" pitchFamily="18" charset="0"/>
              </a:rPr>
              <a:t>_____</a:t>
            </a:r>
            <a:r>
              <a:rPr lang="en-US" i="1" dirty="0" smtClean="0">
                <a:solidFill>
                  <a:srgbClr val="000000"/>
                </a:solidFill>
                <a:ea typeface="Segoe UI" pitchFamily="34" charset="0"/>
                <a:cs typeface="Times New Roman" pitchFamily="18" charset="0"/>
              </a:rPr>
              <a:t> </a:t>
            </a:r>
            <a:r>
              <a:rPr lang="en-US" dirty="0">
                <a:solidFill>
                  <a:srgbClr val="000000"/>
                </a:solidFill>
                <a:ea typeface="Segoe UI" pitchFamily="34" charset="0"/>
                <a:cs typeface="Times New Roman" pitchFamily="18" charset="0"/>
              </a:rPr>
              <a:t>).</a:t>
            </a:r>
          </a:p>
          <a:p>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On the other hand, if a sound source </a:t>
            </a:r>
            <a:r>
              <a:rPr lang="en-US" dirty="0" smtClean="0">
                <a:solidFill>
                  <a:srgbClr val="000000"/>
                </a:solidFill>
                <a:ea typeface="Segoe UI" pitchFamily="34" charset="0"/>
                <a:cs typeface="Times New Roman" pitchFamily="18" charset="0"/>
              </a:rPr>
              <a:t>______ </a:t>
            </a:r>
            <a:r>
              <a:rPr lang="en-US" dirty="0">
                <a:solidFill>
                  <a:srgbClr val="000000"/>
                </a:solidFill>
                <a:ea typeface="Segoe UI" pitchFamily="34" charset="0"/>
                <a:cs typeface="Times New Roman" pitchFamily="18" charset="0"/>
              </a:rPr>
              <a:t>from you at a speed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S</a:t>
            </a:r>
            <a:r>
              <a:rPr lang="en-US" dirty="0">
                <a:solidFill>
                  <a:srgbClr val="000000"/>
                </a:solidFill>
                <a:ea typeface="Segoe UI" pitchFamily="34" charset="0"/>
                <a:cs typeface="Times New Roman" pitchFamily="18" charset="0"/>
              </a:rPr>
              <a:t>, its </a:t>
            </a:r>
            <a:r>
              <a:rPr lang="en-US" dirty="0" smtClean="0">
                <a:solidFill>
                  <a:srgbClr val="000000"/>
                </a:solidFill>
                <a:ea typeface="Segoe UI" pitchFamily="34" charset="0"/>
                <a:cs typeface="Times New Roman" pitchFamily="18" charset="0"/>
              </a:rPr>
              <a:t>_______________________ and </a:t>
            </a:r>
            <a:r>
              <a:rPr lang="en-US" dirty="0">
                <a:solidFill>
                  <a:srgbClr val="000000"/>
                </a:solidFill>
                <a:ea typeface="Segoe UI" pitchFamily="34" charset="0"/>
                <a:cs typeface="Times New Roman" pitchFamily="18" charset="0"/>
              </a:rPr>
              <a:t>you will </a:t>
            </a:r>
            <a:r>
              <a:rPr lang="en-US" dirty="0" smtClean="0">
                <a:solidFill>
                  <a:srgbClr val="000000"/>
                </a:solidFill>
                <a:ea typeface="Segoe UI" pitchFamily="34" charset="0"/>
                <a:cs typeface="Times New Roman" pitchFamily="18" charset="0"/>
              </a:rPr>
              <a:t>__________________________________. </a:t>
            </a:r>
            <a:r>
              <a:rPr lang="en-US" dirty="0">
                <a:solidFill>
                  <a:srgbClr val="000000"/>
                </a:solidFill>
                <a:ea typeface="Segoe UI" pitchFamily="34" charset="0"/>
                <a:cs typeface="Times New Roman" pitchFamily="18" charset="0"/>
              </a:rPr>
              <a:t>( </a:t>
            </a:r>
            <a:r>
              <a:rPr lang="en-US" i="1" dirty="0" smtClean="0">
                <a:solidFill>
                  <a:schemeClr val="hlink"/>
                </a:solidFill>
                <a:ea typeface="Segoe UI" pitchFamily="34" charset="0"/>
                <a:cs typeface="Times New Roman" pitchFamily="18" charset="0"/>
              </a:rPr>
              <a:t>____</a:t>
            </a:r>
            <a:r>
              <a:rPr lang="en-US" dirty="0" smtClean="0">
                <a:solidFill>
                  <a:srgbClr val="000000"/>
                </a:solidFill>
                <a:ea typeface="Segoe UI" pitchFamily="34" charset="0"/>
                <a:cs typeface="Times New Roman" pitchFamily="18" charset="0"/>
              </a:rPr>
              <a:t>).</a:t>
            </a:r>
            <a:endParaRPr lang="en-US" dirty="0">
              <a:solidFill>
                <a:srgbClr val="000000"/>
              </a:solidFill>
              <a:ea typeface="Segoe U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2">
                                            <p:txEl>
                                              <p:pRg st="1" end="1"/>
                                            </p:txEl>
                                          </p:spTgt>
                                        </p:tgtEl>
                                        <p:attrNameLst>
                                          <p:attrName>style.visibility</p:attrName>
                                        </p:attrNameLst>
                                      </p:cBhvr>
                                      <p:to>
                                        <p:strVal val="visible"/>
                                      </p:to>
                                    </p:set>
                                    <p:anim calcmode="lin" valueType="num">
                                      <p:cBhvr additive="base">
                                        <p:cTn id="13" dur="500" fill="hold"/>
                                        <p:tgtEl>
                                          <p:spTgt spid="819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24"/>
                                        </p:tgtEl>
                                        <p:attrNameLst>
                                          <p:attrName>style.visibility</p:attrName>
                                        </p:attrNameLst>
                                      </p:cBhvr>
                                      <p:to>
                                        <p:strVal val="visible"/>
                                      </p:to>
                                    </p:set>
                                    <p:anim calcmode="lin" valueType="num">
                                      <p:cBhvr additive="base">
                                        <p:cTn id="19" dur="2000" fill="hold"/>
                                        <p:tgtEl>
                                          <p:spTgt spid="81924"/>
                                        </p:tgtEl>
                                        <p:attrNameLst>
                                          <p:attrName>ppt_x</p:attrName>
                                        </p:attrNameLst>
                                      </p:cBhvr>
                                      <p:tavLst>
                                        <p:tav tm="0">
                                          <p:val>
                                            <p:strVal val="0-#ppt_w/2"/>
                                          </p:val>
                                        </p:tav>
                                        <p:tav tm="100000">
                                          <p:val>
                                            <p:strVal val="#ppt_x"/>
                                          </p:val>
                                        </p:tav>
                                      </p:tavLst>
                                    </p:anim>
                                    <p:anim calcmode="lin" valueType="num">
                                      <p:cBhvr additive="base">
                                        <p:cTn id="20" dur="2000" fill="hold"/>
                                        <p:tgtEl>
                                          <p:spTgt spid="819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Race car.wav"/>
                                        </p:tgtEl>
                                      </p:cMediaNode>
                                    </p:audio>
                                  </p:sub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81925">
                                            <p:txEl>
                                              <p:pRg st="0" end="0"/>
                                            </p:txEl>
                                          </p:spTgt>
                                        </p:tgtEl>
                                        <p:attrNameLst>
                                          <p:attrName>style.visibility</p:attrName>
                                        </p:attrNameLst>
                                      </p:cBhvr>
                                      <p:to>
                                        <p:strVal val="visible"/>
                                      </p:to>
                                    </p:set>
                                    <p:anim calcmode="lin" valueType="num">
                                      <p:cBhvr additive="base">
                                        <p:cTn id="24" dur="500" fill="hold"/>
                                        <p:tgtEl>
                                          <p:spTgt spid="819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922">
                                            <p:txEl>
                                              <p:pRg st="2" end="2"/>
                                            </p:txEl>
                                          </p:spTgt>
                                        </p:tgtEl>
                                        <p:attrNameLst>
                                          <p:attrName>style.visibility</p:attrName>
                                        </p:attrNameLst>
                                      </p:cBhvr>
                                      <p:to>
                                        <p:strVal val="visible"/>
                                      </p:to>
                                    </p:set>
                                    <p:anim calcmode="lin" valueType="num">
                                      <p:cBhvr additive="base">
                                        <p:cTn id="30" dur="500" fill="hold"/>
                                        <p:tgtEl>
                                          <p:spTgt spid="8192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1922">
                                            <p:txEl>
                                              <p:pRg st="3" end="3"/>
                                            </p:txEl>
                                          </p:spTgt>
                                        </p:tgtEl>
                                        <p:attrNameLst>
                                          <p:attrName>style.visibility</p:attrName>
                                        </p:attrNameLst>
                                      </p:cBhvr>
                                      <p:to>
                                        <p:strVal val="visible"/>
                                      </p:to>
                                    </p:set>
                                    <p:anim calcmode="lin" valueType="num">
                                      <p:cBhvr additive="base">
                                        <p:cTn id="36" dur="500" fill="hold"/>
                                        <p:tgtEl>
                                          <p:spTgt spid="8192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695325" y="1792288"/>
            <a:ext cx="7772400" cy="5065712"/>
          </a:xfrm>
          <a:prstGeom prst="rect">
            <a:avLst/>
          </a:prstGeom>
          <a:solidFill>
            <a:srgbClr val="CCFFCC"/>
          </a:solidFill>
          <a:ln w="9525">
            <a:noFill/>
            <a:miter lim="800000"/>
            <a:headEnd/>
            <a:tailEnd/>
          </a:ln>
          <a:effectLst/>
        </p:spPr>
        <p:txBody>
          <a:bodyPr/>
          <a:lstStyle/>
          <a:p>
            <a:pPr eaLnBrk="1" hangingPunct="1"/>
            <a:r>
              <a:rPr lang="en-US"/>
              <a:t>PRACTICE:  Who claims he is wearing a Doppler effect costume?</a:t>
            </a:r>
          </a:p>
          <a:p>
            <a:pPr eaLnBrk="1" hangingPunct="1"/>
            <a:r>
              <a:rPr lang="en-US"/>
              <a:t>SOLUTION:</a:t>
            </a:r>
          </a:p>
          <a:p>
            <a:pPr eaLnBrk="1" hangingPunct="1"/>
            <a:endParaRPr lang="en-US"/>
          </a:p>
        </p:txBody>
      </p:sp>
      <p:sp>
        <p:nvSpPr>
          <p:cNvPr id="83970" name="Rectangle 2"/>
          <p:cNvSpPr>
            <a:spLocks noChangeArrowheads="1"/>
          </p:cNvSpPr>
          <p:nvPr/>
        </p:nvSpPr>
        <p:spPr bwMode="auto">
          <a:xfrm>
            <a:off x="685800" y="1344613"/>
            <a:ext cx="7772400" cy="4508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p:pic>
        <p:nvPicPr>
          <p:cNvPr id="83973" name="Picture 5" descr="What-is-the-Doppler-effect"/>
          <p:cNvPicPr>
            <a:picLocks noChangeAspect="1" noChangeArrowheads="1"/>
          </p:cNvPicPr>
          <p:nvPr/>
        </p:nvPicPr>
        <p:blipFill>
          <a:blip r:embed="rId6" cstate="print"/>
          <a:srcRect/>
          <a:stretch>
            <a:fillRect/>
          </a:stretch>
        </p:blipFill>
        <p:spPr bwMode="auto">
          <a:xfrm>
            <a:off x="1184275" y="2940050"/>
            <a:ext cx="6805613" cy="3819525"/>
          </a:xfrm>
          <a:prstGeom prst="rect">
            <a:avLst/>
          </a:prstGeom>
          <a:ln>
            <a:noFill/>
          </a:ln>
          <a:effectLst>
            <a:outerShdw blurRad="292100" dist="139700" dir="2700000" algn="tl" rotWithShape="0">
              <a:srgbClr val="333333">
                <a:alpha val="65000"/>
              </a:srgbClr>
            </a:outerShdw>
          </a:effectLst>
        </p:spPr>
      </p:pic>
      <p:sp>
        <p:nvSpPr>
          <p:cNvPr id="83974" name="Text Box 6"/>
          <p:cNvSpPr txBox="1">
            <a:spLocks noChangeArrowheads="1"/>
          </p:cNvSpPr>
          <p:nvPr/>
        </p:nvSpPr>
        <p:spPr bwMode="auto">
          <a:xfrm>
            <a:off x="5813425" y="5638800"/>
            <a:ext cx="1304925" cy="457200"/>
          </a:xfrm>
          <a:prstGeom prst="rect">
            <a:avLst/>
          </a:prstGeom>
          <a:noFill/>
          <a:ln w="9525">
            <a:noFill/>
            <a:miter lim="800000"/>
            <a:headEnd/>
            <a:tailEnd/>
          </a:ln>
          <a:effectLst/>
        </p:spPr>
        <p:txBody>
          <a:bodyPr wrap="none">
            <a:spAutoFit/>
          </a:bodyPr>
          <a:lstStyle/>
          <a:p>
            <a:pPr eaLnBrk="1" hangingPunct="1"/>
            <a:r>
              <a:rPr lang="en-US">
                <a:solidFill>
                  <a:schemeClr val="bg1"/>
                </a:solidFill>
              </a:rPr>
              <a:t>Leonard</a:t>
            </a:r>
          </a:p>
        </p:txBody>
      </p:sp>
      <p:sp>
        <p:nvSpPr>
          <p:cNvPr id="83975" name="Text Box 7"/>
          <p:cNvSpPr txBox="1">
            <a:spLocks noChangeArrowheads="1"/>
          </p:cNvSpPr>
          <p:nvPr/>
        </p:nvSpPr>
        <p:spPr bwMode="auto">
          <a:xfrm>
            <a:off x="2333625" y="5748338"/>
            <a:ext cx="642938" cy="457200"/>
          </a:xfrm>
          <a:prstGeom prst="rect">
            <a:avLst/>
          </a:prstGeom>
          <a:noFill/>
          <a:ln w="9525">
            <a:noFill/>
            <a:miter lim="800000"/>
            <a:headEnd/>
            <a:tailEnd/>
          </a:ln>
          <a:effectLst/>
        </p:spPr>
        <p:txBody>
          <a:bodyPr wrap="none">
            <a:spAutoFit/>
          </a:bodyPr>
          <a:lstStyle/>
          <a:p>
            <a:pPr eaLnBrk="1" hangingPunct="1"/>
            <a:r>
              <a:rPr lang="en-US">
                <a:solidFill>
                  <a:schemeClr val="bg1"/>
                </a:solidFill>
              </a:rPr>
              <a:t>Raj</a:t>
            </a:r>
          </a:p>
        </p:txBody>
      </p:sp>
      <p:sp>
        <p:nvSpPr>
          <p:cNvPr id="83976" name="Text Box 8"/>
          <p:cNvSpPr txBox="1">
            <a:spLocks noChangeArrowheads="1"/>
          </p:cNvSpPr>
          <p:nvPr/>
        </p:nvSpPr>
        <p:spPr bwMode="auto">
          <a:xfrm>
            <a:off x="3654425" y="6207125"/>
            <a:ext cx="1304925" cy="457200"/>
          </a:xfrm>
          <a:prstGeom prst="rect">
            <a:avLst/>
          </a:prstGeom>
          <a:noFill/>
          <a:ln w="9525">
            <a:noFill/>
            <a:miter lim="800000"/>
            <a:headEnd/>
            <a:tailEnd/>
          </a:ln>
          <a:effectLst/>
        </p:spPr>
        <p:txBody>
          <a:bodyPr wrap="none">
            <a:spAutoFit/>
          </a:bodyPr>
          <a:lstStyle/>
          <a:p>
            <a:pPr eaLnBrk="1" hangingPunct="1"/>
            <a:r>
              <a:rPr lang="en-US">
                <a:solidFill>
                  <a:srgbClr val="FFFF00"/>
                </a:solidFill>
              </a:rPr>
              <a:t>Sheldon</a:t>
            </a:r>
          </a:p>
        </p:txBody>
      </p:sp>
      <p:sp>
        <p:nvSpPr>
          <p:cNvPr id="8397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83979" name="Text Box 11"/>
          <p:cNvSpPr txBox="1">
            <a:spLocks noChangeArrowheads="1"/>
          </p:cNvSpPr>
          <p:nvPr/>
        </p:nvSpPr>
        <p:spPr bwMode="auto">
          <a:xfrm>
            <a:off x="2492375" y="2517775"/>
            <a:ext cx="4527550" cy="457200"/>
          </a:xfrm>
          <a:prstGeom prst="rect">
            <a:avLst/>
          </a:prstGeom>
          <a:noFill/>
          <a:ln w="9525">
            <a:noFill/>
            <a:miter lim="800000"/>
            <a:headEnd/>
            <a:tailEnd/>
          </a:ln>
          <a:effectLst/>
        </p:spPr>
        <p:txBody>
          <a:bodyPr>
            <a:spAutoFit/>
          </a:bodyPr>
          <a:lstStyle/>
          <a:p>
            <a:pPr eaLnBrk="1" hangingPunct="1"/>
            <a:r>
              <a:rPr lang="en-US"/>
              <a:t>Sheldon makes this claim.</a:t>
            </a:r>
            <a:endParaRPr lang="en-US">
              <a:solidFill>
                <a:schemeClr val="bg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 calcmode="lin" valueType="num">
                                      <p:cBhvr additive="base">
                                        <p:cTn id="7" dur="500" fill="hold"/>
                                        <p:tgtEl>
                                          <p:spTgt spid="839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3973"/>
                                        </p:tgtEl>
                                        <p:attrNameLst>
                                          <p:attrName>style.visibility</p:attrName>
                                        </p:attrNameLst>
                                      </p:cBhvr>
                                      <p:to>
                                        <p:strVal val="visible"/>
                                      </p:to>
                                    </p:set>
                                    <p:anim calcmode="lin" valueType="num">
                                      <p:cBhvr>
                                        <p:cTn id="11" dur="500" fill="hold"/>
                                        <p:tgtEl>
                                          <p:spTgt spid="83973"/>
                                        </p:tgtEl>
                                        <p:attrNameLst>
                                          <p:attrName>ppt_w</p:attrName>
                                        </p:attrNameLst>
                                      </p:cBhvr>
                                      <p:tavLst>
                                        <p:tav tm="0">
                                          <p:val>
                                            <p:fltVal val="0"/>
                                          </p:val>
                                        </p:tav>
                                        <p:tav tm="100000">
                                          <p:val>
                                            <p:strVal val="#ppt_w"/>
                                          </p:val>
                                        </p:tav>
                                      </p:tavLst>
                                    </p:anim>
                                    <p:anim calcmode="lin" valueType="num">
                                      <p:cBhvr>
                                        <p:cTn id="12" dur="500" fill="hold"/>
                                        <p:tgtEl>
                                          <p:spTgt spid="83973"/>
                                        </p:tgtEl>
                                        <p:attrNameLst>
                                          <p:attrName>ppt_h</p:attrName>
                                        </p:attrNameLst>
                                      </p:cBhvr>
                                      <p:tavLst>
                                        <p:tav tm="0">
                                          <p:val>
                                            <p:fltVal val="0"/>
                                          </p:val>
                                        </p:tav>
                                        <p:tav tm="100000">
                                          <p:val>
                                            <p:strVal val="#ppt_h"/>
                                          </p:val>
                                        </p:tav>
                                      </p:tavLst>
                                    </p:anim>
                                    <p:animEffect transition="in" filter="fade">
                                      <p:cBhvr>
                                        <p:cTn id="13" dur="500"/>
                                        <p:tgtEl>
                                          <p:spTgt spid="839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3975"/>
                                        </p:tgtEl>
                                        <p:attrNameLst>
                                          <p:attrName>style.visibility</p:attrName>
                                        </p:attrNameLst>
                                      </p:cBhvr>
                                      <p:to>
                                        <p:strVal val="visible"/>
                                      </p:to>
                                    </p:set>
                                    <p:anim calcmode="lin" valueType="num">
                                      <p:cBhvr additive="base">
                                        <p:cTn id="18" dur="500" fill="hold"/>
                                        <p:tgtEl>
                                          <p:spTgt spid="83975"/>
                                        </p:tgtEl>
                                        <p:attrNameLst>
                                          <p:attrName>ppt_x</p:attrName>
                                        </p:attrNameLst>
                                      </p:cBhvr>
                                      <p:tavLst>
                                        <p:tav tm="0">
                                          <p:val>
                                            <p:strVal val="#ppt_x"/>
                                          </p:val>
                                        </p:tav>
                                        <p:tav tm="100000">
                                          <p:val>
                                            <p:strVal val="#ppt_x"/>
                                          </p:val>
                                        </p:tav>
                                      </p:tavLst>
                                    </p:anim>
                                    <p:anim calcmode="lin" valueType="num">
                                      <p:cBhvr additive="base">
                                        <p:cTn id="19" dur="500" fill="hold"/>
                                        <p:tgtEl>
                                          <p:spTgt spid="839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3976"/>
                                        </p:tgtEl>
                                        <p:attrNameLst>
                                          <p:attrName>style.visibility</p:attrName>
                                        </p:attrNameLst>
                                      </p:cBhvr>
                                      <p:to>
                                        <p:strVal val="visible"/>
                                      </p:to>
                                    </p:set>
                                    <p:anim calcmode="lin" valueType="num">
                                      <p:cBhvr additive="base">
                                        <p:cTn id="24" dur="500" fill="hold"/>
                                        <p:tgtEl>
                                          <p:spTgt spid="83976"/>
                                        </p:tgtEl>
                                        <p:attrNameLst>
                                          <p:attrName>ppt_x</p:attrName>
                                        </p:attrNameLst>
                                      </p:cBhvr>
                                      <p:tavLst>
                                        <p:tav tm="0">
                                          <p:val>
                                            <p:strVal val="#ppt_x"/>
                                          </p:val>
                                        </p:tav>
                                        <p:tav tm="100000">
                                          <p:val>
                                            <p:strVal val="#ppt_x"/>
                                          </p:val>
                                        </p:tav>
                                      </p:tavLst>
                                    </p:anim>
                                    <p:anim calcmode="lin" valueType="num">
                                      <p:cBhvr additive="base">
                                        <p:cTn id="25" dur="500" fill="hold"/>
                                        <p:tgtEl>
                                          <p:spTgt spid="839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3974"/>
                                        </p:tgtEl>
                                        <p:attrNameLst>
                                          <p:attrName>style.visibility</p:attrName>
                                        </p:attrNameLst>
                                      </p:cBhvr>
                                      <p:to>
                                        <p:strVal val="visible"/>
                                      </p:to>
                                    </p:set>
                                    <p:anim calcmode="lin" valueType="num">
                                      <p:cBhvr additive="base">
                                        <p:cTn id="30" dur="500" fill="hold"/>
                                        <p:tgtEl>
                                          <p:spTgt spid="83974"/>
                                        </p:tgtEl>
                                        <p:attrNameLst>
                                          <p:attrName>ppt_x</p:attrName>
                                        </p:attrNameLst>
                                      </p:cBhvr>
                                      <p:tavLst>
                                        <p:tav tm="0">
                                          <p:val>
                                            <p:strVal val="#ppt_x"/>
                                          </p:val>
                                        </p:tav>
                                        <p:tav tm="100000">
                                          <p:val>
                                            <p:strVal val="#ppt_x"/>
                                          </p:val>
                                        </p:tav>
                                      </p:tavLst>
                                    </p:anim>
                                    <p:anim calcmode="lin" valueType="num">
                                      <p:cBhvr additive="base">
                                        <p:cTn id="31" dur="500" fill="hold"/>
                                        <p:tgtEl>
                                          <p:spTgt spid="839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83972">
                                            <p:txEl>
                                              <p:pRg st="1" end="1"/>
                                            </p:txEl>
                                          </p:spTgt>
                                        </p:tgtEl>
                                        <p:attrNameLst>
                                          <p:attrName>style.visibility</p:attrName>
                                        </p:attrNameLst>
                                      </p:cBhvr>
                                      <p:to>
                                        <p:strVal val="visible"/>
                                      </p:to>
                                    </p:set>
                                    <p:anim calcmode="lin" valueType="num">
                                      <p:cBhvr additive="base">
                                        <p:cTn id="36" dur="500" fill="hold"/>
                                        <p:tgtEl>
                                          <p:spTgt spid="83972">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39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3979"/>
                                        </p:tgtEl>
                                        <p:attrNameLst>
                                          <p:attrName>style.visibility</p:attrName>
                                        </p:attrNameLst>
                                      </p:cBhvr>
                                      <p:to>
                                        <p:strVal val="visible"/>
                                      </p:to>
                                    </p:set>
                                    <p:anim calcmode="lin" valueType="num">
                                      <p:cBhvr additive="base">
                                        <p:cTn id="42" dur="500" fill="hold"/>
                                        <p:tgtEl>
                                          <p:spTgt spid="83979"/>
                                        </p:tgtEl>
                                        <p:attrNameLst>
                                          <p:attrName>ppt_x</p:attrName>
                                        </p:attrNameLst>
                                      </p:cBhvr>
                                      <p:tavLst>
                                        <p:tav tm="0">
                                          <p:val>
                                            <p:strVal val="1+#ppt_w/2"/>
                                          </p:val>
                                        </p:tav>
                                        <p:tav tm="100000">
                                          <p:val>
                                            <p:strVal val="#ppt_x"/>
                                          </p:val>
                                        </p:tav>
                                      </p:tavLst>
                                    </p:anim>
                                    <p:anim calcmode="lin" valueType="num">
                                      <p:cBhvr additive="base">
                                        <p:cTn id="43" dur="500" fill="hold"/>
                                        <p:tgtEl>
                                          <p:spTgt spid="839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3975" grpId="0"/>
      <p:bldP spid="83976" grpId="0"/>
      <p:bldP spid="839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1344613"/>
            <a:ext cx="7772400" cy="5113337"/>
          </a:xfrm>
          <a:prstGeom prst="rect">
            <a:avLst/>
          </a:prstGeom>
          <a:solidFill>
            <a:srgbClr val="EAEAEA"/>
          </a:solidFill>
          <a:ln w="9525">
            <a:noFill/>
            <a:miter lim="800000"/>
            <a:headEnd/>
            <a:tailEnd/>
          </a:ln>
          <a:effectLst/>
        </p:spPr>
        <p:txBody>
          <a:bodyPr/>
          <a:lstStyle/>
          <a:p>
            <a:pPr>
              <a:spcBef>
                <a:spcPct val="20000"/>
              </a:spcBef>
            </a:pPr>
            <a:r>
              <a:rPr lang="en-US" altLang="en-US" i="1" dirty="0">
                <a:solidFill>
                  <a:schemeClr val="accent2"/>
                </a:solidFill>
                <a:ea typeface="Segoe UI" pitchFamily="34" charset="0"/>
              </a:rPr>
              <a:t>The Doppler effect – moving source</a:t>
            </a:r>
            <a:r>
              <a:rPr lang="en-US" dirty="0">
                <a:solidFill>
                  <a:srgbClr val="000000"/>
                </a:solidFill>
                <a:ea typeface="Segoe UI" pitchFamily="34" charset="0"/>
                <a:cs typeface="Times New Roman" pitchFamily="18" charset="0"/>
              </a:rPr>
              <a:t> 	</a:t>
            </a: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Consider the ice-cream truck that </a:t>
            </a:r>
            <a:r>
              <a:rPr lang="en-US" b="1" dirty="0">
                <a:solidFill>
                  <a:srgbClr val="000000"/>
                </a:solidFill>
                <a:ea typeface="Segoe UI" pitchFamily="34" charset="0"/>
                <a:cs typeface="Times New Roman" pitchFamily="18" charset="0"/>
              </a:rPr>
              <a:t>parks</a:t>
            </a:r>
            <a:r>
              <a:rPr lang="en-US" dirty="0">
                <a:solidFill>
                  <a:srgbClr val="000000"/>
                </a:solidFill>
                <a:ea typeface="Segoe UI" pitchFamily="34" charset="0"/>
                <a:cs typeface="Times New Roman" pitchFamily="18" charset="0"/>
              </a:rPr>
              <a:t>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S</a:t>
            </a:r>
            <a:r>
              <a:rPr lang="en-US" dirty="0">
                <a:solidFill>
                  <a:srgbClr val="000000"/>
                </a:solidFill>
                <a:ea typeface="Segoe UI" pitchFamily="34" charset="0"/>
                <a:cs typeface="Times New Roman" pitchFamily="18" charset="0"/>
              </a:rPr>
              <a:t> = 0) in the neighborhood playing that interminable music.</a:t>
            </a: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Since the ice cream truck is not yet moving, the wave fronts are spherically symmetric.</a:t>
            </a:r>
          </a:p>
        </p:txBody>
      </p:sp>
      <p:sp>
        <p:nvSpPr>
          <p:cNvPr id="86021" name="Oval 5"/>
          <p:cNvSpPr>
            <a:spLocks noChangeArrowheads="1"/>
          </p:cNvSpPr>
          <p:nvPr/>
        </p:nvSpPr>
        <p:spPr bwMode="auto">
          <a:xfrm>
            <a:off x="5646738" y="3676650"/>
            <a:ext cx="223837" cy="223838"/>
          </a:xfrm>
          <a:prstGeom prst="ellipse">
            <a:avLst/>
          </a:prstGeom>
          <a:noFill/>
          <a:ln w="9525">
            <a:solidFill>
              <a:schemeClr val="bg2"/>
            </a:solidFill>
            <a:round/>
            <a:headEnd/>
            <a:tailEnd/>
          </a:ln>
          <a:effectLst/>
        </p:spPr>
        <p:txBody>
          <a:bodyPr wrap="none" anchor="ctr"/>
          <a:lstStyle/>
          <a:p>
            <a:endParaRPr lang="en-US"/>
          </a:p>
        </p:txBody>
      </p:sp>
      <p:sp>
        <p:nvSpPr>
          <p:cNvPr id="86022" name="Oval 6"/>
          <p:cNvSpPr>
            <a:spLocks noChangeArrowheads="1"/>
          </p:cNvSpPr>
          <p:nvPr/>
        </p:nvSpPr>
        <p:spPr bwMode="auto">
          <a:xfrm>
            <a:off x="5435600" y="3476625"/>
            <a:ext cx="646113" cy="644525"/>
          </a:xfrm>
          <a:prstGeom prst="ellipse">
            <a:avLst/>
          </a:prstGeom>
          <a:noFill/>
          <a:ln w="9525">
            <a:solidFill>
              <a:schemeClr val="bg2"/>
            </a:solidFill>
            <a:round/>
            <a:headEnd/>
            <a:tailEnd/>
          </a:ln>
          <a:effectLst/>
        </p:spPr>
        <p:txBody>
          <a:bodyPr wrap="none" anchor="ctr"/>
          <a:lstStyle/>
          <a:p>
            <a:endParaRPr lang="en-US"/>
          </a:p>
        </p:txBody>
      </p:sp>
      <p:sp>
        <p:nvSpPr>
          <p:cNvPr id="86030" name="Oval 14"/>
          <p:cNvSpPr>
            <a:spLocks noChangeArrowheads="1"/>
          </p:cNvSpPr>
          <p:nvPr/>
        </p:nvSpPr>
        <p:spPr bwMode="auto">
          <a:xfrm>
            <a:off x="5219700" y="3260725"/>
            <a:ext cx="1073150" cy="1071563"/>
          </a:xfrm>
          <a:prstGeom prst="ellipse">
            <a:avLst/>
          </a:prstGeom>
          <a:noFill/>
          <a:ln w="9525">
            <a:solidFill>
              <a:schemeClr val="bg2"/>
            </a:solidFill>
            <a:round/>
            <a:headEnd/>
            <a:tailEnd/>
          </a:ln>
          <a:effectLst/>
        </p:spPr>
        <p:txBody>
          <a:bodyPr wrap="none" anchor="ctr"/>
          <a:lstStyle/>
          <a:p>
            <a:endParaRPr lang="en-US"/>
          </a:p>
        </p:txBody>
      </p:sp>
      <p:sp>
        <p:nvSpPr>
          <p:cNvPr id="86031" name="Oval 15"/>
          <p:cNvSpPr>
            <a:spLocks noChangeArrowheads="1"/>
          </p:cNvSpPr>
          <p:nvPr/>
        </p:nvSpPr>
        <p:spPr bwMode="auto">
          <a:xfrm>
            <a:off x="4995863" y="3036888"/>
            <a:ext cx="1512887" cy="1512887"/>
          </a:xfrm>
          <a:prstGeom prst="ellipse">
            <a:avLst/>
          </a:prstGeom>
          <a:noFill/>
          <a:ln w="9525">
            <a:solidFill>
              <a:schemeClr val="bg2"/>
            </a:solidFill>
            <a:round/>
            <a:headEnd/>
            <a:tailEnd/>
          </a:ln>
          <a:effectLst/>
        </p:spPr>
        <p:txBody>
          <a:bodyPr wrap="none" anchor="ctr"/>
          <a:lstStyle/>
          <a:p>
            <a:endParaRPr lang="en-US"/>
          </a:p>
        </p:txBody>
      </p:sp>
      <p:sp>
        <p:nvSpPr>
          <p:cNvPr id="86032" name="Oval 16"/>
          <p:cNvSpPr>
            <a:spLocks noChangeArrowheads="1"/>
          </p:cNvSpPr>
          <p:nvPr/>
        </p:nvSpPr>
        <p:spPr bwMode="auto">
          <a:xfrm>
            <a:off x="4802188" y="2819400"/>
            <a:ext cx="1933575" cy="1933575"/>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33" name="Oval 17"/>
          <p:cNvSpPr>
            <a:spLocks noChangeArrowheads="1"/>
          </p:cNvSpPr>
          <p:nvPr/>
        </p:nvSpPr>
        <p:spPr bwMode="auto">
          <a:xfrm>
            <a:off x="4603750" y="2609850"/>
            <a:ext cx="2336800" cy="2336800"/>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58" name="Text Box 42"/>
          <p:cNvSpPr txBox="1">
            <a:spLocks noChangeArrowheads="1"/>
          </p:cNvSpPr>
          <p:nvPr/>
        </p:nvSpPr>
        <p:spPr bwMode="auto">
          <a:xfrm>
            <a:off x="4038600" y="4902200"/>
            <a:ext cx="3440113" cy="457200"/>
          </a:xfrm>
          <a:prstGeom prst="rect">
            <a:avLst/>
          </a:prstGeom>
          <a:noFill/>
          <a:ln w="9525">
            <a:noFill/>
            <a:miter lim="800000"/>
            <a:headEnd/>
            <a:tailEnd/>
          </a:ln>
          <a:effectLst/>
        </p:spPr>
        <p:txBody>
          <a:bodyPr>
            <a:spAutoFit/>
          </a:bodyPr>
          <a:lstStyle/>
          <a:p>
            <a:pPr algn="ctr" eaLnBrk="1" hangingPunct="1"/>
            <a:r>
              <a:rPr lang="en-US">
                <a:solidFill>
                  <a:schemeClr val="hlink"/>
                </a:solidFill>
              </a:rPr>
              <a:t>planar cross-section</a:t>
            </a:r>
          </a:p>
        </p:txBody>
      </p:sp>
      <p:sp>
        <p:nvSpPr>
          <p:cNvPr id="86059" name="Text Box 43"/>
          <p:cNvSpPr txBox="1">
            <a:spLocks noChangeArrowheads="1"/>
          </p:cNvSpPr>
          <p:nvPr/>
        </p:nvSpPr>
        <p:spPr bwMode="auto">
          <a:xfrm>
            <a:off x="6978650" y="3246438"/>
            <a:ext cx="1901825" cy="1187450"/>
          </a:xfrm>
          <a:prstGeom prst="rect">
            <a:avLst/>
          </a:prstGeom>
          <a:noFill/>
          <a:ln w="9525">
            <a:noFill/>
            <a:miter lim="800000"/>
            <a:headEnd/>
            <a:tailEnd/>
          </a:ln>
          <a:effectLst/>
        </p:spPr>
        <p:txBody>
          <a:bodyPr>
            <a:spAutoFit/>
          </a:bodyPr>
          <a:lstStyle/>
          <a:p>
            <a:pPr algn="ctr" eaLnBrk="1" hangingPunct="1"/>
            <a:r>
              <a:rPr lang="en-US">
                <a:solidFill>
                  <a:schemeClr val="hlink"/>
                </a:solidFill>
              </a:rPr>
              <a:t>the cross-section is symmetric.</a:t>
            </a:r>
          </a:p>
        </p:txBody>
      </p:sp>
      <p:sp>
        <p:nvSpPr>
          <p:cNvPr id="86060" name="Text Box 44"/>
          <p:cNvSpPr txBox="1">
            <a:spLocks noChangeArrowheads="1"/>
          </p:cNvSpPr>
          <p:nvPr/>
        </p:nvSpPr>
        <p:spPr bwMode="auto">
          <a:xfrm>
            <a:off x="1365250" y="501650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6061" name="Text Box 45"/>
          <p:cNvSpPr txBox="1">
            <a:spLocks noChangeArrowheads="1"/>
          </p:cNvSpPr>
          <p:nvPr/>
        </p:nvSpPr>
        <p:spPr bwMode="auto">
          <a:xfrm>
            <a:off x="5105400" y="514985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606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86064" name="Picture 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9913" y="3155950"/>
            <a:ext cx="2466975" cy="1962150"/>
          </a:xfrm>
          <a:prstGeom prst="rect">
            <a:avLst/>
          </a:prstGeom>
          <a:ln>
            <a:noFill/>
          </a:ln>
          <a:effectLst>
            <a:outerShdw blurRad="292100" dist="139700" dir="2700000" algn="tl" rotWithShape="0">
              <a:srgbClr val="333333">
                <a:alpha val="65000"/>
              </a:srgbClr>
            </a:outerShdw>
          </a:effectLst>
        </p:spPr>
      </p:pic>
      <p:grpSp>
        <p:nvGrpSpPr>
          <p:cNvPr id="86065" name="Group 49"/>
          <p:cNvGrpSpPr>
            <a:grpSpLocks/>
          </p:cNvGrpSpPr>
          <p:nvPr/>
        </p:nvGrpSpPr>
        <p:grpSpPr bwMode="auto">
          <a:xfrm>
            <a:off x="1439863" y="2687638"/>
            <a:ext cx="1379537" cy="1379537"/>
            <a:chOff x="1714" y="1385"/>
            <a:chExt cx="869" cy="869"/>
          </a:xfrm>
        </p:grpSpPr>
        <p:sp>
          <p:nvSpPr>
            <p:cNvPr id="86066" name="Oval 50"/>
            <p:cNvSpPr>
              <a:spLocks noChangeArrowheads="1"/>
            </p:cNvSpPr>
            <p:nvPr/>
          </p:nvSpPr>
          <p:spPr bwMode="auto">
            <a:xfrm>
              <a:off x="1932" y="1621"/>
              <a:ext cx="426" cy="426"/>
            </a:xfrm>
            <a:prstGeom prst="ellipse">
              <a:avLst/>
            </a:prstGeom>
            <a:noFill/>
            <a:ln w="9525">
              <a:solidFill>
                <a:schemeClr val="bg2"/>
              </a:solidFill>
              <a:round/>
              <a:headEnd/>
              <a:tailEnd/>
            </a:ln>
            <a:effectLst/>
          </p:spPr>
          <p:txBody>
            <a:bodyPr wrap="none" anchor="ctr"/>
            <a:lstStyle/>
            <a:p>
              <a:endParaRPr lang="en-US"/>
            </a:p>
          </p:txBody>
        </p:sp>
        <p:sp>
          <p:nvSpPr>
            <p:cNvPr id="86067" name="Oval 51"/>
            <p:cNvSpPr>
              <a:spLocks noChangeArrowheads="1"/>
            </p:cNvSpPr>
            <p:nvPr/>
          </p:nvSpPr>
          <p:spPr bwMode="auto">
            <a:xfrm>
              <a:off x="1860" y="1549"/>
              <a:ext cx="568" cy="568"/>
            </a:xfrm>
            <a:prstGeom prst="ellipse">
              <a:avLst/>
            </a:prstGeom>
            <a:noFill/>
            <a:ln w="9525">
              <a:solidFill>
                <a:schemeClr val="bg2"/>
              </a:solidFill>
              <a:round/>
              <a:headEnd/>
              <a:tailEnd/>
            </a:ln>
            <a:effectLst/>
          </p:spPr>
          <p:txBody>
            <a:bodyPr wrap="none" anchor="ctr"/>
            <a:lstStyle/>
            <a:p>
              <a:endParaRPr lang="en-US"/>
            </a:p>
          </p:txBody>
        </p:sp>
        <p:sp>
          <p:nvSpPr>
            <p:cNvPr id="86068" name="Oval 52"/>
            <p:cNvSpPr>
              <a:spLocks noChangeArrowheads="1"/>
            </p:cNvSpPr>
            <p:nvPr/>
          </p:nvSpPr>
          <p:spPr bwMode="auto">
            <a:xfrm>
              <a:off x="1788" y="1468"/>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69" name="Oval 53"/>
            <p:cNvSpPr>
              <a:spLocks noChangeArrowheads="1"/>
            </p:cNvSpPr>
            <p:nvPr/>
          </p:nvSpPr>
          <p:spPr bwMode="auto">
            <a:xfrm>
              <a:off x="1714" y="1385"/>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pic>
        <p:nvPicPr>
          <p:cNvPr id="86070" name="Picture 54"/>
          <p:cNvPicPr>
            <a:picLocks noChangeAspect="1" noChangeArrowheads="1"/>
          </p:cNvPicPr>
          <p:nvPr/>
        </p:nvPicPr>
        <p:blipFill>
          <a:blip r:embed="rId8" cstate="print"/>
          <a:srcRect/>
          <a:stretch>
            <a:fillRect/>
          </a:stretch>
        </p:blipFill>
        <p:spPr bwMode="auto">
          <a:xfrm>
            <a:off x="5867400" y="3748088"/>
            <a:ext cx="1085850" cy="95250"/>
          </a:xfrm>
          <a:prstGeom prst="rect">
            <a:avLst/>
          </a:prstGeom>
          <a:noFill/>
        </p:spPr>
      </p:pic>
      <p:pic>
        <p:nvPicPr>
          <p:cNvPr id="86071" name="Picture 55"/>
          <p:cNvPicPr>
            <a:picLocks noChangeAspect="1" noChangeArrowheads="1"/>
          </p:cNvPicPr>
          <p:nvPr/>
        </p:nvPicPr>
        <p:blipFill>
          <a:blip r:embed="rId9" cstate="print"/>
          <a:srcRect/>
          <a:stretch>
            <a:fillRect/>
          </a:stretch>
        </p:blipFill>
        <p:spPr bwMode="auto">
          <a:xfrm>
            <a:off x="5713413" y="2590800"/>
            <a:ext cx="95250" cy="1085850"/>
          </a:xfrm>
          <a:prstGeom prst="rect">
            <a:avLst/>
          </a:prstGeom>
          <a:noFill/>
        </p:spPr>
      </p:pic>
      <p:pic>
        <p:nvPicPr>
          <p:cNvPr id="86072" name="Picture 56"/>
          <p:cNvPicPr>
            <a:picLocks noChangeAspect="1" noChangeArrowheads="1"/>
          </p:cNvPicPr>
          <p:nvPr/>
        </p:nvPicPr>
        <p:blipFill>
          <a:blip r:embed="rId10" cstate="print"/>
          <a:srcRect/>
          <a:stretch>
            <a:fillRect/>
          </a:stretch>
        </p:blipFill>
        <p:spPr bwMode="auto">
          <a:xfrm>
            <a:off x="5713413" y="3886200"/>
            <a:ext cx="95250" cy="1085850"/>
          </a:xfrm>
          <a:prstGeom prst="rect">
            <a:avLst/>
          </a:prstGeom>
          <a:noFill/>
        </p:spPr>
      </p:pic>
      <p:pic>
        <p:nvPicPr>
          <p:cNvPr id="86073" name="Picture 57"/>
          <p:cNvPicPr>
            <a:picLocks noChangeAspect="1" noChangeArrowheads="1"/>
          </p:cNvPicPr>
          <p:nvPr/>
        </p:nvPicPr>
        <p:blipFill>
          <a:blip r:embed="rId8" cstate="print"/>
          <a:srcRect/>
          <a:stretch>
            <a:fillRect/>
          </a:stretch>
        </p:blipFill>
        <p:spPr bwMode="auto">
          <a:xfrm>
            <a:off x="4567238" y="3743325"/>
            <a:ext cx="1085850" cy="952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8">
                                            <p:txEl>
                                              <p:pRg st="1" end="1"/>
                                            </p:txEl>
                                          </p:spTgt>
                                        </p:tgtEl>
                                        <p:attrNameLst>
                                          <p:attrName>style.visibility</p:attrName>
                                        </p:attrNameLst>
                                      </p:cBhvr>
                                      <p:to>
                                        <p:strVal val="visible"/>
                                      </p:to>
                                    </p:set>
                                    <p:anim calcmode="lin" valueType="num">
                                      <p:cBhvr additive="base">
                                        <p:cTn id="7" dur="500" fill="hold"/>
                                        <p:tgtEl>
                                          <p:spTgt spid="86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6065"/>
                                        </p:tgtEl>
                                        <p:attrNameLst>
                                          <p:attrName>style.visibility</p:attrName>
                                        </p:attrNameLst>
                                      </p:cBhvr>
                                      <p:to>
                                        <p:strVal val="visible"/>
                                      </p:to>
                                    </p:set>
                                    <p:animEffect transition="in" filter="fade">
                                      <p:cBhvr>
                                        <p:cTn id="13" dur="2000"/>
                                        <p:tgtEl>
                                          <p:spTgt spid="86065"/>
                                        </p:tgtEl>
                                      </p:cBhvr>
                                    </p:animEffect>
                                  </p:childTnLst>
                                </p:cTn>
                              </p:par>
                              <p:par>
                                <p:cTn id="14" presetID="10" presetClass="entr" presetSubtype="0" fill="hold" nodeType="withEffect">
                                  <p:stCondLst>
                                    <p:cond delay="0"/>
                                  </p:stCondLst>
                                  <p:childTnLst>
                                    <p:set>
                                      <p:cBhvr>
                                        <p:cTn id="15" dur="1" fill="hold">
                                          <p:stCondLst>
                                            <p:cond delay="0"/>
                                          </p:stCondLst>
                                        </p:cTn>
                                        <p:tgtEl>
                                          <p:spTgt spid="86064"/>
                                        </p:tgtEl>
                                        <p:attrNameLst>
                                          <p:attrName>style.visibility</p:attrName>
                                        </p:attrNameLst>
                                      </p:cBhvr>
                                      <p:to>
                                        <p:strVal val="visible"/>
                                      </p:to>
                                    </p:set>
                                    <p:animEffect transition="in" filter="fade">
                                      <p:cBhvr>
                                        <p:cTn id="16" dur="2000"/>
                                        <p:tgtEl>
                                          <p:spTgt spid="86064"/>
                                        </p:tgtEl>
                                      </p:cBhvr>
                                    </p:animEffect>
                                  </p:childTnLst>
                                  <p:subTnLst>
                                    <p:audio>
                                      <p:cMediaNode>
                                        <p:cTn display="0" masterRel="sameClick">
                                          <p:stCondLst>
                                            <p:cond evt="begin" delay="0">
                                              <p:tn val="14"/>
                                            </p:cond>
                                          </p:stCondLst>
                                          <p:endCondLst>
                                            <p:cond evt="onStopAudio" delay="0">
                                              <p:tgtEl>
                                                <p:sldTgt/>
                                              </p:tgtEl>
                                            </p:cond>
                                          </p:endCondLst>
                                        </p:cTn>
                                        <p:tgtEl>
                                          <p:sndTgt r:embed="rId5" name="Bell, train.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86021"/>
                                        </p:tgtEl>
                                        <p:attrNameLst>
                                          <p:attrName>style.visibility</p:attrName>
                                        </p:attrNameLst>
                                      </p:cBhvr>
                                      <p:to>
                                        <p:strVal val="visible"/>
                                      </p:to>
                                    </p:set>
                                    <p:animEffect transition="in" filter="fade">
                                      <p:cBhvr>
                                        <p:cTn id="19" dur="2000"/>
                                        <p:tgtEl>
                                          <p:spTgt spid="860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6022"/>
                                        </p:tgtEl>
                                        <p:attrNameLst>
                                          <p:attrName>style.visibility</p:attrName>
                                        </p:attrNameLst>
                                      </p:cBhvr>
                                      <p:to>
                                        <p:strVal val="visible"/>
                                      </p:to>
                                    </p:set>
                                    <p:animEffect transition="in" filter="fade">
                                      <p:cBhvr>
                                        <p:cTn id="23" dur="2000"/>
                                        <p:tgtEl>
                                          <p:spTgt spid="86022"/>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6030"/>
                                        </p:tgtEl>
                                        <p:attrNameLst>
                                          <p:attrName>style.visibility</p:attrName>
                                        </p:attrNameLst>
                                      </p:cBhvr>
                                      <p:to>
                                        <p:strVal val="visible"/>
                                      </p:to>
                                    </p:set>
                                    <p:animEffect transition="in" filter="fade">
                                      <p:cBhvr>
                                        <p:cTn id="27" dur="2000"/>
                                        <p:tgtEl>
                                          <p:spTgt spid="8603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6031"/>
                                        </p:tgtEl>
                                        <p:attrNameLst>
                                          <p:attrName>style.visibility</p:attrName>
                                        </p:attrNameLst>
                                      </p:cBhvr>
                                      <p:to>
                                        <p:strVal val="visible"/>
                                      </p:to>
                                    </p:set>
                                    <p:animEffect transition="in" filter="fade">
                                      <p:cBhvr>
                                        <p:cTn id="31" dur="2000"/>
                                        <p:tgtEl>
                                          <p:spTgt spid="86031"/>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86032"/>
                                        </p:tgtEl>
                                        <p:attrNameLst>
                                          <p:attrName>style.visibility</p:attrName>
                                        </p:attrNameLst>
                                      </p:cBhvr>
                                      <p:to>
                                        <p:strVal val="visible"/>
                                      </p:to>
                                    </p:set>
                                    <p:animEffect transition="in" filter="fade">
                                      <p:cBhvr>
                                        <p:cTn id="35" dur="2000"/>
                                        <p:tgtEl>
                                          <p:spTgt spid="86032"/>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86033"/>
                                        </p:tgtEl>
                                        <p:attrNameLst>
                                          <p:attrName>style.visibility</p:attrName>
                                        </p:attrNameLst>
                                      </p:cBhvr>
                                      <p:to>
                                        <p:strVal val="visible"/>
                                      </p:to>
                                    </p:set>
                                    <p:animEffect transition="in" filter="fade">
                                      <p:cBhvr>
                                        <p:cTn id="39" dur="2000"/>
                                        <p:tgtEl>
                                          <p:spTgt spid="8603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86058"/>
                                        </p:tgtEl>
                                        <p:attrNameLst>
                                          <p:attrName>style.visibility</p:attrName>
                                        </p:attrNameLst>
                                      </p:cBhvr>
                                      <p:to>
                                        <p:strVal val="visible"/>
                                      </p:to>
                                    </p:set>
                                    <p:anim calcmode="lin" valueType="num">
                                      <p:cBhvr additive="base">
                                        <p:cTn id="44" dur="500" fill="hold"/>
                                        <p:tgtEl>
                                          <p:spTgt spid="86058"/>
                                        </p:tgtEl>
                                        <p:attrNameLst>
                                          <p:attrName>ppt_x</p:attrName>
                                        </p:attrNameLst>
                                      </p:cBhvr>
                                      <p:tavLst>
                                        <p:tav tm="0">
                                          <p:val>
                                            <p:strVal val="1+#ppt_w/2"/>
                                          </p:val>
                                        </p:tav>
                                        <p:tav tm="100000">
                                          <p:val>
                                            <p:strVal val="#ppt_x"/>
                                          </p:val>
                                        </p:tav>
                                      </p:tavLst>
                                    </p:anim>
                                    <p:anim calcmode="lin" valueType="num">
                                      <p:cBhvr additive="base">
                                        <p:cTn id="45" dur="500" fill="hold"/>
                                        <p:tgtEl>
                                          <p:spTgt spid="860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86060">
                                            <p:txEl>
                                              <p:pRg st="0" end="0"/>
                                            </p:txEl>
                                          </p:spTgt>
                                        </p:tgtEl>
                                        <p:attrNameLst>
                                          <p:attrName>style.visibility</p:attrName>
                                        </p:attrNameLst>
                                      </p:cBhvr>
                                      <p:to>
                                        <p:strVal val="visible"/>
                                      </p:to>
                                    </p:set>
                                    <p:anim calcmode="lin" valueType="num">
                                      <p:cBhvr additive="base">
                                        <p:cTn id="49" dur="500" fill="hold"/>
                                        <p:tgtEl>
                                          <p:spTgt spid="8606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60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86061">
                                            <p:txEl>
                                              <p:pRg st="0" end="0"/>
                                            </p:txEl>
                                          </p:spTgt>
                                        </p:tgtEl>
                                        <p:attrNameLst>
                                          <p:attrName>style.visibility</p:attrName>
                                        </p:attrNameLst>
                                      </p:cBhvr>
                                      <p:to>
                                        <p:strVal val="visible"/>
                                      </p:to>
                                    </p:set>
                                    <p:anim calcmode="lin" valueType="num">
                                      <p:cBhvr additive="base">
                                        <p:cTn id="54" dur="500" fill="hold"/>
                                        <p:tgtEl>
                                          <p:spTgt spid="86061">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60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86059"/>
                                        </p:tgtEl>
                                        <p:attrNameLst>
                                          <p:attrName>style.visibility</p:attrName>
                                        </p:attrNameLst>
                                      </p:cBhvr>
                                      <p:to>
                                        <p:strVal val="visible"/>
                                      </p:to>
                                    </p:set>
                                    <p:anim calcmode="lin" valueType="num">
                                      <p:cBhvr additive="base">
                                        <p:cTn id="60" dur="500" fill="hold"/>
                                        <p:tgtEl>
                                          <p:spTgt spid="86059"/>
                                        </p:tgtEl>
                                        <p:attrNameLst>
                                          <p:attrName>ppt_x</p:attrName>
                                        </p:attrNameLst>
                                      </p:cBhvr>
                                      <p:tavLst>
                                        <p:tav tm="0">
                                          <p:val>
                                            <p:strVal val="1+#ppt_w/2"/>
                                          </p:val>
                                        </p:tav>
                                        <p:tav tm="100000">
                                          <p:val>
                                            <p:strVal val="#ppt_x"/>
                                          </p:val>
                                        </p:tav>
                                      </p:tavLst>
                                    </p:anim>
                                    <p:anim calcmode="lin" valueType="num">
                                      <p:cBhvr additive="base">
                                        <p:cTn id="61" dur="500" fill="hold"/>
                                        <p:tgtEl>
                                          <p:spTgt spid="860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6070"/>
                                        </p:tgtEl>
                                        <p:attrNameLst>
                                          <p:attrName>style.visibility</p:attrName>
                                        </p:attrNameLst>
                                      </p:cBhvr>
                                      <p:to>
                                        <p:strVal val="visible"/>
                                      </p:to>
                                    </p:set>
                                    <p:animEffect transition="in" filter="wipe(left)">
                                      <p:cBhvr>
                                        <p:cTn id="66" dur="500"/>
                                        <p:tgtEl>
                                          <p:spTgt spid="86070"/>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86071"/>
                                        </p:tgtEl>
                                        <p:attrNameLst>
                                          <p:attrName>style.visibility</p:attrName>
                                        </p:attrNameLst>
                                      </p:cBhvr>
                                      <p:to>
                                        <p:strVal val="visible"/>
                                      </p:to>
                                    </p:set>
                                    <p:animEffect transition="in" filter="wipe(down)">
                                      <p:cBhvr>
                                        <p:cTn id="71" dur="500"/>
                                        <p:tgtEl>
                                          <p:spTgt spid="86071"/>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86072"/>
                                        </p:tgtEl>
                                        <p:attrNameLst>
                                          <p:attrName>style.visibility</p:attrName>
                                        </p:attrNameLst>
                                      </p:cBhvr>
                                      <p:to>
                                        <p:strVal val="visible"/>
                                      </p:to>
                                    </p:set>
                                    <p:animEffect transition="in" filter="wipe(up)">
                                      <p:cBhvr>
                                        <p:cTn id="76" dur="500"/>
                                        <p:tgtEl>
                                          <p:spTgt spid="86072"/>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86073"/>
                                        </p:tgtEl>
                                        <p:attrNameLst>
                                          <p:attrName>style.visibility</p:attrName>
                                        </p:attrNameLst>
                                      </p:cBhvr>
                                      <p:to>
                                        <p:strVal val="visible"/>
                                      </p:to>
                                    </p:set>
                                    <p:animEffect transition="in" filter="wipe(right)">
                                      <p:cBhvr>
                                        <p:cTn id="81" dur="500"/>
                                        <p:tgtEl>
                                          <p:spTgt spid="86073"/>
                                        </p:tgtEl>
                                      </p:cBhvr>
                                    </p:animEffect>
                                  </p:childTnLst>
                                  <p:subTnLst>
                                    <p:audio>
                                      <p:cMediaNode>
                                        <p:cTn display="0" masterRel="sameClick">
                                          <p:stCondLst>
                                            <p:cond evt="begin" delay="0">
                                              <p:tn val="79"/>
                                            </p:cond>
                                          </p:stCondLst>
                                          <p:endCondLst>
                                            <p:cond evt="onStopAudio" delay="0">
                                              <p:tgtEl>
                                                <p:sldTgt/>
                                              </p:tgtEl>
                                            </p:cond>
                                          </p:endCondLst>
                                        </p:cTn>
                                        <p:tgtEl>
                                          <p:sndTgt r:embed="rId6" name="cashreg.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86018">
                                            <p:txEl>
                                              <p:pRg st="9" end="9"/>
                                            </p:txEl>
                                          </p:spTgt>
                                        </p:tgtEl>
                                        <p:attrNameLst>
                                          <p:attrName>style.visibility</p:attrName>
                                        </p:attrNameLst>
                                      </p:cBhvr>
                                      <p:to>
                                        <p:strVal val="visible"/>
                                      </p:to>
                                    </p:set>
                                    <p:anim calcmode="lin" valueType="num">
                                      <p:cBhvr additive="base">
                                        <p:cTn id="86" dur="500" fill="hold"/>
                                        <p:tgtEl>
                                          <p:spTgt spid="86018">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8601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2" grpId="0" animBg="1"/>
      <p:bldP spid="86030" grpId="0" animBg="1"/>
      <p:bldP spid="86031" grpId="0" animBg="1"/>
      <p:bldP spid="86032" grpId="0" animBg="1"/>
      <p:bldP spid="86033" grpId="0" animBg="1"/>
      <p:bldP spid="86058" grpId="0"/>
      <p:bldP spid="860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91" name="Rectangle 27"/>
          <p:cNvSpPr>
            <a:spLocks noChangeArrowheads="1"/>
          </p:cNvSpPr>
          <p:nvPr/>
        </p:nvSpPr>
        <p:spPr bwMode="auto">
          <a:xfrm>
            <a:off x="695325" y="5686425"/>
            <a:ext cx="7764463" cy="1171575"/>
          </a:xfrm>
          <a:prstGeom prst="rect">
            <a:avLst/>
          </a:prstGeom>
          <a:solidFill>
            <a:srgbClr val="FFCCCC"/>
          </a:solidFill>
          <a:ln w="9525">
            <a:noFill/>
            <a:miter lim="800000"/>
            <a:headEnd/>
            <a:tailEnd/>
          </a:ln>
          <a:effectLst/>
        </p:spPr>
        <p:txBody>
          <a:bodyPr/>
          <a:lstStyle/>
          <a:p>
            <a:r>
              <a:rPr lang="en-US" b="1" i="1" dirty="0"/>
              <a:t>FYI</a:t>
            </a:r>
          </a:p>
          <a:p>
            <a:r>
              <a:rPr lang="en-US" b="1" dirty="0">
                <a:sym typeface="Symbol" pitchFamily="18" charset="2"/>
              </a:rPr>
              <a:t></a:t>
            </a:r>
            <a:r>
              <a:rPr lang="en-US" dirty="0">
                <a:sym typeface="Symbol" pitchFamily="18" charset="2"/>
              </a:rPr>
              <a:t>Even though the </a:t>
            </a:r>
            <a:r>
              <a:rPr lang="en-US" dirty="0" smtClean="0">
                <a:sym typeface="Symbol" pitchFamily="18" charset="2"/>
              </a:rPr>
              <a:t>________________ are </a:t>
            </a:r>
            <a:r>
              <a:rPr lang="en-US" dirty="0">
                <a:sym typeface="Symbol" pitchFamily="18" charset="2"/>
              </a:rPr>
              <a:t>drawn as transverse, they are actually </a:t>
            </a:r>
            <a:r>
              <a:rPr lang="en-US" b="1" dirty="0" smtClean="0">
                <a:sym typeface="Symbol" pitchFamily="18" charset="2"/>
              </a:rPr>
              <a:t>_________________</a:t>
            </a:r>
            <a:r>
              <a:rPr lang="en-US" dirty="0" smtClean="0">
                <a:sym typeface="Symbol" pitchFamily="18" charset="2"/>
              </a:rPr>
              <a:t>.</a:t>
            </a:r>
            <a:endParaRPr lang="en-US" i="1" dirty="0"/>
          </a:p>
        </p:txBody>
      </p:sp>
      <p:sp>
        <p:nvSpPr>
          <p:cNvPr id="88066" name="Rectangle 2"/>
          <p:cNvSpPr>
            <a:spLocks noChangeArrowheads="1"/>
          </p:cNvSpPr>
          <p:nvPr/>
        </p:nvSpPr>
        <p:spPr bwMode="auto">
          <a:xfrm>
            <a:off x="685800" y="1344613"/>
            <a:ext cx="7772400" cy="4341812"/>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source</a:t>
            </a:r>
            <a:r>
              <a:rPr lang="en-US">
                <a:solidFill>
                  <a:srgbClr val="000000"/>
                </a:solidFill>
                <a:ea typeface="Segoe UI" pitchFamily="34" charset="0"/>
                <a:cs typeface="Times New Roman" pitchFamily="18" charset="0"/>
                <a:sym typeface="Symbol" pitchFamily="18" charset="2"/>
              </a:rPr>
              <a:t> </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Whether Dobson is in front of the truck, or behind it, he hears the same frequency.</a:t>
            </a:r>
          </a:p>
        </p:txBody>
      </p:sp>
      <p:pic>
        <p:nvPicPr>
          <p:cNvPr id="88103" name="Picture 3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33713" y="3232150"/>
            <a:ext cx="2466975" cy="1962150"/>
          </a:xfrm>
          <a:prstGeom prst="rect">
            <a:avLst/>
          </a:prstGeom>
          <a:ln>
            <a:noFill/>
          </a:ln>
          <a:effectLst>
            <a:outerShdw blurRad="292100" dist="139700" dir="2700000" algn="tl" rotWithShape="0">
              <a:srgbClr val="333333">
                <a:alpha val="65000"/>
              </a:srgbClr>
            </a:outerShdw>
          </a:effectLst>
        </p:spPr>
      </p:pic>
      <p:pic>
        <p:nvPicPr>
          <p:cNvPr id="88094" name="Picture 30"/>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7097713" y="3800475"/>
            <a:ext cx="1019175" cy="1628775"/>
          </a:xfrm>
          <a:prstGeom prst="rect">
            <a:avLst/>
          </a:prstGeom>
          <a:ln>
            <a:noFill/>
          </a:ln>
          <a:effectLst>
            <a:outerShdw blurRad="292100" dist="139700" dir="2700000" algn="tl" rotWithShape="0">
              <a:srgbClr val="333333">
                <a:alpha val="65000"/>
              </a:srgbClr>
            </a:outerShdw>
          </a:effectLst>
        </p:spPr>
      </p:pic>
      <p:pic>
        <p:nvPicPr>
          <p:cNvPr id="88095" name="Picture 31"/>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1200150" y="3789363"/>
            <a:ext cx="1019175" cy="1628775"/>
          </a:xfrm>
          <a:prstGeom prst="rect">
            <a:avLst/>
          </a:prstGeom>
          <a:ln>
            <a:noFill/>
          </a:ln>
          <a:effectLst>
            <a:outerShdw blurRad="292100" dist="139700" dir="2700000" algn="tl" rotWithShape="0">
              <a:srgbClr val="333333">
                <a:alpha val="65000"/>
              </a:srgbClr>
            </a:outerShdw>
          </a:effectLst>
        </p:spPr>
      </p:pic>
      <p:grpSp>
        <p:nvGrpSpPr>
          <p:cNvPr id="88075" name="Group 11"/>
          <p:cNvGrpSpPr>
            <a:grpSpLocks/>
          </p:cNvGrpSpPr>
          <p:nvPr/>
        </p:nvGrpSpPr>
        <p:grpSpPr bwMode="auto">
          <a:xfrm>
            <a:off x="3903663" y="2763838"/>
            <a:ext cx="1379537" cy="1379537"/>
            <a:chOff x="1714" y="1385"/>
            <a:chExt cx="869" cy="869"/>
          </a:xfrm>
        </p:grpSpPr>
        <p:sp>
          <p:nvSpPr>
            <p:cNvPr id="88076" name="Oval 12"/>
            <p:cNvSpPr>
              <a:spLocks noChangeArrowheads="1"/>
            </p:cNvSpPr>
            <p:nvPr/>
          </p:nvSpPr>
          <p:spPr bwMode="auto">
            <a:xfrm>
              <a:off x="1932" y="1621"/>
              <a:ext cx="426" cy="426"/>
            </a:xfrm>
            <a:prstGeom prst="ellipse">
              <a:avLst/>
            </a:prstGeom>
            <a:noFill/>
            <a:ln w="9525">
              <a:solidFill>
                <a:schemeClr val="bg2"/>
              </a:solidFill>
              <a:round/>
              <a:headEnd/>
              <a:tailEnd/>
            </a:ln>
            <a:effectLst/>
          </p:spPr>
          <p:txBody>
            <a:bodyPr wrap="none" anchor="ctr"/>
            <a:lstStyle/>
            <a:p>
              <a:endParaRPr lang="en-US"/>
            </a:p>
          </p:txBody>
        </p:sp>
        <p:sp>
          <p:nvSpPr>
            <p:cNvPr id="88077" name="Oval 13"/>
            <p:cNvSpPr>
              <a:spLocks noChangeArrowheads="1"/>
            </p:cNvSpPr>
            <p:nvPr/>
          </p:nvSpPr>
          <p:spPr bwMode="auto">
            <a:xfrm>
              <a:off x="1860" y="1549"/>
              <a:ext cx="568" cy="568"/>
            </a:xfrm>
            <a:prstGeom prst="ellipse">
              <a:avLst/>
            </a:prstGeom>
            <a:noFill/>
            <a:ln w="9525">
              <a:solidFill>
                <a:schemeClr val="bg2"/>
              </a:solidFill>
              <a:round/>
              <a:headEnd/>
              <a:tailEnd/>
            </a:ln>
            <a:effectLst/>
          </p:spPr>
          <p:txBody>
            <a:bodyPr wrap="none" anchor="ctr"/>
            <a:lstStyle/>
            <a:p>
              <a:endParaRPr lang="en-US"/>
            </a:p>
          </p:txBody>
        </p:sp>
        <p:sp>
          <p:nvSpPr>
            <p:cNvPr id="88078" name="Oval 14"/>
            <p:cNvSpPr>
              <a:spLocks noChangeArrowheads="1"/>
            </p:cNvSpPr>
            <p:nvPr/>
          </p:nvSpPr>
          <p:spPr bwMode="auto">
            <a:xfrm>
              <a:off x="1788" y="1468"/>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8079" name="Oval 15"/>
            <p:cNvSpPr>
              <a:spLocks noChangeArrowheads="1"/>
            </p:cNvSpPr>
            <p:nvPr/>
          </p:nvSpPr>
          <p:spPr bwMode="auto">
            <a:xfrm>
              <a:off x="1714" y="1385"/>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sp>
        <p:nvSpPr>
          <p:cNvPr id="88081" name="Freeform 17"/>
          <p:cNvSpPr>
            <a:spLocks/>
          </p:cNvSpPr>
          <p:nvPr/>
        </p:nvSpPr>
        <p:spPr bwMode="auto">
          <a:xfrm>
            <a:off x="4883150" y="3481388"/>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2" name="Freeform 18"/>
          <p:cNvSpPr>
            <a:spLocks/>
          </p:cNvSpPr>
          <p:nvPr/>
        </p:nvSpPr>
        <p:spPr bwMode="auto">
          <a:xfrm flipH="1">
            <a:off x="3783013" y="3473450"/>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7" name="Freeform 23"/>
          <p:cNvSpPr>
            <a:spLocks/>
          </p:cNvSpPr>
          <p:nvPr/>
        </p:nvSpPr>
        <p:spPr bwMode="auto">
          <a:xfrm>
            <a:off x="4918075" y="4040188"/>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8" name="Freeform 24"/>
          <p:cNvSpPr>
            <a:spLocks/>
          </p:cNvSpPr>
          <p:nvPr/>
        </p:nvSpPr>
        <p:spPr bwMode="auto">
          <a:xfrm flipH="1">
            <a:off x="3817938" y="4032250"/>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90" name="Text Box 26"/>
          <p:cNvSpPr txBox="1">
            <a:spLocks noChangeArrowheads="1"/>
          </p:cNvSpPr>
          <p:nvPr/>
        </p:nvSpPr>
        <p:spPr bwMode="auto">
          <a:xfrm>
            <a:off x="3584575" y="508000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809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6">
                                            <p:txEl>
                                              <p:pRg st="1" end="1"/>
                                            </p:txEl>
                                          </p:spTgt>
                                        </p:tgtEl>
                                        <p:attrNameLst>
                                          <p:attrName>style.visibility</p:attrName>
                                        </p:attrNameLst>
                                      </p:cBhvr>
                                      <p:to>
                                        <p:strVal val="visible"/>
                                      </p:to>
                                    </p:set>
                                    <p:anim calcmode="lin" valueType="num">
                                      <p:cBhvr additive="base">
                                        <p:cTn id="7" dur="500" fill="hold"/>
                                        <p:tgtEl>
                                          <p:spTgt spid="88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8075"/>
                                        </p:tgtEl>
                                        <p:attrNameLst>
                                          <p:attrName>style.visibility</p:attrName>
                                        </p:attrNameLst>
                                      </p:cBhvr>
                                      <p:to>
                                        <p:strVal val="visible"/>
                                      </p:to>
                                    </p:set>
                                    <p:animEffect transition="in" filter="fade">
                                      <p:cBhvr>
                                        <p:cTn id="13" dur="2000"/>
                                        <p:tgtEl>
                                          <p:spTgt spid="88075"/>
                                        </p:tgtEl>
                                      </p:cBhvr>
                                    </p:animEffect>
                                  </p:childTnLst>
                                </p:cTn>
                              </p:par>
                              <p:par>
                                <p:cTn id="14" presetID="10" presetClass="entr" presetSubtype="0" fill="hold" nodeType="withEffect">
                                  <p:stCondLst>
                                    <p:cond delay="0"/>
                                  </p:stCondLst>
                                  <p:childTnLst>
                                    <p:set>
                                      <p:cBhvr>
                                        <p:cTn id="15" dur="1" fill="hold">
                                          <p:stCondLst>
                                            <p:cond delay="0"/>
                                          </p:stCondLst>
                                        </p:cTn>
                                        <p:tgtEl>
                                          <p:spTgt spid="88103"/>
                                        </p:tgtEl>
                                        <p:attrNameLst>
                                          <p:attrName>style.visibility</p:attrName>
                                        </p:attrNameLst>
                                      </p:cBhvr>
                                      <p:to>
                                        <p:strVal val="visible"/>
                                      </p:to>
                                    </p:set>
                                    <p:animEffect transition="in" filter="fade">
                                      <p:cBhvr>
                                        <p:cTn id="16" dur="2000"/>
                                        <p:tgtEl>
                                          <p:spTgt spid="88103"/>
                                        </p:tgtEl>
                                      </p:cBhvr>
                                    </p:animEffect>
                                  </p:childTnLst>
                                  <p:subTnLst>
                                    <p:audio>
                                      <p:cMediaNode>
                                        <p:cTn display="0" masterRel="sameClick">
                                          <p:stCondLst>
                                            <p:cond evt="begin" delay="0">
                                              <p:tn val="14"/>
                                            </p:cond>
                                          </p:stCondLst>
                                          <p:endCondLst>
                                            <p:cond evt="onStopAudio" delay="0">
                                              <p:tgtEl>
                                                <p:sldTgt/>
                                              </p:tgtEl>
                                            </p:cond>
                                          </p:endCondLst>
                                        </p:cTn>
                                        <p:tgtEl>
                                          <p:sndTgt r:embed="rId5" name="Bell, train.wav"/>
                                        </p:tgtEl>
                                      </p:cMediaNode>
                                    </p:audio>
                                  </p:subTnLst>
                                </p:cTn>
                              </p:par>
                              <p:par>
                                <p:cTn id="17" presetID="10" presetClass="entr" presetSubtype="0" fill="hold" nodeType="withEffect">
                                  <p:stCondLst>
                                    <p:cond delay="0"/>
                                  </p:stCondLst>
                                  <p:childTnLst>
                                    <p:set>
                                      <p:cBhvr>
                                        <p:cTn id="18" dur="1" fill="hold">
                                          <p:stCondLst>
                                            <p:cond delay="0"/>
                                          </p:stCondLst>
                                        </p:cTn>
                                        <p:tgtEl>
                                          <p:spTgt spid="88094"/>
                                        </p:tgtEl>
                                        <p:attrNameLst>
                                          <p:attrName>style.visibility</p:attrName>
                                        </p:attrNameLst>
                                      </p:cBhvr>
                                      <p:to>
                                        <p:strVal val="visible"/>
                                      </p:to>
                                    </p:set>
                                    <p:animEffect transition="in" filter="fade">
                                      <p:cBhvr>
                                        <p:cTn id="19" dur="2000"/>
                                        <p:tgtEl>
                                          <p:spTgt spid="88094"/>
                                        </p:tgtEl>
                                      </p:cBhvr>
                                    </p:animEffect>
                                  </p:childTnLst>
                                </p:cTn>
                              </p:par>
                              <p:par>
                                <p:cTn id="20" presetID="10" presetClass="entr" presetSubtype="0" fill="hold" nodeType="withEffect">
                                  <p:stCondLst>
                                    <p:cond delay="0"/>
                                  </p:stCondLst>
                                  <p:childTnLst>
                                    <p:set>
                                      <p:cBhvr>
                                        <p:cTn id="21" dur="1" fill="hold">
                                          <p:stCondLst>
                                            <p:cond delay="0"/>
                                          </p:stCondLst>
                                        </p:cTn>
                                        <p:tgtEl>
                                          <p:spTgt spid="88095"/>
                                        </p:tgtEl>
                                        <p:attrNameLst>
                                          <p:attrName>style.visibility</p:attrName>
                                        </p:attrNameLst>
                                      </p:cBhvr>
                                      <p:to>
                                        <p:strVal val="visible"/>
                                      </p:to>
                                    </p:set>
                                    <p:animEffect transition="in" filter="fade">
                                      <p:cBhvr>
                                        <p:cTn id="22" dur="2000"/>
                                        <p:tgtEl>
                                          <p:spTgt spid="88095"/>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8090">
                                            <p:txEl>
                                              <p:pRg st="0" end="0"/>
                                            </p:txEl>
                                          </p:spTgt>
                                        </p:tgtEl>
                                        <p:attrNameLst>
                                          <p:attrName>style.visibility</p:attrName>
                                        </p:attrNameLst>
                                      </p:cBhvr>
                                      <p:to>
                                        <p:strVal val="visible"/>
                                      </p:to>
                                    </p:set>
                                    <p:anim calcmode="lin" valueType="num">
                                      <p:cBhvr additive="base">
                                        <p:cTn id="26" dur="500" fill="hold"/>
                                        <p:tgtEl>
                                          <p:spTgt spid="8809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80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8081"/>
                                        </p:tgtEl>
                                        <p:attrNameLst>
                                          <p:attrName>style.visibility</p:attrName>
                                        </p:attrNameLst>
                                      </p:cBhvr>
                                      <p:to>
                                        <p:strVal val="visible"/>
                                      </p:to>
                                    </p:set>
                                    <p:animEffect transition="in" filter="wipe(left)">
                                      <p:cBhvr>
                                        <p:cTn id="32" dur="3000"/>
                                        <p:tgtEl>
                                          <p:spTgt spid="8808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88082"/>
                                        </p:tgtEl>
                                        <p:attrNameLst>
                                          <p:attrName>style.visibility</p:attrName>
                                        </p:attrNameLst>
                                      </p:cBhvr>
                                      <p:to>
                                        <p:strVal val="visible"/>
                                      </p:to>
                                    </p:set>
                                    <p:animEffect transition="in" filter="wipe(right)">
                                      <p:cBhvr>
                                        <p:cTn id="35" dur="3000"/>
                                        <p:tgtEl>
                                          <p:spTgt spid="88082"/>
                                        </p:tgtEl>
                                      </p:cBhvr>
                                    </p:animEffect>
                                  </p:childTnLst>
                                  <p:subTnLst>
                                    <p:audio>
                                      <p:cMediaNode>
                                        <p:cTn display="0" masterRel="sameClick">
                                          <p:stCondLst>
                                            <p:cond evt="begin" delay="0">
                                              <p:tn val="33"/>
                                            </p:cond>
                                          </p:stCondLst>
                                          <p:endCondLst>
                                            <p:cond evt="onStopAudio" delay="0">
                                              <p:tgtEl>
                                                <p:sldTgt/>
                                              </p:tgtEl>
                                            </p:cond>
                                          </p:endCondLst>
                                        </p:cTn>
                                        <p:tgtEl>
                                          <p:sndTgt r:embed="rId5" name="Bell, train.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8087"/>
                                        </p:tgtEl>
                                        <p:attrNameLst>
                                          <p:attrName>style.visibility</p:attrName>
                                        </p:attrNameLst>
                                      </p:cBhvr>
                                      <p:to>
                                        <p:strVal val="visible"/>
                                      </p:to>
                                    </p:set>
                                    <p:animEffect transition="in" filter="wipe(left)">
                                      <p:cBhvr>
                                        <p:cTn id="40" dur="3000"/>
                                        <p:tgtEl>
                                          <p:spTgt spid="8808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88088"/>
                                        </p:tgtEl>
                                        <p:attrNameLst>
                                          <p:attrName>style.visibility</p:attrName>
                                        </p:attrNameLst>
                                      </p:cBhvr>
                                      <p:to>
                                        <p:strVal val="visible"/>
                                      </p:to>
                                    </p:set>
                                    <p:animEffect transition="in" filter="wipe(right)">
                                      <p:cBhvr>
                                        <p:cTn id="43" dur="3000"/>
                                        <p:tgtEl>
                                          <p:spTgt spid="88088"/>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1" nodeType="clickEffect">
                                  <p:stCondLst>
                                    <p:cond delay="0"/>
                                  </p:stCondLst>
                                  <p:childTnLst>
                                    <p:animMotion origin="layout" path="M -2.5E-6 4.9711E-6 L 0.29913 4.9711E-6 " pathEditMode="relative" rAng="0" ptsTypes="AA">
                                      <p:cBhvr>
                                        <p:cTn id="47" dur="2000" fill="hold"/>
                                        <p:tgtEl>
                                          <p:spTgt spid="88087"/>
                                        </p:tgtEl>
                                        <p:attrNameLst>
                                          <p:attrName>ppt_x</p:attrName>
                                          <p:attrName>ppt_y</p:attrName>
                                        </p:attrNameLst>
                                      </p:cBhvr>
                                      <p:rCtr x="149" y="0"/>
                                    </p:animMotion>
                                  </p:childTnLst>
                                </p:cTn>
                              </p:par>
                              <p:par>
                                <p:cTn id="48" presetID="35" presetClass="path" presetSubtype="0" accel="50000" decel="50000" fill="hold" grpId="1" nodeType="withEffect">
                                  <p:stCondLst>
                                    <p:cond delay="0"/>
                                  </p:stCondLst>
                                  <p:childTnLst>
                                    <p:animMotion origin="layout" path="M 5.55112E-17 1.04046E-6 L -0.29288 1.04046E-6 " pathEditMode="relative" rAng="0" ptsTypes="AA">
                                      <p:cBhvr>
                                        <p:cTn id="49" dur="2000" fill="hold"/>
                                        <p:tgtEl>
                                          <p:spTgt spid="88088"/>
                                        </p:tgtEl>
                                        <p:attrNameLst>
                                          <p:attrName>ppt_x</p:attrName>
                                          <p:attrName>ppt_y</p:attrName>
                                        </p:attrNameLst>
                                      </p:cBhvr>
                                      <p:rCtr x="-147" y="0"/>
                                    </p:animMotion>
                                  </p:childTnLst>
                                  <p:subTnLst>
                                    <p:audio>
                                      <p:cMediaNode>
                                        <p:cTn display="0" masterRel="sameClick">
                                          <p:stCondLst>
                                            <p:cond evt="begin" delay="0">
                                              <p:tn val="48"/>
                                            </p:cond>
                                          </p:stCondLst>
                                          <p:endCondLst>
                                            <p:cond evt="onStopAudio" delay="0">
                                              <p:tgtEl>
                                                <p:sldTgt/>
                                              </p:tgtEl>
                                            </p:cond>
                                          </p:endCondLst>
                                        </p:cTn>
                                        <p:tgtEl>
                                          <p:sndTgt r:embed="rId5" name="Bell, train.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8091">
                                            <p:txEl>
                                              <p:pRg st="1" end="1"/>
                                            </p:txEl>
                                          </p:spTgt>
                                        </p:tgtEl>
                                        <p:attrNameLst>
                                          <p:attrName>style.visibility</p:attrName>
                                        </p:attrNameLst>
                                      </p:cBhvr>
                                      <p:to>
                                        <p:strVal val="visible"/>
                                      </p:to>
                                    </p:set>
                                    <p:anim calcmode="lin" valueType="num">
                                      <p:cBhvr additive="base">
                                        <p:cTn id="54" dur="500" fill="hold"/>
                                        <p:tgtEl>
                                          <p:spTgt spid="88091">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80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1" grpId="0" animBg="1"/>
      <p:bldP spid="88082" grpId="0" animBg="1"/>
      <p:bldP spid="88087" grpId="0" animBg="1"/>
      <p:bldP spid="88087" grpId="1" animBg="1"/>
      <p:bldP spid="88088" grpId="0" animBg="1"/>
      <p:bldP spid="88088"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14735</TotalTime>
  <Words>3436</Words>
  <Application>Microsoft Office PowerPoint</Application>
  <PresentationFormat>On-screen Show (4:3)</PresentationFormat>
  <Paragraphs>357</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Symap</vt:lpstr>
      <vt:lpstr>Arial</vt:lpstr>
      <vt:lpstr>Cambria Math</vt:lpstr>
      <vt:lpstr>Courier New</vt:lpstr>
      <vt:lpstr>Segoe UI</vt:lpstr>
      <vt:lpstr>Symbol</vt:lpstr>
      <vt:lpstr>Times New Roman</vt:lpstr>
      <vt:lpstr>Default Design</vt:lpstr>
      <vt:lpstr>Topic 9: Wave phenomena - AHL 9.5 – Doppler effect</vt:lpstr>
      <vt:lpstr>Topic 9: Wave phenomena - AHL 9.5 – Doppler effect</vt:lpstr>
      <vt:lpstr>Topic 9: Wave phenomena - AHL 9.5 – Doppler effect</vt:lpstr>
      <vt:lpstr>Topic 9: Wave phenomena - AHL 9.5 – Doppler effect</vt:lpstr>
      <vt:lpstr>Topic 9: Wave phenomena - AHL 9.5 – Doppler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1131</cp:revision>
  <cp:lastPrinted>2018-01-19T05:22:22Z</cp:lastPrinted>
  <dcterms:created xsi:type="dcterms:W3CDTF">2006-01-31T23:43:34Z</dcterms:created>
  <dcterms:modified xsi:type="dcterms:W3CDTF">2021-01-20T02:44:28Z</dcterms:modified>
</cp:coreProperties>
</file>