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90" r:id="rId2"/>
    <p:sldId id="391" r:id="rId3"/>
    <p:sldId id="392" r:id="rId4"/>
    <p:sldId id="393" r:id="rId5"/>
    <p:sldId id="394" r:id="rId6"/>
    <p:sldId id="396" r:id="rId7"/>
    <p:sldId id="397" r:id="rId8"/>
    <p:sldId id="398" r:id="rId9"/>
    <p:sldId id="399" r:id="rId10"/>
    <p:sldId id="400" r:id="rId11"/>
    <p:sldId id="401" r:id="rId12"/>
    <p:sldId id="412" r:id="rId13"/>
    <p:sldId id="403" r:id="rId14"/>
    <p:sldId id="404" r:id="rId15"/>
    <p:sldId id="408" r:id="rId16"/>
    <p:sldId id="409" r:id="rId17"/>
    <p:sldId id="410" r:id="rId18"/>
    <p:sldId id="411" r:id="rId19"/>
    <p:sldId id="413" r:id="rId20"/>
    <p:sldId id="414" r:id="rId21"/>
    <p:sldId id="415" r:id="rId22"/>
    <p:sldId id="421" r:id="rId23"/>
    <p:sldId id="422" r:id="rId24"/>
    <p:sldId id="423" r:id="rId25"/>
    <p:sldId id="416" r:id="rId26"/>
    <p:sldId id="420" r:id="rId27"/>
    <p:sldId id="417"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B050"/>
    <a:srgbClr val="333300"/>
    <a:srgbClr val="003300"/>
    <a:srgbClr val="333399"/>
    <a:srgbClr val="0066FF"/>
    <a:srgbClr val="DDDDDD"/>
    <a:srgbClr val="0099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3856" autoAdjust="0"/>
  </p:normalViewPr>
  <p:slideViewPr>
    <p:cSldViewPr snapToGrid="0">
      <p:cViewPr varScale="1">
        <p:scale>
          <a:sx n="95" d="100"/>
          <a:sy n="95" d="100"/>
        </p:scale>
        <p:origin x="76"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DD24675-0239-498D-9E1B-51EB24446D9F}" type="slidenum">
              <a:rPr lang="en-US" altLang="en-US"/>
              <a:pPr>
                <a:defRPr/>
              </a:pPr>
              <a:t>‹#›</a:t>
            </a:fld>
            <a:endParaRPr lang="en-US" altLang="en-US"/>
          </a:p>
        </p:txBody>
      </p:sp>
    </p:spTree>
    <p:extLst>
      <p:ext uri="{BB962C8B-B14F-4D97-AF65-F5344CB8AC3E}">
        <p14:creationId xmlns:p14="http://schemas.microsoft.com/office/powerpoint/2010/main" val="182520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BAA32345-8A7E-4331-ABA3-C73578AED308}" type="slidenum">
              <a:rPr lang="en-US" altLang="en-US"/>
              <a:pPr/>
              <a:t>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32463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835BB79F-3B74-4785-B109-AD3CA0AC999B}" type="slidenum">
              <a:rPr lang="en-US" altLang="en-US"/>
              <a:pPr/>
              <a:t>10</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03759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F4A9C709-9F8F-4DDD-A292-5141523B601A}" type="slidenum">
              <a:rPr lang="en-US" altLang="en-US"/>
              <a:pPr/>
              <a:t>11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89380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1E8CB488-2FE2-40BB-91C5-47CDD14D74D2}" type="slidenum">
              <a:rPr lang="en-US" altLang="en-US"/>
              <a:pPr/>
              <a:t>12</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66499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FB600B89-6F78-4BD0-8759-E957DAF656A0}" type="slidenum">
              <a:rPr lang="en-US" altLang="en-US"/>
              <a:pPr/>
              <a:t>13</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4895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AE2F805-E057-45FC-AB59-899EBBD49646}" type="slidenum">
              <a:rPr lang="en-US" altLang="en-US"/>
              <a:pPr/>
              <a:t>14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181207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2C89195F-5AA9-48AC-A7C3-79B44D12930E}" type="slidenum">
              <a:rPr lang="en-US" altLang="en-US"/>
              <a:pPr/>
              <a:t>15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63070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215913E2-D2BA-41C8-A539-E83C8AE2728E}" type="slidenum">
              <a:rPr lang="en-US" altLang="en-US"/>
              <a:pPr/>
              <a:t>16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35432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BCE1D1A3-B9B3-42B7-86B6-1180CFE8C29C}" type="slidenum">
              <a:rPr lang="en-US" altLang="en-US"/>
              <a:pPr/>
              <a:t>17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88920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C3491EDA-6E65-4CCE-8F18-C7E8F5F6DA2C}" type="slidenum">
              <a:rPr lang="en-US" altLang="en-US"/>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altLang="en-US" dirty="0"/>
              <a:t>© 2006 By Timothy K. Lund</a:t>
            </a:r>
          </a:p>
        </p:txBody>
      </p:sp>
    </p:spTree>
    <p:extLst>
      <p:ext uri="{BB962C8B-B14F-4D97-AF65-F5344CB8AC3E}">
        <p14:creationId xmlns:p14="http://schemas.microsoft.com/office/powerpoint/2010/main" val="284221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19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87587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02BF287A-2E76-4090-A61A-267DA9072AEB}" type="slidenum">
              <a:rPr lang="en-US" altLang="en-US"/>
              <a:pPr/>
              <a:t>2</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997706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2645348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112728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963426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848330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57735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EDDBBFA7-4B4F-43EE-B011-6DA3236C9A5A}" type="slidenum">
              <a:rPr lang="en-US" altLang="en-US"/>
              <a:pPr/>
              <a:t>25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61834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EDDBBFA7-4B4F-43EE-B011-6DA3236C9A5A}" type="slidenum">
              <a:rPr lang="en-US" altLang="en-US"/>
              <a:pPr/>
              <a:t>26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61267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28B6F3B9-B8BC-4843-AAB6-A3BBACD366E1}" type="slidenum">
              <a:rPr lang="en-US" altLang="en-US"/>
              <a:pPr/>
              <a:t>27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122606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BE341A9B-D8F9-411E-BE50-B8D37E5C6E58}" type="slidenum">
              <a:rPr lang="en-US" altLang="en-US"/>
              <a:pPr/>
              <a:t>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143003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AF54EE8B-7334-45FA-B80D-A9EF7214B2F4}" type="slidenum">
              <a:rPr lang="en-US" altLang="en-US"/>
              <a:pPr/>
              <a:t>4</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381626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9841768B-A348-4B34-A699-199DEED4448D}" type="slidenum">
              <a:rPr lang="en-US" altLang="en-US"/>
              <a:pPr/>
              <a:t>5</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 2015 By Timothy K. Lund</a:t>
            </a:r>
          </a:p>
        </p:txBody>
      </p:sp>
    </p:spTree>
    <p:extLst>
      <p:ext uri="{BB962C8B-B14F-4D97-AF65-F5344CB8AC3E}">
        <p14:creationId xmlns:p14="http://schemas.microsoft.com/office/powerpoint/2010/main" val="77553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C280EAB0-8885-423B-A058-C4F379CC7885}" type="slidenum">
              <a:rPr lang="en-US" altLang="en-US"/>
              <a:pPr/>
              <a:t>6</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27310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7916AA55-605C-4EB8-95DC-272C25DBC7A3}" type="slidenum">
              <a:rPr lang="en-US" altLang="en-US"/>
              <a:pPr/>
              <a:t>7</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311157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65968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5BC9B3C5-4571-4CBF-8FF0-39F84E90D005}" type="slidenum">
              <a:rPr lang="en-US" altLang="en-US"/>
              <a:pPr/>
              <a:t>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altLang="en-US"/>
              <a:t>© 2015 By Timothy K. Lund</a:t>
            </a:r>
          </a:p>
        </p:txBody>
      </p:sp>
    </p:spTree>
    <p:extLst>
      <p:ext uri="{BB962C8B-B14F-4D97-AF65-F5344CB8AC3E}">
        <p14:creationId xmlns:p14="http://schemas.microsoft.com/office/powerpoint/2010/main" val="45064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9D00FF-9CAD-47AF-BE1B-25895727361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0C30CB-689B-4B86-916F-44E74F6891F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FFDD5F-ADB4-49E6-AB8E-44B966B1964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E4A83A-EC67-4274-94AD-2FC3F4C3571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190207-F23A-4452-8ABD-43A2143036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18C0E2-3960-4E62-A321-C3614295B41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FB2762F-41FC-49DB-A904-D98FB65371D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945D32-57CC-4B8D-B6CE-DFB42B06FFF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1B37FCA-ECFF-4ED1-B833-AF5FEAF46E9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4BB089-40E3-4496-8D6D-F4D07253DCC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3F6D13-FD94-4F7E-A96C-3FBD1E1DB99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D6E0928-AE0F-4448-AA0F-9B7D979233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upload.wikimedia.org/wikipedia/commons/d/d0/Three_Main_Layers_of_the_Eye.png" TargetMode="External"/><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0.jpeg"/><Relationship Id="rId5" Type="http://schemas.openxmlformats.org/officeDocument/2006/relationships/audio" Target="../media/audio5.wav"/><Relationship Id="rId10" Type="http://schemas.openxmlformats.org/officeDocument/2006/relationships/image" Target="../media/image9.jpeg"/><Relationship Id="rId4" Type="http://schemas.openxmlformats.org/officeDocument/2006/relationships/audio" Target="../media/audio2.wav"/><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2.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23.png"/><Relationship Id="rId5" Type="http://schemas.openxmlformats.org/officeDocument/2006/relationships/audio" Target="../media/audio4.wav"/><Relationship Id="rId1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hyperlink" Target="//upload.wikimedia.org/wikipedia/commons/d/d0/Three_Main_Layers_of_the_Eye.p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audio" Target="../media/audio6.wav"/><Relationship Id="rId10" Type="http://schemas.openxmlformats.org/officeDocument/2006/relationships/image" Target="../media/image32.jpeg"/><Relationship Id="rId4" Type="http://schemas.openxmlformats.org/officeDocument/2006/relationships/audio" Target="../media/audio2.wav"/><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8.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audio" Target="../media/audio6.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6.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7.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9.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418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9.4 </a:t>
            </a:r>
            <a:r>
              <a:rPr lang="en-US" altLang="en-US">
                <a:solidFill>
                  <a:srgbClr val="7030A0"/>
                </a:solidFill>
              </a:rPr>
              <a:t>is an extension of Topic 4.</a:t>
            </a:r>
          </a:p>
          <a:p>
            <a:pPr marL="633413" indent="-633413"/>
            <a:r>
              <a:rPr lang="en-US" b="1"/>
              <a:t>Essential idea: </a:t>
            </a:r>
            <a:r>
              <a:rPr lang="en-US"/>
              <a:t>Resolution places an absolute limit on the extent to which an optical or other system can separate images of objects.</a:t>
            </a:r>
          </a:p>
          <a:p>
            <a:pPr marL="633413" indent="-633413"/>
            <a:r>
              <a:rPr lang="en-US" b="1"/>
              <a:t>Nature of science:</a:t>
            </a:r>
            <a:r>
              <a:rPr lang="en-US"/>
              <a:t> Improved technology: The Rayleigh criterion is the limit of resolution. Continuing advancement in technology such as large diameter dishes or lenses or the use of smaller wavelength lasers pushes the limits of what we can resolve.</a:t>
            </a:r>
          </a:p>
          <a:p>
            <a:pPr marL="633413" indent="-633413"/>
            <a:r>
              <a:rPr lang="en-US" b="1">
                <a:solidFill>
                  <a:schemeClr val="accent2"/>
                </a:solidFill>
              </a:rPr>
              <a:t>Understandings: </a:t>
            </a:r>
            <a:endParaRPr lang="en-US">
              <a:solidFill>
                <a:schemeClr val="accent2"/>
              </a:solidFill>
            </a:endParaRPr>
          </a:p>
          <a:p>
            <a:pPr marL="633413" indent="-633413"/>
            <a:r>
              <a:rPr lang="en-US">
                <a:solidFill>
                  <a:schemeClr val="accent2"/>
                </a:solidFill>
              </a:rPr>
              <a:t>• The size of a diffracting aperture </a:t>
            </a:r>
          </a:p>
          <a:p>
            <a:pPr marL="633413" indent="-633413"/>
            <a:r>
              <a:rPr lang="en-US">
                <a:solidFill>
                  <a:schemeClr val="accent2"/>
                </a:solidFill>
              </a:rPr>
              <a:t>• The resolution of simple monochromatic two-source systems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4973" name="Picture 29" descr="File:Three Main Layers of the Eye.png">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14550" y="0"/>
            <a:ext cx="7008813" cy="6859588"/>
          </a:xfrm>
          <a:prstGeom prst="rect">
            <a:avLst/>
          </a:prstGeom>
          <a:ln>
            <a:noFill/>
          </a:ln>
          <a:effectLst>
            <a:outerShdw blurRad="292100" dist="139700" dir="2700000" algn="tl" rotWithShape="0">
              <a:srgbClr val="333333">
                <a:alpha val="65000"/>
              </a:srgbClr>
            </a:outerShdw>
          </a:effectLst>
        </p:spPr>
      </p:pic>
      <p:grpSp>
        <p:nvGrpSpPr>
          <p:cNvPr id="2" name="Group 105"/>
          <p:cNvGrpSpPr>
            <a:grpSpLocks/>
          </p:cNvGrpSpPr>
          <p:nvPr/>
        </p:nvGrpSpPr>
        <p:grpSpPr bwMode="auto">
          <a:xfrm rot="-5400000">
            <a:off x="6015038" y="3155950"/>
            <a:ext cx="1652587" cy="887413"/>
            <a:chOff x="1002" y="3079"/>
            <a:chExt cx="1677" cy="901"/>
          </a:xfrm>
        </p:grpSpPr>
        <p:sp>
          <p:nvSpPr>
            <p:cNvPr id="11274" name="Rectangle 106"/>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11275" name="Oval 107"/>
            <p:cNvSpPr>
              <a:spLocks noChangeArrowheads="1"/>
            </p:cNvSpPr>
            <p:nvPr/>
          </p:nvSpPr>
          <p:spPr bwMode="auto">
            <a:xfrm>
              <a:off x="1405" y="3188"/>
              <a:ext cx="684" cy="684"/>
            </a:xfrm>
            <a:prstGeom prst="ellipse">
              <a:avLst/>
            </a:prstGeom>
            <a:solidFill>
              <a:srgbClr val="333300"/>
            </a:solidFill>
            <a:ln w="9525">
              <a:solidFill>
                <a:schemeClr val="bg2"/>
              </a:solidFill>
              <a:round/>
              <a:headEnd/>
              <a:tailEnd/>
            </a:ln>
          </p:spPr>
          <p:txBody>
            <a:bodyPr wrap="none" anchor="ctr"/>
            <a:lstStyle/>
            <a:p>
              <a:pPr eaLnBrk="1" hangingPunct="1"/>
              <a:endParaRPr lang="en-US"/>
            </a:p>
          </p:txBody>
        </p:sp>
        <p:sp>
          <p:nvSpPr>
            <p:cNvPr id="11276" name="Oval 108"/>
            <p:cNvSpPr>
              <a:spLocks noChangeArrowheads="1"/>
            </p:cNvSpPr>
            <p:nvPr/>
          </p:nvSpPr>
          <p:spPr bwMode="auto">
            <a:xfrm>
              <a:off x="1565" y="3187"/>
              <a:ext cx="684" cy="684"/>
            </a:xfrm>
            <a:prstGeom prst="ellipse">
              <a:avLst/>
            </a:prstGeom>
            <a:solidFill>
              <a:srgbClr val="C00000"/>
            </a:solidFill>
            <a:ln w="9525">
              <a:solidFill>
                <a:schemeClr val="bg2"/>
              </a:solidFill>
              <a:round/>
              <a:headEnd/>
              <a:tailEnd/>
            </a:ln>
          </p:spPr>
          <p:txBody>
            <a:bodyPr wrap="none" anchor="ctr"/>
            <a:lstStyle/>
            <a:p>
              <a:pPr eaLnBrk="1" hangingPunct="1"/>
              <a:endParaRPr lang="en-US"/>
            </a:p>
          </p:txBody>
        </p:sp>
        <p:sp>
          <p:nvSpPr>
            <p:cNvPr id="11277" name="Oval 109"/>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11278" name="Oval 110"/>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11279" name="Oval 111"/>
            <p:cNvSpPr>
              <a:spLocks noChangeArrowheads="1"/>
            </p:cNvSpPr>
            <p:nvPr/>
          </p:nvSpPr>
          <p:spPr bwMode="auto">
            <a:xfrm>
              <a:off x="1739" y="3370"/>
              <a:ext cx="320" cy="320"/>
            </a:xfrm>
            <a:prstGeom prst="ellipse">
              <a:avLst/>
            </a:prstGeom>
            <a:solidFill>
              <a:srgbClr val="FF0000"/>
            </a:solidFill>
            <a:ln w="9525">
              <a:solidFill>
                <a:schemeClr val="bg1"/>
              </a:solidFill>
              <a:round/>
              <a:headEnd/>
              <a:tailEnd/>
            </a:ln>
          </p:spPr>
          <p:txBody>
            <a:bodyPr wrap="none" anchor="ctr"/>
            <a:lstStyle/>
            <a:p>
              <a:pPr eaLnBrk="1" hangingPunct="1"/>
              <a:endParaRPr lang="en-US"/>
            </a:p>
          </p:txBody>
        </p:sp>
        <p:sp>
          <p:nvSpPr>
            <p:cNvPr id="11280" name="Oval 112"/>
            <p:cNvSpPr>
              <a:spLocks noChangeArrowheads="1"/>
            </p:cNvSpPr>
            <p:nvPr/>
          </p:nvSpPr>
          <p:spPr bwMode="auto">
            <a:xfrm>
              <a:off x="1588" y="3371"/>
              <a:ext cx="320" cy="320"/>
            </a:xfrm>
            <a:prstGeom prst="ellipse">
              <a:avLst/>
            </a:prstGeom>
            <a:solidFill>
              <a:srgbClr val="008000"/>
            </a:solidFill>
            <a:ln w="9525">
              <a:solidFill>
                <a:schemeClr val="bg1"/>
              </a:solidFill>
              <a:round/>
              <a:headEnd/>
              <a:tailEnd/>
            </a:ln>
          </p:spPr>
          <p:txBody>
            <a:bodyPr wrap="none" anchor="ctr"/>
            <a:lstStyle/>
            <a:p>
              <a:pPr eaLnBrk="1" hangingPunct="1"/>
              <a:endParaRPr lang="en-US"/>
            </a:p>
          </p:txBody>
        </p:sp>
      </p:grpSp>
      <p:sp>
        <p:nvSpPr>
          <p:cNvPr id="3" name="Oval 2"/>
          <p:cNvSpPr/>
          <p:nvPr/>
        </p:nvSpPr>
        <p:spPr>
          <a:xfrm>
            <a:off x="44450" y="2890838"/>
            <a:ext cx="206375" cy="20637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49213" y="3219450"/>
            <a:ext cx="206375" cy="2063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65113" y="3008313"/>
            <a:ext cx="6297612" cy="73818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9" name="Freeform 139"/>
          <p:cNvSpPr>
            <a:spLocks/>
          </p:cNvSpPr>
          <p:nvPr/>
        </p:nvSpPr>
        <p:spPr bwMode="auto">
          <a:xfrm>
            <a:off x="5842000" y="2544763"/>
            <a:ext cx="795338" cy="2382837"/>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0" name="Freeform 140"/>
          <p:cNvSpPr>
            <a:spLocks/>
          </p:cNvSpPr>
          <p:nvPr/>
        </p:nvSpPr>
        <p:spPr bwMode="auto">
          <a:xfrm>
            <a:off x="5829300" y="2311400"/>
            <a:ext cx="795338"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cxnSp>
        <p:nvCxnSpPr>
          <p:cNvPr id="11" name="Straight Arrow Connector 10"/>
          <p:cNvCxnSpPr/>
          <p:nvPr/>
        </p:nvCxnSpPr>
        <p:spPr>
          <a:xfrm>
            <a:off x="285750" y="3308350"/>
            <a:ext cx="6248400" cy="187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34973"/>
                                        </p:tgtEl>
                                        <p:attrNameLst>
                                          <p:attrName>style.visibility</p:attrName>
                                        </p:attrNameLst>
                                      </p:cBhvr>
                                      <p:to>
                                        <p:strVal val="visible"/>
                                      </p:to>
                                    </p:set>
                                    <p:anim calcmode="lin" valueType="num">
                                      <p:cBhvr>
                                        <p:cTn id="7" dur="2000" fill="hold"/>
                                        <p:tgtEl>
                                          <p:spTgt spid="1234973"/>
                                        </p:tgtEl>
                                        <p:attrNameLst>
                                          <p:attrName>ppt_w</p:attrName>
                                        </p:attrNameLst>
                                      </p:cBhvr>
                                      <p:tavLst>
                                        <p:tav tm="0">
                                          <p:val>
                                            <p:fltVal val="0"/>
                                          </p:val>
                                        </p:tav>
                                        <p:tav tm="100000">
                                          <p:val>
                                            <p:strVal val="#ppt_w"/>
                                          </p:val>
                                        </p:tav>
                                      </p:tavLst>
                                    </p:anim>
                                    <p:anim calcmode="lin" valueType="num">
                                      <p:cBhvr>
                                        <p:cTn id="8" dur="2000" fill="hold"/>
                                        <p:tgtEl>
                                          <p:spTgt spid="1234973"/>
                                        </p:tgtEl>
                                        <p:attrNameLst>
                                          <p:attrName>ppt_h</p:attrName>
                                        </p:attrNameLst>
                                      </p:cBhvr>
                                      <p:tavLst>
                                        <p:tav tm="0">
                                          <p:val>
                                            <p:fltVal val="0"/>
                                          </p:val>
                                        </p:tav>
                                        <p:tav tm="100000">
                                          <p:val>
                                            <p:strVal val="#ppt_h"/>
                                          </p:val>
                                        </p:tav>
                                      </p:tavLst>
                                    </p:anim>
                                    <p:animEffect transition="in" filter="fade">
                                      <p:cBhvr>
                                        <p:cTn id="9" dur="2000"/>
                                        <p:tgtEl>
                                          <p:spTgt spid="12349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4" name="voltage.wav"/>
                                        </p:tgtEl>
                                      </p:cMediaNode>
                                    </p:audio>
                                  </p:subTnLst>
                                </p:cTn>
                              </p:par>
                            </p:childTnLst>
                          </p:cTn>
                        </p:par>
                      </p:childTnLst>
                    </p:cTn>
                  </p:par>
                  <p:par>
                    <p:cTn id="42" fill="hold">
                      <p:stCondLst>
                        <p:cond delay="indefinite"/>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out)">
                                      <p:cBhvr>
                                        <p:cTn id="46" dur="2000"/>
                                        <p:tgtEl>
                                          <p:spTgt spid="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07" name="Rectangle 39"/>
          <p:cNvSpPr>
            <a:spLocks noChangeArrowheads="1"/>
          </p:cNvSpPr>
          <p:nvPr/>
        </p:nvSpPr>
        <p:spPr bwMode="auto">
          <a:xfrm>
            <a:off x="696913" y="6118412"/>
            <a:ext cx="7764462" cy="739588"/>
          </a:xfrm>
          <a:prstGeom prst="rect">
            <a:avLst/>
          </a:prstGeom>
          <a:solidFill>
            <a:srgbClr val="FFCCCC"/>
          </a:solidFill>
          <a:ln w="9525">
            <a:noFill/>
            <a:miter lim="800000"/>
            <a:headEnd/>
            <a:tailEnd/>
          </a:ln>
          <a:effectLst/>
        </p:spPr>
        <p:txBody>
          <a:bodyPr/>
          <a:lstStyle/>
          <a:p>
            <a:pPr eaLnBrk="1" hangingPunct="1">
              <a:lnSpc>
                <a:spcPts val="2680"/>
              </a:lnSpc>
              <a:defRPr/>
            </a:pPr>
            <a:r>
              <a:rPr lang="en-US" altLang="en-US" sz="2000" b="1" i="1" dirty="0" smtClean="0">
                <a:latin typeface="+mn-lt"/>
              </a:rPr>
              <a:t>FYI: </a:t>
            </a:r>
            <a:r>
              <a:rPr lang="en-US" altLang="en-US" sz="2000" dirty="0" smtClean="0">
                <a:latin typeface="+mn-lt"/>
                <a:sym typeface="Symbol" pitchFamily="18" charset="2"/>
              </a:rPr>
              <a:t>We </a:t>
            </a:r>
            <a:r>
              <a:rPr lang="en-US" altLang="en-US" sz="2000" dirty="0">
                <a:latin typeface="+mn-lt"/>
                <a:sym typeface="Symbol" pitchFamily="18" charset="2"/>
              </a:rPr>
              <a:t>usually cancel the units (in this case light years). Don’t convert prematurely! </a:t>
            </a:r>
            <a:endParaRPr lang="en-US" altLang="en-US" sz="2000" i="1" dirty="0">
              <a:latin typeface="+mn-lt"/>
            </a:endParaRPr>
          </a:p>
        </p:txBody>
      </p:sp>
      <mc:AlternateContent xmlns:mc="http://schemas.openxmlformats.org/markup-compatibility/2006" xmlns:a14="http://schemas.microsoft.com/office/drawing/2010/main">
        <mc:Choice Requires="a14">
          <p:sp>
            <p:nvSpPr>
              <p:cNvPr id="1210388" name="Rectangle 20"/>
              <p:cNvSpPr>
                <a:spLocks noChangeArrowheads="1"/>
              </p:cNvSpPr>
              <p:nvPr/>
            </p:nvSpPr>
            <p:spPr bwMode="auto">
              <a:xfrm>
                <a:off x="685800" y="1725612"/>
                <a:ext cx="7772400" cy="4392799"/>
              </a:xfrm>
              <a:prstGeom prst="rect">
                <a:avLst/>
              </a:prstGeom>
              <a:solidFill>
                <a:srgbClr val="CCFFCC"/>
              </a:solidFill>
              <a:ln w="9525">
                <a:noFill/>
                <a:miter lim="800000"/>
                <a:headEnd/>
                <a:tailEnd/>
              </a:ln>
            </p:spPr>
            <p:txBody>
              <a:bodyPr/>
              <a:lstStyle/>
              <a:p>
                <a:pPr eaLnBrk="1" hangingPunct="1"/>
                <a:r>
                  <a:rPr lang="en-US" altLang="en-US" dirty="0" smtClean="0"/>
                  <a:t>PRACTICE: </a:t>
                </a:r>
                <a:r>
                  <a:rPr lang="en-US" altLang="en-US" sz="2300" dirty="0"/>
                  <a:t>A 68-meter diameter radio telescope is receiving radio signals of 2.0 GHz from two stars that are 75 light years (</a:t>
                </a:r>
                <a:r>
                  <a:rPr lang="en-US" altLang="en-US" sz="2300" dirty="0" err="1"/>
                  <a:t>ly</a:t>
                </a:r>
                <a:r>
                  <a:rPr lang="en-US" altLang="en-US" sz="2300" dirty="0"/>
                  <a:t>) away and separated by 0.045 </a:t>
                </a:r>
                <a:r>
                  <a:rPr lang="en-US" altLang="en-US" sz="2300" dirty="0" err="1"/>
                  <a:t>ly</a:t>
                </a:r>
                <a:r>
                  <a:rPr lang="en-US" altLang="en-US" sz="2300" dirty="0"/>
                  <a:t>.</a:t>
                </a:r>
              </a:p>
              <a:p>
                <a:pPr eaLnBrk="1" hangingPunct="1"/>
                <a:r>
                  <a:rPr lang="en-US" altLang="en-US" sz="2300" dirty="0"/>
                  <a:t>(a) Can the telescope resolve the images of the two stars?</a:t>
                </a:r>
              </a:p>
              <a:p>
                <a:pPr eaLnBrk="1" hangingPunct="1"/>
                <a:r>
                  <a:rPr lang="en-US" altLang="en-US" dirty="0"/>
                  <a:t>SOLUTION:</a:t>
                </a:r>
                <a:endParaRPr lang="en-US" altLang="en-US" dirty="0">
                  <a:sym typeface="Symbol" pitchFamily="18" charset="2"/>
                </a:endParaRPr>
              </a:p>
              <a:p>
                <a:pPr eaLnBrk="1" hangingPunct="1"/>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sym typeface="Symbol" pitchFamily="18" charset="2"/>
                          </a:rPr>
                          <m:t>𝑐</m:t>
                        </m:r>
                      </m:num>
                      <m:den>
                        <m:r>
                          <a:rPr lang="en-US" altLang="en-US" i="1" dirty="0">
                            <a:latin typeface="Cambria Math" panose="02040503050406030204" pitchFamily="18" charset="0"/>
                            <a:sym typeface="Symbol" pitchFamily="18" charset="2"/>
                          </a:rPr>
                          <m:t>𝑓</m:t>
                        </m:r>
                      </m:den>
                    </m:f>
                    <m:r>
                      <a:rPr lang="en-US" altLang="en-US" i="1" dirty="0">
                        <a:latin typeface="Cambria Math" panose="02040503050406030204" pitchFamily="18" charset="0"/>
                        <a:sym typeface="Symbol" pitchFamily="18" charset="2"/>
                      </a:rPr>
                      <m:t>=</m:t>
                    </m:r>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rPr>
                          <m:t>3.00</m:t>
                        </m:r>
                        <m:r>
                          <a:rPr lang="en-US" altLang="en-US" i="1" dirty="0">
                            <a:latin typeface="Cambria Math" panose="02040503050406030204" pitchFamily="18" charset="0"/>
                            <a:sym typeface="Symbol" pitchFamily="18" charset="2"/>
                          </a:rPr>
                          <m:t></m:t>
                        </m:r>
                        <m:sSup>
                          <m:sSupPr>
                            <m:ctrlPr>
                              <a:rPr lang="en-US" altLang="en-US" i="1" dirty="0" smtClean="0">
                                <a:latin typeface="Cambria Math" panose="02040503050406030204" pitchFamily="18" charset="0"/>
                                <a:sym typeface="Symbol" pitchFamily="18" charset="2"/>
                              </a:rPr>
                            </m:ctrlPr>
                          </m:sSupPr>
                          <m:e>
                            <m:r>
                              <a:rPr lang="en-US" altLang="en-US" b="0"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8</m:t>
                            </m:r>
                          </m:sup>
                        </m:sSup>
                      </m:num>
                      <m:den>
                        <m:r>
                          <a:rPr lang="en-US" altLang="en-US" i="1" dirty="0">
                            <a:latin typeface="Cambria Math" panose="02040503050406030204" pitchFamily="18" charset="0"/>
                          </a:rPr>
                          <m:t>2.0</m:t>
                        </m:r>
                        <m:r>
                          <a:rPr lang="en-US" altLang="en-US" i="1" dirty="0">
                            <a:latin typeface="Cambria Math" panose="02040503050406030204" pitchFamily="18" charset="0"/>
                            <a:sym typeface="Symbol" pitchFamily="18" charset="2"/>
                          </a:rPr>
                          <m:t></m:t>
                        </m:r>
                        <m:sSup>
                          <m:sSupPr>
                            <m:ctrlPr>
                              <a:rPr lang="en-US" altLang="en-US" i="1" dirty="0" smtClean="0">
                                <a:latin typeface="Cambria Math" panose="02040503050406030204" pitchFamily="18" charset="0"/>
                                <a:sym typeface="Symbol" pitchFamily="18" charset="2"/>
                              </a:rPr>
                            </m:ctrlPr>
                          </m:sSupPr>
                          <m:e>
                            <m:r>
                              <a:rPr lang="en-US" altLang="en-US" b="0"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9</m:t>
                            </m:r>
                          </m:sup>
                        </m:sSup>
                      </m:den>
                    </m:f>
                    <m:r>
                      <a:rPr lang="en-US" altLang="en-US" i="1" dirty="0">
                        <a:latin typeface="Cambria Math" panose="02040503050406030204" pitchFamily="18" charset="0"/>
                        <a:sym typeface="Symbol" pitchFamily="18" charset="2"/>
                      </a:rPr>
                      <m:t> = 0.15 </m:t>
                    </m:r>
                  </m:oMath>
                </a14:m>
                <a:r>
                  <a:rPr lang="en-US" altLang="en-US" dirty="0">
                    <a:sym typeface="Symbol" pitchFamily="18" charset="2"/>
                  </a:rPr>
                  <a:t>m.</a:t>
                </a:r>
              </a:p>
              <a:p>
                <a:pPr eaLnBrk="1" hangingPunct="1"/>
                <a:r>
                  <a:rPr lang="en-US" altLang="en-US" dirty="0">
                    <a:sym typeface="Symbol" pitchFamily="18" charset="2"/>
                  </a:rPr>
                  <a:t>For the telescope</a:t>
                </a:r>
              </a:p>
              <a:p>
                <a:pPr eaLnBrk="1" hangingPunct="1"/>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=1.22</m:t>
                    </m:r>
                    <m:f>
                      <m:fPr>
                        <m:ctrlPr>
                          <a:rPr lang="en-US" altLang="en-US" i="1" dirty="0">
                            <a:latin typeface="Cambria Math" panose="02040503050406030204" pitchFamily="18" charset="0"/>
                            <a:ea typeface="Cambria Math" panose="02040503050406030204" pitchFamily="18" charset="0"/>
                          </a:rPr>
                        </m:ctrlPr>
                      </m:fPr>
                      <m:num>
                        <m:r>
                          <a:rPr lang="en-US" altLang="en-US" i="1" dirty="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r>
                      <a:rPr lang="en-US" altLang="en-US" i="1" dirty="0">
                        <a:latin typeface="Cambria Math" panose="02040503050406030204" pitchFamily="18" charset="0"/>
                      </a:rPr>
                      <m:t>=</m:t>
                    </m:r>
                    <m:f>
                      <m:fPr>
                        <m:ctrlPr>
                          <a:rPr lang="en-US" altLang="en-US" i="1" dirty="0">
                            <a:latin typeface="Cambria Math" panose="02040503050406030204" pitchFamily="18" charset="0"/>
                            <a:sym typeface="Symbol" pitchFamily="18" charset="2"/>
                          </a:rPr>
                        </m:ctrlPr>
                      </m:fPr>
                      <m:num>
                        <m:r>
                          <a:rPr lang="en-US" altLang="en-US" i="1" dirty="0">
                            <a:latin typeface="Cambria Math" panose="02040503050406030204" pitchFamily="18" charset="0"/>
                          </a:rPr>
                          <m:t>1.22</m:t>
                        </m:r>
                        <m:d>
                          <m:dPr>
                            <m:ctrlPr>
                              <a:rPr lang="en-US" altLang="en-US" i="1" dirty="0">
                                <a:latin typeface="Cambria Math" panose="02040503050406030204" pitchFamily="18" charset="0"/>
                              </a:rPr>
                            </m:ctrlPr>
                          </m:dPr>
                          <m:e>
                            <m:r>
                              <a:rPr lang="en-US" altLang="en-US" i="1" dirty="0">
                                <a:latin typeface="Cambria Math" panose="02040503050406030204" pitchFamily="18" charset="0"/>
                              </a:rPr>
                              <m:t>0.15</m:t>
                            </m:r>
                          </m:e>
                        </m:d>
                      </m:num>
                      <m:den>
                        <m:r>
                          <a:rPr lang="en-US" altLang="en-US" i="1" dirty="0">
                            <a:latin typeface="Cambria Math" panose="02040503050406030204" pitchFamily="18" charset="0"/>
                            <a:sym typeface="Symbol" pitchFamily="18" charset="2"/>
                          </a:rPr>
                          <m:t>68</m:t>
                        </m:r>
                      </m:den>
                    </m:f>
                    <m:r>
                      <a:rPr lang="en-US" altLang="en-US" i="1" dirty="0">
                        <a:latin typeface="Cambria Math" panose="02040503050406030204" pitchFamily="18" charset="0"/>
                        <a:sym typeface="Symbol" pitchFamily="18" charset="2"/>
                      </a:rPr>
                      <m:t> = </m:t>
                    </m:r>
                    <m:r>
                      <a:rPr lang="en-US" altLang="en-US" i="1" dirty="0">
                        <a:latin typeface="Cambria Math" panose="02040503050406030204" pitchFamily="18" charset="0"/>
                      </a:rPr>
                      <m:t>0.0027</m:t>
                    </m:r>
                    <m:r>
                      <a:rPr lang="en-US" altLang="en-US" i="1" dirty="0">
                        <a:latin typeface="Cambria Math" panose="02040503050406030204" pitchFamily="18" charset="0"/>
                        <a:sym typeface="Symbol" pitchFamily="18" charset="2"/>
                      </a:rPr>
                      <m:t> </m:t>
                    </m:r>
                  </m:oMath>
                </a14:m>
                <a:r>
                  <a:rPr lang="en-US" altLang="en-US" dirty="0">
                    <a:sym typeface="Symbol" pitchFamily="18" charset="2"/>
                  </a:rPr>
                  <a:t>rad.</a:t>
                </a:r>
              </a:p>
              <a:p>
                <a:pPr eaLnBrk="1" hangingPunct="1"/>
                <a:r>
                  <a:rPr lang="en-US" altLang="en-US" dirty="0">
                    <a:sym typeface="Symbol" pitchFamily="18" charset="2"/>
                  </a:rPr>
                  <a:t>For the stars</a:t>
                </a:r>
              </a:p>
              <a:p>
                <a:pPr eaLnBrk="1" hangingPunct="1"/>
                <a:r>
                  <a:rPr lang="en-US" altLang="en-US" i="1" dirty="0">
                    <a:sym typeface="Symbol" pitchFamily="18" charset="2"/>
                  </a:rPr>
                  <a:t>       </a:t>
                </a:r>
                <a14:m>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 =</m:t>
                    </m:r>
                    <m:f>
                      <m:fPr>
                        <m:ctrlPr>
                          <a:rPr lang="en-US" altLang="en-US" i="1" dirty="0">
                            <a:latin typeface="Cambria Math" panose="02040503050406030204" pitchFamily="18" charset="0"/>
                          </a:rPr>
                        </m:ctrlPr>
                      </m:fPr>
                      <m:num>
                        <m:r>
                          <a:rPr lang="en-US" altLang="en-US" i="1" dirty="0">
                            <a:latin typeface="Cambria Math" panose="02040503050406030204" pitchFamily="18" charset="0"/>
                          </a:rPr>
                          <m:t>0.045</m:t>
                        </m:r>
                      </m:num>
                      <m:den>
                        <m:r>
                          <a:rPr lang="en-US" altLang="en-US" i="1" dirty="0">
                            <a:latin typeface="Cambria Math" panose="02040503050406030204" pitchFamily="18" charset="0"/>
                          </a:rPr>
                          <m:t>75</m:t>
                        </m:r>
                      </m:den>
                    </m:f>
                    <m:r>
                      <a:rPr lang="en-US" altLang="en-US" i="1" dirty="0">
                        <a:latin typeface="Cambria Math" panose="02040503050406030204" pitchFamily="18" charset="0"/>
                      </a:rPr>
                      <m:t> </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rPr>
                      <m:t>0.00060</m:t>
                    </m:r>
                    <m:r>
                      <a:rPr lang="en-US" altLang="en-US" i="1" dirty="0">
                        <a:latin typeface="Cambria Math" panose="02040503050406030204" pitchFamily="18" charset="0"/>
                        <a:sym typeface="Symbol" pitchFamily="18" charset="2"/>
                      </a:rPr>
                      <m:t> </m:t>
                    </m:r>
                    <m:r>
                      <a:rPr lang="en-US" altLang="en-US" i="1" dirty="0">
                        <a:latin typeface="Cambria Math" panose="02040503050406030204" pitchFamily="18" charset="0"/>
                        <a:sym typeface="Symbol" pitchFamily="18" charset="2"/>
                      </a:rPr>
                      <m:t>𝑟𝑎𝑑</m:t>
                    </m:r>
                  </m:oMath>
                </a14:m>
                <a:r>
                  <a:rPr lang="en-US" altLang="en-US" dirty="0">
                    <a:sym typeface="Symbol" pitchFamily="18" charset="2"/>
                  </a:rPr>
                  <a:t>.</a:t>
                </a:r>
              </a:p>
            </p:txBody>
          </p:sp>
        </mc:Choice>
        <mc:Fallback xmlns="">
          <p:sp>
            <p:nvSpPr>
              <p:cNvPr id="1210388" name="Rectangle 20"/>
              <p:cNvSpPr>
                <a:spLocks noRot="1" noChangeAspect="1" noMove="1" noResize="1" noEditPoints="1" noAdjustHandles="1" noChangeArrowheads="1" noChangeShapeType="1" noTextEdit="1"/>
              </p:cNvSpPr>
              <p:nvPr/>
            </p:nvSpPr>
            <p:spPr bwMode="auto">
              <a:xfrm>
                <a:off x="685800" y="1725612"/>
                <a:ext cx="7772400" cy="4392799"/>
              </a:xfrm>
              <a:prstGeom prst="rect">
                <a:avLst/>
              </a:prstGeom>
              <a:blipFill>
                <a:blip r:embed="rId9"/>
                <a:stretch>
                  <a:fillRect l="-1255" t="-971" r="-392"/>
                </a:stretch>
              </a:blipFill>
              <a:ln w="9525">
                <a:noFill/>
                <a:miter lim="800000"/>
                <a:headEnd/>
                <a:tailEnd/>
              </a:ln>
            </p:spPr>
            <p:txBody>
              <a:bodyPr/>
              <a:lstStyle/>
              <a:p>
                <a:r>
                  <a:rPr lang="en-US">
                    <a:noFill/>
                  </a:rPr>
                  <a:t> </a:t>
                </a:r>
              </a:p>
            </p:txBody>
          </p:sp>
        </mc:Fallback>
      </mc:AlternateContent>
      <p:sp>
        <p:nvSpPr>
          <p:cNvPr id="1210409" name="AutoShape 41"/>
          <p:cNvSpPr>
            <a:spLocks noChangeArrowheads="1"/>
          </p:cNvSpPr>
          <p:nvPr/>
        </p:nvSpPr>
        <p:spPr bwMode="auto">
          <a:xfrm>
            <a:off x="8024813" y="4832350"/>
            <a:ext cx="311150" cy="311150"/>
          </a:xfrm>
          <a:prstGeom prst="sun">
            <a:avLst>
              <a:gd name="adj" fmla="val 25000"/>
            </a:avLst>
          </a:prstGeom>
          <a:solidFill>
            <a:srgbClr val="FFFF00"/>
          </a:solidFill>
          <a:ln w="9525">
            <a:solidFill>
              <a:schemeClr val="tx1"/>
            </a:solidFill>
            <a:miter lim="800000"/>
            <a:headEnd/>
            <a:tailEnd/>
          </a:ln>
        </p:spPr>
        <p:txBody>
          <a:bodyPr wrap="none" anchor="ctr"/>
          <a:lstStyle/>
          <a:p>
            <a:pPr eaLnBrk="1" hangingPunct="1"/>
            <a:endParaRPr lang="en-US"/>
          </a:p>
        </p:txBody>
      </p:sp>
      <p:sp>
        <p:nvSpPr>
          <p:cNvPr id="1210410" name="AutoShape 42"/>
          <p:cNvSpPr>
            <a:spLocks noChangeArrowheads="1"/>
          </p:cNvSpPr>
          <p:nvPr/>
        </p:nvSpPr>
        <p:spPr bwMode="auto">
          <a:xfrm>
            <a:off x="8023225" y="5253038"/>
            <a:ext cx="311150" cy="311150"/>
          </a:xfrm>
          <a:prstGeom prst="sun">
            <a:avLst>
              <a:gd name="adj" fmla="val 25000"/>
            </a:avLst>
          </a:prstGeom>
          <a:solidFill>
            <a:srgbClr val="FFFF00"/>
          </a:solidFill>
          <a:ln w="9525">
            <a:solidFill>
              <a:schemeClr val="tx1"/>
            </a:solidFill>
            <a:miter lim="800000"/>
            <a:headEnd/>
            <a:tailEnd/>
          </a:ln>
        </p:spPr>
        <p:txBody>
          <a:bodyPr wrap="none" anchor="ctr"/>
          <a:lstStyle/>
          <a:p>
            <a:pPr eaLnBrk="1" hangingPunct="1"/>
            <a:endParaRPr lang="en-US"/>
          </a:p>
        </p:txBody>
      </p:sp>
      <p:pic>
        <p:nvPicPr>
          <p:cNvPr id="1210408" name="Picture 40" descr="GK-ParkesRadioTelescope"/>
          <p:cNvPicPr>
            <a:picLocks noChangeAspect="1" noChangeArrowheads="1"/>
          </p:cNvPicPr>
          <p:nvPr/>
        </p:nvPicPr>
        <p:blipFill>
          <a:blip r:embed="rId10" cstate="print"/>
          <a:srcRect/>
          <a:stretch>
            <a:fillRect/>
          </a:stretch>
        </p:blipFill>
        <p:spPr bwMode="auto">
          <a:xfrm>
            <a:off x="2828925" y="5060950"/>
            <a:ext cx="484188" cy="361950"/>
          </a:xfrm>
          <a:prstGeom prst="rect">
            <a:avLst/>
          </a:prstGeom>
          <a:ln>
            <a:noFill/>
          </a:ln>
          <a:effectLst>
            <a:outerShdw blurRad="292100" dist="139700" dir="2700000" algn="tl" rotWithShape="0">
              <a:srgbClr val="333333">
                <a:alpha val="65000"/>
              </a:srgbClr>
            </a:outerShdw>
          </a:effectLst>
        </p:spPr>
      </p:pic>
      <p:sp>
        <p:nvSpPr>
          <p:cNvPr id="12295" name="Rectangle 2"/>
          <p:cNvSpPr>
            <a:spLocks noChangeArrowheads="1"/>
          </p:cNvSpPr>
          <p:nvPr/>
        </p:nvSpPr>
        <p:spPr bwMode="auto">
          <a:xfrm>
            <a:off x="685800" y="1319213"/>
            <a:ext cx="7772400" cy="406400"/>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a:solidFill>
                <a:srgbClr val="000000"/>
              </a:solidFill>
              <a:latin typeface="Courier New" pitchFamily="49" charset="0"/>
              <a:cs typeface="Times New Roman" pitchFamily="18" charset="0"/>
            </a:endParaRPr>
          </a:p>
        </p:txBody>
      </p:sp>
      <p:pic>
        <p:nvPicPr>
          <p:cNvPr id="1210399" name="Picture 31" descr="GK-ParkesRadioTelescope"/>
          <p:cNvPicPr>
            <a:picLocks noChangeAspect="1" noChangeArrowheads="1"/>
          </p:cNvPicPr>
          <p:nvPr/>
        </p:nvPicPr>
        <p:blipFill>
          <a:blip r:embed="rId11" cstate="print"/>
          <a:srcRect/>
          <a:stretch>
            <a:fillRect/>
          </a:stretch>
        </p:blipFill>
        <p:spPr bwMode="auto">
          <a:xfrm>
            <a:off x="7151688" y="73025"/>
            <a:ext cx="1735137" cy="1298575"/>
          </a:xfrm>
          <a:prstGeom prst="rect">
            <a:avLst/>
          </a:prstGeom>
          <a:ln>
            <a:noFill/>
          </a:ln>
          <a:effectLst>
            <a:outerShdw blurRad="292100" dist="139700" dir="2700000" algn="tl" rotWithShape="0">
              <a:srgbClr val="333333">
                <a:alpha val="65000"/>
              </a:srgbClr>
            </a:outerShdw>
          </a:effectLst>
        </p:spPr>
      </p:pic>
      <p:sp>
        <p:nvSpPr>
          <p:cNvPr id="1210400" name="Line 32"/>
          <p:cNvSpPr>
            <a:spLocks noChangeShapeType="1"/>
          </p:cNvSpPr>
          <p:nvPr/>
        </p:nvSpPr>
        <p:spPr bwMode="auto">
          <a:xfrm flipH="1">
            <a:off x="3032125" y="5010150"/>
            <a:ext cx="5148263" cy="192088"/>
          </a:xfrm>
          <a:prstGeom prst="line">
            <a:avLst/>
          </a:prstGeom>
          <a:noFill/>
          <a:ln w="9525">
            <a:solidFill>
              <a:srgbClr val="FF0000"/>
            </a:solidFill>
            <a:prstDash val="dash"/>
            <a:round/>
            <a:headEnd/>
            <a:tailEnd/>
          </a:ln>
        </p:spPr>
        <p:txBody>
          <a:bodyPr/>
          <a:lstStyle/>
          <a:p>
            <a:endParaRPr lang="en-US"/>
          </a:p>
        </p:txBody>
      </p:sp>
      <p:sp>
        <p:nvSpPr>
          <p:cNvPr id="1210401" name="Line 33"/>
          <p:cNvSpPr>
            <a:spLocks noChangeShapeType="1"/>
          </p:cNvSpPr>
          <p:nvPr/>
        </p:nvSpPr>
        <p:spPr bwMode="auto">
          <a:xfrm flipH="1" flipV="1">
            <a:off x="3009900" y="5218113"/>
            <a:ext cx="5148263" cy="192087"/>
          </a:xfrm>
          <a:prstGeom prst="line">
            <a:avLst/>
          </a:prstGeom>
          <a:noFill/>
          <a:ln w="9525">
            <a:solidFill>
              <a:srgbClr val="FF0000"/>
            </a:solidFill>
            <a:prstDash val="dash"/>
            <a:round/>
            <a:headEnd/>
            <a:tailEnd/>
          </a:ln>
        </p:spPr>
        <p:txBody>
          <a:bodyPr/>
          <a:lstStyle/>
          <a:p>
            <a:endParaRPr lang="en-US"/>
          </a:p>
        </p:txBody>
      </p:sp>
      <p:sp>
        <p:nvSpPr>
          <p:cNvPr id="1210402" name="Line 34"/>
          <p:cNvSpPr>
            <a:spLocks noChangeShapeType="1"/>
          </p:cNvSpPr>
          <p:nvPr/>
        </p:nvSpPr>
        <p:spPr bwMode="auto">
          <a:xfrm>
            <a:off x="8169275" y="5010150"/>
            <a:ext cx="0" cy="396875"/>
          </a:xfrm>
          <a:prstGeom prst="line">
            <a:avLst/>
          </a:prstGeom>
          <a:noFill/>
          <a:ln w="38100">
            <a:solidFill>
              <a:srgbClr val="FF0000"/>
            </a:solidFill>
            <a:round/>
            <a:headEnd/>
            <a:tailEnd/>
          </a:ln>
        </p:spPr>
        <p:txBody>
          <a:bodyPr/>
          <a:lstStyle/>
          <a:p>
            <a:endParaRPr lang="en-US"/>
          </a:p>
        </p:txBody>
      </p:sp>
      <p:sp>
        <p:nvSpPr>
          <p:cNvPr id="1210403" name="Text Box 35"/>
          <p:cNvSpPr txBox="1">
            <a:spLocks noChangeArrowheads="1"/>
          </p:cNvSpPr>
          <p:nvPr/>
        </p:nvSpPr>
        <p:spPr bwMode="auto">
          <a:xfrm>
            <a:off x="8218488" y="4984750"/>
            <a:ext cx="982662" cy="461963"/>
          </a:xfrm>
          <a:prstGeom prst="rect">
            <a:avLst/>
          </a:prstGeom>
          <a:noFill/>
          <a:ln w="9525">
            <a:noFill/>
            <a:miter lim="800000"/>
            <a:headEnd/>
            <a:tailEnd/>
          </a:ln>
        </p:spPr>
        <p:txBody>
          <a:bodyPr>
            <a:spAutoFit/>
          </a:bodyPr>
          <a:lstStyle/>
          <a:p>
            <a:pPr eaLnBrk="1" hangingPunct="1">
              <a:spcBef>
                <a:spcPct val="50000"/>
              </a:spcBef>
            </a:pPr>
            <a:r>
              <a:rPr lang="en-US" altLang="en-US" dirty="0">
                <a:solidFill>
                  <a:srgbClr val="FF0000"/>
                </a:solidFill>
              </a:rPr>
              <a:t>0.045</a:t>
            </a:r>
          </a:p>
        </p:txBody>
      </p:sp>
      <p:sp>
        <p:nvSpPr>
          <p:cNvPr id="1210404" name="Text Box 36"/>
          <p:cNvSpPr txBox="1">
            <a:spLocks noChangeArrowheads="1"/>
          </p:cNvSpPr>
          <p:nvPr/>
        </p:nvSpPr>
        <p:spPr bwMode="auto">
          <a:xfrm>
            <a:off x="5630863" y="5010150"/>
            <a:ext cx="711200" cy="400050"/>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FF0000"/>
                </a:solidFill>
                <a:sym typeface="Symbol" pitchFamily="18" charset="2"/>
              </a:rPr>
              <a:t></a:t>
            </a:r>
          </a:p>
        </p:txBody>
      </p:sp>
      <p:sp>
        <p:nvSpPr>
          <p:cNvPr id="1210405" name="Text Box 37"/>
          <p:cNvSpPr txBox="1">
            <a:spLocks noChangeArrowheads="1"/>
          </p:cNvSpPr>
          <p:nvPr/>
        </p:nvSpPr>
        <p:spPr bwMode="auto">
          <a:xfrm>
            <a:off x="5802313" y="5292725"/>
            <a:ext cx="1000125" cy="461963"/>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sym typeface="Symbol" pitchFamily="18" charset="2"/>
              </a:rPr>
              <a:t>75</a:t>
            </a:r>
          </a:p>
        </p:txBody>
      </p:sp>
      <p:sp>
        <p:nvSpPr>
          <p:cNvPr id="1210406" name="Text Box 38"/>
          <p:cNvSpPr txBox="1">
            <a:spLocks noChangeArrowheads="1"/>
          </p:cNvSpPr>
          <p:nvPr/>
        </p:nvSpPr>
        <p:spPr bwMode="auto">
          <a:xfrm>
            <a:off x="2425606" y="3210346"/>
            <a:ext cx="6572250" cy="830262"/>
          </a:xfrm>
          <a:prstGeom prst="rect">
            <a:avLst/>
          </a:prstGeom>
          <a:noFill/>
          <a:ln w="9525">
            <a:noFill/>
            <a:miter lim="800000"/>
            <a:headEnd/>
            <a:tailEnd/>
          </a:ln>
        </p:spPr>
        <p:txBody>
          <a:bodyPr>
            <a:spAutoFit/>
          </a:bodyPr>
          <a:lstStyle/>
          <a:p>
            <a:pPr algn="r" eaLnBrk="1" hangingPunct="1">
              <a:spcBef>
                <a:spcPct val="50000"/>
              </a:spcBef>
            </a:pPr>
            <a:r>
              <a:rPr lang="en-US" altLang="en-US" sz="2300" dirty="0">
                <a:solidFill>
                  <a:schemeClr val="hlink"/>
                </a:solidFill>
              </a:rPr>
              <a:t>NO. The angular separation of the stars is too small for the telescope to resolve.</a:t>
            </a:r>
          </a:p>
        </p:txBody>
      </p:sp>
      <p:sp>
        <p:nvSpPr>
          <p:cNvPr id="1210411" name="Rectangle 43"/>
          <p:cNvSpPr>
            <a:spLocks noChangeArrowheads="1"/>
          </p:cNvSpPr>
          <p:nvPr/>
        </p:nvSpPr>
        <p:spPr bwMode="auto">
          <a:xfrm>
            <a:off x="4572000" y="4604406"/>
            <a:ext cx="1695450"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
        <p:nvSpPr>
          <p:cNvPr id="1210412" name="Rectangle 44"/>
          <p:cNvSpPr>
            <a:spLocks noChangeArrowheads="1"/>
          </p:cNvSpPr>
          <p:nvPr/>
        </p:nvSpPr>
        <p:spPr bwMode="auto">
          <a:xfrm>
            <a:off x="3032125" y="5494944"/>
            <a:ext cx="1765300"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
        <p:nvSpPr>
          <p:cNvPr id="1230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0388">
                                            <p:txEl>
                                              <p:pRg st="0" end="0"/>
                                            </p:txEl>
                                          </p:spTgt>
                                        </p:tgtEl>
                                        <p:attrNameLst>
                                          <p:attrName>style.visibility</p:attrName>
                                        </p:attrNameLst>
                                      </p:cBhvr>
                                      <p:to>
                                        <p:strVal val="visible"/>
                                      </p:to>
                                    </p:set>
                                    <p:anim calcmode="lin" valueType="num">
                                      <p:cBhvr additive="base">
                                        <p:cTn id="7" dur="500" fill="hold"/>
                                        <p:tgtEl>
                                          <p:spTgt spid="1210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0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0388">
                                            <p:txEl>
                                              <p:pRg st="1" end="1"/>
                                            </p:txEl>
                                          </p:spTgt>
                                        </p:tgtEl>
                                        <p:attrNameLst>
                                          <p:attrName>style.visibility</p:attrName>
                                        </p:attrNameLst>
                                      </p:cBhvr>
                                      <p:to>
                                        <p:strVal val="visible"/>
                                      </p:to>
                                    </p:set>
                                    <p:anim calcmode="lin" valueType="num">
                                      <p:cBhvr additive="base">
                                        <p:cTn id="13" dur="500" fill="hold"/>
                                        <p:tgtEl>
                                          <p:spTgt spid="12103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03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0388">
                                            <p:txEl>
                                              <p:pRg st="2" end="2"/>
                                            </p:txEl>
                                          </p:spTgt>
                                        </p:tgtEl>
                                        <p:attrNameLst>
                                          <p:attrName>style.visibility</p:attrName>
                                        </p:attrNameLst>
                                      </p:cBhvr>
                                      <p:to>
                                        <p:strVal val="visible"/>
                                      </p:to>
                                    </p:set>
                                    <p:anim calcmode="lin" valueType="num">
                                      <p:cBhvr additive="base">
                                        <p:cTn id="19" dur="500" fill="hold"/>
                                        <p:tgtEl>
                                          <p:spTgt spid="12103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03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10388">
                                            <p:txEl>
                                              <p:pRg st="3" end="3"/>
                                            </p:txEl>
                                          </p:spTgt>
                                        </p:tgtEl>
                                        <p:attrNameLst>
                                          <p:attrName>style.visibility</p:attrName>
                                        </p:attrNameLst>
                                      </p:cBhvr>
                                      <p:to>
                                        <p:strVal val="visible"/>
                                      </p:to>
                                    </p:set>
                                    <p:anim calcmode="lin" valueType="num">
                                      <p:cBhvr additive="base">
                                        <p:cTn id="25" dur="500" fill="hold"/>
                                        <p:tgtEl>
                                          <p:spTgt spid="12103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03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10388">
                                            <p:txEl>
                                              <p:pRg st="4" end="4"/>
                                            </p:txEl>
                                          </p:spTgt>
                                        </p:tgtEl>
                                        <p:attrNameLst>
                                          <p:attrName>style.visibility</p:attrName>
                                        </p:attrNameLst>
                                      </p:cBhvr>
                                      <p:to>
                                        <p:strVal val="visible"/>
                                      </p:to>
                                    </p:set>
                                    <p:anim calcmode="lin" valueType="num">
                                      <p:cBhvr additive="base">
                                        <p:cTn id="31" dur="500" fill="hold"/>
                                        <p:tgtEl>
                                          <p:spTgt spid="12103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103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1210399"/>
                                        </p:tgtEl>
                                        <p:attrNameLst>
                                          <p:attrName>style.visibility</p:attrName>
                                        </p:attrNameLst>
                                      </p:cBhvr>
                                      <p:to>
                                        <p:strVal val="visible"/>
                                      </p:to>
                                    </p:set>
                                    <p:animEffect transition="in" filter="fade">
                                      <p:cBhvr>
                                        <p:cTn id="35" dur="2000"/>
                                        <p:tgtEl>
                                          <p:spTgt spid="121039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10388">
                                            <p:txEl>
                                              <p:pRg st="5" end="5"/>
                                            </p:txEl>
                                          </p:spTgt>
                                        </p:tgtEl>
                                        <p:attrNameLst>
                                          <p:attrName>style.visibility</p:attrName>
                                        </p:attrNameLst>
                                      </p:cBhvr>
                                      <p:to>
                                        <p:strVal val="visible"/>
                                      </p:to>
                                    </p:set>
                                    <p:anim calcmode="lin" valueType="num">
                                      <p:cBhvr additive="base">
                                        <p:cTn id="40" dur="500" fill="hold"/>
                                        <p:tgtEl>
                                          <p:spTgt spid="121038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103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10388">
                                            <p:txEl>
                                              <p:pRg st="6" end="6"/>
                                            </p:txEl>
                                          </p:spTgt>
                                        </p:tgtEl>
                                        <p:attrNameLst>
                                          <p:attrName>style.visibility</p:attrName>
                                        </p:attrNameLst>
                                      </p:cBhvr>
                                      <p:to>
                                        <p:strVal val="visible"/>
                                      </p:to>
                                    </p:set>
                                    <p:anim calcmode="lin" valueType="num">
                                      <p:cBhvr additive="base">
                                        <p:cTn id="46" dur="500" fill="hold"/>
                                        <p:tgtEl>
                                          <p:spTgt spid="121038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103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210409"/>
                                        </p:tgtEl>
                                        <p:attrNameLst>
                                          <p:attrName>style.visibility</p:attrName>
                                        </p:attrNameLst>
                                      </p:cBhvr>
                                      <p:to>
                                        <p:strVal val="visible"/>
                                      </p:to>
                                    </p:set>
                                    <p:anim calcmode="lin" valueType="num">
                                      <p:cBhvr>
                                        <p:cTn id="52" dur="500" fill="hold"/>
                                        <p:tgtEl>
                                          <p:spTgt spid="1210409"/>
                                        </p:tgtEl>
                                        <p:attrNameLst>
                                          <p:attrName>ppt_w</p:attrName>
                                        </p:attrNameLst>
                                      </p:cBhvr>
                                      <p:tavLst>
                                        <p:tav tm="0">
                                          <p:val>
                                            <p:fltVal val="0"/>
                                          </p:val>
                                        </p:tav>
                                        <p:tav tm="100000">
                                          <p:val>
                                            <p:strVal val="#ppt_w"/>
                                          </p:val>
                                        </p:tav>
                                      </p:tavLst>
                                    </p:anim>
                                    <p:anim calcmode="lin" valueType="num">
                                      <p:cBhvr>
                                        <p:cTn id="53" dur="500" fill="hold"/>
                                        <p:tgtEl>
                                          <p:spTgt spid="1210409"/>
                                        </p:tgtEl>
                                        <p:attrNameLst>
                                          <p:attrName>ppt_h</p:attrName>
                                        </p:attrNameLst>
                                      </p:cBhvr>
                                      <p:tavLst>
                                        <p:tav tm="0">
                                          <p:val>
                                            <p:fltVal val="0"/>
                                          </p:val>
                                        </p:tav>
                                        <p:tav tm="100000">
                                          <p:val>
                                            <p:strVal val="#ppt_h"/>
                                          </p:val>
                                        </p:tav>
                                      </p:tavLst>
                                    </p:anim>
                                    <p:animEffect transition="in" filter="fade">
                                      <p:cBhvr>
                                        <p:cTn id="54" dur="500"/>
                                        <p:tgtEl>
                                          <p:spTgt spid="1210409"/>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par>
                                <p:cTn id="55" presetID="53" presetClass="entr" presetSubtype="0" fill="hold" grpId="0" nodeType="withEffect">
                                  <p:stCondLst>
                                    <p:cond delay="0"/>
                                  </p:stCondLst>
                                  <p:childTnLst>
                                    <p:set>
                                      <p:cBhvr>
                                        <p:cTn id="56" dur="1" fill="hold">
                                          <p:stCondLst>
                                            <p:cond delay="0"/>
                                          </p:stCondLst>
                                        </p:cTn>
                                        <p:tgtEl>
                                          <p:spTgt spid="1210410"/>
                                        </p:tgtEl>
                                        <p:attrNameLst>
                                          <p:attrName>style.visibility</p:attrName>
                                        </p:attrNameLst>
                                      </p:cBhvr>
                                      <p:to>
                                        <p:strVal val="visible"/>
                                      </p:to>
                                    </p:set>
                                    <p:anim calcmode="lin" valueType="num">
                                      <p:cBhvr>
                                        <p:cTn id="57" dur="500" fill="hold"/>
                                        <p:tgtEl>
                                          <p:spTgt spid="1210410"/>
                                        </p:tgtEl>
                                        <p:attrNameLst>
                                          <p:attrName>ppt_w</p:attrName>
                                        </p:attrNameLst>
                                      </p:cBhvr>
                                      <p:tavLst>
                                        <p:tav tm="0">
                                          <p:val>
                                            <p:fltVal val="0"/>
                                          </p:val>
                                        </p:tav>
                                        <p:tav tm="100000">
                                          <p:val>
                                            <p:strVal val="#ppt_w"/>
                                          </p:val>
                                        </p:tav>
                                      </p:tavLst>
                                    </p:anim>
                                    <p:anim calcmode="lin" valueType="num">
                                      <p:cBhvr>
                                        <p:cTn id="58" dur="500" fill="hold"/>
                                        <p:tgtEl>
                                          <p:spTgt spid="1210410"/>
                                        </p:tgtEl>
                                        <p:attrNameLst>
                                          <p:attrName>ppt_h</p:attrName>
                                        </p:attrNameLst>
                                      </p:cBhvr>
                                      <p:tavLst>
                                        <p:tav tm="0">
                                          <p:val>
                                            <p:fltVal val="0"/>
                                          </p:val>
                                        </p:tav>
                                        <p:tav tm="100000">
                                          <p:val>
                                            <p:strVal val="#ppt_h"/>
                                          </p:val>
                                        </p:tav>
                                      </p:tavLst>
                                    </p:anim>
                                    <p:animEffect transition="in" filter="fade">
                                      <p:cBhvr>
                                        <p:cTn id="59" dur="500"/>
                                        <p:tgtEl>
                                          <p:spTgt spid="1210410"/>
                                        </p:tgtEl>
                                      </p:cBhvr>
                                    </p:animEffect>
                                  </p:childTnLst>
                                  <p:subTnLst>
                                    <p:audio>
                                      <p:cMediaNode>
                                        <p:cTn display="0" masterRel="sameClick">
                                          <p:stCondLst>
                                            <p:cond evt="begin" delay="0">
                                              <p:tn val="55"/>
                                            </p:cond>
                                          </p:stCondLst>
                                          <p:endCondLst>
                                            <p:cond evt="onStopAudio" delay="0">
                                              <p:tgtEl>
                                                <p:sldTgt/>
                                              </p:tgtEl>
                                            </p:cond>
                                          </p:endCondLst>
                                        </p:cTn>
                                        <p:tgtEl>
                                          <p:sndTgt r:embed="rId5" name="voltage.wav"/>
                                        </p:tgtEl>
                                      </p:cMediaNode>
                                    </p:audio>
                                  </p:subTnLst>
                                </p:cTn>
                              </p:par>
                              <p:par>
                                <p:cTn id="60" presetID="10" presetClass="entr" presetSubtype="0" fill="hold" nodeType="withEffect">
                                  <p:stCondLst>
                                    <p:cond delay="0"/>
                                  </p:stCondLst>
                                  <p:childTnLst>
                                    <p:set>
                                      <p:cBhvr>
                                        <p:cTn id="61" dur="1" fill="hold">
                                          <p:stCondLst>
                                            <p:cond delay="0"/>
                                          </p:stCondLst>
                                        </p:cTn>
                                        <p:tgtEl>
                                          <p:spTgt spid="1210408"/>
                                        </p:tgtEl>
                                        <p:attrNameLst>
                                          <p:attrName>style.visibility</p:attrName>
                                        </p:attrNameLst>
                                      </p:cBhvr>
                                      <p:to>
                                        <p:strVal val="visible"/>
                                      </p:to>
                                    </p:set>
                                    <p:animEffect transition="in" filter="fade">
                                      <p:cBhvr>
                                        <p:cTn id="62" dur="500"/>
                                        <p:tgtEl>
                                          <p:spTgt spid="12104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210400"/>
                                        </p:tgtEl>
                                        <p:attrNameLst>
                                          <p:attrName>style.visibility</p:attrName>
                                        </p:attrNameLst>
                                      </p:cBhvr>
                                      <p:to>
                                        <p:strVal val="visible"/>
                                      </p:to>
                                    </p:set>
                                    <p:animEffect transition="in" filter="wipe(right)">
                                      <p:cBhvr>
                                        <p:cTn id="67" dur="5000"/>
                                        <p:tgtEl>
                                          <p:spTgt spid="1210400"/>
                                        </p:tgtEl>
                                      </p:cBhvr>
                                    </p:animEffect>
                                  </p:childTnLst>
                                  <p:subTnLst>
                                    <p:audio>
                                      <p:cMediaNode>
                                        <p:cTn display="0" masterRel="sameClick">
                                          <p:stCondLst>
                                            <p:cond evt="begin" delay="0">
                                              <p:tn val="65"/>
                                            </p:cond>
                                          </p:stCondLst>
                                          <p:endCondLst>
                                            <p:cond evt="onStopAudio" delay="0">
                                              <p:tgtEl>
                                                <p:sldTgt/>
                                              </p:tgtEl>
                                            </p:cond>
                                          </p:endCondLst>
                                        </p:cTn>
                                        <p:tgtEl>
                                          <p:sndTgt r:embed="rId6" name="drumroll.wav"/>
                                        </p:tgtEl>
                                      </p:cMediaNode>
                                    </p:audio>
                                  </p:subTnLst>
                                </p:cTn>
                              </p:par>
                              <p:par>
                                <p:cTn id="68" presetID="22" presetClass="entr" presetSubtype="2" fill="hold" grpId="0" nodeType="withEffect">
                                  <p:stCondLst>
                                    <p:cond delay="0"/>
                                  </p:stCondLst>
                                  <p:childTnLst>
                                    <p:set>
                                      <p:cBhvr>
                                        <p:cTn id="69" dur="1" fill="hold">
                                          <p:stCondLst>
                                            <p:cond delay="0"/>
                                          </p:stCondLst>
                                        </p:cTn>
                                        <p:tgtEl>
                                          <p:spTgt spid="1210401"/>
                                        </p:tgtEl>
                                        <p:attrNameLst>
                                          <p:attrName>style.visibility</p:attrName>
                                        </p:attrNameLst>
                                      </p:cBhvr>
                                      <p:to>
                                        <p:strVal val="visible"/>
                                      </p:to>
                                    </p:set>
                                    <p:animEffect transition="in" filter="wipe(right)">
                                      <p:cBhvr>
                                        <p:cTn id="70" dur="5000"/>
                                        <p:tgtEl>
                                          <p:spTgt spid="1210401"/>
                                        </p:tgtEl>
                                      </p:cBhvr>
                                    </p:animEffect>
                                  </p:childTnLst>
                                  <p:subTnLst>
                                    <p:audio>
                                      <p:cMediaNode>
                                        <p:cTn display="0" masterRel="sameClick">
                                          <p:stCondLst>
                                            <p:cond evt="begin" delay="0">
                                              <p:tn val="68"/>
                                            </p:cond>
                                          </p:stCondLst>
                                          <p:endCondLst>
                                            <p:cond evt="onStopAudio" delay="0">
                                              <p:tgtEl>
                                                <p:sldTgt/>
                                              </p:tgtEl>
                                            </p:cond>
                                          </p:endCondLst>
                                        </p:cTn>
                                        <p:tgtEl>
                                          <p:sndTgt r:embed="rId6" name="drumroll.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210402"/>
                                        </p:tgtEl>
                                        <p:attrNameLst>
                                          <p:attrName>style.visibility</p:attrName>
                                        </p:attrNameLst>
                                      </p:cBhvr>
                                      <p:to>
                                        <p:strVal val="visible"/>
                                      </p:to>
                                    </p:set>
                                    <p:animEffect transition="in" filter="wipe(down)">
                                      <p:cBhvr>
                                        <p:cTn id="75" dur="500"/>
                                        <p:tgtEl>
                                          <p:spTgt spid="1210402"/>
                                        </p:tgtEl>
                                      </p:cBhvr>
                                    </p:animEffect>
                                  </p:childTnLst>
                                  <p:subTnLst>
                                    <p:audio>
                                      <p:cMediaNode>
                                        <p:cTn display="0" masterRel="sameClick">
                                          <p:stCondLst>
                                            <p:cond evt="begin" delay="0">
                                              <p:tn val="73"/>
                                            </p:cond>
                                          </p:stCondLst>
                                          <p:endCondLst>
                                            <p:cond evt="onStopAudio" delay="0">
                                              <p:tgtEl>
                                                <p:sldTgt/>
                                              </p:tgtEl>
                                            </p:cond>
                                          </p:endCondLst>
                                        </p:cTn>
                                        <p:tgtEl>
                                          <p:sndTgt r:embed="rId7"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iterate type="lt">
                                    <p:tmPct val="10000"/>
                                  </p:iterate>
                                  <p:childTnLst>
                                    <p:set>
                                      <p:cBhvr>
                                        <p:cTn id="79" dur="1" fill="hold">
                                          <p:stCondLst>
                                            <p:cond delay="0"/>
                                          </p:stCondLst>
                                        </p:cTn>
                                        <p:tgtEl>
                                          <p:spTgt spid="1210403"/>
                                        </p:tgtEl>
                                        <p:attrNameLst>
                                          <p:attrName>style.visibility</p:attrName>
                                        </p:attrNameLst>
                                      </p:cBhvr>
                                      <p:to>
                                        <p:strVal val="visible"/>
                                      </p:to>
                                    </p:set>
                                    <p:anim calcmode="lin" valueType="num">
                                      <p:cBhvr additive="base">
                                        <p:cTn id="80" dur="500" fill="hold"/>
                                        <p:tgtEl>
                                          <p:spTgt spid="1210403"/>
                                        </p:tgtEl>
                                        <p:attrNameLst>
                                          <p:attrName>ppt_x</p:attrName>
                                        </p:attrNameLst>
                                      </p:cBhvr>
                                      <p:tavLst>
                                        <p:tav tm="0">
                                          <p:val>
                                            <p:strVal val="1+#ppt_w/2"/>
                                          </p:val>
                                        </p:tav>
                                        <p:tav tm="100000">
                                          <p:val>
                                            <p:strVal val="#ppt_x"/>
                                          </p:val>
                                        </p:tav>
                                      </p:tavLst>
                                    </p:anim>
                                    <p:anim calcmode="lin" valueType="num">
                                      <p:cBhvr additive="base">
                                        <p:cTn id="81" dur="500" fill="hold"/>
                                        <p:tgtEl>
                                          <p:spTgt spid="12104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8" name="typ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grpId="0" nodeType="clickEffect">
                                  <p:stCondLst>
                                    <p:cond delay="0"/>
                                  </p:stCondLst>
                                  <p:iterate type="lt">
                                    <p:tmPct val="10000"/>
                                  </p:iterate>
                                  <p:childTnLst>
                                    <p:set>
                                      <p:cBhvr>
                                        <p:cTn id="85" dur="1" fill="hold">
                                          <p:stCondLst>
                                            <p:cond delay="0"/>
                                          </p:stCondLst>
                                        </p:cTn>
                                        <p:tgtEl>
                                          <p:spTgt spid="1210405"/>
                                        </p:tgtEl>
                                        <p:attrNameLst>
                                          <p:attrName>style.visibility</p:attrName>
                                        </p:attrNameLst>
                                      </p:cBhvr>
                                      <p:to>
                                        <p:strVal val="visible"/>
                                      </p:to>
                                    </p:set>
                                    <p:anim calcmode="lin" valueType="num">
                                      <p:cBhvr additive="base">
                                        <p:cTn id="86" dur="500" fill="hold"/>
                                        <p:tgtEl>
                                          <p:spTgt spid="1210405"/>
                                        </p:tgtEl>
                                        <p:attrNameLst>
                                          <p:attrName>ppt_x</p:attrName>
                                        </p:attrNameLst>
                                      </p:cBhvr>
                                      <p:tavLst>
                                        <p:tav tm="0">
                                          <p:val>
                                            <p:strVal val="1+#ppt_w/2"/>
                                          </p:val>
                                        </p:tav>
                                        <p:tav tm="100000">
                                          <p:val>
                                            <p:strVal val="#ppt_x"/>
                                          </p:val>
                                        </p:tav>
                                      </p:tavLst>
                                    </p:anim>
                                    <p:anim calcmode="lin" valueType="num">
                                      <p:cBhvr additive="base">
                                        <p:cTn id="87" dur="500" fill="hold"/>
                                        <p:tgtEl>
                                          <p:spTgt spid="12104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8" name="type.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iterate type="lt">
                                    <p:tmPct val="10000"/>
                                  </p:iterate>
                                  <p:childTnLst>
                                    <p:set>
                                      <p:cBhvr>
                                        <p:cTn id="91" dur="1" fill="hold">
                                          <p:stCondLst>
                                            <p:cond delay="0"/>
                                          </p:stCondLst>
                                        </p:cTn>
                                        <p:tgtEl>
                                          <p:spTgt spid="1210404"/>
                                        </p:tgtEl>
                                        <p:attrNameLst>
                                          <p:attrName>style.visibility</p:attrName>
                                        </p:attrNameLst>
                                      </p:cBhvr>
                                      <p:to>
                                        <p:strVal val="visible"/>
                                      </p:to>
                                    </p:set>
                                    <p:anim calcmode="lin" valueType="num">
                                      <p:cBhvr additive="base">
                                        <p:cTn id="92" dur="500" fill="hold"/>
                                        <p:tgtEl>
                                          <p:spTgt spid="1210404"/>
                                        </p:tgtEl>
                                        <p:attrNameLst>
                                          <p:attrName>ppt_x</p:attrName>
                                        </p:attrNameLst>
                                      </p:cBhvr>
                                      <p:tavLst>
                                        <p:tav tm="0">
                                          <p:val>
                                            <p:strVal val="1+#ppt_w/2"/>
                                          </p:val>
                                        </p:tav>
                                        <p:tav tm="100000">
                                          <p:val>
                                            <p:strVal val="#ppt_x"/>
                                          </p:val>
                                        </p:tav>
                                      </p:tavLst>
                                    </p:anim>
                                    <p:anim calcmode="lin" valueType="num">
                                      <p:cBhvr additive="base">
                                        <p:cTn id="93" dur="500" fill="hold"/>
                                        <p:tgtEl>
                                          <p:spTgt spid="1210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8" name="type.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210388">
                                            <p:txEl>
                                              <p:pRg st="7" end="7"/>
                                            </p:txEl>
                                          </p:spTgt>
                                        </p:tgtEl>
                                        <p:attrNameLst>
                                          <p:attrName>style.visibility</p:attrName>
                                        </p:attrNameLst>
                                      </p:cBhvr>
                                      <p:to>
                                        <p:strVal val="visible"/>
                                      </p:to>
                                    </p:set>
                                    <p:anim calcmode="lin" valueType="num">
                                      <p:cBhvr additive="base">
                                        <p:cTn id="98" dur="500" fill="hold"/>
                                        <p:tgtEl>
                                          <p:spTgt spid="1210388">
                                            <p:txEl>
                                              <p:pRg st="7" end="7"/>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2103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1210406"/>
                                        </p:tgtEl>
                                        <p:attrNameLst>
                                          <p:attrName>style.visibility</p:attrName>
                                        </p:attrNameLst>
                                      </p:cBhvr>
                                      <p:to>
                                        <p:strVal val="visible"/>
                                      </p:to>
                                    </p:set>
                                    <p:anim calcmode="lin" valueType="num">
                                      <p:cBhvr additive="base">
                                        <p:cTn id="104" dur="500" fill="hold"/>
                                        <p:tgtEl>
                                          <p:spTgt spid="1210406"/>
                                        </p:tgtEl>
                                        <p:attrNameLst>
                                          <p:attrName>ppt_x</p:attrName>
                                        </p:attrNameLst>
                                      </p:cBhvr>
                                      <p:tavLst>
                                        <p:tav tm="0">
                                          <p:val>
                                            <p:strVal val="1+#ppt_w/2"/>
                                          </p:val>
                                        </p:tav>
                                        <p:tav tm="100000">
                                          <p:val>
                                            <p:strVal val="#ppt_x"/>
                                          </p:val>
                                        </p:tav>
                                      </p:tavLst>
                                    </p:anim>
                                    <p:anim calcmode="lin" valueType="num">
                                      <p:cBhvr additive="base">
                                        <p:cTn id="105" dur="500" fill="hold"/>
                                        <p:tgtEl>
                                          <p:spTgt spid="12104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par>
                                <p:cTn id="106" presetID="9" presetClass="entr" presetSubtype="0" fill="hold" grpId="0" nodeType="withEffect">
                                  <p:stCondLst>
                                    <p:cond delay="0"/>
                                  </p:stCondLst>
                                  <p:childTnLst>
                                    <p:set>
                                      <p:cBhvr>
                                        <p:cTn id="107" dur="1" fill="hold">
                                          <p:stCondLst>
                                            <p:cond delay="0"/>
                                          </p:stCondLst>
                                        </p:cTn>
                                        <p:tgtEl>
                                          <p:spTgt spid="1210411"/>
                                        </p:tgtEl>
                                        <p:attrNameLst>
                                          <p:attrName>style.visibility</p:attrName>
                                        </p:attrNameLst>
                                      </p:cBhvr>
                                      <p:to>
                                        <p:strVal val="visible"/>
                                      </p:to>
                                    </p:set>
                                    <p:animEffect transition="in" filter="dissolve">
                                      <p:cBhvr>
                                        <p:cTn id="108" dur="2000"/>
                                        <p:tgtEl>
                                          <p:spTgt spid="1210411"/>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210412"/>
                                        </p:tgtEl>
                                        <p:attrNameLst>
                                          <p:attrName>style.visibility</p:attrName>
                                        </p:attrNameLst>
                                      </p:cBhvr>
                                      <p:to>
                                        <p:strVal val="visible"/>
                                      </p:to>
                                    </p:set>
                                    <p:animEffect transition="in" filter="dissolve">
                                      <p:cBhvr>
                                        <p:cTn id="111" dur="2000"/>
                                        <p:tgtEl>
                                          <p:spTgt spid="1210412"/>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210407">
                                            <p:txEl>
                                              <p:pRg st="0" end="0"/>
                                            </p:txEl>
                                          </p:spTgt>
                                        </p:tgtEl>
                                        <p:attrNameLst>
                                          <p:attrName>style.visibility</p:attrName>
                                        </p:attrNameLst>
                                      </p:cBhvr>
                                      <p:to>
                                        <p:strVal val="visible"/>
                                      </p:to>
                                    </p:set>
                                    <p:anim calcmode="lin" valueType="num">
                                      <p:cBhvr additive="base">
                                        <p:cTn id="116" dur="500" fill="hold"/>
                                        <p:tgtEl>
                                          <p:spTgt spid="1210407">
                                            <p:txEl>
                                              <p:pRg st="0" end="0"/>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2104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09" grpId="0" animBg="1"/>
      <p:bldP spid="1210410" grpId="0" animBg="1"/>
      <p:bldP spid="1210400" grpId="0" animBg="1"/>
      <p:bldP spid="1210401" grpId="0" animBg="1"/>
      <p:bldP spid="1210402" grpId="0" animBg="1"/>
      <p:bldP spid="1210403" grpId="0"/>
      <p:bldP spid="1210404" grpId="0"/>
      <p:bldP spid="1210405" grpId="0"/>
      <p:bldP spid="1210406" grpId="0"/>
      <p:bldP spid="1210411" grpId="0" animBg="1"/>
      <p:bldP spid="12104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8"/>
          <p:cNvSpPr>
            <a:spLocks noChangeArrowheads="1"/>
          </p:cNvSpPr>
          <p:nvPr/>
        </p:nvSpPr>
        <p:spPr bwMode="auto">
          <a:xfrm>
            <a:off x="682625" y="6104965"/>
            <a:ext cx="7764463" cy="753035"/>
          </a:xfrm>
          <a:prstGeom prst="rect">
            <a:avLst/>
          </a:prstGeom>
          <a:solidFill>
            <a:srgbClr val="FFCCCC"/>
          </a:solidFill>
          <a:ln w="9525">
            <a:noFill/>
            <a:miter lim="800000"/>
            <a:headEnd/>
            <a:tailEnd/>
          </a:ln>
          <a:effectLst/>
        </p:spPr>
        <p:txBody>
          <a:bodyPr/>
          <a:lstStyle/>
          <a:p>
            <a:pPr eaLnBrk="1" hangingPunct="1">
              <a:lnSpc>
                <a:spcPts val="2680"/>
              </a:lnSpc>
              <a:defRPr/>
            </a:pPr>
            <a:r>
              <a:rPr lang="en-US" altLang="en-US" sz="2300" b="1" i="1" dirty="0" smtClean="0">
                <a:latin typeface="+mn-lt"/>
              </a:rPr>
              <a:t>FYI: </a:t>
            </a:r>
            <a:r>
              <a:rPr lang="en-US" altLang="en-US" sz="2000" dirty="0" smtClean="0">
                <a:latin typeface="+mn-lt"/>
                <a:sym typeface="Symbol" pitchFamily="18" charset="2"/>
              </a:rPr>
              <a:t>Radio </a:t>
            </a:r>
            <a:r>
              <a:rPr lang="en-US" altLang="en-US" sz="2000" dirty="0">
                <a:latin typeface="+mn-lt"/>
                <a:sym typeface="Symbol" pitchFamily="18" charset="2"/>
              </a:rPr>
              <a:t>telescopes are commonly grouped together in what are called </a:t>
            </a:r>
            <a:r>
              <a:rPr lang="en-US" altLang="en-US" sz="2000" b="1" dirty="0">
                <a:latin typeface="+mn-lt"/>
                <a:sym typeface="Symbol" pitchFamily="18" charset="2"/>
              </a:rPr>
              <a:t>radio arrays</a:t>
            </a:r>
            <a:r>
              <a:rPr lang="en-US" altLang="en-US" sz="2300" dirty="0">
                <a:latin typeface="+mn-lt"/>
                <a:sym typeface="Symbol" pitchFamily="18" charset="2"/>
              </a:rPr>
              <a:t>. </a:t>
            </a:r>
            <a:endParaRPr lang="en-US" altLang="en-US" sz="2300" i="1" dirty="0">
              <a:latin typeface="+mn-lt"/>
            </a:endParaRPr>
          </a:p>
        </p:txBody>
      </p:sp>
      <mc:AlternateContent xmlns:mc="http://schemas.openxmlformats.org/markup-compatibility/2006" xmlns:a14="http://schemas.microsoft.com/office/drawing/2010/main">
        <mc:Choice Requires="a14">
          <p:sp>
            <p:nvSpPr>
              <p:cNvPr id="1210388" name="Rectangle 20"/>
              <p:cNvSpPr>
                <a:spLocks noChangeArrowheads="1"/>
              </p:cNvSpPr>
              <p:nvPr/>
            </p:nvSpPr>
            <p:spPr bwMode="auto">
              <a:xfrm>
                <a:off x="685800" y="1725613"/>
                <a:ext cx="7772400" cy="4379352"/>
              </a:xfrm>
              <a:prstGeom prst="rect">
                <a:avLst/>
              </a:prstGeom>
              <a:solidFill>
                <a:srgbClr val="CCFFCC"/>
              </a:solidFill>
              <a:ln w="9525">
                <a:noFill/>
                <a:miter lim="800000"/>
                <a:headEnd/>
                <a:tailEnd/>
              </a:ln>
            </p:spPr>
            <p:txBody>
              <a:bodyPr/>
              <a:lstStyle/>
              <a:p>
                <a:pPr eaLnBrk="1" hangingPunct="1"/>
                <a:r>
                  <a:rPr lang="en-US" altLang="en-US" sz="2300" dirty="0" smtClean="0"/>
                  <a:t>PRACTICE: A 68-meter diameter radio telescope is receiving radio signals of 2.0 GHz from two stars that are 75 light years (</a:t>
                </a:r>
                <a:r>
                  <a:rPr lang="en-US" altLang="en-US" sz="2300" dirty="0" err="1"/>
                  <a:t>ly</a:t>
                </a:r>
                <a:r>
                  <a:rPr lang="en-US" altLang="en-US" sz="2300" dirty="0"/>
                  <a:t>) away and separated by 0.045 </a:t>
                </a:r>
                <a:r>
                  <a:rPr lang="en-US" altLang="en-US" sz="2300" dirty="0" err="1"/>
                  <a:t>ly</a:t>
                </a:r>
                <a:r>
                  <a:rPr lang="en-US" altLang="en-US" sz="2300" dirty="0"/>
                  <a:t>.</a:t>
                </a:r>
              </a:p>
              <a:p>
                <a:pPr eaLnBrk="1" hangingPunct="1"/>
                <a:r>
                  <a:rPr lang="en-US" altLang="en-US" sz="2300" dirty="0"/>
                  <a:t>(b) If another identical radio telescope is located 350 m away and it can be used in concert with the first one to create a single telescope having an effective diameter of 350 m, can the pair resolve the two stars?</a:t>
                </a:r>
              </a:p>
              <a:p>
                <a:pPr eaLnBrk="1" hangingPunct="1"/>
                <a:r>
                  <a:rPr lang="en-US" altLang="en-US" sz="2300" dirty="0"/>
                  <a:t>SOLUTION: We need </a:t>
                </a:r>
                <a14:m>
                  <m:oMath xmlns:m="http://schemas.openxmlformats.org/officeDocument/2006/math">
                    <m:r>
                      <a:rPr lang="en-US" altLang="en-US" sz="2000" i="1" dirty="0" smtClean="0">
                        <a:latin typeface="Cambria Math" panose="02040503050406030204" pitchFamily="18" charset="0"/>
                        <a:sym typeface="Symbol" pitchFamily="18" charset="2"/>
                      </a:rPr>
                      <m:t></m:t>
                    </m:r>
                    <m:r>
                      <a:rPr lang="en-US" altLang="en-US" sz="2000" i="1" dirty="0">
                        <a:latin typeface="Cambria Math" panose="02040503050406030204" pitchFamily="18" charset="0"/>
                      </a:rPr>
                      <m:t> </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0.045</m:t>
                        </m:r>
                      </m:num>
                      <m:den>
                        <m:r>
                          <a:rPr lang="en-US" altLang="en-US" sz="2000" i="1" dirty="0">
                            <a:latin typeface="Cambria Math" panose="02040503050406030204" pitchFamily="18" charset="0"/>
                          </a:rPr>
                          <m:t>75</m:t>
                        </m:r>
                      </m:den>
                    </m:f>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rPr>
                      <m:t>0.00060</m:t>
                    </m:r>
                    <m:r>
                      <a:rPr lang="en-US" altLang="en-US" sz="2000" i="1" dirty="0">
                        <a:latin typeface="Cambria Math" panose="02040503050406030204" pitchFamily="18" charset="0"/>
                        <a:sym typeface="Symbol" pitchFamily="18" charset="2"/>
                      </a:rPr>
                      <m:t> </m:t>
                    </m:r>
                  </m:oMath>
                </a14:m>
                <a:r>
                  <a:rPr lang="en-US" altLang="en-US" sz="2300" dirty="0">
                    <a:sym typeface="Symbol" pitchFamily="18" charset="2"/>
                  </a:rPr>
                  <a:t>rad.</a:t>
                </a:r>
              </a:p>
              <a:p>
                <a:pPr eaLnBrk="1" hangingPunct="1"/>
                <a14:m>
                  <m:oMath xmlns:m="http://schemas.openxmlformats.org/officeDocument/2006/math">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𝑐</m:t>
                        </m:r>
                      </m:num>
                      <m:den>
                        <m:r>
                          <a:rPr lang="en-US" altLang="en-US" sz="2000" i="1" dirty="0">
                            <a:latin typeface="Cambria Math" panose="02040503050406030204" pitchFamily="18" charset="0"/>
                            <a:sym typeface="Symbol" pitchFamily="18" charset="2"/>
                          </a:rPr>
                          <m:t>𝑓</m:t>
                        </m:r>
                      </m:den>
                    </m:f>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rPr>
                          <m:t>3.00</m:t>
                        </m:r>
                        <m:r>
                          <a:rPr lang="en-US" altLang="en-US" sz="2000" i="1" dirty="0">
                            <a:latin typeface="Cambria Math" panose="02040503050406030204" pitchFamily="18" charset="0"/>
                            <a:sym typeface="Symbol" pitchFamily="18" charset="2"/>
                          </a:rPr>
                          <m:t></m:t>
                        </m:r>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i="1" dirty="0">
                                <a:latin typeface="Cambria Math" panose="02040503050406030204" pitchFamily="18" charset="0"/>
                                <a:sym typeface="Symbol" pitchFamily="18" charset="2"/>
                              </a:rPr>
                              <m:t>8</m:t>
                            </m:r>
                          </m:sup>
                        </m:sSup>
                      </m:num>
                      <m:den>
                        <m:r>
                          <a:rPr lang="en-US" altLang="en-US" sz="2000" i="1" dirty="0">
                            <a:latin typeface="Cambria Math" panose="02040503050406030204" pitchFamily="18" charset="0"/>
                          </a:rPr>
                          <m:t>2.0</m:t>
                        </m:r>
                        <m:r>
                          <a:rPr lang="en-US" altLang="en-US" sz="2000" i="1" dirty="0">
                            <a:latin typeface="Cambria Math" panose="02040503050406030204" pitchFamily="18" charset="0"/>
                            <a:sym typeface="Symbol" pitchFamily="18" charset="2"/>
                          </a:rPr>
                          <m:t></m:t>
                        </m:r>
                        <m:sSup>
                          <m:sSupPr>
                            <m:ctrlPr>
                              <a:rPr lang="en-US" altLang="en-US" sz="2000" i="1" dirty="0">
                                <a:latin typeface="Cambria Math" panose="02040503050406030204" pitchFamily="18" charset="0"/>
                                <a:sym typeface="Symbol" pitchFamily="18" charset="2"/>
                              </a:rPr>
                            </m:ctrlPr>
                          </m:sSupPr>
                          <m:e>
                            <m:r>
                              <a:rPr lang="en-US" altLang="en-US" sz="2000" i="1" dirty="0">
                                <a:latin typeface="Cambria Math" panose="02040503050406030204" pitchFamily="18" charset="0"/>
                                <a:sym typeface="Symbol" pitchFamily="18" charset="2"/>
                              </a:rPr>
                              <m:t>10</m:t>
                            </m:r>
                          </m:e>
                          <m:sup>
                            <m:r>
                              <a:rPr lang="en-US" altLang="en-US" sz="2000" i="1" dirty="0">
                                <a:latin typeface="Cambria Math" panose="02040503050406030204" pitchFamily="18" charset="0"/>
                                <a:sym typeface="Symbol" pitchFamily="18" charset="2"/>
                              </a:rPr>
                              <m:t>9</m:t>
                            </m:r>
                          </m:sup>
                        </m:sSup>
                      </m:den>
                    </m:f>
                    <m:r>
                      <a:rPr lang="en-US" altLang="en-US" sz="2000" i="1" dirty="0">
                        <a:latin typeface="Cambria Math" panose="02040503050406030204" pitchFamily="18" charset="0"/>
                        <a:sym typeface="Symbol" pitchFamily="18" charset="2"/>
                      </a:rPr>
                      <m:t> = 0.15 </m:t>
                    </m:r>
                    <m:r>
                      <m:rPr>
                        <m:nor/>
                      </m:rPr>
                      <a:rPr lang="en-US" altLang="en-US" sz="2000" dirty="0">
                        <a:sym typeface="Symbol" pitchFamily="18" charset="2"/>
                      </a:rPr>
                      <m:t>m</m:t>
                    </m:r>
                  </m:oMath>
                </a14:m>
                <a:r>
                  <a:rPr lang="en-US" altLang="en-US" sz="2300" dirty="0">
                    <a:sym typeface="Symbol" pitchFamily="18" charset="2"/>
                  </a:rPr>
                  <a:t> (as before).</a:t>
                </a:r>
              </a:p>
              <a:p>
                <a:pPr eaLnBrk="1" hangingPunct="1"/>
                <a:r>
                  <a:rPr lang="en-US" altLang="en-US" sz="2300" dirty="0" smtClean="0">
                    <a:sym typeface="Symbol" pitchFamily="18" charset="2"/>
                  </a:rPr>
                  <a:t>For </a:t>
                </a:r>
                <a:r>
                  <a:rPr lang="en-US" altLang="en-US" sz="2300" dirty="0">
                    <a:sym typeface="Symbol" pitchFamily="18" charset="2"/>
                  </a:rPr>
                  <a:t>the </a:t>
                </a:r>
                <a:r>
                  <a:rPr lang="en-US" altLang="en-US" sz="2300" i="1" dirty="0">
                    <a:sym typeface="Symbol" pitchFamily="18" charset="2"/>
                  </a:rPr>
                  <a:t>new </a:t>
                </a:r>
                <a:r>
                  <a:rPr lang="en-US" altLang="en-US" sz="2300" dirty="0">
                    <a:sym typeface="Symbol" pitchFamily="18" charset="2"/>
                  </a:rPr>
                  <a:t>telescope</a:t>
                </a:r>
              </a:p>
              <a:p>
                <a:pPr eaLnBrk="1" hangingPunct="1"/>
                <a14:m>
                  <m:oMath xmlns:m="http://schemas.openxmlformats.org/officeDocument/2006/math">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rPr>
                      <m:t>=1.22</m:t>
                    </m:r>
                    <m:f>
                      <m:fPr>
                        <m:ctrlPr>
                          <a:rPr lang="en-US" altLang="en-US" sz="2000" i="1" dirty="0">
                            <a:latin typeface="Cambria Math" panose="02040503050406030204" pitchFamily="18" charset="0"/>
                            <a:ea typeface="Cambria Math" panose="02040503050406030204" pitchFamily="18" charset="0"/>
                          </a:rPr>
                        </m:ctrlPr>
                      </m:fPr>
                      <m:num>
                        <m:r>
                          <a:rPr lang="en-US" altLang="en-US" sz="2000" i="1" dirty="0">
                            <a:latin typeface="Cambria Math" panose="02040503050406030204" pitchFamily="18" charset="0"/>
                            <a:ea typeface="Cambria Math" panose="02040503050406030204" pitchFamily="18" charset="0"/>
                          </a:rPr>
                          <m:t>𝜆</m:t>
                        </m:r>
                      </m:num>
                      <m:den>
                        <m:r>
                          <a:rPr lang="en-US" altLang="en-US" sz="2000" i="1" dirty="0">
                            <a:latin typeface="Cambria Math" panose="02040503050406030204" pitchFamily="18" charset="0"/>
                          </a:rPr>
                          <m:t>𝑏</m:t>
                        </m:r>
                      </m:den>
                    </m:f>
                    <m:r>
                      <a:rPr lang="en-US" altLang="en-US" sz="2300" i="1" dirty="0">
                        <a:latin typeface="Cambria Math" panose="02040503050406030204" pitchFamily="18" charset="0"/>
                      </a:rPr>
                      <m:t>=</m:t>
                    </m:r>
                    <m:f>
                      <m:fPr>
                        <m:ctrlPr>
                          <a:rPr lang="en-US" altLang="en-US" sz="2300" i="1" dirty="0">
                            <a:latin typeface="Cambria Math" panose="02040503050406030204" pitchFamily="18" charset="0"/>
                            <a:sym typeface="Symbol" pitchFamily="18" charset="2"/>
                          </a:rPr>
                        </m:ctrlPr>
                      </m:fPr>
                      <m:num>
                        <m:r>
                          <a:rPr lang="en-US" altLang="en-US" sz="2300" i="1" dirty="0">
                            <a:latin typeface="Cambria Math" panose="02040503050406030204" pitchFamily="18" charset="0"/>
                          </a:rPr>
                          <m:t>1.22</m:t>
                        </m:r>
                        <m:d>
                          <m:dPr>
                            <m:ctrlPr>
                              <a:rPr lang="en-US" altLang="en-US" sz="2300" i="1" dirty="0">
                                <a:latin typeface="Cambria Math" panose="02040503050406030204" pitchFamily="18" charset="0"/>
                              </a:rPr>
                            </m:ctrlPr>
                          </m:dPr>
                          <m:e>
                            <m:r>
                              <a:rPr lang="en-US" altLang="en-US" sz="2300" i="1" dirty="0">
                                <a:latin typeface="Cambria Math" panose="02040503050406030204" pitchFamily="18" charset="0"/>
                              </a:rPr>
                              <m:t>0.15</m:t>
                            </m:r>
                          </m:e>
                        </m:d>
                      </m:num>
                      <m:den>
                        <m:r>
                          <a:rPr lang="en-US" altLang="en-US" sz="2300" i="1" dirty="0">
                            <a:latin typeface="Cambria Math" panose="02040503050406030204" pitchFamily="18" charset="0"/>
                            <a:sym typeface="Symbol" pitchFamily="18" charset="2"/>
                          </a:rPr>
                          <m:t>350</m:t>
                        </m:r>
                      </m:den>
                    </m:f>
                    <m:r>
                      <a:rPr lang="en-US" altLang="en-US" sz="2300" i="1" dirty="0">
                        <a:latin typeface="Cambria Math" panose="02040503050406030204" pitchFamily="18" charset="0"/>
                        <a:sym typeface="Symbol" pitchFamily="18" charset="2"/>
                      </a:rPr>
                      <m:t>=</m:t>
                    </m:r>
                    <m:r>
                      <a:rPr lang="en-US" altLang="en-US" sz="2300" i="1" dirty="0">
                        <a:latin typeface="Cambria Math" panose="02040503050406030204" pitchFamily="18" charset="0"/>
                      </a:rPr>
                      <m:t>0.000523 </m:t>
                    </m:r>
                  </m:oMath>
                </a14:m>
                <a:r>
                  <a:rPr lang="en-US" altLang="en-US" sz="2300" dirty="0"/>
                  <a:t>rad.</a:t>
                </a:r>
                <a:endParaRPr lang="en-US" altLang="en-US" sz="2300" dirty="0">
                  <a:sym typeface="Symbol" pitchFamily="18" charset="2"/>
                </a:endParaRPr>
              </a:p>
            </p:txBody>
          </p:sp>
        </mc:Choice>
        <mc:Fallback xmlns="">
          <p:sp>
            <p:nvSpPr>
              <p:cNvPr id="1210388" name="Rectangle 20"/>
              <p:cNvSpPr>
                <a:spLocks noRot="1" noChangeAspect="1" noMove="1" noResize="1" noEditPoints="1" noAdjustHandles="1" noChangeArrowheads="1" noChangeShapeType="1" noTextEdit="1"/>
              </p:cNvSpPr>
              <p:nvPr/>
            </p:nvSpPr>
            <p:spPr bwMode="auto">
              <a:xfrm>
                <a:off x="685800" y="1725613"/>
                <a:ext cx="7772400" cy="4379352"/>
              </a:xfrm>
              <a:prstGeom prst="rect">
                <a:avLst/>
              </a:prstGeom>
              <a:blipFill>
                <a:blip r:embed="rId5"/>
                <a:stretch>
                  <a:fillRect l="-1176" t="-975" b="-139"/>
                </a:stretch>
              </a:blipFill>
              <a:ln w="9525">
                <a:noFill/>
                <a:miter lim="800000"/>
                <a:headEnd/>
                <a:tailEnd/>
              </a:ln>
            </p:spPr>
            <p:txBody>
              <a:bodyPr/>
              <a:lstStyle/>
              <a:p>
                <a:r>
                  <a:rPr lang="en-US">
                    <a:noFill/>
                  </a:rPr>
                  <a:t> </a:t>
                </a:r>
              </a:p>
            </p:txBody>
          </p:sp>
        </mc:Fallback>
      </mc:AlternateContent>
      <p:sp>
        <p:nvSpPr>
          <p:cNvPr id="13316" name="Rectangle 2"/>
          <p:cNvSpPr>
            <a:spLocks noChangeArrowheads="1"/>
          </p:cNvSpPr>
          <p:nvPr/>
        </p:nvSpPr>
        <p:spPr bwMode="auto">
          <a:xfrm>
            <a:off x="685800" y="1319213"/>
            <a:ext cx="7772400" cy="406400"/>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a:solidFill>
                <a:srgbClr val="000000"/>
              </a:solidFill>
              <a:latin typeface="Courier New" pitchFamily="49" charset="0"/>
              <a:cs typeface="Times New Roman" pitchFamily="18" charset="0"/>
            </a:endParaRPr>
          </a:p>
        </p:txBody>
      </p:sp>
      <p:sp>
        <p:nvSpPr>
          <p:cNvPr id="1331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19" name="Picture 20" descr="radio_telescope-155208-400-305"/>
          <p:cNvPicPr>
            <a:picLocks noChangeAspect="1" noChangeArrowheads="1"/>
          </p:cNvPicPr>
          <p:nvPr/>
        </p:nvPicPr>
        <p:blipFill>
          <a:blip r:embed="rId6" cstate="print"/>
          <a:srcRect b="2577"/>
          <a:stretch>
            <a:fillRect/>
          </a:stretch>
        </p:blipFill>
        <p:spPr bwMode="auto">
          <a:xfrm>
            <a:off x="7153275" y="73025"/>
            <a:ext cx="1754188" cy="1304925"/>
          </a:xfrm>
          <a:prstGeom prst="rect">
            <a:avLst/>
          </a:prstGeom>
          <a:ln>
            <a:noFill/>
          </a:ln>
          <a:effectLst>
            <a:outerShdw blurRad="292100" dist="139700" dir="2700000" algn="tl" rotWithShape="0">
              <a:srgbClr val="333333">
                <a:alpha val="65000"/>
              </a:srgbClr>
            </a:outerShdw>
          </a:effectLst>
        </p:spPr>
      </p:pic>
      <p:sp>
        <p:nvSpPr>
          <p:cNvPr id="7" name="Text Box 38"/>
          <p:cNvSpPr txBox="1">
            <a:spLocks noChangeArrowheads="1"/>
          </p:cNvSpPr>
          <p:nvPr/>
        </p:nvSpPr>
        <p:spPr bwMode="auto">
          <a:xfrm>
            <a:off x="6839059" y="5625324"/>
            <a:ext cx="1129839" cy="461665"/>
          </a:xfrm>
          <a:prstGeom prst="rect">
            <a:avLst/>
          </a:prstGeom>
          <a:noFill/>
          <a:ln w="9525">
            <a:noFill/>
            <a:miter lim="800000"/>
            <a:headEnd/>
            <a:tailEnd/>
          </a:ln>
        </p:spPr>
        <p:txBody>
          <a:bodyPr wrap="square">
            <a:spAutoFit/>
          </a:bodyPr>
          <a:lstStyle/>
          <a:p>
            <a:pPr eaLnBrk="1" hangingPunct="1">
              <a:spcBef>
                <a:spcPct val="50000"/>
              </a:spcBef>
            </a:pPr>
            <a:r>
              <a:rPr lang="en-US" altLang="en-US" dirty="0">
                <a:solidFill>
                  <a:schemeClr val="hlink"/>
                </a:solidFill>
              </a:rPr>
              <a:t>YES.</a:t>
            </a:r>
          </a:p>
        </p:txBody>
      </p:sp>
      <p:sp>
        <p:nvSpPr>
          <p:cNvPr id="8" name="Rectangle 43"/>
          <p:cNvSpPr>
            <a:spLocks noChangeArrowheads="1"/>
          </p:cNvSpPr>
          <p:nvPr/>
        </p:nvSpPr>
        <p:spPr bwMode="auto">
          <a:xfrm>
            <a:off x="4740444" y="4268282"/>
            <a:ext cx="1828444"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
        <p:nvSpPr>
          <p:cNvPr id="9" name="Rectangle 44"/>
          <p:cNvSpPr>
            <a:spLocks noChangeArrowheads="1"/>
          </p:cNvSpPr>
          <p:nvPr/>
        </p:nvSpPr>
        <p:spPr bwMode="auto">
          <a:xfrm>
            <a:off x="3569007" y="5562834"/>
            <a:ext cx="2005986"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10388">
                                            <p:txEl>
                                              <p:pRg st="0" end="0"/>
                                            </p:txEl>
                                          </p:spTgt>
                                        </p:tgtEl>
                                        <p:attrNameLst>
                                          <p:attrName>style.visibility</p:attrName>
                                        </p:attrNameLst>
                                      </p:cBhvr>
                                      <p:to>
                                        <p:strVal val="visible"/>
                                      </p:to>
                                    </p:set>
                                    <p:anim calcmode="lin" valueType="num">
                                      <p:cBhvr additive="base">
                                        <p:cTn id="14" dur="500" fill="hold"/>
                                        <p:tgtEl>
                                          <p:spTgt spid="121038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10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10388">
                                            <p:txEl>
                                              <p:pRg st="1" end="1"/>
                                            </p:txEl>
                                          </p:spTgt>
                                        </p:tgtEl>
                                        <p:attrNameLst>
                                          <p:attrName>style.visibility</p:attrName>
                                        </p:attrNameLst>
                                      </p:cBhvr>
                                      <p:to>
                                        <p:strVal val="visible"/>
                                      </p:to>
                                    </p:set>
                                    <p:anim calcmode="lin" valueType="num">
                                      <p:cBhvr additive="base">
                                        <p:cTn id="20" dur="500" fill="hold"/>
                                        <p:tgtEl>
                                          <p:spTgt spid="121038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103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10388">
                                            <p:txEl>
                                              <p:pRg st="2" end="2"/>
                                            </p:txEl>
                                          </p:spTgt>
                                        </p:tgtEl>
                                        <p:attrNameLst>
                                          <p:attrName>style.visibility</p:attrName>
                                        </p:attrNameLst>
                                      </p:cBhvr>
                                      <p:to>
                                        <p:strVal val="visible"/>
                                      </p:to>
                                    </p:set>
                                    <p:anim calcmode="lin" valueType="num">
                                      <p:cBhvr additive="base">
                                        <p:cTn id="26" dur="500" fill="hold"/>
                                        <p:tgtEl>
                                          <p:spTgt spid="121038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103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10388">
                                            <p:txEl>
                                              <p:pRg st="3" end="3"/>
                                            </p:txEl>
                                          </p:spTgt>
                                        </p:tgtEl>
                                        <p:attrNameLst>
                                          <p:attrName>style.visibility</p:attrName>
                                        </p:attrNameLst>
                                      </p:cBhvr>
                                      <p:to>
                                        <p:strVal val="visible"/>
                                      </p:to>
                                    </p:set>
                                    <p:anim calcmode="lin" valueType="num">
                                      <p:cBhvr additive="base">
                                        <p:cTn id="32" dur="500" fill="hold"/>
                                        <p:tgtEl>
                                          <p:spTgt spid="121038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103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10388">
                                            <p:txEl>
                                              <p:pRg st="4" end="4"/>
                                            </p:txEl>
                                          </p:spTgt>
                                        </p:tgtEl>
                                        <p:attrNameLst>
                                          <p:attrName>style.visibility</p:attrName>
                                        </p:attrNameLst>
                                      </p:cBhvr>
                                      <p:to>
                                        <p:strVal val="visible"/>
                                      </p:to>
                                    </p:set>
                                    <p:anim calcmode="lin" valueType="num">
                                      <p:cBhvr additive="base">
                                        <p:cTn id="38" dur="500" fill="hold"/>
                                        <p:tgtEl>
                                          <p:spTgt spid="121038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103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10388">
                                            <p:txEl>
                                              <p:pRg st="5" end="5"/>
                                            </p:txEl>
                                          </p:spTgt>
                                        </p:tgtEl>
                                        <p:attrNameLst>
                                          <p:attrName>style.visibility</p:attrName>
                                        </p:attrNameLst>
                                      </p:cBhvr>
                                      <p:to>
                                        <p:strVal val="visible"/>
                                      </p:to>
                                    </p:set>
                                    <p:anim calcmode="lin" valueType="num">
                                      <p:cBhvr additive="base">
                                        <p:cTn id="44" dur="500" fill="hold"/>
                                        <p:tgtEl>
                                          <p:spTgt spid="121038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103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9"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2000"/>
                                        <p:tgtEl>
                                          <p:spTgt spid="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
                                            <p:txEl>
                                              <p:pRg st="0" end="0"/>
                                            </p:txEl>
                                          </p:spTgt>
                                        </p:tgtEl>
                                        <p:attrNameLst>
                                          <p:attrName>style.visibility</p:attrName>
                                        </p:attrNameLst>
                                      </p:cBhvr>
                                      <p:to>
                                        <p:strVal val="visible"/>
                                      </p:to>
                                    </p:set>
                                    <p:anim calcmode="lin" valueType="num">
                                      <p:cBhvr additive="base">
                                        <p:cTn id="6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88" grpId="0" uiExpand="1" build="p"/>
      <p:bldP spid="7"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2" name="Rectangle 12"/>
          <p:cNvSpPr>
            <a:spLocks noChangeArrowheads="1"/>
          </p:cNvSpPr>
          <p:nvPr/>
        </p:nvSpPr>
        <p:spPr bwMode="auto">
          <a:xfrm>
            <a:off x="685800" y="2609850"/>
            <a:ext cx="7772400" cy="4248149"/>
          </a:xfrm>
          <a:prstGeom prst="rect">
            <a:avLst/>
          </a:prstGeom>
          <a:solidFill>
            <a:srgbClr val="CCFFCC"/>
          </a:solidFill>
          <a:ln w="9525">
            <a:noFill/>
            <a:miter lim="800000"/>
            <a:headEnd/>
            <a:tailEnd/>
          </a:ln>
        </p:spPr>
        <p:txBody>
          <a:bodyPr/>
          <a:lstStyle/>
          <a:p>
            <a:pPr eaLnBrk="1" hangingPunct="1"/>
            <a:r>
              <a:rPr lang="en-US" altLang="en-US" dirty="0"/>
              <a:t>PRACTICE:  List two ways to increase the                        resolution (decrease </a:t>
            </a:r>
            <a:r>
              <a:rPr lang="en-US" altLang="en-US" dirty="0">
                <a:sym typeface="Symbol" pitchFamily="18" charset="2"/>
              </a:rPr>
              <a:t></a:t>
            </a:r>
            <a:r>
              <a:rPr lang="en-US" altLang="en-US" dirty="0"/>
              <a:t>) of an optical device.</a:t>
            </a:r>
          </a:p>
          <a:p>
            <a:pPr eaLnBrk="1" hangingPunct="1"/>
            <a:r>
              <a:rPr lang="en-US" altLang="en-US" dirty="0"/>
              <a:t>SOLUTION:</a:t>
            </a:r>
            <a:endParaRPr lang="en-US" altLang="en-US" dirty="0">
              <a:sym typeface="Symbol" pitchFamily="18" charset="2"/>
            </a:endParaRPr>
          </a:p>
          <a:p>
            <a:pPr eaLnBrk="1" hangingPunct="1">
              <a:spcBef>
                <a:spcPts val="1200"/>
              </a:spcBef>
            </a:pPr>
            <a:r>
              <a:rPr lang="en-US" altLang="en-US" dirty="0">
                <a:sym typeface="Symbol" pitchFamily="18" charset="2"/>
              </a:rPr>
              <a:t>Method 1: Increase </a:t>
            </a:r>
            <a:r>
              <a:rPr lang="en-US" altLang="en-US" i="1" dirty="0">
                <a:sym typeface="Symbol" pitchFamily="18" charset="2"/>
              </a:rPr>
              <a:t>b</a:t>
            </a:r>
            <a:r>
              <a:rPr lang="en-US" altLang="en-US" dirty="0">
                <a:sym typeface="Symbol" pitchFamily="18" charset="2"/>
              </a:rPr>
              <a:t>, the diameter.</a:t>
            </a:r>
          </a:p>
          <a:p>
            <a:pPr lvl="1" eaLnBrk="1" hangingPunct="1"/>
            <a:r>
              <a:rPr lang="en-US" altLang="en-US" dirty="0">
                <a:sym typeface="Symbol" pitchFamily="18" charset="2"/>
              </a:rPr>
              <a:t>Thus, the 200-inch telescope on Mt.                                   Palomar will have a better resolution than                                   a 2-inch diameter home-sized telescope.</a:t>
            </a:r>
          </a:p>
          <a:p>
            <a:pPr eaLnBrk="1" hangingPunct="1">
              <a:spcBef>
                <a:spcPts val="1200"/>
              </a:spcBef>
            </a:pPr>
            <a:r>
              <a:rPr lang="en-US" altLang="en-US" dirty="0">
                <a:sym typeface="Symbol" pitchFamily="18" charset="2"/>
              </a:rPr>
              <a:t>Method 2: Decrease the wavelength . </a:t>
            </a:r>
          </a:p>
          <a:p>
            <a:pPr lvl="1" eaLnBrk="1" hangingPunct="1"/>
            <a:r>
              <a:rPr lang="en-US" altLang="en-US" dirty="0">
                <a:sym typeface="Symbol" pitchFamily="18" charset="2"/>
              </a:rPr>
              <a:t>Thus, an electron microscope has better                     resolution than an optical microscope.</a:t>
            </a:r>
          </a:p>
        </p:txBody>
      </p:sp>
      <p:sp>
        <p:nvSpPr>
          <p:cNvPr id="14339" name="Rectangle 2"/>
          <p:cNvSpPr>
            <a:spLocks noChangeArrowheads="1"/>
          </p:cNvSpPr>
          <p:nvPr/>
        </p:nvSpPr>
        <p:spPr bwMode="auto">
          <a:xfrm>
            <a:off x="685800" y="1319213"/>
            <a:ext cx="7772400" cy="1290637"/>
          </a:xfrm>
          <a:prstGeom prst="rect">
            <a:avLst/>
          </a:prstGeom>
          <a:solidFill>
            <a:srgbClr val="EAEAEA"/>
          </a:solidFill>
          <a:ln w="9525">
            <a:noFill/>
            <a:miter lim="800000"/>
            <a:headEnd/>
            <a:tailEnd/>
          </a:ln>
        </p:spPr>
        <p:txBody>
          <a:bodyPr/>
          <a:lstStyle/>
          <a:p>
            <a:pPr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
        <p:nvSpPr>
          <p:cNvPr id="1434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27661" name="Picture 13"/>
          <p:cNvPicPr>
            <a:picLocks noChangeAspect="1" noChangeArrowheads="1"/>
          </p:cNvPicPr>
          <p:nvPr/>
        </p:nvPicPr>
        <p:blipFill>
          <a:blip r:embed="rId5" cstate="print"/>
          <a:srcRect/>
          <a:stretch>
            <a:fillRect/>
          </a:stretch>
        </p:blipFill>
        <p:spPr bwMode="auto">
          <a:xfrm>
            <a:off x="6772275" y="2670175"/>
            <a:ext cx="2179638" cy="1695450"/>
          </a:xfrm>
          <a:prstGeom prst="rect">
            <a:avLst/>
          </a:prstGeom>
          <a:ln>
            <a:noFill/>
          </a:ln>
          <a:effectLst>
            <a:outerShdw blurRad="292100" dist="139700" dir="2700000" algn="tl" rotWithShape="0">
              <a:srgbClr val="333333">
                <a:alpha val="65000"/>
              </a:srgbClr>
            </a:outerShdw>
          </a:effectLst>
        </p:spPr>
      </p:pic>
      <p:pic>
        <p:nvPicPr>
          <p:cNvPr id="27662" name="Picture 14"/>
          <p:cNvPicPr>
            <a:picLocks noChangeAspect="1" noChangeArrowheads="1"/>
          </p:cNvPicPr>
          <p:nvPr/>
        </p:nvPicPr>
        <p:blipFill>
          <a:blip r:embed="rId6" cstate="print"/>
          <a:srcRect/>
          <a:stretch>
            <a:fillRect/>
          </a:stretch>
        </p:blipFill>
        <p:spPr bwMode="auto">
          <a:xfrm>
            <a:off x="7177088" y="4560888"/>
            <a:ext cx="1771650" cy="2149475"/>
          </a:xfrm>
          <a:prstGeom prst="rect">
            <a:avLst/>
          </a:prstGeom>
          <a:ln>
            <a:noFill/>
          </a:ln>
          <a:effectLst>
            <a:outerShdw blurRad="292100" dist="139700" dir="2700000" algn="tl" rotWithShape="0">
              <a:srgbClr val="333333">
                <a:alpha val="65000"/>
              </a:srgbClr>
            </a:outerShdw>
          </a:effectLst>
        </p:spPr>
      </p:pic>
      <p:grpSp>
        <p:nvGrpSpPr>
          <p:cNvPr id="15" name="Group 42"/>
          <p:cNvGrpSpPr>
            <a:grpSpLocks/>
          </p:cNvGrpSpPr>
          <p:nvPr/>
        </p:nvGrpSpPr>
        <p:grpSpPr bwMode="auto">
          <a:xfrm>
            <a:off x="839787" y="1672912"/>
            <a:ext cx="7464425" cy="839308"/>
            <a:chOff x="492" y="3827"/>
            <a:chExt cx="4702" cy="526"/>
          </a:xfrm>
        </p:grpSpPr>
        <p:sp>
          <p:nvSpPr>
            <p:cNvPr id="16"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Rayleigh criterion for CIRCULAR apertures</a:t>
              </a:r>
            </a:p>
          </p:txBody>
        </p:sp>
        <p:sp>
          <p:nvSpPr>
            <p:cNvPr id="17"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18" name="Text Box 34"/>
                <p:cNvSpPr txBox="1">
                  <a:spLocks noChangeArrowheads="1"/>
                </p:cNvSpPr>
                <p:nvPr/>
              </p:nvSpPr>
              <p:spPr bwMode="auto">
                <a:xfrm>
                  <a:off x="619" y="3827"/>
                  <a:ext cx="1343" cy="500"/>
                </a:xfrm>
                <a:prstGeom prst="rect">
                  <a:avLst/>
                </a:prstGeom>
                <a:noFill/>
                <a:ln w="9525">
                  <a:noFill/>
                  <a:miter lim="800000"/>
                  <a:headEnd/>
                  <a:tailEnd/>
                </a:ln>
              </p:spPr>
              <p:txBody>
                <a:bodyPr>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=1.22</m:t>
                        </m:r>
                        <m:f>
                          <m:fPr>
                            <m:ctrlPr>
                              <a:rPr lang="en-US" altLang="en-US" i="1" dirty="0">
                                <a:latin typeface="Cambria Math" panose="02040503050406030204" pitchFamily="18" charset="0"/>
                                <a:ea typeface="Cambria Math" panose="02040503050406030204" pitchFamily="18" charset="0"/>
                              </a:rPr>
                            </m:ctrlPr>
                          </m:fPr>
                          <m:num>
                            <m:r>
                              <a:rPr lang="en-US" altLang="en-US" i="1" dirty="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18" name="Text Box 34"/>
                <p:cNvSpPr txBox="1">
                  <a:spLocks noRot="1" noChangeAspect="1" noMove="1" noResize="1" noEditPoints="1" noAdjustHandles="1" noChangeArrowheads="1" noChangeShapeType="1" noTextEdit="1"/>
                </p:cNvSpPr>
                <p:nvPr/>
              </p:nvSpPr>
              <p:spPr bwMode="auto">
                <a:xfrm>
                  <a:off x="619" y="3827"/>
                  <a:ext cx="1343" cy="500"/>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9" name="Text Box 38"/>
            <p:cNvSpPr txBox="1">
              <a:spLocks noChangeArrowheads="1"/>
            </p:cNvSpPr>
            <p:nvPr/>
          </p:nvSpPr>
          <p:spPr bwMode="auto">
            <a:xfrm>
              <a:off x="1510" y="3945"/>
              <a:ext cx="916"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b="1" dirty="0">
                  <a:solidFill>
                    <a:schemeClr val="hlink"/>
                  </a:solidFill>
                </a:rPr>
                <a:t> </a:t>
              </a:r>
              <a:r>
                <a:rPr lang="en-US" altLang="en-US" dirty="0">
                  <a:solidFill>
                    <a:schemeClr val="hlink"/>
                  </a:solidFill>
                </a:rPr>
                <a:t>in rad</a:t>
              </a:r>
              <a:r>
                <a:rPr lang="en-US" altLang="en-US" dirty="0"/>
                <a:t>)</a:t>
              </a:r>
              <a:endParaRPr lang="en-US" altLang="en-US" i="1" dirty="0"/>
            </a:p>
          </p:txBody>
        </p:sp>
        <p:sp>
          <p:nvSpPr>
            <p:cNvPr id="20" name="Oval 39"/>
            <p:cNvSpPr>
              <a:spLocks noChangeArrowheads="1"/>
            </p:cNvSpPr>
            <p:nvPr/>
          </p:nvSpPr>
          <p:spPr bwMode="auto">
            <a:xfrm>
              <a:off x="2551" y="3932"/>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21" name="Line 40"/>
            <p:cNvSpPr>
              <a:spLocks noChangeShapeType="1"/>
            </p:cNvSpPr>
            <p:nvPr/>
          </p:nvSpPr>
          <p:spPr bwMode="auto">
            <a:xfrm>
              <a:off x="2550" y="4094"/>
              <a:ext cx="328" cy="0"/>
            </a:xfrm>
            <a:prstGeom prst="line">
              <a:avLst/>
            </a:prstGeom>
            <a:noFill/>
            <a:ln w="9525">
              <a:solidFill>
                <a:srgbClr val="FF0000"/>
              </a:solidFill>
              <a:prstDash val="dash"/>
              <a:round/>
              <a:headEnd/>
              <a:tailEnd/>
            </a:ln>
          </p:spPr>
          <p:txBody>
            <a:bodyPr/>
            <a:lstStyle/>
            <a:p>
              <a:endParaRPr lang="en-US"/>
            </a:p>
          </p:txBody>
        </p:sp>
        <p:sp>
          <p:nvSpPr>
            <p:cNvPr id="22" name="Text Box 36"/>
            <p:cNvSpPr txBox="1">
              <a:spLocks noChangeArrowheads="1"/>
            </p:cNvSpPr>
            <p:nvPr/>
          </p:nvSpPr>
          <p:spPr bwMode="auto">
            <a:xfrm>
              <a:off x="2621" y="4058"/>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32">
                                            <p:txEl>
                                              <p:pRg st="0" end="0"/>
                                            </p:txEl>
                                          </p:spTgt>
                                        </p:tgtEl>
                                        <p:attrNameLst>
                                          <p:attrName>style.visibility</p:attrName>
                                        </p:attrNameLst>
                                      </p:cBhvr>
                                      <p:to>
                                        <p:strVal val="visible"/>
                                      </p:to>
                                    </p:set>
                                    <p:anim calcmode="lin" valueType="num">
                                      <p:cBhvr additive="base">
                                        <p:cTn id="7" dur="500" fill="hold"/>
                                        <p:tgtEl>
                                          <p:spTgt spid="12083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8332">
                                            <p:txEl>
                                              <p:pRg st="1" end="1"/>
                                            </p:txEl>
                                          </p:spTgt>
                                        </p:tgtEl>
                                        <p:attrNameLst>
                                          <p:attrName>style.visibility</p:attrName>
                                        </p:attrNameLst>
                                      </p:cBhvr>
                                      <p:to>
                                        <p:strVal val="visible"/>
                                      </p:to>
                                    </p:set>
                                    <p:anim calcmode="lin" valueType="num">
                                      <p:cBhvr additive="base">
                                        <p:cTn id="13" dur="500" fill="hold"/>
                                        <p:tgtEl>
                                          <p:spTgt spid="12083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8332">
                                            <p:txEl>
                                              <p:pRg st="2" end="2"/>
                                            </p:txEl>
                                          </p:spTgt>
                                        </p:tgtEl>
                                        <p:attrNameLst>
                                          <p:attrName>style.visibility</p:attrName>
                                        </p:attrNameLst>
                                      </p:cBhvr>
                                      <p:to>
                                        <p:strVal val="visible"/>
                                      </p:to>
                                    </p:set>
                                    <p:anim calcmode="lin" valueType="num">
                                      <p:cBhvr additive="base">
                                        <p:cTn id="19" dur="500" fill="hold"/>
                                        <p:tgtEl>
                                          <p:spTgt spid="12083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83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8332">
                                            <p:txEl>
                                              <p:pRg st="3" end="3"/>
                                            </p:txEl>
                                          </p:spTgt>
                                        </p:tgtEl>
                                        <p:attrNameLst>
                                          <p:attrName>style.visibility</p:attrName>
                                        </p:attrNameLst>
                                      </p:cBhvr>
                                      <p:to>
                                        <p:strVal val="visible"/>
                                      </p:to>
                                    </p:set>
                                    <p:anim calcmode="lin" valueType="num">
                                      <p:cBhvr additive="base">
                                        <p:cTn id="25" dur="500" fill="hold"/>
                                        <p:tgtEl>
                                          <p:spTgt spid="12083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83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27661"/>
                                        </p:tgtEl>
                                        <p:attrNameLst>
                                          <p:attrName>style.visibility</p:attrName>
                                        </p:attrNameLst>
                                      </p:cBhvr>
                                      <p:to>
                                        <p:strVal val="visible"/>
                                      </p:to>
                                    </p:set>
                                    <p:animEffect transition="in" filter="fade">
                                      <p:cBhvr>
                                        <p:cTn id="29" dur="2000"/>
                                        <p:tgtEl>
                                          <p:spTgt spid="276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08332">
                                            <p:txEl>
                                              <p:pRg st="4" end="4"/>
                                            </p:txEl>
                                          </p:spTgt>
                                        </p:tgtEl>
                                        <p:attrNameLst>
                                          <p:attrName>style.visibility</p:attrName>
                                        </p:attrNameLst>
                                      </p:cBhvr>
                                      <p:to>
                                        <p:strVal val="visible"/>
                                      </p:to>
                                    </p:set>
                                    <p:anim calcmode="lin" valueType="num">
                                      <p:cBhvr additive="base">
                                        <p:cTn id="34" dur="500" fill="hold"/>
                                        <p:tgtEl>
                                          <p:spTgt spid="120833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083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08332">
                                            <p:txEl>
                                              <p:pRg st="5" end="5"/>
                                            </p:txEl>
                                          </p:spTgt>
                                        </p:tgtEl>
                                        <p:attrNameLst>
                                          <p:attrName>style.visibility</p:attrName>
                                        </p:attrNameLst>
                                      </p:cBhvr>
                                      <p:to>
                                        <p:strVal val="visible"/>
                                      </p:to>
                                    </p:set>
                                    <p:anim calcmode="lin" valueType="num">
                                      <p:cBhvr additive="base">
                                        <p:cTn id="40" dur="500" fill="hold"/>
                                        <p:tgtEl>
                                          <p:spTgt spid="120833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083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27662"/>
                                        </p:tgtEl>
                                        <p:attrNameLst>
                                          <p:attrName>style.visibility</p:attrName>
                                        </p:attrNameLst>
                                      </p:cBhvr>
                                      <p:to>
                                        <p:strVal val="visible"/>
                                      </p:to>
                                    </p:set>
                                    <p:animEffect transition="in" filter="fade">
                                      <p:cBhvr>
                                        <p:cTn id="44" dur="20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7006" name="Picture 14" descr="444230main_exoplanet20100414-b-full"/>
          <p:cNvPicPr>
            <a:picLocks noChangeAspect="1" noChangeArrowheads="1"/>
          </p:cNvPicPr>
          <p:nvPr/>
        </p:nvPicPr>
        <p:blipFill>
          <a:blip r:embed="rId5" cstate="print"/>
          <a:srcRect l="4581" r="6669"/>
          <a:stretch>
            <a:fillRect/>
          </a:stretch>
        </p:blipFill>
        <p:spPr bwMode="auto">
          <a:xfrm>
            <a:off x="0" y="0"/>
            <a:ext cx="9144000" cy="6858000"/>
          </a:xfrm>
          <a:prstGeom prst="rect">
            <a:avLst/>
          </a:prstGeom>
          <a:noFill/>
          <a:ln w="9525">
            <a:noFill/>
            <a:miter lim="800000"/>
            <a:headEnd/>
            <a:tailEnd/>
          </a:ln>
        </p:spPr>
      </p:pic>
      <p:sp>
        <p:nvSpPr>
          <p:cNvPr id="1237007" name="Text Box 15"/>
          <p:cNvSpPr txBox="1">
            <a:spLocks noChangeArrowheads="1"/>
          </p:cNvSpPr>
          <p:nvPr/>
        </p:nvSpPr>
        <p:spPr bwMode="auto">
          <a:xfrm>
            <a:off x="0" y="6451031"/>
            <a:ext cx="9144000" cy="461665"/>
          </a:xfrm>
          <a:prstGeom prst="rect">
            <a:avLst/>
          </a:prstGeom>
          <a:noFill/>
          <a:ln w="9525">
            <a:noFill/>
            <a:miter lim="800000"/>
            <a:headEnd/>
            <a:tailEnd/>
          </a:ln>
        </p:spPr>
        <p:txBody>
          <a:bodyPr wrap="square">
            <a:spAutoFit/>
          </a:bodyPr>
          <a:lstStyle/>
          <a:p>
            <a:pPr algn="ctr" eaLnBrk="1" hangingPunct="1"/>
            <a:r>
              <a:rPr lang="en-US" altLang="en-US" i="1" dirty="0">
                <a:solidFill>
                  <a:schemeClr val="accent3"/>
                </a:solidFill>
              </a:rPr>
              <a:t>Palomar Observatory – 200 inch detector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7006"/>
                                        </p:tgtEl>
                                        <p:attrNameLst>
                                          <p:attrName>style.visibility</p:attrName>
                                        </p:attrNameLst>
                                      </p:cBhvr>
                                      <p:to>
                                        <p:strVal val="visible"/>
                                      </p:to>
                                    </p:set>
                                    <p:animEffect transition="in" filter="fade">
                                      <p:cBhvr>
                                        <p:cTn id="7" dur="2000"/>
                                        <p:tgtEl>
                                          <p:spTgt spid="12370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7007">
                                            <p:txEl>
                                              <p:pRg st="0" end="0"/>
                                            </p:txEl>
                                          </p:spTgt>
                                        </p:tgtEl>
                                        <p:attrNameLst>
                                          <p:attrName>style.visibility</p:attrName>
                                        </p:attrNameLst>
                                      </p:cBhvr>
                                      <p:to>
                                        <p:strVal val="visible"/>
                                      </p:to>
                                    </p:set>
                                    <p:anim calcmode="lin" valueType="num">
                                      <p:cBhvr additive="base">
                                        <p:cTn id="12" dur="500" fill="hold"/>
                                        <p:tgtEl>
                                          <p:spTgt spid="12370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370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1222664"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 y="1767809"/>
            <a:ext cx="4751388" cy="295275"/>
          </a:xfrm>
          <a:prstGeom prst="rect">
            <a:avLst/>
          </a:prstGeom>
          <a:noFill/>
          <a:ln w="9525">
            <a:noFill/>
            <a:miter lim="800000"/>
            <a:headEnd/>
            <a:tailEnd/>
          </a:ln>
        </p:spPr>
      </p:pic>
      <p:pic>
        <p:nvPicPr>
          <p:cNvPr id="1222666"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3425" y="2016125"/>
            <a:ext cx="7648575" cy="2212975"/>
          </a:xfrm>
          <a:prstGeom prst="rect">
            <a:avLst/>
          </a:prstGeom>
          <a:noFill/>
          <a:ln w="9525">
            <a:noFill/>
            <a:miter lim="800000"/>
            <a:headEnd/>
            <a:tailEnd/>
          </a:ln>
        </p:spPr>
      </p:pic>
      <p:pic>
        <p:nvPicPr>
          <p:cNvPr id="1222668"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92238" y="4200525"/>
            <a:ext cx="7053262" cy="2368550"/>
          </a:xfrm>
          <a:prstGeom prst="rect">
            <a:avLst/>
          </a:prstGeom>
          <a:noFill/>
          <a:ln w="9525">
            <a:noFill/>
            <a:miter lim="800000"/>
            <a:headEnd/>
            <a:tailEnd/>
          </a:ln>
        </p:spPr>
      </p:pic>
      <p:sp>
        <p:nvSpPr>
          <p:cNvPr id="1222669" name="Text Box 13"/>
          <p:cNvSpPr txBox="1">
            <a:spLocks noChangeArrowheads="1"/>
          </p:cNvSpPr>
          <p:nvPr/>
        </p:nvSpPr>
        <p:spPr bwMode="auto">
          <a:xfrm>
            <a:off x="741160" y="3187598"/>
            <a:ext cx="3314646" cy="830997"/>
          </a:xfrm>
          <a:prstGeom prst="rect">
            <a:avLst/>
          </a:prstGeom>
          <a:noFill/>
          <a:ln w="9525">
            <a:noFill/>
            <a:miter lim="800000"/>
            <a:headEnd/>
            <a:tailEnd/>
          </a:ln>
        </p:spPr>
        <p:txBody>
          <a:bodyPr wrap="square">
            <a:spAutoFit/>
          </a:bodyPr>
          <a:lstStyle/>
          <a:p>
            <a:pPr algn="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FYI. The single slit is our aperture.</a:t>
            </a:r>
          </a:p>
        </p:txBody>
      </p:sp>
      <p:sp>
        <p:nvSpPr>
          <p:cNvPr id="1222670" name="Freeform 14"/>
          <p:cNvSpPr>
            <a:spLocks/>
          </p:cNvSpPr>
          <p:nvPr/>
        </p:nvSpPr>
        <p:spPr bwMode="auto">
          <a:xfrm rot="-5400000">
            <a:off x="3806825" y="492760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009900"/>
            </a:solidFill>
            <a:round/>
            <a:headEnd/>
            <a:tailEnd/>
          </a:ln>
        </p:spPr>
        <p:txBody>
          <a:bodyPr/>
          <a:lstStyle/>
          <a:p>
            <a:endParaRPr lang="en-US"/>
          </a:p>
        </p:txBody>
      </p:sp>
      <p:sp>
        <p:nvSpPr>
          <p:cNvPr id="1222671" name="Freeform 15"/>
          <p:cNvSpPr>
            <a:spLocks/>
          </p:cNvSpPr>
          <p:nvPr/>
        </p:nvSpPr>
        <p:spPr bwMode="auto">
          <a:xfrm rot="-5400000">
            <a:off x="4022725" y="4938713"/>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FF0000"/>
            </a:solidFill>
            <a:round/>
            <a:headEnd/>
            <a:tailEnd/>
          </a:ln>
        </p:spPr>
        <p:txBody>
          <a:bodyPr/>
          <a:lstStyle/>
          <a:p>
            <a:endParaRPr lang="en-US"/>
          </a:p>
        </p:txBody>
      </p:sp>
      <p:sp>
        <p:nvSpPr>
          <p:cNvPr id="1222672" name="Text Box 16"/>
          <p:cNvSpPr txBox="1">
            <a:spLocks noChangeArrowheads="1"/>
          </p:cNvSpPr>
          <p:nvPr/>
        </p:nvSpPr>
        <p:spPr bwMode="auto">
          <a:xfrm>
            <a:off x="5499100" y="5153025"/>
            <a:ext cx="3236913" cy="1200329"/>
          </a:xfrm>
          <a:prstGeom prst="rect">
            <a:avLst/>
          </a:prstGeom>
          <a:noFill/>
          <a:ln w="9525">
            <a:noFill/>
            <a:miter lim="800000"/>
            <a:headEnd/>
            <a:tailEnd/>
          </a:ln>
        </p:spPr>
        <p:txBody>
          <a:bodyPr>
            <a:spAutoFit/>
          </a:bodyPr>
          <a:lstStyle/>
          <a:p>
            <a:pPr algn="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Note that the peak of one matches the 1</a:t>
            </a:r>
            <a:r>
              <a:rPr lang="en-US" altLang="en-US" baseline="30000" dirty="0">
                <a:solidFill>
                  <a:schemeClr val="hlink"/>
                </a:solidFill>
              </a:rPr>
              <a:t>st</a:t>
            </a:r>
            <a:r>
              <a:rPr lang="en-US" altLang="en-US" dirty="0">
                <a:solidFill>
                  <a:schemeClr val="hlink"/>
                </a:solidFill>
              </a:rPr>
              <a:t> minimum of the other.</a:t>
            </a:r>
          </a:p>
        </p:txBody>
      </p:sp>
      <p:sp>
        <p:nvSpPr>
          <p:cNvPr id="1222673" name="Line 17"/>
          <p:cNvSpPr>
            <a:spLocks noChangeShapeType="1"/>
          </p:cNvSpPr>
          <p:nvPr/>
        </p:nvSpPr>
        <p:spPr bwMode="auto">
          <a:xfrm>
            <a:off x="4427538" y="5659438"/>
            <a:ext cx="0" cy="806450"/>
          </a:xfrm>
          <a:prstGeom prst="line">
            <a:avLst/>
          </a:prstGeom>
          <a:noFill/>
          <a:ln w="9525">
            <a:solidFill>
              <a:schemeClr val="tx1"/>
            </a:solidFill>
            <a:prstDash val="dash"/>
            <a:round/>
            <a:headEnd/>
            <a:tailEnd/>
          </a:ln>
        </p:spPr>
        <p:txBody>
          <a:bodyPr/>
          <a:lstStyle/>
          <a:p>
            <a:endParaRPr lang="en-US"/>
          </a:p>
        </p:txBody>
      </p:sp>
      <p:sp>
        <p:nvSpPr>
          <p:cNvPr id="1222674" name="Line 18"/>
          <p:cNvSpPr>
            <a:spLocks noChangeShapeType="1"/>
          </p:cNvSpPr>
          <p:nvPr/>
        </p:nvSpPr>
        <p:spPr bwMode="auto">
          <a:xfrm>
            <a:off x="4179888" y="5665788"/>
            <a:ext cx="0" cy="806450"/>
          </a:xfrm>
          <a:prstGeom prst="line">
            <a:avLst/>
          </a:prstGeom>
          <a:noFill/>
          <a:ln w="9525">
            <a:solidFill>
              <a:schemeClr val="tx1"/>
            </a:solidFill>
            <a:prstDash val="dash"/>
            <a:round/>
            <a:headEnd/>
            <a:tailEnd/>
          </a:ln>
        </p:spPr>
        <p:txBody>
          <a:bodyPr/>
          <a:lstStyle/>
          <a:p>
            <a:endParaRPr lang="en-US"/>
          </a:p>
        </p:txBody>
      </p:sp>
      <p:sp>
        <p:nvSpPr>
          <p:cNvPr id="1946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4"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
        <p:nvSpPr>
          <p:cNvPr id="15" name="Oval 14"/>
          <p:cNvSpPr/>
          <p:nvPr/>
        </p:nvSpPr>
        <p:spPr>
          <a:xfrm>
            <a:off x="4232787" y="3495368"/>
            <a:ext cx="250722" cy="250722"/>
          </a:xfrm>
          <a:prstGeom prst="ellipse">
            <a:avLst/>
          </a:prstGeom>
          <a:solidFill>
            <a:srgbClr val="00B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22956" y="3043084"/>
            <a:ext cx="250722" cy="250722"/>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4527755" y="3362633"/>
            <a:ext cx="3657600" cy="132735"/>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1" name="Freeform 14"/>
          <p:cNvSpPr>
            <a:spLocks/>
          </p:cNvSpPr>
          <p:nvPr/>
        </p:nvSpPr>
        <p:spPr bwMode="auto">
          <a:xfrm>
            <a:off x="8348662" y="2168019"/>
            <a:ext cx="795338" cy="2389252"/>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009900"/>
            </a:solidFill>
            <a:round/>
            <a:headEnd/>
            <a:tailEnd/>
          </a:ln>
        </p:spPr>
        <p:txBody>
          <a:bodyPr/>
          <a:lstStyle/>
          <a:p>
            <a:endParaRPr lang="en-US"/>
          </a:p>
        </p:txBody>
      </p:sp>
      <p:sp>
        <p:nvSpPr>
          <p:cNvPr id="22" name="Freeform 15"/>
          <p:cNvSpPr>
            <a:spLocks/>
          </p:cNvSpPr>
          <p:nvPr/>
        </p:nvSpPr>
        <p:spPr bwMode="auto">
          <a:xfrm>
            <a:off x="8348663" y="2406903"/>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FF0000"/>
            </a:solidFill>
            <a:round/>
            <a:headEnd/>
            <a:tailEnd/>
          </a:ln>
        </p:spPr>
        <p:txBody>
          <a:bodyPr/>
          <a:lstStyle/>
          <a:p>
            <a:endParaRPr lang="en-US"/>
          </a:p>
        </p:txBody>
      </p:sp>
      <p:cxnSp>
        <p:nvCxnSpPr>
          <p:cNvPr id="23" name="Straight Arrow Connector 22"/>
          <p:cNvCxnSpPr/>
          <p:nvPr/>
        </p:nvCxnSpPr>
        <p:spPr>
          <a:xfrm>
            <a:off x="4557252" y="3377381"/>
            <a:ext cx="3628103" cy="1917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2664"/>
                                        </p:tgtEl>
                                        <p:attrNameLst>
                                          <p:attrName>style.visibility</p:attrName>
                                        </p:attrNameLst>
                                      </p:cBhvr>
                                      <p:to>
                                        <p:strVal val="visible"/>
                                      </p:to>
                                    </p:set>
                                    <p:anim calcmode="lin" valueType="num">
                                      <p:cBhvr additive="base">
                                        <p:cTn id="7" dur="500" fill="hold"/>
                                        <p:tgtEl>
                                          <p:spTgt spid="1222664"/>
                                        </p:tgtEl>
                                        <p:attrNameLst>
                                          <p:attrName>ppt_x</p:attrName>
                                        </p:attrNameLst>
                                      </p:cBhvr>
                                      <p:tavLst>
                                        <p:tav tm="0">
                                          <p:val>
                                            <p:strVal val="#ppt_x"/>
                                          </p:val>
                                        </p:tav>
                                        <p:tav tm="100000">
                                          <p:val>
                                            <p:strVal val="#ppt_x"/>
                                          </p:val>
                                        </p:tav>
                                      </p:tavLst>
                                    </p:anim>
                                    <p:anim calcmode="lin" valueType="num">
                                      <p:cBhvr additive="base">
                                        <p:cTn id="8" dur="500" fill="hold"/>
                                        <p:tgtEl>
                                          <p:spTgt spid="12226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2666"/>
                                        </p:tgtEl>
                                        <p:attrNameLst>
                                          <p:attrName>style.visibility</p:attrName>
                                        </p:attrNameLst>
                                      </p:cBhvr>
                                      <p:to>
                                        <p:strVal val="visible"/>
                                      </p:to>
                                    </p:set>
                                    <p:anim calcmode="lin" valueType="num">
                                      <p:cBhvr additive="base">
                                        <p:cTn id="13" dur="500" fill="hold"/>
                                        <p:tgtEl>
                                          <p:spTgt spid="1222666"/>
                                        </p:tgtEl>
                                        <p:attrNameLst>
                                          <p:attrName>ppt_x</p:attrName>
                                        </p:attrNameLst>
                                      </p:cBhvr>
                                      <p:tavLst>
                                        <p:tav tm="0">
                                          <p:val>
                                            <p:strVal val="#ppt_x"/>
                                          </p:val>
                                        </p:tav>
                                        <p:tav tm="100000">
                                          <p:val>
                                            <p:strVal val="#ppt_x"/>
                                          </p:val>
                                        </p:tav>
                                      </p:tavLst>
                                    </p:anim>
                                    <p:anim calcmode="lin" valueType="num">
                                      <p:cBhvr additive="base">
                                        <p:cTn id="14" dur="500" fill="hold"/>
                                        <p:tgtEl>
                                          <p:spTgt spid="12226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2668"/>
                                        </p:tgtEl>
                                        <p:attrNameLst>
                                          <p:attrName>style.visibility</p:attrName>
                                        </p:attrNameLst>
                                      </p:cBhvr>
                                      <p:to>
                                        <p:strVal val="visible"/>
                                      </p:to>
                                    </p:set>
                                    <p:anim calcmode="lin" valueType="num">
                                      <p:cBhvr additive="base">
                                        <p:cTn id="19" dur="500" fill="hold"/>
                                        <p:tgtEl>
                                          <p:spTgt spid="1222668"/>
                                        </p:tgtEl>
                                        <p:attrNameLst>
                                          <p:attrName>ppt_x</p:attrName>
                                        </p:attrNameLst>
                                      </p:cBhvr>
                                      <p:tavLst>
                                        <p:tav tm="0">
                                          <p:val>
                                            <p:strVal val="#ppt_x"/>
                                          </p:val>
                                        </p:tav>
                                        <p:tav tm="100000">
                                          <p:val>
                                            <p:strVal val="#ppt_x"/>
                                          </p:val>
                                        </p:tav>
                                      </p:tavLst>
                                    </p:anim>
                                    <p:anim calcmode="lin" valueType="num">
                                      <p:cBhvr additive="base">
                                        <p:cTn id="20" dur="500" fill="hold"/>
                                        <p:tgtEl>
                                          <p:spTgt spid="12226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2669"/>
                                        </p:tgtEl>
                                        <p:attrNameLst>
                                          <p:attrName>style.visibility</p:attrName>
                                        </p:attrNameLst>
                                      </p:cBhvr>
                                      <p:to>
                                        <p:strVal val="visible"/>
                                      </p:to>
                                    </p:set>
                                    <p:anim calcmode="lin" valueType="num">
                                      <p:cBhvr additive="base">
                                        <p:cTn id="25" dur="500" fill="hold"/>
                                        <p:tgtEl>
                                          <p:spTgt spid="1222669"/>
                                        </p:tgtEl>
                                        <p:attrNameLst>
                                          <p:attrName>ppt_x</p:attrName>
                                        </p:attrNameLst>
                                      </p:cBhvr>
                                      <p:tavLst>
                                        <p:tav tm="0">
                                          <p:val>
                                            <p:strVal val="0-#ppt_w/2"/>
                                          </p:val>
                                        </p:tav>
                                        <p:tav tm="100000">
                                          <p:val>
                                            <p:strVal val="#ppt_x"/>
                                          </p:val>
                                        </p:tav>
                                      </p:tavLst>
                                    </p:anim>
                                    <p:anim calcmode="lin" valueType="num">
                                      <p:cBhvr additive="base">
                                        <p:cTn id="26" dur="500" fill="hold"/>
                                        <p:tgtEl>
                                          <p:spTgt spid="12226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22670"/>
                                        </p:tgtEl>
                                        <p:attrNameLst>
                                          <p:attrName>style.visibility</p:attrName>
                                        </p:attrNameLst>
                                      </p:cBhvr>
                                      <p:to>
                                        <p:strVal val="visible"/>
                                      </p:to>
                                    </p:set>
                                    <p:animEffect transition="in" filter="wipe(left)">
                                      <p:cBhvr>
                                        <p:cTn id="31" dur="5000"/>
                                        <p:tgtEl>
                                          <p:spTgt spid="1222670"/>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222673"/>
                                        </p:tgtEl>
                                        <p:attrNameLst>
                                          <p:attrName>style.visibility</p:attrName>
                                        </p:attrNameLst>
                                      </p:cBhvr>
                                      <p:to>
                                        <p:strVal val="visible"/>
                                      </p:to>
                                    </p:set>
                                    <p:animEffect transition="in" filter="wipe(up)">
                                      <p:cBhvr>
                                        <p:cTn id="34" dur="2000"/>
                                        <p:tgtEl>
                                          <p:spTgt spid="1222673"/>
                                        </p:tgtEl>
                                      </p:cBhvr>
                                    </p:animEffect>
                                  </p:childTnLst>
                                  <p:subTnLst>
                                    <p:audio>
                                      <p:cMediaNode>
                                        <p:cTn display="0" masterRel="sameClick">
                                          <p:stCondLst>
                                            <p:cond evt="begin" delay="0">
                                              <p:tn val="32"/>
                                            </p:cond>
                                          </p:stCondLst>
                                          <p:endCondLst>
                                            <p:cond evt="onStopAudio" delay="0">
                                              <p:tgtEl>
                                                <p:sldTgt/>
                                              </p:tgtEl>
                                            </p:cond>
                                          </p:endCondLst>
                                        </p:cTn>
                                        <p:tgtEl>
                                          <p:sndTgt r:embed="rId6" name="drumroll.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0"/>
                                        <p:tgtEl>
                                          <p:spTgt spid="2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22671"/>
                                        </p:tgtEl>
                                        <p:attrNameLst>
                                          <p:attrName>style.visibility</p:attrName>
                                        </p:attrNameLst>
                                      </p:cBhvr>
                                      <p:to>
                                        <p:strVal val="visible"/>
                                      </p:to>
                                    </p:set>
                                    <p:animEffect transition="in" filter="wipe(left)">
                                      <p:cBhvr>
                                        <p:cTn id="50" dur="5000"/>
                                        <p:tgtEl>
                                          <p:spTgt spid="1222671"/>
                                        </p:tgtEl>
                                      </p:cBhvr>
                                    </p:animEffect>
                                  </p:childTnLst>
                                  <p:subTnLst>
                                    <p:audio>
                                      <p:cMediaNode>
                                        <p:cTn display="0" masterRel="sameClick">
                                          <p:stCondLst>
                                            <p:cond evt="begin" delay="0">
                                              <p:tn val="48"/>
                                            </p:cond>
                                          </p:stCondLst>
                                          <p:endCondLst>
                                            <p:cond evt="onStopAudio" delay="0">
                                              <p:tgtEl>
                                                <p:sldTgt/>
                                              </p:tgtEl>
                                            </p:cond>
                                          </p:endCondLst>
                                        </p:cTn>
                                        <p:tgtEl>
                                          <p:sndTgt r:embed="rId5" name="voltage.wav"/>
                                        </p:tgtEl>
                                      </p:cMediaNode>
                                    </p:audio>
                                  </p:subTnLst>
                                </p:cTn>
                              </p:par>
                              <p:par>
                                <p:cTn id="51" presetID="22" presetClass="entr" presetSubtype="1" fill="hold" grpId="0" nodeType="withEffect">
                                  <p:stCondLst>
                                    <p:cond delay="0"/>
                                  </p:stCondLst>
                                  <p:childTnLst>
                                    <p:set>
                                      <p:cBhvr>
                                        <p:cTn id="52" dur="1" fill="hold">
                                          <p:stCondLst>
                                            <p:cond delay="0"/>
                                          </p:stCondLst>
                                        </p:cTn>
                                        <p:tgtEl>
                                          <p:spTgt spid="1222674"/>
                                        </p:tgtEl>
                                        <p:attrNameLst>
                                          <p:attrName>style.visibility</p:attrName>
                                        </p:attrNameLst>
                                      </p:cBhvr>
                                      <p:to>
                                        <p:strVal val="visible"/>
                                      </p:to>
                                    </p:set>
                                    <p:animEffect transition="in" filter="wipe(up)">
                                      <p:cBhvr>
                                        <p:cTn id="53" dur="2000"/>
                                        <p:tgtEl>
                                          <p:spTgt spid="1222674"/>
                                        </p:tgtEl>
                                      </p:cBhvr>
                                    </p:animEffect>
                                  </p:childTnLst>
                                  <p:subTnLst>
                                    <p:audio>
                                      <p:cMediaNode>
                                        <p:cTn display="0" masterRel="sameClick">
                                          <p:stCondLst>
                                            <p:cond evt="begin" delay="0">
                                              <p:tn val="51"/>
                                            </p:cond>
                                          </p:stCondLst>
                                          <p:endCondLst>
                                            <p:cond evt="onStopAudio" delay="0">
                                              <p:tgtEl>
                                                <p:sldTgt/>
                                              </p:tgtEl>
                                            </p:cond>
                                          </p:endCondLst>
                                        </p:cTn>
                                        <p:tgtEl>
                                          <p:sndTgt r:embed="rId6" name="drumroll.wav"/>
                                        </p:tgtEl>
                                      </p:cMediaNode>
                                    </p:audio>
                                  </p:subTnLst>
                                </p:cTn>
                              </p:par>
                              <p:par>
                                <p:cTn id="54" presetID="53"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0"/>
                                        <p:tgtEl>
                                          <p:spTgt spid="22"/>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222672"/>
                                        </p:tgtEl>
                                        <p:attrNameLst>
                                          <p:attrName>style.visibility</p:attrName>
                                        </p:attrNameLst>
                                      </p:cBhvr>
                                      <p:to>
                                        <p:strVal val="visible"/>
                                      </p:to>
                                    </p:set>
                                    <p:anim calcmode="lin" valueType="num">
                                      <p:cBhvr additive="base">
                                        <p:cTn id="69" dur="500" fill="hold"/>
                                        <p:tgtEl>
                                          <p:spTgt spid="1222672"/>
                                        </p:tgtEl>
                                        <p:attrNameLst>
                                          <p:attrName>ppt_x</p:attrName>
                                        </p:attrNameLst>
                                      </p:cBhvr>
                                      <p:tavLst>
                                        <p:tav tm="0">
                                          <p:val>
                                            <p:strVal val="1+#ppt_w/2"/>
                                          </p:val>
                                        </p:tav>
                                        <p:tav tm="100000">
                                          <p:val>
                                            <p:strVal val="#ppt_x"/>
                                          </p:val>
                                        </p:tav>
                                      </p:tavLst>
                                    </p:anim>
                                    <p:anim calcmode="lin" valueType="num">
                                      <p:cBhvr additive="base">
                                        <p:cTn id="70" dur="500" fill="hold"/>
                                        <p:tgtEl>
                                          <p:spTgt spid="12226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69" grpId="0"/>
      <p:bldP spid="1222670" grpId="0" animBg="1"/>
      <p:bldP spid="1222671" grpId="0" animBg="1"/>
      <p:bldP spid="1222672" grpId="0"/>
      <p:bldP spid="1222673" grpId="0" animBg="1"/>
      <p:bldP spid="1222674" grpId="0" animBg="1"/>
      <p:bldP spid="15" grpId="0" animBg="1"/>
      <p:bldP spid="16"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666875"/>
            <a:ext cx="7772400" cy="519112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20484"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 y="1767809"/>
            <a:ext cx="4751388" cy="295275"/>
          </a:xfrm>
          <a:prstGeom prst="rect">
            <a:avLst/>
          </a:prstGeom>
          <a:noFill/>
          <a:ln w="9525">
            <a:noFill/>
            <a:miter lim="800000"/>
            <a:headEnd/>
            <a:tailEnd/>
          </a:ln>
        </p:spPr>
      </p:pic>
      <p:pic>
        <p:nvPicPr>
          <p:cNvPr id="1224719"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8025" y="2103438"/>
            <a:ext cx="7742238" cy="4287837"/>
          </a:xfrm>
          <a:prstGeom prst="rect">
            <a:avLst/>
          </a:prstGeom>
          <a:noFill/>
          <a:ln w="9525">
            <a:noFill/>
            <a:miter lim="800000"/>
            <a:headEnd/>
            <a:tailEnd/>
          </a:ln>
        </p:spPr>
      </p:pic>
      <p:sp>
        <p:nvSpPr>
          <p:cNvPr id="1224720" name="Text Box 16"/>
          <p:cNvSpPr txBox="1">
            <a:spLocks noChangeArrowheads="1"/>
          </p:cNvSpPr>
          <p:nvPr/>
        </p:nvSpPr>
        <p:spPr bwMode="auto">
          <a:xfrm>
            <a:off x="1273174" y="3681413"/>
            <a:ext cx="5599573" cy="461665"/>
          </a:xfrm>
          <a:prstGeom prst="rect">
            <a:avLst/>
          </a:prstGeom>
          <a:noFill/>
          <a:ln w="9525">
            <a:noFill/>
            <a:miter lim="800000"/>
            <a:headEnd/>
            <a:tailEnd/>
          </a:ln>
        </p:spPr>
        <p:txBody>
          <a:bodyPr wrap="square">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For the woman’s round pupils: </a:t>
            </a:r>
          </a:p>
        </p:txBody>
      </p:sp>
      <mc:AlternateContent xmlns:mc="http://schemas.openxmlformats.org/markup-compatibility/2006" xmlns:a14="http://schemas.microsoft.com/office/drawing/2010/main">
        <mc:Choice Requires="a14">
          <p:sp>
            <p:nvSpPr>
              <p:cNvPr id="1224721" name="Text Box 17"/>
              <p:cNvSpPr txBox="1">
                <a:spLocks noChangeArrowheads="1"/>
              </p:cNvSpPr>
              <p:nvPr/>
            </p:nvSpPr>
            <p:spPr bwMode="auto">
              <a:xfrm>
                <a:off x="5737225" y="3398618"/>
                <a:ext cx="1865145" cy="675634"/>
              </a:xfrm>
              <a:prstGeom prst="rect">
                <a:avLst/>
              </a:prstGeom>
              <a:noFill/>
              <a:ln w="9525">
                <a:noFill/>
                <a:miter lim="800000"/>
                <a:headEnd/>
                <a:tailEnd/>
              </a:ln>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m:t>
                      </m:r>
                      <m:r>
                        <a:rPr lang="en-US" altLang="en-US" sz="2000" i="1" dirty="0">
                          <a:solidFill>
                            <a:schemeClr val="hlink"/>
                          </a:solidFill>
                          <a:latin typeface="Cambria Math" panose="02040503050406030204" pitchFamily="18" charset="0"/>
                        </a:rPr>
                        <m:t>=1.22</m:t>
                      </m:r>
                      <m:f>
                        <m:fPr>
                          <m:ctrlPr>
                            <a:rPr lang="en-US" altLang="en-US" sz="2000" i="1" dirty="0">
                              <a:solidFill>
                                <a:schemeClr val="hlink"/>
                              </a:solidFill>
                              <a:latin typeface="Cambria Math" panose="02040503050406030204" pitchFamily="18" charset="0"/>
                              <a:sym typeface="Symbol" pitchFamily="18" charset="2"/>
                            </a:rPr>
                          </m:ctrlPr>
                        </m:fPr>
                        <m:num>
                          <m:r>
                            <a:rPr lang="en-US" altLang="en-US" sz="2000" i="1" dirty="0">
                              <a:solidFill>
                                <a:schemeClr val="hlink"/>
                              </a:solidFill>
                              <a:latin typeface="Cambria Math" panose="02040503050406030204" pitchFamily="18" charset="0"/>
                              <a:sym typeface="Symbol" pitchFamily="18" charset="2"/>
                            </a:rPr>
                            <m:t></m:t>
                          </m:r>
                        </m:num>
                        <m:den>
                          <m:r>
                            <a:rPr lang="en-US" altLang="en-US" sz="2000" i="1" dirty="0">
                              <a:solidFill>
                                <a:schemeClr val="hlink"/>
                              </a:solidFill>
                              <a:latin typeface="Cambria Math" panose="02040503050406030204" pitchFamily="18" charset="0"/>
                            </a:rPr>
                            <m:t>𝑏</m:t>
                          </m:r>
                        </m:den>
                      </m:f>
                    </m:oMath>
                  </m:oMathPara>
                </a14:m>
                <a:endParaRPr lang="en-US" altLang="en-US" baseline="30000" dirty="0">
                  <a:solidFill>
                    <a:schemeClr val="hlink"/>
                  </a:solidFill>
                  <a:sym typeface="Symbol" pitchFamily="18" charset="2"/>
                </a:endParaRPr>
              </a:p>
            </p:txBody>
          </p:sp>
        </mc:Choice>
        <mc:Fallback xmlns="">
          <p:sp>
            <p:nvSpPr>
              <p:cNvPr id="1224721" name="Text Box 17"/>
              <p:cNvSpPr txBox="1">
                <a:spLocks noRot="1" noChangeAspect="1" noMove="1" noResize="1" noEditPoints="1" noAdjustHandles="1" noChangeArrowheads="1" noChangeShapeType="1" noTextEdit="1"/>
              </p:cNvSpPr>
              <p:nvPr/>
            </p:nvSpPr>
            <p:spPr bwMode="auto">
              <a:xfrm>
                <a:off x="5737225" y="3398618"/>
                <a:ext cx="1865145" cy="675634"/>
              </a:xfrm>
              <a:prstGeom prst="rect">
                <a:avLst/>
              </a:prstGeom>
              <a:blipFill>
                <a:blip r:embed="rId9"/>
                <a:stretch>
                  <a:fillRect/>
                </a:stretch>
              </a:blipFill>
              <a:ln w="9525">
                <a:noFill/>
                <a:miter lim="800000"/>
                <a:headEnd/>
                <a:tailEnd/>
              </a:ln>
            </p:spPr>
            <p:txBody>
              <a:bodyPr/>
              <a:lstStyle/>
              <a:p>
                <a:r>
                  <a:rPr lang="en-US">
                    <a:noFill/>
                  </a:rPr>
                  <a:t> </a:t>
                </a:r>
              </a:p>
            </p:txBody>
          </p:sp>
        </mc:Fallback>
      </mc:AlternateContent>
      <p:sp>
        <p:nvSpPr>
          <p:cNvPr id="1224722" name="Text Box 18"/>
          <p:cNvSpPr txBox="1">
            <a:spLocks noChangeArrowheads="1"/>
          </p:cNvSpPr>
          <p:nvPr/>
        </p:nvSpPr>
        <p:spPr bwMode="auto">
          <a:xfrm>
            <a:off x="1565275" y="5857793"/>
            <a:ext cx="3849687"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We want </a:t>
            </a:r>
            <a:r>
              <a:rPr lang="en-US" altLang="en-US" i="1" dirty="0">
                <a:solidFill>
                  <a:schemeClr val="hlink"/>
                </a:solidFill>
              </a:rPr>
              <a:t>D</a:t>
            </a:r>
            <a:r>
              <a:rPr lang="en-US" altLang="en-US" dirty="0">
                <a:solidFill>
                  <a:schemeClr val="hlink"/>
                </a:solidFill>
              </a:rPr>
              <a:t>:</a:t>
            </a:r>
          </a:p>
        </p:txBody>
      </p:sp>
      <p:pic>
        <p:nvPicPr>
          <p:cNvPr id="1224723" name="Picture 19"/>
          <p:cNvPicPr>
            <a:picLocks noChangeAspect="1" noChangeArrowheads="1"/>
          </p:cNvPicPr>
          <p:nvPr/>
        </p:nvPicPr>
        <p:blipFill>
          <a:blip r:embed="rId10" cstate="print">
            <a:clrChange>
              <a:clrFrom>
                <a:srgbClr val="FFFBFF"/>
              </a:clrFrom>
              <a:clrTo>
                <a:srgbClr val="FFFBFF">
                  <a:alpha val="0"/>
                </a:srgbClr>
              </a:clrTo>
            </a:clrChange>
          </a:blip>
          <a:srcRect/>
          <a:stretch>
            <a:fillRect/>
          </a:stretch>
        </p:blipFill>
        <p:spPr bwMode="auto">
          <a:xfrm>
            <a:off x="6654800" y="4785234"/>
            <a:ext cx="1471613" cy="542925"/>
          </a:xfrm>
          <a:prstGeom prst="rect">
            <a:avLst/>
          </a:prstGeom>
          <a:noFill/>
          <a:ln w="9525">
            <a:noFill/>
            <a:miter lim="800000"/>
            <a:headEnd/>
            <a:tailEnd/>
          </a:ln>
        </p:spPr>
      </p:pic>
      <p:sp>
        <p:nvSpPr>
          <p:cNvPr id="1224726" name="Line 22"/>
          <p:cNvSpPr>
            <a:spLocks noChangeShapeType="1"/>
          </p:cNvSpPr>
          <p:nvPr/>
        </p:nvSpPr>
        <p:spPr bwMode="auto">
          <a:xfrm>
            <a:off x="6724650" y="4845559"/>
            <a:ext cx="0" cy="396875"/>
          </a:xfrm>
          <a:prstGeom prst="line">
            <a:avLst/>
          </a:prstGeom>
          <a:noFill/>
          <a:ln w="38100">
            <a:solidFill>
              <a:srgbClr val="FF0000"/>
            </a:solidFill>
            <a:round/>
            <a:headEnd/>
            <a:tailEnd/>
          </a:ln>
        </p:spPr>
        <p:txBody>
          <a:bodyPr/>
          <a:lstStyle/>
          <a:p>
            <a:endParaRPr lang="en-US"/>
          </a:p>
        </p:txBody>
      </p:sp>
      <p:sp>
        <p:nvSpPr>
          <p:cNvPr id="1224727" name="Text Box 23"/>
          <p:cNvSpPr txBox="1">
            <a:spLocks noChangeArrowheads="1"/>
          </p:cNvSpPr>
          <p:nvPr/>
        </p:nvSpPr>
        <p:spPr bwMode="auto">
          <a:xfrm>
            <a:off x="5999369" y="4801315"/>
            <a:ext cx="763587"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rgbClr val="FF0000"/>
                </a:solidFill>
              </a:rPr>
              <a:t>1.2</a:t>
            </a:r>
          </a:p>
        </p:txBody>
      </p:sp>
      <p:sp>
        <p:nvSpPr>
          <p:cNvPr id="1224728" name="Text Box 24"/>
          <p:cNvSpPr txBox="1">
            <a:spLocks noChangeArrowheads="1"/>
          </p:cNvSpPr>
          <p:nvPr/>
        </p:nvSpPr>
        <p:spPr bwMode="auto">
          <a:xfrm>
            <a:off x="3891520" y="4859847"/>
            <a:ext cx="1936750" cy="400110"/>
          </a:xfrm>
          <a:prstGeom prst="rect">
            <a:avLst/>
          </a:prstGeom>
          <a:noFill/>
          <a:ln w="9525">
            <a:noFill/>
            <a:miter lim="800000"/>
            <a:headEnd/>
            <a:tailEnd/>
          </a:ln>
        </p:spPr>
        <p:txBody>
          <a:bodyPr>
            <a:spAutoFit/>
          </a:bodyPr>
          <a:lstStyle/>
          <a:p>
            <a:pPr eaLnBrk="1" hangingPunct="1">
              <a:spcBef>
                <a:spcPct val="50000"/>
              </a:spcBef>
            </a:pPr>
            <a:r>
              <a:rPr lang="en-US" altLang="en-US" sz="2000" dirty="0">
                <a:solidFill>
                  <a:srgbClr val="FF0000"/>
                </a:solidFill>
                <a:sym typeface="Symbol" pitchFamily="18" charset="2"/>
              </a:rPr>
              <a:t> = 0.00016</a:t>
            </a:r>
            <a:endParaRPr lang="en-US" altLang="en-US" sz="2000" i="1" dirty="0">
              <a:solidFill>
                <a:srgbClr val="FF0000"/>
              </a:solidFill>
              <a:sym typeface="Symbol" pitchFamily="18" charset="2"/>
            </a:endParaRPr>
          </a:p>
        </p:txBody>
      </p:sp>
      <p:sp>
        <p:nvSpPr>
          <p:cNvPr id="1224729" name="Text Box 25"/>
          <p:cNvSpPr txBox="1">
            <a:spLocks noChangeArrowheads="1"/>
          </p:cNvSpPr>
          <p:nvPr/>
        </p:nvSpPr>
        <p:spPr bwMode="auto">
          <a:xfrm>
            <a:off x="3172132" y="5118814"/>
            <a:ext cx="711200" cy="461665"/>
          </a:xfrm>
          <a:prstGeom prst="rect">
            <a:avLst/>
          </a:prstGeom>
          <a:noFill/>
          <a:ln w="9525">
            <a:noFill/>
            <a:miter lim="800000"/>
            <a:headEnd/>
            <a:tailEnd/>
          </a:ln>
        </p:spPr>
        <p:txBody>
          <a:bodyPr>
            <a:spAutoFit/>
          </a:bodyPr>
          <a:lstStyle/>
          <a:p>
            <a:pPr eaLnBrk="1" hangingPunct="1">
              <a:spcBef>
                <a:spcPct val="50000"/>
              </a:spcBef>
            </a:pPr>
            <a:r>
              <a:rPr lang="en-US" altLang="en-US" i="1" dirty="0">
                <a:solidFill>
                  <a:srgbClr val="FF0000"/>
                </a:solidFill>
                <a:sym typeface="Symbol" pitchFamily="18" charset="2"/>
              </a:rPr>
              <a:t>D</a:t>
            </a:r>
          </a:p>
        </p:txBody>
      </p:sp>
      <mc:AlternateContent xmlns:mc="http://schemas.openxmlformats.org/markup-compatibility/2006" xmlns:a14="http://schemas.microsoft.com/office/drawing/2010/main">
        <mc:Choice Requires="a14">
          <p:sp>
            <p:nvSpPr>
              <p:cNvPr id="1224730" name="Text Box 26"/>
              <p:cNvSpPr txBox="1">
                <a:spLocks noChangeArrowheads="1"/>
              </p:cNvSpPr>
              <p:nvPr/>
            </p:nvSpPr>
            <p:spPr bwMode="auto">
              <a:xfrm>
                <a:off x="2876251" y="5717908"/>
                <a:ext cx="3622675" cy="639727"/>
              </a:xfrm>
              <a:prstGeom prst="rect">
                <a:avLst/>
              </a:prstGeom>
              <a:noFill/>
              <a:ln w="9525">
                <a:noFill/>
                <a:miter lim="800000"/>
                <a:headEnd/>
                <a:tailEnd/>
              </a:ln>
            </p:spPr>
            <p:txBody>
              <a:bodyPr>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1900" i="1" dirty="0" smtClean="0">
                          <a:solidFill>
                            <a:schemeClr val="hlink"/>
                          </a:solidFill>
                          <a:latin typeface="Cambria Math" panose="02040503050406030204" pitchFamily="18" charset="0"/>
                          <a:sym typeface="Symbol" pitchFamily="18" charset="2"/>
                        </a:rPr>
                        <m:t></m:t>
                      </m:r>
                      <m:r>
                        <a:rPr lang="en-US" altLang="en-US" sz="1900" i="1" dirty="0">
                          <a:solidFill>
                            <a:schemeClr val="hlink"/>
                          </a:solidFill>
                          <a:latin typeface="Cambria Math" panose="02040503050406030204" pitchFamily="18" charset="0"/>
                        </a:rPr>
                        <m:t>=0.00016=</m:t>
                      </m:r>
                      <m:f>
                        <m:fPr>
                          <m:ctrlPr>
                            <a:rPr lang="en-US" altLang="en-US" sz="1900" i="1" dirty="0">
                              <a:solidFill>
                                <a:schemeClr val="hlink"/>
                              </a:solidFill>
                              <a:latin typeface="Cambria Math" panose="02040503050406030204" pitchFamily="18" charset="0"/>
                              <a:sym typeface="Symbol" pitchFamily="18" charset="2"/>
                            </a:rPr>
                          </m:ctrlPr>
                        </m:fPr>
                        <m:num>
                          <m:r>
                            <a:rPr lang="en-US" altLang="en-US" sz="1900" i="1" dirty="0">
                              <a:solidFill>
                                <a:schemeClr val="hlink"/>
                              </a:solidFill>
                              <a:latin typeface="Cambria Math" panose="02040503050406030204" pitchFamily="18" charset="0"/>
                            </a:rPr>
                            <m:t>1.2</m:t>
                          </m:r>
                        </m:num>
                        <m:den>
                          <m:r>
                            <a:rPr lang="en-US" altLang="en-US" sz="1900" i="1" dirty="0">
                              <a:solidFill>
                                <a:schemeClr val="hlink"/>
                              </a:solidFill>
                              <a:latin typeface="Cambria Math" panose="02040503050406030204" pitchFamily="18" charset="0"/>
                              <a:sym typeface="Symbol" pitchFamily="18" charset="2"/>
                            </a:rPr>
                            <m:t>𝐷</m:t>
                          </m:r>
                        </m:den>
                      </m:f>
                    </m:oMath>
                  </m:oMathPara>
                </a14:m>
                <a:endParaRPr lang="en-US" altLang="en-US" sz="1900" dirty="0">
                  <a:solidFill>
                    <a:schemeClr val="hlink"/>
                  </a:solidFill>
                  <a:sym typeface="Symbol" pitchFamily="18" charset="2"/>
                </a:endParaRPr>
              </a:p>
            </p:txBody>
          </p:sp>
        </mc:Choice>
        <mc:Fallback xmlns="">
          <p:sp>
            <p:nvSpPr>
              <p:cNvPr id="1224730" name="Text Box 26"/>
              <p:cNvSpPr txBox="1">
                <a:spLocks noRot="1" noChangeAspect="1" noMove="1" noResize="1" noEditPoints="1" noAdjustHandles="1" noChangeArrowheads="1" noChangeShapeType="1" noTextEdit="1"/>
              </p:cNvSpPr>
              <p:nvPr/>
            </p:nvSpPr>
            <p:spPr bwMode="auto">
              <a:xfrm>
                <a:off x="2876251" y="5717908"/>
                <a:ext cx="3622675" cy="639727"/>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4731" name="Text Box 27"/>
              <p:cNvSpPr txBox="1">
                <a:spLocks noChangeArrowheads="1"/>
              </p:cNvSpPr>
              <p:nvPr/>
            </p:nvSpPr>
            <p:spPr bwMode="auto">
              <a:xfrm>
                <a:off x="4706638" y="6301771"/>
                <a:ext cx="3629025" cy="529504"/>
              </a:xfrm>
              <a:prstGeom prst="rect">
                <a:avLst/>
              </a:prstGeom>
              <a:noFill/>
              <a:ln w="9525">
                <a:noFill/>
                <a:miter lim="800000"/>
                <a:headEnd/>
                <a:tailEnd/>
              </a:ln>
            </p:spPr>
            <p:txBody>
              <a:bodyPr wrap="square">
                <a:spAutoFit/>
              </a:bodyPr>
              <a:lstStyle/>
              <a:p>
                <a:pPr eaLnBrk="1" hangingPunct="1">
                  <a:spcBef>
                    <a:spcPct val="50000"/>
                  </a:spcBef>
                </a:pP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𝐷</m:t>
                    </m:r>
                    <m:r>
                      <a:rPr lang="en-US" altLang="en-US" sz="2000" i="1" dirty="0">
                        <a:solidFill>
                          <a:schemeClr val="hlink"/>
                        </a:solidFill>
                        <a:latin typeface="Cambria Math" panose="02040503050406030204" pitchFamily="18" charset="0"/>
                      </a:rPr>
                      <m:t>=</m:t>
                    </m:r>
                    <m:f>
                      <m:fPr>
                        <m:ctrlPr>
                          <a:rPr lang="en-US" altLang="en-US" sz="2000" i="1" dirty="0">
                            <a:solidFill>
                              <a:schemeClr val="hlink"/>
                            </a:solidFill>
                            <a:latin typeface="Cambria Math" panose="02040503050406030204" pitchFamily="18" charset="0"/>
                          </a:rPr>
                        </m:ctrlPr>
                      </m:fPr>
                      <m:num>
                        <m:r>
                          <a:rPr lang="en-US" altLang="en-US" sz="2000" i="1" dirty="0">
                            <a:solidFill>
                              <a:schemeClr val="hlink"/>
                            </a:solidFill>
                            <a:latin typeface="Cambria Math" panose="02040503050406030204" pitchFamily="18" charset="0"/>
                          </a:rPr>
                          <m:t>1.2</m:t>
                        </m:r>
                      </m:num>
                      <m:den>
                        <m:r>
                          <a:rPr lang="en-US" altLang="en-US" sz="2000" i="1" dirty="0">
                            <a:solidFill>
                              <a:schemeClr val="hlink"/>
                            </a:solidFill>
                            <a:latin typeface="Cambria Math" panose="02040503050406030204" pitchFamily="18" charset="0"/>
                          </a:rPr>
                          <m:t>0.00016</m:t>
                        </m:r>
                      </m:den>
                    </m:f>
                    <m:r>
                      <a:rPr lang="en-US" altLang="en-US" sz="2000" i="1" dirty="0">
                        <a:solidFill>
                          <a:schemeClr val="hlink"/>
                        </a:solidFill>
                        <a:latin typeface="Cambria Math" panose="02040503050406030204" pitchFamily="18" charset="0"/>
                        <a:sym typeface="Symbol" pitchFamily="18" charset="2"/>
                      </a:rPr>
                      <m:t>=7500</m:t>
                    </m:r>
                  </m:oMath>
                </a14:m>
                <a:r>
                  <a:rPr lang="en-US" altLang="en-US" dirty="0">
                    <a:solidFill>
                      <a:schemeClr val="hlink"/>
                    </a:solidFill>
                    <a:sym typeface="Symbol" pitchFamily="18" charset="2"/>
                  </a:rPr>
                  <a:t> </a:t>
                </a:r>
                <a:r>
                  <a:rPr lang="en-US" altLang="en-US" sz="2000" dirty="0">
                    <a:solidFill>
                      <a:schemeClr val="hlink"/>
                    </a:solidFill>
                    <a:sym typeface="Symbol" pitchFamily="18" charset="2"/>
                  </a:rPr>
                  <a:t>m (</a:t>
                </a: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7.5</m:t>
                    </m:r>
                  </m:oMath>
                </a14:m>
                <a:r>
                  <a:rPr lang="en-US" altLang="en-US" sz="2000" dirty="0">
                    <a:solidFill>
                      <a:schemeClr val="hlink"/>
                    </a:solidFill>
                    <a:sym typeface="Symbol" pitchFamily="18" charset="2"/>
                  </a:rPr>
                  <a:t> km).</a:t>
                </a:r>
              </a:p>
            </p:txBody>
          </p:sp>
        </mc:Choice>
        <mc:Fallback xmlns="">
          <p:sp>
            <p:nvSpPr>
              <p:cNvPr id="1224731" name="Text Box 27"/>
              <p:cNvSpPr txBox="1">
                <a:spLocks noRot="1" noChangeAspect="1" noMove="1" noResize="1" noEditPoints="1" noAdjustHandles="1" noChangeArrowheads="1" noChangeShapeType="1" noTextEdit="1"/>
              </p:cNvSpPr>
              <p:nvPr/>
            </p:nvSpPr>
            <p:spPr bwMode="auto">
              <a:xfrm>
                <a:off x="4706638" y="6301771"/>
                <a:ext cx="3629025" cy="529504"/>
              </a:xfrm>
              <a:prstGeom prst="rect">
                <a:avLst/>
              </a:prstGeom>
              <a:blipFill>
                <a:blip r:embed="rId12"/>
                <a:stretch>
                  <a:fillRect r="-1849" b="-689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4732" name="Text Box 28"/>
              <p:cNvSpPr txBox="1">
                <a:spLocks noChangeArrowheads="1"/>
              </p:cNvSpPr>
              <p:nvPr/>
            </p:nvSpPr>
            <p:spPr bwMode="auto">
              <a:xfrm>
                <a:off x="1967963" y="4031142"/>
                <a:ext cx="4398461" cy="636585"/>
              </a:xfrm>
              <a:prstGeom prst="rect">
                <a:avLst/>
              </a:prstGeom>
              <a:noFill/>
              <a:ln w="9525">
                <a:noFill/>
                <a:miter lim="800000"/>
                <a:headEnd/>
                <a:tailEnd/>
              </a:ln>
            </p:spPr>
            <p:txBody>
              <a:bodyPr wrap="square">
                <a:spAutoFit/>
              </a:bodyPr>
              <a:lstStyle/>
              <a:p>
                <a:pPr eaLnBrk="1" hangingPunct="1">
                  <a:spcBef>
                    <a:spcPct val="50000"/>
                  </a:spcBef>
                </a:pPr>
                <a14:m>
                  <m:oMath xmlns:m="http://schemas.openxmlformats.org/officeDocument/2006/math">
                    <m:r>
                      <a:rPr lang="en-US" altLang="en-US" sz="2000" i="1" dirty="0" smtClean="0">
                        <a:solidFill>
                          <a:schemeClr val="hlink"/>
                        </a:solidFill>
                        <a:latin typeface="Cambria Math" panose="02040503050406030204" pitchFamily="18" charset="0"/>
                        <a:sym typeface="Symbol" pitchFamily="18" charset="2"/>
                      </a:rPr>
                      <m:t></m:t>
                    </m:r>
                    <m:r>
                      <a:rPr lang="en-US" altLang="en-US" sz="2000" i="1" dirty="0">
                        <a:solidFill>
                          <a:schemeClr val="hlink"/>
                        </a:solidFill>
                        <a:latin typeface="Cambria Math" panose="02040503050406030204" pitchFamily="18" charset="0"/>
                      </a:rPr>
                      <m:t>=1.22</m:t>
                    </m:r>
                    <m:d>
                      <m:dPr>
                        <m:ctrlPr>
                          <a:rPr lang="en-US" altLang="en-US" sz="2000" b="0" i="1" dirty="0" smtClean="0">
                            <a:solidFill>
                              <a:schemeClr val="hlink"/>
                            </a:solidFill>
                            <a:latin typeface="Cambria Math" panose="02040503050406030204" pitchFamily="18" charset="0"/>
                          </a:rPr>
                        </m:ctrlPr>
                      </m:dPr>
                      <m:e>
                        <m:f>
                          <m:fPr>
                            <m:ctrlPr>
                              <a:rPr lang="en-US" altLang="en-US" sz="2000" i="1" dirty="0">
                                <a:solidFill>
                                  <a:schemeClr val="hlink"/>
                                </a:solidFill>
                                <a:latin typeface="Cambria Math" panose="02040503050406030204" pitchFamily="18" charset="0"/>
                                <a:sym typeface="Symbol" pitchFamily="18" charset="2"/>
                              </a:rPr>
                            </m:ctrlPr>
                          </m:fPr>
                          <m:num>
                            <m:r>
                              <a:rPr lang="en-US" altLang="en-US" sz="2000" i="1" dirty="0">
                                <a:solidFill>
                                  <a:schemeClr val="hlink"/>
                                </a:solidFill>
                                <a:latin typeface="Cambria Math" panose="02040503050406030204" pitchFamily="18" charset="0"/>
                              </a:rPr>
                              <m:t>400</m:t>
                            </m:r>
                            <m:r>
                              <a:rPr lang="en-US" altLang="en-US" sz="2000" i="1" dirty="0">
                                <a:solidFill>
                                  <a:schemeClr val="hlink"/>
                                </a:solidFill>
                                <a:latin typeface="Cambria Math" panose="02040503050406030204" pitchFamily="18" charset="0"/>
                                <a:sym typeface="Symbol" pitchFamily="18" charset="2"/>
                              </a:rPr>
                              <m:t></m:t>
                            </m:r>
                            <m:sSup>
                              <m:sSupPr>
                                <m:ctrlPr>
                                  <a:rPr lang="en-US" altLang="en-US" sz="2000" i="1" dirty="0" smtClean="0">
                                    <a:solidFill>
                                      <a:schemeClr val="hlink"/>
                                    </a:solidFill>
                                    <a:latin typeface="Cambria Math" panose="02040503050406030204" pitchFamily="18" charset="0"/>
                                    <a:sym typeface="Symbol" pitchFamily="18" charset="2"/>
                                  </a:rPr>
                                </m:ctrlPr>
                              </m:sSupPr>
                              <m:e>
                                <m:r>
                                  <a:rPr lang="en-US" altLang="en-US" sz="2000" b="0" i="1" dirty="0" smtClean="0">
                                    <a:solidFill>
                                      <a:schemeClr val="hlink"/>
                                    </a:solidFill>
                                    <a:latin typeface="Cambria Math" panose="02040503050406030204" pitchFamily="18" charset="0"/>
                                    <a:sym typeface="Symbol" pitchFamily="18" charset="2"/>
                                  </a:rPr>
                                  <m:t>10</m:t>
                                </m:r>
                              </m:e>
                              <m:sup>
                                <m:r>
                                  <a:rPr lang="en-US" altLang="en-US" sz="2000" b="0" i="1" dirty="0" smtClean="0">
                                    <a:solidFill>
                                      <a:schemeClr val="hlink"/>
                                    </a:solidFill>
                                    <a:latin typeface="Cambria Math" panose="02040503050406030204" pitchFamily="18" charset="0"/>
                                    <a:sym typeface="Symbol" pitchFamily="18" charset="2"/>
                                  </a:rPr>
                                  <m:t>−9</m:t>
                                </m:r>
                              </m:sup>
                            </m:sSup>
                          </m:num>
                          <m:den>
                            <m:r>
                              <a:rPr lang="en-US" altLang="en-US" sz="2000" i="1" dirty="0">
                                <a:solidFill>
                                  <a:schemeClr val="hlink"/>
                                </a:solidFill>
                                <a:latin typeface="Cambria Math" panose="02040503050406030204" pitchFamily="18" charset="0"/>
                                <a:sym typeface="Symbol" pitchFamily="18" charset="2"/>
                              </a:rPr>
                              <m:t>0.003</m:t>
                            </m:r>
                          </m:den>
                        </m:f>
                      </m:e>
                    </m:d>
                    <m:r>
                      <a:rPr lang="en-US" altLang="en-US" sz="2000" i="1" dirty="0">
                        <a:solidFill>
                          <a:schemeClr val="hlink"/>
                        </a:solidFill>
                        <a:latin typeface="Cambria Math" panose="02040503050406030204" pitchFamily="18" charset="0"/>
                        <a:sym typeface="Symbol" pitchFamily="18" charset="2"/>
                      </a:rPr>
                      <m:t> = </m:t>
                    </m:r>
                    <m:r>
                      <a:rPr lang="en-US" altLang="en-US" sz="2000" i="1" dirty="0">
                        <a:solidFill>
                          <a:schemeClr val="hlink"/>
                        </a:solidFill>
                        <a:latin typeface="Cambria Math" panose="02040503050406030204" pitchFamily="18" charset="0"/>
                      </a:rPr>
                      <m:t>1.6</m:t>
                    </m:r>
                    <m:r>
                      <a:rPr lang="en-US" altLang="en-US" sz="2000" i="1" dirty="0">
                        <a:solidFill>
                          <a:schemeClr val="hlink"/>
                        </a:solidFill>
                        <a:latin typeface="Cambria Math" panose="02040503050406030204" pitchFamily="18" charset="0"/>
                        <a:sym typeface="Symbol" pitchFamily="18" charset="2"/>
                      </a:rPr>
                      <m:t></m:t>
                    </m:r>
                    <m:sSup>
                      <m:sSupPr>
                        <m:ctrlPr>
                          <a:rPr lang="en-US" altLang="en-US" sz="2000" b="0" i="1" dirty="0" smtClean="0">
                            <a:solidFill>
                              <a:schemeClr val="hlink"/>
                            </a:solidFill>
                            <a:latin typeface="Cambria Math" panose="02040503050406030204" pitchFamily="18" charset="0"/>
                            <a:sym typeface="Symbol" pitchFamily="18" charset="2"/>
                          </a:rPr>
                        </m:ctrlPr>
                      </m:sSupPr>
                      <m:e>
                        <m:r>
                          <a:rPr lang="en-US" altLang="en-US" sz="2000" b="0" i="1" dirty="0" smtClean="0">
                            <a:solidFill>
                              <a:schemeClr val="hlink"/>
                            </a:solidFill>
                            <a:latin typeface="Cambria Math" panose="02040503050406030204" pitchFamily="18" charset="0"/>
                            <a:sym typeface="Symbol" pitchFamily="18" charset="2"/>
                          </a:rPr>
                          <m:t>10</m:t>
                        </m:r>
                      </m:e>
                      <m:sup>
                        <m:r>
                          <a:rPr lang="en-US" altLang="en-US" sz="2000" b="0" i="1" dirty="0" smtClean="0">
                            <a:solidFill>
                              <a:schemeClr val="hlink"/>
                            </a:solidFill>
                            <a:latin typeface="Cambria Math" panose="02040503050406030204" pitchFamily="18" charset="0"/>
                            <a:sym typeface="Symbol" pitchFamily="18" charset="2"/>
                          </a:rPr>
                          <m:t>−4</m:t>
                        </m:r>
                      </m:sup>
                    </m:sSup>
                    <m:r>
                      <a:rPr lang="en-US" altLang="en-US" sz="2000" i="1" dirty="0">
                        <a:solidFill>
                          <a:schemeClr val="hlink"/>
                        </a:solidFill>
                        <a:latin typeface="Cambria Math" panose="02040503050406030204" pitchFamily="18" charset="0"/>
                        <a:sym typeface="Symbol" pitchFamily="18" charset="2"/>
                      </a:rPr>
                      <m:t> </m:t>
                    </m:r>
                  </m:oMath>
                </a14:m>
                <a:r>
                  <a:rPr lang="en-US" altLang="en-US" sz="2000" dirty="0">
                    <a:solidFill>
                      <a:schemeClr val="hlink"/>
                    </a:solidFill>
                    <a:sym typeface="Symbol" pitchFamily="18" charset="2"/>
                  </a:rPr>
                  <a:t>rad</a:t>
                </a:r>
                <a:r>
                  <a:rPr lang="en-US" altLang="en-US" dirty="0">
                    <a:solidFill>
                      <a:schemeClr val="hlink"/>
                    </a:solidFill>
                    <a:sym typeface="Symbol" pitchFamily="18" charset="2"/>
                  </a:rPr>
                  <a:t>.</a:t>
                </a:r>
                <a:endParaRPr lang="en-US" altLang="en-US" baseline="30000" dirty="0">
                  <a:solidFill>
                    <a:schemeClr val="hlink"/>
                  </a:solidFill>
                  <a:sym typeface="Symbol" pitchFamily="18" charset="2"/>
                </a:endParaRPr>
              </a:p>
            </p:txBody>
          </p:sp>
        </mc:Choice>
        <mc:Fallback xmlns="">
          <p:sp>
            <p:nvSpPr>
              <p:cNvPr id="1224732" name="Text Box 28"/>
              <p:cNvSpPr txBox="1">
                <a:spLocks noRot="1" noChangeAspect="1" noMove="1" noResize="1" noEditPoints="1" noAdjustHandles="1" noChangeArrowheads="1" noChangeShapeType="1" noTextEdit="1"/>
              </p:cNvSpPr>
              <p:nvPr/>
            </p:nvSpPr>
            <p:spPr bwMode="auto">
              <a:xfrm>
                <a:off x="1967963" y="4031142"/>
                <a:ext cx="4398461" cy="636585"/>
              </a:xfrm>
              <a:prstGeom prst="rect">
                <a:avLst/>
              </a:prstGeom>
              <a:blipFill>
                <a:blip r:embed="rId13"/>
                <a:stretch>
                  <a:fillRect b="-3810"/>
                </a:stretch>
              </a:blipFill>
              <a:ln w="9525">
                <a:noFill/>
                <a:miter lim="800000"/>
                <a:headEnd/>
                <a:tailEnd/>
              </a:ln>
            </p:spPr>
            <p:txBody>
              <a:bodyPr/>
              <a:lstStyle/>
              <a:p>
                <a:r>
                  <a:rPr lang="en-US">
                    <a:noFill/>
                  </a:rPr>
                  <a:t> </a:t>
                </a:r>
              </a:p>
            </p:txBody>
          </p:sp>
        </mc:Fallback>
      </mc:AlternateContent>
      <p:pic>
        <p:nvPicPr>
          <p:cNvPr id="1224733" name="Picture 29" descr="File:Three Main Layers of the Eye.png">
            <a:hlinkClick r:id="rId14"/>
          </p:cNvPr>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61925" y="4239134"/>
            <a:ext cx="1619250" cy="1585913"/>
          </a:xfrm>
          <a:prstGeom prst="rect">
            <a:avLst/>
          </a:prstGeom>
          <a:noFill/>
          <a:ln w="9525">
            <a:noFill/>
            <a:miter lim="800000"/>
            <a:headEnd/>
            <a:tailEnd/>
          </a:ln>
        </p:spPr>
      </p:pic>
      <p:sp>
        <p:nvSpPr>
          <p:cNvPr id="1224724" name="Line 20"/>
          <p:cNvSpPr>
            <a:spLocks noChangeShapeType="1"/>
          </p:cNvSpPr>
          <p:nvPr/>
        </p:nvSpPr>
        <p:spPr bwMode="auto">
          <a:xfrm flipH="1">
            <a:off x="1568450" y="4845559"/>
            <a:ext cx="5167313" cy="192088"/>
          </a:xfrm>
          <a:prstGeom prst="line">
            <a:avLst/>
          </a:prstGeom>
          <a:noFill/>
          <a:ln w="9525">
            <a:solidFill>
              <a:srgbClr val="FF0000"/>
            </a:solidFill>
            <a:prstDash val="dash"/>
            <a:round/>
            <a:headEnd/>
            <a:tailEnd/>
          </a:ln>
        </p:spPr>
        <p:txBody>
          <a:bodyPr/>
          <a:lstStyle/>
          <a:p>
            <a:endParaRPr lang="en-US"/>
          </a:p>
        </p:txBody>
      </p:sp>
      <p:sp>
        <p:nvSpPr>
          <p:cNvPr id="1224725" name="Line 21"/>
          <p:cNvSpPr>
            <a:spLocks noChangeShapeType="1"/>
          </p:cNvSpPr>
          <p:nvPr/>
        </p:nvSpPr>
        <p:spPr bwMode="auto">
          <a:xfrm flipH="1" flipV="1">
            <a:off x="1565275" y="5053522"/>
            <a:ext cx="5148263" cy="192087"/>
          </a:xfrm>
          <a:prstGeom prst="line">
            <a:avLst/>
          </a:prstGeom>
          <a:noFill/>
          <a:ln w="9525">
            <a:solidFill>
              <a:srgbClr val="FF0000"/>
            </a:solidFill>
            <a:prstDash val="dash"/>
            <a:round/>
            <a:headEnd/>
            <a:tailEnd/>
          </a:ln>
        </p:spPr>
        <p:txBody>
          <a:bodyPr/>
          <a:lstStyle/>
          <a:p>
            <a:endParaRPr lang="en-US"/>
          </a:p>
        </p:txBody>
      </p:sp>
      <p:sp>
        <p:nvSpPr>
          <p:cNvPr id="21"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9.4 – Resolution</a:t>
            </a:r>
            <a:endParaRPr lang="en-US" altLang="en-US" sz="2800" kern="0" dirty="0">
              <a:solidFill>
                <a:schemeClr val="tx1"/>
              </a:solidFill>
            </a:endParaRPr>
          </a:p>
        </p:txBody>
      </p:sp>
      <p:sp>
        <p:nvSpPr>
          <p:cNvPr id="22"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4719"/>
                                        </p:tgtEl>
                                        <p:attrNameLst>
                                          <p:attrName>style.visibility</p:attrName>
                                        </p:attrNameLst>
                                      </p:cBhvr>
                                      <p:to>
                                        <p:strVal val="visible"/>
                                      </p:to>
                                    </p:set>
                                    <p:anim calcmode="lin" valueType="num">
                                      <p:cBhvr additive="base">
                                        <p:cTn id="7" dur="500" fill="hold"/>
                                        <p:tgtEl>
                                          <p:spTgt spid="1224719"/>
                                        </p:tgtEl>
                                        <p:attrNameLst>
                                          <p:attrName>ppt_x</p:attrName>
                                        </p:attrNameLst>
                                      </p:cBhvr>
                                      <p:tavLst>
                                        <p:tav tm="0">
                                          <p:val>
                                            <p:strVal val="#ppt_x"/>
                                          </p:val>
                                        </p:tav>
                                        <p:tav tm="100000">
                                          <p:val>
                                            <p:strVal val="#ppt_x"/>
                                          </p:val>
                                        </p:tav>
                                      </p:tavLst>
                                    </p:anim>
                                    <p:anim calcmode="lin" valueType="num">
                                      <p:cBhvr additive="base">
                                        <p:cTn id="8" dur="500" fill="hold"/>
                                        <p:tgtEl>
                                          <p:spTgt spid="12247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4720"/>
                                        </p:tgtEl>
                                        <p:attrNameLst>
                                          <p:attrName>style.visibility</p:attrName>
                                        </p:attrNameLst>
                                      </p:cBhvr>
                                      <p:to>
                                        <p:strVal val="visible"/>
                                      </p:to>
                                    </p:set>
                                    <p:anim calcmode="lin" valueType="num">
                                      <p:cBhvr additive="base">
                                        <p:cTn id="13" dur="500" fill="hold"/>
                                        <p:tgtEl>
                                          <p:spTgt spid="1224720"/>
                                        </p:tgtEl>
                                        <p:attrNameLst>
                                          <p:attrName>ppt_x</p:attrName>
                                        </p:attrNameLst>
                                      </p:cBhvr>
                                      <p:tavLst>
                                        <p:tav tm="0">
                                          <p:val>
                                            <p:strVal val="#ppt_x"/>
                                          </p:val>
                                        </p:tav>
                                        <p:tav tm="100000">
                                          <p:val>
                                            <p:strVal val="#ppt_x"/>
                                          </p:val>
                                        </p:tav>
                                      </p:tavLst>
                                    </p:anim>
                                    <p:anim calcmode="lin" valueType="num">
                                      <p:cBhvr additive="base">
                                        <p:cTn id="14" dur="500" fill="hold"/>
                                        <p:tgtEl>
                                          <p:spTgt spid="12247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4721"/>
                                        </p:tgtEl>
                                        <p:attrNameLst>
                                          <p:attrName>style.visibility</p:attrName>
                                        </p:attrNameLst>
                                      </p:cBhvr>
                                      <p:to>
                                        <p:strVal val="visible"/>
                                      </p:to>
                                    </p:set>
                                    <p:anim calcmode="lin" valueType="num">
                                      <p:cBhvr additive="base">
                                        <p:cTn id="19" dur="500" fill="hold"/>
                                        <p:tgtEl>
                                          <p:spTgt spid="1224721"/>
                                        </p:tgtEl>
                                        <p:attrNameLst>
                                          <p:attrName>ppt_x</p:attrName>
                                        </p:attrNameLst>
                                      </p:cBhvr>
                                      <p:tavLst>
                                        <p:tav tm="0">
                                          <p:val>
                                            <p:strVal val="#ppt_x"/>
                                          </p:val>
                                        </p:tav>
                                        <p:tav tm="100000">
                                          <p:val>
                                            <p:strVal val="#ppt_x"/>
                                          </p:val>
                                        </p:tav>
                                      </p:tavLst>
                                    </p:anim>
                                    <p:anim calcmode="lin" valueType="num">
                                      <p:cBhvr additive="base">
                                        <p:cTn id="20" dur="500" fill="hold"/>
                                        <p:tgtEl>
                                          <p:spTgt spid="12247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4732"/>
                                        </p:tgtEl>
                                        <p:attrNameLst>
                                          <p:attrName>style.visibility</p:attrName>
                                        </p:attrNameLst>
                                      </p:cBhvr>
                                      <p:to>
                                        <p:strVal val="visible"/>
                                      </p:to>
                                    </p:set>
                                    <p:anim calcmode="lin" valueType="num">
                                      <p:cBhvr additive="base">
                                        <p:cTn id="25" dur="500" fill="hold"/>
                                        <p:tgtEl>
                                          <p:spTgt spid="1224732"/>
                                        </p:tgtEl>
                                        <p:attrNameLst>
                                          <p:attrName>ppt_x</p:attrName>
                                        </p:attrNameLst>
                                      </p:cBhvr>
                                      <p:tavLst>
                                        <p:tav tm="0">
                                          <p:val>
                                            <p:strVal val="#ppt_x"/>
                                          </p:val>
                                        </p:tav>
                                        <p:tav tm="100000">
                                          <p:val>
                                            <p:strVal val="#ppt_x"/>
                                          </p:val>
                                        </p:tav>
                                      </p:tavLst>
                                    </p:anim>
                                    <p:anim calcmode="lin" valueType="num">
                                      <p:cBhvr additive="base">
                                        <p:cTn id="26" dur="500" fill="hold"/>
                                        <p:tgtEl>
                                          <p:spTgt spid="12247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24723"/>
                                        </p:tgtEl>
                                        <p:attrNameLst>
                                          <p:attrName>style.visibility</p:attrName>
                                        </p:attrNameLst>
                                      </p:cBhvr>
                                      <p:to>
                                        <p:strVal val="visible"/>
                                      </p:to>
                                    </p:set>
                                    <p:anim calcmode="lin" valueType="num">
                                      <p:cBhvr additive="base">
                                        <p:cTn id="31" dur="500" fill="hold"/>
                                        <p:tgtEl>
                                          <p:spTgt spid="1224723"/>
                                        </p:tgtEl>
                                        <p:attrNameLst>
                                          <p:attrName>ppt_x</p:attrName>
                                        </p:attrNameLst>
                                      </p:cBhvr>
                                      <p:tavLst>
                                        <p:tav tm="0">
                                          <p:val>
                                            <p:strVal val="1+#ppt_w/2"/>
                                          </p:val>
                                        </p:tav>
                                        <p:tav tm="100000">
                                          <p:val>
                                            <p:strVal val="#ppt_x"/>
                                          </p:val>
                                        </p:tav>
                                      </p:tavLst>
                                    </p:anim>
                                    <p:anim calcmode="lin" valueType="num">
                                      <p:cBhvr additive="base">
                                        <p:cTn id="32" dur="500" fill="hold"/>
                                        <p:tgtEl>
                                          <p:spTgt spid="1224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3" presetID="53" presetClass="entr" presetSubtype="0" fill="hold" nodeType="withEffect">
                                  <p:stCondLst>
                                    <p:cond delay="0"/>
                                  </p:stCondLst>
                                  <p:childTnLst>
                                    <p:set>
                                      <p:cBhvr>
                                        <p:cTn id="34" dur="1" fill="hold">
                                          <p:stCondLst>
                                            <p:cond delay="0"/>
                                          </p:stCondLst>
                                        </p:cTn>
                                        <p:tgtEl>
                                          <p:spTgt spid="1224733"/>
                                        </p:tgtEl>
                                        <p:attrNameLst>
                                          <p:attrName>style.visibility</p:attrName>
                                        </p:attrNameLst>
                                      </p:cBhvr>
                                      <p:to>
                                        <p:strVal val="visible"/>
                                      </p:to>
                                    </p:set>
                                    <p:anim calcmode="lin" valueType="num">
                                      <p:cBhvr>
                                        <p:cTn id="35" dur="2000" fill="hold"/>
                                        <p:tgtEl>
                                          <p:spTgt spid="1224733"/>
                                        </p:tgtEl>
                                        <p:attrNameLst>
                                          <p:attrName>ppt_w</p:attrName>
                                        </p:attrNameLst>
                                      </p:cBhvr>
                                      <p:tavLst>
                                        <p:tav tm="0">
                                          <p:val>
                                            <p:fltVal val="0"/>
                                          </p:val>
                                        </p:tav>
                                        <p:tav tm="100000">
                                          <p:val>
                                            <p:strVal val="#ppt_w"/>
                                          </p:val>
                                        </p:tav>
                                      </p:tavLst>
                                    </p:anim>
                                    <p:anim calcmode="lin" valueType="num">
                                      <p:cBhvr>
                                        <p:cTn id="36" dur="2000" fill="hold"/>
                                        <p:tgtEl>
                                          <p:spTgt spid="1224733"/>
                                        </p:tgtEl>
                                        <p:attrNameLst>
                                          <p:attrName>ppt_h</p:attrName>
                                        </p:attrNameLst>
                                      </p:cBhvr>
                                      <p:tavLst>
                                        <p:tav tm="0">
                                          <p:val>
                                            <p:fltVal val="0"/>
                                          </p:val>
                                        </p:tav>
                                        <p:tav tm="100000">
                                          <p:val>
                                            <p:strVal val="#ppt_h"/>
                                          </p:val>
                                        </p:tav>
                                      </p:tavLst>
                                    </p:anim>
                                    <p:animEffect transition="in" filter="fade">
                                      <p:cBhvr>
                                        <p:cTn id="37" dur="2000"/>
                                        <p:tgtEl>
                                          <p:spTgt spid="12247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24724"/>
                                        </p:tgtEl>
                                        <p:attrNameLst>
                                          <p:attrName>style.visibility</p:attrName>
                                        </p:attrNameLst>
                                      </p:cBhvr>
                                      <p:to>
                                        <p:strVal val="visible"/>
                                      </p:to>
                                    </p:set>
                                    <p:animEffect transition="in" filter="wipe(right)">
                                      <p:cBhvr>
                                        <p:cTn id="42" dur="5000"/>
                                        <p:tgtEl>
                                          <p:spTgt spid="1224724"/>
                                        </p:tgtEl>
                                      </p:cBhvr>
                                    </p:animEffect>
                                  </p:childTnLst>
                                  <p:subTnLst>
                                    <p:audio>
                                      <p:cMediaNode>
                                        <p:cTn display="0" masterRel="sameClick">
                                          <p:stCondLst>
                                            <p:cond evt="begin" delay="0">
                                              <p:tn val="40"/>
                                            </p:cond>
                                          </p:stCondLst>
                                          <p:endCondLst>
                                            <p:cond evt="onStopAudio" delay="0">
                                              <p:tgtEl>
                                                <p:sldTgt/>
                                              </p:tgtEl>
                                            </p:cond>
                                          </p:endCondLst>
                                        </p:cTn>
                                        <p:tgtEl>
                                          <p:sndTgt r:embed="rId5" name="drumroll.wav"/>
                                        </p:tgtEl>
                                      </p:cMediaNode>
                                    </p:audio>
                                  </p:subTnLst>
                                </p:cTn>
                              </p:par>
                              <p:par>
                                <p:cTn id="43" presetID="22" presetClass="entr" presetSubtype="2" fill="hold" grpId="0" nodeType="withEffect">
                                  <p:stCondLst>
                                    <p:cond delay="0"/>
                                  </p:stCondLst>
                                  <p:childTnLst>
                                    <p:set>
                                      <p:cBhvr>
                                        <p:cTn id="44" dur="1" fill="hold">
                                          <p:stCondLst>
                                            <p:cond delay="0"/>
                                          </p:stCondLst>
                                        </p:cTn>
                                        <p:tgtEl>
                                          <p:spTgt spid="1224725"/>
                                        </p:tgtEl>
                                        <p:attrNameLst>
                                          <p:attrName>style.visibility</p:attrName>
                                        </p:attrNameLst>
                                      </p:cBhvr>
                                      <p:to>
                                        <p:strVal val="visible"/>
                                      </p:to>
                                    </p:set>
                                    <p:animEffect transition="in" filter="wipe(right)">
                                      <p:cBhvr>
                                        <p:cTn id="45" dur="5000"/>
                                        <p:tgtEl>
                                          <p:spTgt spid="1224725"/>
                                        </p:tgtEl>
                                      </p:cBhvr>
                                    </p:animEffect>
                                  </p:childTnLst>
                                  <p:subTnLst>
                                    <p:audio>
                                      <p:cMediaNode>
                                        <p:cTn display="0" masterRel="sameClick">
                                          <p:stCondLst>
                                            <p:cond evt="begin" delay="0">
                                              <p:tn val="43"/>
                                            </p:cond>
                                          </p:stCondLst>
                                          <p:endCondLst>
                                            <p:cond evt="onStopAudio" delay="0">
                                              <p:tgtEl>
                                                <p:sldTgt/>
                                              </p:tgtEl>
                                            </p:cond>
                                          </p:endCondLst>
                                        </p:cTn>
                                        <p:tgtEl>
                                          <p:sndTgt r:embed="rId5" name="drumroll.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24726"/>
                                        </p:tgtEl>
                                        <p:attrNameLst>
                                          <p:attrName>style.visibility</p:attrName>
                                        </p:attrNameLst>
                                      </p:cBhvr>
                                      <p:to>
                                        <p:strVal val="visible"/>
                                      </p:to>
                                    </p:set>
                                    <p:animEffect transition="in" filter="wipe(down)">
                                      <p:cBhvr>
                                        <p:cTn id="50" dur="500"/>
                                        <p:tgtEl>
                                          <p:spTgt spid="1224726"/>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4727"/>
                                        </p:tgtEl>
                                        <p:attrNameLst>
                                          <p:attrName>style.visibility</p:attrName>
                                        </p:attrNameLst>
                                      </p:cBhvr>
                                      <p:to>
                                        <p:strVal val="visible"/>
                                      </p:to>
                                    </p:set>
                                    <p:anim calcmode="lin" valueType="num">
                                      <p:cBhvr additive="base">
                                        <p:cTn id="55" dur="500" fill="hold"/>
                                        <p:tgtEl>
                                          <p:spTgt spid="1224727"/>
                                        </p:tgtEl>
                                        <p:attrNameLst>
                                          <p:attrName>ppt_x</p:attrName>
                                        </p:attrNameLst>
                                      </p:cBhvr>
                                      <p:tavLst>
                                        <p:tav tm="0">
                                          <p:val>
                                            <p:strVal val="#ppt_x"/>
                                          </p:val>
                                        </p:tav>
                                        <p:tav tm="100000">
                                          <p:val>
                                            <p:strVal val="#ppt_x"/>
                                          </p:val>
                                        </p:tav>
                                      </p:tavLst>
                                    </p:anim>
                                    <p:anim calcmode="lin" valueType="num">
                                      <p:cBhvr additive="base">
                                        <p:cTn id="56" dur="500" fill="hold"/>
                                        <p:tgtEl>
                                          <p:spTgt spid="12247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24728"/>
                                        </p:tgtEl>
                                        <p:attrNameLst>
                                          <p:attrName>style.visibility</p:attrName>
                                        </p:attrNameLst>
                                      </p:cBhvr>
                                      <p:to>
                                        <p:strVal val="visible"/>
                                      </p:to>
                                    </p:set>
                                    <p:anim calcmode="lin" valueType="num">
                                      <p:cBhvr additive="base">
                                        <p:cTn id="61" dur="500" fill="hold"/>
                                        <p:tgtEl>
                                          <p:spTgt spid="1224728"/>
                                        </p:tgtEl>
                                        <p:attrNameLst>
                                          <p:attrName>ppt_x</p:attrName>
                                        </p:attrNameLst>
                                      </p:cBhvr>
                                      <p:tavLst>
                                        <p:tav tm="0">
                                          <p:val>
                                            <p:strVal val="#ppt_x"/>
                                          </p:val>
                                        </p:tav>
                                        <p:tav tm="100000">
                                          <p:val>
                                            <p:strVal val="#ppt_x"/>
                                          </p:val>
                                        </p:tav>
                                      </p:tavLst>
                                    </p:anim>
                                    <p:anim calcmode="lin" valueType="num">
                                      <p:cBhvr additive="base">
                                        <p:cTn id="62" dur="500" fill="hold"/>
                                        <p:tgtEl>
                                          <p:spTgt spid="12247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24729"/>
                                        </p:tgtEl>
                                        <p:attrNameLst>
                                          <p:attrName>style.visibility</p:attrName>
                                        </p:attrNameLst>
                                      </p:cBhvr>
                                      <p:to>
                                        <p:strVal val="visible"/>
                                      </p:to>
                                    </p:set>
                                    <p:anim calcmode="lin" valueType="num">
                                      <p:cBhvr additive="base">
                                        <p:cTn id="67" dur="500" fill="hold"/>
                                        <p:tgtEl>
                                          <p:spTgt spid="1224729"/>
                                        </p:tgtEl>
                                        <p:attrNameLst>
                                          <p:attrName>ppt_x</p:attrName>
                                        </p:attrNameLst>
                                      </p:cBhvr>
                                      <p:tavLst>
                                        <p:tav tm="0">
                                          <p:val>
                                            <p:strVal val="#ppt_x"/>
                                          </p:val>
                                        </p:tav>
                                        <p:tav tm="100000">
                                          <p:val>
                                            <p:strVal val="#ppt_x"/>
                                          </p:val>
                                        </p:tav>
                                      </p:tavLst>
                                    </p:anim>
                                    <p:anim calcmode="lin" valueType="num">
                                      <p:cBhvr additive="base">
                                        <p:cTn id="68" dur="500" fill="hold"/>
                                        <p:tgtEl>
                                          <p:spTgt spid="12247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24722"/>
                                        </p:tgtEl>
                                        <p:attrNameLst>
                                          <p:attrName>style.visibility</p:attrName>
                                        </p:attrNameLst>
                                      </p:cBhvr>
                                      <p:to>
                                        <p:strVal val="visible"/>
                                      </p:to>
                                    </p:set>
                                    <p:anim calcmode="lin" valueType="num">
                                      <p:cBhvr additive="base">
                                        <p:cTn id="73" dur="500" fill="hold"/>
                                        <p:tgtEl>
                                          <p:spTgt spid="1224722"/>
                                        </p:tgtEl>
                                        <p:attrNameLst>
                                          <p:attrName>ppt_x</p:attrName>
                                        </p:attrNameLst>
                                      </p:cBhvr>
                                      <p:tavLst>
                                        <p:tav tm="0">
                                          <p:val>
                                            <p:strVal val="#ppt_x"/>
                                          </p:val>
                                        </p:tav>
                                        <p:tav tm="100000">
                                          <p:val>
                                            <p:strVal val="#ppt_x"/>
                                          </p:val>
                                        </p:tav>
                                      </p:tavLst>
                                    </p:anim>
                                    <p:anim calcmode="lin" valueType="num">
                                      <p:cBhvr additive="base">
                                        <p:cTn id="74" dur="500" fill="hold"/>
                                        <p:tgtEl>
                                          <p:spTgt spid="12247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24730"/>
                                        </p:tgtEl>
                                        <p:attrNameLst>
                                          <p:attrName>style.visibility</p:attrName>
                                        </p:attrNameLst>
                                      </p:cBhvr>
                                      <p:to>
                                        <p:strVal val="visible"/>
                                      </p:to>
                                    </p:set>
                                    <p:anim calcmode="lin" valueType="num">
                                      <p:cBhvr additive="base">
                                        <p:cTn id="79" dur="500" fill="hold"/>
                                        <p:tgtEl>
                                          <p:spTgt spid="1224730"/>
                                        </p:tgtEl>
                                        <p:attrNameLst>
                                          <p:attrName>ppt_x</p:attrName>
                                        </p:attrNameLst>
                                      </p:cBhvr>
                                      <p:tavLst>
                                        <p:tav tm="0">
                                          <p:val>
                                            <p:strVal val="#ppt_x"/>
                                          </p:val>
                                        </p:tav>
                                        <p:tav tm="100000">
                                          <p:val>
                                            <p:strVal val="#ppt_x"/>
                                          </p:val>
                                        </p:tav>
                                      </p:tavLst>
                                    </p:anim>
                                    <p:anim calcmode="lin" valueType="num">
                                      <p:cBhvr additive="base">
                                        <p:cTn id="80" dur="500" fill="hold"/>
                                        <p:tgtEl>
                                          <p:spTgt spid="12247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24731"/>
                                        </p:tgtEl>
                                        <p:attrNameLst>
                                          <p:attrName>style.visibility</p:attrName>
                                        </p:attrNameLst>
                                      </p:cBhvr>
                                      <p:to>
                                        <p:strVal val="visible"/>
                                      </p:to>
                                    </p:set>
                                    <p:anim calcmode="lin" valueType="num">
                                      <p:cBhvr additive="base">
                                        <p:cTn id="85" dur="500" fill="hold"/>
                                        <p:tgtEl>
                                          <p:spTgt spid="1224731"/>
                                        </p:tgtEl>
                                        <p:attrNameLst>
                                          <p:attrName>ppt_x</p:attrName>
                                        </p:attrNameLst>
                                      </p:cBhvr>
                                      <p:tavLst>
                                        <p:tav tm="0">
                                          <p:val>
                                            <p:strVal val="#ppt_x"/>
                                          </p:val>
                                        </p:tav>
                                        <p:tav tm="100000">
                                          <p:val>
                                            <p:strVal val="#ppt_x"/>
                                          </p:val>
                                        </p:tav>
                                      </p:tavLst>
                                    </p:anim>
                                    <p:anim calcmode="lin" valueType="num">
                                      <p:cBhvr additive="base">
                                        <p:cTn id="86" dur="500" fill="hold"/>
                                        <p:tgtEl>
                                          <p:spTgt spid="12247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20" grpId="0"/>
      <p:bldP spid="1224721" grpId="0"/>
      <p:bldP spid="1224722" grpId="0"/>
      <p:bldP spid="1224726" grpId="0" animBg="1"/>
      <p:bldP spid="1224727" grpId="0"/>
      <p:bldP spid="1224728" grpId="0"/>
      <p:bldP spid="1224729" grpId="0"/>
      <p:bldP spid="1224730" grpId="0"/>
      <p:bldP spid="1224731" grpId="0"/>
      <p:bldP spid="1224732" grpId="0"/>
      <p:bldP spid="1224724" grpId="0" animBg="1"/>
      <p:bldP spid="12247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1226772"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6913" y="1756030"/>
            <a:ext cx="7747000" cy="48863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26773" name="Text Box 21"/>
              <p:cNvSpPr txBox="1">
                <a:spLocks noChangeArrowheads="1"/>
              </p:cNvSpPr>
              <p:nvPr/>
            </p:nvSpPr>
            <p:spPr bwMode="auto">
              <a:xfrm>
                <a:off x="1198682" y="4145491"/>
                <a:ext cx="5894387" cy="575799"/>
              </a:xfrm>
              <a:prstGeom prst="rect">
                <a:avLst/>
              </a:prstGeom>
              <a:noFill/>
              <a:ln w="9525">
                <a:noFill/>
                <a:miter lim="800000"/>
                <a:headEnd/>
                <a:tailEnd/>
              </a:ln>
            </p:spPr>
            <p:txBody>
              <a:bodyPr>
                <a:spAutoFit/>
              </a:bodyPr>
              <a:lstStyle/>
              <a:p>
                <a:pPr eaLnBrk="1" hangingPunct="1">
                  <a:spcBef>
                    <a:spcPct val="50000"/>
                  </a:spcBef>
                </a:pPr>
                <a14:m>
                  <m:oMath xmlns:m="http://schemas.openxmlformats.org/officeDocument/2006/math">
                    <m:r>
                      <a:rPr lang="en-US" altLang="en-US" sz="2200" i="1" dirty="0" smtClean="0">
                        <a:solidFill>
                          <a:schemeClr val="hlink"/>
                        </a:solidFill>
                        <a:latin typeface="Cambria Math" panose="02040503050406030204" pitchFamily="18" charset="0"/>
                        <a:sym typeface="Symbol" pitchFamily="18" charset="2"/>
                      </a:rPr>
                      <m:t></m:t>
                    </m:r>
                    <m:r>
                      <a:rPr lang="en-US" altLang="en-US" sz="2200" i="1" dirty="0">
                        <a:solidFill>
                          <a:schemeClr val="hlink"/>
                        </a:solidFill>
                        <a:latin typeface="Cambria Math" panose="02040503050406030204" pitchFamily="18" charset="0"/>
                      </a:rPr>
                      <m:t>=</m:t>
                    </m:r>
                    <m:f>
                      <m:fPr>
                        <m:ctrlPr>
                          <a:rPr lang="en-US" altLang="en-US" sz="2200" i="1" dirty="0">
                            <a:solidFill>
                              <a:schemeClr val="hlink"/>
                            </a:solidFill>
                            <a:latin typeface="Cambria Math" panose="02040503050406030204" pitchFamily="18" charset="0"/>
                            <a:sym typeface="Symbol" pitchFamily="18" charset="2"/>
                          </a:rPr>
                        </m:ctrlPr>
                      </m:fPr>
                      <m:num>
                        <m:r>
                          <a:rPr lang="en-US" altLang="en-US" sz="2200" i="1" dirty="0">
                            <a:solidFill>
                              <a:schemeClr val="hlink"/>
                            </a:solidFill>
                            <a:latin typeface="Cambria Math" panose="02040503050406030204" pitchFamily="18" charset="0"/>
                          </a:rPr>
                          <m:t>2.3</m:t>
                        </m:r>
                        <m:r>
                          <a:rPr lang="en-US" altLang="en-US" sz="2200" i="1" dirty="0">
                            <a:solidFill>
                              <a:schemeClr val="hlink"/>
                            </a:solidFill>
                            <a:latin typeface="Cambria Math" panose="02040503050406030204" pitchFamily="18" charset="0"/>
                            <a:sym typeface="Symbol" pitchFamily="18" charset="2"/>
                          </a:rPr>
                          <m:t>10</m:t>
                        </m:r>
                        <m:r>
                          <a:rPr lang="en-US" altLang="en-US" sz="2200" i="1" baseline="30000" dirty="0">
                            <a:solidFill>
                              <a:schemeClr val="hlink"/>
                            </a:solidFill>
                            <a:latin typeface="Cambria Math" panose="02040503050406030204" pitchFamily="18" charset="0"/>
                            <a:sym typeface="Symbol" pitchFamily="18" charset="2"/>
                          </a:rPr>
                          <m:t>6</m:t>
                        </m:r>
                      </m:num>
                      <m:den>
                        <m:r>
                          <a:rPr lang="en-US" altLang="en-US" sz="2200" i="1" dirty="0">
                            <a:solidFill>
                              <a:schemeClr val="hlink"/>
                            </a:solidFill>
                            <a:latin typeface="Cambria Math" panose="02040503050406030204" pitchFamily="18" charset="0"/>
                          </a:rPr>
                          <m:t>4.5</m:t>
                        </m:r>
                        <m:r>
                          <a:rPr lang="en-US" altLang="en-US" sz="2200" i="1" dirty="0">
                            <a:solidFill>
                              <a:schemeClr val="hlink"/>
                            </a:solidFill>
                            <a:latin typeface="Cambria Math" panose="02040503050406030204" pitchFamily="18" charset="0"/>
                            <a:sym typeface="Symbol" pitchFamily="18" charset="2"/>
                          </a:rPr>
                          <m:t>10</m:t>
                        </m:r>
                        <m:r>
                          <a:rPr lang="en-US" altLang="en-US" sz="2200" i="1" baseline="30000" dirty="0">
                            <a:solidFill>
                              <a:schemeClr val="hlink"/>
                            </a:solidFill>
                            <a:latin typeface="Cambria Math" panose="02040503050406030204" pitchFamily="18" charset="0"/>
                            <a:sym typeface="Symbol" pitchFamily="18" charset="2"/>
                          </a:rPr>
                          <m:t>12</m:t>
                        </m:r>
                      </m:den>
                    </m:f>
                    <m:r>
                      <a:rPr lang="en-US" altLang="en-US" sz="2200" i="1" dirty="0">
                        <a:solidFill>
                          <a:schemeClr val="hlink"/>
                        </a:solidFill>
                        <a:latin typeface="Cambria Math" panose="02040503050406030204" pitchFamily="18" charset="0"/>
                        <a:sym typeface="Symbol" pitchFamily="18" charset="2"/>
                      </a:rPr>
                      <m:t>= </m:t>
                    </m:r>
                    <m:r>
                      <a:rPr lang="en-US" altLang="en-US" sz="2200" i="1" dirty="0">
                        <a:solidFill>
                          <a:schemeClr val="hlink"/>
                        </a:solidFill>
                        <a:latin typeface="Cambria Math" panose="02040503050406030204" pitchFamily="18" charset="0"/>
                      </a:rPr>
                      <m:t>5.1</m:t>
                    </m:r>
                    <m:r>
                      <a:rPr lang="en-US" altLang="en-US" sz="2200" i="1" dirty="0">
                        <a:solidFill>
                          <a:schemeClr val="hlink"/>
                        </a:solidFill>
                        <a:latin typeface="Cambria Math" panose="02040503050406030204" pitchFamily="18" charset="0"/>
                        <a:sym typeface="Symbol" pitchFamily="18" charset="2"/>
                      </a:rPr>
                      <m:t></m:t>
                    </m:r>
                    <m:sSup>
                      <m:sSupPr>
                        <m:ctrlPr>
                          <a:rPr lang="en-US" altLang="en-US" sz="2200" b="0" i="1" dirty="0" smtClean="0">
                            <a:solidFill>
                              <a:schemeClr val="hlink"/>
                            </a:solidFill>
                            <a:latin typeface="Cambria Math" panose="02040503050406030204" pitchFamily="18" charset="0"/>
                            <a:sym typeface="Symbol" pitchFamily="18" charset="2"/>
                          </a:rPr>
                        </m:ctrlPr>
                      </m:sSupPr>
                      <m:e>
                        <m:r>
                          <a:rPr lang="en-US" altLang="en-US" sz="2200" i="1" dirty="0">
                            <a:solidFill>
                              <a:schemeClr val="hlink"/>
                            </a:solidFill>
                            <a:latin typeface="Cambria Math" panose="02040503050406030204" pitchFamily="18" charset="0"/>
                            <a:sym typeface="Symbol" pitchFamily="18" charset="2"/>
                          </a:rPr>
                          <m:t>10</m:t>
                        </m:r>
                      </m:e>
                      <m:sup>
                        <m:r>
                          <a:rPr lang="en-US" altLang="en-US" sz="2200" b="0" i="1" dirty="0" smtClean="0">
                            <a:solidFill>
                              <a:schemeClr val="hlink"/>
                            </a:solidFill>
                            <a:latin typeface="Cambria Math" panose="02040503050406030204" pitchFamily="18" charset="0"/>
                            <a:sym typeface="Symbol" pitchFamily="18" charset="2"/>
                          </a:rPr>
                          <m:t>−7</m:t>
                        </m:r>
                      </m:sup>
                    </m:sSup>
                    <m:r>
                      <a:rPr lang="en-US" altLang="en-US" sz="2200"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rad. </a:t>
                </a:r>
              </a:p>
            </p:txBody>
          </p:sp>
        </mc:Choice>
        <mc:Fallback xmlns="">
          <p:sp>
            <p:nvSpPr>
              <p:cNvPr id="1226773" name="Text Box 21"/>
              <p:cNvSpPr txBox="1">
                <a:spLocks noRot="1" noChangeAspect="1" noMove="1" noResize="1" noEditPoints="1" noAdjustHandles="1" noChangeArrowheads="1" noChangeShapeType="1" noTextEdit="1"/>
              </p:cNvSpPr>
              <p:nvPr/>
            </p:nvSpPr>
            <p:spPr bwMode="auto">
              <a:xfrm>
                <a:off x="1198682" y="4145491"/>
                <a:ext cx="5894387" cy="575799"/>
              </a:xfrm>
              <a:prstGeom prst="rect">
                <a:avLst/>
              </a:prstGeom>
              <a:blipFill>
                <a:blip r:embed="rId6"/>
                <a:stretch>
                  <a:fillRect t="-1064" b="-11702"/>
                </a:stretch>
              </a:blipFill>
              <a:ln w="9525">
                <a:noFill/>
                <a:miter lim="800000"/>
                <a:headEnd/>
                <a:tailEnd/>
              </a:ln>
            </p:spPr>
            <p:txBody>
              <a:bodyPr/>
              <a:lstStyle/>
              <a:p>
                <a:r>
                  <a:rPr lang="en-US">
                    <a:noFill/>
                  </a:rPr>
                  <a:t> </a:t>
                </a:r>
              </a:p>
            </p:txBody>
          </p:sp>
        </mc:Fallback>
      </mc:AlternateContent>
      <p:sp>
        <p:nvSpPr>
          <p:cNvPr id="1226774" name="Text Box 22"/>
          <p:cNvSpPr txBox="1">
            <a:spLocks noChangeArrowheads="1"/>
          </p:cNvSpPr>
          <p:nvPr/>
        </p:nvSpPr>
        <p:spPr bwMode="auto">
          <a:xfrm>
            <a:off x="874713" y="4801048"/>
            <a:ext cx="7013575"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For an eye to see this angular separation: </a:t>
            </a:r>
          </a:p>
        </p:txBody>
      </p:sp>
      <mc:AlternateContent xmlns:mc="http://schemas.openxmlformats.org/markup-compatibility/2006" xmlns:a14="http://schemas.microsoft.com/office/drawing/2010/main">
        <mc:Choice Requires="a14">
          <p:sp>
            <p:nvSpPr>
              <p:cNvPr id="1226775" name="Text Box 23"/>
              <p:cNvSpPr txBox="1">
                <a:spLocks noChangeArrowheads="1"/>
              </p:cNvSpPr>
              <p:nvPr/>
            </p:nvSpPr>
            <p:spPr bwMode="auto">
              <a:xfrm>
                <a:off x="1198682" y="5398537"/>
                <a:ext cx="6267212" cy="542008"/>
              </a:xfrm>
              <a:prstGeom prst="rect">
                <a:avLst/>
              </a:prstGeom>
              <a:noFill/>
              <a:ln w="9525">
                <a:noFill/>
                <a:miter lim="800000"/>
                <a:headEnd/>
                <a:tailEnd/>
              </a:ln>
            </p:spPr>
            <p:txBody>
              <a:bodyPr wrap="square">
                <a:spAutoFit/>
              </a:bodyPr>
              <a:lstStyle/>
              <a:p>
                <a:pPr eaLnBrk="1" hangingPunct="1">
                  <a:spcBef>
                    <a:spcPct val="50000"/>
                  </a:spcBef>
                </a:pPr>
                <a14:m>
                  <m:oMath xmlns:m="http://schemas.openxmlformats.org/officeDocument/2006/math">
                    <m:r>
                      <a:rPr lang="en-US" altLang="en-US" sz="1800" i="1" dirty="0" smtClean="0">
                        <a:solidFill>
                          <a:schemeClr val="hlink"/>
                        </a:solidFill>
                        <a:latin typeface="Cambria Math" panose="02040503050406030204" pitchFamily="18" charset="0"/>
                        <a:sym typeface="Symbol" pitchFamily="18" charset="2"/>
                      </a:rPr>
                      <m:t></m:t>
                    </m:r>
                    <m:r>
                      <a:rPr lang="en-US" altLang="en-US" sz="1800" i="1" dirty="0" smtClean="0">
                        <a:solidFill>
                          <a:schemeClr val="hlink"/>
                        </a:solidFill>
                        <a:latin typeface="Cambria Math" panose="02040503050406030204" pitchFamily="18" charset="0"/>
                      </a:rPr>
                      <m:t>=1.22</m:t>
                    </m:r>
                    <m:f>
                      <m:fPr>
                        <m:ctrlPr>
                          <a:rPr lang="en-US" altLang="en-US" sz="1800" i="1" dirty="0" smtClean="0">
                            <a:solidFill>
                              <a:schemeClr val="hlink"/>
                            </a:solidFill>
                            <a:latin typeface="Cambria Math" panose="02040503050406030204" pitchFamily="18" charset="0"/>
                            <a:sym typeface="Symbol" pitchFamily="18" charset="2"/>
                          </a:rPr>
                        </m:ctrlPr>
                      </m:fPr>
                      <m:num>
                        <m:r>
                          <a:rPr lang="en-US" altLang="en-US" sz="1800" i="1" dirty="0" smtClean="0">
                            <a:solidFill>
                              <a:schemeClr val="hlink"/>
                            </a:solidFill>
                            <a:latin typeface="Cambria Math" panose="02040503050406030204" pitchFamily="18" charset="0"/>
                            <a:ea typeface="Cambria Math" panose="02040503050406030204" pitchFamily="18" charset="0"/>
                            <a:sym typeface="Symbol" pitchFamily="18" charset="2"/>
                          </a:rPr>
                          <m:t>𝜆</m:t>
                        </m:r>
                      </m:num>
                      <m:den>
                        <m:r>
                          <a:rPr lang="en-US" altLang="en-US" sz="1800" i="1" dirty="0" smtClean="0">
                            <a:solidFill>
                              <a:schemeClr val="hlink"/>
                            </a:solidFill>
                            <a:latin typeface="Cambria Math" panose="02040503050406030204" pitchFamily="18" charset="0"/>
                          </a:rPr>
                          <m:t>𝑏</m:t>
                        </m:r>
                      </m:den>
                    </m:f>
                  </m:oMath>
                </a14:m>
                <a:r>
                  <a:rPr lang="en-US" altLang="en-US" dirty="0">
                    <a:solidFill>
                      <a:schemeClr val="hlink"/>
                    </a:solidFill>
                    <a:sym typeface="Symbol" pitchFamily="18" charset="2"/>
                  </a:rPr>
                  <a:t>   </a:t>
                </a:r>
                <a:r>
                  <a:rPr lang="en-US" altLang="en-US" sz="2000" dirty="0">
                    <a:solidFill>
                      <a:schemeClr val="hlink"/>
                    </a:solidFill>
                    <a:sym typeface="Symbol" pitchFamily="18" charset="2"/>
                  </a:rPr>
                  <a:t> </a:t>
                </a:r>
                <a:r>
                  <a:rPr lang="en-US" altLang="en-US" dirty="0" smtClean="0">
                    <a:solidFill>
                      <a:schemeClr val="hlink"/>
                    </a:solidFill>
                    <a:sym typeface="Symbol" pitchFamily="18" charset="2"/>
                  </a:rPr>
                  <a:t>and so    </a:t>
                </a:r>
                <a14:m>
                  <m:oMath xmlns:m="http://schemas.openxmlformats.org/officeDocument/2006/math">
                    <m:r>
                      <a:rPr lang="en-US" altLang="en-US" sz="1800" i="1" dirty="0">
                        <a:solidFill>
                          <a:schemeClr val="hlink"/>
                        </a:solidFill>
                        <a:latin typeface="Cambria Math" panose="02040503050406030204" pitchFamily="18" charset="0"/>
                        <a:sym typeface="Symbol" pitchFamily="18" charset="2"/>
                      </a:rPr>
                      <m:t>𝑏</m:t>
                    </m:r>
                    <m:r>
                      <a:rPr lang="en-US" altLang="en-US" sz="1800" i="1" dirty="0">
                        <a:solidFill>
                          <a:schemeClr val="hlink"/>
                        </a:solidFill>
                        <a:latin typeface="Cambria Math" panose="02040503050406030204" pitchFamily="18" charset="0"/>
                      </a:rPr>
                      <m:t>=1.22</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a:solidFill>
                              <a:schemeClr val="hlink"/>
                            </a:solidFill>
                            <a:latin typeface="Cambria Math" panose="02040503050406030204" pitchFamily="18" charset="0"/>
                            <a:sym typeface="Symbol" pitchFamily="18" charset="2"/>
                          </a:rPr>
                          <m:t></m:t>
                        </m:r>
                      </m:num>
                      <m:den>
                        <m:r>
                          <a:rPr lang="en-US" altLang="en-US" sz="1800" i="1" dirty="0">
                            <a:solidFill>
                              <a:schemeClr val="hlink"/>
                            </a:solidFill>
                            <a:latin typeface="Cambria Math" panose="02040503050406030204" pitchFamily="18" charset="0"/>
                            <a:sym typeface="Symbol" pitchFamily="18" charset="2"/>
                          </a:rPr>
                          <m:t></m:t>
                        </m:r>
                      </m:den>
                    </m:f>
                    <m:r>
                      <a:rPr lang="en-US" altLang="en-US" sz="1800" i="1" dirty="0">
                        <a:solidFill>
                          <a:schemeClr val="hlink"/>
                        </a:solidFill>
                        <a:latin typeface="Cambria Math" panose="02040503050406030204" pitchFamily="18" charset="0"/>
                        <a:sym typeface="Symbol" pitchFamily="18" charset="2"/>
                      </a:rPr>
                      <m:t>=1.22</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a:solidFill>
                              <a:schemeClr val="hlink"/>
                            </a:solidFill>
                            <a:latin typeface="Cambria Math" panose="02040503050406030204" pitchFamily="18" charset="0"/>
                          </a:rPr>
                          <m:t>500</m:t>
                        </m:r>
                        <m:r>
                          <a:rPr lang="en-US" altLang="en-US" sz="1800" i="1" dirty="0">
                            <a:solidFill>
                              <a:schemeClr val="hlink"/>
                            </a:solidFill>
                            <a:latin typeface="Cambria Math" panose="02040503050406030204" pitchFamily="18" charset="0"/>
                            <a:sym typeface="Symbol" pitchFamily="18" charset="2"/>
                          </a:rPr>
                          <m:t></m:t>
                        </m:r>
                        <m:sSup>
                          <m:sSupPr>
                            <m:ctrlPr>
                              <a:rPr lang="en-US" altLang="en-US" sz="1800" i="1" dirty="0">
                                <a:solidFill>
                                  <a:schemeClr val="hlink"/>
                                </a:solidFill>
                                <a:latin typeface="Cambria Math" panose="02040503050406030204" pitchFamily="18" charset="0"/>
                                <a:sym typeface="Symbol" pitchFamily="18" charset="2"/>
                              </a:rPr>
                            </m:ctrlPr>
                          </m:sSupPr>
                          <m:e>
                            <m:r>
                              <a:rPr lang="en-US" altLang="en-US" sz="1800" i="1" dirty="0">
                                <a:solidFill>
                                  <a:schemeClr val="hlink"/>
                                </a:solidFill>
                                <a:latin typeface="Cambria Math" panose="02040503050406030204" pitchFamily="18" charset="0"/>
                                <a:sym typeface="Symbol" pitchFamily="18" charset="2"/>
                              </a:rPr>
                              <m:t>10</m:t>
                            </m:r>
                          </m:e>
                          <m:sup>
                            <m:r>
                              <a:rPr lang="en-US" altLang="en-US" sz="1800" i="1" dirty="0">
                                <a:solidFill>
                                  <a:schemeClr val="hlink"/>
                                </a:solidFill>
                                <a:latin typeface="Cambria Math" panose="02040503050406030204" pitchFamily="18" charset="0"/>
                                <a:sym typeface="Symbol" pitchFamily="18" charset="2"/>
                              </a:rPr>
                              <m:t>−9</m:t>
                            </m:r>
                          </m:sup>
                        </m:sSup>
                      </m:num>
                      <m:den>
                        <m:r>
                          <a:rPr lang="en-US" altLang="en-US" sz="1800" i="1" dirty="0">
                            <a:solidFill>
                              <a:schemeClr val="hlink"/>
                            </a:solidFill>
                            <a:latin typeface="Cambria Math" panose="02040503050406030204" pitchFamily="18" charset="0"/>
                          </a:rPr>
                          <m:t>5.1</m:t>
                        </m:r>
                        <m:r>
                          <a:rPr lang="en-US" altLang="en-US" sz="1800" i="1" dirty="0">
                            <a:solidFill>
                              <a:schemeClr val="hlink"/>
                            </a:solidFill>
                            <a:latin typeface="Cambria Math" panose="02040503050406030204" pitchFamily="18" charset="0"/>
                            <a:sym typeface="Symbol" pitchFamily="18" charset="2"/>
                          </a:rPr>
                          <m:t></m:t>
                        </m:r>
                        <m:sSup>
                          <m:sSupPr>
                            <m:ctrlPr>
                              <a:rPr lang="en-US" altLang="en-US" sz="1800" i="1" dirty="0">
                                <a:solidFill>
                                  <a:schemeClr val="hlink"/>
                                </a:solidFill>
                                <a:latin typeface="Cambria Math" panose="02040503050406030204" pitchFamily="18" charset="0"/>
                                <a:sym typeface="Symbol" pitchFamily="18" charset="2"/>
                              </a:rPr>
                            </m:ctrlPr>
                          </m:sSupPr>
                          <m:e>
                            <m:r>
                              <a:rPr lang="en-US" altLang="en-US" sz="1800" i="1" dirty="0">
                                <a:solidFill>
                                  <a:schemeClr val="hlink"/>
                                </a:solidFill>
                                <a:latin typeface="Cambria Math" panose="02040503050406030204" pitchFamily="18" charset="0"/>
                                <a:sym typeface="Symbol" pitchFamily="18" charset="2"/>
                              </a:rPr>
                              <m:t>10</m:t>
                            </m:r>
                          </m:e>
                          <m:sup>
                            <m:r>
                              <a:rPr lang="en-US" altLang="en-US" sz="1800" i="1" dirty="0">
                                <a:solidFill>
                                  <a:schemeClr val="hlink"/>
                                </a:solidFill>
                                <a:latin typeface="Cambria Math" panose="02040503050406030204" pitchFamily="18" charset="0"/>
                                <a:sym typeface="Symbol" pitchFamily="18" charset="2"/>
                              </a:rPr>
                              <m:t>−7</m:t>
                            </m:r>
                          </m:sup>
                        </m:sSup>
                      </m:den>
                    </m:f>
                    <m:r>
                      <a:rPr lang="en-US" altLang="en-US" sz="1800" i="1" dirty="0">
                        <a:solidFill>
                          <a:schemeClr val="hlink"/>
                        </a:solidFill>
                        <a:latin typeface="Cambria Math" panose="02040503050406030204" pitchFamily="18" charset="0"/>
                        <a:sym typeface="Symbol" pitchFamily="18" charset="2"/>
                      </a:rPr>
                      <m:t>= 1.2 </m:t>
                    </m:r>
                    <m:r>
                      <m:rPr>
                        <m:nor/>
                      </m:rPr>
                      <a:rPr lang="en-US" altLang="en-US" sz="1800" dirty="0">
                        <a:solidFill>
                          <a:schemeClr val="hlink"/>
                        </a:solidFill>
                        <a:sym typeface="Symbol" pitchFamily="18" charset="2"/>
                      </a:rPr>
                      <m:t>m</m:t>
                    </m:r>
                  </m:oMath>
                </a14:m>
                <a:endParaRPr lang="en-US" altLang="en-US" dirty="0">
                  <a:solidFill>
                    <a:schemeClr val="hlink"/>
                  </a:solidFill>
                  <a:sym typeface="Symbol" pitchFamily="18" charset="2"/>
                </a:endParaRPr>
              </a:p>
            </p:txBody>
          </p:sp>
        </mc:Choice>
        <mc:Fallback xmlns="">
          <p:sp>
            <p:nvSpPr>
              <p:cNvPr id="1226775" name="Text Box 23"/>
              <p:cNvSpPr txBox="1">
                <a:spLocks noRot="1" noChangeAspect="1" noMove="1" noResize="1" noEditPoints="1" noAdjustHandles="1" noChangeArrowheads="1" noChangeShapeType="1" noTextEdit="1"/>
              </p:cNvSpPr>
              <p:nvPr/>
            </p:nvSpPr>
            <p:spPr bwMode="auto">
              <a:xfrm>
                <a:off x="1198682" y="5398537"/>
                <a:ext cx="6267212" cy="542008"/>
              </a:xfrm>
              <a:prstGeom prst="rect">
                <a:avLst/>
              </a:prstGeom>
              <a:blipFill>
                <a:blip r:embed="rId7"/>
                <a:stretch>
                  <a:fillRect t="-2273" b="-18182"/>
                </a:stretch>
              </a:blipFill>
              <a:ln w="9525">
                <a:noFill/>
                <a:miter lim="800000"/>
                <a:headEnd/>
                <a:tailEnd/>
              </a:ln>
            </p:spPr>
            <p:txBody>
              <a:bodyPr/>
              <a:lstStyle/>
              <a:p>
                <a:r>
                  <a:rPr lang="en-US">
                    <a:noFill/>
                  </a:rPr>
                  <a:t> </a:t>
                </a:r>
              </a:p>
            </p:txBody>
          </p:sp>
        </mc:Fallback>
      </mc:AlternateContent>
      <p:sp>
        <p:nvSpPr>
          <p:cNvPr id="1226777" name="Text Box 25"/>
          <p:cNvSpPr txBox="1">
            <a:spLocks noChangeArrowheads="1"/>
          </p:cNvSpPr>
          <p:nvPr/>
        </p:nvSpPr>
        <p:spPr bwMode="auto">
          <a:xfrm>
            <a:off x="874713" y="5941031"/>
            <a:ext cx="4174826" cy="369332"/>
          </a:xfrm>
          <a:prstGeom prst="rect">
            <a:avLst/>
          </a:prstGeom>
          <a:noFill/>
          <a:ln w="9525">
            <a:noFill/>
            <a:miter lim="800000"/>
            <a:headEnd/>
            <a:tailEnd/>
          </a:ln>
        </p:spPr>
        <p:txBody>
          <a:bodyPr wrap="square">
            <a:spAutoFit/>
          </a:bodyPr>
          <a:lstStyle/>
          <a:p>
            <a:pPr eaLnBrk="1" hangingPunct="1">
              <a:spcBef>
                <a:spcPct val="50000"/>
              </a:spcBef>
            </a:pPr>
            <a:r>
              <a:rPr lang="en-US" altLang="en-US" sz="1800" dirty="0">
                <a:solidFill>
                  <a:schemeClr val="hlink"/>
                </a:solidFill>
                <a:sym typeface="Symbol" pitchFamily="18" charset="2"/>
              </a:rPr>
              <a:t>This eye diameter is way too big.</a:t>
            </a:r>
          </a:p>
        </p:txBody>
      </p:sp>
      <p:sp>
        <p:nvSpPr>
          <p:cNvPr id="1226778" name="Text Box 26"/>
          <p:cNvSpPr txBox="1">
            <a:spLocks noChangeArrowheads="1"/>
          </p:cNvSpPr>
          <p:nvPr/>
        </p:nvSpPr>
        <p:spPr bwMode="auto">
          <a:xfrm>
            <a:off x="879105" y="6261331"/>
            <a:ext cx="7590208" cy="369332"/>
          </a:xfrm>
          <a:prstGeom prst="rect">
            <a:avLst/>
          </a:prstGeom>
          <a:noFill/>
          <a:ln w="9525">
            <a:noFill/>
            <a:miter lim="800000"/>
            <a:headEnd/>
            <a:tailEnd/>
          </a:ln>
        </p:spPr>
        <p:txBody>
          <a:bodyPr wrap="square">
            <a:spAutoFit/>
          </a:bodyPr>
          <a:lstStyle/>
          <a:p>
            <a:pPr eaLnBrk="1" hangingPunct="1">
              <a:spcBef>
                <a:spcPct val="50000"/>
              </a:spcBef>
            </a:pPr>
            <a:r>
              <a:rPr lang="en-US" altLang="en-US" sz="1800" dirty="0">
                <a:solidFill>
                  <a:schemeClr val="hlink"/>
                </a:solidFill>
                <a:sym typeface="Symbol" pitchFamily="18" charset="2"/>
              </a:rPr>
              <a:t>Thus the human eye will perceive Pluto only as a point source of light.</a:t>
            </a:r>
          </a:p>
        </p:txBody>
      </p:sp>
      <p:sp>
        <p:nvSpPr>
          <p:cNvPr id="1226779" name="Text Box 27"/>
          <p:cNvSpPr txBox="1">
            <a:spLocks noChangeArrowheads="1"/>
          </p:cNvSpPr>
          <p:nvPr/>
        </p:nvSpPr>
        <p:spPr bwMode="auto">
          <a:xfrm>
            <a:off x="874713" y="3602104"/>
            <a:ext cx="7265987"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Pluto’s angular separation at the equator is </a:t>
            </a:r>
          </a:p>
        </p:txBody>
      </p:sp>
      <p:sp>
        <p:nvSpPr>
          <p:cNvPr id="215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3"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pic>
        <p:nvPicPr>
          <p:cNvPr id="21517" name="Picture 13"/>
          <p:cNvPicPr>
            <a:picLocks noChangeAspect="1" noChangeArrowheads="1"/>
          </p:cNvPicPr>
          <p:nvPr/>
        </p:nvPicPr>
        <p:blipFill>
          <a:blip r:embed="rId8" cstate="print"/>
          <a:srcRect/>
          <a:stretch>
            <a:fillRect/>
          </a:stretch>
        </p:blipFill>
        <p:spPr bwMode="auto">
          <a:xfrm>
            <a:off x="7093069" y="3318388"/>
            <a:ext cx="1864731" cy="16813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6772"/>
                                        </p:tgtEl>
                                        <p:attrNameLst>
                                          <p:attrName>style.visibility</p:attrName>
                                        </p:attrNameLst>
                                      </p:cBhvr>
                                      <p:to>
                                        <p:strVal val="visible"/>
                                      </p:to>
                                    </p:set>
                                    <p:anim calcmode="lin" valueType="num">
                                      <p:cBhvr additive="base">
                                        <p:cTn id="7" dur="500" fill="hold"/>
                                        <p:tgtEl>
                                          <p:spTgt spid="1226772"/>
                                        </p:tgtEl>
                                        <p:attrNameLst>
                                          <p:attrName>ppt_x</p:attrName>
                                        </p:attrNameLst>
                                      </p:cBhvr>
                                      <p:tavLst>
                                        <p:tav tm="0">
                                          <p:val>
                                            <p:strVal val="#ppt_x"/>
                                          </p:val>
                                        </p:tav>
                                        <p:tav tm="100000">
                                          <p:val>
                                            <p:strVal val="#ppt_x"/>
                                          </p:val>
                                        </p:tav>
                                      </p:tavLst>
                                    </p:anim>
                                    <p:anim calcmode="lin" valueType="num">
                                      <p:cBhvr additive="base">
                                        <p:cTn id="8" dur="500" fill="hold"/>
                                        <p:tgtEl>
                                          <p:spTgt spid="12267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1517"/>
                                        </p:tgtEl>
                                        <p:attrNameLst>
                                          <p:attrName>style.visibility</p:attrName>
                                        </p:attrNameLst>
                                      </p:cBhvr>
                                      <p:to>
                                        <p:strVal val="visible"/>
                                      </p:to>
                                    </p:set>
                                    <p:animEffect transition="in" filter="fade">
                                      <p:cBhvr>
                                        <p:cTn id="11" dur="2000"/>
                                        <p:tgtEl>
                                          <p:spTgt spid="215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26779"/>
                                        </p:tgtEl>
                                        <p:attrNameLst>
                                          <p:attrName>style.visibility</p:attrName>
                                        </p:attrNameLst>
                                      </p:cBhvr>
                                      <p:to>
                                        <p:strVal val="visible"/>
                                      </p:to>
                                    </p:set>
                                    <p:anim calcmode="lin" valueType="num">
                                      <p:cBhvr additive="base">
                                        <p:cTn id="16" dur="500" fill="hold"/>
                                        <p:tgtEl>
                                          <p:spTgt spid="1226779"/>
                                        </p:tgtEl>
                                        <p:attrNameLst>
                                          <p:attrName>ppt_x</p:attrName>
                                        </p:attrNameLst>
                                      </p:cBhvr>
                                      <p:tavLst>
                                        <p:tav tm="0">
                                          <p:val>
                                            <p:strVal val="#ppt_x"/>
                                          </p:val>
                                        </p:tav>
                                        <p:tav tm="100000">
                                          <p:val>
                                            <p:strVal val="#ppt_x"/>
                                          </p:val>
                                        </p:tav>
                                      </p:tavLst>
                                    </p:anim>
                                    <p:anim calcmode="lin" valueType="num">
                                      <p:cBhvr additive="base">
                                        <p:cTn id="17" dur="500" fill="hold"/>
                                        <p:tgtEl>
                                          <p:spTgt spid="1226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6773"/>
                                        </p:tgtEl>
                                        <p:attrNameLst>
                                          <p:attrName>style.visibility</p:attrName>
                                        </p:attrNameLst>
                                      </p:cBhvr>
                                      <p:to>
                                        <p:strVal val="visible"/>
                                      </p:to>
                                    </p:set>
                                    <p:anim calcmode="lin" valueType="num">
                                      <p:cBhvr additive="base">
                                        <p:cTn id="22" dur="500" fill="hold"/>
                                        <p:tgtEl>
                                          <p:spTgt spid="1226773"/>
                                        </p:tgtEl>
                                        <p:attrNameLst>
                                          <p:attrName>ppt_x</p:attrName>
                                        </p:attrNameLst>
                                      </p:cBhvr>
                                      <p:tavLst>
                                        <p:tav tm="0">
                                          <p:val>
                                            <p:strVal val="#ppt_x"/>
                                          </p:val>
                                        </p:tav>
                                        <p:tav tm="100000">
                                          <p:val>
                                            <p:strVal val="#ppt_x"/>
                                          </p:val>
                                        </p:tav>
                                      </p:tavLst>
                                    </p:anim>
                                    <p:anim calcmode="lin" valueType="num">
                                      <p:cBhvr additive="base">
                                        <p:cTn id="23" dur="500" fill="hold"/>
                                        <p:tgtEl>
                                          <p:spTgt spid="12267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26774"/>
                                        </p:tgtEl>
                                        <p:attrNameLst>
                                          <p:attrName>style.visibility</p:attrName>
                                        </p:attrNameLst>
                                      </p:cBhvr>
                                      <p:to>
                                        <p:strVal val="visible"/>
                                      </p:to>
                                    </p:set>
                                    <p:anim calcmode="lin" valueType="num">
                                      <p:cBhvr additive="base">
                                        <p:cTn id="28" dur="500" fill="hold"/>
                                        <p:tgtEl>
                                          <p:spTgt spid="1226774"/>
                                        </p:tgtEl>
                                        <p:attrNameLst>
                                          <p:attrName>ppt_x</p:attrName>
                                        </p:attrNameLst>
                                      </p:cBhvr>
                                      <p:tavLst>
                                        <p:tav tm="0">
                                          <p:val>
                                            <p:strVal val="#ppt_x"/>
                                          </p:val>
                                        </p:tav>
                                        <p:tav tm="100000">
                                          <p:val>
                                            <p:strVal val="#ppt_x"/>
                                          </p:val>
                                        </p:tav>
                                      </p:tavLst>
                                    </p:anim>
                                    <p:anim calcmode="lin" valueType="num">
                                      <p:cBhvr additive="base">
                                        <p:cTn id="29" dur="500" fill="hold"/>
                                        <p:tgtEl>
                                          <p:spTgt spid="12267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26775"/>
                                        </p:tgtEl>
                                        <p:attrNameLst>
                                          <p:attrName>style.visibility</p:attrName>
                                        </p:attrNameLst>
                                      </p:cBhvr>
                                      <p:to>
                                        <p:strVal val="visible"/>
                                      </p:to>
                                    </p:set>
                                    <p:anim calcmode="lin" valueType="num">
                                      <p:cBhvr additive="base">
                                        <p:cTn id="34" dur="500" fill="hold"/>
                                        <p:tgtEl>
                                          <p:spTgt spid="1226775"/>
                                        </p:tgtEl>
                                        <p:attrNameLst>
                                          <p:attrName>ppt_x</p:attrName>
                                        </p:attrNameLst>
                                      </p:cBhvr>
                                      <p:tavLst>
                                        <p:tav tm="0">
                                          <p:val>
                                            <p:strVal val="#ppt_x"/>
                                          </p:val>
                                        </p:tav>
                                        <p:tav tm="100000">
                                          <p:val>
                                            <p:strVal val="#ppt_x"/>
                                          </p:val>
                                        </p:tav>
                                      </p:tavLst>
                                    </p:anim>
                                    <p:anim calcmode="lin" valueType="num">
                                      <p:cBhvr additive="base">
                                        <p:cTn id="35" dur="500" fill="hold"/>
                                        <p:tgtEl>
                                          <p:spTgt spid="12267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26777"/>
                                        </p:tgtEl>
                                        <p:attrNameLst>
                                          <p:attrName>style.visibility</p:attrName>
                                        </p:attrNameLst>
                                      </p:cBhvr>
                                      <p:to>
                                        <p:strVal val="visible"/>
                                      </p:to>
                                    </p:set>
                                    <p:anim calcmode="lin" valueType="num">
                                      <p:cBhvr additive="base">
                                        <p:cTn id="40" dur="500" fill="hold"/>
                                        <p:tgtEl>
                                          <p:spTgt spid="1226777"/>
                                        </p:tgtEl>
                                        <p:attrNameLst>
                                          <p:attrName>ppt_x</p:attrName>
                                        </p:attrNameLst>
                                      </p:cBhvr>
                                      <p:tavLst>
                                        <p:tav tm="0">
                                          <p:val>
                                            <p:strVal val="#ppt_x"/>
                                          </p:val>
                                        </p:tav>
                                        <p:tav tm="100000">
                                          <p:val>
                                            <p:strVal val="#ppt_x"/>
                                          </p:val>
                                        </p:tav>
                                      </p:tavLst>
                                    </p:anim>
                                    <p:anim calcmode="lin" valueType="num">
                                      <p:cBhvr additive="base">
                                        <p:cTn id="41" dur="500" fill="hold"/>
                                        <p:tgtEl>
                                          <p:spTgt spid="1226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26778"/>
                                        </p:tgtEl>
                                        <p:attrNameLst>
                                          <p:attrName>style.visibility</p:attrName>
                                        </p:attrNameLst>
                                      </p:cBhvr>
                                      <p:to>
                                        <p:strVal val="visible"/>
                                      </p:to>
                                    </p:set>
                                    <p:anim calcmode="lin" valueType="num">
                                      <p:cBhvr additive="base">
                                        <p:cTn id="46" dur="500" fill="hold"/>
                                        <p:tgtEl>
                                          <p:spTgt spid="1226778"/>
                                        </p:tgtEl>
                                        <p:attrNameLst>
                                          <p:attrName>ppt_x</p:attrName>
                                        </p:attrNameLst>
                                      </p:cBhvr>
                                      <p:tavLst>
                                        <p:tav tm="0">
                                          <p:val>
                                            <p:strVal val="#ppt_x"/>
                                          </p:val>
                                        </p:tav>
                                        <p:tav tm="100000">
                                          <p:val>
                                            <p:strVal val="#ppt_x"/>
                                          </p:val>
                                        </p:tav>
                                      </p:tavLst>
                                    </p:anim>
                                    <p:anim calcmode="lin" valueType="num">
                                      <p:cBhvr additive="base">
                                        <p:cTn id="47" dur="500" fill="hold"/>
                                        <p:tgtEl>
                                          <p:spTgt spid="1226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73" grpId="0"/>
      <p:bldP spid="1226774" grpId="0"/>
      <p:bldP spid="1226775" grpId="0"/>
      <p:bldP spid="1226777" grpId="0"/>
      <p:bldP spid="1226778" grpId="0"/>
      <p:bldP spid="12267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2253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559" y="1728631"/>
            <a:ext cx="7765051" cy="1884721"/>
          </a:xfrm>
          <a:prstGeom prst="rect">
            <a:avLst/>
          </a:prstGeom>
          <a:noFill/>
          <a:ln w="9525">
            <a:noFill/>
            <a:miter lim="800000"/>
            <a:headEnd/>
            <a:tailEnd/>
          </a:ln>
        </p:spPr>
      </p:pic>
      <p:sp>
        <p:nvSpPr>
          <p:cNvPr id="1228813" name="Oval 13"/>
          <p:cNvSpPr>
            <a:spLocks noChangeArrowheads="1"/>
          </p:cNvSpPr>
          <p:nvPr/>
        </p:nvSpPr>
        <p:spPr bwMode="auto">
          <a:xfrm>
            <a:off x="6799006" y="3194613"/>
            <a:ext cx="349250" cy="349250"/>
          </a:xfrm>
          <a:prstGeom prst="ellipse">
            <a:avLst/>
          </a:prstGeom>
          <a:noFill/>
          <a:ln w="19050">
            <a:solidFill>
              <a:srgbClr val="FF0000"/>
            </a:solidFill>
            <a:round/>
            <a:headEnd/>
            <a:tailEnd/>
          </a:ln>
        </p:spPr>
        <p:txBody>
          <a:bodyPr wrap="none" anchor="ctr"/>
          <a:lstStyle/>
          <a:p>
            <a:pPr eaLnBrk="1" hangingPunct="1"/>
            <a:endParaRPr lang="en-US"/>
          </a:p>
        </p:txBody>
      </p:sp>
      <mc:AlternateContent xmlns:mc="http://schemas.openxmlformats.org/markup-compatibility/2006">
        <mc:Choice xmlns:a14="http://schemas.microsoft.com/office/drawing/2010/main" Requires="a14">
          <p:sp>
            <p:nvSpPr>
              <p:cNvPr id="1228814" name="Text Box 14"/>
              <p:cNvSpPr txBox="1">
                <a:spLocks noChangeArrowheads="1"/>
              </p:cNvSpPr>
              <p:nvPr/>
            </p:nvSpPr>
            <p:spPr bwMode="auto">
              <a:xfrm>
                <a:off x="898525" y="3732346"/>
                <a:ext cx="7567049" cy="1547090"/>
              </a:xfrm>
              <a:prstGeom prst="rect">
                <a:avLst/>
              </a:prstGeom>
              <a:noFill/>
              <a:ln w="9525">
                <a:noFill/>
                <a:miter lim="800000"/>
                <a:headEnd/>
                <a:tailEnd/>
              </a:ln>
            </p:spPr>
            <p:txBody>
              <a:bodyPr wrap="square">
                <a:spAutoFit/>
              </a:bodyPr>
              <a:lstStyle/>
              <a:p>
                <a:pPr eaLnBrk="1" hangingPunct="1">
                  <a:spcBef>
                    <a:spcPct val="50000"/>
                  </a:spcBef>
                </a:pPr>
                <a:r>
                  <a:rPr lang="en-US" altLang="en-US" dirty="0" smtClean="0">
                    <a:solidFill>
                      <a:schemeClr val="hlink"/>
                    </a:solidFill>
                    <a:sym typeface="Symbol" pitchFamily="18" charset="2"/>
                  </a:rPr>
                  <a:t>Use </a:t>
                </a:r>
                <a14:m>
                  <m:oMath xmlns:m="http://schemas.openxmlformats.org/officeDocument/2006/math">
                    <m:r>
                      <a:rPr lang="en-US" altLang="en-US" i="1" dirty="0">
                        <a:solidFill>
                          <a:schemeClr val="hlink"/>
                        </a:solidFill>
                        <a:latin typeface="Cambria Math" panose="02040503050406030204" pitchFamily="18" charset="0"/>
                        <a:sym typeface="Symbol" pitchFamily="18" charset="2"/>
                      </a:rPr>
                      <m:t></m:t>
                    </m:r>
                    <m:r>
                      <a:rPr lang="en-US" altLang="en-US" i="1" dirty="0">
                        <a:solidFill>
                          <a:schemeClr val="hlink"/>
                        </a:solidFill>
                        <a:latin typeface="Cambria Math" panose="02040503050406030204" pitchFamily="18" charset="0"/>
                      </a:rPr>
                      <m:t>=1.22</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ea typeface="Cambria Math" panose="02040503050406030204" pitchFamily="18" charset="0"/>
                            <a:sym typeface="Symbol" pitchFamily="18" charset="2"/>
                          </a:rPr>
                          <m:t>𝜆</m:t>
                        </m:r>
                      </m:num>
                      <m:den>
                        <m:r>
                          <a:rPr lang="en-US" altLang="en-US" i="1" dirty="0">
                            <a:solidFill>
                              <a:schemeClr val="hlink"/>
                            </a:solidFill>
                            <a:latin typeface="Cambria Math" panose="02040503050406030204" pitchFamily="18" charset="0"/>
                          </a:rPr>
                          <m:t>𝑏</m:t>
                        </m:r>
                      </m:den>
                    </m:f>
                  </m:oMath>
                </a14:m>
                <a:r>
                  <a:rPr lang="en-US" altLang="en-US" i="1" dirty="0" smtClean="0">
                    <a:solidFill>
                      <a:schemeClr val="hlink"/>
                    </a:solidFill>
                  </a:rPr>
                  <a:t>                                                              </a:t>
                </a:r>
                <a:r>
                  <a:rPr lang="en-US" altLang="en-US" dirty="0">
                    <a:solidFill>
                      <a:schemeClr val="hlink"/>
                    </a:solidFill>
                  </a:rPr>
                  <a:t>(</a:t>
                </a:r>
                <a:r>
                  <a:rPr lang="en-US" altLang="en-US" i="1" dirty="0">
                    <a:solidFill>
                      <a:schemeClr val="hlink"/>
                    </a:solidFill>
                  </a:rPr>
                  <a:t> </a:t>
                </a:r>
                <a:r>
                  <a:rPr lang="en-US" altLang="en-US" dirty="0">
                    <a:solidFill>
                      <a:schemeClr val="hlink"/>
                    </a:solidFill>
                  </a:rPr>
                  <a:t>or</a:t>
                </a:r>
                <a:r>
                  <a:rPr lang="en-US" altLang="en-US" i="1" dirty="0">
                    <a:solidFill>
                      <a:schemeClr val="hlink"/>
                    </a:solidFill>
                  </a:rPr>
                  <a:t> </a:t>
                </a:r>
                <a14:m>
                  <m:oMath xmlns:m="http://schemas.openxmlformats.org/officeDocument/2006/math">
                    <m:r>
                      <a:rPr lang="en-US" altLang="en-US" i="1" dirty="0" smtClean="0">
                        <a:solidFill>
                          <a:schemeClr val="hlink"/>
                        </a:solidFill>
                        <a:latin typeface="Cambria Math" panose="02040503050406030204" pitchFamily="18" charset="0"/>
                        <a:ea typeface="Cambria Math" panose="02040503050406030204" pitchFamily="18" charset="0"/>
                      </a:rPr>
                      <m:t>𝜃</m:t>
                    </m:r>
                    <m:r>
                      <a:rPr lang="en-US" altLang="en-US" i="1" dirty="0">
                        <a:solidFill>
                          <a:schemeClr val="hlink"/>
                        </a:solidFill>
                        <a:latin typeface="Cambria Math" panose="02040503050406030204" pitchFamily="18" charset="0"/>
                      </a:rPr>
                      <m:t>=</m:t>
                    </m:r>
                    <m:f>
                      <m:fPr>
                        <m:ctrlPr>
                          <a:rPr lang="en-US" altLang="en-US" i="1" dirty="0">
                            <a:solidFill>
                              <a:schemeClr val="hlink"/>
                            </a:solidFill>
                            <a:latin typeface="Cambria Math" panose="02040503050406030204" pitchFamily="18" charset="0"/>
                            <a:ea typeface="Cambria Math" panose="02040503050406030204" pitchFamily="18" charset="0"/>
                            <a:sym typeface="Symbol" pitchFamily="18" charset="2"/>
                          </a:rPr>
                        </m:ctrlPr>
                      </m:fPr>
                      <m:num>
                        <m:r>
                          <a:rPr lang="en-US" altLang="en-US" i="1" dirty="0" smtClean="0">
                            <a:solidFill>
                              <a:schemeClr val="hlink"/>
                            </a:solidFill>
                            <a:latin typeface="Cambria Math" panose="02040503050406030204" pitchFamily="18" charset="0"/>
                            <a:ea typeface="Cambria Math" panose="02040503050406030204" pitchFamily="18" charset="0"/>
                          </a:rPr>
                          <m:t>𝜆</m:t>
                        </m:r>
                      </m:num>
                      <m:den>
                        <m:r>
                          <a:rPr lang="en-US" altLang="en-US" i="1" dirty="0">
                            <a:solidFill>
                              <a:schemeClr val="hlink"/>
                            </a:solidFill>
                            <a:latin typeface="Cambria Math" panose="02040503050406030204" pitchFamily="18" charset="0"/>
                          </a:rPr>
                          <m:t>𝑏</m:t>
                        </m:r>
                      </m:den>
                    </m:f>
                    <m:r>
                      <a:rPr lang="en-US" altLang="en-US" i="1" dirty="0">
                        <a:solidFill>
                          <a:schemeClr val="hlink"/>
                        </a:solidFill>
                        <a:latin typeface="Cambria Math" panose="02040503050406030204" pitchFamily="18" charset="0"/>
                      </a:rPr>
                      <m:t> </m:t>
                    </m:r>
                  </m:oMath>
                </a14:m>
                <a:r>
                  <a:rPr lang="en-US" altLang="en-US" dirty="0" smtClean="0">
                    <a:solidFill>
                      <a:schemeClr val="hlink"/>
                    </a:solidFill>
                  </a:rPr>
                  <a:t> since </a:t>
                </a:r>
                <a:r>
                  <a:rPr lang="en-US" altLang="en-US" dirty="0">
                    <a:solidFill>
                      <a:schemeClr val="hlink"/>
                    </a:solidFill>
                  </a:rPr>
                  <a:t>we are                                                         looking only for the ORDER</a:t>
                </a:r>
                <a:r>
                  <a:rPr lang="en-US" altLang="en-US" i="1" dirty="0">
                    <a:solidFill>
                      <a:schemeClr val="hlink"/>
                    </a:solidFill>
                  </a:rPr>
                  <a:t> </a:t>
                </a:r>
                <a:r>
                  <a:rPr lang="en-US" altLang="en-US" dirty="0">
                    <a:solidFill>
                      <a:schemeClr val="hlink"/>
                    </a:solidFill>
                  </a:rPr>
                  <a:t>):</a:t>
                </a:r>
                <a:r>
                  <a:rPr lang="en-US" altLang="en-US" dirty="0"/>
                  <a:t> </a:t>
                </a:r>
              </a:p>
            </p:txBody>
          </p:sp>
        </mc:Choice>
        <mc:Fallback>
          <p:sp>
            <p:nvSpPr>
              <p:cNvPr id="1228814" name="Text Box 14"/>
              <p:cNvSpPr txBox="1">
                <a:spLocks noRot="1" noChangeAspect="1" noMove="1" noResize="1" noEditPoints="1" noAdjustHandles="1" noChangeArrowheads="1" noChangeShapeType="1" noTextEdit="1"/>
              </p:cNvSpPr>
              <p:nvPr/>
            </p:nvSpPr>
            <p:spPr bwMode="auto">
              <a:xfrm>
                <a:off x="898525" y="3732346"/>
                <a:ext cx="7567049" cy="1547090"/>
              </a:xfrm>
              <a:prstGeom prst="rect">
                <a:avLst/>
              </a:prstGeom>
              <a:blipFill>
                <a:blip r:embed="rId7"/>
                <a:stretch>
                  <a:fillRect l="-1208" r="-8213" b="-826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8815" name="Text Box 15"/>
              <p:cNvSpPr txBox="1">
                <a:spLocks noChangeArrowheads="1"/>
              </p:cNvSpPr>
              <p:nvPr/>
            </p:nvSpPr>
            <p:spPr bwMode="auto">
              <a:xfrm>
                <a:off x="903031" y="5225424"/>
                <a:ext cx="5895975" cy="616964"/>
              </a:xfrm>
              <a:prstGeom prst="rect">
                <a:avLst/>
              </a:prstGeom>
              <a:noFill/>
              <a:ln w="9525">
                <a:noFill/>
                <a:miter lim="800000"/>
                <a:headEnd/>
                <a:tailEnd/>
              </a:ln>
            </p:spPr>
            <p:txBody>
              <a:bodyPr>
                <a:spAutoFit/>
              </a:bodyPr>
              <a:lstStyle/>
              <a:p>
                <a:pPr eaLnBrk="1" hangingPunct="1">
                  <a:spcBef>
                    <a:spcPct val="50000"/>
                  </a:spcBef>
                </a:pP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m:t>
                    </m:r>
                    <m:r>
                      <a:rPr lang="en-US" altLang="en-US" i="1" dirty="0">
                        <a:solidFill>
                          <a:schemeClr val="hlink"/>
                        </a:solidFill>
                        <a:latin typeface="Cambria Math" panose="02040503050406030204" pitchFamily="18" charset="0"/>
                      </a:rPr>
                      <m:t>=1.22</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0.06</m:t>
                        </m:r>
                      </m:num>
                      <m:den>
                        <m:r>
                          <a:rPr lang="en-US" altLang="en-US" i="1" dirty="0">
                            <a:solidFill>
                              <a:schemeClr val="hlink"/>
                            </a:solidFill>
                            <a:latin typeface="Cambria Math" panose="02040503050406030204" pitchFamily="18" charset="0"/>
                          </a:rPr>
                          <m:t>120</m:t>
                        </m:r>
                      </m:den>
                    </m:f>
                    <m:r>
                      <a:rPr lang="en-US" altLang="en-US" i="1" dirty="0">
                        <a:solidFill>
                          <a:schemeClr val="hlink"/>
                        </a:solidFill>
                        <a:latin typeface="Cambria Math" panose="02040503050406030204" pitchFamily="18" charset="0"/>
                        <a:sym typeface="Symbol" pitchFamily="18" charset="2"/>
                      </a:rPr>
                      <m:t> = 6</m:t>
                    </m:r>
                    <m:sSup>
                      <m:sSupPr>
                        <m:ctrlPr>
                          <a:rPr lang="en-US" altLang="en-US" b="0" i="1" dirty="0" smtClean="0">
                            <a:solidFill>
                              <a:schemeClr val="hlink"/>
                            </a:solidFill>
                            <a:latin typeface="Cambria Math" panose="02040503050406030204" pitchFamily="18" charset="0"/>
                            <a:sym typeface="Symbol" pitchFamily="18" charset="2"/>
                          </a:rPr>
                        </m:ctrlPr>
                      </m:sSupPr>
                      <m:e>
                        <m:r>
                          <a:rPr lang="en-US" altLang="en-US" i="1" dirty="0">
                            <a:solidFill>
                              <a:schemeClr val="hlink"/>
                            </a:solidFill>
                            <a:latin typeface="Cambria Math" panose="02040503050406030204" pitchFamily="18" charset="0"/>
                            <a:sym typeface="Symbol" pitchFamily="18" charset="2"/>
                          </a:rPr>
                          <m:t>10</m:t>
                        </m:r>
                      </m:e>
                      <m:sup>
                        <m:r>
                          <a:rPr lang="en-US" altLang="en-US" b="0" i="1" dirty="0" smtClean="0">
                            <a:solidFill>
                              <a:schemeClr val="hlink"/>
                            </a:solidFill>
                            <a:latin typeface="Cambria Math" panose="02040503050406030204" pitchFamily="18" charset="0"/>
                            <a:sym typeface="Symbol" pitchFamily="18" charset="2"/>
                          </a:rPr>
                          <m:t>−4</m:t>
                        </m:r>
                      </m:sup>
                    </m:sSup>
                    <m:r>
                      <a:rPr lang="en-US" altLang="en-US"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rad. </a:t>
                </a:r>
              </a:p>
            </p:txBody>
          </p:sp>
        </mc:Choice>
        <mc:Fallback xmlns="">
          <p:sp>
            <p:nvSpPr>
              <p:cNvPr id="1228815" name="Text Box 15"/>
              <p:cNvSpPr txBox="1">
                <a:spLocks noRot="1" noChangeAspect="1" noMove="1" noResize="1" noEditPoints="1" noAdjustHandles="1" noChangeArrowheads="1" noChangeShapeType="1" noTextEdit="1"/>
              </p:cNvSpPr>
              <p:nvPr/>
            </p:nvSpPr>
            <p:spPr bwMode="auto">
              <a:xfrm>
                <a:off x="903031" y="5225424"/>
                <a:ext cx="5895975" cy="616964"/>
              </a:xfrm>
              <a:prstGeom prst="rect">
                <a:avLst/>
              </a:prstGeom>
              <a:blipFill>
                <a:blip r:embed="rId8"/>
                <a:stretch>
                  <a:fillRect b="-891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8816" name="Text Box 16"/>
              <p:cNvSpPr txBox="1">
                <a:spLocks noChangeArrowheads="1"/>
              </p:cNvSpPr>
              <p:nvPr/>
            </p:nvSpPr>
            <p:spPr bwMode="auto">
              <a:xfrm>
                <a:off x="898525" y="6000437"/>
                <a:ext cx="5713412" cy="616964"/>
              </a:xfrm>
              <a:prstGeom prst="rect">
                <a:avLst/>
              </a:prstGeom>
              <a:noFill/>
              <a:ln w="9525">
                <a:noFill/>
                <a:miter lim="800000"/>
                <a:headEnd/>
                <a:tailEnd/>
              </a:ln>
            </p:spPr>
            <p:txBody>
              <a:bodyPr>
                <a:spAutoFit/>
              </a:bodyPr>
              <a:lstStyle/>
              <a:p>
                <a:pPr eaLnBrk="1" hangingPunct="1">
                  <a:spcBef>
                    <a:spcPct val="50000"/>
                  </a:spcBef>
                </a:pP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m:t>
                    </m:r>
                    <m:r>
                      <a:rPr lang="en-US" altLang="en-US" i="1" dirty="0">
                        <a:solidFill>
                          <a:schemeClr val="hlink"/>
                        </a:solidFill>
                        <a:latin typeface="Cambria Math" panose="02040503050406030204" pitchFamily="18" charset="0"/>
                      </a:rPr>
                      <m:t>=</m:t>
                    </m:r>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0.06</m:t>
                        </m:r>
                      </m:num>
                      <m:den>
                        <m:r>
                          <a:rPr lang="en-US" altLang="en-US" i="1" dirty="0">
                            <a:solidFill>
                              <a:schemeClr val="hlink"/>
                            </a:solidFill>
                            <a:latin typeface="Cambria Math" panose="02040503050406030204" pitchFamily="18" charset="0"/>
                          </a:rPr>
                          <m:t>120</m:t>
                        </m:r>
                      </m:den>
                    </m:f>
                    <m:r>
                      <a:rPr lang="en-US" altLang="en-US" i="1" dirty="0">
                        <a:solidFill>
                          <a:schemeClr val="hlink"/>
                        </a:solidFill>
                        <a:latin typeface="Cambria Math" panose="02040503050406030204" pitchFamily="18" charset="0"/>
                        <a:sym typeface="Symbol" pitchFamily="18" charset="2"/>
                      </a:rPr>
                      <m:t> = 5</m:t>
                    </m:r>
                    <m:sSup>
                      <m:sSupPr>
                        <m:ctrlPr>
                          <a:rPr lang="en-US" altLang="en-US" b="0" i="1" dirty="0" smtClean="0">
                            <a:solidFill>
                              <a:schemeClr val="hlink"/>
                            </a:solidFill>
                            <a:latin typeface="Cambria Math" panose="02040503050406030204" pitchFamily="18" charset="0"/>
                            <a:sym typeface="Symbol" pitchFamily="18" charset="2"/>
                          </a:rPr>
                        </m:ctrlPr>
                      </m:sSupPr>
                      <m:e>
                        <m:r>
                          <a:rPr lang="en-US" altLang="en-US" i="1" dirty="0">
                            <a:solidFill>
                              <a:schemeClr val="hlink"/>
                            </a:solidFill>
                            <a:latin typeface="Cambria Math" panose="02040503050406030204" pitchFamily="18" charset="0"/>
                            <a:sym typeface="Symbol" pitchFamily="18" charset="2"/>
                          </a:rPr>
                          <m:t>10</m:t>
                        </m:r>
                      </m:e>
                      <m:sup>
                        <m:r>
                          <a:rPr lang="en-US" altLang="en-US" b="0" i="1" dirty="0" smtClean="0">
                            <a:solidFill>
                              <a:schemeClr val="hlink"/>
                            </a:solidFill>
                            <a:latin typeface="Cambria Math" panose="02040503050406030204" pitchFamily="18" charset="0"/>
                            <a:sym typeface="Symbol" pitchFamily="18" charset="2"/>
                          </a:rPr>
                          <m:t>−4</m:t>
                        </m:r>
                      </m:sup>
                    </m:sSup>
                    <m:r>
                      <a:rPr lang="en-US" altLang="en-US" i="1" dirty="0">
                        <a:solidFill>
                          <a:schemeClr val="hlink"/>
                        </a:solidFill>
                        <a:latin typeface="Cambria Math" panose="02040503050406030204" pitchFamily="18" charset="0"/>
                        <a:sym typeface="Symbol" pitchFamily="18" charset="2"/>
                      </a:rPr>
                      <m:t> </m:t>
                    </m:r>
                  </m:oMath>
                </a14:m>
                <a:r>
                  <a:rPr lang="en-US" altLang="en-US" dirty="0">
                    <a:solidFill>
                      <a:schemeClr val="hlink"/>
                    </a:solidFill>
                    <a:sym typeface="Symbol" pitchFamily="18" charset="2"/>
                  </a:rPr>
                  <a:t>rad. </a:t>
                </a:r>
              </a:p>
            </p:txBody>
          </p:sp>
        </mc:Choice>
        <mc:Fallback xmlns="">
          <p:sp>
            <p:nvSpPr>
              <p:cNvPr id="1228816" name="Text Box 16"/>
              <p:cNvSpPr txBox="1">
                <a:spLocks noRot="1" noChangeAspect="1" noMove="1" noResize="1" noEditPoints="1" noAdjustHandles="1" noChangeArrowheads="1" noChangeShapeType="1" noTextEdit="1"/>
              </p:cNvSpPr>
              <p:nvPr/>
            </p:nvSpPr>
            <p:spPr bwMode="auto">
              <a:xfrm>
                <a:off x="898525" y="6000437"/>
                <a:ext cx="5713412" cy="616964"/>
              </a:xfrm>
              <a:prstGeom prst="rect">
                <a:avLst/>
              </a:prstGeom>
              <a:blipFill>
                <a:blip r:embed="rId9"/>
                <a:stretch>
                  <a:fillRect b="-7843"/>
                </a:stretch>
              </a:blipFill>
              <a:ln w="9525">
                <a:noFill/>
                <a:miter lim="800000"/>
                <a:headEnd/>
                <a:tailEnd/>
              </a:ln>
            </p:spPr>
            <p:txBody>
              <a:bodyPr/>
              <a:lstStyle/>
              <a:p>
                <a:r>
                  <a:rPr lang="en-US">
                    <a:noFill/>
                  </a:rPr>
                  <a:t> </a:t>
                </a:r>
              </a:p>
            </p:txBody>
          </p:sp>
        </mc:Fallback>
      </mc:AlternateContent>
      <p:sp>
        <p:nvSpPr>
          <p:cNvPr id="2253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2"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pic>
        <p:nvPicPr>
          <p:cNvPr id="13" name="Picture 31" descr="GK-ParkesRadioTelescope"/>
          <p:cNvPicPr>
            <a:picLocks noChangeAspect="1" noChangeArrowheads="1"/>
          </p:cNvPicPr>
          <p:nvPr/>
        </p:nvPicPr>
        <p:blipFill>
          <a:blip r:embed="rId10" cstate="print"/>
          <a:srcRect/>
          <a:stretch>
            <a:fillRect/>
          </a:stretch>
        </p:blipFill>
        <p:spPr bwMode="auto">
          <a:xfrm>
            <a:off x="5642578" y="4232788"/>
            <a:ext cx="3310702" cy="24777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ppt_x"/>
                                          </p:val>
                                        </p:tav>
                                        <p:tav tm="100000">
                                          <p:val>
                                            <p:strVal val="#ppt_x"/>
                                          </p:val>
                                        </p:tav>
                                      </p:tavLst>
                                    </p:anim>
                                    <p:anim calcmode="lin" valueType="num">
                                      <p:cBhvr additive="base">
                                        <p:cTn id="8" dur="500" fill="hold"/>
                                        <p:tgtEl>
                                          <p:spTgt spid="225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28814"/>
                                        </p:tgtEl>
                                        <p:attrNameLst>
                                          <p:attrName>style.visibility</p:attrName>
                                        </p:attrNameLst>
                                      </p:cBhvr>
                                      <p:to>
                                        <p:strVal val="visible"/>
                                      </p:to>
                                    </p:set>
                                    <p:anim calcmode="lin" valueType="num">
                                      <p:cBhvr additive="base">
                                        <p:cTn id="16" dur="500" fill="hold"/>
                                        <p:tgtEl>
                                          <p:spTgt spid="1228814"/>
                                        </p:tgtEl>
                                        <p:attrNameLst>
                                          <p:attrName>ppt_x</p:attrName>
                                        </p:attrNameLst>
                                      </p:cBhvr>
                                      <p:tavLst>
                                        <p:tav tm="0">
                                          <p:val>
                                            <p:strVal val="#ppt_x"/>
                                          </p:val>
                                        </p:tav>
                                        <p:tav tm="100000">
                                          <p:val>
                                            <p:strVal val="#ppt_x"/>
                                          </p:val>
                                        </p:tav>
                                      </p:tavLst>
                                    </p:anim>
                                    <p:anim calcmode="lin" valueType="num">
                                      <p:cBhvr additive="base">
                                        <p:cTn id="17" dur="500" fill="hold"/>
                                        <p:tgtEl>
                                          <p:spTgt spid="12288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8815"/>
                                        </p:tgtEl>
                                        <p:attrNameLst>
                                          <p:attrName>style.visibility</p:attrName>
                                        </p:attrNameLst>
                                      </p:cBhvr>
                                      <p:to>
                                        <p:strVal val="visible"/>
                                      </p:to>
                                    </p:set>
                                    <p:anim calcmode="lin" valueType="num">
                                      <p:cBhvr additive="base">
                                        <p:cTn id="22" dur="500" fill="hold"/>
                                        <p:tgtEl>
                                          <p:spTgt spid="1228815"/>
                                        </p:tgtEl>
                                        <p:attrNameLst>
                                          <p:attrName>ppt_x</p:attrName>
                                        </p:attrNameLst>
                                      </p:cBhvr>
                                      <p:tavLst>
                                        <p:tav tm="0">
                                          <p:val>
                                            <p:strVal val="#ppt_x"/>
                                          </p:val>
                                        </p:tav>
                                        <p:tav tm="100000">
                                          <p:val>
                                            <p:strVal val="#ppt_x"/>
                                          </p:val>
                                        </p:tav>
                                      </p:tavLst>
                                    </p:anim>
                                    <p:anim calcmode="lin" valueType="num">
                                      <p:cBhvr additive="base">
                                        <p:cTn id="23" dur="500" fill="hold"/>
                                        <p:tgtEl>
                                          <p:spTgt spid="12288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28816"/>
                                        </p:tgtEl>
                                        <p:attrNameLst>
                                          <p:attrName>style.visibility</p:attrName>
                                        </p:attrNameLst>
                                      </p:cBhvr>
                                      <p:to>
                                        <p:strVal val="visible"/>
                                      </p:to>
                                    </p:set>
                                    <p:anim calcmode="lin" valueType="num">
                                      <p:cBhvr additive="base">
                                        <p:cTn id="28" dur="500" fill="hold"/>
                                        <p:tgtEl>
                                          <p:spTgt spid="1228816"/>
                                        </p:tgtEl>
                                        <p:attrNameLst>
                                          <p:attrName>ppt_x</p:attrName>
                                        </p:attrNameLst>
                                      </p:cBhvr>
                                      <p:tavLst>
                                        <p:tav tm="0">
                                          <p:val>
                                            <p:strVal val="#ppt_x"/>
                                          </p:val>
                                        </p:tav>
                                        <p:tav tm="100000">
                                          <p:val>
                                            <p:strVal val="#ppt_x"/>
                                          </p:val>
                                        </p:tav>
                                      </p:tavLst>
                                    </p:anim>
                                    <p:anim calcmode="lin" valueType="num">
                                      <p:cBhvr additive="base">
                                        <p:cTn id="29" dur="500" fill="hold"/>
                                        <p:tgtEl>
                                          <p:spTgt spid="12288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228813"/>
                                        </p:tgtEl>
                                        <p:attrNameLst>
                                          <p:attrName>style.visibility</p:attrName>
                                        </p:attrNameLst>
                                      </p:cBhvr>
                                      <p:to>
                                        <p:strVal val="visible"/>
                                      </p:to>
                                    </p:set>
                                    <p:anim calcmode="lin" valueType="num">
                                      <p:cBhvr>
                                        <p:cTn id="34" dur="500" fill="hold"/>
                                        <p:tgtEl>
                                          <p:spTgt spid="1228813"/>
                                        </p:tgtEl>
                                        <p:attrNameLst>
                                          <p:attrName>ppt_w</p:attrName>
                                        </p:attrNameLst>
                                      </p:cBhvr>
                                      <p:tavLst>
                                        <p:tav tm="0">
                                          <p:val>
                                            <p:fltVal val="0"/>
                                          </p:val>
                                        </p:tav>
                                        <p:tav tm="100000">
                                          <p:val>
                                            <p:strVal val="#ppt_w"/>
                                          </p:val>
                                        </p:tav>
                                      </p:tavLst>
                                    </p:anim>
                                    <p:anim calcmode="lin" valueType="num">
                                      <p:cBhvr>
                                        <p:cTn id="35" dur="500" fill="hold"/>
                                        <p:tgtEl>
                                          <p:spTgt spid="1228813"/>
                                        </p:tgtEl>
                                        <p:attrNameLst>
                                          <p:attrName>ppt_h</p:attrName>
                                        </p:attrNameLst>
                                      </p:cBhvr>
                                      <p:tavLst>
                                        <p:tav tm="0">
                                          <p:val>
                                            <p:fltVal val="0"/>
                                          </p:val>
                                        </p:tav>
                                        <p:tav tm="100000">
                                          <p:val>
                                            <p:strVal val="#ppt_h"/>
                                          </p:val>
                                        </p:tav>
                                      </p:tavLst>
                                    </p:anim>
                                    <p:animEffect transition="in" filter="fade">
                                      <p:cBhvr>
                                        <p:cTn id="36" dur="500"/>
                                        <p:tgtEl>
                                          <p:spTgt spid="1228813"/>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13" grpId="0" animBg="1"/>
      <p:bldP spid="1228814" grpId="0"/>
      <p:bldP spid="1228815" grpId="0"/>
      <p:bldP spid="12288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3"/>
            <a:ext cx="7772400" cy="54562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the intensity patterns for multiple-slit interference.</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pattern characteristics are apparent:</a:t>
            </a:r>
          </a:p>
          <a:p>
            <a:pPr marL="457200" indent="-457200" eaLnBrk="1" hangingPunct="1">
              <a:spcBef>
                <a:spcPct val="20000"/>
              </a:spcBef>
              <a:buAutoNum type="arabicParenBoth"/>
              <a:defRPr/>
            </a:pPr>
            <a:r>
              <a:rPr lang="en-US" altLang="en-US" dirty="0">
                <a:solidFill>
                  <a:srgbClr val="000000"/>
                </a:solidFill>
                <a:cs typeface="Times New Roman" pitchFamily="18" charset="0"/>
              </a:rPr>
              <a:t>The more slits, the higher the intensity                         of the primary maxima.</a:t>
            </a:r>
          </a:p>
          <a:p>
            <a:pPr marL="457200" indent="-457200" eaLnBrk="1" hangingPunct="1">
              <a:spcBef>
                <a:spcPct val="20000"/>
              </a:spcBef>
              <a:buAutoNum type="arabicParenBoth"/>
              <a:defRPr/>
            </a:pPr>
            <a:r>
              <a:rPr lang="en-US" altLang="en-US" dirty="0">
                <a:solidFill>
                  <a:srgbClr val="000000"/>
                </a:solidFill>
                <a:cs typeface="Times New Roman" pitchFamily="18" charset="0"/>
              </a:rPr>
              <a:t>The more slits, the narrower                                             the primary maxima.</a:t>
            </a:r>
          </a:p>
          <a:p>
            <a:pPr eaLnBrk="1" hangingPunct="1">
              <a:spcBef>
                <a:spcPct val="20000"/>
              </a:spcBef>
              <a:defRPr/>
            </a:pPr>
            <a:endParaRPr lang="en-US" altLang="en-US" dirty="0">
              <a:solidFill>
                <a:srgbClr val="000000"/>
              </a:solidFill>
              <a:latin typeface="+mn-lt"/>
              <a:cs typeface="Times New Roman" pitchFamily="18" charset="0"/>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734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2998" y="3231435"/>
            <a:ext cx="8001000" cy="3552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0" end="0"/>
                                            </p:txEl>
                                          </p:spTgt>
                                        </p:tgtEl>
                                        <p:attrNameLst>
                                          <p:attrName>style.visibility</p:attrName>
                                        </p:attrNameLst>
                                      </p:cBhvr>
                                      <p:to>
                                        <p:strVal val="visible"/>
                                      </p:to>
                                    </p:set>
                                    <p:anim calcmode="lin" valueType="num">
                                      <p:cBhvr additive="base">
                                        <p:cTn id="7" dur="500" fill="hold"/>
                                        <p:tgtEl>
                                          <p:spTgt spid="1204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1" end="1"/>
                                            </p:txEl>
                                          </p:spTgt>
                                        </p:tgtEl>
                                        <p:attrNameLst>
                                          <p:attrName>style.visibility</p:attrName>
                                        </p:attrNameLst>
                                      </p:cBhvr>
                                      <p:to>
                                        <p:strVal val="visible"/>
                                      </p:to>
                                    </p:set>
                                    <p:anim calcmode="lin" valueType="num">
                                      <p:cBhvr additive="base">
                                        <p:cTn id="13"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347"/>
                                        </p:tgtEl>
                                        <p:attrNameLst>
                                          <p:attrName>style.visibility</p:attrName>
                                        </p:attrNameLst>
                                      </p:cBhvr>
                                      <p:to>
                                        <p:strVal val="visible"/>
                                      </p:to>
                                    </p:set>
                                    <p:animEffect transition="in" filter="wipe(left)">
                                      <p:cBhvr>
                                        <p:cTn id="18" dur="5000"/>
                                        <p:tgtEl>
                                          <p:spTgt spid="573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04226">
                                            <p:txEl>
                                              <p:pRg st="2" end="2"/>
                                            </p:txEl>
                                          </p:spTgt>
                                        </p:tgtEl>
                                        <p:attrNameLst>
                                          <p:attrName>style.visibility</p:attrName>
                                        </p:attrNameLst>
                                      </p:cBhvr>
                                      <p:to>
                                        <p:strVal val="visible"/>
                                      </p:to>
                                    </p:set>
                                    <p:anim calcmode="lin" valueType="num">
                                      <p:cBhvr additive="base">
                                        <p:cTn id="23"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04226">
                                            <p:txEl>
                                              <p:pRg st="3" end="3"/>
                                            </p:txEl>
                                          </p:spTgt>
                                        </p:tgtEl>
                                        <p:attrNameLst>
                                          <p:attrName>style.visibility</p:attrName>
                                        </p:attrNameLst>
                                      </p:cBhvr>
                                      <p:to>
                                        <p:strVal val="visible"/>
                                      </p:to>
                                    </p:set>
                                    <p:anim calcmode="lin" valueType="num">
                                      <p:cBhvr additive="base">
                                        <p:cTn id="29"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04226">
                                            <p:txEl>
                                              <p:pRg st="4" end="4"/>
                                            </p:txEl>
                                          </p:spTgt>
                                        </p:tgtEl>
                                        <p:attrNameLst>
                                          <p:attrName>style.visibility</p:attrName>
                                        </p:attrNameLst>
                                      </p:cBhvr>
                                      <p:to>
                                        <p:strVal val="visible"/>
                                      </p:to>
                                    </p:set>
                                    <p:anim calcmode="lin" valueType="num">
                                      <p:cBhvr additive="base">
                                        <p:cTn id="35" dur="500" fill="hold"/>
                                        <p:tgtEl>
                                          <p:spTgt spid="120422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04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3187" name="Rectangle 3"/>
              <p:cNvSpPr>
                <a:spLocks noChangeArrowheads="1"/>
              </p:cNvSpPr>
              <p:nvPr/>
            </p:nvSpPr>
            <p:spPr bwMode="auto">
              <a:xfrm>
                <a:off x="685800" y="1339849"/>
                <a:ext cx="7772400" cy="4617197"/>
              </a:xfrm>
              <a:prstGeom prst="rect">
                <a:avLst/>
              </a:prstGeom>
              <a:solidFill>
                <a:srgbClr val="EAEAEA"/>
              </a:solidFill>
              <a:ln>
                <a:noFill/>
              </a:ln>
              <a:extLst/>
            </p:spPr>
            <p:txBody>
              <a:bodyPr/>
              <a:lstStyle>
                <a:lvl1pPr marL="633413" indent="-633413"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b="1" dirty="0" smtClean="0"/>
                  <a:t>Applications and skills: </a:t>
                </a:r>
                <a:endParaRPr lang="en-US" dirty="0"/>
              </a:p>
              <a:p>
                <a:pPr>
                  <a:defRPr/>
                </a:pPr>
                <a:r>
                  <a:rPr lang="en-US" dirty="0"/>
                  <a:t>• Solving problems involving the Rayleigh criterion for light emitted by two sources diffracted at a single slit </a:t>
                </a:r>
              </a:p>
              <a:p>
                <a:pPr>
                  <a:defRPr/>
                </a:pPr>
                <a:r>
                  <a:rPr lang="en-US" dirty="0"/>
                  <a:t>• </a:t>
                </a:r>
                <a:r>
                  <a:rPr lang="en-US" dirty="0" err="1"/>
                  <a:t>Resolvance</a:t>
                </a:r>
                <a:r>
                  <a:rPr lang="en-US" dirty="0"/>
                  <a:t> of diffraction gratings </a:t>
                </a:r>
              </a:p>
              <a:p>
                <a:pPr>
                  <a:defRPr/>
                </a:pPr>
                <a:r>
                  <a:rPr lang="en-US" b="1" dirty="0"/>
                  <a:t>Guidance: </a:t>
                </a:r>
                <a:endParaRPr lang="en-US" dirty="0"/>
              </a:p>
              <a:p>
                <a:pPr>
                  <a:defRPr/>
                </a:pPr>
                <a:r>
                  <a:rPr lang="en-US" dirty="0"/>
                  <a:t>• Proof of the diffraction grating </a:t>
                </a:r>
                <a:r>
                  <a:rPr lang="en-US" dirty="0" err="1"/>
                  <a:t>resolvance</a:t>
                </a:r>
                <a:r>
                  <a:rPr lang="en-US" dirty="0"/>
                  <a:t> equation is not required</a:t>
                </a:r>
              </a:p>
              <a:p>
                <a:pPr marL="625475" indent="-625475">
                  <a:defRPr/>
                </a:pPr>
                <a:r>
                  <a:rPr lang="en-US" altLang="en-US" b="1" dirty="0">
                    <a:solidFill>
                      <a:srgbClr val="FF0000"/>
                    </a:solidFill>
                    <a:latin typeface="Arial" charset="0"/>
                    <a:cs typeface="Arial" charset="0"/>
                  </a:rPr>
                  <a:t>Data booklet reference: </a:t>
                </a:r>
                <a:endParaRPr lang="en-US" altLang="en-US" dirty="0">
                  <a:solidFill>
                    <a:srgbClr val="FF0000"/>
                  </a:solidFill>
                  <a:latin typeface="Arial" charset="0"/>
                  <a:cs typeface="Arial" charset="0"/>
                </a:endParaRPr>
              </a:p>
              <a:p>
                <a:pPr marL="625475" indent="-625475">
                  <a:defRPr/>
                </a:pPr>
                <a:r>
                  <a:rPr lang="en-US" altLang="en-US" dirty="0">
                    <a:solidFill>
                      <a:srgbClr val="FF0000"/>
                    </a:solidFill>
                    <a:latin typeface="Arial" charset="0"/>
                    <a:cs typeface="Arial" charset="0"/>
                  </a:rPr>
                  <a:t>• </a:t>
                </a:r>
                <a14:m>
                  <m:oMath xmlns:m="http://schemas.openxmlformats.org/officeDocument/2006/math">
                    <m:r>
                      <a:rPr lang="en-US" i="1" dirty="0" smtClean="0">
                        <a:solidFill>
                          <a:srgbClr val="FF0000"/>
                        </a:solidFill>
                        <a:latin typeface="Cambria Math" panose="02040503050406030204" pitchFamily="18" charset="0"/>
                        <a:cs typeface="Arial" charset="0"/>
                        <a:sym typeface="Symbol"/>
                      </a:rPr>
                      <m:t>=</m:t>
                    </m:r>
                    <m:f>
                      <m:fPr>
                        <m:ctrlPr>
                          <a:rPr lang="en-US" i="1" dirty="0" smtClean="0">
                            <a:solidFill>
                              <a:srgbClr val="FF0000"/>
                            </a:solidFill>
                            <a:latin typeface="Cambria Math" panose="02040503050406030204" pitchFamily="18" charset="0"/>
                            <a:cs typeface="Arial" charset="0"/>
                            <a:sym typeface="Symbol"/>
                          </a:rPr>
                        </m:ctrlPr>
                      </m:fPr>
                      <m:num>
                        <m:r>
                          <a:rPr lang="en-US" i="1" dirty="0" smtClean="0">
                            <a:solidFill>
                              <a:srgbClr val="FF0000"/>
                            </a:solidFill>
                            <a:latin typeface="Cambria Math" panose="02040503050406030204" pitchFamily="18" charset="0"/>
                            <a:cs typeface="Arial" charset="0"/>
                            <a:sym typeface="Symbol"/>
                          </a:rPr>
                          <m:t>1.22</m:t>
                        </m:r>
                        <m:r>
                          <a:rPr lang="en-US" i="1" dirty="0" smtClean="0">
                            <a:solidFill>
                              <a:srgbClr val="FF0000"/>
                            </a:solidFill>
                            <a:latin typeface="Cambria Math" panose="02040503050406030204" pitchFamily="18" charset="0"/>
                            <a:ea typeface="Cambria Math" panose="02040503050406030204" pitchFamily="18" charset="0"/>
                            <a:cs typeface="Arial" charset="0"/>
                            <a:sym typeface="Symbol"/>
                          </a:rPr>
                          <m:t>𝜆</m:t>
                        </m:r>
                      </m:num>
                      <m:den>
                        <m:r>
                          <a:rPr lang="en-US" i="1" dirty="0" smtClean="0">
                            <a:solidFill>
                              <a:srgbClr val="FF0000"/>
                            </a:solidFill>
                            <a:latin typeface="Cambria Math" panose="02040503050406030204" pitchFamily="18" charset="0"/>
                            <a:cs typeface="Arial" charset="0"/>
                            <a:sym typeface="Symbol"/>
                          </a:rPr>
                          <m:t>𝑏</m:t>
                        </m:r>
                      </m:den>
                    </m:f>
                  </m:oMath>
                </a14:m>
                <a:endParaRPr lang="en-US" dirty="0">
                  <a:solidFill>
                    <a:srgbClr val="FF0000"/>
                  </a:solidFill>
                  <a:latin typeface="Arial" charset="0"/>
                  <a:cs typeface="Arial" charset="0"/>
                  <a:sym typeface="Symbol"/>
                </a:endParaRPr>
              </a:p>
              <a:p>
                <a:pPr marL="625475" indent="-625475">
                  <a:defRPr/>
                </a:pPr>
                <a:r>
                  <a:rPr lang="en-US" altLang="en-US" dirty="0">
                    <a:solidFill>
                      <a:srgbClr val="FF0000"/>
                    </a:solidFill>
                    <a:latin typeface="Arial" charset="0"/>
                    <a:cs typeface="Arial" charset="0"/>
                  </a:rPr>
                  <a:t>• </a:t>
                </a:r>
                <a14:m>
                  <m:oMath xmlns:m="http://schemas.openxmlformats.org/officeDocument/2006/math">
                    <m:r>
                      <a:rPr lang="en-US" i="1" dirty="0" smtClean="0">
                        <a:solidFill>
                          <a:srgbClr val="FF0000"/>
                        </a:solidFill>
                        <a:latin typeface="Cambria Math" panose="02040503050406030204" pitchFamily="18" charset="0"/>
                        <a:cs typeface="Arial" charset="0"/>
                      </a:rPr>
                      <m:t>𝑅</m:t>
                    </m:r>
                    <m:r>
                      <a:rPr lang="en-US" i="1" dirty="0" smtClean="0">
                        <a:solidFill>
                          <a:srgbClr val="FF0000"/>
                        </a:solidFill>
                        <a:latin typeface="Cambria Math" panose="02040503050406030204" pitchFamily="18" charset="0"/>
                        <a:cs typeface="Arial" charset="0"/>
                      </a:rPr>
                      <m:t>=</m:t>
                    </m:r>
                    <m:f>
                      <m:fPr>
                        <m:ctrlPr>
                          <a:rPr lang="en-US" i="1" dirty="0">
                            <a:solidFill>
                              <a:srgbClr val="FF0000"/>
                            </a:solidFill>
                            <a:latin typeface="Cambria Math" panose="02040503050406030204" pitchFamily="18" charset="0"/>
                            <a:ea typeface="Cambria Math" panose="02040503050406030204" pitchFamily="18" charset="0"/>
                            <a:cs typeface="Arial" charset="0"/>
                            <a:sym typeface="Symbol"/>
                          </a:rPr>
                        </m:ctrlPr>
                      </m:fPr>
                      <m:num>
                        <m:r>
                          <a:rPr lang="en-US" i="1" dirty="0" smtClean="0">
                            <a:solidFill>
                              <a:srgbClr val="FF0000"/>
                            </a:solidFill>
                            <a:latin typeface="Cambria Math" panose="02040503050406030204" pitchFamily="18" charset="0"/>
                            <a:ea typeface="Cambria Math" panose="02040503050406030204" pitchFamily="18" charset="0"/>
                            <a:cs typeface="Arial" charset="0"/>
                          </a:rPr>
                          <m:t>𝜆</m:t>
                        </m:r>
                      </m:num>
                      <m:den>
                        <m:r>
                          <m:rPr>
                            <m:sty m:val="p"/>
                          </m:rPr>
                          <a:rPr lang="el-GR" i="1" dirty="0" smtClean="0">
                            <a:solidFill>
                              <a:srgbClr val="FF0000"/>
                            </a:solidFill>
                            <a:latin typeface="Cambria Math" panose="02040503050406030204" pitchFamily="18" charset="0"/>
                            <a:ea typeface="Cambria Math" panose="02040503050406030204" pitchFamily="18" charset="0"/>
                            <a:cs typeface="Arial" charset="0"/>
                            <a:sym typeface="Symbol"/>
                          </a:rPr>
                          <m:t>Δ</m:t>
                        </m:r>
                        <m:r>
                          <a:rPr lang="el-GR" i="1" dirty="0" smtClean="0">
                            <a:solidFill>
                              <a:srgbClr val="FF0000"/>
                            </a:solidFill>
                            <a:latin typeface="Cambria Math" panose="02040503050406030204" pitchFamily="18" charset="0"/>
                            <a:ea typeface="Cambria Math" panose="02040503050406030204" pitchFamily="18" charset="0"/>
                            <a:cs typeface="Arial" charset="0"/>
                            <a:sym typeface="Symbol"/>
                          </a:rPr>
                          <m:t>𝜆</m:t>
                        </m:r>
                      </m:den>
                    </m:f>
                    <m:r>
                      <a:rPr lang="en-US" i="1" dirty="0">
                        <a:solidFill>
                          <a:srgbClr val="FF0000"/>
                        </a:solidFill>
                        <a:latin typeface="Cambria Math" panose="02040503050406030204" pitchFamily="18" charset="0"/>
                        <a:cs typeface="Arial" charset="0"/>
                        <a:sym typeface="Symbol" panose="05050102010706020507" pitchFamily="18" charset="2"/>
                      </a:rPr>
                      <m:t>=</m:t>
                    </m:r>
                    <m:r>
                      <a:rPr lang="en-US" i="1" dirty="0" err="1">
                        <a:solidFill>
                          <a:srgbClr val="FF0000"/>
                        </a:solidFill>
                        <a:latin typeface="Cambria Math" panose="02040503050406030204" pitchFamily="18" charset="0"/>
                        <a:cs typeface="Arial" charset="0"/>
                        <a:sym typeface="Symbol" panose="05050102010706020507" pitchFamily="18" charset="2"/>
                      </a:rPr>
                      <m:t>𝑚𝑁</m:t>
                    </m:r>
                  </m:oMath>
                </a14:m>
                <a:endParaRPr lang="en-US" dirty="0">
                  <a:solidFill>
                    <a:srgbClr val="FF0000"/>
                  </a:solidFill>
                  <a:latin typeface="Arial" charset="0"/>
                  <a:cs typeface="Arial" charset="0"/>
                  <a:sym typeface="Symbol"/>
                </a:endParaRPr>
              </a:p>
            </p:txBody>
          </p:sp>
        </mc:Choice>
        <mc:Fallback>
          <p:sp>
            <p:nvSpPr>
              <p:cNvPr id="93187" name="Rectangle 3"/>
              <p:cNvSpPr>
                <a:spLocks noRot="1" noChangeAspect="1" noMove="1" noResize="1" noEditPoints="1" noAdjustHandles="1" noChangeArrowheads="1" noChangeShapeType="1" noTextEdit="1"/>
              </p:cNvSpPr>
              <p:nvPr/>
            </p:nvSpPr>
            <p:spPr bwMode="auto">
              <a:xfrm>
                <a:off x="685800" y="1339849"/>
                <a:ext cx="7772400" cy="4617197"/>
              </a:xfrm>
              <a:prstGeom prst="rect">
                <a:avLst/>
              </a:prstGeom>
              <a:blipFill>
                <a:blip r:embed="rId5"/>
                <a:stretch>
                  <a:fillRect l="-1255" t="-925"/>
                </a:stretch>
              </a:blipFill>
              <a:ln>
                <a:noFill/>
              </a:ln>
              <a:extLst/>
            </p:spPr>
            <p:txBody>
              <a:bodyPr/>
              <a:lstStyle/>
              <a:p>
                <a:r>
                  <a:rPr lang="en-US">
                    <a:noFill/>
                  </a:rPr>
                  <a:t> </a:t>
                </a:r>
              </a:p>
            </p:txBody>
          </p:sp>
        </mc:Fallback>
      </mc:AlternateContent>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3"/>
          <p:cNvSpPr>
            <a:spLocks noChangeArrowheads="1"/>
          </p:cNvSpPr>
          <p:nvPr/>
        </p:nvSpPr>
        <p:spPr bwMode="auto">
          <a:xfrm>
            <a:off x="697373" y="5974537"/>
            <a:ext cx="7764463" cy="8834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dirty="0" smtClean="0"/>
              <a:t>FYI: </a:t>
            </a:r>
            <a:r>
              <a:rPr lang="en-US" altLang="en-US" sz="2400" dirty="0" err="1" smtClean="0">
                <a:sym typeface="Symbol" pitchFamily="18" charset="2"/>
              </a:rPr>
              <a:t>Resolvance</a:t>
            </a:r>
            <a:r>
              <a:rPr lang="en-US" altLang="en-US" sz="2400" dirty="0" smtClean="0">
                <a:sym typeface="Symbol" pitchFamily="18" charset="2"/>
              </a:rPr>
              <a:t> </a:t>
            </a:r>
            <a:r>
              <a:rPr lang="en-US" altLang="en-US" sz="2400" dirty="0">
                <a:sym typeface="Symbol" pitchFamily="18" charset="2"/>
              </a:rPr>
              <a:t>is essentially a measure of how well a diffraction grating can separate two wavelengths.</a:t>
            </a:r>
            <a:endParaRPr lang="en-US" altLang="en-US" sz="2400" i="1" dirty="0">
              <a:sym typeface="Symbol" pitchFamily="18" charset="2"/>
            </a:endParaRPr>
          </a:p>
        </p:txBody>
      </p:sp>
      <p:sp>
        <p:nvSpPr>
          <p:cNvPr id="1204226" name="Rectangle 2"/>
          <p:cNvSpPr>
            <a:spLocks noChangeArrowheads="1"/>
          </p:cNvSpPr>
          <p:nvPr/>
        </p:nvSpPr>
        <p:spPr bwMode="auto">
          <a:xfrm>
            <a:off x="685800" y="1319213"/>
            <a:ext cx="7772400" cy="4655323"/>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a:p>
            <a:pPr eaLnBrk="1" hangingPunct="1">
              <a:lnSpc>
                <a:spcPts val="2780"/>
              </a:lnSpc>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If we think of a diffraction grating as having hundreds of slits, we can imagine that the widths of the primary maxima are very small, indeed.</a:t>
            </a: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And using the Rayleigh criterion on these primary maxima, we see that the resolution for a grating will be proportional to the number of lines.</a:t>
            </a:r>
            <a:endParaRPr lang="en-US" altLang="en-US" dirty="0">
              <a:solidFill>
                <a:srgbClr val="000000"/>
              </a:solidFill>
              <a:latin typeface="+mn-lt"/>
              <a:cs typeface="Times New Roman" pitchFamily="18" charset="0"/>
            </a:endParaRP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t>
            </a:r>
            <a:r>
              <a:rPr lang="en-US" altLang="en-US" b="1" dirty="0" err="1">
                <a:solidFill>
                  <a:srgbClr val="000000"/>
                </a:solidFill>
                <a:cs typeface="Times New Roman" pitchFamily="18" charset="0"/>
              </a:rPr>
              <a:t>resolvance</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R </a:t>
            </a:r>
            <a:r>
              <a:rPr lang="en-US" altLang="en-US" dirty="0">
                <a:solidFill>
                  <a:srgbClr val="000000"/>
                </a:solidFill>
                <a:cs typeface="Times New Roman" pitchFamily="18" charset="0"/>
              </a:rPr>
              <a:t>of a diffraction grating is defined as                                                      the ratio of the average </a:t>
            </a:r>
            <a:r>
              <a:rPr lang="en-US" altLang="en-US" dirty="0">
                <a:solidFill>
                  <a:srgbClr val="000000"/>
                </a:solidFill>
                <a:cs typeface="Times New Roman" pitchFamily="18" charset="0"/>
                <a:sym typeface="Symbol"/>
              </a:rPr>
              <a:t> </a:t>
            </a:r>
            <a:r>
              <a:rPr lang="en-US" altLang="en-US" dirty="0">
                <a:solidFill>
                  <a:srgbClr val="000000"/>
                </a:solidFill>
                <a:cs typeface="Times New Roman" pitchFamily="18" charset="0"/>
              </a:rPr>
              <a:t>of two wavelengths to their difference </a:t>
            </a:r>
            <a:r>
              <a:rPr lang="en-US" altLang="en-US" dirty="0">
                <a:solidFill>
                  <a:srgbClr val="000000"/>
                </a:solidFill>
                <a:cs typeface="Times New Roman" pitchFamily="18" charset="0"/>
                <a:sym typeface="Symbol"/>
              </a:rPr>
              <a:t></a:t>
            </a:r>
            <a:r>
              <a:rPr lang="en-US" altLang="en-US" dirty="0">
                <a:solidFill>
                  <a:srgbClr val="000000"/>
                </a:solidFill>
                <a:cs typeface="Times New Roman" pitchFamily="18" charset="0"/>
              </a:rPr>
              <a:t>. Thus</a:t>
            </a:r>
          </a:p>
          <a:p>
            <a:pPr eaLnBrk="1" hangingPunct="1">
              <a:spcBef>
                <a:spcPct val="20000"/>
              </a:spcBef>
              <a:defRPr/>
            </a:pPr>
            <a:endParaRPr lang="en-US" altLang="en-US" dirty="0">
              <a:solidFill>
                <a:srgbClr val="000000"/>
              </a:solidFill>
              <a:latin typeface="+mn-lt"/>
              <a:cs typeface="Times New Roman" pitchFamily="18" charset="0"/>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 name="Picture 5"/>
          <p:cNvPicPr>
            <a:picLocks noChangeAspect="1" noChangeArrowheads="1"/>
          </p:cNvPicPr>
          <p:nvPr/>
        </p:nvPicPr>
        <p:blipFill>
          <a:blip r:embed="rId6" cstate="print"/>
          <a:srcRect/>
          <a:stretch>
            <a:fillRect/>
          </a:stretch>
        </p:blipFill>
        <p:spPr bwMode="auto">
          <a:xfrm>
            <a:off x="6870574" y="114885"/>
            <a:ext cx="2056559" cy="1683436"/>
          </a:xfrm>
          <a:prstGeom prst="rect">
            <a:avLst/>
          </a:prstGeom>
          <a:ln>
            <a:noFill/>
          </a:ln>
          <a:effectLst>
            <a:outerShdw blurRad="292100" dist="139700" dir="2700000" algn="tl" rotWithShape="0">
              <a:srgbClr val="333333">
                <a:alpha val="65000"/>
              </a:srgbClr>
            </a:outerShdw>
          </a:effectLst>
          <a:extLst/>
        </p:spPr>
      </p:pic>
      <p:grpSp>
        <p:nvGrpSpPr>
          <p:cNvPr id="7" name="Group 2"/>
          <p:cNvGrpSpPr>
            <a:grpSpLocks/>
          </p:cNvGrpSpPr>
          <p:nvPr/>
        </p:nvGrpSpPr>
        <p:grpSpPr bwMode="auto">
          <a:xfrm>
            <a:off x="839788" y="5241716"/>
            <a:ext cx="7464424" cy="657195"/>
            <a:chOff x="809625" y="5391643"/>
            <a:chExt cx="7464425" cy="465060"/>
          </a:xfrm>
        </p:grpSpPr>
        <mc:AlternateContent xmlns:mc="http://schemas.openxmlformats.org/markup-compatibility/2006" xmlns:a14="http://schemas.microsoft.com/office/drawing/2010/main">
          <mc:Choice Requires="a14">
            <p:sp>
              <p:nvSpPr>
                <p:cNvPr id="8"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oMath>
                    </m:oMathPara>
                  </a14:m>
                  <a:endParaRPr lang="en-US" altLang="en-US" dirty="0">
                    <a:sym typeface="Symbol" pitchFamily="18" charset="2"/>
                  </a:endParaRPr>
                </a:p>
              </p:txBody>
            </p:sp>
          </mc:Choice>
          <mc:Fallback xmlns="">
            <p:sp>
              <p:nvSpPr>
                <p:cNvPr id="8"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7"/>
                  <a:stretch>
                    <a:fillRect b="-9091"/>
                  </a:stretch>
                </a:blipFill>
                <a:ln w="9525">
                  <a:noFill/>
                  <a:miter lim="800000"/>
                  <a:headEnd/>
                  <a:tailEnd/>
                </a:ln>
              </p:spPr>
              <p:txBody>
                <a:bodyPr/>
                <a:lstStyle/>
                <a:p>
                  <a:r>
                    <a:rPr lang="en-US">
                      <a:noFill/>
                    </a:rPr>
                    <a:t> </a:t>
                  </a:r>
                </a:p>
              </p:txBody>
            </p:sp>
          </mc:Fallback>
        </mc:AlternateContent>
        <p:sp>
          <p:nvSpPr>
            <p:cNvPr id="9"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0"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5"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4226">
                                            <p:txEl>
                                              <p:pRg st="2" end="2"/>
                                            </p:txEl>
                                          </p:spTgt>
                                        </p:tgtEl>
                                        <p:attrNameLst>
                                          <p:attrName>style.visibility</p:attrName>
                                        </p:attrNameLst>
                                      </p:cBhvr>
                                      <p:to>
                                        <p:strVal val="visible"/>
                                      </p:to>
                                    </p:set>
                                    <p:anim calcmode="lin" valueType="num">
                                      <p:cBhvr additive="base">
                                        <p:cTn id="19"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4226">
                                            <p:txEl>
                                              <p:pRg st="3" end="3"/>
                                            </p:txEl>
                                          </p:spTgt>
                                        </p:tgtEl>
                                        <p:attrNameLst>
                                          <p:attrName>style.visibility</p:attrName>
                                        </p:attrNameLst>
                                      </p:cBhvr>
                                      <p:to>
                                        <p:strVal val="visible"/>
                                      </p:to>
                                    </p:set>
                                    <p:anim calcmode="lin" valueType="num">
                                      <p:cBhvr additive="base">
                                        <p:cTn id="25"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4"/>
            <a:ext cx="7772400" cy="553878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As we pointed out on the previous slide, grating resolution is proportional to </a:t>
            </a:r>
            <a:r>
              <a:rPr lang="en-US" altLang="en-US" i="1" dirty="0">
                <a:solidFill>
                  <a:srgbClr val="000000"/>
                </a:solidFill>
                <a:cs typeface="Times New Roman" pitchFamily="18" charset="0"/>
              </a:rPr>
              <a:t>N</a:t>
            </a:r>
            <a:r>
              <a:rPr lang="en-US" altLang="en-US" dirty="0">
                <a:solidFill>
                  <a:srgbClr val="000000"/>
                </a:solidFill>
                <a:cs typeface="Times New Roman" pitchFamily="18" charset="0"/>
              </a:rPr>
              <a:t>, the total lines                 illuminated by the incident beam of light.</a:t>
            </a: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Observing the diffraction pattern for white light, we                see that a natural consequence of diffraction is the spreading out of the pattern for higher orders. This amounts to a natural separation of wavelengths that increases with order.</a:t>
            </a:r>
          </a:p>
          <a:p>
            <a:pPr eaLnBrk="1" hangingPunct="1">
              <a:lnSpc>
                <a:spcPts val="2780"/>
              </a:lnSpc>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Without proof, we state that the </a:t>
            </a:r>
            <a:r>
              <a:rPr lang="en-US" altLang="en-US" dirty="0" err="1">
                <a:solidFill>
                  <a:srgbClr val="000000"/>
                </a:solidFill>
                <a:latin typeface="+mn-lt"/>
                <a:cs typeface="Times New Roman" pitchFamily="18" charset="0"/>
              </a:rPr>
              <a:t>resolvance</a:t>
            </a:r>
            <a:r>
              <a:rPr lang="en-US" altLang="en-US" dirty="0">
                <a:solidFill>
                  <a:srgbClr val="000000"/>
                </a:solidFill>
                <a:latin typeface="+mn-lt"/>
                <a:cs typeface="Times New Roman" pitchFamily="18" charset="0"/>
              </a:rPr>
              <a:t> </a:t>
            </a:r>
            <a:r>
              <a:rPr lang="en-US" altLang="en-US" i="1" dirty="0">
                <a:solidFill>
                  <a:srgbClr val="000000"/>
                </a:solidFill>
                <a:latin typeface="+mn-lt"/>
                <a:cs typeface="Times New Roman" pitchFamily="18" charset="0"/>
              </a:rPr>
              <a:t>R</a:t>
            </a:r>
            <a:r>
              <a:rPr lang="en-US" altLang="en-US" dirty="0">
                <a:solidFill>
                  <a:srgbClr val="000000"/>
                </a:solidFill>
                <a:latin typeface="+mn-lt"/>
                <a:cs typeface="Times New Roman" pitchFamily="18" charset="0"/>
              </a:rPr>
              <a:t> for each order of diffraction </a:t>
            </a:r>
            <a:r>
              <a:rPr lang="en-US" altLang="en-US" i="1" dirty="0">
                <a:solidFill>
                  <a:srgbClr val="000000"/>
                </a:solidFill>
                <a:latin typeface="+mn-lt"/>
                <a:cs typeface="Times New Roman" pitchFamily="18" charset="0"/>
              </a:rPr>
              <a:t>m</a:t>
            </a:r>
            <a:r>
              <a:rPr lang="en-US" altLang="en-US" dirty="0">
                <a:solidFill>
                  <a:srgbClr val="000000"/>
                </a:solidFill>
                <a:latin typeface="+mn-lt"/>
                <a:cs typeface="Times New Roman" pitchFamily="18" charset="0"/>
              </a:rPr>
              <a:t> is given by </a:t>
            </a:r>
            <a:r>
              <a:rPr lang="en-US" altLang="en-US" i="1" dirty="0">
                <a:solidFill>
                  <a:srgbClr val="000000"/>
                </a:solidFill>
                <a:latin typeface="+mn-lt"/>
                <a:cs typeface="Times New Roman" pitchFamily="18" charset="0"/>
              </a:rPr>
              <a:t>R</a:t>
            </a:r>
            <a:r>
              <a:rPr lang="en-US" altLang="en-US" dirty="0">
                <a:solidFill>
                  <a:srgbClr val="000000"/>
                </a:solidFill>
                <a:latin typeface="+mn-lt"/>
                <a:cs typeface="Times New Roman" pitchFamily="18" charset="0"/>
              </a:rPr>
              <a:t> = </a:t>
            </a:r>
            <a:r>
              <a:rPr lang="en-US" altLang="en-US" i="1" dirty="0">
                <a:solidFill>
                  <a:srgbClr val="000000"/>
                </a:solidFill>
                <a:latin typeface="+mn-lt"/>
                <a:cs typeface="Times New Roman" pitchFamily="18" charset="0"/>
              </a:rPr>
              <a:t>Nm</a:t>
            </a:r>
            <a:r>
              <a:rPr lang="en-US" altLang="en-US" dirty="0">
                <a:solidFill>
                  <a:srgbClr val="000000"/>
                </a:solidFill>
                <a:latin typeface="+mn-lt"/>
                <a:cs typeface="Times New Roman" pitchFamily="18" charset="0"/>
              </a:rPr>
              <a:t>, where </a:t>
            </a:r>
            <a:r>
              <a:rPr lang="en-US" altLang="en-US" i="1" dirty="0">
                <a:solidFill>
                  <a:srgbClr val="000000"/>
                </a:solidFill>
                <a:latin typeface="+mn-lt"/>
                <a:cs typeface="Times New Roman" pitchFamily="18" charset="0"/>
              </a:rPr>
              <a:t>N</a:t>
            </a:r>
            <a:r>
              <a:rPr lang="en-US" altLang="en-US" dirty="0">
                <a:solidFill>
                  <a:srgbClr val="000000"/>
                </a:solidFill>
                <a:latin typeface="+mn-lt"/>
                <a:cs typeface="Times New Roman" pitchFamily="18" charset="0"/>
              </a:rPr>
              <a:t> is    the total number of slits illuminated by the beam. (In  light of the above points this should be reasonable.)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13" name="Picture 12"/>
          <p:cNvPicPr>
            <a:picLocks noChangeAspect="1" noChangeArrowheads="1"/>
          </p:cNvPicPr>
          <p:nvPr/>
        </p:nvPicPr>
        <p:blipFill>
          <a:blip r:embed="rId6" cstate="print"/>
          <a:srcRect/>
          <a:stretch>
            <a:fillRect/>
          </a:stretch>
        </p:blipFill>
        <p:spPr bwMode="auto">
          <a:xfrm>
            <a:off x="8332839" y="1003518"/>
            <a:ext cx="648102" cy="4719638"/>
          </a:xfrm>
          <a:prstGeom prst="rect">
            <a:avLst/>
          </a:prstGeom>
          <a:ln>
            <a:noFill/>
          </a:ln>
          <a:effectLst>
            <a:outerShdw blurRad="292100" dist="139700" dir="2700000" algn="tl" rotWithShape="0">
              <a:srgbClr val="333333">
                <a:alpha val="65000"/>
              </a:srgbClr>
            </a:outerShdw>
          </a:effectLst>
        </p:spPr>
      </p:pic>
      <p:sp>
        <p:nvSpPr>
          <p:cNvPr id="14" name="TextBox 18"/>
          <p:cNvSpPr txBox="1">
            <a:spLocks noChangeArrowheads="1"/>
          </p:cNvSpPr>
          <p:nvPr/>
        </p:nvSpPr>
        <p:spPr bwMode="auto">
          <a:xfrm>
            <a:off x="8195983" y="3144147"/>
            <a:ext cx="862341" cy="400110"/>
          </a:xfrm>
          <a:prstGeom prst="rect">
            <a:avLst/>
          </a:prstGeom>
          <a:noFill/>
          <a:ln w="9525">
            <a:noFill/>
            <a:miter lim="800000"/>
            <a:headEnd/>
            <a:tailEnd/>
          </a:ln>
        </p:spPr>
        <p:txBody>
          <a:bodyPr wrap="square">
            <a:spAutoFit/>
          </a:bodyPr>
          <a:lstStyle/>
          <a:p>
            <a:pPr algn="ctr"/>
            <a:r>
              <a:rPr lang="en-US" altLang="en-US" sz="2000" b="1" i="1" dirty="0"/>
              <a:t>m</a:t>
            </a:r>
            <a:r>
              <a:rPr lang="en-US" altLang="en-US" sz="2000" b="1" dirty="0"/>
              <a:t> = 0</a:t>
            </a:r>
            <a:endParaRPr lang="en-US" altLang="en-US" sz="2000" b="1" i="1" dirty="0"/>
          </a:p>
        </p:txBody>
      </p:sp>
      <p:sp>
        <p:nvSpPr>
          <p:cNvPr id="15" name="TextBox 19"/>
          <p:cNvSpPr txBox="1">
            <a:spLocks noChangeArrowheads="1"/>
          </p:cNvSpPr>
          <p:nvPr/>
        </p:nvSpPr>
        <p:spPr bwMode="auto">
          <a:xfrm>
            <a:off x="8195984" y="3761684"/>
            <a:ext cx="871866" cy="400110"/>
          </a:xfrm>
          <a:prstGeom prst="rect">
            <a:avLst/>
          </a:prstGeom>
          <a:noFill/>
          <a:ln w="9525">
            <a:noFill/>
            <a:miter lim="800000"/>
            <a:headEnd/>
            <a:tailEnd/>
          </a:ln>
        </p:spPr>
        <p:txBody>
          <a:bodyPr wrap="square">
            <a:spAutoFit/>
          </a:bodyPr>
          <a:lstStyle/>
          <a:p>
            <a:pPr algn="ctr"/>
            <a:r>
              <a:rPr lang="en-US" altLang="en-US" sz="2000" b="1" dirty="0">
                <a:solidFill>
                  <a:schemeClr val="bg1"/>
                </a:solidFill>
              </a:rPr>
              <a:t>m = 1</a:t>
            </a:r>
            <a:endParaRPr lang="en-US" altLang="en-US" sz="2000" b="1" i="1" dirty="0">
              <a:solidFill>
                <a:schemeClr val="bg1"/>
              </a:solidFill>
            </a:endParaRPr>
          </a:p>
        </p:txBody>
      </p:sp>
      <p:sp>
        <p:nvSpPr>
          <p:cNvPr id="16" name="TextBox 20"/>
          <p:cNvSpPr txBox="1">
            <a:spLocks noChangeArrowheads="1"/>
          </p:cNvSpPr>
          <p:nvPr/>
        </p:nvSpPr>
        <p:spPr bwMode="auto">
          <a:xfrm>
            <a:off x="8195984" y="2437709"/>
            <a:ext cx="851228" cy="400110"/>
          </a:xfrm>
          <a:prstGeom prst="rect">
            <a:avLst/>
          </a:prstGeom>
          <a:noFill/>
          <a:ln w="9525">
            <a:noFill/>
            <a:miter lim="800000"/>
            <a:headEnd/>
            <a:tailEnd/>
          </a:ln>
        </p:spPr>
        <p:txBody>
          <a:bodyPr wrap="square">
            <a:spAutoFit/>
          </a:bodyPr>
          <a:lstStyle/>
          <a:p>
            <a:pPr algn="ctr"/>
            <a:r>
              <a:rPr lang="en-US" altLang="en-US" sz="2000" b="1" i="1" dirty="0">
                <a:solidFill>
                  <a:schemeClr val="bg1"/>
                </a:solidFill>
              </a:rPr>
              <a:t>m</a:t>
            </a:r>
            <a:r>
              <a:rPr lang="en-US" altLang="en-US" sz="2000" b="1" dirty="0">
                <a:solidFill>
                  <a:schemeClr val="bg1"/>
                </a:solidFill>
              </a:rPr>
              <a:t> = 1</a:t>
            </a:r>
            <a:endParaRPr lang="en-US" altLang="en-US" sz="2000" b="1" i="1" dirty="0">
              <a:solidFill>
                <a:schemeClr val="bg1"/>
              </a:solidFill>
            </a:endParaRPr>
          </a:p>
        </p:txBody>
      </p:sp>
      <p:sp>
        <p:nvSpPr>
          <p:cNvPr id="17" name="TextBox 21"/>
          <p:cNvSpPr txBox="1">
            <a:spLocks noChangeArrowheads="1"/>
          </p:cNvSpPr>
          <p:nvPr/>
        </p:nvSpPr>
        <p:spPr bwMode="auto">
          <a:xfrm>
            <a:off x="8195984" y="4442722"/>
            <a:ext cx="882978" cy="400110"/>
          </a:xfrm>
          <a:prstGeom prst="rect">
            <a:avLst/>
          </a:prstGeom>
          <a:noFill/>
          <a:ln w="9525">
            <a:noFill/>
            <a:miter lim="800000"/>
            <a:headEnd/>
            <a:tailEnd/>
          </a:ln>
        </p:spPr>
        <p:txBody>
          <a:bodyPr wrap="square">
            <a:spAutoFit/>
          </a:bodyPr>
          <a:lstStyle/>
          <a:p>
            <a:pPr algn="ctr"/>
            <a:r>
              <a:rPr lang="en-US" altLang="en-US" sz="2000" b="1" i="1" dirty="0">
                <a:solidFill>
                  <a:srgbClr val="FFFF00"/>
                </a:solidFill>
              </a:rPr>
              <a:t>m</a:t>
            </a:r>
            <a:r>
              <a:rPr lang="en-US" altLang="en-US" sz="2000" b="1" dirty="0">
                <a:solidFill>
                  <a:srgbClr val="FFFF00"/>
                </a:solidFill>
              </a:rPr>
              <a:t> = 2</a:t>
            </a:r>
            <a:endParaRPr lang="en-US" altLang="en-US" sz="2000" b="1" i="1" dirty="0">
              <a:solidFill>
                <a:srgbClr val="FFFF00"/>
              </a:solidFill>
            </a:endParaRPr>
          </a:p>
        </p:txBody>
      </p:sp>
      <p:sp>
        <p:nvSpPr>
          <p:cNvPr id="18" name="TextBox 22"/>
          <p:cNvSpPr txBox="1">
            <a:spLocks noChangeArrowheads="1"/>
          </p:cNvSpPr>
          <p:nvPr/>
        </p:nvSpPr>
        <p:spPr bwMode="auto">
          <a:xfrm>
            <a:off x="8195983" y="1786834"/>
            <a:ext cx="867104" cy="400110"/>
          </a:xfrm>
          <a:prstGeom prst="rect">
            <a:avLst/>
          </a:prstGeom>
          <a:noFill/>
          <a:ln w="9525">
            <a:noFill/>
            <a:miter lim="800000"/>
            <a:headEnd/>
            <a:tailEnd/>
          </a:ln>
        </p:spPr>
        <p:txBody>
          <a:bodyPr wrap="square">
            <a:spAutoFit/>
          </a:bodyPr>
          <a:lstStyle/>
          <a:p>
            <a:pPr algn="ctr"/>
            <a:r>
              <a:rPr lang="en-US" altLang="en-US" sz="2000" b="1" i="1" dirty="0">
                <a:solidFill>
                  <a:srgbClr val="FFFF00"/>
                </a:solidFill>
              </a:rPr>
              <a:t>m</a:t>
            </a:r>
            <a:r>
              <a:rPr lang="en-US" altLang="en-US" sz="2000" b="1" dirty="0">
                <a:solidFill>
                  <a:srgbClr val="FFFF00"/>
                </a:solidFill>
              </a:rPr>
              <a:t> = 2</a:t>
            </a:r>
            <a:endParaRPr lang="en-US" altLang="en-US" sz="2000" b="1" i="1" dirty="0">
              <a:solidFill>
                <a:srgbClr val="FFFF00"/>
              </a:solidFill>
            </a:endParaRPr>
          </a:p>
        </p:txBody>
      </p:sp>
      <p:grpSp>
        <p:nvGrpSpPr>
          <p:cNvPr id="19" name="Group 2"/>
          <p:cNvGrpSpPr>
            <a:grpSpLocks/>
          </p:cNvGrpSpPr>
          <p:nvPr/>
        </p:nvGrpSpPr>
        <p:grpSpPr bwMode="auto">
          <a:xfrm>
            <a:off x="731559" y="6213506"/>
            <a:ext cx="7464424" cy="657195"/>
            <a:chOff x="809625" y="5391643"/>
            <a:chExt cx="7464425" cy="465060"/>
          </a:xfrm>
        </p:grpSpPr>
        <mc:AlternateContent xmlns:mc="http://schemas.openxmlformats.org/markup-compatibility/2006" xmlns:a14="http://schemas.microsoft.com/office/drawing/2010/main">
          <mc:Choice Requires="a14">
            <p:sp>
              <p:nvSpPr>
                <p:cNvPr id="20"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b="0" i="0"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m:rPr>
                            <m:sty m:val="p"/>
                          </m:rPr>
                          <a:rPr lang="en-US" altLang="en-US" sz="2000" b="0" i="0"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Nm</m:t>
                        </m:r>
                      </m:oMath>
                    </m:oMathPara>
                  </a14:m>
                  <a:endParaRPr lang="en-US" altLang="en-US" dirty="0">
                    <a:sym typeface="Symbol" pitchFamily="18" charset="2"/>
                  </a:endParaRPr>
                </a:p>
              </p:txBody>
            </p:sp>
          </mc:Choice>
          <mc:Fallback xmlns="">
            <p:sp>
              <p:nvSpPr>
                <p:cNvPr id="20"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7"/>
                  <a:stretch>
                    <a:fillRect b="-10227"/>
                  </a:stretch>
                </a:blipFill>
                <a:ln w="9525">
                  <a:noFill/>
                  <a:miter lim="800000"/>
                  <a:headEnd/>
                  <a:tailEnd/>
                </a:ln>
              </p:spPr>
              <p:txBody>
                <a:bodyPr/>
                <a:lstStyle/>
                <a:p>
                  <a:r>
                    <a:rPr lang="en-US">
                      <a:noFill/>
                    </a:rPr>
                    <a:t> </a:t>
                  </a:r>
                </a:p>
              </p:txBody>
            </p:sp>
          </mc:Fallback>
        </mc:AlternateContent>
        <p:sp>
          <p:nvSpPr>
            <p:cNvPr id="21"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22"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2" end="2"/>
                                            </p:txEl>
                                          </p:spTgt>
                                        </p:tgtEl>
                                        <p:attrNameLst>
                                          <p:attrName>style.visibility</p:attrName>
                                        </p:attrNameLst>
                                      </p:cBhvr>
                                      <p:to>
                                        <p:strVal val="visible"/>
                                      </p:to>
                                    </p:set>
                                    <p:anim calcmode="lin" valueType="num">
                                      <p:cBhvr additive="base">
                                        <p:cTn id="13"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04226">
                                            <p:txEl>
                                              <p:pRg st="3" end="3"/>
                                            </p:txEl>
                                          </p:spTgt>
                                        </p:tgtEl>
                                        <p:attrNameLst>
                                          <p:attrName>style.visibility</p:attrName>
                                        </p:attrNameLst>
                                      </p:cBhvr>
                                      <p:to>
                                        <p:strVal val="visible"/>
                                      </p:to>
                                    </p:set>
                                    <p:anim calcmode="lin" valueType="num">
                                      <p:cBhvr additive="base">
                                        <p:cTn id="59"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9"/>
              <p:cNvSpPr>
                <a:spLocks noChangeArrowheads="1"/>
              </p:cNvSpPr>
              <p:nvPr/>
            </p:nvSpPr>
            <p:spPr bwMode="auto">
              <a:xfrm>
                <a:off x="674688" y="2371755"/>
                <a:ext cx="7764462" cy="4486245"/>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ts val="2400"/>
                  </a:spcBef>
                </a:pPr>
                <a:r>
                  <a:rPr lang="en-US" altLang="en-US" dirty="0" smtClean="0">
                    <a:latin typeface="+mn-lt"/>
                    <a:sym typeface="Symbol" pitchFamily="18" charset="2"/>
                  </a:rPr>
                  <a:t>EXAMPLE</a:t>
                </a:r>
                <a:r>
                  <a:rPr lang="en-US" altLang="en-US" dirty="0">
                    <a:latin typeface="+mn-lt"/>
                    <a:sym typeface="Symbol" pitchFamily="18" charset="2"/>
                  </a:rPr>
                  <a:t>: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buAutoNum type="alphaLcParenBoth"/>
                </a:pPr>
                <a:r>
                  <a:rPr lang="en-US" altLang="en-US" dirty="0">
                    <a:latin typeface="+mn-lt"/>
                    <a:sym typeface="Symbol" pitchFamily="18" charset="2"/>
                  </a:rPr>
                  <a:t>What is the </a:t>
                </a:r>
                <a:r>
                  <a:rPr lang="en-US" altLang="en-US" dirty="0" err="1">
                    <a:latin typeface="+mn-lt"/>
                    <a:sym typeface="Symbol" pitchFamily="18" charset="2"/>
                  </a:rPr>
                  <a:t>resolvance</a:t>
                </a:r>
                <a:r>
                  <a:rPr lang="en-US" altLang="en-US" dirty="0">
                    <a:latin typeface="+mn-lt"/>
                    <a:sym typeface="Symbol" pitchFamily="18" charset="2"/>
                  </a:rPr>
                  <a:t> of this grating?</a:t>
                </a:r>
              </a:p>
              <a:p>
                <a:pPr marL="457200" indent="-457200" eaLnBrk="1" hangingPunct="1">
                  <a:lnSpc>
                    <a:spcPts val="2780"/>
                  </a:lnSpc>
                  <a:spcBef>
                    <a:spcPct val="20000"/>
                  </a:spcBef>
                </a:pPr>
                <a:r>
                  <a:rPr lang="en-US" altLang="en-US" dirty="0">
                    <a:latin typeface="+mn-lt"/>
                    <a:sym typeface="Symbol" pitchFamily="18" charset="2"/>
                  </a:rPr>
                  <a:t>SOLUTION: </a:t>
                </a:r>
              </a:p>
              <a:p>
                <a:pPr marL="457200" indent="-457200" eaLnBrk="1" hangingPunct="1">
                  <a:lnSpc>
                    <a:spcPts val="2780"/>
                  </a:lnSpc>
                  <a:spcBef>
                    <a:spcPct val="20000"/>
                  </a:spcBef>
                </a:pPr>
                <a14:m>
                  <m:oMath xmlns:m="http://schemas.openxmlformats.org/officeDocument/2006/math">
                    <m:r>
                      <a:rPr lang="en-US" altLang="en-US" i="1" dirty="0" smtClean="0">
                        <a:latin typeface="Cambria Math" panose="02040503050406030204" pitchFamily="18" charset="0"/>
                        <a:sym typeface="Symbol"/>
                      </a:rPr>
                      <m:t>=</m:t>
                    </m:r>
                    <m:f>
                      <m:fPr>
                        <m:ctrlPr>
                          <a:rPr lang="en-US" altLang="en-US" i="1" dirty="0" smtClean="0">
                            <a:latin typeface="Cambria Math" panose="02040503050406030204" pitchFamily="18" charset="0"/>
                            <a:sym typeface="Symbol"/>
                          </a:rPr>
                        </m:ctrlPr>
                      </m:fPr>
                      <m:num>
                        <m:r>
                          <a:rPr lang="en-US" altLang="en-US" i="1" dirty="0" smtClean="0">
                            <a:latin typeface="Cambria Math" panose="02040503050406030204" pitchFamily="18" charset="0"/>
                            <a:sym typeface="Symbol"/>
                          </a:rPr>
                          <m:t>589.0+589.6</m:t>
                        </m:r>
                      </m:num>
                      <m:den>
                        <m:r>
                          <a:rPr lang="en-US" altLang="en-US" i="1" dirty="0" smtClean="0">
                            <a:latin typeface="Cambria Math" panose="02040503050406030204" pitchFamily="18" charset="0"/>
                            <a:sym typeface="Symbol"/>
                          </a:rPr>
                          <m:t>2</m:t>
                        </m:r>
                      </m:den>
                    </m:f>
                    <m:r>
                      <a:rPr lang="en-US" altLang="en-US" i="1" dirty="0" smtClean="0">
                        <a:latin typeface="Cambria Math" panose="02040503050406030204" pitchFamily="18" charset="0"/>
                        <a:sym typeface="Symbol"/>
                      </a:rPr>
                      <m:t> = 589.3</m:t>
                    </m:r>
                  </m:oMath>
                </a14:m>
                <a:r>
                  <a:rPr lang="en-US" altLang="en-US" dirty="0" smtClean="0">
                    <a:latin typeface="+mn-lt"/>
                    <a:sym typeface="Symbol"/>
                  </a:rPr>
                  <a:t> nm</a:t>
                </a:r>
                <a:r>
                  <a:rPr lang="en-US" altLang="en-US" dirty="0">
                    <a:latin typeface="+mn-lt"/>
                    <a:sym typeface="Symbol"/>
                  </a:rPr>
                  <a:t>. Thus</a:t>
                </a:r>
                <a:endParaRPr lang="en-US" altLang="en-US" dirty="0">
                  <a:latin typeface="+mn-lt"/>
                  <a:sym typeface="Symbol" pitchFamily="18" charset="2"/>
                </a:endParaRPr>
              </a:p>
              <a:p>
                <a:pPr marL="457200" indent="-457200" eaLnBrk="1" hangingPunct="1">
                  <a:lnSpc>
                    <a:spcPts val="2780"/>
                  </a:lnSpc>
                  <a:spcBef>
                    <a:spcPct val="20000"/>
                  </a:spcBef>
                </a:pP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i="1" dirty="0">
                        <a:solidFill>
                          <a:srgbClr val="000000"/>
                        </a:solidFill>
                        <a:latin typeface="Cambria Math" panose="02040503050406030204" pitchFamily="18" charset="0"/>
                        <a:cs typeface="Times New Roman" pitchFamily="18" charset="0"/>
                        <a:sym typeface="Symbol"/>
                      </a:rPr>
                      <m:t>=</m:t>
                    </m:r>
                    <m:f>
                      <m:fPr>
                        <m:ctrlPr>
                          <a:rPr lang="en-US" altLang="en-US" i="1" dirty="0">
                            <a:solidFill>
                              <a:srgbClr val="000000"/>
                            </a:solidFill>
                            <a:latin typeface="Cambria Math" panose="02040503050406030204" pitchFamily="18" charset="0"/>
                            <a:cs typeface="Times New Roman" pitchFamily="18" charset="0"/>
                            <a:sym typeface="Symbol"/>
                          </a:rPr>
                        </m:ctrlPr>
                      </m:fPr>
                      <m:num>
                        <m:r>
                          <a:rPr lang="en-US" altLang="en-US" i="1" dirty="0">
                            <a:solidFill>
                              <a:srgbClr val="000000"/>
                            </a:solidFill>
                            <a:latin typeface="Cambria Math" panose="02040503050406030204" pitchFamily="18" charset="0"/>
                            <a:cs typeface="Times New Roman" pitchFamily="18" charset="0"/>
                            <a:sym typeface="Symbol"/>
                          </a:rPr>
                          <m:t>589.3</m:t>
                        </m:r>
                      </m:num>
                      <m:den>
                        <m:r>
                          <a:rPr lang="en-US" altLang="en-US" i="1" dirty="0">
                            <a:solidFill>
                              <a:srgbClr val="000000"/>
                            </a:solidFill>
                            <a:latin typeface="Cambria Math" panose="02040503050406030204" pitchFamily="18" charset="0"/>
                            <a:cs typeface="Times New Roman" pitchFamily="18" charset="0"/>
                            <a:sym typeface="Symbol"/>
                          </a:rPr>
                          <m:t>589.6–589.0</m:t>
                        </m:r>
                      </m:den>
                    </m:f>
                    <m:r>
                      <a:rPr lang="en-US" altLang="en-US" i="1" dirty="0">
                        <a:solidFill>
                          <a:srgbClr val="000000"/>
                        </a:solidFill>
                        <a:latin typeface="Cambria Math" panose="02040503050406030204" pitchFamily="18" charset="0"/>
                        <a:cs typeface="Times New Roman" pitchFamily="18" charset="0"/>
                        <a:sym typeface="Symbol"/>
                      </a:rPr>
                      <m:t> = 982.2</m:t>
                    </m:r>
                  </m:oMath>
                </a14:m>
                <a:r>
                  <a:rPr lang="en-US" altLang="en-US" dirty="0">
                    <a:solidFill>
                      <a:srgbClr val="000000"/>
                    </a:solidFill>
                    <a:cs typeface="Times New Roman" pitchFamily="18" charset="0"/>
                    <a:sym typeface="Symbol"/>
                  </a:rPr>
                  <a:t>.</a:t>
                </a:r>
                <a:endParaRPr lang="en-US" altLang="en-US" dirty="0">
                  <a:latin typeface="+mn-lt"/>
                  <a:sym typeface="Symbol" pitchFamily="18" charset="2"/>
                </a:endParaRPr>
              </a:p>
            </p:txBody>
          </p:sp>
        </mc:Choice>
        <mc:Fallback xmlns="">
          <p:sp>
            <p:nvSpPr>
              <p:cNvPr id="12" name="Rectangle 9"/>
              <p:cNvSpPr>
                <a:spLocks noRot="1" noChangeAspect="1" noMove="1" noResize="1" noEditPoints="1" noAdjustHandles="1" noChangeArrowheads="1" noChangeShapeType="1" noTextEdit="1"/>
              </p:cNvSpPr>
              <p:nvPr/>
            </p:nvSpPr>
            <p:spPr bwMode="auto">
              <a:xfrm>
                <a:off x="674688" y="2371755"/>
                <a:ext cx="7764462" cy="4486245"/>
              </a:xfrm>
              <a:prstGeom prst="rect">
                <a:avLst/>
              </a:prstGeom>
              <a:blipFill>
                <a:blip r:embed="rId5"/>
                <a:stretch>
                  <a:fillRect l="-1257" r="-1257"/>
                </a:stretch>
              </a:blipFill>
              <a:ln w="9525">
                <a:noFill/>
                <a:miter lim="800000"/>
                <a:headEnd/>
                <a:tailEnd/>
              </a:ln>
            </p:spPr>
            <p:txBody>
              <a:bodyPr/>
              <a:lstStyle/>
              <a:p>
                <a:r>
                  <a:rPr lang="en-US">
                    <a:noFill/>
                  </a:rPr>
                  <a:t> </a:t>
                </a:r>
              </a:p>
            </p:txBody>
          </p:sp>
        </mc:Fallback>
      </mc:AlternateContent>
      <p:sp>
        <p:nvSpPr>
          <p:cNvPr id="1204226" name="Rectangle 2"/>
          <p:cNvSpPr>
            <a:spLocks noChangeArrowheads="1"/>
          </p:cNvSpPr>
          <p:nvPr/>
        </p:nvSpPr>
        <p:spPr bwMode="auto">
          <a:xfrm>
            <a:off x="685800" y="1258159"/>
            <a:ext cx="7772400" cy="1088900"/>
          </a:xfrm>
          <a:prstGeom prst="rect">
            <a:avLst/>
          </a:prstGeom>
          <a:solidFill>
            <a:srgbClr val="EAEAEA"/>
          </a:solidFill>
          <a:ln w="9525">
            <a:noFill/>
            <a:miter lim="800000"/>
            <a:headEnd/>
            <a:tailEnd/>
          </a:ln>
          <a:effectLst/>
        </p:spPr>
        <p:txBody>
          <a:bodyPr/>
          <a:lstStyle/>
          <a:p>
            <a:pPr eaLnBrk="1" hangingPunct="1">
              <a:spcBef>
                <a:spcPts val="200"/>
              </a:spcBef>
              <a:defRPr/>
            </a:pPr>
            <a:r>
              <a:rPr lang="en-US" i="1" dirty="0" err="1">
                <a:solidFill>
                  <a:schemeClr val="accent2"/>
                </a:solidFill>
              </a:rPr>
              <a:t>Resolvance</a:t>
            </a:r>
            <a:r>
              <a:rPr lang="en-US" i="1" dirty="0">
                <a:solidFill>
                  <a:schemeClr val="accent2"/>
                </a:solidFill>
              </a:rPr>
              <a:t> of diffraction gratings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8371" name="Picture 3"/>
          <p:cNvPicPr>
            <a:picLocks noChangeAspect="1" noChangeArrowheads="1"/>
          </p:cNvPicPr>
          <p:nvPr/>
        </p:nvPicPr>
        <p:blipFill>
          <a:blip r:embed="rId6" cstate="print"/>
          <a:srcRect/>
          <a:stretch>
            <a:fillRect/>
          </a:stretch>
        </p:blipFill>
        <p:spPr bwMode="auto">
          <a:xfrm>
            <a:off x="955723" y="2411099"/>
            <a:ext cx="7232554" cy="1035949"/>
          </a:xfrm>
          <a:prstGeom prst="rect">
            <a:avLst/>
          </a:prstGeom>
          <a:ln>
            <a:noFill/>
          </a:ln>
          <a:effectLst>
            <a:outerShdw blurRad="292100" dist="139700" dir="2700000" algn="tl" rotWithShape="0">
              <a:srgbClr val="333333">
                <a:alpha val="65000"/>
              </a:srgbClr>
            </a:outerShdw>
          </a:effectLst>
        </p:spPr>
      </p:pic>
      <p:pic>
        <p:nvPicPr>
          <p:cNvPr id="59395" name="Picture 3"/>
          <p:cNvPicPr>
            <a:picLocks noChangeAspect="1" noChangeArrowheads="1"/>
          </p:cNvPicPr>
          <p:nvPr/>
        </p:nvPicPr>
        <p:blipFill>
          <a:blip r:embed="rId7"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grpSp>
        <p:nvGrpSpPr>
          <p:cNvPr id="11" name="Group 2"/>
          <p:cNvGrpSpPr>
            <a:grpSpLocks/>
          </p:cNvGrpSpPr>
          <p:nvPr/>
        </p:nvGrpSpPr>
        <p:grpSpPr bwMode="auto">
          <a:xfrm>
            <a:off x="824707" y="1694888"/>
            <a:ext cx="7464424" cy="657195"/>
            <a:chOff x="809625" y="5391643"/>
            <a:chExt cx="7464425" cy="465060"/>
          </a:xfrm>
        </p:grpSpPr>
        <mc:AlternateContent xmlns:mc="http://schemas.openxmlformats.org/markup-compatibility/2006" xmlns:a14="http://schemas.microsoft.com/office/drawing/2010/main">
          <mc:Choice Requires="a14">
            <p:sp>
              <p:nvSpPr>
                <p:cNvPr id="13"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m:oMathPara>
                  </a14:m>
                  <a:endParaRPr lang="en-US" altLang="en-US" dirty="0">
                    <a:sym typeface="Symbol" pitchFamily="18" charset="2"/>
                  </a:endParaRPr>
                </a:p>
              </p:txBody>
            </p:sp>
          </mc:Choice>
          <mc:Fallback xmlns="">
            <p:sp>
              <p:nvSpPr>
                <p:cNvPr id="13"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8"/>
                  <a:stretch>
                    <a:fillRect b="-9091"/>
                  </a:stretch>
                </a:blipFill>
                <a:ln w="9525">
                  <a:noFill/>
                  <a:miter lim="800000"/>
                  <a:headEnd/>
                  <a:tailEnd/>
                </a:ln>
              </p:spPr>
              <p:txBody>
                <a:bodyPr/>
                <a:lstStyle/>
                <a:p>
                  <a:r>
                    <a:rPr lang="en-US">
                      <a:noFill/>
                    </a:rPr>
                    <a:t> </a:t>
                  </a:r>
                </a:p>
              </p:txBody>
            </p:sp>
          </mc:Fallback>
        </mc:AlternateContent>
        <p:sp>
          <p:nvSpPr>
            <p:cNvPr id="14"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5"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fade">
                                      <p:cBhvr>
                                        <p:cTn id="12" dur="2000"/>
                                        <p:tgtEl>
                                          <p:spTgt spid="58371"/>
                                        </p:tgtEl>
                                      </p:cBhvr>
                                    </p:animEffect>
                                  </p:childTnLst>
                                </p:cTn>
                              </p:par>
                              <p:par>
                                <p:cTn id="13" presetID="10" presetClass="entr" presetSubtype="0" fill="hold" nodeType="withEffect">
                                  <p:stCondLst>
                                    <p:cond delay="0"/>
                                  </p:stCondLst>
                                  <p:childTnLst>
                                    <p:set>
                                      <p:cBhvr>
                                        <p:cTn id="14" dur="1" fill="hold">
                                          <p:stCondLst>
                                            <p:cond delay="0"/>
                                          </p:stCondLst>
                                        </p:cTn>
                                        <p:tgtEl>
                                          <p:spTgt spid="59395"/>
                                        </p:tgtEl>
                                        <p:attrNameLst>
                                          <p:attrName>style.visibility</p:attrName>
                                        </p:attrNameLst>
                                      </p:cBhvr>
                                      <p:to>
                                        <p:strVal val="visible"/>
                                      </p:to>
                                    </p:set>
                                    <p:animEffect transition="in" filter="fade">
                                      <p:cBhvr>
                                        <p:cTn id="15" dur="2000"/>
                                        <p:tgtEl>
                                          <p:spTgt spid="5939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 calcmode="lin" valueType="num">
                                      <p:cBhvr additive="base">
                                        <p:cTn id="2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 calcmode="lin" valueType="num">
                                      <p:cBhvr additive="base">
                                        <p:cTn id="2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 calcmode="lin" valueType="num">
                                      <p:cBhvr additive="base">
                                        <p:cTn id="32"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xEl>
                                              <p:pRg st="6" end="6"/>
                                            </p:txEl>
                                          </p:spTgt>
                                        </p:tgtEl>
                                        <p:attrNameLst>
                                          <p:attrName>style.visibility</p:attrName>
                                        </p:attrNameLst>
                                      </p:cBhvr>
                                      <p:to>
                                        <p:strVal val="visible"/>
                                      </p:to>
                                    </p:set>
                                    <p:anim calcmode="lin" valueType="num">
                                      <p:cBhvr additive="base">
                                        <p:cTn id="38"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9"/>
              <p:cNvSpPr>
                <a:spLocks noChangeArrowheads="1"/>
              </p:cNvSpPr>
              <p:nvPr/>
            </p:nvSpPr>
            <p:spPr bwMode="auto">
              <a:xfrm>
                <a:off x="674688" y="2286001"/>
                <a:ext cx="7764462" cy="4572000"/>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r>
                  <a:rPr lang="en-US" altLang="en-US" dirty="0">
                    <a:latin typeface="+mn-lt"/>
                    <a:sym typeface="Symbol" pitchFamily="18" charset="2"/>
                  </a:rPr>
                  <a:t>EXAMPLE: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pPr>
                <a:r>
                  <a:rPr lang="en-US" altLang="en-US" dirty="0">
                    <a:sym typeface="Symbol" pitchFamily="18" charset="2"/>
                  </a:rPr>
                  <a:t>(b) Find the minimum number of lines under the beam needed for the </a:t>
                </a:r>
                <a:r>
                  <a:rPr lang="en-US" altLang="en-US" dirty="0" err="1">
                    <a:sym typeface="Symbol" pitchFamily="18" charset="2"/>
                  </a:rPr>
                  <a:t>resolvance</a:t>
                </a:r>
                <a:r>
                  <a:rPr lang="en-US" altLang="en-US" dirty="0">
                    <a:sym typeface="Symbol" pitchFamily="18" charset="2"/>
                  </a:rPr>
                  <a:t> of the order 2 spectrum.</a:t>
                </a:r>
              </a:p>
              <a:p>
                <a:pPr marL="457200" indent="-457200" eaLnBrk="1" hangingPunct="1">
                  <a:lnSpc>
                    <a:spcPts val="2780"/>
                  </a:lnSpc>
                  <a:spcBef>
                    <a:spcPct val="20000"/>
                  </a:spcBef>
                </a:pPr>
                <a:r>
                  <a:rPr lang="en-US" altLang="en-US" dirty="0">
                    <a:sym typeface="Symbol" pitchFamily="18" charset="2"/>
                  </a:rPr>
                  <a:t>SOLUTION: Use </a:t>
                </a:r>
                <a14:m>
                  <m:oMath xmlns:m="http://schemas.openxmlformats.org/officeDocument/2006/math">
                    <m:r>
                      <a:rPr lang="en-US" altLang="en-US" i="1" dirty="0" smtClean="0">
                        <a:latin typeface="Cambria Math" panose="02040503050406030204" pitchFamily="18" charset="0"/>
                        <a:sym typeface="Symbol"/>
                      </a:rPr>
                      <m:t>𝑅</m:t>
                    </m:r>
                    <m:r>
                      <a:rPr lang="en-US" altLang="en-US" i="1" dirty="0" smtClean="0">
                        <a:latin typeface="Cambria Math" panose="02040503050406030204" pitchFamily="18" charset="0"/>
                        <a:sym typeface="Symbol"/>
                      </a:rPr>
                      <m:t>=</m:t>
                    </m:r>
                    <m:r>
                      <a:rPr lang="en-US" altLang="en-US" i="1" dirty="0" smtClean="0">
                        <a:latin typeface="Cambria Math" panose="02040503050406030204" pitchFamily="18" charset="0"/>
                        <a:sym typeface="Symbol"/>
                      </a:rPr>
                      <m:t>𝑁𝑚</m:t>
                    </m:r>
                    <m:r>
                      <a:rPr lang="en-US" altLang="en-US" i="1" dirty="0" smtClean="0">
                        <a:latin typeface="Cambria Math" panose="02040503050406030204" pitchFamily="18" charset="0"/>
                        <a:sym typeface="Symbol"/>
                      </a:rPr>
                      <m:t> </m:t>
                    </m:r>
                  </m:oMath>
                </a14:m>
                <a:r>
                  <a:rPr lang="en-US" altLang="en-US" dirty="0">
                    <a:sym typeface="Symbol"/>
                  </a:rPr>
                  <a:t>where </a:t>
                </a:r>
                <a14:m>
                  <m:oMath xmlns:m="http://schemas.openxmlformats.org/officeDocument/2006/math">
                    <m:r>
                      <a:rPr lang="en-US" altLang="en-US" i="1" dirty="0" smtClean="0">
                        <a:latin typeface="Cambria Math" panose="02040503050406030204" pitchFamily="18" charset="0"/>
                        <a:sym typeface="Symbol"/>
                      </a:rPr>
                      <m:t>𝑚</m:t>
                    </m:r>
                    <m:r>
                      <a:rPr lang="en-US" altLang="en-US" i="1" dirty="0" smtClean="0">
                        <a:latin typeface="Cambria Math" panose="02040503050406030204" pitchFamily="18" charset="0"/>
                        <a:sym typeface="Symbol"/>
                      </a:rPr>
                      <m:t>=2</m:t>
                    </m:r>
                  </m:oMath>
                </a14:m>
                <a:r>
                  <a:rPr lang="en-US" altLang="en-US" dirty="0">
                    <a:sym typeface="Symbol"/>
                  </a:rPr>
                  <a:t> and </a:t>
                </a:r>
                <a14:m>
                  <m:oMath xmlns:m="http://schemas.openxmlformats.org/officeDocument/2006/math">
                    <m:r>
                      <a:rPr lang="en-US" altLang="en-US" i="1" dirty="0" smtClean="0">
                        <a:latin typeface="Cambria Math" panose="02040503050406030204" pitchFamily="18" charset="0"/>
                        <a:sym typeface="Symbol"/>
                      </a:rPr>
                      <m:t>𝑅</m:t>
                    </m:r>
                    <m:r>
                      <a:rPr lang="en-US" altLang="en-US" i="1" dirty="0" smtClean="0">
                        <a:latin typeface="Cambria Math" panose="02040503050406030204" pitchFamily="18" charset="0"/>
                        <a:sym typeface="Symbol"/>
                      </a:rPr>
                      <m:t>=982.2</m:t>
                    </m:r>
                  </m:oMath>
                </a14:m>
                <a:r>
                  <a:rPr lang="en-US" altLang="en-US" dirty="0">
                    <a:sym typeface="Symbol"/>
                  </a:rPr>
                  <a:t>.</a:t>
                </a:r>
                <a:endParaRPr lang="en-US" altLang="en-US" i="1" dirty="0">
                  <a:sym typeface="Symbol" pitchFamily="18" charset="2"/>
                </a:endParaRPr>
              </a:p>
              <a:p>
                <a:pPr marL="457200" indent="-457200" algn="ctr" eaLnBrk="1" hangingPunct="1">
                  <a:lnSpc>
                    <a:spcPts val="2780"/>
                  </a:lnSpc>
                  <a:spcBef>
                    <a:spcPct val="20000"/>
                  </a:spcBef>
                </a:pP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𝑁</m:t>
                    </m:r>
                    <m:r>
                      <a:rPr lang="en-US" altLang="en-US"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a:solidFill>
                              <a:srgbClr val="000000"/>
                            </a:solidFill>
                            <a:latin typeface="Cambria Math" panose="02040503050406030204" pitchFamily="18" charset="0"/>
                            <a:cs typeface="Times New Roman" pitchFamily="18" charset="0"/>
                            <a:sym typeface="Symbol"/>
                          </a:rPr>
                        </m:ctrlPr>
                      </m:fPr>
                      <m:num>
                        <m:r>
                          <a:rPr lang="en-US" altLang="en-US" i="1" dirty="0">
                            <a:solidFill>
                              <a:srgbClr val="000000"/>
                            </a:solidFill>
                            <a:latin typeface="Cambria Math" panose="02040503050406030204" pitchFamily="18" charset="0"/>
                            <a:cs typeface="Times New Roman" pitchFamily="18" charset="0"/>
                            <a:sym typeface="Symbol"/>
                          </a:rPr>
                          <m:t>𝑅</m:t>
                        </m:r>
                      </m:num>
                      <m:den>
                        <m:r>
                          <a:rPr lang="en-US" altLang="en-US" i="1" dirty="0">
                            <a:solidFill>
                              <a:srgbClr val="000000"/>
                            </a:solidFill>
                            <a:latin typeface="Cambria Math" panose="02040503050406030204" pitchFamily="18" charset="0"/>
                            <a:cs typeface="Times New Roman" pitchFamily="18" charset="0"/>
                            <a:sym typeface="Symbol"/>
                          </a:rPr>
                          <m:t>𝑚</m:t>
                        </m:r>
                      </m:den>
                    </m:f>
                    <m:r>
                      <a:rPr lang="en-US" altLang="en-US" i="1" dirty="0">
                        <a:solidFill>
                          <a:srgbClr val="000000"/>
                        </a:solidFill>
                        <a:latin typeface="Cambria Math" panose="02040503050406030204" pitchFamily="18" charset="0"/>
                        <a:cs typeface="Times New Roman" pitchFamily="18" charset="0"/>
                        <a:sym typeface="Symbol"/>
                      </a:rPr>
                      <m:t>=</m:t>
                    </m:r>
                    <m:f>
                      <m:fPr>
                        <m:ctrlPr>
                          <a:rPr lang="en-US" altLang="en-US" i="1" dirty="0">
                            <a:solidFill>
                              <a:srgbClr val="000000"/>
                            </a:solidFill>
                            <a:latin typeface="Cambria Math" panose="02040503050406030204" pitchFamily="18" charset="0"/>
                            <a:cs typeface="Times New Roman" pitchFamily="18" charset="0"/>
                            <a:sym typeface="Symbol"/>
                          </a:rPr>
                        </m:ctrlPr>
                      </m:fPr>
                      <m:num>
                        <m:r>
                          <a:rPr lang="en-US" altLang="en-US" i="1" dirty="0">
                            <a:solidFill>
                              <a:srgbClr val="000000"/>
                            </a:solidFill>
                            <a:latin typeface="Cambria Math" panose="02040503050406030204" pitchFamily="18" charset="0"/>
                            <a:cs typeface="Times New Roman" pitchFamily="18" charset="0"/>
                            <a:sym typeface="Symbol"/>
                          </a:rPr>
                          <m:t>982.2</m:t>
                        </m:r>
                      </m:num>
                      <m:den>
                        <m:r>
                          <a:rPr lang="en-US" altLang="en-US" i="1" dirty="0">
                            <a:solidFill>
                              <a:srgbClr val="000000"/>
                            </a:solidFill>
                            <a:latin typeface="Cambria Math" panose="02040503050406030204" pitchFamily="18" charset="0"/>
                            <a:cs typeface="Times New Roman" pitchFamily="18" charset="0"/>
                            <a:sym typeface="Symbol"/>
                          </a:rPr>
                          <m:t>2</m:t>
                        </m:r>
                      </m:den>
                    </m:f>
                    <m:r>
                      <a:rPr lang="en-US" altLang="en-US" i="1" dirty="0">
                        <a:solidFill>
                          <a:srgbClr val="000000"/>
                        </a:solidFill>
                        <a:latin typeface="Cambria Math" panose="02040503050406030204" pitchFamily="18" charset="0"/>
                        <a:cs typeface="Times New Roman" pitchFamily="18" charset="0"/>
                        <a:sym typeface="Symbol"/>
                      </a:rPr>
                      <m:t> = 491.1</m:t>
                    </m:r>
                  </m:oMath>
                </a14:m>
                <a:r>
                  <a:rPr lang="en-US" altLang="en-US" dirty="0">
                    <a:solidFill>
                      <a:srgbClr val="000000"/>
                    </a:solidFill>
                    <a:cs typeface="Times New Roman" pitchFamily="18" charset="0"/>
                    <a:sym typeface="Symbol"/>
                  </a:rPr>
                  <a:t>.</a:t>
                </a:r>
                <a:endParaRPr lang="en-US" altLang="en-US" dirty="0">
                  <a:sym typeface="Symbol" pitchFamily="18" charset="2"/>
                </a:endParaRPr>
              </a:p>
            </p:txBody>
          </p:sp>
        </mc:Choice>
        <mc:Fallback xmlns="">
          <p:sp>
            <p:nvSpPr>
              <p:cNvPr id="12" name="Rectangle 9"/>
              <p:cNvSpPr>
                <a:spLocks noRot="1" noChangeAspect="1" noMove="1" noResize="1" noEditPoints="1" noAdjustHandles="1" noChangeArrowheads="1" noChangeShapeType="1" noTextEdit="1"/>
              </p:cNvSpPr>
              <p:nvPr/>
            </p:nvSpPr>
            <p:spPr bwMode="auto">
              <a:xfrm>
                <a:off x="674688" y="2286001"/>
                <a:ext cx="7764462" cy="4572000"/>
              </a:xfrm>
              <a:prstGeom prst="rect">
                <a:avLst/>
              </a:prstGeom>
              <a:blipFill>
                <a:blip r:embed="rId5"/>
                <a:stretch>
                  <a:fillRect l="-1257" r="-1257"/>
                </a:stretch>
              </a:blipFill>
              <a:ln w="9525">
                <a:noFill/>
                <a:miter lim="800000"/>
                <a:headEnd/>
                <a:tailEnd/>
              </a:ln>
            </p:spPr>
            <p:txBody>
              <a:bodyPr/>
              <a:lstStyle/>
              <a:p>
                <a:r>
                  <a:rPr lang="en-US">
                    <a:noFill/>
                  </a:rPr>
                  <a:t> </a:t>
                </a:r>
              </a:p>
            </p:txBody>
          </p:sp>
        </mc:Fallback>
      </mc:AlternateContent>
      <p:sp>
        <p:nvSpPr>
          <p:cNvPr id="1204226" name="Rectangle 2"/>
          <p:cNvSpPr>
            <a:spLocks noChangeArrowheads="1"/>
          </p:cNvSpPr>
          <p:nvPr/>
        </p:nvSpPr>
        <p:spPr bwMode="auto">
          <a:xfrm>
            <a:off x="685800" y="1319215"/>
            <a:ext cx="7772400" cy="110772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8371" name="Picture 3"/>
          <p:cNvPicPr>
            <a:picLocks noChangeAspect="1" noChangeArrowheads="1"/>
          </p:cNvPicPr>
          <p:nvPr/>
        </p:nvPicPr>
        <p:blipFill>
          <a:blip r:embed="rId6" cstate="print"/>
          <a:srcRect/>
          <a:stretch>
            <a:fillRect/>
          </a:stretch>
        </p:blipFill>
        <p:spPr bwMode="auto">
          <a:xfrm>
            <a:off x="955723" y="2479219"/>
            <a:ext cx="7232554" cy="1042824"/>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7"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grpSp>
        <p:nvGrpSpPr>
          <p:cNvPr id="13" name="Group 2"/>
          <p:cNvGrpSpPr>
            <a:grpSpLocks/>
          </p:cNvGrpSpPr>
          <p:nvPr/>
        </p:nvGrpSpPr>
        <p:grpSpPr bwMode="auto">
          <a:xfrm>
            <a:off x="824707" y="1694888"/>
            <a:ext cx="7464424" cy="657195"/>
            <a:chOff x="809625" y="5391643"/>
            <a:chExt cx="7464425" cy="465060"/>
          </a:xfrm>
        </p:grpSpPr>
        <mc:AlternateContent xmlns:mc="http://schemas.openxmlformats.org/markup-compatibility/2006" xmlns:a14="http://schemas.microsoft.com/office/drawing/2010/main">
          <mc:Choice Requires="a14">
            <p:sp>
              <p:nvSpPr>
                <p:cNvPr id="14"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m:oMathPara>
                  </a14:m>
                  <a:endParaRPr lang="en-US" altLang="en-US" dirty="0">
                    <a:sym typeface="Symbol" pitchFamily="18" charset="2"/>
                  </a:endParaRPr>
                </a:p>
              </p:txBody>
            </p:sp>
          </mc:Choice>
          <mc:Fallback xmlns="">
            <p:sp>
              <p:nvSpPr>
                <p:cNvPr id="14"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8"/>
                  <a:stretch>
                    <a:fillRect b="-9091"/>
                  </a:stretch>
                </a:blipFill>
                <a:ln w="9525">
                  <a:noFill/>
                  <a:miter lim="800000"/>
                  <a:headEnd/>
                  <a:tailEnd/>
                </a:ln>
              </p:spPr>
              <p:txBody>
                <a:bodyPr/>
                <a:lstStyle/>
                <a:p>
                  <a:r>
                    <a:rPr lang="en-US">
                      <a:noFill/>
                    </a:rPr>
                    <a:t> </a:t>
                  </a:r>
                </a:p>
              </p:txBody>
            </p:sp>
          </mc:Fallback>
        </mc:AlternateContent>
        <p:sp>
          <p:nvSpPr>
            <p:cNvPr id="15"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6"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 calcmode="lin" valueType="num">
                                      <p:cBhvr additive="base">
                                        <p:cTn id="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 calcmode="lin" valueType="num">
                                      <p:cBhvr additive="base">
                                        <p:cTn id="1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9"/>
              <p:cNvSpPr>
                <a:spLocks noChangeArrowheads="1"/>
              </p:cNvSpPr>
              <p:nvPr/>
            </p:nvSpPr>
            <p:spPr bwMode="auto">
              <a:xfrm>
                <a:off x="674688" y="2286001"/>
                <a:ext cx="7764462" cy="4572000"/>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r>
                  <a:rPr lang="en-US" altLang="en-US" dirty="0">
                    <a:latin typeface="+mn-lt"/>
                    <a:sym typeface="Symbol" pitchFamily="18" charset="2"/>
                  </a:rPr>
                  <a:t>EXAMPLE: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pPr>
                <a:r>
                  <a:rPr lang="en-US" altLang="en-US" dirty="0">
                    <a:sym typeface="Symbol" pitchFamily="18" charset="2"/>
                  </a:rPr>
                  <a:t>(c) Find the minimum number of lines per mm needed in this particular diffraction grating.</a:t>
                </a:r>
              </a:p>
              <a:p>
                <a:pPr marL="457200" indent="-457200" eaLnBrk="1" hangingPunct="1">
                  <a:lnSpc>
                    <a:spcPts val="2780"/>
                  </a:lnSpc>
                  <a:spcBef>
                    <a:spcPct val="20000"/>
                  </a:spcBef>
                </a:pPr>
                <a:r>
                  <a:rPr lang="en-US" altLang="en-US" dirty="0">
                    <a:sym typeface="Symbol" pitchFamily="18" charset="2"/>
                  </a:rPr>
                  <a:t>SOLUTION:</a:t>
                </a:r>
                <a:endParaRPr lang="en-US" altLang="en-US" i="1" dirty="0">
                  <a:sym typeface="Symbol" pitchFamily="18" charset="2"/>
                </a:endParaRPr>
              </a:p>
              <a:p>
                <a:pPr marL="457200" indent="-457200" algn="ctr" eaLnBrk="1" hangingPunct="1">
                  <a:lnSpc>
                    <a:spcPts val="2780"/>
                  </a:lnSpc>
                  <a:spcBef>
                    <a:spcPct val="20000"/>
                  </a:spcBef>
                </a:pPr>
                <a:r>
                  <a:rPr lang="en-US" altLang="en-US" dirty="0">
                    <a:solidFill>
                      <a:srgbClr val="000000"/>
                    </a:solidFill>
                    <a:cs typeface="Times New Roman" pitchFamily="18" charset="0"/>
                    <a:sym typeface="Symbol" pitchFamily="18" charset="2"/>
                  </a:rPr>
                  <a:t>Lines per mm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i="1" dirty="0" smtClean="0">
                            <a:solidFill>
                              <a:srgbClr val="000000"/>
                            </a:solidFill>
                            <a:latin typeface="Cambria Math" panose="02040503050406030204" pitchFamily="18" charset="0"/>
                            <a:cs typeface="Times New Roman" pitchFamily="18" charset="0"/>
                            <a:sym typeface="Symbol" pitchFamily="18" charset="2"/>
                          </a:rPr>
                          <m:t>491.1 </m:t>
                        </m:r>
                        <m:r>
                          <a:rPr lang="en-US" altLang="en-US" i="1" dirty="0" smtClean="0">
                            <a:solidFill>
                              <a:srgbClr val="000000"/>
                            </a:solidFill>
                            <a:latin typeface="Cambria Math" panose="02040503050406030204" pitchFamily="18" charset="0"/>
                            <a:cs typeface="Times New Roman" pitchFamily="18" charset="0"/>
                            <a:sym typeface="Symbol" pitchFamily="18" charset="2"/>
                          </a:rPr>
                          <m:t>𝑙𝑖𝑛𝑒𝑠</m:t>
                        </m:r>
                      </m:num>
                      <m:den>
                        <m:r>
                          <a:rPr lang="en-US" altLang="en-US" i="1" dirty="0" smtClean="0">
                            <a:solidFill>
                              <a:srgbClr val="000000"/>
                            </a:solidFill>
                            <a:latin typeface="Cambria Math" panose="02040503050406030204" pitchFamily="18" charset="0"/>
                            <a:cs typeface="Times New Roman" pitchFamily="18" charset="0"/>
                            <a:sym typeface="Symbol" pitchFamily="18" charset="2"/>
                          </a:rPr>
                          <m:t>0.2500 </m:t>
                        </m:r>
                        <m:r>
                          <a:rPr lang="en-US" altLang="en-US" i="1" dirty="0" smtClean="0">
                            <a:solidFill>
                              <a:srgbClr val="000000"/>
                            </a:solidFill>
                            <a:latin typeface="Cambria Math" panose="02040503050406030204" pitchFamily="18" charset="0"/>
                            <a:cs typeface="Times New Roman" pitchFamily="18" charset="0"/>
                            <a:sym typeface="Symbol" pitchFamily="18" charset="2"/>
                          </a:rPr>
                          <m:t>𝑚𝑚</m:t>
                        </m:r>
                      </m:den>
                    </m:f>
                    <m:r>
                      <a:rPr lang="en-US" altLang="en-US" i="1" dirty="0" smtClean="0">
                        <a:solidFill>
                          <a:srgbClr val="000000"/>
                        </a:solidFill>
                        <a:latin typeface="Cambria Math" panose="02040503050406030204" pitchFamily="18" charset="0"/>
                        <a:cs typeface="Times New Roman" pitchFamily="18" charset="0"/>
                        <a:sym typeface="Symbol" pitchFamily="18" charset="2"/>
                      </a:rPr>
                      <m:t> = 1964</m:t>
                    </m:r>
                    <m:f>
                      <m:fPr>
                        <m:ctrlPr>
                          <a:rPr lang="en-US" altLang="en-US" b="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b="0" i="1" dirty="0" smtClean="0">
                            <a:solidFill>
                              <a:srgbClr val="000000"/>
                            </a:solidFill>
                            <a:latin typeface="Cambria Math" panose="02040503050406030204" pitchFamily="18" charset="0"/>
                            <a:cs typeface="Times New Roman" pitchFamily="18" charset="0"/>
                            <a:sym typeface="Symbol" pitchFamily="18" charset="2"/>
                          </a:rPr>
                          <m:t>𝑙𝑖𝑛𝑒𝑠</m:t>
                        </m:r>
                      </m:num>
                      <m:den>
                        <m:r>
                          <a:rPr lang="en-US" altLang="en-US" b="0" i="1" dirty="0" smtClean="0">
                            <a:solidFill>
                              <a:srgbClr val="000000"/>
                            </a:solidFill>
                            <a:latin typeface="Cambria Math" panose="02040503050406030204" pitchFamily="18" charset="0"/>
                            <a:cs typeface="Times New Roman" pitchFamily="18" charset="0"/>
                            <a:sym typeface="Symbol" pitchFamily="18" charset="2"/>
                          </a:rPr>
                          <m:t>𝑚𝑚</m:t>
                        </m:r>
                      </m:den>
                    </m:f>
                  </m:oMath>
                </a14:m>
                <a:r>
                  <a:rPr lang="en-US" altLang="en-US" dirty="0">
                    <a:solidFill>
                      <a:srgbClr val="000000"/>
                    </a:solidFill>
                    <a:cs typeface="Times New Roman" pitchFamily="18" charset="0"/>
                    <a:sym typeface="Symbol" pitchFamily="18" charset="2"/>
                  </a:rPr>
                  <a:t>.</a:t>
                </a:r>
                <a:endParaRPr lang="en-US" altLang="en-US" dirty="0">
                  <a:sym typeface="Symbol" pitchFamily="18" charset="2"/>
                </a:endParaRPr>
              </a:p>
            </p:txBody>
          </p:sp>
        </mc:Choice>
        <mc:Fallback xmlns="">
          <p:sp>
            <p:nvSpPr>
              <p:cNvPr id="12" name="Rectangle 9"/>
              <p:cNvSpPr>
                <a:spLocks noRot="1" noChangeAspect="1" noMove="1" noResize="1" noEditPoints="1" noAdjustHandles="1" noChangeArrowheads="1" noChangeShapeType="1" noTextEdit="1"/>
              </p:cNvSpPr>
              <p:nvPr/>
            </p:nvSpPr>
            <p:spPr bwMode="auto">
              <a:xfrm>
                <a:off x="674688" y="2286001"/>
                <a:ext cx="7764462" cy="4572000"/>
              </a:xfrm>
              <a:prstGeom prst="rect">
                <a:avLst/>
              </a:prstGeom>
              <a:blipFill>
                <a:blip r:embed="rId5"/>
                <a:stretch>
                  <a:fillRect l="-1257" r="-2200" b="-133"/>
                </a:stretch>
              </a:blipFill>
              <a:ln w="9525">
                <a:noFill/>
                <a:miter lim="800000"/>
                <a:headEnd/>
                <a:tailEnd/>
              </a:ln>
            </p:spPr>
            <p:txBody>
              <a:bodyPr/>
              <a:lstStyle/>
              <a:p>
                <a:r>
                  <a:rPr lang="en-US">
                    <a:noFill/>
                  </a:rPr>
                  <a:t> </a:t>
                </a:r>
              </a:p>
            </p:txBody>
          </p:sp>
        </mc:Fallback>
      </mc:AlternateContent>
      <p:sp>
        <p:nvSpPr>
          <p:cNvPr id="1204226" name="Rectangle 2"/>
          <p:cNvSpPr>
            <a:spLocks noChangeArrowheads="1"/>
          </p:cNvSpPr>
          <p:nvPr/>
        </p:nvSpPr>
        <p:spPr bwMode="auto">
          <a:xfrm>
            <a:off x="685800" y="1319214"/>
            <a:ext cx="7772400" cy="113522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pic>
        <p:nvPicPr>
          <p:cNvPr id="58371" name="Picture 3"/>
          <p:cNvPicPr>
            <a:picLocks noChangeAspect="1" noChangeArrowheads="1"/>
          </p:cNvPicPr>
          <p:nvPr/>
        </p:nvPicPr>
        <p:blipFill>
          <a:blip r:embed="rId6" cstate="print"/>
          <a:srcRect/>
          <a:stretch>
            <a:fillRect/>
          </a:stretch>
        </p:blipFill>
        <p:spPr bwMode="auto">
          <a:xfrm>
            <a:off x="973406" y="2523193"/>
            <a:ext cx="7232554" cy="1010653"/>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7"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grpSp>
        <p:nvGrpSpPr>
          <p:cNvPr id="13" name="Group 2"/>
          <p:cNvGrpSpPr>
            <a:grpSpLocks/>
          </p:cNvGrpSpPr>
          <p:nvPr/>
        </p:nvGrpSpPr>
        <p:grpSpPr bwMode="auto">
          <a:xfrm>
            <a:off x="824707" y="1694888"/>
            <a:ext cx="7464424" cy="657195"/>
            <a:chOff x="809625" y="5391643"/>
            <a:chExt cx="7464425" cy="465060"/>
          </a:xfrm>
        </p:grpSpPr>
        <mc:AlternateContent xmlns:mc="http://schemas.openxmlformats.org/markup-compatibility/2006" xmlns:a14="http://schemas.microsoft.com/office/drawing/2010/main">
          <mc:Choice Requires="a14">
            <p:sp>
              <p:nvSpPr>
                <p:cNvPr id="14" name="Rectangle 9"/>
                <p:cNvSpPr>
                  <a:spLocks noChangeArrowheads="1"/>
                </p:cNvSpPr>
                <p:nvPr/>
              </p:nvSpPr>
              <p:spPr bwMode="auto">
                <a:xfrm>
                  <a:off x="825501" y="5391643"/>
                  <a:ext cx="2636734" cy="378536"/>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𝑅</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m:oMathPara>
                  </a14:m>
                  <a:endParaRPr lang="en-US" altLang="en-US" dirty="0">
                    <a:sym typeface="Symbol" pitchFamily="18" charset="2"/>
                  </a:endParaRPr>
                </a:p>
              </p:txBody>
            </p:sp>
          </mc:Choice>
          <mc:Fallback xmlns="">
            <p:sp>
              <p:nvSpPr>
                <p:cNvPr id="14" name="Rectangle 9"/>
                <p:cNvSpPr>
                  <a:spLocks noRot="1" noChangeAspect="1" noMove="1" noResize="1" noEditPoints="1" noAdjustHandles="1" noChangeArrowheads="1" noChangeShapeType="1" noTextEdit="1"/>
                </p:cNvSpPr>
                <p:nvPr/>
              </p:nvSpPr>
              <p:spPr bwMode="auto">
                <a:xfrm>
                  <a:off x="825501" y="5391643"/>
                  <a:ext cx="2636734" cy="378536"/>
                </a:xfrm>
                <a:prstGeom prst="rect">
                  <a:avLst/>
                </a:prstGeom>
                <a:blipFill>
                  <a:blip r:embed="rId8"/>
                  <a:stretch>
                    <a:fillRect b="-9091"/>
                  </a:stretch>
                </a:blipFill>
                <a:ln w="9525">
                  <a:noFill/>
                  <a:miter lim="800000"/>
                  <a:headEnd/>
                  <a:tailEnd/>
                </a:ln>
              </p:spPr>
              <p:txBody>
                <a:bodyPr/>
                <a:lstStyle/>
                <a:p>
                  <a:r>
                    <a:rPr lang="en-US">
                      <a:noFill/>
                    </a:rPr>
                    <a:t> </a:t>
                  </a:r>
                </a:p>
              </p:txBody>
            </p:sp>
          </mc:Fallback>
        </mc:AlternateContent>
        <p:sp>
          <p:nvSpPr>
            <p:cNvPr id="15"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a:solidFill>
                    <a:schemeClr val="bg1"/>
                  </a:solidFill>
                </a:rPr>
                <a:t>resolvance</a:t>
              </a:r>
              <a:r>
                <a:rPr lang="en-US" altLang="en-US" dirty="0">
                  <a:solidFill>
                    <a:schemeClr val="bg1"/>
                  </a:solidFill>
                </a:rPr>
                <a:t> of a diffraction grating</a:t>
              </a:r>
              <a:endParaRPr lang="en-US" altLang="en-US" dirty="0">
                <a:solidFill>
                  <a:schemeClr val="bg1"/>
                </a:solidFill>
                <a:sym typeface="Symbol" pitchFamily="18" charset="2"/>
              </a:endParaRPr>
            </a:p>
          </p:txBody>
        </p:sp>
        <p:sp>
          <p:nvSpPr>
            <p:cNvPr id="16"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 calcmode="lin" valueType="num">
                                      <p:cBhvr additive="base">
                                        <p:cTn id="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 calcmode="lin" valueType="num">
                                      <p:cBhvr additive="base">
                                        <p:cTn id="1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18564" name="Rectangle 4"/>
              <p:cNvSpPr>
                <a:spLocks noChangeArrowheads="1"/>
              </p:cNvSpPr>
              <p:nvPr/>
            </p:nvSpPr>
            <p:spPr bwMode="auto">
              <a:xfrm>
                <a:off x="685800" y="1740310"/>
                <a:ext cx="7772400" cy="5117690"/>
              </a:xfrm>
              <a:prstGeom prst="rect">
                <a:avLst/>
              </a:prstGeom>
              <a:solidFill>
                <a:srgbClr val="CCFFCC"/>
              </a:solidFill>
              <a:ln w="9525">
                <a:noFill/>
                <a:miter lim="800000"/>
                <a:headEnd/>
                <a:tailEnd/>
              </a:ln>
            </p:spPr>
            <p:txBody>
              <a:bodyPr/>
              <a:lstStyle/>
              <a:p>
                <a:pPr eaLnBrk="1" hangingPunct="1"/>
                <a:r>
                  <a:rPr lang="en-US" altLang="en-US" sz="2200" dirty="0" smtClean="0"/>
                  <a:t>PRACTICE: </a:t>
                </a:r>
              </a:p>
              <a:p>
                <a:pPr eaLnBrk="1" hangingPunct="1"/>
                <a:r>
                  <a:rPr lang="en-US" altLang="en-US" sz="2200" dirty="0"/>
                  <a:t>A beam of light having an average wavelength of 550.0 nm is incident on a 1.50-cm wide diffraction grating having 500. lines per mm. Calculate the smallest difference in wavelength that can be resolved in the third order and find the </a:t>
                </a:r>
                <a:r>
                  <a:rPr lang="en-US" altLang="en-US" sz="2200" dirty="0" err="1"/>
                  <a:t>resolvance</a:t>
                </a:r>
                <a:r>
                  <a:rPr lang="en-US" altLang="en-US" sz="2200" dirty="0"/>
                  <a:t> of the grating.</a:t>
                </a:r>
              </a:p>
              <a:p>
                <a:pPr eaLnBrk="1" hangingPunct="1"/>
                <a:r>
                  <a:rPr lang="en-US" altLang="en-US" sz="2200" dirty="0"/>
                  <a:t>SOLUTION: </a:t>
                </a:r>
              </a:p>
              <a:p>
                <a:pPr eaLnBrk="1" hangingPunct="1"/>
                <a:r>
                  <a:rPr lang="en-US" altLang="en-US" sz="2200" dirty="0">
                    <a:sym typeface="Symbol" pitchFamily="18" charset="2"/>
                  </a:rPr>
                  <a:t></a:t>
                </a:r>
                <a:r>
                  <a:rPr lang="en-US" altLang="en-US" sz="2200" dirty="0" smtClean="0"/>
                  <a:t>Use </a:t>
                </a:r>
                <a14:m>
                  <m:oMath xmlns:m="http://schemas.openxmlformats.org/officeDocument/2006/math">
                    <m:f>
                      <m:fPr>
                        <m:ctrlP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a14:m>
                <a:r>
                  <a:rPr lang="en-US" altLang="en-US" sz="2200" dirty="0" smtClean="0">
                    <a:solidFill>
                      <a:srgbClr val="000000"/>
                    </a:solidFill>
                    <a:cs typeface="Times New Roman" pitchFamily="18" charset="0"/>
                    <a:sym typeface="Symbol"/>
                  </a:rPr>
                  <a:t> </a:t>
                </a:r>
                <a:r>
                  <a:rPr lang="en-US" altLang="en-US" sz="2200" dirty="0">
                    <a:solidFill>
                      <a:srgbClr val="000000"/>
                    </a:solidFill>
                    <a:cs typeface="Times New Roman" pitchFamily="18" charset="0"/>
                    <a:sym typeface="Symbol"/>
                  </a:rPr>
                  <a:t>where </a:t>
                </a:r>
                <a14:m>
                  <m:oMath xmlns:m="http://schemas.openxmlformats.org/officeDocument/2006/math">
                    <m:r>
                      <a:rPr lang="en-US" altLang="en-US" sz="2200" i="1" dirty="0" smtClean="0">
                        <a:solidFill>
                          <a:srgbClr val="000000"/>
                        </a:solidFill>
                        <a:latin typeface="Cambria Math" panose="02040503050406030204" pitchFamily="18" charset="0"/>
                        <a:cs typeface="Times New Roman" pitchFamily="18" charset="0"/>
                        <a:sym typeface="Symbol"/>
                      </a:rPr>
                      <m:t>𝑚</m:t>
                    </m:r>
                    <m:r>
                      <a:rPr lang="en-US" altLang="en-US" sz="2200" i="1" dirty="0" smtClean="0">
                        <a:solidFill>
                          <a:srgbClr val="000000"/>
                        </a:solidFill>
                        <a:latin typeface="Cambria Math" panose="02040503050406030204" pitchFamily="18" charset="0"/>
                        <a:cs typeface="Times New Roman" pitchFamily="18" charset="0"/>
                        <a:sym typeface="Symbol"/>
                      </a:rPr>
                      <m:t>=3 </m:t>
                    </m:r>
                  </m:oMath>
                </a14:m>
                <a:r>
                  <a:rPr lang="en-US" altLang="en-US" sz="2200" dirty="0">
                    <a:solidFill>
                      <a:srgbClr val="000000"/>
                    </a:solidFill>
                    <a:cs typeface="Times New Roman" pitchFamily="18" charset="0"/>
                    <a:sym typeface="Symbol"/>
                  </a:rPr>
                  <a:t>and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a:rPr>
                      <m:t>=550.0 </m:t>
                    </m:r>
                  </m:oMath>
                </a14:m>
                <a:r>
                  <a:rPr lang="en-US" altLang="en-US" sz="2200" dirty="0">
                    <a:solidFill>
                      <a:srgbClr val="000000"/>
                    </a:solidFill>
                    <a:cs typeface="Times New Roman" pitchFamily="18" charset="0"/>
                    <a:sym typeface="Symbol"/>
                  </a:rPr>
                  <a:t>nm</a:t>
                </a:r>
                <a:endParaRPr lang="en-US" altLang="en-US" sz="2200" dirty="0">
                  <a:sym typeface="Symbol" pitchFamily="18" charset="2"/>
                </a:endParaRPr>
              </a:p>
              <a:p>
                <a:pPr eaLnBrk="1" hangingPunct="1"/>
                <a:r>
                  <a:rPr lang="en-US" altLang="en-US" sz="2200" dirty="0">
                    <a:sym typeface="Symbol" pitchFamily="18" charset="2"/>
                  </a:rPr>
                  <a:t></a:t>
                </a:r>
                <a:r>
                  <a:rPr lang="en-US" altLang="en-US" sz="2200" i="1" dirty="0">
                    <a:sym typeface="Symbol" pitchFamily="18" charset="2"/>
                  </a:rPr>
                  <a:t>N</a:t>
                </a:r>
                <a:r>
                  <a:rPr lang="en-US" altLang="en-US" sz="2200" dirty="0">
                    <a:sym typeface="Symbol" pitchFamily="18" charset="2"/>
                  </a:rPr>
                  <a:t> is the number of lines in the incident beam. Thus</a:t>
                </a:r>
              </a:p>
              <a:p>
                <a:pPr algn="ctr" eaLnBrk="1" hangingPunct="1"/>
                <a14:m>
                  <m:oMath xmlns:m="http://schemas.openxmlformats.org/officeDocument/2006/math">
                    <m:r>
                      <a:rPr lang="en-US" altLang="en-US" sz="2000" i="1" dirty="0" smtClean="0">
                        <a:latin typeface="Cambria Math" panose="02040503050406030204" pitchFamily="18" charset="0"/>
                        <a:sym typeface="Symbol" pitchFamily="18" charset="2"/>
                      </a:rPr>
                      <m:t>𝑁</m:t>
                    </m:r>
                    <m:r>
                      <a:rPr lang="en-US" altLang="en-US" sz="2000" i="1" dirty="0" smtClean="0">
                        <a:latin typeface="Cambria Math" panose="02040503050406030204" pitchFamily="18" charset="0"/>
                        <a:sym typeface="Symbol" pitchFamily="18" charset="2"/>
                      </a:rPr>
                      <m:t>=</m:t>
                    </m:r>
                    <m:d>
                      <m:dPr>
                        <m:ctrlPr>
                          <a:rPr lang="en-US" altLang="en-US" sz="2000" i="1" dirty="0" smtClean="0">
                            <a:latin typeface="Cambria Math" panose="02040503050406030204" pitchFamily="18" charset="0"/>
                            <a:sym typeface="Symbol" pitchFamily="18" charset="2"/>
                          </a:rPr>
                        </m:ctrlPr>
                      </m:dPr>
                      <m:e>
                        <m:r>
                          <a:rPr lang="en-US" altLang="en-US" sz="2000" i="1" dirty="0" smtClean="0">
                            <a:latin typeface="Cambria Math" panose="02040503050406030204" pitchFamily="18" charset="0"/>
                            <a:sym typeface="Symbol" pitchFamily="18" charset="2"/>
                          </a:rPr>
                          <m:t>500</m:t>
                        </m:r>
                        <m:f>
                          <m:fPr>
                            <m:ctrlPr>
                              <a:rPr lang="en-US" altLang="en-US" sz="2000" b="0" i="1" dirty="0" smtClean="0">
                                <a:latin typeface="Cambria Math" panose="02040503050406030204" pitchFamily="18" charset="0"/>
                                <a:sym typeface="Symbol" pitchFamily="18" charset="2"/>
                              </a:rPr>
                            </m:ctrlPr>
                          </m:fPr>
                          <m:num>
                            <m:r>
                              <a:rPr lang="en-US" altLang="en-US" sz="2000" b="0" i="1" dirty="0" smtClean="0">
                                <a:latin typeface="Cambria Math" panose="02040503050406030204" pitchFamily="18" charset="0"/>
                                <a:sym typeface="Symbol" pitchFamily="18" charset="2"/>
                              </a:rPr>
                              <m:t>𝑙𝑖𝑛𝑒𝑠</m:t>
                            </m:r>
                          </m:num>
                          <m:den>
                            <m:r>
                              <a:rPr lang="en-US" altLang="en-US" sz="2000" i="1" dirty="0" smtClean="0">
                                <a:latin typeface="Cambria Math" panose="02040503050406030204" pitchFamily="18" charset="0"/>
                                <a:sym typeface="Symbol" pitchFamily="18" charset="2"/>
                              </a:rPr>
                              <m:t>𝑚</m:t>
                            </m:r>
                            <m:r>
                              <a:rPr lang="en-US" altLang="en-US" sz="2000" b="0" i="1" dirty="0" smtClean="0">
                                <a:latin typeface="Cambria Math" panose="02040503050406030204" pitchFamily="18" charset="0"/>
                                <a:sym typeface="Symbol" pitchFamily="18" charset="2"/>
                              </a:rPr>
                              <m:t>𝑚</m:t>
                            </m:r>
                          </m:den>
                        </m:f>
                      </m:e>
                    </m:d>
                    <m:d>
                      <m:dPr>
                        <m:ctrlPr>
                          <a:rPr lang="en-US" altLang="en-US" sz="2000" b="0" i="1" dirty="0">
                            <a:latin typeface="Cambria Math" panose="02040503050406030204" pitchFamily="18" charset="0"/>
                            <a:sym typeface="Symbol" pitchFamily="18" charset="2"/>
                          </a:rPr>
                        </m:ctrlPr>
                      </m:dPr>
                      <m:e>
                        <m:r>
                          <a:rPr lang="en-US" altLang="en-US" sz="2000" i="1" dirty="0">
                            <a:latin typeface="Cambria Math" panose="02040503050406030204" pitchFamily="18" charset="0"/>
                            <a:sym typeface="Symbol" pitchFamily="18" charset="2"/>
                          </a:rPr>
                          <m:t>15.0 </m:t>
                        </m:r>
                        <m:r>
                          <a:rPr lang="en-US" altLang="en-US" sz="2000" i="1" dirty="0">
                            <a:latin typeface="Cambria Math" panose="02040503050406030204" pitchFamily="18" charset="0"/>
                            <a:sym typeface="Symbol" pitchFamily="18" charset="2"/>
                          </a:rPr>
                          <m:t>𝑚𝑚</m:t>
                        </m:r>
                      </m:e>
                    </m:d>
                    <m:r>
                      <a:rPr lang="en-US" altLang="en-US" sz="2000" i="1" dirty="0">
                        <a:latin typeface="Cambria Math" panose="02040503050406030204" pitchFamily="18" charset="0"/>
                        <a:sym typeface="Symbol" pitchFamily="18" charset="2"/>
                      </a:rPr>
                      <m:t>=7500</m:t>
                    </m:r>
                    <m:r>
                      <a:rPr lang="en-US" altLang="en-US" sz="2000" b="0" i="1" dirty="0" smtClean="0">
                        <a:latin typeface="Cambria Math" panose="02040503050406030204" pitchFamily="18" charset="0"/>
                        <a:sym typeface="Symbol" pitchFamily="18" charset="2"/>
                      </a:rPr>
                      <m:t> </m:t>
                    </m:r>
                    <m:r>
                      <a:rPr lang="en-US" altLang="en-US" sz="2000" b="0" i="1" dirty="0" smtClean="0">
                        <a:latin typeface="Cambria Math" panose="02040503050406030204" pitchFamily="18" charset="0"/>
                        <a:sym typeface="Symbol" pitchFamily="18" charset="2"/>
                      </a:rPr>
                      <m:t>𝑙𝑖𝑛𝑒𝑠</m:t>
                    </m:r>
                  </m:oMath>
                </a14:m>
                <a:r>
                  <a:rPr lang="en-US" altLang="en-US" sz="2200" dirty="0">
                    <a:sym typeface="Symbol" pitchFamily="18" charset="2"/>
                  </a:rPr>
                  <a:t>.</a:t>
                </a:r>
              </a:p>
              <a:p>
                <a:pPr eaLnBrk="1" hangingPunct="1">
                  <a:lnSpc>
                    <a:spcPts val="2680"/>
                  </a:lnSpc>
                </a:pPr>
                <a:r>
                  <a:rPr lang="en-US" altLang="en-US" sz="2200" dirty="0">
                    <a:sym typeface="Symbol" pitchFamily="18" charset="2"/>
                  </a:rPr>
                  <a:t>From </a:t>
                </a:r>
                <a14:m>
                  <m:oMath xmlns:m="http://schemas.openxmlformats.org/officeDocument/2006/math">
                    <m:f>
                      <m:fPr>
                        <m:ctrlP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m:rPr>
                            <m:sty m:val="p"/>
                          </m:rPr>
                          <a:rPr lang="el-GR"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oMath>
                </a14:m>
                <a:r>
                  <a:rPr lang="en-US" altLang="en-US" sz="2800" dirty="0">
                    <a:solidFill>
                      <a:srgbClr val="000000"/>
                    </a:solidFill>
                    <a:cs typeface="Times New Roman" pitchFamily="18" charset="0"/>
                    <a:sym typeface="Symbol"/>
                  </a:rPr>
                  <a:t> </a:t>
                </a:r>
                <a:r>
                  <a:rPr lang="en-US" altLang="en-US" sz="2200" dirty="0">
                    <a:solidFill>
                      <a:srgbClr val="000000"/>
                    </a:solidFill>
                    <a:cs typeface="Times New Roman" pitchFamily="18" charset="0"/>
                    <a:sym typeface="Symbol"/>
                  </a:rPr>
                  <a:t>we get</a:t>
                </a:r>
              </a:p>
              <a:p>
                <a:pPr algn="ctr" eaLnBrk="1" hangingPunct="1">
                  <a:lnSpc>
                    <a:spcPts val="2680"/>
                  </a:lnSpc>
                  <a:spcBef>
                    <a:spcPts val="400"/>
                  </a:spcBef>
                </a:pPr>
                <a14:m>
                  <m:oMath xmlns:m="http://schemas.openxmlformats.org/officeDocument/2006/math">
                    <m:r>
                      <m:rPr>
                        <m:sty m:val="p"/>
                      </m:rPr>
                      <a:rPr lang="el-GR"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Δ</m:t>
                    </m:r>
                    <m:r>
                      <a:rPr lang="el-GR"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f>
                      <m:f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num>
                      <m:den>
                        <m:r>
                          <a:rPr lang="en-US" altLang="en-US" sz="20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𝑁𝑚</m:t>
                        </m:r>
                      </m:den>
                    </m:f>
                    <m:r>
                      <a:rPr lang="en-US" altLang="en-US" sz="2000" i="1" dirty="0" smtClean="0">
                        <a:solidFill>
                          <a:srgbClr val="000000"/>
                        </a:solidFill>
                        <a:latin typeface="Cambria Math" panose="02040503050406030204" pitchFamily="18" charset="0"/>
                        <a:cs typeface="Times New Roman" pitchFamily="18" charset="0"/>
                        <a:sym typeface="Symbol"/>
                      </a:rPr>
                      <m:t>=</m:t>
                    </m:r>
                    <m:f>
                      <m:fPr>
                        <m:ctrlPr>
                          <a:rPr lang="en-US" altLang="en-US" sz="2000" i="1" dirty="0" smtClean="0">
                            <a:solidFill>
                              <a:srgbClr val="000000"/>
                            </a:solidFill>
                            <a:latin typeface="Cambria Math" panose="02040503050406030204" pitchFamily="18" charset="0"/>
                            <a:cs typeface="Times New Roman" pitchFamily="18" charset="0"/>
                            <a:sym typeface="Symbol"/>
                          </a:rPr>
                        </m:ctrlPr>
                      </m:fPr>
                      <m:num>
                        <m:r>
                          <a:rPr lang="en-US" altLang="en-US" sz="2000" i="1" dirty="0" smtClean="0">
                            <a:solidFill>
                              <a:srgbClr val="000000"/>
                            </a:solidFill>
                            <a:latin typeface="Cambria Math" panose="02040503050406030204" pitchFamily="18" charset="0"/>
                            <a:cs typeface="Times New Roman" pitchFamily="18" charset="0"/>
                            <a:sym typeface="Symbol"/>
                          </a:rPr>
                          <m:t>550.0 </m:t>
                        </m:r>
                        <m:r>
                          <a:rPr lang="en-US" altLang="en-US" sz="2000" i="1" dirty="0" smtClean="0">
                            <a:solidFill>
                              <a:srgbClr val="000000"/>
                            </a:solidFill>
                            <a:latin typeface="Cambria Math" panose="02040503050406030204" pitchFamily="18" charset="0"/>
                            <a:cs typeface="Times New Roman" pitchFamily="18" charset="0"/>
                            <a:sym typeface="Symbol"/>
                          </a:rPr>
                          <m:t>𝑛𝑚</m:t>
                        </m:r>
                      </m:num>
                      <m:den>
                        <m:d>
                          <m:dPr>
                            <m:ctrlPr>
                              <a:rPr lang="en-US" altLang="en-US" sz="2000" b="0" i="1" dirty="0" smtClean="0">
                                <a:solidFill>
                                  <a:srgbClr val="000000"/>
                                </a:solidFill>
                                <a:latin typeface="Cambria Math" panose="02040503050406030204" pitchFamily="18" charset="0"/>
                                <a:cs typeface="Times New Roman" pitchFamily="18" charset="0"/>
                                <a:sym typeface="Symbol"/>
                              </a:rPr>
                            </m:ctrlPr>
                          </m:dPr>
                          <m:e>
                            <m:r>
                              <a:rPr lang="en-US" altLang="en-US" sz="2000" i="1" dirty="0" smtClean="0">
                                <a:solidFill>
                                  <a:srgbClr val="000000"/>
                                </a:solidFill>
                                <a:latin typeface="Cambria Math" panose="02040503050406030204" pitchFamily="18" charset="0"/>
                                <a:cs typeface="Times New Roman" pitchFamily="18" charset="0"/>
                                <a:sym typeface="Symbol"/>
                              </a:rPr>
                              <m:t>7500</m:t>
                            </m:r>
                          </m:e>
                        </m:d>
                        <m:d>
                          <m:dPr>
                            <m:ctrlPr>
                              <a:rPr lang="en-US" altLang="en-US" sz="2000" b="0" i="1" dirty="0" smtClean="0">
                                <a:solidFill>
                                  <a:srgbClr val="000000"/>
                                </a:solidFill>
                                <a:latin typeface="Cambria Math" panose="02040503050406030204" pitchFamily="18" charset="0"/>
                                <a:cs typeface="Times New Roman" pitchFamily="18" charset="0"/>
                                <a:sym typeface="Symbol"/>
                              </a:rPr>
                            </m:ctrlPr>
                          </m:dPr>
                          <m:e>
                            <m:r>
                              <a:rPr lang="en-US" altLang="en-US" sz="2000" i="1" dirty="0" smtClean="0">
                                <a:solidFill>
                                  <a:srgbClr val="000000"/>
                                </a:solidFill>
                                <a:latin typeface="Cambria Math" panose="02040503050406030204" pitchFamily="18" charset="0"/>
                                <a:cs typeface="Times New Roman" pitchFamily="18" charset="0"/>
                                <a:sym typeface="Symbol"/>
                              </a:rPr>
                              <m:t>3</m:t>
                            </m:r>
                          </m:e>
                        </m:d>
                      </m:den>
                    </m:f>
                    <m:r>
                      <a:rPr lang="en-US" altLang="en-US" sz="2000" i="1" dirty="0" smtClean="0">
                        <a:solidFill>
                          <a:srgbClr val="000000"/>
                        </a:solidFill>
                        <a:latin typeface="Cambria Math" panose="02040503050406030204" pitchFamily="18" charset="0"/>
                        <a:cs typeface="Times New Roman" pitchFamily="18" charset="0"/>
                        <a:sym typeface="Symbol"/>
                      </a:rPr>
                      <m:t> = 0.02444 </m:t>
                    </m:r>
                  </m:oMath>
                </a14:m>
                <a:r>
                  <a:rPr lang="en-US" altLang="en-US" sz="2200" dirty="0">
                    <a:solidFill>
                      <a:srgbClr val="000000"/>
                    </a:solidFill>
                    <a:cs typeface="Times New Roman" pitchFamily="18" charset="0"/>
                    <a:sym typeface="Symbol"/>
                  </a:rPr>
                  <a:t>nm.</a:t>
                </a:r>
              </a:p>
              <a:p>
                <a:pPr eaLnBrk="1" hangingPunct="1">
                  <a:lnSpc>
                    <a:spcPts val="2680"/>
                  </a:lnSpc>
                </a:pPr>
                <a:r>
                  <a:rPr lang="en-US" altLang="en-US" sz="2200" dirty="0">
                    <a:sym typeface="Symbol" pitchFamily="18" charset="2"/>
                  </a:rPr>
                  <a:t>From </a:t>
                </a:r>
                <a:r>
                  <a:rPr lang="en-US" altLang="en-US" sz="2200" i="1" dirty="0">
                    <a:solidFill>
                      <a:srgbClr val="000000"/>
                    </a:solidFill>
                    <a:cs typeface="Times New Roman" pitchFamily="18" charset="0"/>
                    <a:sym typeface="Symbol"/>
                  </a:rPr>
                  <a:t>R </a:t>
                </a:r>
                <a:r>
                  <a:rPr lang="en-US" altLang="en-US" sz="2200" dirty="0">
                    <a:solidFill>
                      <a:srgbClr val="000000"/>
                    </a:solidFill>
                    <a:cs typeface="Times New Roman" pitchFamily="18" charset="0"/>
                    <a:sym typeface="Symbol"/>
                  </a:rPr>
                  <a:t>= </a:t>
                </a:r>
                <a:r>
                  <a:rPr lang="en-US" altLang="en-US" sz="2200" i="1" dirty="0">
                    <a:solidFill>
                      <a:srgbClr val="000000"/>
                    </a:solidFill>
                    <a:cs typeface="Times New Roman" pitchFamily="18" charset="0"/>
                    <a:sym typeface="Symbol"/>
                  </a:rPr>
                  <a:t>Nm</a:t>
                </a:r>
                <a:r>
                  <a:rPr lang="en-US" altLang="en-US" sz="2200" dirty="0">
                    <a:solidFill>
                      <a:srgbClr val="000000"/>
                    </a:solidFill>
                    <a:cs typeface="Times New Roman" pitchFamily="18" charset="0"/>
                    <a:sym typeface="Symbol"/>
                  </a:rPr>
                  <a:t> we get</a:t>
                </a:r>
              </a:p>
              <a:p>
                <a:pPr algn="ctr" eaLnBrk="1" hangingPunct="1">
                  <a:lnSpc>
                    <a:spcPts val="2680"/>
                  </a:lnSpc>
                </a:pP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a:rPr>
                      <m:t>𝑅</m:t>
                    </m:r>
                    <m:r>
                      <a:rPr lang="en-US" altLang="en-US" sz="2000" i="1" dirty="0" smtClean="0">
                        <a:solidFill>
                          <a:srgbClr val="000000"/>
                        </a:solidFill>
                        <a:latin typeface="Cambria Math" panose="02040503050406030204" pitchFamily="18" charset="0"/>
                        <a:cs typeface="Times New Roman" pitchFamily="18" charset="0"/>
                        <a:sym typeface="Symbol"/>
                      </a:rPr>
                      <m:t>=</m:t>
                    </m:r>
                    <m:r>
                      <a:rPr lang="en-US" altLang="en-US" sz="2000" i="1" dirty="0" smtClean="0">
                        <a:solidFill>
                          <a:srgbClr val="000000"/>
                        </a:solidFill>
                        <a:latin typeface="Cambria Math" panose="02040503050406030204" pitchFamily="18" charset="0"/>
                        <a:cs typeface="Times New Roman" pitchFamily="18" charset="0"/>
                        <a:sym typeface="Symbol"/>
                      </a:rPr>
                      <m:t>𝑁𝑚</m:t>
                    </m:r>
                    <m:r>
                      <a:rPr lang="en-US" altLang="en-US" sz="2000" i="1" dirty="0" smtClean="0">
                        <a:solidFill>
                          <a:srgbClr val="000000"/>
                        </a:solidFill>
                        <a:latin typeface="Cambria Math" panose="02040503050406030204" pitchFamily="18" charset="0"/>
                        <a:cs typeface="Times New Roman" pitchFamily="18" charset="0"/>
                        <a:sym typeface="Symbol"/>
                      </a:rPr>
                      <m:t>=(7500)(3)=22500</m:t>
                    </m:r>
                  </m:oMath>
                </a14:m>
                <a:r>
                  <a:rPr lang="en-US" altLang="en-US" sz="2200" dirty="0">
                    <a:solidFill>
                      <a:srgbClr val="000000"/>
                    </a:solidFill>
                    <a:cs typeface="Times New Roman" pitchFamily="18" charset="0"/>
                    <a:sym typeface="Symbol"/>
                  </a:rPr>
                  <a:t>.</a:t>
                </a:r>
                <a:endParaRPr lang="en-US" altLang="en-US" sz="2200" i="1" dirty="0">
                  <a:solidFill>
                    <a:srgbClr val="000000"/>
                  </a:solidFill>
                  <a:cs typeface="Times New Roman" pitchFamily="18" charset="0"/>
                  <a:sym typeface="Symbol"/>
                </a:endParaRPr>
              </a:p>
              <a:p>
                <a:pPr algn="ctr" eaLnBrk="1" hangingPunct="1">
                  <a:lnSpc>
                    <a:spcPts val="2680"/>
                  </a:lnSpc>
                </a:pPr>
                <a:endParaRPr lang="en-US" altLang="en-US" sz="2200" dirty="0">
                  <a:sym typeface="Symbol" pitchFamily="18" charset="2"/>
                </a:endParaRPr>
              </a:p>
            </p:txBody>
          </p:sp>
        </mc:Choice>
        <mc:Fallback xmlns="">
          <p:sp>
            <p:nvSpPr>
              <p:cNvPr id="1218564" name="Rectangle 4"/>
              <p:cNvSpPr>
                <a:spLocks noRot="1" noChangeAspect="1" noMove="1" noResize="1" noEditPoints="1" noAdjustHandles="1" noChangeArrowheads="1" noChangeShapeType="1" noTextEdit="1"/>
              </p:cNvSpPr>
              <p:nvPr/>
            </p:nvSpPr>
            <p:spPr bwMode="auto">
              <a:xfrm>
                <a:off x="685800" y="1740310"/>
                <a:ext cx="7772400" cy="5117690"/>
              </a:xfrm>
              <a:prstGeom prst="rect">
                <a:avLst/>
              </a:prstGeom>
              <a:blipFill>
                <a:blip r:embed="rId5"/>
                <a:stretch>
                  <a:fillRect l="-1020" t="-595" r="-1647" b="-1786"/>
                </a:stretch>
              </a:blipFill>
              <a:ln w="9525">
                <a:noFill/>
                <a:miter lim="800000"/>
                <a:headEnd/>
                <a:tailEnd/>
              </a:ln>
            </p:spPr>
            <p:txBody>
              <a:bodyPr/>
              <a:lstStyle/>
              <a:p>
                <a:r>
                  <a:rPr lang="en-US">
                    <a:noFill/>
                  </a:rPr>
                  <a:t> </a:t>
                </a:r>
              </a:p>
            </p:txBody>
          </p:sp>
        </mc:Fallback>
      </mc:AlternateContent>
      <p:sp>
        <p:nvSpPr>
          <p:cNvPr id="174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9"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pic>
        <p:nvPicPr>
          <p:cNvPr id="18" name="Picture 4" descr="imageMain_0_0"/>
          <p:cNvPicPr>
            <a:picLocks noChangeAspect="1" noChangeArrowheads="1"/>
          </p:cNvPicPr>
          <p:nvPr/>
        </p:nvPicPr>
        <p:blipFill>
          <a:blip r:embed="rId6" cstate="print">
            <a:clrChange>
              <a:clrFrom>
                <a:srgbClr val="FFFFFF"/>
              </a:clrFrom>
              <a:clrTo>
                <a:srgbClr val="FFFFFF">
                  <a:alpha val="0"/>
                </a:srgbClr>
              </a:clrTo>
            </a:clrChange>
          </a:blip>
          <a:srcRect t="22084" b="12881"/>
          <a:stretch>
            <a:fillRect/>
          </a:stretch>
        </p:blipFill>
        <p:spPr bwMode="auto">
          <a:xfrm>
            <a:off x="6294438" y="0"/>
            <a:ext cx="2849562" cy="18526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4">
                                            <p:txEl>
                                              <p:pRg st="0" end="0"/>
                                            </p:txEl>
                                          </p:spTgt>
                                        </p:tgtEl>
                                        <p:attrNameLst>
                                          <p:attrName>style.visibility</p:attrName>
                                        </p:attrNameLst>
                                      </p:cBhvr>
                                      <p:to>
                                        <p:strVal val="visible"/>
                                      </p:to>
                                    </p:set>
                                    <p:anim calcmode="lin" valueType="num">
                                      <p:cBhvr additive="base">
                                        <p:cTn id="7" dur="500" fill="hold"/>
                                        <p:tgtEl>
                                          <p:spTgt spid="1218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64">
                                            <p:txEl>
                                              <p:pRg st="1" end="1"/>
                                            </p:txEl>
                                          </p:spTgt>
                                        </p:tgtEl>
                                        <p:attrNameLst>
                                          <p:attrName>style.visibility</p:attrName>
                                        </p:attrNameLst>
                                      </p:cBhvr>
                                      <p:to>
                                        <p:strVal val="visible"/>
                                      </p:to>
                                    </p:set>
                                    <p:anim calcmode="lin" valueType="num">
                                      <p:cBhvr additive="base">
                                        <p:cTn id="13" dur="500" fill="hold"/>
                                        <p:tgtEl>
                                          <p:spTgt spid="12185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18564">
                                            <p:txEl>
                                              <p:pRg st="2" end="2"/>
                                            </p:txEl>
                                          </p:spTgt>
                                        </p:tgtEl>
                                        <p:attrNameLst>
                                          <p:attrName>style.visibility</p:attrName>
                                        </p:attrNameLst>
                                      </p:cBhvr>
                                      <p:to>
                                        <p:strVal val="visible"/>
                                      </p:to>
                                    </p:set>
                                    <p:anim calcmode="lin" valueType="num">
                                      <p:cBhvr additive="base">
                                        <p:cTn id="22" dur="500" fill="hold"/>
                                        <p:tgtEl>
                                          <p:spTgt spid="121856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185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18564">
                                            <p:txEl>
                                              <p:pRg st="3" end="3"/>
                                            </p:txEl>
                                          </p:spTgt>
                                        </p:tgtEl>
                                        <p:attrNameLst>
                                          <p:attrName>style.visibility</p:attrName>
                                        </p:attrNameLst>
                                      </p:cBhvr>
                                      <p:to>
                                        <p:strVal val="visible"/>
                                      </p:to>
                                    </p:set>
                                    <p:anim calcmode="lin" valueType="num">
                                      <p:cBhvr additive="base">
                                        <p:cTn id="28" dur="500" fill="hold"/>
                                        <p:tgtEl>
                                          <p:spTgt spid="121856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185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18564">
                                            <p:txEl>
                                              <p:pRg st="4" end="4"/>
                                            </p:txEl>
                                          </p:spTgt>
                                        </p:tgtEl>
                                        <p:attrNameLst>
                                          <p:attrName>style.visibility</p:attrName>
                                        </p:attrNameLst>
                                      </p:cBhvr>
                                      <p:to>
                                        <p:strVal val="visible"/>
                                      </p:to>
                                    </p:set>
                                    <p:anim calcmode="lin" valueType="num">
                                      <p:cBhvr additive="base">
                                        <p:cTn id="34" dur="500" fill="hold"/>
                                        <p:tgtEl>
                                          <p:spTgt spid="121856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185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18564">
                                            <p:txEl>
                                              <p:pRg st="5" end="5"/>
                                            </p:txEl>
                                          </p:spTgt>
                                        </p:tgtEl>
                                        <p:attrNameLst>
                                          <p:attrName>style.visibility</p:attrName>
                                        </p:attrNameLst>
                                      </p:cBhvr>
                                      <p:to>
                                        <p:strVal val="visible"/>
                                      </p:to>
                                    </p:set>
                                    <p:anim calcmode="lin" valueType="num">
                                      <p:cBhvr additive="base">
                                        <p:cTn id="40" dur="500" fill="hold"/>
                                        <p:tgtEl>
                                          <p:spTgt spid="121856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185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18564">
                                            <p:txEl>
                                              <p:pRg st="6" end="6"/>
                                            </p:txEl>
                                          </p:spTgt>
                                        </p:tgtEl>
                                        <p:attrNameLst>
                                          <p:attrName>style.visibility</p:attrName>
                                        </p:attrNameLst>
                                      </p:cBhvr>
                                      <p:to>
                                        <p:strVal val="visible"/>
                                      </p:to>
                                    </p:set>
                                    <p:anim calcmode="lin" valueType="num">
                                      <p:cBhvr additive="base">
                                        <p:cTn id="46" dur="500" fill="hold"/>
                                        <p:tgtEl>
                                          <p:spTgt spid="1218564">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185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18564">
                                            <p:txEl>
                                              <p:pRg st="7" end="7"/>
                                            </p:txEl>
                                          </p:spTgt>
                                        </p:tgtEl>
                                        <p:attrNameLst>
                                          <p:attrName>style.visibility</p:attrName>
                                        </p:attrNameLst>
                                      </p:cBhvr>
                                      <p:to>
                                        <p:strVal val="visible"/>
                                      </p:to>
                                    </p:set>
                                    <p:anim calcmode="lin" valueType="num">
                                      <p:cBhvr additive="base">
                                        <p:cTn id="52" dur="500" fill="hold"/>
                                        <p:tgtEl>
                                          <p:spTgt spid="1218564">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1856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18564">
                                            <p:txEl>
                                              <p:pRg st="8" end="8"/>
                                            </p:txEl>
                                          </p:spTgt>
                                        </p:tgtEl>
                                        <p:attrNameLst>
                                          <p:attrName>style.visibility</p:attrName>
                                        </p:attrNameLst>
                                      </p:cBhvr>
                                      <p:to>
                                        <p:strVal val="visible"/>
                                      </p:to>
                                    </p:set>
                                    <p:anim calcmode="lin" valueType="num">
                                      <p:cBhvr additive="base">
                                        <p:cTn id="58" dur="500" fill="hold"/>
                                        <p:tgtEl>
                                          <p:spTgt spid="1218564">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1856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18564">
                                            <p:txEl>
                                              <p:pRg st="9" end="9"/>
                                            </p:txEl>
                                          </p:spTgt>
                                        </p:tgtEl>
                                        <p:attrNameLst>
                                          <p:attrName>style.visibility</p:attrName>
                                        </p:attrNameLst>
                                      </p:cBhvr>
                                      <p:to>
                                        <p:strVal val="visible"/>
                                      </p:to>
                                    </p:set>
                                    <p:anim calcmode="lin" valueType="num">
                                      <p:cBhvr additive="base">
                                        <p:cTn id="64" dur="500" fill="hold"/>
                                        <p:tgtEl>
                                          <p:spTgt spid="1218564">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1856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4" name="Rectangle 4"/>
          <p:cNvSpPr>
            <a:spLocks noChangeArrowheads="1"/>
          </p:cNvSpPr>
          <p:nvPr/>
        </p:nvSpPr>
        <p:spPr bwMode="auto">
          <a:xfrm>
            <a:off x="685800" y="1740310"/>
            <a:ext cx="7772400" cy="5117690"/>
          </a:xfrm>
          <a:prstGeom prst="rect">
            <a:avLst/>
          </a:prstGeom>
          <a:solidFill>
            <a:srgbClr val="CCFFCC"/>
          </a:solidFill>
          <a:ln w="9525">
            <a:noFill/>
            <a:miter lim="800000"/>
            <a:headEnd/>
            <a:tailEnd/>
          </a:ln>
        </p:spPr>
        <p:txBody>
          <a:bodyPr/>
          <a:lstStyle/>
          <a:p>
            <a:pPr eaLnBrk="1" hangingPunct="1"/>
            <a:r>
              <a:rPr lang="en-US" altLang="en-US" sz="2300" dirty="0"/>
              <a:t>PRACTICE: </a:t>
            </a:r>
          </a:p>
          <a:p>
            <a:pPr eaLnBrk="1" hangingPunct="1"/>
            <a:r>
              <a:rPr lang="en-US" altLang="en-US" sz="2300" dirty="0"/>
              <a:t>CDs and DVDs consist of very tiny                                                pits and peaks that represent zeros                                       and ones (binary). These pits are                            detected by laser light. Explain why                                               DVDs can hold more information                                            than CDs.</a:t>
            </a:r>
          </a:p>
          <a:p>
            <a:pPr eaLnBrk="1" hangingPunct="1"/>
            <a:r>
              <a:rPr lang="en-US" altLang="en-US" sz="2300" dirty="0"/>
              <a:t>SOLUTION:</a:t>
            </a:r>
            <a:endParaRPr lang="en-US" altLang="en-US" sz="2300" dirty="0">
              <a:sym typeface="Symbol" pitchFamily="18" charset="2"/>
            </a:endParaRPr>
          </a:p>
          <a:p>
            <a:pPr eaLnBrk="1" hangingPunct="1">
              <a:spcBef>
                <a:spcPts val="600"/>
              </a:spcBef>
            </a:pPr>
            <a:r>
              <a:rPr lang="en-US" altLang="en-US" sz="2300" dirty="0">
                <a:sym typeface="Symbol" pitchFamily="18" charset="2"/>
              </a:rPr>
              <a:t>With the advent of lasers having                                        higher frequencies, smaller pits                                            can be resolved.</a:t>
            </a:r>
          </a:p>
          <a:p>
            <a:pPr eaLnBrk="1" hangingPunct="1">
              <a:lnSpc>
                <a:spcPts val="2680"/>
              </a:lnSpc>
              <a:spcBef>
                <a:spcPts val="600"/>
              </a:spcBef>
            </a:pPr>
            <a:r>
              <a:rPr lang="en-US" altLang="en-US" sz="2300" dirty="0">
                <a:sym typeface="Symbol" pitchFamily="18" charset="2"/>
              </a:rPr>
              <a:t>A DVD player must have a laser                                             of higher frequency (smaller                                        wavelength) than a CD player</a:t>
            </a:r>
            <a:r>
              <a:rPr lang="en-US" altLang="en-US" dirty="0">
                <a:sym typeface="Symbol" pitchFamily="18" charset="2"/>
              </a:rPr>
              <a:t>.</a:t>
            </a:r>
          </a:p>
        </p:txBody>
      </p:sp>
      <p:grpSp>
        <p:nvGrpSpPr>
          <p:cNvPr id="2" name="Group 9"/>
          <p:cNvGrpSpPr>
            <a:grpSpLocks/>
          </p:cNvGrpSpPr>
          <p:nvPr/>
        </p:nvGrpSpPr>
        <p:grpSpPr bwMode="auto">
          <a:xfrm>
            <a:off x="5476875" y="5643665"/>
            <a:ext cx="3495675" cy="617537"/>
            <a:chOff x="2864" y="3531"/>
            <a:chExt cx="2202" cy="389"/>
          </a:xfrm>
        </p:grpSpPr>
        <p:sp>
          <p:nvSpPr>
            <p:cNvPr id="17425" name="Rectangle 10"/>
            <p:cNvSpPr>
              <a:spLocks noChangeArrowheads="1"/>
            </p:cNvSpPr>
            <p:nvPr/>
          </p:nvSpPr>
          <p:spPr bwMode="auto">
            <a:xfrm>
              <a:off x="2864" y="3531"/>
              <a:ext cx="2200" cy="389"/>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17426" name="Freeform 11"/>
            <p:cNvSpPr>
              <a:spLocks/>
            </p:cNvSpPr>
            <p:nvPr/>
          </p:nvSpPr>
          <p:spPr bwMode="auto">
            <a:xfrm>
              <a:off x="2866" y="3545"/>
              <a:ext cx="2200" cy="181"/>
            </a:xfrm>
            <a:custGeom>
              <a:avLst/>
              <a:gdLst>
                <a:gd name="T0" fmla="*/ 0 w 2200"/>
                <a:gd name="T1" fmla="*/ 0 h 181"/>
                <a:gd name="T2" fmla="*/ 118 w 2200"/>
                <a:gd name="T3" fmla="*/ 0 h 181"/>
                <a:gd name="T4" fmla="*/ 118 w 2200"/>
                <a:gd name="T5" fmla="*/ 167 h 181"/>
                <a:gd name="T6" fmla="*/ 236 w 2200"/>
                <a:gd name="T7" fmla="*/ 167 h 181"/>
                <a:gd name="T8" fmla="*/ 236 w 2200"/>
                <a:gd name="T9" fmla="*/ 0 h 181"/>
                <a:gd name="T10" fmla="*/ 354 w 2200"/>
                <a:gd name="T11" fmla="*/ 0 h 181"/>
                <a:gd name="T12" fmla="*/ 354 w 2200"/>
                <a:gd name="T13" fmla="*/ 174 h 181"/>
                <a:gd name="T14" fmla="*/ 583 w 2200"/>
                <a:gd name="T15" fmla="*/ 174 h 181"/>
                <a:gd name="T16" fmla="*/ 583 w 2200"/>
                <a:gd name="T17" fmla="*/ 0 h 181"/>
                <a:gd name="T18" fmla="*/ 701 w 2200"/>
                <a:gd name="T19" fmla="*/ 0 h 181"/>
                <a:gd name="T20" fmla="*/ 701 w 2200"/>
                <a:gd name="T21" fmla="*/ 167 h 181"/>
                <a:gd name="T22" fmla="*/ 812 w 2200"/>
                <a:gd name="T23" fmla="*/ 167 h 181"/>
                <a:gd name="T24" fmla="*/ 812 w 2200"/>
                <a:gd name="T25" fmla="*/ 0 h 181"/>
                <a:gd name="T26" fmla="*/ 1048 w 2200"/>
                <a:gd name="T27" fmla="*/ 0 h 181"/>
                <a:gd name="T28" fmla="*/ 1048 w 2200"/>
                <a:gd name="T29" fmla="*/ 181 h 181"/>
                <a:gd name="T30" fmla="*/ 1159 w 2200"/>
                <a:gd name="T31" fmla="*/ 181 h 181"/>
                <a:gd name="T32" fmla="*/ 1159 w 2200"/>
                <a:gd name="T33" fmla="*/ 0 h 181"/>
                <a:gd name="T34" fmla="*/ 1499 w 2200"/>
                <a:gd name="T35" fmla="*/ 0 h 181"/>
                <a:gd name="T36" fmla="*/ 1499 w 2200"/>
                <a:gd name="T37" fmla="*/ 174 h 181"/>
                <a:gd name="T38" fmla="*/ 1735 w 2200"/>
                <a:gd name="T39" fmla="*/ 174 h 181"/>
                <a:gd name="T40" fmla="*/ 1735 w 2200"/>
                <a:gd name="T41" fmla="*/ 0 h 181"/>
                <a:gd name="T42" fmla="*/ 1853 w 2200"/>
                <a:gd name="T43" fmla="*/ 0 h 181"/>
                <a:gd name="T44" fmla="*/ 1853 w 2200"/>
                <a:gd name="T45" fmla="*/ 174 h 181"/>
                <a:gd name="T46" fmla="*/ 1971 w 2200"/>
                <a:gd name="T47" fmla="*/ 174 h 181"/>
                <a:gd name="T48" fmla="*/ 1971 w 2200"/>
                <a:gd name="T49" fmla="*/ 0 h 181"/>
                <a:gd name="T50" fmla="*/ 2200 w 2200"/>
                <a:gd name="T51" fmla="*/ 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0"/>
                <a:gd name="T79" fmla="*/ 0 h 181"/>
                <a:gd name="T80" fmla="*/ 2200 w 2200"/>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0" h="181">
                  <a:moveTo>
                    <a:pt x="0" y="0"/>
                  </a:moveTo>
                  <a:lnTo>
                    <a:pt x="118" y="0"/>
                  </a:lnTo>
                  <a:lnTo>
                    <a:pt x="118" y="167"/>
                  </a:lnTo>
                  <a:lnTo>
                    <a:pt x="236" y="167"/>
                  </a:lnTo>
                  <a:lnTo>
                    <a:pt x="236" y="0"/>
                  </a:lnTo>
                  <a:lnTo>
                    <a:pt x="354" y="0"/>
                  </a:lnTo>
                  <a:lnTo>
                    <a:pt x="354" y="174"/>
                  </a:lnTo>
                  <a:lnTo>
                    <a:pt x="583" y="174"/>
                  </a:lnTo>
                  <a:lnTo>
                    <a:pt x="583" y="0"/>
                  </a:lnTo>
                  <a:lnTo>
                    <a:pt x="701" y="0"/>
                  </a:lnTo>
                  <a:lnTo>
                    <a:pt x="701" y="167"/>
                  </a:lnTo>
                  <a:lnTo>
                    <a:pt x="812" y="167"/>
                  </a:lnTo>
                  <a:lnTo>
                    <a:pt x="812" y="0"/>
                  </a:lnTo>
                  <a:lnTo>
                    <a:pt x="1048" y="0"/>
                  </a:lnTo>
                  <a:lnTo>
                    <a:pt x="1048" y="181"/>
                  </a:lnTo>
                  <a:lnTo>
                    <a:pt x="1159" y="181"/>
                  </a:lnTo>
                  <a:lnTo>
                    <a:pt x="1159" y="0"/>
                  </a:lnTo>
                  <a:lnTo>
                    <a:pt x="1499" y="0"/>
                  </a:lnTo>
                  <a:lnTo>
                    <a:pt x="1499" y="174"/>
                  </a:lnTo>
                  <a:lnTo>
                    <a:pt x="1735" y="174"/>
                  </a:lnTo>
                  <a:lnTo>
                    <a:pt x="1735" y="0"/>
                  </a:lnTo>
                  <a:lnTo>
                    <a:pt x="1853" y="0"/>
                  </a:lnTo>
                  <a:lnTo>
                    <a:pt x="1853" y="174"/>
                  </a:lnTo>
                  <a:lnTo>
                    <a:pt x="1971" y="174"/>
                  </a:lnTo>
                  <a:lnTo>
                    <a:pt x="1971" y="0"/>
                  </a:lnTo>
                  <a:lnTo>
                    <a:pt x="2200" y="0"/>
                  </a:lnTo>
                </a:path>
              </a:pathLst>
            </a:custGeom>
            <a:noFill/>
            <a:ln w="19050" cmpd="sng">
              <a:solidFill>
                <a:schemeClr val="tx1"/>
              </a:solidFill>
              <a:round/>
              <a:headEnd/>
              <a:tailEnd/>
            </a:ln>
          </p:spPr>
          <p:txBody>
            <a:bodyPr/>
            <a:lstStyle/>
            <a:p>
              <a:endParaRPr lang="en-US"/>
            </a:p>
          </p:txBody>
        </p:sp>
      </p:grpSp>
      <p:sp>
        <p:nvSpPr>
          <p:cNvPr id="1218572" name="Text Box 12"/>
          <p:cNvSpPr txBox="1">
            <a:spLocks noChangeArrowheads="1"/>
          </p:cNvSpPr>
          <p:nvPr/>
        </p:nvSpPr>
        <p:spPr bwMode="auto">
          <a:xfrm>
            <a:off x="5645150" y="5975452"/>
            <a:ext cx="3457575" cy="304800"/>
          </a:xfrm>
          <a:prstGeom prst="rect">
            <a:avLst/>
          </a:prstGeom>
          <a:noFill/>
          <a:ln w="9525">
            <a:noFill/>
            <a:miter lim="800000"/>
            <a:headEnd/>
            <a:tailEnd/>
          </a:ln>
        </p:spPr>
        <p:txBody>
          <a:bodyPr>
            <a:spAutoFit/>
          </a:bodyPr>
          <a:lstStyle/>
          <a:p>
            <a:pPr eaLnBrk="1" hangingPunct="1">
              <a:spcBef>
                <a:spcPct val="50000"/>
              </a:spcBef>
            </a:pPr>
            <a:r>
              <a:rPr lang="en-US" altLang="en-US" sz="1400" b="1"/>
              <a:t>DIGITAL INFORMATION STORAGE</a:t>
            </a:r>
          </a:p>
        </p:txBody>
      </p:sp>
      <p:grpSp>
        <p:nvGrpSpPr>
          <p:cNvPr id="3" name="Group 13"/>
          <p:cNvGrpSpPr>
            <a:grpSpLocks/>
          </p:cNvGrpSpPr>
          <p:nvPr/>
        </p:nvGrpSpPr>
        <p:grpSpPr bwMode="auto">
          <a:xfrm>
            <a:off x="8399463" y="5267427"/>
            <a:ext cx="220662" cy="673100"/>
            <a:chOff x="2298" y="3330"/>
            <a:chExt cx="139" cy="424"/>
          </a:xfrm>
        </p:grpSpPr>
        <p:sp>
          <p:nvSpPr>
            <p:cNvPr id="17423" name="Line 14"/>
            <p:cNvSpPr>
              <a:spLocks noChangeShapeType="1"/>
            </p:cNvSpPr>
            <p:nvPr/>
          </p:nvSpPr>
          <p:spPr bwMode="auto">
            <a:xfrm>
              <a:off x="2366" y="3449"/>
              <a:ext cx="0" cy="305"/>
            </a:xfrm>
            <a:prstGeom prst="line">
              <a:avLst/>
            </a:prstGeom>
            <a:noFill/>
            <a:ln w="38100">
              <a:solidFill>
                <a:srgbClr val="FF0000"/>
              </a:solidFill>
              <a:round/>
              <a:headEnd/>
              <a:tailEnd type="triangle" w="med" len="med"/>
            </a:ln>
          </p:spPr>
          <p:txBody>
            <a:bodyPr/>
            <a:lstStyle/>
            <a:p>
              <a:endParaRPr lang="en-US"/>
            </a:p>
          </p:txBody>
        </p:sp>
        <p:sp>
          <p:nvSpPr>
            <p:cNvPr id="17424" name="Rectangle 15"/>
            <p:cNvSpPr>
              <a:spLocks noChangeArrowheads="1"/>
            </p:cNvSpPr>
            <p:nvPr/>
          </p:nvSpPr>
          <p:spPr bwMode="auto">
            <a:xfrm>
              <a:off x="2298" y="3330"/>
              <a:ext cx="139" cy="139"/>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grpSp>
      <p:sp>
        <p:nvSpPr>
          <p:cNvPr id="1218576" name="Text Box 16"/>
          <p:cNvSpPr txBox="1">
            <a:spLocks noChangeArrowheads="1"/>
          </p:cNvSpPr>
          <p:nvPr/>
        </p:nvSpPr>
        <p:spPr bwMode="auto">
          <a:xfrm>
            <a:off x="5443538" y="5665890"/>
            <a:ext cx="3700462" cy="274637"/>
          </a:xfrm>
          <a:prstGeom prst="rect">
            <a:avLst/>
          </a:prstGeom>
          <a:noFill/>
          <a:ln w="9525">
            <a:noFill/>
            <a:miter lim="800000"/>
            <a:headEnd/>
            <a:tailEnd/>
          </a:ln>
        </p:spPr>
        <p:txBody>
          <a:bodyPr>
            <a:spAutoFit/>
          </a:bodyPr>
          <a:lstStyle/>
          <a:p>
            <a:pPr eaLnBrk="1" hangingPunct="1">
              <a:spcBef>
                <a:spcPct val="50000"/>
              </a:spcBef>
            </a:pPr>
            <a:r>
              <a:rPr lang="en-US" altLang="en-US" sz="1200" b="1"/>
              <a:t>1 0 1 0 0 1 0 1 1 0 1 1 1 0 0 1 0 1 1</a:t>
            </a:r>
          </a:p>
        </p:txBody>
      </p:sp>
      <p:sp>
        <p:nvSpPr>
          <p:cNvPr id="1218577" name="Text Box 17"/>
          <p:cNvSpPr txBox="1">
            <a:spLocks noChangeArrowheads="1"/>
          </p:cNvSpPr>
          <p:nvPr/>
        </p:nvSpPr>
        <p:spPr bwMode="auto">
          <a:xfrm>
            <a:off x="5618163" y="5132441"/>
            <a:ext cx="2817812" cy="461665"/>
          </a:xfrm>
          <a:prstGeom prst="rect">
            <a:avLst/>
          </a:prstGeom>
          <a:noFill/>
          <a:ln w="9525">
            <a:noFill/>
            <a:miter lim="800000"/>
            <a:headEnd/>
            <a:tailEnd/>
          </a:ln>
        </p:spPr>
        <p:txBody>
          <a:bodyPr>
            <a:spAutoFit/>
          </a:bodyPr>
          <a:lstStyle/>
          <a:p>
            <a:pPr algn="r" eaLnBrk="1" hangingPunct="1">
              <a:spcBef>
                <a:spcPct val="50000"/>
              </a:spcBef>
            </a:pPr>
            <a:r>
              <a:rPr lang="en-US" altLang="en-US" dirty="0">
                <a:solidFill>
                  <a:schemeClr val="hlink"/>
                </a:solidFill>
              </a:rPr>
              <a:t>light pickup (laser)</a:t>
            </a:r>
          </a:p>
        </p:txBody>
      </p:sp>
      <p:grpSp>
        <p:nvGrpSpPr>
          <p:cNvPr id="4" name="Group 18"/>
          <p:cNvGrpSpPr>
            <a:grpSpLocks/>
          </p:cNvGrpSpPr>
          <p:nvPr/>
        </p:nvGrpSpPr>
        <p:grpSpPr bwMode="auto">
          <a:xfrm>
            <a:off x="5875338" y="6348531"/>
            <a:ext cx="2874962" cy="400051"/>
            <a:chOff x="784" y="4038"/>
            <a:chExt cx="1638" cy="252"/>
          </a:xfrm>
        </p:grpSpPr>
        <p:sp>
          <p:nvSpPr>
            <p:cNvPr id="17421" name="Line 19"/>
            <p:cNvSpPr>
              <a:spLocks noChangeShapeType="1"/>
            </p:cNvSpPr>
            <p:nvPr/>
          </p:nvSpPr>
          <p:spPr bwMode="auto">
            <a:xfrm>
              <a:off x="784" y="4060"/>
              <a:ext cx="1638" cy="0"/>
            </a:xfrm>
            <a:prstGeom prst="line">
              <a:avLst/>
            </a:prstGeom>
            <a:noFill/>
            <a:ln w="28575">
              <a:solidFill>
                <a:schemeClr val="tx1"/>
              </a:solidFill>
              <a:round/>
              <a:headEnd/>
              <a:tailEnd type="arrow" w="med" len="med"/>
            </a:ln>
          </p:spPr>
          <p:txBody>
            <a:bodyPr/>
            <a:lstStyle/>
            <a:p>
              <a:endParaRPr lang="en-US"/>
            </a:p>
          </p:txBody>
        </p:sp>
        <p:sp>
          <p:nvSpPr>
            <p:cNvPr id="17422" name="Text Box 20"/>
            <p:cNvSpPr txBox="1">
              <a:spLocks noChangeArrowheads="1"/>
            </p:cNvSpPr>
            <p:nvPr/>
          </p:nvSpPr>
          <p:spPr bwMode="auto">
            <a:xfrm>
              <a:off x="924" y="4038"/>
              <a:ext cx="1370" cy="252"/>
            </a:xfrm>
            <a:prstGeom prst="rect">
              <a:avLst/>
            </a:prstGeom>
            <a:noFill/>
            <a:ln w="9525">
              <a:noFill/>
              <a:miter lim="800000"/>
              <a:headEnd/>
              <a:tailEnd/>
            </a:ln>
          </p:spPr>
          <p:txBody>
            <a:bodyPr wrap="square">
              <a:spAutoFit/>
            </a:bodyPr>
            <a:lstStyle/>
            <a:p>
              <a:pPr eaLnBrk="1" hangingPunct="1">
                <a:spcBef>
                  <a:spcPct val="50000"/>
                </a:spcBef>
              </a:pPr>
              <a:r>
                <a:rPr lang="en-US" altLang="en-US" sz="2000" i="1" dirty="0"/>
                <a:t>motion of “groove”</a:t>
              </a:r>
            </a:p>
          </p:txBody>
        </p:sp>
      </p:grpSp>
      <p:sp>
        <p:nvSpPr>
          <p:cNvPr id="174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9"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pic>
        <p:nvPicPr>
          <p:cNvPr id="1218568" name="Picture 8" descr="dvdthumb"/>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01143" y="1524827"/>
            <a:ext cx="3642857" cy="36428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4">
                                            <p:txEl>
                                              <p:pRg st="0" end="0"/>
                                            </p:txEl>
                                          </p:spTgt>
                                        </p:tgtEl>
                                        <p:attrNameLst>
                                          <p:attrName>style.visibility</p:attrName>
                                        </p:attrNameLst>
                                      </p:cBhvr>
                                      <p:to>
                                        <p:strVal val="visible"/>
                                      </p:to>
                                    </p:set>
                                    <p:anim calcmode="lin" valueType="num">
                                      <p:cBhvr additive="base">
                                        <p:cTn id="7" dur="500" fill="hold"/>
                                        <p:tgtEl>
                                          <p:spTgt spid="1218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64">
                                            <p:txEl>
                                              <p:pRg st="1" end="1"/>
                                            </p:txEl>
                                          </p:spTgt>
                                        </p:tgtEl>
                                        <p:attrNameLst>
                                          <p:attrName>style.visibility</p:attrName>
                                        </p:attrNameLst>
                                      </p:cBhvr>
                                      <p:to>
                                        <p:strVal val="visible"/>
                                      </p:to>
                                    </p:set>
                                    <p:anim calcmode="lin" valueType="num">
                                      <p:cBhvr additive="base">
                                        <p:cTn id="13" dur="500" fill="hold"/>
                                        <p:tgtEl>
                                          <p:spTgt spid="12185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218568"/>
                                        </p:tgtEl>
                                        <p:attrNameLst>
                                          <p:attrName>style.visibility</p:attrName>
                                        </p:attrNameLst>
                                      </p:cBhvr>
                                      <p:to>
                                        <p:strVal val="visible"/>
                                      </p:to>
                                    </p:set>
                                    <p:anim calcmode="lin" valueType="num">
                                      <p:cBhvr>
                                        <p:cTn id="17" dur="500" fill="hold"/>
                                        <p:tgtEl>
                                          <p:spTgt spid="1218568"/>
                                        </p:tgtEl>
                                        <p:attrNameLst>
                                          <p:attrName>ppt_w</p:attrName>
                                        </p:attrNameLst>
                                      </p:cBhvr>
                                      <p:tavLst>
                                        <p:tav tm="0">
                                          <p:val>
                                            <p:fltVal val="0"/>
                                          </p:val>
                                        </p:tav>
                                        <p:tav tm="100000">
                                          <p:val>
                                            <p:strVal val="#ppt_w"/>
                                          </p:val>
                                        </p:tav>
                                      </p:tavLst>
                                    </p:anim>
                                    <p:anim calcmode="lin" valueType="num">
                                      <p:cBhvr>
                                        <p:cTn id="18" dur="500" fill="hold"/>
                                        <p:tgtEl>
                                          <p:spTgt spid="1218568"/>
                                        </p:tgtEl>
                                        <p:attrNameLst>
                                          <p:attrName>ppt_h</p:attrName>
                                        </p:attrNameLst>
                                      </p:cBhvr>
                                      <p:tavLst>
                                        <p:tav tm="0">
                                          <p:val>
                                            <p:fltVal val="0"/>
                                          </p:val>
                                        </p:tav>
                                        <p:tav tm="100000">
                                          <p:val>
                                            <p:strVal val="#ppt_h"/>
                                          </p:val>
                                        </p:tav>
                                      </p:tavLst>
                                    </p:anim>
                                    <p:animEffect transition="in" filter="fade">
                                      <p:cBhvr>
                                        <p:cTn id="19" dur="500"/>
                                        <p:tgtEl>
                                          <p:spTgt spid="12185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18572"/>
                                        </p:tgtEl>
                                        <p:attrNameLst>
                                          <p:attrName>style.visibility</p:attrName>
                                        </p:attrNameLst>
                                      </p:cBhvr>
                                      <p:to>
                                        <p:strVal val="visible"/>
                                      </p:to>
                                    </p:set>
                                    <p:anim calcmode="lin" valueType="num">
                                      <p:cBhvr additive="base">
                                        <p:cTn id="29" dur="500" fill="hold"/>
                                        <p:tgtEl>
                                          <p:spTgt spid="1218572"/>
                                        </p:tgtEl>
                                        <p:attrNameLst>
                                          <p:attrName>ppt_x</p:attrName>
                                        </p:attrNameLst>
                                      </p:cBhvr>
                                      <p:tavLst>
                                        <p:tav tm="0">
                                          <p:val>
                                            <p:strVal val="1+#ppt_w/2"/>
                                          </p:val>
                                        </p:tav>
                                        <p:tav tm="100000">
                                          <p:val>
                                            <p:strVal val="#ppt_x"/>
                                          </p:val>
                                        </p:tav>
                                      </p:tavLst>
                                    </p:anim>
                                    <p:anim calcmode="lin" valueType="num">
                                      <p:cBhvr additive="base">
                                        <p:cTn id="30" dur="500" fill="hold"/>
                                        <p:tgtEl>
                                          <p:spTgt spid="12185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1218576"/>
                                        </p:tgtEl>
                                        <p:attrNameLst>
                                          <p:attrName>style.visibility</p:attrName>
                                        </p:attrNameLst>
                                      </p:cBhvr>
                                      <p:to>
                                        <p:strVal val="visible"/>
                                      </p:to>
                                    </p:set>
                                    <p:anim calcmode="lin" valueType="num">
                                      <p:cBhvr additive="base">
                                        <p:cTn id="35" dur="500" fill="hold"/>
                                        <p:tgtEl>
                                          <p:spTgt spid="1218576"/>
                                        </p:tgtEl>
                                        <p:attrNameLst>
                                          <p:attrName>ppt_x</p:attrName>
                                        </p:attrNameLst>
                                      </p:cBhvr>
                                      <p:tavLst>
                                        <p:tav tm="0">
                                          <p:val>
                                            <p:strVal val="#ppt_x"/>
                                          </p:val>
                                        </p:tav>
                                        <p:tav tm="100000">
                                          <p:val>
                                            <p:strVal val="#ppt_x"/>
                                          </p:val>
                                        </p:tav>
                                      </p:tavLst>
                                    </p:anim>
                                    <p:anim calcmode="lin" valueType="num">
                                      <p:cBhvr additive="base">
                                        <p:cTn id="36" dur="500" fill="hold"/>
                                        <p:tgtEl>
                                          <p:spTgt spid="12185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whoosh.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18577"/>
                                        </p:tgtEl>
                                        <p:attrNameLst>
                                          <p:attrName>style.visibility</p:attrName>
                                        </p:attrNameLst>
                                      </p:cBhvr>
                                      <p:to>
                                        <p:strVal val="visible"/>
                                      </p:to>
                                    </p:set>
                                    <p:anim calcmode="lin" valueType="num">
                                      <p:cBhvr additive="base">
                                        <p:cTn id="47" dur="500" fill="hold"/>
                                        <p:tgtEl>
                                          <p:spTgt spid="1218577"/>
                                        </p:tgtEl>
                                        <p:attrNameLst>
                                          <p:attrName>ppt_x</p:attrName>
                                        </p:attrNameLst>
                                      </p:cBhvr>
                                      <p:tavLst>
                                        <p:tav tm="0">
                                          <p:val>
                                            <p:strVal val="1+#ppt_w/2"/>
                                          </p:val>
                                        </p:tav>
                                        <p:tav tm="100000">
                                          <p:val>
                                            <p:strVal val="#ppt_x"/>
                                          </p:val>
                                        </p:tav>
                                      </p:tavLst>
                                    </p:anim>
                                    <p:anim calcmode="lin" valueType="num">
                                      <p:cBhvr additive="base">
                                        <p:cTn id="48" dur="500" fill="hold"/>
                                        <p:tgtEl>
                                          <p:spTgt spid="12185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18564">
                                            <p:txEl>
                                              <p:pRg st="2" end="2"/>
                                            </p:txEl>
                                          </p:spTgt>
                                        </p:tgtEl>
                                        <p:attrNameLst>
                                          <p:attrName>style.visibility</p:attrName>
                                        </p:attrNameLst>
                                      </p:cBhvr>
                                      <p:to>
                                        <p:strVal val="visible"/>
                                      </p:to>
                                    </p:set>
                                    <p:anim calcmode="lin" valueType="num">
                                      <p:cBhvr additive="base">
                                        <p:cTn id="58" dur="500" fill="hold"/>
                                        <p:tgtEl>
                                          <p:spTgt spid="1218564">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185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218564">
                                            <p:txEl>
                                              <p:pRg st="3" end="3"/>
                                            </p:txEl>
                                          </p:spTgt>
                                        </p:tgtEl>
                                        <p:attrNameLst>
                                          <p:attrName>style.visibility</p:attrName>
                                        </p:attrNameLst>
                                      </p:cBhvr>
                                      <p:to>
                                        <p:strVal val="visible"/>
                                      </p:to>
                                    </p:set>
                                    <p:anim calcmode="lin" valueType="num">
                                      <p:cBhvr additive="base">
                                        <p:cTn id="64" dur="500" fill="hold"/>
                                        <p:tgtEl>
                                          <p:spTgt spid="1218564">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185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218564">
                                            <p:txEl>
                                              <p:pRg st="4" end="4"/>
                                            </p:txEl>
                                          </p:spTgt>
                                        </p:tgtEl>
                                        <p:attrNameLst>
                                          <p:attrName>style.visibility</p:attrName>
                                        </p:attrNameLst>
                                      </p:cBhvr>
                                      <p:to>
                                        <p:strVal val="visible"/>
                                      </p:to>
                                    </p:set>
                                    <p:anim calcmode="lin" valueType="num">
                                      <p:cBhvr additive="base">
                                        <p:cTn id="70" dur="500" fill="hold"/>
                                        <p:tgtEl>
                                          <p:spTgt spid="1218564">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185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2" grpId="0"/>
      <p:bldP spid="1218576" grpId="0"/>
      <p:bldP spid="12185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0614" name="Picture 6" descr="dvdthum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99188" y="3570288"/>
            <a:ext cx="2232025" cy="2232025"/>
          </a:xfrm>
          <a:prstGeom prst="rect">
            <a:avLst/>
          </a:prstGeom>
          <a:noFill/>
          <a:ln w="9525">
            <a:noFill/>
            <a:miter lim="800000"/>
            <a:headEnd/>
            <a:tailEnd/>
          </a:ln>
        </p:spPr>
      </p:pic>
      <p:sp>
        <p:nvSpPr>
          <p:cNvPr id="1220617" name="Rectangle 9"/>
          <p:cNvSpPr>
            <a:spLocks noChangeArrowheads="1"/>
          </p:cNvSpPr>
          <p:nvPr/>
        </p:nvSpPr>
        <p:spPr bwMode="auto">
          <a:xfrm>
            <a:off x="674688" y="1740310"/>
            <a:ext cx="7764462" cy="5035140"/>
          </a:xfrm>
          <a:prstGeom prst="rect">
            <a:avLst/>
          </a:prstGeom>
          <a:solidFill>
            <a:srgbClr val="FFFFCC"/>
          </a:solidFill>
          <a:ln w="9525">
            <a:noFill/>
            <a:miter lim="800000"/>
            <a:headEnd/>
            <a:tailEnd/>
          </a:ln>
        </p:spPr>
        <p:txBody>
          <a:bodyPr/>
          <a:lstStyle/>
          <a:p>
            <a:pPr eaLnBrk="1" hangingPunct="1">
              <a:spcBef>
                <a:spcPct val="20000"/>
              </a:spcBef>
            </a:pPr>
            <a:r>
              <a:rPr lang="en-US" altLang="en-US" dirty="0">
                <a:latin typeface="+mn-lt"/>
                <a:sym typeface="Symbol" pitchFamily="18" charset="2"/>
              </a:rPr>
              <a:t>EXAMPLE: </a:t>
            </a:r>
          </a:p>
          <a:p>
            <a:pPr eaLnBrk="1" hangingPunct="1">
              <a:spcBef>
                <a:spcPct val="20000"/>
              </a:spcBef>
            </a:pPr>
            <a:r>
              <a:rPr lang="en-US" altLang="en-US" dirty="0">
                <a:latin typeface="+mn-lt"/>
                <a:sym typeface="Symbol" pitchFamily="18" charset="2"/>
              </a:rPr>
              <a:t>Here is a                                                                      comparison                                                                             of the different                                                                                              laser                                                                              frequencies                                                                                and                                                                              wavelengths                                                                                         used today. </a:t>
            </a:r>
          </a:p>
        </p:txBody>
      </p:sp>
      <p:pic>
        <p:nvPicPr>
          <p:cNvPr id="1220616" name="Picture 8" descr="laser_comparison_dv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65625" y="1769807"/>
            <a:ext cx="6628948" cy="5005644"/>
          </a:xfrm>
          <a:prstGeom prst="rect">
            <a:avLst/>
          </a:prstGeom>
          <a:ln>
            <a:noFill/>
          </a:ln>
          <a:effectLst>
            <a:outerShdw blurRad="292100" dist="139700" dir="2700000" algn="tl" rotWithShape="0">
              <a:srgbClr val="333333">
                <a:alpha val="65000"/>
              </a:srgbClr>
            </a:outerShdw>
          </a:effectLst>
        </p:spPr>
      </p:pic>
      <p:sp>
        <p:nvSpPr>
          <p:cNvPr id="1843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7"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20614"/>
                                        </p:tgtEl>
                                        <p:attrNameLst>
                                          <p:attrName>style.visibility</p:attrName>
                                        </p:attrNameLst>
                                      </p:cBhvr>
                                      <p:to>
                                        <p:strVal val="visible"/>
                                      </p:to>
                                    </p:set>
                                    <p:anim calcmode="lin" valueType="num">
                                      <p:cBhvr>
                                        <p:cTn id="7" dur="500" fill="hold"/>
                                        <p:tgtEl>
                                          <p:spTgt spid="1220614"/>
                                        </p:tgtEl>
                                        <p:attrNameLst>
                                          <p:attrName>ppt_w</p:attrName>
                                        </p:attrNameLst>
                                      </p:cBhvr>
                                      <p:tavLst>
                                        <p:tav tm="0">
                                          <p:val>
                                            <p:fltVal val="0"/>
                                          </p:val>
                                        </p:tav>
                                        <p:tav tm="100000">
                                          <p:val>
                                            <p:strVal val="#ppt_w"/>
                                          </p:val>
                                        </p:tav>
                                      </p:tavLst>
                                    </p:anim>
                                    <p:anim calcmode="lin" valueType="num">
                                      <p:cBhvr>
                                        <p:cTn id="8" dur="500" fill="hold"/>
                                        <p:tgtEl>
                                          <p:spTgt spid="1220614"/>
                                        </p:tgtEl>
                                        <p:attrNameLst>
                                          <p:attrName>ppt_h</p:attrName>
                                        </p:attrNameLst>
                                      </p:cBhvr>
                                      <p:tavLst>
                                        <p:tav tm="0">
                                          <p:val>
                                            <p:fltVal val="0"/>
                                          </p:val>
                                        </p:tav>
                                        <p:tav tm="100000">
                                          <p:val>
                                            <p:strVal val="#ppt_h"/>
                                          </p:val>
                                        </p:tav>
                                      </p:tavLst>
                                    </p:anim>
                                    <p:animEffect transition="in" filter="fade">
                                      <p:cBhvr>
                                        <p:cTn id="9" dur="500"/>
                                        <p:tgtEl>
                                          <p:spTgt spid="12206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20617">
                                            <p:txEl>
                                              <p:pRg st="0" end="0"/>
                                            </p:txEl>
                                          </p:spTgt>
                                        </p:tgtEl>
                                        <p:attrNameLst>
                                          <p:attrName>style.visibility</p:attrName>
                                        </p:attrNameLst>
                                      </p:cBhvr>
                                      <p:to>
                                        <p:strVal val="visible"/>
                                      </p:to>
                                    </p:set>
                                    <p:anim calcmode="lin" valueType="num">
                                      <p:cBhvr additive="base">
                                        <p:cTn id="14" dur="500" fill="hold"/>
                                        <p:tgtEl>
                                          <p:spTgt spid="122061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206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20617">
                                            <p:txEl>
                                              <p:pRg st="1" end="1"/>
                                            </p:txEl>
                                          </p:spTgt>
                                        </p:tgtEl>
                                        <p:attrNameLst>
                                          <p:attrName>style.visibility</p:attrName>
                                        </p:attrNameLst>
                                      </p:cBhvr>
                                      <p:to>
                                        <p:strVal val="visible"/>
                                      </p:to>
                                    </p:set>
                                    <p:anim calcmode="lin" valueType="num">
                                      <p:cBhvr additive="base">
                                        <p:cTn id="20" dur="500" fill="hold"/>
                                        <p:tgtEl>
                                          <p:spTgt spid="12206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206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8" presetClass="entr" presetSubtype="16" fill="hold" nodeType="withEffect">
                                  <p:stCondLst>
                                    <p:cond delay="0"/>
                                  </p:stCondLst>
                                  <p:childTnLst>
                                    <p:set>
                                      <p:cBhvr>
                                        <p:cTn id="23" dur="1" fill="hold">
                                          <p:stCondLst>
                                            <p:cond delay="0"/>
                                          </p:stCondLst>
                                        </p:cTn>
                                        <p:tgtEl>
                                          <p:spTgt spid="1220616"/>
                                        </p:tgtEl>
                                        <p:attrNameLst>
                                          <p:attrName>style.visibility</p:attrName>
                                        </p:attrNameLst>
                                      </p:cBhvr>
                                      <p:to>
                                        <p:strVal val="visible"/>
                                      </p:to>
                                    </p:set>
                                    <p:animEffect transition="in" filter="diamond(in)">
                                      <p:cBhvr>
                                        <p:cTn id="24" dur="2000"/>
                                        <p:tgtEl>
                                          <p:spTgt spid="1220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b="1"/>
              <a:t>International-mindedness: </a:t>
            </a:r>
            <a:endParaRPr lang="en-US"/>
          </a:p>
          <a:p>
            <a:pPr marL="633413" indent="-633413"/>
            <a:r>
              <a:rPr lang="en-US"/>
              <a:t>• Satellite use for commercial and political purposes is dictated by the resolution capabilities of the satellite </a:t>
            </a:r>
          </a:p>
          <a:p>
            <a:pPr marL="633413" indent="-633413"/>
            <a:r>
              <a:rPr lang="en-US" b="1"/>
              <a:t>Theory of knowledge: </a:t>
            </a:r>
            <a:endParaRPr lang="en-US"/>
          </a:p>
          <a:p>
            <a:pPr marL="633413" indent="-633413"/>
            <a:r>
              <a:rPr lang="en-US"/>
              <a:t>• The resolution limits set by Dawes and Rayleigh are capable of being surpassed by the construction of high quality telescopes. Are we capable of breaking other limits of scientific knowledge with our advancing technology? </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b="1"/>
              <a:t>Utilization: </a:t>
            </a:r>
            <a:endParaRPr lang="en-US"/>
          </a:p>
          <a:p>
            <a:pPr marL="633413" indent="-633413"/>
            <a:r>
              <a:rPr lang="en-US"/>
              <a:t>• An optical or other reception system must be able to resolve the intended images. This has implications for satellite transmissions, radio astronomy and many other applications in physics and technology (see </a:t>
            </a:r>
            <a:r>
              <a:rPr lang="en-US" i="1"/>
              <a:t>Physics </a:t>
            </a:r>
            <a:r>
              <a:rPr lang="en-US"/>
              <a:t>option </a:t>
            </a:r>
            <a:r>
              <a:rPr lang="en-US" i="1"/>
              <a:t>C</a:t>
            </a:r>
            <a:r>
              <a:rPr lang="en-US"/>
              <a:t>) </a:t>
            </a:r>
          </a:p>
          <a:p>
            <a:pPr marL="633413" indent="-633413"/>
            <a:r>
              <a:rPr lang="en-US"/>
              <a:t>• Storage media such as compact discs (and their variants) and CCD sensors rely on resolution limits to store and reproduce media accurately</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276475"/>
          </a:xfrm>
          <a:prstGeom prst="rect">
            <a:avLst/>
          </a:prstGeom>
          <a:solidFill>
            <a:srgbClr val="EAEAEA"/>
          </a:solidFill>
          <a:ln w="9525">
            <a:noFill/>
            <a:miter lim="800000"/>
            <a:headEnd/>
            <a:tailEnd/>
          </a:ln>
        </p:spPr>
        <p:txBody>
          <a:bodyPr/>
          <a:lstStyle/>
          <a:p>
            <a:pPr marL="633413" indent="-633413"/>
            <a:r>
              <a:rPr lang="en-US" b="1"/>
              <a:t>Aims: </a:t>
            </a:r>
            <a:endParaRPr lang="en-US"/>
          </a:p>
          <a:p>
            <a:pPr marL="633413" indent="-633413"/>
            <a:r>
              <a:rPr lang="en-US"/>
              <a:t>• </a:t>
            </a:r>
            <a:r>
              <a:rPr lang="en-US" b="1"/>
              <a:t>Aim 3: </a:t>
            </a:r>
            <a:r>
              <a:rPr lang="en-US"/>
              <a:t>this sub-topic helps bridge the gap between wave theory and real-life applications </a:t>
            </a:r>
          </a:p>
          <a:p>
            <a:pPr marL="633413" indent="-633413"/>
            <a:r>
              <a:rPr lang="en-US"/>
              <a:t>• </a:t>
            </a:r>
            <a:r>
              <a:rPr lang="en-US" b="1"/>
              <a:t>Aim 8: </a:t>
            </a:r>
            <a:r>
              <a:rPr lang="en-US"/>
              <a:t>the need for communication between national communities via satellites raises the awareness of the social and economic implications of technology </a:t>
            </a:r>
            <a:r>
              <a:rPr lang="en-US" altLang="en-US"/>
              <a:t> </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2" name="Rectangle 4"/>
          <p:cNvSpPr>
            <a:spLocks noChangeArrowheads="1"/>
          </p:cNvSpPr>
          <p:nvPr/>
        </p:nvSpPr>
        <p:spPr bwMode="auto">
          <a:xfrm>
            <a:off x="674688" y="2595563"/>
            <a:ext cx="7764462" cy="4262437"/>
          </a:xfrm>
          <a:prstGeom prst="rect">
            <a:avLst/>
          </a:prstGeom>
          <a:solidFill>
            <a:srgbClr val="FFFFCC"/>
          </a:solidFill>
          <a:ln w="9525">
            <a:noFill/>
            <a:miter lim="800000"/>
            <a:headEnd/>
            <a:tailEnd/>
          </a:ln>
          <a:effectLst/>
        </p:spPr>
        <p:txBody>
          <a:bodyPr/>
          <a:lstStyle/>
          <a:p>
            <a:pPr eaLnBrk="1" hangingPunct="1">
              <a:spcBef>
                <a:spcPct val="20000"/>
              </a:spcBef>
              <a:defRPr/>
            </a:pPr>
            <a:r>
              <a:rPr lang="en-US" altLang="en-US" dirty="0">
                <a:latin typeface="+mn-lt"/>
                <a:sym typeface="Symbol" pitchFamily="18" charset="2"/>
              </a:rPr>
              <a:t>EXAMPLE: Observe the animation of                                  </a:t>
            </a:r>
            <a:r>
              <a:rPr lang="en-US" altLang="en-US" dirty="0">
                <a:latin typeface="+mn-lt"/>
              </a:rPr>
              <a:t>the headlights located about a meter                                  apart on an approaching jeep.                                     Describe qualitatively what you see.</a:t>
            </a:r>
            <a:endParaRPr lang="en-US" altLang="en-US" dirty="0">
              <a:latin typeface="+mn-lt"/>
              <a:sym typeface="Symbol" pitchFamily="18" charset="2"/>
            </a:endParaRPr>
          </a:p>
          <a:p>
            <a:pPr eaLnBrk="1" hangingPunct="1">
              <a:spcBef>
                <a:spcPct val="20000"/>
              </a:spcBef>
              <a:defRPr/>
            </a:pPr>
            <a:r>
              <a:rPr lang="en-US" altLang="en-US" dirty="0">
                <a:latin typeface="+mn-lt"/>
              </a:rPr>
              <a:t>SOLUTION:</a:t>
            </a:r>
          </a:p>
          <a:p>
            <a:pPr eaLnBrk="1" hangingPunct="1">
              <a:spcBef>
                <a:spcPct val="20000"/>
              </a:spcBef>
              <a:defRPr/>
            </a:pPr>
            <a:r>
              <a:rPr lang="en-US" altLang="en-US" dirty="0">
                <a:latin typeface="+mn-lt"/>
                <a:sym typeface="Symbol" pitchFamily="18" charset="2"/>
              </a:rPr>
              <a:t>At first the two headlights                                                  appear to be one light source.</a:t>
            </a:r>
          </a:p>
          <a:p>
            <a:pPr eaLnBrk="1" hangingPunct="1">
              <a:spcBef>
                <a:spcPct val="20000"/>
              </a:spcBef>
              <a:defRPr/>
            </a:pPr>
            <a:r>
              <a:rPr lang="en-US" altLang="en-US" dirty="0">
                <a:latin typeface="+mn-lt"/>
                <a:sym typeface="Symbol" pitchFamily="18" charset="2"/>
              </a:rPr>
              <a:t>The image begins to split as the                                        vehicle approaches.</a:t>
            </a:r>
          </a:p>
          <a:p>
            <a:pPr eaLnBrk="1" hangingPunct="1">
              <a:spcBef>
                <a:spcPct val="20000"/>
              </a:spcBef>
              <a:defRPr/>
            </a:pPr>
            <a:r>
              <a:rPr lang="en-US" altLang="en-US" dirty="0">
                <a:latin typeface="+mn-lt"/>
                <a:sym typeface="Symbol" pitchFamily="18" charset="2"/>
              </a:rPr>
              <a:t>Finally the two headlights are resolved.</a:t>
            </a:r>
          </a:p>
        </p:txBody>
      </p:sp>
      <p:sp>
        <p:nvSpPr>
          <p:cNvPr id="1200130" name="Rectangle 2"/>
          <p:cNvSpPr>
            <a:spLocks noChangeArrowheads="1"/>
          </p:cNvSpPr>
          <p:nvPr/>
        </p:nvSpPr>
        <p:spPr bwMode="auto">
          <a:xfrm>
            <a:off x="685800" y="1319213"/>
            <a:ext cx="7772400" cy="12906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chemeClr val="accent2"/>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distant objects that are close together will look like one object if they are far enough away.</a:t>
            </a:r>
          </a:p>
        </p:txBody>
      </p:sp>
      <p:grpSp>
        <p:nvGrpSpPr>
          <p:cNvPr id="2" name="Group 5"/>
          <p:cNvGrpSpPr>
            <a:grpSpLocks/>
          </p:cNvGrpSpPr>
          <p:nvPr/>
        </p:nvGrpSpPr>
        <p:grpSpPr bwMode="auto">
          <a:xfrm>
            <a:off x="6176963" y="2779713"/>
            <a:ext cx="2662237" cy="1430337"/>
            <a:chOff x="2936" y="2988"/>
            <a:chExt cx="1677" cy="901"/>
          </a:xfrm>
        </p:grpSpPr>
        <p:sp>
          <p:nvSpPr>
            <p:cNvPr id="7267" name="Rectangle 6"/>
            <p:cNvSpPr>
              <a:spLocks noChangeArrowheads="1"/>
            </p:cNvSpPr>
            <p:nvPr/>
          </p:nvSpPr>
          <p:spPr bwMode="auto">
            <a:xfrm>
              <a:off x="2936" y="2988"/>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68" name="Oval 7"/>
            <p:cNvSpPr>
              <a:spLocks noChangeArrowheads="1"/>
            </p:cNvSpPr>
            <p:nvPr/>
          </p:nvSpPr>
          <p:spPr bwMode="auto">
            <a:xfrm>
              <a:off x="3399" y="309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9" name="Oval 8"/>
            <p:cNvSpPr>
              <a:spLocks noChangeArrowheads="1"/>
            </p:cNvSpPr>
            <p:nvPr/>
          </p:nvSpPr>
          <p:spPr bwMode="auto">
            <a:xfrm>
              <a:off x="3502" y="319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70" name="Oval 9"/>
            <p:cNvSpPr>
              <a:spLocks noChangeArrowheads="1"/>
            </p:cNvSpPr>
            <p:nvPr/>
          </p:nvSpPr>
          <p:spPr bwMode="auto">
            <a:xfrm>
              <a:off x="3588" y="328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3" name="Group 10"/>
          <p:cNvGrpSpPr>
            <a:grpSpLocks/>
          </p:cNvGrpSpPr>
          <p:nvPr/>
        </p:nvGrpSpPr>
        <p:grpSpPr bwMode="auto">
          <a:xfrm>
            <a:off x="6183313" y="2778125"/>
            <a:ext cx="2662237" cy="1430338"/>
            <a:chOff x="1015" y="2127"/>
            <a:chExt cx="1677" cy="901"/>
          </a:xfrm>
        </p:grpSpPr>
        <p:sp>
          <p:nvSpPr>
            <p:cNvPr id="7260" name="Rectangle 11"/>
            <p:cNvSpPr>
              <a:spLocks noChangeArrowheads="1"/>
            </p:cNvSpPr>
            <p:nvPr/>
          </p:nvSpPr>
          <p:spPr bwMode="auto">
            <a:xfrm>
              <a:off x="1015" y="2127"/>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61" name="Oval 12"/>
            <p:cNvSpPr>
              <a:spLocks noChangeArrowheads="1"/>
            </p:cNvSpPr>
            <p:nvPr/>
          </p:nvSpPr>
          <p:spPr bwMode="auto">
            <a:xfrm>
              <a:off x="1430" y="2236"/>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2" name="Oval 13"/>
            <p:cNvSpPr>
              <a:spLocks noChangeArrowheads="1"/>
            </p:cNvSpPr>
            <p:nvPr/>
          </p:nvSpPr>
          <p:spPr bwMode="auto">
            <a:xfrm>
              <a:off x="1548" y="2235"/>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3" name="Oval 14"/>
            <p:cNvSpPr>
              <a:spLocks noChangeArrowheads="1"/>
            </p:cNvSpPr>
            <p:nvPr/>
          </p:nvSpPr>
          <p:spPr bwMode="auto">
            <a:xfrm>
              <a:off x="1533" y="2333"/>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64" name="Oval 15"/>
            <p:cNvSpPr>
              <a:spLocks noChangeArrowheads="1"/>
            </p:cNvSpPr>
            <p:nvPr/>
          </p:nvSpPr>
          <p:spPr bwMode="auto">
            <a:xfrm>
              <a:off x="1648" y="2332"/>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65" name="Oval 16"/>
            <p:cNvSpPr>
              <a:spLocks noChangeArrowheads="1"/>
            </p:cNvSpPr>
            <p:nvPr/>
          </p:nvSpPr>
          <p:spPr bwMode="auto">
            <a:xfrm>
              <a:off x="1722" y="2418"/>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66" name="Oval 17"/>
            <p:cNvSpPr>
              <a:spLocks noChangeArrowheads="1"/>
            </p:cNvSpPr>
            <p:nvPr/>
          </p:nvSpPr>
          <p:spPr bwMode="auto">
            <a:xfrm>
              <a:off x="1631" y="2419"/>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4" name="Group 18"/>
          <p:cNvGrpSpPr>
            <a:grpSpLocks/>
          </p:cNvGrpSpPr>
          <p:nvPr/>
        </p:nvGrpSpPr>
        <p:grpSpPr bwMode="auto">
          <a:xfrm>
            <a:off x="6172200" y="2770188"/>
            <a:ext cx="2662238" cy="1430337"/>
            <a:chOff x="1002" y="3079"/>
            <a:chExt cx="1677" cy="901"/>
          </a:xfrm>
        </p:grpSpPr>
        <p:sp>
          <p:nvSpPr>
            <p:cNvPr id="7253" name="Rectangle 19"/>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54" name="Oval 20"/>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55" name="Oval 21"/>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56" name="Oval 22"/>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7" name="Oval 23"/>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8" name="Oval 24"/>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59" name="Oval 25"/>
            <p:cNvSpPr>
              <a:spLocks noChangeArrowheads="1"/>
            </p:cNvSpPr>
            <p:nvPr/>
          </p:nvSpPr>
          <p:spPr bwMode="auto">
            <a:xfrm>
              <a:off x="1588" y="337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5" name="Group 26"/>
          <p:cNvGrpSpPr>
            <a:grpSpLocks/>
          </p:cNvGrpSpPr>
          <p:nvPr/>
        </p:nvGrpSpPr>
        <p:grpSpPr bwMode="auto">
          <a:xfrm>
            <a:off x="6173788" y="2774950"/>
            <a:ext cx="2662237" cy="1430338"/>
            <a:chOff x="3008" y="3140"/>
            <a:chExt cx="1677" cy="901"/>
          </a:xfrm>
        </p:grpSpPr>
        <p:sp>
          <p:nvSpPr>
            <p:cNvPr id="7246" name="Rectangle 27"/>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47" name="Oval 28"/>
            <p:cNvSpPr>
              <a:spLocks noChangeArrowheads="1"/>
            </p:cNvSpPr>
            <p:nvPr/>
          </p:nvSpPr>
          <p:spPr bwMode="auto">
            <a:xfrm>
              <a:off x="337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8" name="Oval 29"/>
            <p:cNvSpPr>
              <a:spLocks noChangeArrowheads="1"/>
            </p:cNvSpPr>
            <p:nvPr/>
          </p:nvSpPr>
          <p:spPr bwMode="auto">
            <a:xfrm>
              <a:off x="360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9" name="Oval 30"/>
            <p:cNvSpPr>
              <a:spLocks noChangeArrowheads="1"/>
            </p:cNvSpPr>
            <p:nvPr/>
          </p:nvSpPr>
          <p:spPr bwMode="auto">
            <a:xfrm>
              <a:off x="347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0" name="Oval 31"/>
            <p:cNvSpPr>
              <a:spLocks noChangeArrowheads="1"/>
            </p:cNvSpPr>
            <p:nvPr/>
          </p:nvSpPr>
          <p:spPr bwMode="auto">
            <a:xfrm>
              <a:off x="370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1" name="Oval 32"/>
            <p:cNvSpPr>
              <a:spLocks noChangeArrowheads="1"/>
            </p:cNvSpPr>
            <p:nvPr/>
          </p:nvSpPr>
          <p:spPr bwMode="auto">
            <a:xfrm>
              <a:off x="378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52" name="Oval 33"/>
            <p:cNvSpPr>
              <a:spLocks noChangeArrowheads="1"/>
            </p:cNvSpPr>
            <p:nvPr/>
          </p:nvSpPr>
          <p:spPr bwMode="auto">
            <a:xfrm>
              <a:off x="355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6" name="Group 34"/>
          <p:cNvGrpSpPr>
            <a:grpSpLocks/>
          </p:cNvGrpSpPr>
          <p:nvPr/>
        </p:nvGrpSpPr>
        <p:grpSpPr bwMode="auto">
          <a:xfrm>
            <a:off x="6154738" y="2767013"/>
            <a:ext cx="2662237" cy="1430337"/>
            <a:chOff x="3008" y="3140"/>
            <a:chExt cx="1677" cy="901"/>
          </a:xfrm>
        </p:grpSpPr>
        <p:sp>
          <p:nvSpPr>
            <p:cNvPr id="7239" name="Rectangle 35"/>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40" name="Oval 36"/>
            <p:cNvSpPr>
              <a:spLocks noChangeArrowheads="1"/>
            </p:cNvSpPr>
            <p:nvPr/>
          </p:nvSpPr>
          <p:spPr bwMode="auto">
            <a:xfrm>
              <a:off x="3339"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1" name="Oval 37"/>
            <p:cNvSpPr>
              <a:spLocks noChangeArrowheads="1"/>
            </p:cNvSpPr>
            <p:nvPr/>
          </p:nvSpPr>
          <p:spPr bwMode="auto">
            <a:xfrm>
              <a:off x="3643"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2" name="Oval 38"/>
            <p:cNvSpPr>
              <a:spLocks noChangeArrowheads="1"/>
            </p:cNvSpPr>
            <p:nvPr/>
          </p:nvSpPr>
          <p:spPr bwMode="auto">
            <a:xfrm>
              <a:off x="3436"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43" name="Oval 39"/>
            <p:cNvSpPr>
              <a:spLocks noChangeArrowheads="1"/>
            </p:cNvSpPr>
            <p:nvPr/>
          </p:nvSpPr>
          <p:spPr bwMode="auto">
            <a:xfrm>
              <a:off x="3737"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44" name="Oval 40"/>
            <p:cNvSpPr>
              <a:spLocks noChangeArrowheads="1"/>
            </p:cNvSpPr>
            <p:nvPr/>
          </p:nvSpPr>
          <p:spPr bwMode="auto">
            <a:xfrm>
              <a:off x="3817"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45" name="Oval 41"/>
            <p:cNvSpPr>
              <a:spLocks noChangeArrowheads="1"/>
            </p:cNvSpPr>
            <p:nvPr/>
          </p:nvSpPr>
          <p:spPr bwMode="auto">
            <a:xfrm>
              <a:off x="3522"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7" name="Group 42"/>
          <p:cNvGrpSpPr>
            <a:grpSpLocks/>
          </p:cNvGrpSpPr>
          <p:nvPr/>
        </p:nvGrpSpPr>
        <p:grpSpPr bwMode="auto">
          <a:xfrm>
            <a:off x="6143625" y="2763838"/>
            <a:ext cx="2662238" cy="1430337"/>
            <a:chOff x="3008" y="3140"/>
            <a:chExt cx="1677" cy="901"/>
          </a:xfrm>
        </p:grpSpPr>
        <p:sp>
          <p:nvSpPr>
            <p:cNvPr id="7232" name="Rectangle 43"/>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33" name="Oval 44"/>
            <p:cNvSpPr>
              <a:spLocks noChangeArrowheads="1"/>
            </p:cNvSpPr>
            <p:nvPr/>
          </p:nvSpPr>
          <p:spPr bwMode="auto">
            <a:xfrm>
              <a:off x="3303"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34" name="Oval 45"/>
            <p:cNvSpPr>
              <a:spLocks noChangeArrowheads="1"/>
            </p:cNvSpPr>
            <p:nvPr/>
          </p:nvSpPr>
          <p:spPr bwMode="auto">
            <a:xfrm>
              <a:off x="3679"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35" name="Oval 46"/>
            <p:cNvSpPr>
              <a:spLocks noChangeArrowheads="1"/>
            </p:cNvSpPr>
            <p:nvPr/>
          </p:nvSpPr>
          <p:spPr bwMode="auto">
            <a:xfrm>
              <a:off x="3400"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6" name="Oval 47"/>
            <p:cNvSpPr>
              <a:spLocks noChangeArrowheads="1"/>
            </p:cNvSpPr>
            <p:nvPr/>
          </p:nvSpPr>
          <p:spPr bwMode="auto">
            <a:xfrm>
              <a:off x="3773"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7" name="Oval 48"/>
            <p:cNvSpPr>
              <a:spLocks noChangeArrowheads="1"/>
            </p:cNvSpPr>
            <p:nvPr/>
          </p:nvSpPr>
          <p:spPr bwMode="auto">
            <a:xfrm>
              <a:off x="3853"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38" name="Oval 49"/>
            <p:cNvSpPr>
              <a:spLocks noChangeArrowheads="1"/>
            </p:cNvSpPr>
            <p:nvPr/>
          </p:nvSpPr>
          <p:spPr bwMode="auto">
            <a:xfrm>
              <a:off x="3486"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8" name="Group 50"/>
          <p:cNvGrpSpPr>
            <a:grpSpLocks/>
          </p:cNvGrpSpPr>
          <p:nvPr/>
        </p:nvGrpSpPr>
        <p:grpSpPr bwMode="auto">
          <a:xfrm>
            <a:off x="6162675" y="2765425"/>
            <a:ext cx="2662238" cy="1430338"/>
            <a:chOff x="3008" y="3140"/>
            <a:chExt cx="1677" cy="901"/>
          </a:xfrm>
        </p:grpSpPr>
        <p:sp>
          <p:nvSpPr>
            <p:cNvPr id="7225" name="Rectangle 51"/>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26" name="Oval 52"/>
            <p:cNvSpPr>
              <a:spLocks noChangeArrowheads="1"/>
            </p:cNvSpPr>
            <p:nvPr/>
          </p:nvSpPr>
          <p:spPr bwMode="auto">
            <a:xfrm>
              <a:off x="3267"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7" name="Oval 53"/>
            <p:cNvSpPr>
              <a:spLocks noChangeArrowheads="1"/>
            </p:cNvSpPr>
            <p:nvPr/>
          </p:nvSpPr>
          <p:spPr bwMode="auto">
            <a:xfrm>
              <a:off x="3715"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8" name="Oval 54"/>
            <p:cNvSpPr>
              <a:spLocks noChangeArrowheads="1"/>
            </p:cNvSpPr>
            <p:nvPr/>
          </p:nvSpPr>
          <p:spPr bwMode="auto">
            <a:xfrm>
              <a:off x="3364"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9" name="Oval 55"/>
            <p:cNvSpPr>
              <a:spLocks noChangeArrowheads="1"/>
            </p:cNvSpPr>
            <p:nvPr/>
          </p:nvSpPr>
          <p:spPr bwMode="auto">
            <a:xfrm>
              <a:off x="3809"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0" name="Oval 56"/>
            <p:cNvSpPr>
              <a:spLocks noChangeArrowheads="1"/>
            </p:cNvSpPr>
            <p:nvPr/>
          </p:nvSpPr>
          <p:spPr bwMode="auto">
            <a:xfrm>
              <a:off x="3889"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31" name="Oval 57"/>
            <p:cNvSpPr>
              <a:spLocks noChangeArrowheads="1"/>
            </p:cNvSpPr>
            <p:nvPr/>
          </p:nvSpPr>
          <p:spPr bwMode="auto">
            <a:xfrm>
              <a:off x="3450"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9" name="Group 58"/>
          <p:cNvGrpSpPr>
            <a:grpSpLocks/>
          </p:cNvGrpSpPr>
          <p:nvPr/>
        </p:nvGrpSpPr>
        <p:grpSpPr bwMode="auto">
          <a:xfrm>
            <a:off x="6167438" y="2763838"/>
            <a:ext cx="2662237" cy="1430337"/>
            <a:chOff x="3008" y="3140"/>
            <a:chExt cx="1677" cy="901"/>
          </a:xfrm>
        </p:grpSpPr>
        <p:sp>
          <p:nvSpPr>
            <p:cNvPr id="7218" name="Rectangle 59"/>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19" name="Oval 60"/>
            <p:cNvSpPr>
              <a:spLocks noChangeArrowheads="1"/>
            </p:cNvSpPr>
            <p:nvPr/>
          </p:nvSpPr>
          <p:spPr bwMode="auto">
            <a:xfrm>
              <a:off x="3231"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0" name="Oval 61"/>
            <p:cNvSpPr>
              <a:spLocks noChangeArrowheads="1"/>
            </p:cNvSpPr>
            <p:nvPr/>
          </p:nvSpPr>
          <p:spPr bwMode="auto">
            <a:xfrm>
              <a:off x="3751"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1" name="Oval 62"/>
            <p:cNvSpPr>
              <a:spLocks noChangeArrowheads="1"/>
            </p:cNvSpPr>
            <p:nvPr/>
          </p:nvSpPr>
          <p:spPr bwMode="auto">
            <a:xfrm>
              <a:off x="3328"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2" name="Oval 63"/>
            <p:cNvSpPr>
              <a:spLocks noChangeArrowheads="1"/>
            </p:cNvSpPr>
            <p:nvPr/>
          </p:nvSpPr>
          <p:spPr bwMode="auto">
            <a:xfrm>
              <a:off x="3845"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3" name="Oval 64"/>
            <p:cNvSpPr>
              <a:spLocks noChangeArrowheads="1"/>
            </p:cNvSpPr>
            <p:nvPr/>
          </p:nvSpPr>
          <p:spPr bwMode="auto">
            <a:xfrm>
              <a:off x="3925"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24" name="Oval 65"/>
            <p:cNvSpPr>
              <a:spLocks noChangeArrowheads="1"/>
            </p:cNvSpPr>
            <p:nvPr/>
          </p:nvSpPr>
          <p:spPr bwMode="auto">
            <a:xfrm>
              <a:off x="3414"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0" name="Group 66"/>
          <p:cNvGrpSpPr>
            <a:grpSpLocks/>
          </p:cNvGrpSpPr>
          <p:nvPr/>
        </p:nvGrpSpPr>
        <p:grpSpPr bwMode="auto">
          <a:xfrm>
            <a:off x="6162675" y="2757488"/>
            <a:ext cx="2662238" cy="1430337"/>
            <a:chOff x="3008" y="3140"/>
            <a:chExt cx="1677" cy="901"/>
          </a:xfrm>
        </p:grpSpPr>
        <p:sp>
          <p:nvSpPr>
            <p:cNvPr id="7211" name="Rectangle 67"/>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12" name="Oval 68"/>
            <p:cNvSpPr>
              <a:spLocks noChangeArrowheads="1"/>
            </p:cNvSpPr>
            <p:nvPr/>
          </p:nvSpPr>
          <p:spPr bwMode="auto">
            <a:xfrm>
              <a:off x="319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13" name="Oval 69"/>
            <p:cNvSpPr>
              <a:spLocks noChangeArrowheads="1"/>
            </p:cNvSpPr>
            <p:nvPr/>
          </p:nvSpPr>
          <p:spPr bwMode="auto">
            <a:xfrm>
              <a:off x="378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14" name="Oval 70"/>
            <p:cNvSpPr>
              <a:spLocks noChangeArrowheads="1"/>
            </p:cNvSpPr>
            <p:nvPr/>
          </p:nvSpPr>
          <p:spPr bwMode="auto">
            <a:xfrm>
              <a:off x="329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15" name="Oval 71"/>
            <p:cNvSpPr>
              <a:spLocks noChangeArrowheads="1"/>
            </p:cNvSpPr>
            <p:nvPr/>
          </p:nvSpPr>
          <p:spPr bwMode="auto">
            <a:xfrm>
              <a:off x="388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16" name="Oval 72"/>
            <p:cNvSpPr>
              <a:spLocks noChangeArrowheads="1"/>
            </p:cNvSpPr>
            <p:nvPr/>
          </p:nvSpPr>
          <p:spPr bwMode="auto">
            <a:xfrm>
              <a:off x="396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17" name="Oval 73"/>
            <p:cNvSpPr>
              <a:spLocks noChangeArrowheads="1"/>
            </p:cNvSpPr>
            <p:nvPr/>
          </p:nvSpPr>
          <p:spPr bwMode="auto">
            <a:xfrm>
              <a:off x="337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1" name="Group 74"/>
          <p:cNvGrpSpPr>
            <a:grpSpLocks/>
          </p:cNvGrpSpPr>
          <p:nvPr/>
        </p:nvGrpSpPr>
        <p:grpSpPr bwMode="auto">
          <a:xfrm>
            <a:off x="6164263" y="2770188"/>
            <a:ext cx="2662237" cy="1430337"/>
            <a:chOff x="2912" y="3044"/>
            <a:chExt cx="1677" cy="901"/>
          </a:xfrm>
        </p:grpSpPr>
        <p:sp>
          <p:nvSpPr>
            <p:cNvPr id="7204" name="Rectangle 75"/>
            <p:cNvSpPr>
              <a:spLocks noChangeArrowheads="1"/>
            </p:cNvSpPr>
            <p:nvPr/>
          </p:nvSpPr>
          <p:spPr bwMode="auto">
            <a:xfrm>
              <a:off x="2912" y="3044"/>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05" name="Oval 76"/>
            <p:cNvSpPr>
              <a:spLocks noChangeArrowheads="1"/>
            </p:cNvSpPr>
            <p:nvPr/>
          </p:nvSpPr>
          <p:spPr bwMode="auto">
            <a:xfrm>
              <a:off x="3057" y="3153"/>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06" name="Oval 77"/>
            <p:cNvSpPr>
              <a:spLocks noChangeArrowheads="1"/>
            </p:cNvSpPr>
            <p:nvPr/>
          </p:nvSpPr>
          <p:spPr bwMode="auto">
            <a:xfrm>
              <a:off x="3745" y="3152"/>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07" name="Oval 78"/>
            <p:cNvSpPr>
              <a:spLocks noChangeArrowheads="1"/>
            </p:cNvSpPr>
            <p:nvPr/>
          </p:nvSpPr>
          <p:spPr bwMode="auto">
            <a:xfrm>
              <a:off x="3154" y="3250"/>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8" name="Oval 79"/>
            <p:cNvSpPr>
              <a:spLocks noChangeArrowheads="1"/>
            </p:cNvSpPr>
            <p:nvPr/>
          </p:nvSpPr>
          <p:spPr bwMode="auto">
            <a:xfrm>
              <a:off x="3839" y="3249"/>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9" name="Oval 80"/>
            <p:cNvSpPr>
              <a:spLocks noChangeArrowheads="1"/>
            </p:cNvSpPr>
            <p:nvPr/>
          </p:nvSpPr>
          <p:spPr bwMode="auto">
            <a:xfrm>
              <a:off x="3919" y="3335"/>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10" name="Oval 81"/>
            <p:cNvSpPr>
              <a:spLocks noChangeArrowheads="1"/>
            </p:cNvSpPr>
            <p:nvPr/>
          </p:nvSpPr>
          <p:spPr bwMode="auto">
            <a:xfrm>
              <a:off x="3240" y="3336"/>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2" name="Group 82"/>
          <p:cNvGrpSpPr>
            <a:grpSpLocks/>
          </p:cNvGrpSpPr>
          <p:nvPr/>
        </p:nvGrpSpPr>
        <p:grpSpPr bwMode="auto">
          <a:xfrm>
            <a:off x="6162675" y="2752725"/>
            <a:ext cx="2662238" cy="1431925"/>
            <a:chOff x="2732" y="1439"/>
            <a:chExt cx="1677" cy="902"/>
          </a:xfrm>
        </p:grpSpPr>
        <p:sp>
          <p:nvSpPr>
            <p:cNvPr id="7195" name="Rectangle 83"/>
            <p:cNvSpPr>
              <a:spLocks noChangeArrowheads="1"/>
            </p:cNvSpPr>
            <p:nvPr/>
          </p:nvSpPr>
          <p:spPr bwMode="auto">
            <a:xfrm>
              <a:off x="3508" y="1439"/>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grpSp>
          <p:nvGrpSpPr>
            <p:cNvPr id="7196" name="Group 84"/>
            <p:cNvGrpSpPr>
              <a:grpSpLocks/>
            </p:cNvGrpSpPr>
            <p:nvPr/>
          </p:nvGrpSpPr>
          <p:grpSpPr bwMode="auto">
            <a:xfrm>
              <a:off x="2732" y="1440"/>
              <a:ext cx="901" cy="901"/>
              <a:chOff x="1111" y="2223"/>
              <a:chExt cx="901" cy="901"/>
            </a:xfrm>
          </p:grpSpPr>
          <p:sp>
            <p:nvSpPr>
              <p:cNvPr id="7200" name="Rectangle 85"/>
              <p:cNvSpPr>
                <a:spLocks noChangeArrowheads="1"/>
              </p:cNvSpPr>
              <p:nvPr/>
            </p:nvSpPr>
            <p:spPr bwMode="auto">
              <a:xfrm>
                <a:off x="1111" y="2223"/>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01" name="Oval 86"/>
              <p:cNvSpPr>
                <a:spLocks noChangeArrowheads="1"/>
              </p:cNvSpPr>
              <p:nvPr/>
            </p:nvSpPr>
            <p:spPr bwMode="auto">
              <a:xfrm>
                <a:off x="1214" y="2332"/>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202" name="Oval 87"/>
              <p:cNvSpPr>
                <a:spLocks noChangeArrowheads="1"/>
              </p:cNvSpPr>
              <p:nvPr/>
            </p:nvSpPr>
            <p:spPr bwMode="auto">
              <a:xfrm>
                <a:off x="1311" y="2429"/>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3" name="Oval 88"/>
              <p:cNvSpPr>
                <a:spLocks noChangeArrowheads="1"/>
              </p:cNvSpPr>
              <p:nvPr/>
            </p:nvSpPr>
            <p:spPr bwMode="auto">
              <a:xfrm>
                <a:off x="1397" y="2515"/>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sp>
          <p:nvSpPr>
            <p:cNvPr id="7197" name="Oval 89"/>
            <p:cNvSpPr>
              <a:spLocks noChangeArrowheads="1"/>
            </p:cNvSpPr>
            <p:nvPr/>
          </p:nvSpPr>
          <p:spPr bwMode="auto">
            <a:xfrm>
              <a:off x="3611" y="1548"/>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198" name="Oval 90"/>
            <p:cNvSpPr>
              <a:spLocks noChangeArrowheads="1"/>
            </p:cNvSpPr>
            <p:nvPr/>
          </p:nvSpPr>
          <p:spPr bwMode="auto">
            <a:xfrm>
              <a:off x="3708" y="16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199" name="Oval 91"/>
            <p:cNvSpPr>
              <a:spLocks noChangeArrowheads="1"/>
            </p:cNvSpPr>
            <p:nvPr/>
          </p:nvSpPr>
          <p:spPr bwMode="auto">
            <a:xfrm>
              <a:off x="3794" y="1731"/>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grpSp>
        <p:nvGrpSpPr>
          <p:cNvPr id="14" name="Group 92"/>
          <p:cNvGrpSpPr>
            <a:grpSpLocks/>
          </p:cNvGrpSpPr>
          <p:nvPr/>
        </p:nvGrpSpPr>
        <p:grpSpPr bwMode="auto">
          <a:xfrm>
            <a:off x="6872288" y="4419600"/>
            <a:ext cx="1430337" cy="1430338"/>
            <a:chOff x="2995" y="3254"/>
            <a:chExt cx="901" cy="901"/>
          </a:xfrm>
        </p:grpSpPr>
        <p:sp>
          <p:nvSpPr>
            <p:cNvPr id="7191" name="Rectangle 93"/>
            <p:cNvSpPr>
              <a:spLocks noChangeArrowheads="1"/>
            </p:cNvSpPr>
            <p:nvPr/>
          </p:nvSpPr>
          <p:spPr bwMode="auto">
            <a:xfrm>
              <a:off x="2995" y="3254"/>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192" name="Oval 94"/>
            <p:cNvSpPr>
              <a:spLocks noChangeArrowheads="1"/>
            </p:cNvSpPr>
            <p:nvPr/>
          </p:nvSpPr>
          <p:spPr bwMode="auto">
            <a:xfrm>
              <a:off x="3098" y="3363"/>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193" name="Oval 95"/>
            <p:cNvSpPr>
              <a:spLocks noChangeArrowheads="1"/>
            </p:cNvSpPr>
            <p:nvPr/>
          </p:nvSpPr>
          <p:spPr bwMode="auto">
            <a:xfrm>
              <a:off x="3195" y="3460"/>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194" name="Oval 96"/>
            <p:cNvSpPr>
              <a:spLocks noChangeArrowheads="1"/>
            </p:cNvSpPr>
            <p:nvPr/>
          </p:nvSpPr>
          <p:spPr bwMode="auto">
            <a:xfrm>
              <a:off x="3281" y="3546"/>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sp>
        <p:nvSpPr>
          <p:cNvPr id="1200225" name="Text Box 97"/>
          <p:cNvSpPr txBox="1">
            <a:spLocks noChangeArrowheads="1"/>
          </p:cNvSpPr>
          <p:nvPr/>
        </p:nvSpPr>
        <p:spPr bwMode="auto">
          <a:xfrm>
            <a:off x="4637088" y="4465638"/>
            <a:ext cx="1843087" cy="461962"/>
          </a:xfrm>
          <a:prstGeom prst="rect">
            <a:avLst/>
          </a:prstGeom>
          <a:noFill/>
          <a:ln w="9525">
            <a:noFill/>
            <a:miter lim="800000"/>
            <a:headEnd/>
            <a:tailEnd/>
          </a:ln>
        </p:spPr>
        <p:txBody>
          <a:bodyPr>
            <a:spAutoFit/>
          </a:bodyPr>
          <a:lstStyle/>
          <a:p>
            <a:pPr eaLnBrk="1" hangingPunct="1">
              <a:spcBef>
                <a:spcPct val="50000"/>
              </a:spcBef>
            </a:pPr>
            <a:r>
              <a:rPr lang="en-US" altLang="en-US">
                <a:solidFill>
                  <a:schemeClr val="hlink"/>
                </a:solidFill>
              </a:rPr>
              <a:t>central max</a:t>
            </a:r>
          </a:p>
        </p:txBody>
      </p:sp>
      <p:sp>
        <p:nvSpPr>
          <p:cNvPr id="1200226" name="Line 98"/>
          <p:cNvSpPr>
            <a:spLocks noChangeShapeType="1"/>
          </p:cNvSpPr>
          <p:nvPr/>
        </p:nvSpPr>
        <p:spPr bwMode="auto">
          <a:xfrm>
            <a:off x="6415088" y="4719638"/>
            <a:ext cx="1154112" cy="442912"/>
          </a:xfrm>
          <a:prstGeom prst="line">
            <a:avLst/>
          </a:prstGeom>
          <a:noFill/>
          <a:ln w="28575">
            <a:solidFill>
              <a:schemeClr val="hlink"/>
            </a:solidFill>
            <a:round/>
            <a:headEnd/>
            <a:tailEnd type="triangle" w="med" len="med"/>
          </a:ln>
        </p:spPr>
        <p:txBody>
          <a:bodyPr/>
          <a:lstStyle/>
          <a:p>
            <a:endParaRPr lang="en-US"/>
          </a:p>
        </p:txBody>
      </p:sp>
      <p:sp>
        <p:nvSpPr>
          <p:cNvPr id="1200227" name="Text Box 99"/>
          <p:cNvSpPr txBox="1">
            <a:spLocks noChangeArrowheads="1"/>
          </p:cNvSpPr>
          <p:nvPr/>
        </p:nvSpPr>
        <p:spPr bwMode="auto">
          <a:xfrm>
            <a:off x="5308600" y="4972050"/>
            <a:ext cx="1336675" cy="461963"/>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rPr>
              <a:t>1</a:t>
            </a:r>
            <a:r>
              <a:rPr lang="en-US" altLang="en-US" baseline="30000">
                <a:solidFill>
                  <a:srgbClr val="FF0000"/>
                </a:solidFill>
              </a:rPr>
              <a:t>st</a:t>
            </a:r>
            <a:r>
              <a:rPr lang="en-US" altLang="en-US">
                <a:solidFill>
                  <a:srgbClr val="FF0000"/>
                </a:solidFill>
              </a:rPr>
              <a:t>  min</a:t>
            </a:r>
          </a:p>
        </p:txBody>
      </p:sp>
      <p:sp>
        <p:nvSpPr>
          <p:cNvPr id="1200228" name="Line 100"/>
          <p:cNvSpPr>
            <a:spLocks noChangeShapeType="1"/>
          </p:cNvSpPr>
          <p:nvPr/>
        </p:nvSpPr>
        <p:spPr bwMode="auto">
          <a:xfrm>
            <a:off x="6503988" y="5221288"/>
            <a:ext cx="1031875" cy="250825"/>
          </a:xfrm>
          <a:prstGeom prst="line">
            <a:avLst/>
          </a:prstGeom>
          <a:noFill/>
          <a:ln w="28575">
            <a:solidFill>
              <a:srgbClr val="FF0000"/>
            </a:solidFill>
            <a:round/>
            <a:headEnd/>
            <a:tailEnd type="triangle" w="med" len="med"/>
          </a:ln>
        </p:spPr>
        <p:txBody>
          <a:bodyPr/>
          <a:lstStyle/>
          <a:p>
            <a:endParaRPr lang="en-US"/>
          </a:p>
        </p:txBody>
      </p:sp>
      <p:sp>
        <p:nvSpPr>
          <p:cNvPr id="71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
        <p:nvSpPr>
          <p:cNvPr id="101" name="Text Box 97"/>
          <p:cNvSpPr txBox="1">
            <a:spLocks noChangeArrowheads="1"/>
          </p:cNvSpPr>
          <p:nvPr/>
        </p:nvSpPr>
        <p:spPr bwMode="auto">
          <a:xfrm>
            <a:off x="6437313" y="5867400"/>
            <a:ext cx="2371725" cy="708025"/>
          </a:xfrm>
          <a:prstGeom prst="rect">
            <a:avLst/>
          </a:prstGeom>
          <a:noFill/>
          <a:ln w="9525">
            <a:noFill/>
            <a:miter lim="800000"/>
            <a:headEnd/>
            <a:tailEnd/>
          </a:ln>
          <a:effectLst/>
        </p:spPr>
        <p:txBody>
          <a:bodyPr>
            <a:spAutoFit/>
          </a:bodyPr>
          <a:lstStyle/>
          <a:p>
            <a:pPr algn="ctr" eaLnBrk="1" hangingPunct="1">
              <a:spcBef>
                <a:spcPct val="50000"/>
              </a:spcBef>
              <a:defRPr/>
            </a:pPr>
            <a:r>
              <a:rPr lang="en-US" altLang="en-US" sz="2000" i="1" dirty="0">
                <a:solidFill>
                  <a:schemeClr val="bg1">
                    <a:lumMod val="50000"/>
                  </a:schemeClr>
                </a:solidFill>
              </a:rPr>
              <a:t>diffraction pattern of each source</a:t>
            </a:r>
          </a:p>
        </p:txBody>
      </p:sp>
      <p:pic>
        <p:nvPicPr>
          <p:cNvPr id="13413" name="Picture 101"/>
          <p:cNvPicPr>
            <a:picLocks noChangeAspect="1" noChangeArrowheads="1"/>
          </p:cNvPicPr>
          <p:nvPr/>
        </p:nvPicPr>
        <p:blipFill>
          <a:blip r:embed="rId7" cstate="print"/>
          <a:srcRect/>
          <a:stretch>
            <a:fillRect/>
          </a:stretch>
        </p:blipFill>
        <p:spPr bwMode="auto">
          <a:xfrm>
            <a:off x="6332538" y="69850"/>
            <a:ext cx="2635250" cy="1301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0130">
                                            <p:txEl>
                                              <p:pRg st="0" end="0"/>
                                            </p:txEl>
                                          </p:spTgt>
                                        </p:tgtEl>
                                        <p:attrNameLst>
                                          <p:attrName>style.visibility</p:attrName>
                                        </p:attrNameLst>
                                      </p:cBhvr>
                                      <p:to>
                                        <p:strVal val="visible"/>
                                      </p:to>
                                    </p:set>
                                    <p:anim calcmode="lin" valueType="num">
                                      <p:cBhvr additive="base">
                                        <p:cTn id="7" dur="500" fill="hold"/>
                                        <p:tgtEl>
                                          <p:spTgt spid="1200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01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0130">
                                            <p:txEl>
                                              <p:pRg st="1" end="1"/>
                                            </p:txEl>
                                          </p:spTgt>
                                        </p:tgtEl>
                                        <p:attrNameLst>
                                          <p:attrName>style.visibility</p:attrName>
                                        </p:attrNameLst>
                                      </p:cBhvr>
                                      <p:to>
                                        <p:strVal val="visible"/>
                                      </p:to>
                                    </p:set>
                                    <p:anim calcmode="lin" valueType="num">
                                      <p:cBhvr additive="base">
                                        <p:cTn id="13" dur="500" fill="hold"/>
                                        <p:tgtEl>
                                          <p:spTgt spid="1200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0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0132">
                                            <p:txEl>
                                              <p:pRg st="0" end="0"/>
                                            </p:txEl>
                                          </p:spTgt>
                                        </p:tgtEl>
                                        <p:attrNameLst>
                                          <p:attrName>style.visibility</p:attrName>
                                        </p:attrNameLst>
                                      </p:cBhvr>
                                      <p:to>
                                        <p:strVal val="visible"/>
                                      </p:to>
                                    </p:set>
                                    <p:anim calcmode="lin" valueType="num">
                                      <p:cBhvr additive="base">
                                        <p:cTn id="19" dur="500" fill="hold"/>
                                        <p:tgtEl>
                                          <p:spTgt spid="12001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01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3413"/>
                                        </p:tgtEl>
                                        <p:attrNameLst>
                                          <p:attrName>style.visibility</p:attrName>
                                        </p:attrNameLst>
                                      </p:cBhvr>
                                      <p:to>
                                        <p:strVal val="visible"/>
                                      </p:to>
                                    </p:set>
                                    <p:animEffect transition="in" filter="fade">
                                      <p:cBhvr>
                                        <p:cTn id="23" dur="2000"/>
                                        <p:tgtEl>
                                          <p:spTgt spid="134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5" name="bulldozer.wav"/>
                                        </p:tgtEl>
                                      </p:cMediaNode>
                                    </p:audio>
                                  </p:sub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nodeType="afterGroup">
                            <p:stCondLst>
                              <p:cond delay="15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nodeType="afterGroup">
                            <p:stCondLst>
                              <p:cond delay="2500"/>
                            </p:stCondLst>
                            <p:childTnLst>
                              <p:par>
                                <p:cTn id="51" presetID="1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nodeType="afterGroup">
                            <p:stCondLst>
                              <p:cond delay="30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nodeType="afterGroup">
                            <p:stCondLst>
                              <p:cond delay="3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nodeType="afterGroup">
                            <p:stCondLst>
                              <p:cond delay="4000"/>
                            </p:stCondLst>
                            <p:childTnLst>
                              <p:par>
                                <p:cTn id="63" presetID="10"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nodeType="afterGroup">
                            <p:stCondLst>
                              <p:cond delay="4500"/>
                            </p:stCondLst>
                            <p:childTnLst>
                              <p:par>
                                <p:cTn id="67" presetID="10" presetClass="entr" presetSubtype="0"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200132">
                                            <p:txEl>
                                              <p:pRg st="1" end="1"/>
                                            </p:txEl>
                                          </p:spTgt>
                                        </p:tgtEl>
                                        <p:attrNameLst>
                                          <p:attrName>style.visibility</p:attrName>
                                        </p:attrNameLst>
                                      </p:cBhvr>
                                      <p:to>
                                        <p:strVal val="visible"/>
                                      </p:to>
                                    </p:set>
                                    <p:anim calcmode="lin" valueType="num">
                                      <p:cBhvr additive="base">
                                        <p:cTn id="74" dur="500" fill="hold"/>
                                        <p:tgtEl>
                                          <p:spTgt spid="1200132">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001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200132">
                                            <p:txEl>
                                              <p:pRg st="2" end="2"/>
                                            </p:txEl>
                                          </p:spTgt>
                                        </p:tgtEl>
                                        <p:attrNameLst>
                                          <p:attrName>style.visibility</p:attrName>
                                        </p:attrNameLst>
                                      </p:cBhvr>
                                      <p:to>
                                        <p:strVal val="visible"/>
                                      </p:to>
                                    </p:set>
                                    <p:anim calcmode="lin" valueType="num">
                                      <p:cBhvr additive="base">
                                        <p:cTn id="80" dur="500" fill="hold"/>
                                        <p:tgtEl>
                                          <p:spTgt spid="1200132">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2001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200132">
                                            <p:txEl>
                                              <p:pRg st="3" end="3"/>
                                            </p:txEl>
                                          </p:spTgt>
                                        </p:tgtEl>
                                        <p:attrNameLst>
                                          <p:attrName>style.visibility</p:attrName>
                                        </p:attrNameLst>
                                      </p:cBhvr>
                                      <p:to>
                                        <p:strVal val="visible"/>
                                      </p:to>
                                    </p:set>
                                    <p:anim calcmode="lin" valueType="num">
                                      <p:cBhvr additive="base">
                                        <p:cTn id="86" dur="500" fill="hold"/>
                                        <p:tgtEl>
                                          <p:spTgt spid="1200132">
                                            <p:txEl>
                                              <p:pRg st="3" end="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2001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1200132">
                                            <p:txEl>
                                              <p:pRg st="4" end="4"/>
                                            </p:txEl>
                                          </p:spTgt>
                                        </p:tgtEl>
                                        <p:attrNameLst>
                                          <p:attrName>style.visibility</p:attrName>
                                        </p:attrNameLst>
                                      </p:cBhvr>
                                      <p:to>
                                        <p:strVal val="visible"/>
                                      </p:to>
                                    </p:set>
                                    <p:anim calcmode="lin" valueType="num">
                                      <p:cBhvr additive="base">
                                        <p:cTn id="92" dur="500" fill="hold"/>
                                        <p:tgtEl>
                                          <p:spTgt spid="1200132">
                                            <p:txEl>
                                              <p:pRg st="4" end="4"/>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2001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32"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circle(out)">
                                      <p:cBhvr>
                                        <p:cTn id="98" dur="2000"/>
                                        <p:tgtEl>
                                          <p:spTgt spid="14"/>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additive="base">
                                        <p:cTn id="103" dur="500" fill="hold"/>
                                        <p:tgtEl>
                                          <p:spTgt spid="101"/>
                                        </p:tgtEl>
                                        <p:attrNameLst>
                                          <p:attrName>ppt_x</p:attrName>
                                        </p:attrNameLst>
                                      </p:cBhvr>
                                      <p:tavLst>
                                        <p:tav tm="0">
                                          <p:val>
                                            <p:strVal val="#ppt_x"/>
                                          </p:val>
                                        </p:tav>
                                        <p:tav tm="100000">
                                          <p:val>
                                            <p:strVal val="#ppt_x"/>
                                          </p:val>
                                        </p:tav>
                                      </p:tavLst>
                                    </p:anim>
                                    <p:anim calcmode="lin" valueType="num">
                                      <p:cBhvr additive="base">
                                        <p:cTn id="104" dur="50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200225"/>
                                        </p:tgtEl>
                                        <p:attrNameLst>
                                          <p:attrName>style.visibility</p:attrName>
                                        </p:attrNameLst>
                                      </p:cBhvr>
                                      <p:to>
                                        <p:strVal val="visible"/>
                                      </p:to>
                                    </p:set>
                                    <p:anim calcmode="lin" valueType="num">
                                      <p:cBhvr additive="base">
                                        <p:cTn id="109" dur="500" fill="hold"/>
                                        <p:tgtEl>
                                          <p:spTgt spid="1200225"/>
                                        </p:tgtEl>
                                        <p:attrNameLst>
                                          <p:attrName>ppt_x</p:attrName>
                                        </p:attrNameLst>
                                      </p:cBhvr>
                                      <p:tavLst>
                                        <p:tav tm="0">
                                          <p:val>
                                            <p:strVal val="0-#ppt_w/2"/>
                                          </p:val>
                                        </p:tav>
                                        <p:tav tm="100000">
                                          <p:val>
                                            <p:strVal val="#ppt_x"/>
                                          </p:val>
                                        </p:tav>
                                      </p:tavLst>
                                    </p:anim>
                                    <p:anim calcmode="lin" valueType="num">
                                      <p:cBhvr additive="base">
                                        <p:cTn id="110" dur="500" fill="hold"/>
                                        <p:tgtEl>
                                          <p:spTgt spid="1200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11" presetID="22" presetClass="entr" presetSubtype="8" fill="hold" grpId="0" nodeType="withEffect">
                                  <p:stCondLst>
                                    <p:cond delay="0"/>
                                  </p:stCondLst>
                                  <p:childTnLst>
                                    <p:set>
                                      <p:cBhvr>
                                        <p:cTn id="112" dur="1" fill="hold">
                                          <p:stCondLst>
                                            <p:cond delay="0"/>
                                          </p:stCondLst>
                                        </p:cTn>
                                        <p:tgtEl>
                                          <p:spTgt spid="1200226"/>
                                        </p:tgtEl>
                                        <p:attrNameLst>
                                          <p:attrName>style.visibility</p:attrName>
                                        </p:attrNameLst>
                                      </p:cBhvr>
                                      <p:to>
                                        <p:strVal val="visible"/>
                                      </p:to>
                                    </p:set>
                                    <p:animEffect transition="in" filter="wipe(left)">
                                      <p:cBhvr>
                                        <p:cTn id="113" dur="1000"/>
                                        <p:tgtEl>
                                          <p:spTgt spid="120022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1200227"/>
                                        </p:tgtEl>
                                        <p:attrNameLst>
                                          <p:attrName>style.visibility</p:attrName>
                                        </p:attrNameLst>
                                      </p:cBhvr>
                                      <p:to>
                                        <p:strVal val="visible"/>
                                      </p:to>
                                    </p:set>
                                    <p:anim calcmode="lin" valueType="num">
                                      <p:cBhvr additive="base">
                                        <p:cTn id="118" dur="500" fill="hold"/>
                                        <p:tgtEl>
                                          <p:spTgt spid="1200227"/>
                                        </p:tgtEl>
                                        <p:attrNameLst>
                                          <p:attrName>ppt_x</p:attrName>
                                        </p:attrNameLst>
                                      </p:cBhvr>
                                      <p:tavLst>
                                        <p:tav tm="0">
                                          <p:val>
                                            <p:strVal val="0-#ppt_w/2"/>
                                          </p:val>
                                        </p:tav>
                                        <p:tav tm="100000">
                                          <p:val>
                                            <p:strVal val="#ppt_x"/>
                                          </p:val>
                                        </p:tav>
                                      </p:tavLst>
                                    </p:anim>
                                    <p:anim calcmode="lin" valueType="num">
                                      <p:cBhvr additive="base">
                                        <p:cTn id="119" dur="500" fill="hold"/>
                                        <p:tgtEl>
                                          <p:spTgt spid="12002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1200228"/>
                                        </p:tgtEl>
                                        <p:attrNameLst>
                                          <p:attrName>style.visibility</p:attrName>
                                        </p:attrNameLst>
                                      </p:cBhvr>
                                      <p:to>
                                        <p:strVal val="visible"/>
                                      </p:to>
                                    </p:set>
                                    <p:animEffect transition="in" filter="wipe(left)">
                                      <p:cBhvr>
                                        <p:cTn id="122" dur="1000"/>
                                        <p:tgtEl>
                                          <p:spTgt spid="1200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225" grpId="0"/>
      <p:bldP spid="1200226" grpId="0" animBg="1"/>
      <p:bldP spid="1200227" grpId="0"/>
      <p:bldP spid="1200228"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80" name="Rectangle 4"/>
          <p:cNvSpPr>
            <a:spLocks noChangeArrowheads="1"/>
          </p:cNvSpPr>
          <p:nvPr/>
        </p:nvSpPr>
        <p:spPr bwMode="auto">
          <a:xfrm>
            <a:off x="674688" y="2609850"/>
            <a:ext cx="7764462" cy="4165600"/>
          </a:xfrm>
          <a:prstGeom prst="rect">
            <a:avLst/>
          </a:prstGeom>
          <a:solidFill>
            <a:srgbClr val="FFFFCC"/>
          </a:solidFill>
          <a:ln w="9525">
            <a:noFill/>
            <a:miter lim="800000"/>
            <a:headEnd/>
            <a:tailEnd/>
          </a:ln>
          <a:effectLst/>
        </p:spPr>
        <p:txBody>
          <a:bodyPr/>
          <a:lstStyle/>
          <a:p>
            <a:pPr eaLnBrk="1" hangingPunct="1">
              <a:spcBef>
                <a:spcPct val="20000"/>
              </a:spcBef>
              <a:defRPr/>
            </a:pPr>
            <a:r>
              <a:rPr lang="en-US" altLang="en-US" dirty="0">
                <a:latin typeface="+mn-lt"/>
                <a:sym typeface="Symbol" pitchFamily="18" charset="2"/>
              </a:rPr>
              <a:t>EXAMPLE: List </a:t>
            </a:r>
            <a:r>
              <a:rPr lang="en-US" altLang="en-US" dirty="0">
                <a:solidFill>
                  <a:schemeClr val="hlink"/>
                </a:solidFill>
                <a:latin typeface="+mn-lt"/>
                <a:sym typeface="Symbol" pitchFamily="18" charset="2"/>
              </a:rPr>
              <a:t>NOT RESOLVED</a:t>
            </a:r>
            <a:r>
              <a:rPr lang="en-US" altLang="en-US" dirty="0">
                <a:latin typeface="+mn-lt"/>
                <a:sym typeface="Symbol" pitchFamily="18" charset="2"/>
              </a:rPr>
              <a:t>, </a:t>
            </a:r>
            <a:r>
              <a:rPr lang="en-US" altLang="en-US" dirty="0">
                <a:solidFill>
                  <a:srgbClr val="FF0000"/>
                </a:solidFill>
                <a:latin typeface="+mn-lt"/>
                <a:sym typeface="Symbol" pitchFamily="18" charset="2"/>
              </a:rPr>
              <a:t>JUST RESOLVED</a:t>
            </a:r>
            <a:r>
              <a:rPr lang="en-US" altLang="en-US" dirty="0">
                <a:latin typeface="+mn-lt"/>
                <a:sym typeface="Symbol" pitchFamily="18" charset="2"/>
              </a:rPr>
              <a:t>, </a:t>
            </a:r>
            <a:r>
              <a:rPr lang="en-US" altLang="en-US" dirty="0">
                <a:solidFill>
                  <a:srgbClr val="008000"/>
                </a:solidFill>
                <a:latin typeface="+mn-lt"/>
                <a:sym typeface="Symbol" pitchFamily="18" charset="2"/>
              </a:rPr>
              <a:t>RESOLVED</a:t>
            </a:r>
            <a:r>
              <a:rPr lang="en-US" altLang="en-US" dirty="0">
                <a:latin typeface="+mn-lt"/>
                <a:sym typeface="Symbol" pitchFamily="18" charset="2"/>
              </a:rPr>
              <a:t>, </a:t>
            </a:r>
            <a:r>
              <a:rPr lang="en-US" altLang="en-US" dirty="0">
                <a:solidFill>
                  <a:srgbClr val="FF00FF"/>
                </a:solidFill>
                <a:latin typeface="+mn-lt"/>
                <a:sym typeface="Symbol" pitchFamily="18" charset="2"/>
              </a:rPr>
              <a:t>WELL-RESOLVED</a:t>
            </a:r>
            <a:r>
              <a:rPr lang="en-US" altLang="en-US" dirty="0">
                <a:latin typeface="+mn-lt"/>
                <a:sym typeface="Symbol" pitchFamily="18" charset="2"/>
              </a:rPr>
              <a:t>.</a:t>
            </a:r>
          </a:p>
        </p:txBody>
      </p:sp>
      <p:sp>
        <p:nvSpPr>
          <p:cNvPr id="1202178" name="Rectangle 2"/>
          <p:cNvSpPr>
            <a:spLocks noChangeArrowheads="1"/>
          </p:cNvSpPr>
          <p:nvPr/>
        </p:nvSpPr>
        <p:spPr bwMode="auto">
          <a:xfrm>
            <a:off x="685800" y="1319213"/>
            <a:ext cx="7772400" cy="1306512"/>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rgbClr val="333399"/>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following example shows different degrees of resolution of the headlights of the last slide.</a:t>
            </a:r>
          </a:p>
        </p:txBody>
      </p:sp>
      <p:grpSp>
        <p:nvGrpSpPr>
          <p:cNvPr id="2" name="Group 92"/>
          <p:cNvGrpSpPr>
            <a:grpSpLocks/>
          </p:cNvGrpSpPr>
          <p:nvPr/>
        </p:nvGrpSpPr>
        <p:grpSpPr bwMode="auto">
          <a:xfrm>
            <a:off x="623888" y="3495675"/>
            <a:ext cx="2662237" cy="1430338"/>
            <a:chOff x="2936" y="2988"/>
            <a:chExt cx="1677" cy="901"/>
          </a:xfrm>
        </p:grpSpPr>
        <p:sp>
          <p:nvSpPr>
            <p:cNvPr id="8268" name="Rectangle 93"/>
            <p:cNvSpPr>
              <a:spLocks noChangeArrowheads="1"/>
            </p:cNvSpPr>
            <p:nvPr/>
          </p:nvSpPr>
          <p:spPr bwMode="auto">
            <a:xfrm>
              <a:off x="2936" y="2988"/>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69" name="Oval 94"/>
            <p:cNvSpPr>
              <a:spLocks noChangeArrowheads="1"/>
            </p:cNvSpPr>
            <p:nvPr/>
          </p:nvSpPr>
          <p:spPr bwMode="auto">
            <a:xfrm>
              <a:off x="3399" y="309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70" name="Oval 95"/>
            <p:cNvSpPr>
              <a:spLocks noChangeArrowheads="1"/>
            </p:cNvSpPr>
            <p:nvPr/>
          </p:nvSpPr>
          <p:spPr bwMode="auto">
            <a:xfrm>
              <a:off x="3502" y="319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71" name="Oval 96"/>
            <p:cNvSpPr>
              <a:spLocks noChangeArrowheads="1"/>
            </p:cNvSpPr>
            <p:nvPr/>
          </p:nvSpPr>
          <p:spPr bwMode="auto">
            <a:xfrm>
              <a:off x="3588" y="328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3" name="Group 97"/>
          <p:cNvGrpSpPr>
            <a:grpSpLocks/>
          </p:cNvGrpSpPr>
          <p:nvPr/>
        </p:nvGrpSpPr>
        <p:grpSpPr bwMode="auto">
          <a:xfrm>
            <a:off x="3408363" y="3498850"/>
            <a:ext cx="2662237" cy="1430338"/>
            <a:chOff x="1015" y="2127"/>
            <a:chExt cx="1677" cy="901"/>
          </a:xfrm>
        </p:grpSpPr>
        <p:sp>
          <p:nvSpPr>
            <p:cNvPr id="8261" name="Rectangle 98"/>
            <p:cNvSpPr>
              <a:spLocks noChangeArrowheads="1"/>
            </p:cNvSpPr>
            <p:nvPr/>
          </p:nvSpPr>
          <p:spPr bwMode="auto">
            <a:xfrm>
              <a:off x="1015" y="2127"/>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62" name="Oval 99"/>
            <p:cNvSpPr>
              <a:spLocks noChangeArrowheads="1"/>
            </p:cNvSpPr>
            <p:nvPr/>
          </p:nvSpPr>
          <p:spPr bwMode="auto">
            <a:xfrm>
              <a:off x="1430" y="2236"/>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63" name="Oval 100"/>
            <p:cNvSpPr>
              <a:spLocks noChangeArrowheads="1"/>
            </p:cNvSpPr>
            <p:nvPr/>
          </p:nvSpPr>
          <p:spPr bwMode="auto">
            <a:xfrm>
              <a:off x="1548" y="2235"/>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64" name="Oval 101"/>
            <p:cNvSpPr>
              <a:spLocks noChangeArrowheads="1"/>
            </p:cNvSpPr>
            <p:nvPr/>
          </p:nvSpPr>
          <p:spPr bwMode="auto">
            <a:xfrm>
              <a:off x="1533" y="2333"/>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65" name="Oval 102"/>
            <p:cNvSpPr>
              <a:spLocks noChangeArrowheads="1"/>
            </p:cNvSpPr>
            <p:nvPr/>
          </p:nvSpPr>
          <p:spPr bwMode="auto">
            <a:xfrm>
              <a:off x="1648" y="2332"/>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66" name="Oval 103"/>
            <p:cNvSpPr>
              <a:spLocks noChangeArrowheads="1"/>
            </p:cNvSpPr>
            <p:nvPr/>
          </p:nvSpPr>
          <p:spPr bwMode="auto">
            <a:xfrm>
              <a:off x="1722" y="2418"/>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67" name="Oval 104"/>
            <p:cNvSpPr>
              <a:spLocks noChangeArrowheads="1"/>
            </p:cNvSpPr>
            <p:nvPr/>
          </p:nvSpPr>
          <p:spPr bwMode="auto">
            <a:xfrm>
              <a:off x="1631" y="2419"/>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4" name="Group 105"/>
          <p:cNvGrpSpPr>
            <a:grpSpLocks/>
          </p:cNvGrpSpPr>
          <p:nvPr/>
        </p:nvGrpSpPr>
        <p:grpSpPr bwMode="auto">
          <a:xfrm>
            <a:off x="6184900" y="3500438"/>
            <a:ext cx="2662238" cy="1430337"/>
            <a:chOff x="1002" y="3079"/>
            <a:chExt cx="1677" cy="901"/>
          </a:xfrm>
        </p:grpSpPr>
        <p:sp>
          <p:nvSpPr>
            <p:cNvPr id="8254" name="Rectangle 106"/>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55" name="Oval 107"/>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6" name="Oval 108"/>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7" name="Oval 109"/>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8" name="Oval 110"/>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9" name="Oval 111"/>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60" name="Oval 112"/>
            <p:cNvSpPr>
              <a:spLocks noChangeArrowheads="1"/>
            </p:cNvSpPr>
            <p:nvPr/>
          </p:nvSpPr>
          <p:spPr bwMode="auto">
            <a:xfrm>
              <a:off x="1588" y="337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5" name="Group 113"/>
          <p:cNvGrpSpPr>
            <a:grpSpLocks/>
          </p:cNvGrpSpPr>
          <p:nvPr/>
        </p:nvGrpSpPr>
        <p:grpSpPr bwMode="auto">
          <a:xfrm>
            <a:off x="627063" y="5097463"/>
            <a:ext cx="2662237" cy="1430337"/>
            <a:chOff x="3008" y="3140"/>
            <a:chExt cx="1677" cy="901"/>
          </a:xfrm>
        </p:grpSpPr>
        <p:sp>
          <p:nvSpPr>
            <p:cNvPr id="8247" name="Rectangle 114"/>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48" name="Oval 115"/>
            <p:cNvSpPr>
              <a:spLocks noChangeArrowheads="1"/>
            </p:cNvSpPr>
            <p:nvPr/>
          </p:nvSpPr>
          <p:spPr bwMode="auto">
            <a:xfrm>
              <a:off x="337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9" name="Oval 116"/>
            <p:cNvSpPr>
              <a:spLocks noChangeArrowheads="1"/>
            </p:cNvSpPr>
            <p:nvPr/>
          </p:nvSpPr>
          <p:spPr bwMode="auto">
            <a:xfrm>
              <a:off x="360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0" name="Oval 117"/>
            <p:cNvSpPr>
              <a:spLocks noChangeArrowheads="1"/>
            </p:cNvSpPr>
            <p:nvPr/>
          </p:nvSpPr>
          <p:spPr bwMode="auto">
            <a:xfrm>
              <a:off x="347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1" name="Oval 118"/>
            <p:cNvSpPr>
              <a:spLocks noChangeArrowheads="1"/>
            </p:cNvSpPr>
            <p:nvPr/>
          </p:nvSpPr>
          <p:spPr bwMode="auto">
            <a:xfrm>
              <a:off x="370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2" name="Oval 119"/>
            <p:cNvSpPr>
              <a:spLocks noChangeArrowheads="1"/>
            </p:cNvSpPr>
            <p:nvPr/>
          </p:nvSpPr>
          <p:spPr bwMode="auto">
            <a:xfrm>
              <a:off x="378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53" name="Oval 120"/>
            <p:cNvSpPr>
              <a:spLocks noChangeArrowheads="1"/>
            </p:cNvSpPr>
            <p:nvPr/>
          </p:nvSpPr>
          <p:spPr bwMode="auto">
            <a:xfrm>
              <a:off x="355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6" name="Group 121"/>
          <p:cNvGrpSpPr>
            <a:grpSpLocks/>
          </p:cNvGrpSpPr>
          <p:nvPr/>
        </p:nvGrpSpPr>
        <p:grpSpPr bwMode="auto">
          <a:xfrm>
            <a:off x="3413125" y="5089525"/>
            <a:ext cx="2662238" cy="1430338"/>
            <a:chOff x="3008" y="3140"/>
            <a:chExt cx="1677" cy="901"/>
          </a:xfrm>
        </p:grpSpPr>
        <p:sp>
          <p:nvSpPr>
            <p:cNvPr id="8240" name="Rectangle 122"/>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41" name="Oval 123"/>
            <p:cNvSpPr>
              <a:spLocks noChangeArrowheads="1"/>
            </p:cNvSpPr>
            <p:nvPr/>
          </p:nvSpPr>
          <p:spPr bwMode="auto">
            <a:xfrm>
              <a:off x="3339"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2" name="Oval 124"/>
            <p:cNvSpPr>
              <a:spLocks noChangeArrowheads="1"/>
            </p:cNvSpPr>
            <p:nvPr/>
          </p:nvSpPr>
          <p:spPr bwMode="auto">
            <a:xfrm>
              <a:off x="3643"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3" name="Oval 125"/>
            <p:cNvSpPr>
              <a:spLocks noChangeArrowheads="1"/>
            </p:cNvSpPr>
            <p:nvPr/>
          </p:nvSpPr>
          <p:spPr bwMode="auto">
            <a:xfrm>
              <a:off x="3436"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44" name="Oval 126"/>
            <p:cNvSpPr>
              <a:spLocks noChangeArrowheads="1"/>
            </p:cNvSpPr>
            <p:nvPr/>
          </p:nvSpPr>
          <p:spPr bwMode="auto">
            <a:xfrm>
              <a:off x="3737"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45" name="Oval 127"/>
            <p:cNvSpPr>
              <a:spLocks noChangeArrowheads="1"/>
            </p:cNvSpPr>
            <p:nvPr/>
          </p:nvSpPr>
          <p:spPr bwMode="auto">
            <a:xfrm>
              <a:off x="3817"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46" name="Oval 128"/>
            <p:cNvSpPr>
              <a:spLocks noChangeArrowheads="1"/>
            </p:cNvSpPr>
            <p:nvPr/>
          </p:nvSpPr>
          <p:spPr bwMode="auto">
            <a:xfrm>
              <a:off x="3522"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7" name="Group 129"/>
          <p:cNvGrpSpPr>
            <a:grpSpLocks/>
          </p:cNvGrpSpPr>
          <p:nvPr/>
        </p:nvGrpSpPr>
        <p:grpSpPr bwMode="auto">
          <a:xfrm>
            <a:off x="6189663" y="5087938"/>
            <a:ext cx="2662237" cy="1430337"/>
            <a:chOff x="3008" y="3140"/>
            <a:chExt cx="1677" cy="901"/>
          </a:xfrm>
        </p:grpSpPr>
        <p:sp>
          <p:nvSpPr>
            <p:cNvPr id="8233" name="Rectangle 130"/>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34" name="Oval 131"/>
            <p:cNvSpPr>
              <a:spLocks noChangeArrowheads="1"/>
            </p:cNvSpPr>
            <p:nvPr/>
          </p:nvSpPr>
          <p:spPr bwMode="auto">
            <a:xfrm>
              <a:off x="3303"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35" name="Oval 132"/>
            <p:cNvSpPr>
              <a:spLocks noChangeArrowheads="1"/>
            </p:cNvSpPr>
            <p:nvPr/>
          </p:nvSpPr>
          <p:spPr bwMode="auto">
            <a:xfrm>
              <a:off x="3679"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36" name="Oval 133"/>
            <p:cNvSpPr>
              <a:spLocks noChangeArrowheads="1"/>
            </p:cNvSpPr>
            <p:nvPr/>
          </p:nvSpPr>
          <p:spPr bwMode="auto">
            <a:xfrm>
              <a:off x="3400"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37" name="Oval 134"/>
            <p:cNvSpPr>
              <a:spLocks noChangeArrowheads="1"/>
            </p:cNvSpPr>
            <p:nvPr/>
          </p:nvSpPr>
          <p:spPr bwMode="auto">
            <a:xfrm>
              <a:off x="3773"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38" name="Oval 135"/>
            <p:cNvSpPr>
              <a:spLocks noChangeArrowheads="1"/>
            </p:cNvSpPr>
            <p:nvPr/>
          </p:nvSpPr>
          <p:spPr bwMode="auto">
            <a:xfrm>
              <a:off x="3853"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39" name="Oval 136"/>
            <p:cNvSpPr>
              <a:spLocks noChangeArrowheads="1"/>
            </p:cNvSpPr>
            <p:nvPr/>
          </p:nvSpPr>
          <p:spPr bwMode="auto">
            <a:xfrm>
              <a:off x="3486"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sp>
        <p:nvSpPr>
          <p:cNvPr id="1202313" name="Freeform 137"/>
          <p:cNvSpPr>
            <a:spLocks/>
          </p:cNvSpPr>
          <p:nvPr/>
        </p:nvSpPr>
        <p:spPr bwMode="auto">
          <a:xfrm rot="-5400000">
            <a:off x="1524000" y="3209925"/>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4" name="Freeform 138"/>
          <p:cNvSpPr>
            <a:spLocks/>
          </p:cNvSpPr>
          <p:nvPr/>
        </p:nvSpPr>
        <p:spPr bwMode="auto">
          <a:xfrm rot="16200000">
            <a:off x="1551909" y="3242087"/>
            <a:ext cx="795338" cy="2382837"/>
          </a:xfrm>
          <a:custGeom>
            <a:avLst/>
            <a:gdLst>
              <a:gd name="T0" fmla="*/ 103155885 w 872"/>
              <a:gd name="T1" fmla="*/ 0 h 2453"/>
              <a:gd name="T2" fmla="*/ 84022175 w 872"/>
              <a:gd name="T3" fmla="*/ 87756006 h 2453"/>
              <a:gd name="T4" fmla="*/ 164716152 w 872"/>
              <a:gd name="T5" fmla="*/ 195327533 h 2453"/>
              <a:gd name="T6" fmla="*/ 84022175 w 872"/>
              <a:gd name="T7" fmla="*/ 340643680 h 2453"/>
              <a:gd name="T8" fmla="*/ 296987631 w 872"/>
              <a:gd name="T9" fmla="*/ 661471839 h 2453"/>
              <a:gd name="T10" fmla="*/ 71543033 w 872"/>
              <a:gd name="T11" fmla="*/ 933232688 h 2453"/>
              <a:gd name="T12" fmla="*/ 725415775 w 872"/>
              <a:gd name="T13" fmla="*/ 1161586919 h 2453"/>
              <a:gd name="T14" fmla="*/ 71543033 w 872"/>
              <a:gd name="T15" fmla="*/ 1357857618 h 2453"/>
              <a:gd name="T16" fmla="*/ 296987631 w 872"/>
              <a:gd name="T17" fmla="*/ 1574889007 h 2453"/>
              <a:gd name="T18" fmla="*/ 84022175 w 872"/>
              <a:gd name="T19" fmla="*/ 1972149450 h 2453"/>
              <a:gd name="T20" fmla="*/ 164716152 w 872"/>
              <a:gd name="T21" fmla="*/ 2119353445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5" name="Freeform 139"/>
          <p:cNvSpPr>
            <a:spLocks/>
          </p:cNvSpPr>
          <p:nvPr/>
        </p:nvSpPr>
        <p:spPr bwMode="auto">
          <a:xfrm rot="-5400000">
            <a:off x="4264025" y="3208338"/>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6" name="Freeform 140"/>
          <p:cNvSpPr>
            <a:spLocks/>
          </p:cNvSpPr>
          <p:nvPr/>
        </p:nvSpPr>
        <p:spPr bwMode="auto">
          <a:xfrm rot="16200000">
            <a:off x="4384675" y="3196256"/>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7" name="Freeform 141"/>
          <p:cNvSpPr>
            <a:spLocks/>
          </p:cNvSpPr>
          <p:nvPr/>
        </p:nvSpPr>
        <p:spPr bwMode="auto">
          <a:xfrm rot="-5400000">
            <a:off x="6975475" y="3197225"/>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8" name="Freeform 142"/>
          <p:cNvSpPr>
            <a:spLocks/>
          </p:cNvSpPr>
          <p:nvPr/>
        </p:nvSpPr>
        <p:spPr bwMode="auto">
          <a:xfrm rot="16200000">
            <a:off x="7218363" y="3199891"/>
            <a:ext cx="795338" cy="2382837"/>
          </a:xfrm>
          <a:custGeom>
            <a:avLst/>
            <a:gdLst>
              <a:gd name="T0" fmla="*/ 103155885 w 872"/>
              <a:gd name="T1" fmla="*/ 0 h 2453"/>
              <a:gd name="T2" fmla="*/ 84022175 w 872"/>
              <a:gd name="T3" fmla="*/ 87756006 h 2453"/>
              <a:gd name="T4" fmla="*/ 164716152 w 872"/>
              <a:gd name="T5" fmla="*/ 195327533 h 2453"/>
              <a:gd name="T6" fmla="*/ 84022175 w 872"/>
              <a:gd name="T7" fmla="*/ 340643680 h 2453"/>
              <a:gd name="T8" fmla="*/ 296987631 w 872"/>
              <a:gd name="T9" fmla="*/ 661471839 h 2453"/>
              <a:gd name="T10" fmla="*/ 71543033 w 872"/>
              <a:gd name="T11" fmla="*/ 933232688 h 2453"/>
              <a:gd name="T12" fmla="*/ 725415775 w 872"/>
              <a:gd name="T13" fmla="*/ 1161586919 h 2453"/>
              <a:gd name="T14" fmla="*/ 71543033 w 872"/>
              <a:gd name="T15" fmla="*/ 1357857618 h 2453"/>
              <a:gd name="T16" fmla="*/ 296987631 w 872"/>
              <a:gd name="T17" fmla="*/ 1574889007 h 2453"/>
              <a:gd name="T18" fmla="*/ 84022175 w 872"/>
              <a:gd name="T19" fmla="*/ 1972149450 h 2453"/>
              <a:gd name="T20" fmla="*/ 164716152 w 872"/>
              <a:gd name="T21" fmla="*/ 2119353445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9" name="Freeform 143"/>
          <p:cNvSpPr>
            <a:spLocks/>
          </p:cNvSpPr>
          <p:nvPr/>
        </p:nvSpPr>
        <p:spPr bwMode="auto">
          <a:xfrm rot="-5400000">
            <a:off x="1365250" y="480695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0" name="Freeform 144"/>
          <p:cNvSpPr>
            <a:spLocks/>
          </p:cNvSpPr>
          <p:nvPr/>
        </p:nvSpPr>
        <p:spPr bwMode="auto">
          <a:xfrm rot="16200000">
            <a:off x="1708150" y="4809616"/>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1" name="Freeform 145"/>
          <p:cNvSpPr>
            <a:spLocks/>
          </p:cNvSpPr>
          <p:nvPr/>
        </p:nvSpPr>
        <p:spPr bwMode="auto">
          <a:xfrm rot="-5400000">
            <a:off x="4098925" y="480695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2" name="Freeform 146"/>
          <p:cNvSpPr>
            <a:spLocks/>
          </p:cNvSpPr>
          <p:nvPr/>
        </p:nvSpPr>
        <p:spPr bwMode="auto">
          <a:xfrm rot="16200000">
            <a:off x="4552950" y="4809616"/>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3" name="Freeform 147"/>
          <p:cNvSpPr>
            <a:spLocks/>
          </p:cNvSpPr>
          <p:nvPr/>
        </p:nvSpPr>
        <p:spPr bwMode="auto">
          <a:xfrm rot="-5400000">
            <a:off x="6819900" y="4814888"/>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4" name="Freeform 148"/>
          <p:cNvSpPr>
            <a:spLocks/>
          </p:cNvSpPr>
          <p:nvPr/>
        </p:nvSpPr>
        <p:spPr bwMode="auto">
          <a:xfrm rot="16200000">
            <a:off x="7373938" y="4802806"/>
            <a:ext cx="795337" cy="2382837"/>
          </a:xfrm>
          <a:custGeom>
            <a:avLst/>
            <a:gdLst>
              <a:gd name="T0" fmla="*/ 103154844 w 872"/>
              <a:gd name="T1" fmla="*/ 0 h 2453"/>
              <a:gd name="T2" fmla="*/ 84021157 w 872"/>
              <a:gd name="T3" fmla="*/ 87756006 h 2453"/>
              <a:gd name="T4" fmla="*/ 164715945 w 872"/>
              <a:gd name="T5" fmla="*/ 195327533 h 2453"/>
              <a:gd name="T6" fmla="*/ 84021157 w 872"/>
              <a:gd name="T7" fmla="*/ 340643680 h 2453"/>
              <a:gd name="T8" fmla="*/ 296987258 w 872"/>
              <a:gd name="T9" fmla="*/ 661471839 h 2453"/>
              <a:gd name="T10" fmla="*/ 71542943 w 872"/>
              <a:gd name="T11" fmla="*/ 933232688 h 2453"/>
              <a:gd name="T12" fmla="*/ 725413951 w 872"/>
              <a:gd name="T13" fmla="*/ 1161586919 h 2453"/>
              <a:gd name="T14" fmla="*/ 71542943 w 872"/>
              <a:gd name="T15" fmla="*/ 1357857618 h 2453"/>
              <a:gd name="T16" fmla="*/ 296987258 w 872"/>
              <a:gd name="T17" fmla="*/ 1574889007 h 2453"/>
              <a:gd name="T18" fmla="*/ 84021157 w 872"/>
              <a:gd name="T19" fmla="*/ 1972149450 h 2453"/>
              <a:gd name="T20" fmla="*/ 164715945 w 872"/>
              <a:gd name="T21" fmla="*/ 2119353445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5" name="Text Box 149"/>
          <p:cNvSpPr txBox="1">
            <a:spLocks noChangeArrowheads="1"/>
          </p:cNvSpPr>
          <p:nvPr/>
        </p:nvSpPr>
        <p:spPr bwMode="auto">
          <a:xfrm>
            <a:off x="623888" y="348138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A</a:t>
            </a:r>
          </a:p>
        </p:txBody>
      </p:sp>
      <p:sp>
        <p:nvSpPr>
          <p:cNvPr id="1202326" name="Text Box 150"/>
          <p:cNvSpPr txBox="1">
            <a:spLocks noChangeArrowheads="1"/>
          </p:cNvSpPr>
          <p:nvPr/>
        </p:nvSpPr>
        <p:spPr bwMode="auto">
          <a:xfrm>
            <a:off x="3398838" y="3490913"/>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B</a:t>
            </a:r>
          </a:p>
        </p:txBody>
      </p:sp>
      <p:sp>
        <p:nvSpPr>
          <p:cNvPr id="1202327" name="Text Box 151"/>
          <p:cNvSpPr txBox="1">
            <a:spLocks noChangeArrowheads="1"/>
          </p:cNvSpPr>
          <p:nvPr/>
        </p:nvSpPr>
        <p:spPr bwMode="auto">
          <a:xfrm>
            <a:off x="6172200" y="3502025"/>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C</a:t>
            </a:r>
          </a:p>
        </p:txBody>
      </p:sp>
      <p:sp>
        <p:nvSpPr>
          <p:cNvPr id="1202328" name="Text Box 152"/>
          <p:cNvSpPr txBox="1">
            <a:spLocks noChangeArrowheads="1"/>
          </p:cNvSpPr>
          <p:nvPr/>
        </p:nvSpPr>
        <p:spPr bwMode="auto">
          <a:xfrm>
            <a:off x="628650" y="5076825"/>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D</a:t>
            </a:r>
          </a:p>
        </p:txBody>
      </p:sp>
      <p:sp>
        <p:nvSpPr>
          <p:cNvPr id="1202329" name="Text Box 153"/>
          <p:cNvSpPr txBox="1">
            <a:spLocks noChangeArrowheads="1"/>
          </p:cNvSpPr>
          <p:nvPr/>
        </p:nvSpPr>
        <p:spPr bwMode="auto">
          <a:xfrm>
            <a:off x="3414713" y="507523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E</a:t>
            </a:r>
          </a:p>
        </p:txBody>
      </p:sp>
      <p:sp>
        <p:nvSpPr>
          <p:cNvPr id="1202330" name="Text Box 154"/>
          <p:cNvSpPr txBox="1">
            <a:spLocks noChangeArrowheads="1"/>
          </p:cNvSpPr>
          <p:nvPr/>
        </p:nvSpPr>
        <p:spPr bwMode="auto">
          <a:xfrm>
            <a:off x="6188075" y="5081588"/>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F</a:t>
            </a:r>
          </a:p>
        </p:txBody>
      </p:sp>
      <p:sp>
        <p:nvSpPr>
          <p:cNvPr id="1202331" name="Text Box 155"/>
          <p:cNvSpPr txBox="1">
            <a:spLocks noChangeArrowheads="1"/>
          </p:cNvSpPr>
          <p:nvPr/>
        </p:nvSpPr>
        <p:spPr bwMode="auto">
          <a:xfrm>
            <a:off x="6592888" y="3084513"/>
            <a:ext cx="2187575" cy="461962"/>
          </a:xfrm>
          <a:prstGeom prst="rect">
            <a:avLst/>
          </a:prstGeom>
          <a:noFill/>
          <a:ln w="9525">
            <a:noFill/>
            <a:miter lim="800000"/>
            <a:headEnd/>
            <a:tailEnd/>
          </a:ln>
        </p:spPr>
        <p:txBody>
          <a:bodyPr>
            <a:spAutoFit/>
          </a:bodyPr>
          <a:lstStyle/>
          <a:p>
            <a:pPr eaLnBrk="1" hangingPunct="1">
              <a:spcBef>
                <a:spcPct val="50000"/>
              </a:spcBef>
            </a:pPr>
            <a:r>
              <a:rPr lang="en-US" altLang="en-US" dirty="0">
                <a:solidFill>
                  <a:srgbClr val="FF0000"/>
                </a:solidFill>
              </a:rPr>
              <a:t>central max</a:t>
            </a:r>
          </a:p>
        </p:txBody>
      </p:sp>
      <p:sp>
        <p:nvSpPr>
          <p:cNvPr id="1202332" name="Line 156"/>
          <p:cNvSpPr>
            <a:spLocks noChangeShapeType="1"/>
          </p:cNvSpPr>
          <p:nvPr/>
        </p:nvSpPr>
        <p:spPr bwMode="auto">
          <a:xfrm flipH="1">
            <a:off x="7399338" y="3492500"/>
            <a:ext cx="233362" cy="473075"/>
          </a:xfrm>
          <a:prstGeom prst="line">
            <a:avLst/>
          </a:prstGeom>
          <a:noFill/>
          <a:ln w="28575">
            <a:solidFill>
              <a:srgbClr val="FF0000"/>
            </a:solidFill>
            <a:round/>
            <a:headEnd/>
            <a:tailEnd type="triangle" w="med" len="med"/>
          </a:ln>
        </p:spPr>
        <p:txBody>
          <a:bodyPr/>
          <a:lstStyle/>
          <a:p>
            <a:endParaRPr lang="en-US"/>
          </a:p>
        </p:txBody>
      </p:sp>
      <p:sp>
        <p:nvSpPr>
          <p:cNvPr id="1202333" name="Text Box 157"/>
          <p:cNvSpPr txBox="1">
            <a:spLocks noChangeArrowheads="1"/>
          </p:cNvSpPr>
          <p:nvPr/>
        </p:nvSpPr>
        <p:spPr bwMode="auto">
          <a:xfrm>
            <a:off x="7824071" y="5037598"/>
            <a:ext cx="1319929" cy="461963"/>
          </a:xfrm>
          <a:prstGeom prst="rect">
            <a:avLst/>
          </a:prstGeom>
          <a:noFill/>
          <a:ln w="9525">
            <a:noFill/>
            <a:miter lim="800000"/>
            <a:headEnd/>
            <a:tailEnd/>
          </a:ln>
        </p:spPr>
        <p:txBody>
          <a:bodyPr wrap="square">
            <a:spAutoFit/>
          </a:bodyPr>
          <a:lstStyle/>
          <a:p>
            <a:pPr eaLnBrk="1" hangingPunct="1">
              <a:spcBef>
                <a:spcPct val="50000"/>
              </a:spcBef>
            </a:pPr>
            <a:r>
              <a:rPr lang="en-US" altLang="en-US" dirty="0">
                <a:solidFill>
                  <a:srgbClr val="FFFF00"/>
                </a:solidFill>
              </a:rPr>
              <a:t>1</a:t>
            </a:r>
            <a:r>
              <a:rPr lang="en-US" altLang="en-US" baseline="30000" dirty="0">
                <a:solidFill>
                  <a:srgbClr val="FFFF00"/>
                </a:solidFill>
              </a:rPr>
              <a:t>st</a:t>
            </a:r>
            <a:r>
              <a:rPr lang="en-US" altLang="en-US" dirty="0">
                <a:solidFill>
                  <a:srgbClr val="FFFF00"/>
                </a:solidFill>
              </a:rPr>
              <a:t> min</a:t>
            </a:r>
          </a:p>
        </p:txBody>
      </p:sp>
      <p:sp>
        <p:nvSpPr>
          <p:cNvPr id="1202334" name="Line 158"/>
          <p:cNvSpPr>
            <a:spLocks noChangeShapeType="1"/>
          </p:cNvSpPr>
          <p:nvPr/>
        </p:nvSpPr>
        <p:spPr bwMode="auto">
          <a:xfrm flipH="1" flipV="1">
            <a:off x="7595418" y="4807974"/>
            <a:ext cx="339214" cy="309716"/>
          </a:xfrm>
          <a:prstGeom prst="line">
            <a:avLst/>
          </a:prstGeom>
          <a:noFill/>
          <a:ln w="28575">
            <a:solidFill>
              <a:srgbClr val="FFFF00"/>
            </a:solidFill>
            <a:round/>
            <a:headEnd/>
            <a:tailEnd type="triangle" w="med" len="med"/>
          </a:ln>
        </p:spPr>
        <p:txBody>
          <a:bodyPr/>
          <a:lstStyle/>
          <a:p>
            <a:endParaRPr lang="en-US"/>
          </a:p>
        </p:txBody>
      </p:sp>
      <p:sp>
        <p:nvSpPr>
          <p:cNvPr id="1202335" name="Line 159"/>
          <p:cNvSpPr>
            <a:spLocks noChangeShapeType="1"/>
          </p:cNvSpPr>
          <p:nvPr/>
        </p:nvSpPr>
        <p:spPr bwMode="auto">
          <a:xfrm flipH="1" flipV="1">
            <a:off x="7919880" y="4822721"/>
            <a:ext cx="368713" cy="294968"/>
          </a:xfrm>
          <a:prstGeom prst="line">
            <a:avLst/>
          </a:prstGeom>
          <a:noFill/>
          <a:ln w="28575">
            <a:solidFill>
              <a:srgbClr val="FFFF00"/>
            </a:solidFill>
            <a:round/>
            <a:headEnd/>
            <a:tailEnd type="triangle" w="med" len="med"/>
          </a:ln>
        </p:spPr>
        <p:txBody>
          <a:bodyPr/>
          <a:lstStyle/>
          <a:p>
            <a:endParaRPr lang="en-US"/>
          </a:p>
        </p:txBody>
      </p:sp>
      <p:sp>
        <p:nvSpPr>
          <p:cNvPr id="1202336" name="Line 160"/>
          <p:cNvSpPr>
            <a:spLocks noChangeShapeType="1"/>
          </p:cNvSpPr>
          <p:nvPr/>
        </p:nvSpPr>
        <p:spPr bwMode="auto">
          <a:xfrm flipH="1">
            <a:off x="7713405" y="3511550"/>
            <a:ext cx="214568" cy="441018"/>
          </a:xfrm>
          <a:prstGeom prst="line">
            <a:avLst/>
          </a:prstGeom>
          <a:noFill/>
          <a:ln w="28575">
            <a:solidFill>
              <a:srgbClr val="FF0000"/>
            </a:solidFill>
            <a:round/>
            <a:headEnd/>
            <a:tailEnd type="triangle" w="med" len="med"/>
          </a:ln>
        </p:spPr>
        <p:txBody>
          <a:bodyPr/>
          <a:lstStyle/>
          <a:p>
            <a:endParaRPr lang="en-US"/>
          </a:p>
        </p:txBody>
      </p:sp>
      <p:sp>
        <p:nvSpPr>
          <p:cNvPr id="1202337" name="Text Box 161"/>
          <p:cNvSpPr txBox="1">
            <a:spLocks noChangeArrowheads="1"/>
          </p:cNvSpPr>
          <p:nvPr/>
        </p:nvSpPr>
        <p:spPr bwMode="auto">
          <a:xfrm>
            <a:off x="625475" y="3481388"/>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A</a:t>
            </a:r>
          </a:p>
        </p:txBody>
      </p:sp>
      <p:sp>
        <p:nvSpPr>
          <p:cNvPr id="1202338" name="Text Box 162"/>
          <p:cNvSpPr txBox="1">
            <a:spLocks noChangeArrowheads="1"/>
          </p:cNvSpPr>
          <p:nvPr/>
        </p:nvSpPr>
        <p:spPr bwMode="auto">
          <a:xfrm>
            <a:off x="3400425" y="3490913"/>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B</a:t>
            </a:r>
          </a:p>
        </p:txBody>
      </p:sp>
      <p:sp>
        <p:nvSpPr>
          <p:cNvPr id="1202339" name="Text Box 163"/>
          <p:cNvSpPr txBox="1">
            <a:spLocks noChangeArrowheads="1"/>
          </p:cNvSpPr>
          <p:nvPr/>
        </p:nvSpPr>
        <p:spPr bwMode="auto">
          <a:xfrm>
            <a:off x="6173788" y="3502025"/>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FF0000"/>
                </a:solidFill>
              </a:rPr>
              <a:t>C</a:t>
            </a:r>
          </a:p>
        </p:txBody>
      </p:sp>
      <p:sp>
        <p:nvSpPr>
          <p:cNvPr id="1202340" name="Text Box 164"/>
          <p:cNvSpPr txBox="1">
            <a:spLocks noChangeArrowheads="1"/>
          </p:cNvSpPr>
          <p:nvPr/>
        </p:nvSpPr>
        <p:spPr bwMode="auto">
          <a:xfrm>
            <a:off x="630238" y="5076825"/>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008000"/>
                </a:solidFill>
              </a:rPr>
              <a:t>D</a:t>
            </a:r>
          </a:p>
        </p:txBody>
      </p:sp>
      <p:sp>
        <p:nvSpPr>
          <p:cNvPr id="1202341" name="Text Box 165"/>
          <p:cNvSpPr txBox="1">
            <a:spLocks noChangeArrowheads="1"/>
          </p:cNvSpPr>
          <p:nvPr/>
        </p:nvSpPr>
        <p:spPr bwMode="auto">
          <a:xfrm>
            <a:off x="3416300" y="5075238"/>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008000"/>
                </a:solidFill>
              </a:rPr>
              <a:t>E</a:t>
            </a:r>
          </a:p>
        </p:txBody>
      </p:sp>
      <p:sp>
        <p:nvSpPr>
          <p:cNvPr id="1202342" name="Text Box 166"/>
          <p:cNvSpPr txBox="1">
            <a:spLocks noChangeArrowheads="1"/>
          </p:cNvSpPr>
          <p:nvPr/>
        </p:nvSpPr>
        <p:spPr bwMode="auto">
          <a:xfrm>
            <a:off x="6189663" y="508158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FF00FF"/>
                </a:solidFill>
              </a:rPr>
              <a:t>F</a:t>
            </a:r>
          </a:p>
        </p:txBody>
      </p:sp>
      <p:sp>
        <p:nvSpPr>
          <p:cNvPr id="8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2178">
                                            <p:txEl>
                                              <p:pRg st="1" end="1"/>
                                            </p:txEl>
                                          </p:spTgt>
                                        </p:tgtEl>
                                        <p:attrNameLst>
                                          <p:attrName>style.visibility</p:attrName>
                                        </p:attrNameLst>
                                      </p:cBhvr>
                                      <p:to>
                                        <p:strVal val="visible"/>
                                      </p:to>
                                    </p:set>
                                    <p:anim calcmode="lin" valueType="num">
                                      <p:cBhvr additive="base">
                                        <p:cTn id="7" dur="500" fill="hold"/>
                                        <p:tgtEl>
                                          <p:spTgt spid="1202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2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2180">
                                            <p:txEl>
                                              <p:pRg st="0" end="0"/>
                                            </p:txEl>
                                          </p:spTgt>
                                        </p:tgtEl>
                                        <p:attrNameLst>
                                          <p:attrName>style.visibility</p:attrName>
                                        </p:attrNameLst>
                                      </p:cBhvr>
                                      <p:to>
                                        <p:strVal val="visible"/>
                                      </p:to>
                                    </p:set>
                                    <p:anim calcmode="lin" valueType="num">
                                      <p:cBhvr additive="base">
                                        <p:cTn id="13" dur="500" fill="hold"/>
                                        <p:tgtEl>
                                          <p:spTgt spid="1202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2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2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02313"/>
                                        </p:tgtEl>
                                        <p:attrNameLst>
                                          <p:attrName>style.visibility</p:attrName>
                                        </p:attrNameLst>
                                      </p:cBhvr>
                                      <p:to>
                                        <p:strVal val="visible"/>
                                      </p:to>
                                    </p:set>
                                    <p:animEffect transition="in" filter="wipe(left)">
                                      <p:cBhvr>
                                        <p:cTn id="23" dur="500"/>
                                        <p:tgtEl>
                                          <p:spTgt spid="1202313"/>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02314"/>
                                        </p:tgtEl>
                                        <p:attrNameLst>
                                          <p:attrName>style.visibility</p:attrName>
                                        </p:attrNameLst>
                                      </p:cBhvr>
                                      <p:to>
                                        <p:strVal val="visible"/>
                                      </p:to>
                                    </p:set>
                                    <p:animEffect transition="in" filter="wipe(left)">
                                      <p:cBhvr>
                                        <p:cTn id="27" dur="500"/>
                                        <p:tgtEl>
                                          <p:spTgt spid="1202314"/>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out)">
                                      <p:cBhvr>
                                        <p:cTn id="32" dur="2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202315"/>
                                        </p:tgtEl>
                                        <p:attrNameLst>
                                          <p:attrName>style.visibility</p:attrName>
                                        </p:attrNameLst>
                                      </p:cBhvr>
                                      <p:to>
                                        <p:strVal val="visible"/>
                                      </p:to>
                                    </p:set>
                                    <p:animEffect transition="in" filter="wipe(left)">
                                      <p:cBhvr>
                                        <p:cTn id="36" dur="500"/>
                                        <p:tgtEl>
                                          <p:spTgt spid="1202315"/>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202316"/>
                                        </p:tgtEl>
                                        <p:attrNameLst>
                                          <p:attrName>style.visibility</p:attrName>
                                        </p:attrNameLst>
                                      </p:cBhvr>
                                      <p:to>
                                        <p:strVal val="visible"/>
                                      </p:to>
                                    </p:set>
                                    <p:animEffect transition="in" filter="wipe(left)">
                                      <p:cBhvr>
                                        <p:cTn id="40" dur="500"/>
                                        <p:tgtEl>
                                          <p:spTgt spid="120231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3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out)">
                                      <p:cBhvr>
                                        <p:cTn id="45" dur="20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par>
                          <p:cTn id="46" fill="hold" nodeType="afterGroup">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1202317"/>
                                        </p:tgtEl>
                                        <p:attrNameLst>
                                          <p:attrName>style.visibility</p:attrName>
                                        </p:attrNameLst>
                                      </p:cBhvr>
                                      <p:to>
                                        <p:strVal val="visible"/>
                                      </p:to>
                                    </p:set>
                                    <p:animEffect transition="in" filter="wipe(left)">
                                      <p:cBhvr>
                                        <p:cTn id="49" dur="500"/>
                                        <p:tgtEl>
                                          <p:spTgt spid="1202317"/>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par>
                          <p:cTn id="50" fill="hold" nodeType="afterGroup">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202318"/>
                                        </p:tgtEl>
                                        <p:attrNameLst>
                                          <p:attrName>style.visibility</p:attrName>
                                        </p:attrNameLst>
                                      </p:cBhvr>
                                      <p:to>
                                        <p:strVal val="visible"/>
                                      </p:to>
                                    </p:set>
                                    <p:animEffect transition="in" filter="wipe(left)">
                                      <p:cBhvr>
                                        <p:cTn id="53" dur="500"/>
                                        <p:tgtEl>
                                          <p:spTgt spid="1202318"/>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6" presetClass="entr" presetSubtype="32"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out)">
                                      <p:cBhvr>
                                        <p:cTn id="58" dur="20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02319"/>
                                        </p:tgtEl>
                                        <p:attrNameLst>
                                          <p:attrName>style.visibility</p:attrName>
                                        </p:attrNameLst>
                                      </p:cBhvr>
                                      <p:to>
                                        <p:strVal val="visible"/>
                                      </p:to>
                                    </p:set>
                                    <p:animEffect transition="in" filter="wipe(left)">
                                      <p:cBhvr>
                                        <p:cTn id="62" dur="500"/>
                                        <p:tgtEl>
                                          <p:spTgt spid="1202319"/>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par>
                          <p:cTn id="63" fill="hold" nodeType="afterGroup">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202320"/>
                                        </p:tgtEl>
                                        <p:attrNameLst>
                                          <p:attrName>style.visibility</p:attrName>
                                        </p:attrNameLst>
                                      </p:cBhvr>
                                      <p:to>
                                        <p:strVal val="visible"/>
                                      </p:to>
                                    </p:set>
                                    <p:animEffect transition="in" filter="wipe(left)">
                                      <p:cBhvr>
                                        <p:cTn id="66" dur="500"/>
                                        <p:tgtEl>
                                          <p:spTgt spid="1202320"/>
                                        </p:tgtEl>
                                      </p:cBhvr>
                                    </p:animEffect>
                                  </p:childTnLst>
                                  <p:subTnLst>
                                    <p:audio>
                                      <p:cMediaNode>
                                        <p:cTn display="0" masterRel="sameClick">
                                          <p:stCondLst>
                                            <p:cond evt="begin" delay="0">
                                              <p:tn val="64"/>
                                            </p:cond>
                                          </p:stCondLst>
                                          <p:endCondLst>
                                            <p:cond evt="onStopAudio" delay="0">
                                              <p:tgtEl>
                                                <p:sldTgt/>
                                              </p:tgtEl>
                                            </p:cond>
                                          </p:endCondLst>
                                        </p:cTn>
                                        <p:tgtEl>
                                          <p:sndTgt r:embed="rId5" name="voltag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32"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circle(out)">
                                      <p:cBhvr>
                                        <p:cTn id="71" dur="2000"/>
                                        <p:tgtEl>
                                          <p:spTgt spid="6"/>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1202321"/>
                                        </p:tgtEl>
                                        <p:attrNameLst>
                                          <p:attrName>style.visibility</p:attrName>
                                        </p:attrNameLst>
                                      </p:cBhvr>
                                      <p:to>
                                        <p:strVal val="visible"/>
                                      </p:to>
                                    </p:set>
                                    <p:animEffect transition="in" filter="wipe(left)">
                                      <p:cBhvr>
                                        <p:cTn id="75" dur="500"/>
                                        <p:tgtEl>
                                          <p:spTgt spid="1202321"/>
                                        </p:tgtEl>
                                      </p:cBhvr>
                                    </p:animEffect>
                                  </p:childTnLst>
                                  <p:subTnLst>
                                    <p:audio>
                                      <p:cMediaNode>
                                        <p:cTn display="0" masterRel="sameClick">
                                          <p:stCondLst>
                                            <p:cond evt="begin" delay="0">
                                              <p:tn val="73"/>
                                            </p:cond>
                                          </p:stCondLst>
                                          <p:endCondLst>
                                            <p:cond evt="onStopAudio" delay="0">
                                              <p:tgtEl>
                                                <p:sldTgt/>
                                              </p:tgtEl>
                                            </p:cond>
                                          </p:endCondLst>
                                        </p:cTn>
                                        <p:tgtEl>
                                          <p:sndTgt r:embed="rId5" name="voltage.wav"/>
                                        </p:tgtEl>
                                      </p:cMediaNode>
                                    </p:audio>
                                  </p:subTnLst>
                                </p:cTn>
                              </p:par>
                            </p:childTnLst>
                          </p:cTn>
                        </p:par>
                        <p:par>
                          <p:cTn id="76" fill="hold" nodeType="afterGroup">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202322"/>
                                        </p:tgtEl>
                                        <p:attrNameLst>
                                          <p:attrName>style.visibility</p:attrName>
                                        </p:attrNameLst>
                                      </p:cBhvr>
                                      <p:to>
                                        <p:strVal val="visible"/>
                                      </p:to>
                                    </p:set>
                                    <p:animEffect transition="in" filter="wipe(left)">
                                      <p:cBhvr>
                                        <p:cTn id="79" dur="500"/>
                                        <p:tgtEl>
                                          <p:spTgt spid="1202322"/>
                                        </p:tgtEl>
                                      </p:cBhvr>
                                    </p:animEffect>
                                  </p:childTnLst>
                                  <p:subTnLst>
                                    <p:audio>
                                      <p:cMediaNode>
                                        <p:cTn display="0" masterRel="sameClick">
                                          <p:stCondLst>
                                            <p:cond evt="begin" delay="0">
                                              <p:tn val="77"/>
                                            </p:cond>
                                          </p:stCondLst>
                                          <p:endCondLst>
                                            <p:cond evt="onStopAudio" delay="0">
                                              <p:tgtEl>
                                                <p:sldTgt/>
                                              </p:tgtEl>
                                            </p:cond>
                                          </p:endCondLst>
                                        </p:cTn>
                                        <p:tgtEl>
                                          <p:sndTgt r:embed="rId5" name="voltage.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6" presetClass="entr" presetSubtype="32"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circle(out)">
                                      <p:cBhvr>
                                        <p:cTn id="84" dur="2000"/>
                                        <p:tgtEl>
                                          <p:spTgt spid="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nodeType="afterGroup">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1202323"/>
                                        </p:tgtEl>
                                        <p:attrNameLst>
                                          <p:attrName>style.visibility</p:attrName>
                                        </p:attrNameLst>
                                      </p:cBhvr>
                                      <p:to>
                                        <p:strVal val="visible"/>
                                      </p:to>
                                    </p:set>
                                    <p:animEffect transition="in" filter="wipe(left)">
                                      <p:cBhvr>
                                        <p:cTn id="88" dur="500"/>
                                        <p:tgtEl>
                                          <p:spTgt spid="1202323"/>
                                        </p:tgtEl>
                                      </p:cBhvr>
                                    </p:animEffect>
                                  </p:childTnLst>
                                  <p:subTnLst>
                                    <p:audio>
                                      <p:cMediaNode>
                                        <p:cTn display="0" masterRel="sameClick">
                                          <p:stCondLst>
                                            <p:cond evt="begin" delay="0">
                                              <p:tn val="86"/>
                                            </p:cond>
                                          </p:stCondLst>
                                          <p:endCondLst>
                                            <p:cond evt="onStopAudio" delay="0">
                                              <p:tgtEl>
                                                <p:sldTgt/>
                                              </p:tgtEl>
                                            </p:cond>
                                          </p:endCondLst>
                                        </p:cTn>
                                        <p:tgtEl>
                                          <p:sndTgt r:embed="rId5" name="voltage.wav"/>
                                        </p:tgtEl>
                                      </p:cMediaNode>
                                    </p:audio>
                                  </p:subTnLst>
                                </p:cTn>
                              </p:par>
                            </p:childTnLst>
                          </p:cTn>
                        </p:par>
                        <p:par>
                          <p:cTn id="89" fill="hold" nodeType="afterGroup">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1202324"/>
                                        </p:tgtEl>
                                        <p:attrNameLst>
                                          <p:attrName>style.visibility</p:attrName>
                                        </p:attrNameLst>
                                      </p:cBhvr>
                                      <p:to>
                                        <p:strVal val="visible"/>
                                      </p:to>
                                    </p:set>
                                    <p:animEffect transition="in" filter="wipe(left)">
                                      <p:cBhvr>
                                        <p:cTn id="92" dur="500"/>
                                        <p:tgtEl>
                                          <p:spTgt spid="1202324"/>
                                        </p:tgtEl>
                                      </p:cBhvr>
                                    </p:animEffect>
                                  </p:childTnLst>
                                  <p:subTnLst>
                                    <p:audio>
                                      <p:cMediaNode>
                                        <p:cTn display="0" masterRel="sameClick">
                                          <p:stCondLst>
                                            <p:cond evt="begin" delay="0">
                                              <p:tn val="90"/>
                                            </p:cond>
                                          </p:stCondLst>
                                          <p:endCondLst>
                                            <p:cond evt="onStopAudio" delay="0">
                                              <p:tgtEl>
                                                <p:sldTgt/>
                                              </p:tgtEl>
                                            </p:cond>
                                          </p:endCondLst>
                                        </p:cTn>
                                        <p:tgtEl>
                                          <p:sndTgt r:embed="rId5" name="voltag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iterate type="lt">
                                    <p:tmPct val="10000"/>
                                  </p:iterate>
                                  <p:childTnLst>
                                    <p:set>
                                      <p:cBhvr>
                                        <p:cTn id="96" dur="1" fill="hold">
                                          <p:stCondLst>
                                            <p:cond delay="0"/>
                                          </p:stCondLst>
                                        </p:cTn>
                                        <p:tgtEl>
                                          <p:spTgt spid="1202325"/>
                                        </p:tgtEl>
                                        <p:attrNameLst>
                                          <p:attrName>style.visibility</p:attrName>
                                        </p:attrNameLst>
                                      </p:cBhvr>
                                      <p:to>
                                        <p:strVal val="visible"/>
                                      </p:to>
                                    </p:set>
                                    <p:anim calcmode="lin" valueType="num">
                                      <p:cBhvr additive="base">
                                        <p:cTn id="97" dur="500" fill="hold"/>
                                        <p:tgtEl>
                                          <p:spTgt spid="1202325"/>
                                        </p:tgtEl>
                                        <p:attrNameLst>
                                          <p:attrName>ppt_x</p:attrName>
                                        </p:attrNameLst>
                                      </p:cBhvr>
                                      <p:tavLst>
                                        <p:tav tm="0">
                                          <p:val>
                                            <p:strVal val="1+#ppt_w/2"/>
                                          </p:val>
                                        </p:tav>
                                        <p:tav tm="100000">
                                          <p:val>
                                            <p:strVal val="#ppt_x"/>
                                          </p:val>
                                        </p:tav>
                                      </p:tavLst>
                                    </p:anim>
                                    <p:anim calcmode="lin" valueType="num">
                                      <p:cBhvr additive="base">
                                        <p:cTn id="98" dur="500" fill="hold"/>
                                        <p:tgtEl>
                                          <p:spTgt spid="12023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nodeType="withGroup">
                            <p:stCondLst>
                              <p:cond delay="500"/>
                            </p:stCondLst>
                            <p:childTnLst>
                              <p:par>
                                <p:cTn id="100" presetID="2" presetClass="entr" presetSubtype="2" fill="hold" grpId="0" nodeType="afterEffect">
                                  <p:stCondLst>
                                    <p:cond delay="0"/>
                                  </p:stCondLst>
                                  <p:iterate type="lt">
                                    <p:tmPct val="10000"/>
                                  </p:iterate>
                                  <p:childTnLst>
                                    <p:set>
                                      <p:cBhvr>
                                        <p:cTn id="101" dur="1" fill="hold">
                                          <p:stCondLst>
                                            <p:cond delay="0"/>
                                          </p:stCondLst>
                                        </p:cTn>
                                        <p:tgtEl>
                                          <p:spTgt spid="1202326"/>
                                        </p:tgtEl>
                                        <p:attrNameLst>
                                          <p:attrName>style.visibility</p:attrName>
                                        </p:attrNameLst>
                                      </p:cBhvr>
                                      <p:to>
                                        <p:strVal val="visible"/>
                                      </p:to>
                                    </p:set>
                                    <p:anim calcmode="lin" valueType="num">
                                      <p:cBhvr additive="base">
                                        <p:cTn id="102" dur="500" fill="hold"/>
                                        <p:tgtEl>
                                          <p:spTgt spid="1202326"/>
                                        </p:tgtEl>
                                        <p:attrNameLst>
                                          <p:attrName>ppt_x</p:attrName>
                                        </p:attrNameLst>
                                      </p:cBhvr>
                                      <p:tavLst>
                                        <p:tav tm="0">
                                          <p:val>
                                            <p:strVal val="1+#ppt_w/2"/>
                                          </p:val>
                                        </p:tav>
                                        <p:tav tm="100000">
                                          <p:val>
                                            <p:strVal val="#ppt_x"/>
                                          </p:val>
                                        </p:tav>
                                      </p:tavLst>
                                    </p:anim>
                                    <p:anim calcmode="lin" valueType="num">
                                      <p:cBhvr additive="base">
                                        <p:cTn id="103" dur="500" fill="hold"/>
                                        <p:tgtEl>
                                          <p:spTgt spid="12023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nodeType="withGroup">
                            <p:stCondLst>
                              <p:cond delay="1000"/>
                            </p:stCondLst>
                            <p:childTnLst>
                              <p:par>
                                <p:cTn id="105" presetID="2" presetClass="entr" presetSubtype="2" fill="hold" grpId="0" nodeType="afterEffect">
                                  <p:stCondLst>
                                    <p:cond delay="0"/>
                                  </p:stCondLst>
                                  <p:iterate type="lt">
                                    <p:tmPct val="10000"/>
                                  </p:iterate>
                                  <p:childTnLst>
                                    <p:set>
                                      <p:cBhvr>
                                        <p:cTn id="106" dur="1" fill="hold">
                                          <p:stCondLst>
                                            <p:cond delay="0"/>
                                          </p:stCondLst>
                                        </p:cTn>
                                        <p:tgtEl>
                                          <p:spTgt spid="1202327"/>
                                        </p:tgtEl>
                                        <p:attrNameLst>
                                          <p:attrName>style.visibility</p:attrName>
                                        </p:attrNameLst>
                                      </p:cBhvr>
                                      <p:to>
                                        <p:strVal val="visible"/>
                                      </p:to>
                                    </p:set>
                                    <p:anim calcmode="lin" valueType="num">
                                      <p:cBhvr additive="base">
                                        <p:cTn id="107" dur="500" fill="hold"/>
                                        <p:tgtEl>
                                          <p:spTgt spid="1202327"/>
                                        </p:tgtEl>
                                        <p:attrNameLst>
                                          <p:attrName>ppt_x</p:attrName>
                                        </p:attrNameLst>
                                      </p:cBhvr>
                                      <p:tavLst>
                                        <p:tav tm="0">
                                          <p:val>
                                            <p:strVal val="1+#ppt_w/2"/>
                                          </p:val>
                                        </p:tav>
                                        <p:tav tm="100000">
                                          <p:val>
                                            <p:strVal val="#ppt_x"/>
                                          </p:val>
                                        </p:tav>
                                      </p:tavLst>
                                    </p:anim>
                                    <p:anim calcmode="lin" valueType="num">
                                      <p:cBhvr additive="base">
                                        <p:cTn id="108" dur="500" fill="hold"/>
                                        <p:tgtEl>
                                          <p:spTgt spid="12023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nodeType="withGroup">
                            <p:stCondLst>
                              <p:cond delay="1500"/>
                            </p:stCondLst>
                            <p:childTnLst>
                              <p:par>
                                <p:cTn id="110" presetID="2" presetClass="entr" presetSubtype="2" fill="hold" grpId="0" nodeType="afterEffect">
                                  <p:stCondLst>
                                    <p:cond delay="0"/>
                                  </p:stCondLst>
                                  <p:iterate type="lt">
                                    <p:tmPct val="10000"/>
                                  </p:iterate>
                                  <p:childTnLst>
                                    <p:set>
                                      <p:cBhvr>
                                        <p:cTn id="111" dur="1" fill="hold">
                                          <p:stCondLst>
                                            <p:cond delay="0"/>
                                          </p:stCondLst>
                                        </p:cTn>
                                        <p:tgtEl>
                                          <p:spTgt spid="1202328"/>
                                        </p:tgtEl>
                                        <p:attrNameLst>
                                          <p:attrName>style.visibility</p:attrName>
                                        </p:attrNameLst>
                                      </p:cBhvr>
                                      <p:to>
                                        <p:strVal val="visible"/>
                                      </p:to>
                                    </p:set>
                                    <p:anim calcmode="lin" valueType="num">
                                      <p:cBhvr additive="base">
                                        <p:cTn id="112" dur="500" fill="hold"/>
                                        <p:tgtEl>
                                          <p:spTgt spid="1202328"/>
                                        </p:tgtEl>
                                        <p:attrNameLst>
                                          <p:attrName>ppt_x</p:attrName>
                                        </p:attrNameLst>
                                      </p:cBhvr>
                                      <p:tavLst>
                                        <p:tav tm="0">
                                          <p:val>
                                            <p:strVal val="1+#ppt_w/2"/>
                                          </p:val>
                                        </p:tav>
                                        <p:tav tm="100000">
                                          <p:val>
                                            <p:strVal val="#ppt_x"/>
                                          </p:val>
                                        </p:tav>
                                      </p:tavLst>
                                    </p:anim>
                                    <p:anim calcmode="lin" valueType="num">
                                      <p:cBhvr additive="base">
                                        <p:cTn id="113" dur="500" fill="hold"/>
                                        <p:tgtEl>
                                          <p:spTgt spid="12023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nodeType="withGroup">
                            <p:stCondLst>
                              <p:cond delay="2000"/>
                            </p:stCondLst>
                            <p:childTnLst>
                              <p:par>
                                <p:cTn id="115" presetID="2" presetClass="entr" presetSubtype="2" fill="hold" grpId="0" nodeType="afterEffect">
                                  <p:stCondLst>
                                    <p:cond delay="0"/>
                                  </p:stCondLst>
                                  <p:iterate type="lt">
                                    <p:tmPct val="10000"/>
                                  </p:iterate>
                                  <p:childTnLst>
                                    <p:set>
                                      <p:cBhvr>
                                        <p:cTn id="116" dur="1" fill="hold">
                                          <p:stCondLst>
                                            <p:cond delay="0"/>
                                          </p:stCondLst>
                                        </p:cTn>
                                        <p:tgtEl>
                                          <p:spTgt spid="1202329"/>
                                        </p:tgtEl>
                                        <p:attrNameLst>
                                          <p:attrName>style.visibility</p:attrName>
                                        </p:attrNameLst>
                                      </p:cBhvr>
                                      <p:to>
                                        <p:strVal val="visible"/>
                                      </p:to>
                                    </p:set>
                                    <p:anim calcmode="lin" valueType="num">
                                      <p:cBhvr additive="base">
                                        <p:cTn id="117" dur="500" fill="hold"/>
                                        <p:tgtEl>
                                          <p:spTgt spid="1202329"/>
                                        </p:tgtEl>
                                        <p:attrNameLst>
                                          <p:attrName>ppt_x</p:attrName>
                                        </p:attrNameLst>
                                      </p:cBhvr>
                                      <p:tavLst>
                                        <p:tav tm="0">
                                          <p:val>
                                            <p:strVal val="1+#ppt_w/2"/>
                                          </p:val>
                                        </p:tav>
                                        <p:tav tm="100000">
                                          <p:val>
                                            <p:strVal val="#ppt_x"/>
                                          </p:val>
                                        </p:tav>
                                      </p:tavLst>
                                    </p:anim>
                                    <p:anim calcmode="lin" valueType="num">
                                      <p:cBhvr additive="base">
                                        <p:cTn id="118" dur="500" fill="hold"/>
                                        <p:tgtEl>
                                          <p:spTgt spid="12023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withGroup">
                            <p:stCondLst>
                              <p:cond delay="2500"/>
                            </p:stCondLst>
                            <p:childTnLst>
                              <p:par>
                                <p:cTn id="120" presetID="2" presetClass="entr" presetSubtype="2" fill="hold" grpId="0" nodeType="afterEffect">
                                  <p:stCondLst>
                                    <p:cond delay="0"/>
                                  </p:stCondLst>
                                  <p:iterate type="lt">
                                    <p:tmPct val="10000"/>
                                  </p:iterate>
                                  <p:childTnLst>
                                    <p:set>
                                      <p:cBhvr>
                                        <p:cTn id="121" dur="1" fill="hold">
                                          <p:stCondLst>
                                            <p:cond delay="0"/>
                                          </p:stCondLst>
                                        </p:cTn>
                                        <p:tgtEl>
                                          <p:spTgt spid="1202330"/>
                                        </p:tgtEl>
                                        <p:attrNameLst>
                                          <p:attrName>style.visibility</p:attrName>
                                        </p:attrNameLst>
                                      </p:cBhvr>
                                      <p:to>
                                        <p:strVal val="visible"/>
                                      </p:to>
                                    </p:set>
                                    <p:anim calcmode="lin" valueType="num">
                                      <p:cBhvr additive="base">
                                        <p:cTn id="122" dur="500" fill="hold"/>
                                        <p:tgtEl>
                                          <p:spTgt spid="1202330"/>
                                        </p:tgtEl>
                                        <p:attrNameLst>
                                          <p:attrName>ppt_x</p:attrName>
                                        </p:attrNameLst>
                                      </p:cBhvr>
                                      <p:tavLst>
                                        <p:tav tm="0">
                                          <p:val>
                                            <p:strVal val="1+#ppt_w/2"/>
                                          </p:val>
                                        </p:tav>
                                        <p:tav tm="100000">
                                          <p:val>
                                            <p:strVal val="#ppt_x"/>
                                          </p:val>
                                        </p:tav>
                                      </p:tavLst>
                                    </p:anim>
                                    <p:anim calcmode="lin" valueType="num">
                                      <p:cBhvr additive="base">
                                        <p:cTn id="123" dur="500" fill="hold"/>
                                        <p:tgtEl>
                                          <p:spTgt spid="12023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1202331"/>
                                        </p:tgtEl>
                                        <p:attrNameLst>
                                          <p:attrName>style.visibility</p:attrName>
                                        </p:attrNameLst>
                                      </p:cBhvr>
                                      <p:to>
                                        <p:strVal val="visible"/>
                                      </p:to>
                                    </p:set>
                                    <p:anim calcmode="lin" valueType="num">
                                      <p:cBhvr additive="base">
                                        <p:cTn id="128" dur="500" fill="hold"/>
                                        <p:tgtEl>
                                          <p:spTgt spid="1202331"/>
                                        </p:tgtEl>
                                        <p:attrNameLst>
                                          <p:attrName>ppt_x</p:attrName>
                                        </p:attrNameLst>
                                      </p:cBhvr>
                                      <p:tavLst>
                                        <p:tav tm="0">
                                          <p:val>
                                            <p:strVal val="1+#ppt_w/2"/>
                                          </p:val>
                                        </p:tav>
                                        <p:tav tm="100000">
                                          <p:val>
                                            <p:strVal val="#ppt_x"/>
                                          </p:val>
                                        </p:tav>
                                      </p:tavLst>
                                    </p:anim>
                                    <p:anim calcmode="lin" valueType="num">
                                      <p:cBhvr additive="base">
                                        <p:cTn id="129" dur="500" fill="hold"/>
                                        <p:tgtEl>
                                          <p:spTgt spid="12023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par>
                                <p:cTn id="130" presetID="22" presetClass="entr" presetSubtype="1" fill="hold" grpId="0" nodeType="withEffect">
                                  <p:stCondLst>
                                    <p:cond delay="0"/>
                                  </p:stCondLst>
                                  <p:childTnLst>
                                    <p:set>
                                      <p:cBhvr>
                                        <p:cTn id="131" dur="1" fill="hold">
                                          <p:stCondLst>
                                            <p:cond delay="0"/>
                                          </p:stCondLst>
                                        </p:cTn>
                                        <p:tgtEl>
                                          <p:spTgt spid="1202332"/>
                                        </p:tgtEl>
                                        <p:attrNameLst>
                                          <p:attrName>style.visibility</p:attrName>
                                        </p:attrNameLst>
                                      </p:cBhvr>
                                      <p:to>
                                        <p:strVal val="visible"/>
                                      </p:to>
                                    </p:set>
                                    <p:animEffect transition="in" filter="wipe(up)">
                                      <p:cBhvr>
                                        <p:cTn id="132" dur="1000"/>
                                        <p:tgtEl>
                                          <p:spTgt spid="1202332"/>
                                        </p:tgtEl>
                                      </p:cBhvr>
                                    </p:animEffect>
                                  </p:childTnLst>
                                </p:cTn>
                              </p:par>
                            </p:childTnLst>
                          </p:cTn>
                        </p:par>
                        <p:par>
                          <p:cTn id="133" fill="hold">
                            <p:stCondLst>
                              <p:cond delay="1000"/>
                            </p:stCondLst>
                            <p:childTnLst>
                              <p:par>
                                <p:cTn id="134" presetID="22" presetClass="entr" presetSubtype="1" fill="hold" grpId="0" nodeType="afterEffect">
                                  <p:stCondLst>
                                    <p:cond delay="0"/>
                                  </p:stCondLst>
                                  <p:childTnLst>
                                    <p:set>
                                      <p:cBhvr>
                                        <p:cTn id="135" dur="1" fill="hold">
                                          <p:stCondLst>
                                            <p:cond delay="0"/>
                                          </p:stCondLst>
                                        </p:cTn>
                                        <p:tgtEl>
                                          <p:spTgt spid="1202336"/>
                                        </p:tgtEl>
                                        <p:attrNameLst>
                                          <p:attrName>style.visibility</p:attrName>
                                        </p:attrNameLst>
                                      </p:cBhvr>
                                      <p:to>
                                        <p:strVal val="visible"/>
                                      </p:to>
                                    </p:set>
                                    <p:animEffect transition="in" filter="wipe(up)">
                                      <p:cBhvr>
                                        <p:cTn id="136" dur="1000"/>
                                        <p:tgtEl>
                                          <p:spTgt spid="1202336"/>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1202333"/>
                                        </p:tgtEl>
                                        <p:attrNameLst>
                                          <p:attrName>style.visibility</p:attrName>
                                        </p:attrNameLst>
                                      </p:cBhvr>
                                      <p:to>
                                        <p:strVal val="visible"/>
                                      </p:to>
                                    </p:set>
                                    <p:anim calcmode="lin" valueType="num">
                                      <p:cBhvr additive="base">
                                        <p:cTn id="141" dur="500" fill="hold"/>
                                        <p:tgtEl>
                                          <p:spTgt spid="1202333"/>
                                        </p:tgtEl>
                                        <p:attrNameLst>
                                          <p:attrName>ppt_x</p:attrName>
                                        </p:attrNameLst>
                                      </p:cBhvr>
                                      <p:tavLst>
                                        <p:tav tm="0">
                                          <p:val>
                                            <p:strVal val="1+#ppt_w/2"/>
                                          </p:val>
                                        </p:tav>
                                        <p:tav tm="100000">
                                          <p:val>
                                            <p:strVal val="#ppt_x"/>
                                          </p:val>
                                        </p:tav>
                                      </p:tavLst>
                                    </p:anim>
                                    <p:anim calcmode="lin" valueType="num">
                                      <p:cBhvr additive="base">
                                        <p:cTn id="142" dur="500" fill="hold"/>
                                        <p:tgtEl>
                                          <p:spTgt spid="12023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par>
                                <p:cTn id="143" presetID="22" presetClass="entr" presetSubtype="4" fill="hold" grpId="0" nodeType="withEffect">
                                  <p:stCondLst>
                                    <p:cond delay="0"/>
                                  </p:stCondLst>
                                  <p:childTnLst>
                                    <p:set>
                                      <p:cBhvr>
                                        <p:cTn id="144" dur="1" fill="hold">
                                          <p:stCondLst>
                                            <p:cond delay="0"/>
                                          </p:stCondLst>
                                        </p:cTn>
                                        <p:tgtEl>
                                          <p:spTgt spid="1202334"/>
                                        </p:tgtEl>
                                        <p:attrNameLst>
                                          <p:attrName>style.visibility</p:attrName>
                                        </p:attrNameLst>
                                      </p:cBhvr>
                                      <p:to>
                                        <p:strVal val="visible"/>
                                      </p:to>
                                    </p:set>
                                    <p:animEffect transition="in" filter="wipe(down)">
                                      <p:cBhvr>
                                        <p:cTn id="145" dur="1000"/>
                                        <p:tgtEl>
                                          <p:spTgt spid="1202334"/>
                                        </p:tgtEl>
                                      </p:cBhvr>
                                    </p:animEffect>
                                  </p:childTnLst>
                                </p:cTn>
                              </p:par>
                            </p:childTnLst>
                          </p:cTn>
                        </p:par>
                        <p:par>
                          <p:cTn id="146" fill="hold" nodeType="afterGroup">
                            <p:stCondLst>
                              <p:cond delay="1000"/>
                            </p:stCondLst>
                            <p:childTnLst>
                              <p:par>
                                <p:cTn id="147" presetID="22" presetClass="entr" presetSubtype="4" fill="hold" grpId="0" nodeType="afterEffect">
                                  <p:stCondLst>
                                    <p:cond delay="0"/>
                                  </p:stCondLst>
                                  <p:childTnLst>
                                    <p:set>
                                      <p:cBhvr>
                                        <p:cTn id="148" dur="1" fill="hold">
                                          <p:stCondLst>
                                            <p:cond delay="0"/>
                                          </p:stCondLst>
                                        </p:cTn>
                                        <p:tgtEl>
                                          <p:spTgt spid="1202335"/>
                                        </p:tgtEl>
                                        <p:attrNameLst>
                                          <p:attrName>style.visibility</p:attrName>
                                        </p:attrNameLst>
                                      </p:cBhvr>
                                      <p:to>
                                        <p:strVal val="visible"/>
                                      </p:to>
                                    </p:set>
                                    <p:animEffect transition="in" filter="wipe(down)">
                                      <p:cBhvr>
                                        <p:cTn id="149" dur="1000"/>
                                        <p:tgtEl>
                                          <p:spTgt spid="120233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grpId="0" nodeType="clickEffect">
                                  <p:stCondLst>
                                    <p:cond delay="0"/>
                                  </p:stCondLst>
                                  <p:childTnLst>
                                    <p:set>
                                      <p:cBhvr>
                                        <p:cTn id="153" dur="1" fill="hold">
                                          <p:stCondLst>
                                            <p:cond delay="0"/>
                                          </p:stCondLst>
                                        </p:cTn>
                                        <p:tgtEl>
                                          <p:spTgt spid="1202337"/>
                                        </p:tgtEl>
                                        <p:attrNameLst>
                                          <p:attrName>style.visibility</p:attrName>
                                        </p:attrNameLst>
                                      </p:cBhvr>
                                      <p:to>
                                        <p:strVal val="visible"/>
                                      </p:to>
                                    </p:set>
                                    <p:anim calcmode="lin" valueType="num">
                                      <p:cBhvr>
                                        <p:cTn id="154" dur="500" fill="hold"/>
                                        <p:tgtEl>
                                          <p:spTgt spid="1202337"/>
                                        </p:tgtEl>
                                        <p:attrNameLst>
                                          <p:attrName>ppt_w</p:attrName>
                                        </p:attrNameLst>
                                      </p:cBhvr>
                                      <p:tavLst>
                                        <p:tav tm="0">
                                          <p:val>
                                            <p:fltVal val="0"/>
                                          </p:val>
                                        </p:tav>
                                        <p:tav tm="100000">
                                          <p:val>
                                            <p:strVal val="#ppt_w"/>
                                          </p:val>
                                        </p:tav>
                                      </p:tavLst>
                                    </p:anim>
                                    <p:anim calcmode="lin" valueType="num">
                                      <p:cBhvr>
                                        <p:cTn id="155" dur="500" fill="hold"/>
                                        <p:tgtEl>
                                          <p:spTgt spid="1202337"/>
                                        </p:tgtEl>
                                        <p:attrNameLst>
                                          <p:attrName>ppt_h</p:attrName>
                                        </p:attrNameLst>
                                      </p:cBhvr>
                                      <p:tavLst>
                                        <p:tav tm="0">
                                          <p:val>
                                            <p:fltVal val="0"/>
                                          </p:val>
                                        </p:tav>
                                        <p:tav tm="100000">
                                          <p:val>
                                            <p:strVal val="#ppt_h"/>
                                          </p:val>
                                        </p:tav>
                                      </p:tavLst>
                                    </p:anim>
                                    <p:animEffect transition="in" filter="fade">
                                      <p:cBhvr>
                                        <p:cTn id="156" dur="500"/>
                                        <p:tgtEl>
                                          <p:spTgt spid="1202337"/>
                                        </p:tgtEl>
                                      </p:cBhvr>
                                    </p:animEffect>
                                  </p:childTnLst>
                                  <p:subTnLst>
                                    <p:audio>
                                      <p:cMediaNode>
                                        <p:cTn display="0" masterRel="sameClick">
                                          <p:stCondLst>
                                            <p:cond evt="begin" delay="0">
                                              <p:tn val="152"/>
                                            </p:cond>
                                          </p:stCondLst>
                                          <p:endCondLst>
                                            <p:cond evt="onStopAudio" delay="0">
                                              <p:tgtEl>
                                                <p:sldTgt/>
                                              </p:tgtEl>
                                            </p:cond>
                                          </p:endCondLst>
                                        </p:cTn>
                                        <p:tgtEl>
                                          <p:sndTgt r:embed="rId6" name="cashreg.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1202338"/>
                                        </p:tgtEl>
                                        <p:attrNameLst>
                                          <p:attrName>style.visibility</p:attrName>
                                        </p:attrNameLst>
                                      </p:cBhvr>
                                      <p:to>
                                        <p:strVal val="visible"/>
                                      </p:to>
                                    </p:set>
                                    <p:anim calcmode="lin" valueType="num">
                                      <p:cBhvr>
                                        <p:cTn id="161" dur="500" fill="hold"/>
                                        <p:tgtEl>
                                          <p:spTgt spid="1202338"/>
                                        </p:tgtEl>
                                        <p:attrNameLst>
                                          <p:attrName>ppt_w</p:attrName>
                                        </p:attrNameLst>
                                      </p:cBhvr>
                                      <p:tavLst>
                                        <p:tav tm="0">
                                          <p:val>
                                            <p:fltVal val="0"/>
                                          </p:val>
                                        </p:tav>
                                        <p:tav tm="100000">
                                          <p:val>
                                            <p:strVal val="#ppt_w"/>
                                          </p:val>
                                        </p:tav>
                                      </p:tavLst>
                                    </p:anim>
                                    <p:anim calcmode="lin" valueType="num">
                                      <p:cBhvr>
                                        <p:cTn id="162" dur="500" fill="hold"/>
                                        <p:tgtEl>
                                          <p:spTgt spid="1202338"/>
                                        </p:tgtEl>
                                        <p:attrNameLst>
                                          <p:attrName>ppt_h</p:attrName>
                                        </p:attrNameLst>
                                      </p:cBhvr>
                                      <p:tavLst>
                                        <p:tav tm="0">
                                          <p:val>
                                            <p:fltVal val="0"/>
                                          </p:val>
                                        </p:tav>
                                        <p:tav tm="100000">
                                          <p:val>
                                            <p:strVal val="#ppt_h"/>
                                          </p:val>
                                        </p:tav>
                                      </p:tavLst>
                                    </p:anim>
                                    <p:animEffect transition="in" filter="fade">
                                      <p:cBhvr>
                                        <p:cTn id="163" dur="500"/>
                                        <p:tgtEl>
                                          <p:spTgt spid="1202338"/>
                                        </p:tgtEl>
                                      </p:cBhvr>
                                    </p:animEffect>
                                  </p:childTnLst>
                                  <p:subTnLst>
                                    <p:audio>
                                      <p:cMediaNode>
                                        <p:cTn display="0" masterRel="sameClick">
                                          <p:stCondLst>
                                            <p:cond evt="begin" delay="0">
                                              <p:tn val="159"/>
                                            </p:cond>
                                          </p:stCondLst>
                                          <p:endCondLst>
                                            <p:cond evt="onStopAudio" delay="0">
                                              <p:tgtEl>
                                                <p:sldTgt/>
                                              </p:tgtEl>
                                            </p:cond>
                                          </p:endCondLst>
                                        </p:cTn>
                                        <p:tgtEl>
                                          <p:sndTgt r:embed="rId6" name="cashreg.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1202339"/>
                                        </p:tgtEl>
                                        <p:attrNameLst>
                                          <p:attrName>style.visibility</p:attrName>
                                        </p:attrNameLst>
                                      </p:cBhvr>
                                      <p:to>
                                        <p:strVal val="visible"/>
                                      </p:to>
                                    </p:set>
                                    <p:anim calcmode="lin" valueType="num">
                                      <p:cBhvr>
                                        <p:cTn id="168" dur="500" fill="hold"/>
                                        <p:tgtEl>
                                          <p:spTgt spid="1202339"/>
                                        </p:tgtEl>
                                        <p:attrNameLst>
                                          <p:attrName>ppt_w</p:attrName>
                                        </p:attrNameLst>
                                      </p:cBhvr>
                                      <p:tavLst>
                                        <p:tav tm="0">
                                          <p:val>
                                            <p:fltVal val="0"/>
                                          </p:val>
                                        </p:tav>
                                        <p:tav tm="100000">
                                          <p:val>
                                            <p:strVal val="#ppt_w"/>
                                          </p:val>
                                        </p:tav>
                                      </p:tavLst>
                                    </p:anim>
                                    <p:anim calcmode="lin" valueType="num">
                                      <p:cBhvr>
                                        <p:cTn id="169" dur="500" fill="hold"/>
                                        <p:tgtEl>
                                          <p:spTgt spid="1202339"/>
                                        </p:tgtEl>
                                        <p:attrNameLst>
                                          <p:attrName>ppt_h</p:attrName>
                                        </p:attrNameLst>
                                      </p:cBhvr>
                                      <p:tavLst>
                                        <p:tav tm="0">
                                          <p:val>
                                            <p:fltVal val="0"/>
                                          </p:val>
                                        </p:tav>
                                        <p:tav tm="100000">
                                          <p:val>
                                            <p:strVal val="#ppt_h"/>
                                          </p:val>
                                        </p:tav>
                                      </p:tavLst>
                                    </p:anim>
                                    <p:animEffect transition="in" filter="fade">
                                      <p:cBhvr>
                                        <p:cTn id="170" dur="500"/>
                                        <p:tgtEl>
                                          <p:spTgt spid="1202339"/>
                                        </p:tgtEl>
                                      </p:cBhvr>
                                    </p:animEffect>
                                  </p:childTnLst>
                                  <p:subTnLst>
                                    <p:audio>
                                      <p:cMediaNode>
                                        <p:cTn display="0" masterRel="sameClick">
                                          <p:stCondLst>
                                            <p:cond evt="begin" delay="0">
                                              <p:tn val="166"/>
                                            </p:cond>
                                          </p:stCondLst>
                                          <p:endCondLst>
                                            <p:cond evt="onStopAudio" delay="0">
                                              <p:tgtEl>
                                                <p:sldTgt/>
                                              </p:tgtEl>
                                            </p:cond>
                                          </p:endCondLst>
                                        </p:cTn>
                                        <p:tgtEl>
                                          <p:sndTgt r:embed="rId6" name="cashreg.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1202340"/>
                                        </p:tgtEl>
                                        <p:attrNameLst>
                                          <p:attrName>style.visibility</p:attrName>
                                        </p:attrNameLst>
                                      </p:cBhvr>
                                      <p:to>
                                        <p:strVal val="visible"/>
                                      </p:to>
                                    </p:set>
                                    <p:anim calcmode="lin" valueType="num">
                                      <p:cBhvr>
                                        <p:cTn id="175" dur="500" fill="hold"/>
                                        <p:tgtEl>
                                          <p:spTgt spid="1202340"/>
                                        </p:tgtEl>
                                        <p:attrNameLst>
                                          <p:attrName>ppt_w</p:attrName>
                                        </p:attrNameLst>
                                      </p:cBhvr>
                                      <p:tavLst>
                                        <p:tav tm="0">
                                          <p:val>
                                            <p:fltVal val="0"/>
                                          </p:val>
                                        </p:tav>
                                        <p:tav tm="100000">
                                          <p:val>
                                            <p:strVal val="#ppt_w"/>
                                          </p:val>
                                        </p:tav>
                                      </p:tavLst>
                                    </p:anim>
                                    <p:anim calcmode="lin" valueType="num">
                                      <p:cBhvr>
                                        <p:cTn id="176" dur="500" fill="hold"/>
                                        <p:tgtEl>
                                          <p:spTgt spid="1202340"/>
                                        </p:tgtEl>
                                        <p:attrNameLst>
                                          <p:attrName>ppt_h</p:attrName>
                                        </p:attrNameLst>
                                      </p:cBhvr>
                                      <p:tavLst>
                                        <p:tav tm="0">
                                          <p:val>
                                            <p:fltVal val="0"/>
                                          </p:val>
                                        </p:tav>
                                        <p:tav tm="100000">
                                          <p:val>
                                            <p:strVal val="#ppt_h"/>
                                          </p:val>
                                        </p:tav>
                                      </p:tavLst>
                                    </p:anim>
                                    <p:animEffect transition="in" filter="fade">
                                      <p:cBhvr>
                                        <p:cTn id="177" dur="500"/>
                                        <p:tgtEl>
                                          <p:spTgt spid="1202340"/>
                                        </p:tgtEl>
                                      </p:cBhvr>
                                    </p:animEffect>
                                  </p:childTnLst>
                                  <p:subTnLst>
                                    <p:audio>
                                      <p:cMediaNode>
                                        <p:cTn display="0" masterRel="sameClick">
                                          <p:stCondLst>
                                            <p:cond evt="begin" delay="0">
                                              <p:tn val="173"/>
                                            </p:cond>
                                          </p:stCondLst>
                                          <p:endCondLst>
                                            <p:cond evt="onStopAudio" delay="0">
                                              <p:tgtEl>
                                                <p:sldTgt/>
                                              </p:tgtEl>
                                            </p:cond>
                                          </p:endCondLst>
                                        </p:cTn>
                                        <p:tgtEl>
                                          <p:sndTgt r:embed="rId6" name="cashreg.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53" presetClass="entr" presetSubtype="0" fill="hold" grpId="0" nodeType="clickEffect">
                                  <p:stCondLst>
                                    <p:cond delay="0"/>
                                  </p:stCondLst>
                                  <p:childTnLst>
                                    <p:set>
                                      <p:cBhvr>
                                        <p:cTn id="181" dur="1" fill="hold">
                                          <p:stCondLst>
                                            <p:cond delay="0"/>
                                          </p:stCondLst>
                                        </p:cTn>
                                        <p:tgtEl>
                                          <p:spTgt spid="1202341"/>
                                        </p:tgtEl>
                                        <p:attrNameLst>
                                          <p:attrName>style.visibility</p:attrName>
                                        </p:attrNameLst>
                                      </p:cBhvr>
                                      <p:to>
                                        <p:strVal val="visible"/>
                                      </p:to>
                                    </p:set>
                                    <p:anim calcmode="lin" valueType="num">
                                      <p:cBhvr>
                                        <p:cTn id="182" dur="500" fill="hold"/>
                                        <p:tgtEl>
                                          <p:spTgt spid="1202341"/>
                                        </p:tgtEl>
                                        <p:attrNameLst>
                                          <p:attrName>ppt_w</p:attrName>
                                        </p:attrNameLst>
                                      </p:cBhvr>
                                      <p:tavLst>
                                        <p:tav tm="0">
                                          <p:val>
                                            <p:fltVal val="0"/>
                                          </p:val>
                                        </p:tav>
                                        <p:tav tm="100000">
                                          <p:val>
                                            <p:strVal val="#ppt_w"/>
                                          </p:val>
                                        </p:tav>
                                      </p:tavLst>
                                    </p:anim>
                                    <p:anim calcmode="lin" valueType="num">
                                      <p:cBhvr>
                                        <p:cTn id="183" dur="500" fill="hold"/>
                                        <p:tgtEl>
                                          <p:spTgt spid="1202341"/>
                                        </p:tgtEl>
                                        <p:attrNameLst>
                                          <p:attrName>ppt_h</p:attrName>
                                        </p:attrNameLst>
                                      </p:cBhvr>
                                      <p:tavLst>
                                        <p:tav tm="0">
                                          <p:val>
                                            <p:fltVal val="0"/>
                                          </p:val>
                                        </p:tav>
                                        <p:tav tm="100000">
                                          <p:val>
                                            <p:strVal val="#ppt_h"/>
                                          </p:val>
                                        </p:tav>
                                      </p:tavLst>
                                    </p:anim>
                                    <p:animEffect transition="in" filter="fade">
                                      <p:cBhvr>
                                        <p:cTn id="184" dur="500"/>
                                        <p:tgtEl>
                                          <p:spTgt spid="1202341"/>
                                        </p:tgtEl>
                                      </p:cBhvr>
                                    </p:animEffect>
                                  </p:childTnLst>
                                  <p:subTnLst>
                                    <p:audio>
                                      <p:cMediaNode>
                                        <p:cTn display="0" masterRel="sameClick">
                                          <p:stCondLst>
                                            <p:cond evt="begin" delay="0">
                                              <p:tn val="180"/>
                                            </p:cond>
                                          </p:stCondLst>
                                          <p:endCondLst>
                                            <p:cond evt="onStopAudio" delay="0">
                                              <p:tgtEl>
                                                <p:sldTgt/>
                                              </p:tgtEl>
                                            </p:cond>
                                          </p:endCondLst>
                                        </p:cTn>
                                        <p:tgtEl>
                                          <p:sndTgt r:embed="rId6" name="cashreg.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53" presetClass="entr" presetSubtype="0" fill="hold" grpId="0" nodeType="clickEffect">
                                  <p:stCondLst>
                                    <p:cond delay="0"/>
                                  </p:stCondLst>
                                  <p:childTnLst>
                                    <p:set>
                                      <p:cBhvr>
                                        <p:cTn id="188" dur="1" fill="hold">
                                          <p:stCondLst>
                                            <p:cond delay="0"/>
                                          </p:stCondLst>
                                        </p:cTn>
                                        <p:tgtEl>
                                          <p:spTgt spid="1202342"/>
                                        </p:tgtEl>
                                        <p:attrNameLst>
                                          <p:attrName>style.visibility</p:attrName>
                                        </p:attrNameLst>
                                      </p:cBhvr>
                                      <p:to>
                                        <p:strVal val="visible"/>
                                      </p:to>
                                    </p:set>
                                    <p:anim calcmode="lin" valueType="num">
                                      <p:cBhvr>
                                        <p:cTn id="189" dur="500" fill="hold"/>
                                        <p:tgtEl>
                                          <p:spTgt spid="1202342"/>
                                        </p:tgtEl>
                                        <p:attrNameLst>
                                          <p:attrName>ppt_w</p:attrName>
                                        </p:attrNameLst>
                                      </p:cBhvr>
                                      <p:tavLst>
                                        <p:tav tm="0">
                                          <p:val>
                                            <p:fltVal val="0"/>
                                          </p:val>
                                        </p:tav>
                                        <p:tav tm="100000">
                                          <p:val>
                                            <p:strVal val="#ppt_w"/>
                                          </p:val>
                                        </p:tav>
                                      </p:tavLst>
                                    </p:anim>
                                    <p:anim calcmode="lin" valueType="num">
                                      <p:cBhvr>
                                        <p:cTn id="190" dur="500" fill="hold"/>
                                        <p:tgtEl>
                                          <p:spTgt spid="1202342"/>
                                        </p:tgtEl>
                                        <p:attrNameLst>
                                          <p:attrName>ppt_h</p:attrName>
                                        </p:attrNameLst>
                                      </p:cBhvr>
                                      <p:tavLst>
                                        <p:tav tm="0">
                                          <p:val>
                                            <p:fltVal val="0"/>
                                          </p:val>
                                        </p:tav>
                                        <p:tav tm="100000">
                                          <p:val>
                                            <p:strVal val="#ppt_h"/>
                                          </p:val>
                                        </p:tav>
                                      </p:tavLst>
                                    </p:anim>
                                    <p:animEffect transition="in" filter="fade">
                                      <p:cBhvr>
                                        <p:cTn id="191" dur="500"/>
                                        <p:tgtEl>
                                          <p:spTgt spid="1202342"/>
                                        </p:tgtEl>
                                      </p:cBhvr>
                                    </p:animEffect>
                                  </p:childTnLst>
                                  <p:subTnLst>
                                    <p:audio>
                                      <p:cMediaNode>
                                        <p:cTn display="0" masterRel="sameClick">
                                          <p:stCondLst>
                                            <p:cond evt="begin" delay="0">
                                              <p:tn val="18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313" grpId="0" animBg="1"/>
      <p:bldP spid="1202314" grpId="0" animBg="1"/>
      <p:bldP spid="1202315" grpId="0" animBg="1"/>
      <p:bldP spid="1202316" grpId="0" animBg="1"/>
      <p:bldP spid="1202317" grpId="0" animBg="1"/>
      <p:bldP spid="1202318" grpId="0" animBg="1"/>
      <p:bldP spid="1202319" grpId="0" animBg="1"/>
      <p:bldP spid="1202320" grpId="0" animBg="1"/>
      <p:bldP spid="1202321" grpId="0" animBg="1"/>
      <p:bldP spid="1202322" grpId="0" animBg="1"/>
      <p:bldP spid="1202323" grpId="0" animBg="1"/>
      <p:bldP spid="1202324" grpId="0" animBg="1"/>
      <p:bldP spid="1202325" grpId="0"/>
      <p:bldP spid="1202326" grpId="0"/>
      <p:bldP spid="1202327" grpId="0"/>
      <p:bldP spid="1202328" grpId="0"/>
      <p:bldP spid="1202329" grpId="0"/>
      <p:bldP spid="1202330" grpId="0"/>
      <p:bldP spid="1202331" grpId="0"/>
      <p:bldP spid="1202332" grpId="0" animBg="1"/>
      <p:bldP spid="1202333" grpId="0"/>
      <p:bldP spid="1202334" grpId="0" animBg="1"/>
      <p:bldP spid="1202335" grpId="0" animBg="1"/>
      <p:bldP spid="1202336" grpId="0" animBg="1"/>
      <p:bldP spid="1202337" grpId="0"/>
      <p:bldP spid="1202338" grpId="0"/>
      <p:bldP spid="1202339" grpId="0"/>
      <p:bldP spid="1202340" grpId="0"/>
      <p:bldP spid="1202341" grpId="0"/>
      <p:bldP spid="12023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3"/>
            <a:ext cx="7772400" cy="54562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rgbClr val="333399"/>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sources are just resolved using an aperture if the following is true: </a:t>
            </a:r>
            <a:r>
              <a:rPr lang="en-US" altLang="en-US" i="1" dirty="0">
                <a:solidFill>
                  <a:schemeClr val="hlink"/>
                </a:solidFill>
                <a:latin typeface="+mn-lt"/>
                <a:cs typeface="Times New Roman" pitchFamily="18" charset="0"/>
              </a:rPr>
              <a:t>the first minimum of the                             diffraction pattern of one of the sources                                  falls on the central maximum of the                                  diffraction pattern of the other source</a:t>
            </a:r>
            <a:r>
              <a:rPr lang="en-US" altLang="en-US" dirty="0">
                <a:latin typeface="+mn-lt"/>
                <a:cs typeface="Times New Roman" pitchFamily="18" charset="0"/>
              </a:rPr>
              <a:t>.</a:t>
            </a:r>
            <a:r>
              <a:rPr lang="en-US" altLang="en-US" dirty="0">
                <a:solidFill>
                  <a:schemeClr val="hlink"/>
                </a:solidFill>
                <a:latin typeface="+mn-lt"/>
                <a:cs typeface="Times New Roman" pitchFamily="18" charset="0"/>
              </a:rPr>
              <a:t> </a:t>
            </a:r>
            <a:endParaRPr lang="en-US" altLang="en-US" dirty="0">
              <a:solidFill>
                <a:srgbClr val="000000"/>
              </a:solidFill>
              <a:latin typeface="+mn-lt"/>
              <a:cs typeface="Times New Roman" pitchFamily="18" charset="0"/>
            </a:endParaRP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This criterion yields the following two                              formulas for minimal angular separation:</a:t>
            </a: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definition is known as </a:t>
            </a:r>
            <a:r>
              <a:rPr lang="en-US" altLang="en-US" b="1" dirty="0">
                <a:solidFill>
                  <a:srgbClr val="000000"/>
                </a:solidFill>
                <a:cs typeface="Times New Roman" pitchFamily="18" charset="0"/>
              </a:rPr>
              <a:t>Rayleigh’s criterion</a:t>
            </a:r>
            <a:r>
              <a:rPr lang="en-US" altLang="en-US" dirty="0">
                <a:solidFill>
                  <a:srgbClr val="000000"/>
                </a:solidFill>
                <a:cs typeface="Times New Roman" pitchFamily="18" charset="0"/>
              </a:rPr>
              <a:t>.</a:t>
            </a:r>
            <a:endParaRPr lang="en-US" altLang="en-US" dirty="0">
              <a:solidFill>
                <a:srgbClr val="000000"/>
              </a:solidFill>
              <a:latin typeface="+mn-lt"/>
              <a:cs typeface="Times New Roman" pitchFamily="18" charset="0"/>
            </a:endParaRPr>
          </a:p>
        </p:txBody>
      </p:sp>
      <p:grpSp>
        <p:nvGrpSpPr>
          <p:cNvPr id="2" name="Group 4"/>
          <p:cNvGrpSpPr>
            <a:grpSpLocks/>
          </p:cNvGrpSpPr>
          <p:nvPr/>
        </p:nvGrpSpPr>
        <p:grpSpPr bwMode="auto">
          <a:xfrm>
            <a:off x="6638925" y="2536825"/>
            <a:ext cx="2505075" cy="1346200"/>
            <a:chOff x="1002" y="3079"/>
            <a:chExt cx="1677" cy="901"/>
          </a:xfrm>
        </p:grpSpPr>
        <p:sp>
          <p:nvSpPr>
            <p:cNvPr id="9247" name="Rectangle 5"/>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9248" name="Oval 6"/>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9249" name="Oval 7"/>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9250" name="Oval 8"/>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9251" name="Oval 9"/>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9252" name="Oval 10"/>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9253" name="Oval 11"/>
            <p:cNvSpPr>
              <a:spLocks noChangeArrowheads="1"/>
            </p:cNvSpPr>
            <p:nvPr/>
          </p:nvSpPr>
          <p:spPr bwMode="auto">
            <a:xfrm>
              <a:off x="1588" y="336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sp>
        <p:nvSpPr>
          <p:cNvPr id="1204236" name="Freeform 12"/>
          <p:cNvSpPr>
            <a:spLocks/>
          </p:cNvSpPr>
          <p:nvPr/>
        </p:nvSpPr>
        <p:spPr bwMode="auto">
          <a:xfrm rot="16200000">
            <a:off x="7366793" y="2302924"/>
            <a:ext cx="747713" cy="2241550"/>
          </a:xfrm>
          <a:custGeom>
            <a:avLst/>
            <a:gdLst>
              <a:gd name="T0" fmla="*/ 91171254 w 872"/>
              <a:gd name="T1" fmla="*/ 0 h 2453"/>
              <a:gd name="T2" fmla="*/ 74260254 w 872"/>
              <a:gd name="T3" fmla="*/ 77657415 h 2453"/>
              <a:gd name="T4" fmla="*/ 145580248 w 872"/>
              <a:gd name="T5" fmla="*/ 172850633 h 2453"/>
              <a:gd name="T6" fmla="*/ 74260254 w 872"/>
              <a:gd name="T7" fmla="*/ 301445978 h 2453"/>
              <a:gd name="T8" fmla="*/ 262485025 w 872"/>
              <a:gd name="T9" fmla="*/ 585355237 h 2453"/>
              <a:gd name="T10" fmla="*/ 63231491 w 872"/>
              <a:gd name="T11" fmla="*/ 825844306 h 2453"/>
              <a:gd name="T12" fmla="*/ 641140781 w 872"/>
              <a:gd name="T13" fmla="*/ 1027921146 h 2453"/>
              <a:gd name="T14" fmla="*/ 63231491 w 872"/>
              <a:gd name="T15" fmla="*/ 1201606935 h 2453"/>
              <a:gd name="T16" fmla="*/ 262485025 w 872"/>
              <a:gd name="T17" fmla="*/ 1393663739 h 2453"/>
              <a:gd name="T18" fmla="*/ 74260254 w 872"/>
              <a:gd name="T19" fmla="*/ 1745211378 h 2453"/>
              <a:gd name="T20" fmla="*/ 145580248 w 872"/>
              <a:gd name="T21" fmla="*/ 1875476176 h 2453"/>
              <a:gd name="T22" fmla="*/ 77937081 w 872"/>
              <a:gd name="T23" fmla="*/ 1979019205 h 2453"/>
              <a:gd name="T24" fmla="*/ 94848080 w 872"/>
              <a:gd name="T25" fmla="*/ 2048327209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4237" name="Freeform 13"/>
          <p:cNvSpPr>
            <a:spLocks/>
          </p:cNvSpPr>
          <p:nvPr/>
        </p:nvSpPr>
        <p:spPr bwMode="auto">
          <a:xfrm rot="16200000">
            <a:off x="7609681" y="2320338"/>
            <a:ext cx="747713" cy="2241550"/>
          </a:xfrm>
          <a:custGeom>
            <a:avLst/>
            <a:gdLst>
              <a:gd name="T0" fmla="*/ 91171254 w 872"/>
              <a:gd name="T1" fmla="*/ 0 h 2453"/>
              <a:gd name="T2" fmla="*/ 74260254 w 872"/>
              <a:gd name="T3" fmla="*/ 77657415 h 2453"/>
              <a:gd name="T4" fmla="*/ 145580248 w 872"/>
              <a:gd name="T5" fmla="*/ 172850633 h 2453"/>
              <a:gd name="T6" fmla="*/ 74260254 w 872"/>
              <a:gd name="T7" fmla="*/ 301445978 h 2453"/>
              <a:gd name="T8" fmla="*/ 262485025 w 872"/>
              <a:gd name="T9" fmla="*/ 585355237 h 2453"/>
              <a:gd name="T10" fmla="*/ 63231491 w 872"/>
              <a:gd name="T11" fmla="*/ 825844306 h 2453"/>
              <a:gd name="T12" fmla="*/ 641140781 w 872"/>
              <a:gd name="T13" fmla="*/ 1027921146 h 2453"/>
              <a:gd name="T14" fmla="*/ 63231491 w 872"/>
              <a:gd name="T15" fmla="*/ 1201606935 h 2453"/>
              <a:gd name="T16" fmla="*/ 262485025 w 872"/>
              <a:gd name="T17" fmla="*/ 1393663739 h 2453"/>
              <a:gd name="T18" fmla="*/ 74260254 w 872"/>
              <a:gd name="T19" fmla="*/ 1745211378 h 2453"/>
              <a:gd name="T20" fmla="*/ 145580248 w 872"/>
              <a:gd name="T21" fmla="*/ 1875476176 h 2453"/>
              <a:gd name="T22" fmla="*/ 77937081 w 872"/>
              <a:gd name="T23" fmla="*/ 1979019205 h 2453"/>
              <a:gd name="T24" fmla="*/ 94848080 w 872"/>
              <a:gd name="T25" fmla="*/ 2048327209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4239" name="Text Box 15"/>
          <p:cNvSpPr txBox="1">
            <a:spLocks noChangeArrowheads="1"/>
          </p:cNvSpPr>
          <p:nvPr/>
        </p:nvSpPr>
        <p:spPr bwMode="auto">
          <a:xfrm>
            <a:off x="6983413" y="2082800"/>
            <a:ext cx="1941512" cy="460375"/>
          </a:xfrm>
          <a:prstGeom prst="rect">
            <a:avLst/>
          </a:prstGeom>
          <a:noFill/>
          <a:ln w="9525">
            <a:noFill/>
            <a:miter lim="800000"/>
            <a:headEnd/>
            <a:tailEnd/>
          </a:ln>
          <a:effectLst/>
        </p:spPr>
        <p:txBody>
          <a:bodyPr>
            <a:spAutoFit/>
          </a:bodyPr>
          <a:lstStyle/>
          <a:p>
            <a:pPr eaLnBrk="1" hangingPunct="1">
              <a:spcBef>
                <a:spcPct val="50000"/>
              </a:spcBef>
              <a:defRPr/>
            </a:pPr>
            <a:r>
              <a:rPr lang="en-US" altLang="en-US" dirty="0">
                <a:solidFill>
                  <a:schemeClr val="bg1">
                    <a:lumMod val="50000"/>
                  </a:schemeClr>
                </a:solidFill>
              </a:rPr>
              <a:t>central max</a:t>
            </a:r>
          </a:p>
        </p:txBody>
      </p:sp>
      <p:sp>
        <p:nvSpPr>
          <p:cNvPr id="1204240" name="Line 16"/>
          <p:cNvSpPr>
            <a:spLocks noChangeShapeType="1"/>
          </p:cNvSpPr>
          <p:nvPr/>
        </p:nvSpPr>
        <p:spPr bwMode="auto">
          <a:xfrm>
            <a:off x="7521575" y="2433177"/>
            <a:ext cx="221328" cy="575494"/>
          </a:xfrm>
          <a:prstGeom prst="line">
            <a:avLst/>
          </a:prstGeom>
          <a:noFill/>
          <a:ln w="28575">
            <a:solidFill>
              <a:srgbClr val="008000"/>
            </a:solidFill>
            <a:round/>
            <a:headEnd/>
            <a:tailEnd type="triangle" w="med" len="med"/>
          </a:ln>
        </p:spPr>
        <p:txBody>
          <a:bodyPr/>
          <a:lstStyle/>
          <a:p>
            <a:endParaRPr lang="en-US"/>
          </a:p>
        </p:txBody>
      </p:sp>
      <p:sp>
        <p:nvSpPr>
          <p:cNvPr id="1204241" name="Text Box 17"/>
          <p:cNvSpPr txBox="1">
            <a:spLocks noChangeArrowheads="1"/>
          </p:cNvSpPr>
          <p:nvPr/>
        </p:nvSpPr>
        <p:spPr bwMode="auto">
          <a:xfrm>
            <a:off x="7359650" y="4079875"/>
            <a:ext cx="1352550" cy="461963"/>
          </a:xfrm>
          <a:prstGeom prst="rect">
            <a:avLst/>
          </a:prstGeom>
          <a:noFill/>
          <a:ln w="9525">
            <a:noFill/>
            <a:miter lim="800000"/>
            <a:headEnd/>
            <a:tailEnd/>
          </a:ln>
          <a:effectLst/>
        </p:spPr>
        <p:txBody>
          <a:bodyPr>
            <a:spAutoFit/>
          </a:bodyPr>
          <a:lstStyle/>
          <a:p>
            <a:pPr eaLnBrk="1" hangingPunct="1">
              <a:spcBef>
                <a:spcPct val="50000"/>
              </a:spcBef>
              <a:defRPr/>
            </a:pPr>
            <a:r>
              <a:rPr lang="en-US" altLang="en-US" dirty="0">
                <a:solidFill>
                  <a:schemeClr val="bg1">
                    <a:lumMod val="50000"/>
                  </a:schemeClr>
                </a:solidFill>
              </a:rPr>
              <a:t>1</a:t>
            </a:r>
            <a:r>
              <a:rPr lang="en-US" altLang="en-US" baseline="30000" dirty="0">
                <a:solidFill>
                  <a:schemeClr val="bg1">
                    <a:lumMod val="50000"/>
                  </a:schemeClr>
                </a:solidFill>
              </a:rPr>
              <a:t>st</a:t>
            </a:r>
            <a:r>
              <a:rPr lang="en-US" altLang="en-US" dirty="0">
                <a:solidFill>
                  <a:schemeClr val="bg1">
                    <a:lumMod val="50000"/>
                  </a:schemeClr>
                </a:solidFill>
              </a:rPr>
              <a:t> min</a:t>
            </a:r>
          </a:p>
        </p:txBody>
      </p:sp>
      <p:sp>
        <p:nvSpPr>
          <p:cNvPr id="1204242" name="Line 18"/>
          <p:cNvSpPr>
            <a:spLocks noChangeShapeType="1"/>
          </p:cNvSpPr>
          <p:nvPr/>
        </p:nvSpPr>
        <p:spPr bwMode="auto">
          <a:xfrm flipV="1">
            <a:off x="7683500" y="3805084"/>
            <a:ext cx="74152" cy="339879"/>
          </a:xfrm>
          <a:prstGeom prst="line">
            <a:avLst/>
          </a:prstGeom>
          <a:noFill/>
          <a:ln w="28575">
            <a:solidFill>
              <a:srgbClr val="FF0000"/>
            </a:solidFill>
            <a:round/>
            <a:headEnd/>
            <a:tailEnd type="triangle" w="med" len="med"/>
          </a:ln>
        </p:spPr>
        <p:txBody>
          <a:bodyPr/>
          <a:lstStyle/>
          <a:p>
            <a:endParaRPr lang="en-US"/>
          </a:p>
        </p:txBody>
      </p:sp>
      <p:sp>
        <p:nvSpPr>
          <p:cNvPr id="1204243" name="Line 19"/>
          <p:cNvSpPr>
            <a:spLocks noChangeShapeType="1"/>
          </p:cNvSpPr>
          <p:nvPr/>
        </p:nvSpPr>
        <p:spPr bwMode="auto">
          <a:xfrm flipH="1" flipV="1">
            <a:off x="7947025" y="3789363"/>
            <a:ext cx="165100" cy="339725"/>
          </a:xfrm>
          <a:prstGeom prst="line">
            <a:avLst/>
          </a:prstGeom>
          <a:noFill/>
          <a:ln w="28575">
            <a:solidFill>
              <a:srgbClr val="008000"/>
            </a:solidFill>
            <a:round/>
            <a:headEnd/>
            <a:tailEnd type="triangle" w="med" len="med"/>
          </a:ln>
        </p:spPr>
        <p:txBody>
          <a:bodyPr/>
          <a:lstStyle/>
          <a:p>
            <a:endParaRPr lang="en-US"/>
          </a:p>
        </p:txBody>
      </p:sp>
      <p:sp>
        <p:nvSpPr>
          <p:cNvPr id="1204244" name="Line 20"/>
          <p:cNvSpPr>
            <a:spLocks noChangeShapeType="1"/>
          </p:cNvSpPr>
          <p:nvPr/>
        </p:nvSpPr>
        <p:spPr bwMode="auto">
          <a:xfrm flipH="1">
            <a:off x="8037513" y="2468563"/>
            <a:ext cx="187325" cy="569912"/>
          </a:xfrm>
          <a:prstGeom prst="line">
            <a:avLst/>
          </a:prstGeom>
          <a:noFill/>
          <a:ln w="28575">
            <a:solidFill>
              <a:srgbClr val="FF0000"/>
            </a:solidFill>
            <a:round/>
            <a:headEnd/>
            <a:tailEnd type="triangle" w="med" len="med"/>
          </a:ln>
        </p:spPr>
        <p:txBody>
          <a:bodyPr/>
          <a:lstStyle/>
          <a:p>
            <a:endParaRPr lang="en-US"/>
          </a:p>
        </p:txBody>
      </p:sp>
      <p:grpSp>
        <p:nvGrpSpPr>
          <p:cNvPr id="3" name="Group 41"/>
          <p:cNvGrpSpPr>
            <a:grpSpLocks/>
          </p:cNvGrpSpPr>
          <p:nvPr/>
        </p:nvGrpSpPr>
        <p:grpSpPr bwMode="auto">
          <a:xfrm>
            <a:off x="838200" y="4473579"/>
            <a:ext cx="7464425" cy="830263"/>
            <a:chOff x="491" y="3360"/>
            <a:chExt cx="4702" cy="523"/>
          </a:xfrm>
        </p:grpSpPr>
        <p:sp>
          <p:nvSpPr>
            <p:cNvPr id="9240" name="Text Box 23"/>
            <p:cNvSpPr txBox="1">
              <a:spLocks noChangeArrowheads="1"/>
            </p:cNvSpPr>
            <p:nvPr/>
          </p:nvSpPr>
          <p:spPr bwMode="auto">
            <a:xfrm>
              <a:off x="2991" y="3360"/>
              <a:ext cx="2202"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SQUARE apertures</a:t>
              </a:r>
            </a:p>
          </p:txBody>
        </p:sp>
        <p:sp>
          <p:nvSpPr>
            <p:cNvPr id="9241" name="Rectangle 24"/>
            <p:cNvSpPr>
              <a:spLocks noChangeArrowheads="1"/>
            </p:cNvSpPr>
            <p:nvPr/>
          </p:nvSpPr>
          <p:spPr bwMode="auto">
            <a:xfrm>
              <a:off x="491" y="3362"/>
              <a:ext cx="4701" cy="520"/>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9242" name="Text Box 25"/>
                <p:cNvSpPr txBox="1">
                  <a:spLocks noChangeArrowheads="1"/>
                </p:cNvSpPr>
                <p:nvPr/>
              </p:nvSpPr>
              <p:spPr bwMode="auto">
                <a:xfrm>
                  <a:off x="622" y="3375"/>
                  <a:ext cx="681" cy="500"/>
                </a:xfrm>
                <a:prstGeom prst="rect">
                  <a:avLst/>
                </a:prstGeom>
                <a:noFill/>
                <a:ln w="9525">
                  <a:noFill/>
                  <a:miter lim="800000"/>
                  <a:headEnd/>
                  <a:tailEnd/>
                </a:ln>
              </p:spPr>
              <p:txBody>
                <a:bodyPr wrap="square">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m:t>
                        </m:r>
                        <m:f>
                          <m:fPr>
                            <m:ctrlPr>
                              <a:rPr lang="en-US" altLang="en-US" i="1" dirty="0">
                                <a:latin typeface="Cambria Math" panose="02040503050406030204" pitchFamily="18" charset="0"/>
                                <a:ea typeface="Cambria Math" panose="02040503050406030204" pitchFamily="18" charset="0"/>
                              </a:rPr>
                            </m:ctrlPr>
                          </m:fPr>
                          <m:num>
                            <m:r>
                              <a:rPr lang="en-US" altLang="en-US" i="1" dirty="0" smtClean="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9242" name="Text Box 25"/>
                <p:cNvSpPr txBox="1">
                  <a:spLocks noRot="1" noChangeAspect="1" noMove="1" noResize="1" noEditPoints="1" noAdjustHandles="1" noChangeArrowheads="1" noChangeShapeType="1" noTextEdit="1"/>
                </p:cNvSpPr>
                <p:nvPr/>
              </p:nvSpPr>
              <p:spPr bwMode="auto">
                <a:xfrm>
                  <a:off x="622" y="3375"/>
                  <a:ext cx="681" cy="500"/>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9243" name="Rectangle 26"/>
            <p:cNvSpPr>
              <a:spLocks noChangeArrowheads="1"/>
            </p:cNvSpPr>
            <p:nvPr/>
          </p:nvSpPr>
          <p:spPr bwMode="auto">
            <a:xfrm>
              <a:off x="2559" y="3429"/>
              <a:ext cx="322" cy="32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9244" name="Text Box 27"/>
            <p:cNvSpPr txBox="1">
              <a:spLocks noChangeArrowheads="1"/>
            </p:cNvSpPr>
            <p:nvPr/>
          </p:nvSpPr>
          <p:spPr bwMode="auto">
            <a:xfrm>
              <a:off x="2622" y="359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9245" name="Text Box 28"/>
            <p:cNvSpPr txBox="1">
              <a:spLocks noChangeArrowheads="1"/>
            </p:cNvSpPr>
            <p:nvPr/>
          </p:nvSpPr>
          <p:spPr bwMode="auto">
            <a:xfrm>
              <a:off x="2524" y="347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9246" name="Text Box 29"/>
            <p:cNvSpPr txBox="1">
              <a:spLocks noChangeArrowheads="1"/>
            </p:cNvSpPr>
            <p:nvPr/>
          </p:nvSpPr>
          <p:spPr bwMode="auto">
            <a:xfrm>
              <a:off x="1392" y="3450"/>
              <a:ext cx="905"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dirty="0">
                  <a:solidFill>
                    <a:schemeClr val="hlink"/>
                  </a:solidFill>
                </a:rPr>
                <a:t> in rad</a:t>
              </a:r>
              <a:r>
                <a:rPr lang="en-US" altLang="en-US" dirty="0"/>
                <a:t>)</a:t>
              </a:r>
              <a:endParaRPr lang="en-US" altLang="en-US" i="1" dirty="0"/>
            </a:p>
          </p:txBody>
        </p:sp>
      </p:grpSp>
      <p:grpSp>
        <p:nvGrpSpPr>
          <p:cNvPr id="4" name="Group 42"/>
          <p:cNvGrpSpPr>
            <a:grpSpLocks/>
          </p:cNvGrpSpPr>
          <p:nvPr/>
        </p:nvGrpSpPr>
        <p:grpSpPr bwMode="auto">
          <a:xfrm>
            <a:off x="839788" y="5399084"/>
            <a:ext cx="7464425" cy="835025"/>
            <a:chOff x="492" y="3827"/>
            <a:chExt cx="4702" cy="526"/>
          </a:xfrm>
        </p:grpSpPr>
        <p:sp>
          <p:nvSpPr>
            <p:cNvPr id="9233"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CIRCULAR apertures</a:t>
              </a:r>
            </a:p>
          </p:txBody>
        </p:sp>
        <p:sp>
          <p:nvSpPr>
            <p:cNvPr id="9234"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9235" name="Text Box 34"/>
                <p:cNvSpPr txBox="1">
                  <a:spLocks noChangeArrowheads="1"/>
                </p:cNvSpPr>
                <p:nvPr/>
              </p:nvSpPr>
              <p:spPr bwMode="auto">
                <a:xfrm>
                  <a:off x="619" y="3827"/>
                  <a:ext cx="1343" cy="500"/>
                </a:xfrm>
                <a:prstGeom prst="rect">
                  <a:avLst/>
                </a:prstGeom>
                <a:noFill/>
                <a:ln w="9525">
                  <a:noFill/>
                  <a:miter lim="800000"/>
                  <a:headEnd/>
                  <a:tailEnd/>
                </a:ln>
              </p:spPr>
              <p:txBody>
                <a:bodyPr>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=1.22</m:t>
                        </m:r>
                        <m:f>
                          <m:fPr>
                            <m:ctrlPr>
                              <a:rPr lang="en-US" altLang="en-US" i="1" dirty="0">
                                <a:latin typeface="Cambria Math" panose="02040503050406030204" pitchFamily="18" charset="0"/>
                                <a:ea typeface="Cambria Math" panose="02040503050406030204" pitchFamily="18" charset="0"/>
                              </a:rPr>
                            </m:ctrlPr>
                          </m:fPr>
                          <m:num>
                            <m:r>
                              <a:rPr lang="en-US" altLang="en-US" i="1" dirty="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9235" name="Text Box 34"/>
                <p:cNvSpPr txBox="1">
                  <a:spLocks noRot="1" noChangeAspect="1" noMove="1" noResize="1" noEditPoints="1" noAdjustHandles="1" noChangeArrowheads="1" noChangeShapeType="1" noTextEdit="1"/>
                </p:cNvSpPr>
                <p:nvPr/>
              </p:nvSpPr>
              <p:spPr bwMode="auto">
                <a:xfrm>
                  <a:off x="619" y="3827"/>
                  <a:ext cx="1343" cy="500"/>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sp>
          <p:nvSpPr>
            <p:cNvPr id="9236" name="Text Box 38"/>
            <p:cNvSpPr txBox="1">
              <a:spLocks noChangeArrowheads="1"/>
            </p:cNvSpPr>
            <p:nvPr/>
          </p:nvSpPr>
          <p:spPr bwMode="auto">
            <a:xfrm>
              <a:off x="1510" y="3945"/>
              <a:ext cx="916"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b="1" dirty="0">
                  <a:solidFill>
                    <a:schemeClr val="hlink"/>
                  </a:solidFill>
                </a:rPr>
                <a:t> </a:t>
              </a:r>
              <a:r>
                <a:rPr lang="en-US" altLang="en-US" dirty="0">
                  <a:solidFill>
                    <a:schemeClr val="hlink"/>
                  </a:solidFill>
                </a:rPr>
                <a:t>in rad</a:t>
              </a:r>
              <a:r>
                <a:rPr lang="en-US" altLang="en-US" dirty="0"/>
                <a:t>)</a:t>
              </a:r>
              <a:endParaRPr lang="en-US" altLang="en-US" i="1" dirty="0"/>
            </a:p>
          </p:txBody>
        </p:sp>
        <p:sp>
          <p:nvSpPr>
            <p:cNvPr id="9237" name="Oval 39"/>
            <p:cNvSpPr>
              <a:spLocks noChangeArrowheads="1"/>
            </p:cNvSpPr>
            <p:nvPr/>
          </p:nvSpPr>
          <p:spPr bwMode="auto">
            <a:xfrm>
              <a:off x="2551" y="3932"/>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9238" name="Line 40"/>
            <p:cNvSpPr>
              <a:spLocks noChangeShapeType="1"/>
            </p:cNvSpPr>
            <p:nvPr/>
          </p:nvSpPr>
          <p:spPr bwMode="auto">
            <a:xfrm>
              <a:off x="2550" y="4094"/>
              <a:ext cx="328" cy="0"/>
            </a:xfrm>
            <a:prstGeom prst="line">
              <a:avLst/>
            </a:prstGeom>
            <a:noFill/>
            <a:ln w="9525">
              <a:solidFill>
                <a:srgbClr val="FF0000"/>
              </a:solidFill>
              <a:prstDash val="dash"/>
              <a:round/>
              <a:headEnd/>
              <a:tailEnd/>
            </a:ln>
          </p:spPr>
          <p:txBody>
            <a:bodyPr/>
            <a:lstStyle/>
            <a:p>
              <a:endParaRPr lang="en-US"/>
            </a:p>
          </p:txBody>
        </p:sp>
        <p:sp>
          <p:nvSpPr>
            <p:cNvPr id="9239" name="Text Box 36"/>
            <p:cNvSpPr txBox="1">
              <a:spLocks noChangeArrowheads="1"/>
            </p:cNvSpPr>
            <p:nvPr/>
          </p:nvSpPr>
          <p:spPr bwMode="auto">
            <a:xfrm>
              <a:off x="2621" y="4058"/>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
        <p:nvSpPr>
          <p:cNvPr id="1204267" name="Line 43"/>
          <p:cNvSpPr>
            <a:spLocks noChangeShapeType="1"/>
          </p:cNvSpPr>
          <p:nvPr/>
        </p:nvSpPr>
        <p:spPr bwMode="auto">
          <a:xfrm flipV="1">
            <a:off x="7745412" y="3067664"/>
            <a:ext cx="12239" cy="726460"/>
          </a:xfrm>
          <a:prstGeom prst="line">
            <a:avLst/>
          </a:prstGeom>
          <a:noFill/>
          <a:ln w="28575">
            <a:solidFill>
              <a:srgbClr val="FF6600"/>
            </a:solidFill>
            <a:prstDash val="sysDot"/>
            <a:round/>
            <a:headEnd/>
            <a:tailEnd/>
          </a:ln>
        </p:spPr>
        <p:txBody>
          <a:bodyPr/>
          <a:lstStyle/>
          <a:p>
            <a:endParaRPr lang="en-US"/>
          </a:p>
        </p:txBody>
      </p:sp>
      <p:sp>
        <p:nvSpPr>
          <p:cNvPr id="1204268" name="Line 44"/>
          <p:cNvSpPr>
            <a:spLocks noChangeShapeType="1"/>
          </p:cNvSpPr>
          <p:nvPr/>
        </p:nvSpPr>
        <p:spPr bwMode="auto">
          <a:xfrm flipV="1">
            <a:off x="7972425" y="3092450"/>
            <a:ext cx="9525" cy="601663"/>
          </a:xfrm>
          <a:prstGeom prst="line">
            <a:avLst/>
          </a:prstGeom>
          <a:noFill/>
          <a:ln w="28575">
            <a:solidFill>
              <a:srgbClr val="FF6600"/>
            </a:solidFill>
            <a:prstDash val="sysDot"/>
            <a:round/>
            <a:headEnd/>
            <a:tailEnd/>
          </a:ln>
        </p:spPr>
        <p:txBody>
          <a:bodyPr/>
          <a:lstStyle/>
          <a:p>
            <a:endParaRPr lang="en-US"/>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nodeType="afterGroup">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1204236"/>
                                        </p:tgtEl>
                                        <p:attrNameLst>
                                          <p:attrName>style.visibility</p:attrName>
                                        </p:attrNameLst>
                                      </p:cBhvr>
                                      <p:to>
                                        <p:strVal val="visible"/>
                                      </p:to>
                                    </p:set>
                                    <p:animEffect transition="in" filter="wipe(left)">
                                      <p:cBhvr>
                                        <p:cTn id="16" dur="500"/>
                                        <p:tgtEl>
                                          <p:spTgt spid="1204236"/>
                                        </p:tgtEl>
                                      </p:cBhvr>
                                    </p:animEffect>
                                  </p:childTnLst>
                                  <p:subTnLst>
                                    <p:audio>
                                      <p:cMediaNode>
                                        <p:cTn display="0" masterRel="sameClick">
                                          <p:stCondLst>
                                            <p:cond evt="begin" delay="0">
                                              <p:tn val="14"/>
                                            </p:cond>
                                          </p:stCondLst>
                                          <p:endCondLst>
                                            <p:cond evt="onStopAudio" delay="0">
                                              <p:tgtEl>
                                                <p:sldTgt/>
                                              </p:tgtEl>
                                            </p:cond>
                                          </p:endCondLst>
                                        </p:cTn>
                                        <p:tgtEl>
                                          <p:sndTgt r:embed="rId5" name="voltage.wav"/>
                                        </p:tgtEl>
                                      </p:cMediaNode>
                                    </p:audio>
                                  </p:subTnLst>
                                </p:cTn>
                              </p:par>
                            </p:childTnLst>
                          </p:cTn>
                        </p:par>
                        <p:par>
                          <p:cTn id="17" fill="hold" nodeType="afterGroup">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204237"/>
                                        </p:tgtEl>
                                        <p:attrNameLst>
                                          <p:attrName>style.visibility</p:attrName>
                                        </p:attrNameLst>
                                      </p:cBhvr>
                                      <p:to>
                                        <p:strVal val="visible"/>
                                      </p:to>
                                    </p:set>
                                    <p:animEffect transition="in" filter="wipe(left)">
                                      <p:cBhvr>
                                        <p:cTn id="20" dur="500"/>
                                        <p:tgtEl>
                                          <p:spTgt spid="1204237"/>
                                        </p:tgtEl>
                                      </p:cBhvr>
                                    </p:animEffect>
                                  </p:childTnLst>
                                  <p:subTnLst>
                                    <p:audio>
                                      <p:cMediaNode>
                                        <p:cTn display="0" masterRel="sameClick">
                                          <p:stCondLst>
                                            <p:cond evt="begin" delay="0">
                                              <p:tn val="18"/>
                                            </p:cond>
                                          </p:stCondLst>
                                          <p:endCondLst>
                                            <p:cond evt="onStopAudio" delay="0">
                                              <p:tgtEl>
                                                <p:sldTgt/>
                                              </p:tgtEl>
                                            </p:cond>
                                          </p:endCondLst>
                                        </p:cTn>
                                        <p:tgtEl>
                                          <p:sndTgt r:embed="rId5" name="voltag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04239"/>
                                        </p:tgtEl>
                                        <p:attrNameLst>
                                          <p:attrName>style.visibility</p:attrName>
                                        </p:attrNameLst>
                                      </p:cBhvr>
                                      <p:to>
                                        <p:strVal val="visible"/>
                                      </p:to>
                                    </p:set>
                                    <p:anim calcmode="lin" valueType="num">
                                      <p:cBhvr additive="base">
                                        <p:cTn id="25" dur="500" fill="hold"/>
                                        <p:tgtEl>
                                          <p:spTgt spid="1204239"/>
                                        </p:tgtEl>
                                        <p:attrNameLst>
                                          <p:attrName>ppt_x</p:attrName>
                                        </p:attrNameLst>
                                      </p:cBhvr>
                                      <p:tavLst>
                                        <p:tav tm="0">
                                          <p:val>
                                            <p:strVal val="1+#ppt_w/2"/>
                                          </p:val>
                                        </p:tav>
                                        <p:tav tm="100000">
                                          <p:val>
                                            <p:strVal val="#ppt_x"/>
                                          </p:val>
                                        </p:tav>
                                      </p:tavLst>
                                    </p:anim>
                                    <p:anim calcmode="lin" valueType="num">
                                      <p:cBhvr additive="base">
                                        <p:cTn id="26" dur="500" fill="hold"/>
                                        <p:tgtEl>
                                          <p:spTgt spid="12042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22" presetClass="entr" presetSubtype="1" fill="hold" grpId="0" nodeType="withEffect">
                                  <p:stCondLst>
                                    <p:cond delay="0"/>
                                  </p:stCondLst>
                                  <p:childTnLst>
                                    <p:set>
                                      <p:cBhvr>
                                        <p:cTn id="28" dur="1" fill="hold">
                                          <p:stCondLst>
                                            <p:cond delay="0"/>
                                          </p:stCondLst>
                                        </p:cTn>
                                        <p:tgtEl>
                                          <p:spTgt spid="1204240"/>
                                        </p:tgtEl>
                                        <p:attrNameLst>
                                          <p:attrName>style.visibility</p:attrName>
                                        </p:attrNameLst>
                                      </p:cBhvr>
                                      <p:to>
                                        <p:strVal val="visible"/>
                                      </p:to>
                                    </p:set>
                                    <p:animEffect transition="in" filter="wipe(up)">
                                      <p:cBhvr>
                                        <p:cTn id="29" dur="1000"/>
                                        <p:tgtEl>
                                          <p:spTgt spid="120424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04244"/>
                                        </p:tgtEl>
                                        <p:attrNameLst>
                                          <p:attrName>style.visibility</p:attrName>
                                        </p:attrNameLst>
                                      </p:cBhvr>
                                      <p:to>
                                        <p:strVal val="visible"/>
                                      </p:to>
                                    </p:set>
                                    <p:animEffect transition="in" filter="wipe(up)">
                                      <p:cBhvr>
                                        <p:cTn id="32" dur="1000"/>
                                        <p:tgtEl>
                                          <p:spTgt spid="12042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04241"/>
                                        </p:tgtEl>
                                        <p:attrNameLst>
                                          <p:attrName>style.visibility</p:attrName>
                                        </p:attrNameLst>
                                      </p:cBhvr>
                                      <p:to>
                                        <p:strVal val="visible"/>
                                      </p:to>
                                    </p:set>
                                    <p:anim calcmode="lin" valueType="num">
                                      <p:cBhvr additive="base">
                                        <p:cTn id="37" dur="500" fill="hold"/>
                                        <p:tgtEl>
                                          <p:spTgt spid="1204241"/>
                                        </p:tgtEl>
                                        <p:attrNameLst>
                                          <p:attrName>ppt_x</p:attrName>
                                        </p:attrNameLst>
                                      </p:cBhvr>
                                      <p:tavLst>
                                        <p:tav tm="0">
                                          <p:val>
                                            <p:strVal val="1+#ppt_w/2"/>
                                          </p:val>
                                        </p:tav>
                                        <p:tav tm="100000">
                                          <p:val>
                                            <p:strVal val="#ppt_x"/>
                                          </p:val>
                                        </p:tav>
                                      </p:tavLst>
                                    </p:anim>
                                    <p:anim calcmode="lin" valueType="num">
                                      <p:cBhvr additive="base">
                                        <p:cTn id="38" dur="500" fill="hold"/>
                                        <p:tgtEl>
                                          <p:spTgt spid="12042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22" presetClass="entr" presetSubtype="4" fill="hold" grpId="0" nodeType="withEffect">
                                  <p:stCondLst>
                                    <p:cond delay="0"/>
                                  </p:stCondLst>
                                  <p:childTnLst>
                                    <p:set>
                                      <p:cBhvr>
                                        <p:cTn id="40" dur="1" fill="hold">
                                          <p:stCondLst>
                                            <p:cond delay="0"/>
                                          </p:stCondLst>
                                        </p:cTn>
                                        <p:tgtEl>
                                          <p:spTgt spid="1204242"/>
                                        </p:tgtEl>
                                        <p:attrNameLst>
                                          <p:attrName>style.visibility</p:attrName>
                                        </p:attrNameLst>
                                      </p:cBhvr>
                                      <p:to>
                                        <p:strVal val="visible"/>
                                      </p:to>
                                    </p:set>
                                    <p:animEffect transition="in" filter="wipe(down)">
                                      <p:cBhvr>
                                        <p:cTn id="41" dur="1000"/>
                                        <p:tgtEl>
                                          <p:spTgt spid="1204242"/>
                                        </p:tgtEl>
                                      </p:cBhvr>
                                    </p:animEffect>
                                  </p:childTnLst>
                                </p:cTn>
                              </p:par>
                            </p:childTnLst>
                          </p:cTn>
                        </p:par>
                        <p:par>
                          <p:cTn id="42" fill="hold" nodeType="afterGroup">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204267"/>
                                        </p:tgtEl>
                                        <p:attrNameLst>
                                          <p:attrName>style.visibility</p:attrName>
                                        </p:attrNameLst>
                                      </p:cBhvr>
                                      <p:to>
                                        <p:strVal val="visible"/>
                                      </p:to>
                                    </p:set>
                                    <p:animEffect transition="in" filter="wipe(down)">
                                      <p:cBhvr>
                                        <p:cTn id="45" dur="500"/>
                                        <p:tgtEl>
                                          <p:spTgt spid="1204267"/>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par>
                          <p:cTn id="46" fill="hold" nodeType="afterGroup">
                            <p:stCondLst>
                              <p:cond delay="1500"/>
                            </p:stCondLst>
                            <p:childTnLst>
                              <p:par>
                                <p:cTn id="47" presetID="22" presetClass="entr" presetSubtype="4" fill="hold" grpId="0" nodeType="afterEffect">
                                  <p:stCondLst>
                                    <p:cond delay="0"/>
                                  </p:stCondLst>
                                  <p:childTnLst>
                                    <p:set>
                                      <p:cBhvr>
                                        <p:cTn id="48" dur="1" fill="hold">
                                          <p:stCondLst>
                                            <p:cond delay="0"/>
                                          </p:stCondLst>
                                        </p:cTn>
                                        <p:tgtEl>
                                          <p:spTgt spid="1204243"/>
                                        </p:tgtEl>
                                        <p:attrNameLst>
                                          <p:attrName>style.visibility</p:attrName>
                                        </p:attrNameLst>
                                      </p:cBhvr>
                                      <p:to>
                                        <p:strVal val="visible"/>
                                      </p:to>
                                    </p:set>
                                    <p:animEffect transition="in" filter="wipe(down)">
                                      <p:cBhvr>
                                        <p:cTn id="49" dur="1000"/>
                                        <p:tgtEl>
                                          <p:spTgt spid="1204243"/>
                                        </p:tgtEl>
                                      </p:cBhvr>
                                    </p:animEffect>
                                  </p:childTnLst>
                                </p:cTn>
                              </p:par>
                            </p:childTnLst>
                          </p:cTn>
                        </p:par>
                        <p:par>
                          <p:cTn id="50" fill="hold" nodeType="afterGroup">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1204268"/>
                                        </p:tgtEl>
                                        <p:attrNameLst>
                                          <p:attrName>style.visibility</p:attrName>
                                        </p:attrNameLst>
                                      </p:cBhvr>
                                      <p:to>
                                        <p:strVal val="visible"/>
                                      </p:to>
                                    </p:set>
                                    <p:animEffect transition="in" filter="wipe(down)">
                                      <p:cBhvr>
                                        <p:cTn id="53" dur="500"/>
                                        <p:tgtEl>
                                          <p:spTgt spid="1204268"/>
                                        </p:tgtEl>
                                      </p:cBhvr>
                                    </p:animEffect>
                                  </p:childTnLst>
                                  <p:subTnLst>
                                    <p:audio>
                                      <p:cMediaNode>
                                        <p:cTn display="0" masterRel="sameClick">
                                          <p:stCondLst>
                                            <p:cond evt="begin" delay="0">
                                              <p:tn val="51"/>
                                            </p:cond>
                                          </p:stCondLst>
                                          <p:endCondLst>
                                            <p:cond evt="onStopAudio" delay="0">
                                              <p:tgtEl>
                                                <p:sldTgt/>
                                              </p:tgtEl>
                                            </p:cond>
                                          </p:endCondLst>
                                        </p:cTn>
                                        <p:tgtEl>
                                          <p:sndTgt r:embed="rId6"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04226">
                                            <p:txEl>
                                              <p:pRg st="2" end="2"/>
                                            </p:txEl>
                                          </p:spTgt>
                                        </p:tgtEl>
                                        <p:attrNameLst>
                                          <p:attrName>style.visibility</p:attrName>
                                        </p:attrNameLst>
                                      </p:cBhvr>
                                      <p:to>
                                        <p:strVal val="visible"/>
                                      </p:to>
                                    </p:set>
                                    <p:anim calcmode="lin" valueType="num">
                                      <p:cBhvr additive="base">
                                        <p:cTn id="58"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204226">
                                            <p:txEl>
                                              <p:pRg st="7" end="7"/>
                                            </p:txEl>
                                          </p:spTgt>
                                        </p:tgtEl>
                                        <p:attrNameLst>
                                          <p:attrName>style.visibility</p:attrName>
                                        </p:attrNameLst>
                                      </p:cBhvr>
                                      <p:to>
                                        <p:strVal val="visible"/>
                                      </p:to>
                                    </p:set>
                                    <p:anim calcmode="lin" valueType="num">
                                      <p:cBhvr additive="base">
                                        <p:cTn id="78" dur="500" fill="hold"/>
                                        <p:tgtEl>
                                          <p:spTgt spid="1204226">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042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6" grpId="0" animBg="1"/>
      <p:bldP spid="1204237" grpId="0" animBg="1"/>
      <p:bldP spid="1204239" grpId="0"/>
      <p:bldP spid="1204240" grpId="0" animBg="1"/>
      <p:bldP spid="1204241" grpId="0"/>
      <p:bldP spid="1204242" grpId="0" animBg="1"/>
      <p:bldP spid="1204243" grpId="0" animBg="1"/>
      <p:bldP spid="1204244" grpId="0" animBg="1"/>
      <p:bldP spid="1204267" grpId="0" animBg="1"/>
      <p:bldP spid="12042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06308" name="Rectangle 36"/>
              <p:cNvSpPr>
                <a:spLocks noChangeArrowheads="1"/>
              </p:cNvSpPr>
              <p:nvPr/>
            </p:nvSpPr>
            <p:spPr bwMode="auto">
              <a:xfrm>
                <a:off x="685800" y="3387805"/>
                <a:ext cx="7772400" cy="3470196"/>
              </a:xfrm>
              <a:prstGeom prst="rect">
                <a:avLst/>
              </a:prstGeom>
              <a:solidFill>
                <a:srgbClr val="CCFFCC"/>
              </a:solidFill>
              <a:ln w="9525">
                <a:noFill/>
                <a:miter lim="800000"/>
                <a:headEnd/>
                <a:tailEnd/>
              </a:ln>
            </p:spPr>
            <p:txBody>
              <a:bodyPr/>
              <a:lstStyle/>
              <a:p>
                <a:pPr eaLnBrk="1" hangingPunct="1"/>
                <a:r>
                  <a:rPr lang="en-US" altLang="en-US" dirty="0" smtClean="0"/>
                  <a:t>PRACTICE: A car’s headlights (</a:t>
                </a:r>
                <a:r>
                  <a:rPr lang="en-US" altLang="en-US" dirty="0">
                    <a:sym typeface="Symbol" pitchFamily="18" charset="2"/>
                  </a:rPr>
                  <a:t> = 530 nm) </a:t>
                </a:r>
                <a:r>
                  <a:rPr lang="en-US" altLang="en-US" dirty="0"/>
                  <a:t>are 0.75 m apart. At what maximum distance can they just be resolved by the human eye (diameter = 2.5 mm)?</a:t>
                </a:r>
              </a:p>
              <a:p>
                <a:pPr eaLnBrk="1" hangingPunct="1"/>
                <a:r>
                  <a:rPr lang="en-US" altLang="en-US" dirty="0"/>
                  <a:t>SOLUTION: Use </a:t>
                </a:r>
                <a14:m>
                  <m:oMath xmlns:m="http://schemas.openxmlformats.org/officeDocument/2006/math">
                    <m:r>
                      <a:rPr lang="en-US" altLang="en-US" sz="1800" i="1" dirty="0">
                        <a:latin typeface="Cambria Math" panose="02040503050406030204" pitchFamily="18" charset="0"/>
                        <a:sym typeface="Symbol" pitchFamily="18" charset="2"/>
                      </a:rPr>
                      <m:t></m:t>
                    </m:r>
                    <m:r>
                      <a:rPr lang="en-US" altLang="en-US" sz="1800" i="1" dirty="0">
                        <a:latin typeface="Cambria Math" panose="02040503050406030204" pitchFamily="18" charset="0"/>
                      </a:rPr>
                      <m:t>=1.22</m:t>
                    </m:r>
                    <m:f>
                      <m:fPr>
                        <m:ctrlPr>
                          <a:rPr lang="en-US" altLang="en-US" sz="1800" i="1" dirty="0">
                            <a:latin typeface="Cambria Math" panose="02040503050406030204" pitchFamily="18" charset="0"/>
                            <a:ea typeface="Cambria Math" panose="02040503050406030204" pitchFamily="18" charset="0"/>
                          </a:rPr>
                        </m:ctrlPr>
                      </m:fPr>
                      <m:num>
                        <m:r>
                          <a:rPr lang="en-US" altLang="en-US" sz="1800" i="1" dirty="0">
                            <a:latin typeface="Cambria Math" panose="02040503050406030204" pitchFamily="18" charset="0"/>
                            <a:ea typeface="Cambria Math" panose="02040503050406030204" pitchFamily="18" charset="0"/>
                          </a:rPr>
                          <m:t>𝜆</m:t>
                        </m:r>
                      </m:num>
                      <m:den>
                        <m:r>
                          <a:rPr lang="en-US" altLang="en-US" sz="1800" i="1" dirty="0">
                            <a:latin typeface="Cambria Math" panose="02040503050406030204" pitchFamily="18" charset="0"/>
                          </a:rPr>
                          <m:t>𝑏</m:t>
                        </m:r>
                      </m:den>
                    </m:f>
                  </m:oMath>
                </a14:m>
                <a:r>
                  <a:rPr lang="en-US" altLang="en-US" dirty="0"/>
                  <a:t>since pupil is circular.</a:t>
                </a:r>
              </a:p>
              <a:p>
                <a:pPr eaLnBrk="1" hangingPunct="1"/>
                <a:r>
                  <a:rPr lang="en-US" altLang="en-US" dirty="0">
                    <a:sym typeface="Symbol" pitchFamily="18" charset="2"/>
                  </a:rPr>
                  <a:t>        </a:t>
                </a:r>
                <a14:m>
                  <m:oMath xmlns:m="http://schemas.openxmlformats.org/officeDocument/2006/math">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rPr>
                      <m:t>=1.22</m:t>
                    </m:r>
                    <m:f>
                      <m:fPr>
                        <m:ctrlPr>
                          <a:rPr lang="en-US" altLang="en-US" sz="2000" i="1" dirty="0">
                            <a:latin typeface="Cambria Math" panose="02040503050406030204" pitchFamily="18" charset="0"/>
                            <a:ea typeface="Cambria Math" panose="02040503050406030204" pitchFamily="18" charset="0"/>
                          </a:rPr>
                        </m:ctrlPr>
                      </m:fPr>
                      <m:num>
                        <m:r>
                          <a:rPr lang="en-US" altLang="en-US" sz="2000" i="1" dirty="0">
                            <a:latin typeface="Cambria Math" panose="02040503050406030204" pitchFamily="18" charset="0"/>
                            <a:ea typeface="Cambria Math" panose="02040503050406030204" pitchFamily="18" charset="0"/>
                          </a:rPr>
                          <m:t>𝜆</m:t>
                        </m:r>
                      </m:num>
                      <m:den>
                        <m:r>
                          <a:rPr lang="en-US" altLang="en-US" sz="2000" i="1" dirty="0">
                            <a:latin typeface="Cambria Math" panose="02040503050406030204" pitchFamily="18" charset="0"/>
                          </a:rPr>
                          <m:t>𝑏</m:t>
                        </m:r>
                      </m:den>
                    </m:f>
                  </m:oMath>
                </a14:m>
                <a:r>
                  <a:rPr lang="en-US" altLang="en-US" dirty="0"/>
                  <a:t>= </a:t>
                </a:r>
                <a14:m>
                  <m:oMath xmlns:m="http://schemas.openxmlformats.org/officeDocument/2006/math">
                    <m:f>
                      <m:fPr>
                        <m:ctrlPr>
                          <a:rPr lang="en-US" altLang="en-US" i="1" dirty="0">
                            <a:latin typeface="Cambria Math" panose="02040503050406030204" pitchFamily="18" charset="0"/>
                            <a:sym typeface="Symbol" pitchFamily="18" charset="2"/>
                          </a:rPr>
                        </m:ctrlPr>
                      </m:fPr>
                      <m:num>
                        <m:r>
                          <a:rPr lang="en-US" altLang="en-US" i="1" dirty="0" smtClean="0">
                            <a:latin typeface="Cambria Math" panose="02040503050406030204" pitchFamily="18" charset="0"/>
                          </a:rPr>
                          <m:t>1.22</m:t>
                        </m:r>
                        <m:d>
                          <m:dPr>
                            <m:ctrlPr>
                              <a:rPr lang="en-US" altLang="en-US" i="1" dirty="0" smtClean="0">
                                <a:latin typeface="Cambria Math" panose="02040503050406030204" pitchFamily="18" charset="0"/>
                              </a:rPr>
                            </m:ctrlPr>
                          </m:dPr>
                          <m:e>
                            <m:r>
                              <a:rPr lang="en-US" altLang="en-US" i="1" dirty="0" smtClean="0">
                                <a:latin typeface="Cambria Math" panose="02040503050406030204" pitchFamily="18" charset="0"/>
                              </a:rPr>
                              <m:t>530</m:t>
                            </m:r>
                            <m:r>
                              <a:rPr lang="en-US" altLang="en-US" i="1" dirty="0">
                                <a:latin typeface="Cambria Math" panose="02040503050406030204" pitchFamily="18" charset="0"/>
                                <a:sym typeface="Symbol" pitchFamily="18" charset="2"/>
                              </a:rPr>
                              <m:t></m:t>
                            </m:r>
                            <m:sSup>
                              <m:sSupPr>
                                <m:ctrlPr>
                                  <a:rPr lang="en-US" altLang="en-US" i="1" dirty="0" smtClean="0">
                                    <a:latin typeface="Cambria Math" panose="02040503050406030204" pitchFamily="18" charset="0"/>
                                    <a:sym typeface="Symbol" pitchFamily="18" charset="2"/>
                                  </a:rPr>
                                </m:ctrlPr>
                              </m:sSupPr>
                              <m:e>
                                <m:r>
                                  <a:rPr lang="en-US" altLang="en-US" b="0" i="1" dirty="0" smtClean="0">
                                    <a:latin typeface="Cambria Math" panose="02040503050406030204" pitchFamily="18" charset="0"/>
                                    <a:sym typeface="Symbol" pitchFamily="18" charset="2"/>
                                  </a:rPr>
                                  <m:t>10</m:t>
                                </m:r>
                              </m:e>
                              <m:sup>
                                <m:r>
                                  <a:rPr lang="en-US" altLang="en-US" b="0" i="1" dirty="0" smtClean="0">
                                    <a:latin typeface="Cambria Math" panose="02040503050406030204" pitchFamily="18" charset="0"/>
                                    <a:sym typeface="Symbol" pitchFamily="18" charset="2"/>
                                  </a:rPr>
                                  <m:t>−9</m:t>
                                </m:r>
                              </m:sup>
                            </m:sSup>
                          </m:e>
                        </m:d>
                      </m:num>
                      <m:den>
                        <m:r>
                          <a:rPr lang="en-US" altLang="en-US" i="1" dirty="0">
                            <a:latin typeface="Cambria Math" panose="02040503050406030204" pitchFamily="18" charset="0"/>
                            <a:sym typeface="Symbol" pitchFamily="18" charset="2"/>
                          </a:rPr>
                          <m:t>0.0025</m:t>
                        </m:r>
                      </m:den>
                    </m:f>
                    <m:r>
                      <a:rPr lang="en-US" altLang="en-US" sz="2000" i="1" dirty="0" smtClean="0">
                        <a:latin typeface="Cambria Math" panose="02040503050406030204" pitchFamily="18" charset="0"/>
                        <a:sym typeface="Symbol" pitchFamily="18" charset="2"/>
                      </a:rPr>
                      <m:t>= </m:t>
                    </m:r>
                    <m:r>
                      <a:rPr lang="en-US" altLang="en-US" sz="2000" i="1" dirty="0">
                        <a:latin typeface="Cambria Math" panose="02040503050406030204" pitchFamily="18" charset="0"/>
                      </a:rPr>
                      <m:t>2.5864</m:t>
                    </m:r>
                    <m:r>
                      <a:rPr lang="en-US" altLang="en-US" sz="2000" i="1" dirty="0">
                        <a:latin typeface="Cambria Math" panose="02040503050406030204" pitchFamily="18" charset="0"/>
                        <a:sym typeface="Symbol" pitchFamily="18" charset="2"/>
                      </a:rPr>
                      <m:t></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−4</m:t>
                        </m:r>
                      </m:sup>
                    </m:sSup>
                  </m:oMath>
                </a14:m>
                <a:r>
                  <a:rPr lang="en-US" altLang="en-US" dirty="0">
                    <a:sym typeface="Symbol" pitchFamily="18" charset="2"/>
                  </a:rPr>
                  <a:t> rad.</a:t>
                </a:r>
              </a:p>
              <a:p>
                <a:pPr eaLnBrk="1" hangingPunct="1"/>
                <a:endParaRPr lang="en-US" altLang="en-US" dirty="0">
                  <a:sym typeface="Symbol" pitchFamily="18" charset="2"/>
                </a:endParaRPr>
              </a:p>
              <a:p>
                <a:pPr eaLnBrk="1" hangingPunct="1">
                  <a:spcBef>
                    <a:spcPts val="1200"/>
                  </a:spcBef>
                </a:pPr>
                <a:endParaRPr lang="en-US" altLang="en-US" dirty="0" smtClean="0">
                  <a:sym typeface="Symbol" pitchFamily="18" charset="2"/>
                </a:endParaRPr>
              </a:p>
              <a:p>
                <a:pPr eaLnBrk="1" hangingPunct="1">
                  <a:spcBef>
                    <a:spcPts val="0"/>
                  </a:spcBef>
                </a:pPr>
                <a:r>
                  <a:rPr lang="en-US" altLang="en-US" dirty="0" smtClean="0">
                    <a:sym typeface="Symbol" pitchFamily="18" charset="2"/>
                  </a:rPr>
                  <a:t>From </a:t>
                </a:r>
                <a:r>
                  <a:rPr lang="en-US" altLang="en-US" dirty="0">
                    <a:sym typeface="Symbol" pitchFamily="18" charset="2"/>
                  </a:rPr>
                  <a:t>the sketch </a:t>
                </a:r>
                <a14:m>
                  <m:oMath xmlns:m="http://schemas.openxmlformats.org/officeDocument/2006/math">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0.75</m:t>
                        </m:r>
                      </m:num>
                      <m:den>
                        <m:r>
                          <a:rPr lang="en-US" altLang="en-US" sz="2000" i="1" dirty="0" smtClean="0">
                            <a:latin typeface="Cambria Math" panose="02040503050406030204" pitchFamily="18" charset="0"/>
                            <a:sym typeface="Symbol" pitchFamily="18" charset="2"/>
                          </a:rPr>
                          <m:t>𝐷</m:t>
                        </m:r>
                      </m:den>
                    </m:f>
                    <m:r>
                      <a:rPr lang="en-US" altLang="en-US" sz="2000" i="1" dirty="0" smtClean="0">
                        <a:latin typeface="Cambria Math" panose="02040503050406030204" pitchFamily="18" charset="0"/>
                        <a:sym typeface="Symbol" pitchFamily="18" charset="2"/>
                      </a:rPr>
                      <m:t> </m:t>
                    </m:r>
                  </m:oMath>
                </a14:m>
                <a:r>
                  <a:rPr lang="en-US" altLang="en-US" dirty="0" smtClean="0">
                    <a:sym typeface="Symbol" pitchFamily="18" charset="2"/>
                  </a:rPr>
                  <a:t> so  </a:t>
                </a:r>
                <a14:m>
                  <m:oMath xmlns:m="http://schemas.openxmlformats.org/officeDocument/2006/math">
                    <m:r>
                      <a:rPr lang="en-US" altLang="en-US" sz="2000" i="1" dirty="0" smtClean="0">
                        <a:latin typeface="Cambria Math" panose="02040503050406030204" pitchFamily="18" charset="0"/>
                        <a:sym typeface="Symbol" pitchFamily="18" charset="2"/>
                      </a:rPr>
                      <m:t>𝐷</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0.75</m:t>
                        </m:r>
                      </m:num>
                      <m:den>
                        <m:r>
                          <a:rPr lang="en-US" altLang="en-US" sz="2000" i="1" dirty="0" smtClean="0">
                            <a:latin typeface="Cambria Math" panose="02040503050406030204" pitchFamily="18" charset="0"/>
                            <a:sym typeface="Symbol" pitchFamily="18" charset="2"/>
                          </a:rPr>
                          <m:t></m:t>
                        </m:r>
                      </m:den>
                    </m:f>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0.75</m:t>
                        </m:r>
                      </m:num>
                      <m:den>
                        <m:r>
                          <a:rPr lang="en-US" altLang="en-US" sz="2000" i="1" dirty="0">
                            <a:latin typeface="Cambria Math" panose="02040503050406030204" pitchFamily="18" charset="0"/>
                          </a:rPr>
                          <m:t>2.5864</m:t>
                        </m:r>
                        <m:r>
                          <a:rPr lang="en-US" altLang="en-US" sz="2000" i="1" dirty="0">
                            <a:latin typeface="Cambria Math" panose="02040503050406030204" pitchFamily="18" charset="0"/>
                            <a:sym typeface="Symbol" pitchFamily="18" charset="2"/>
                          </a:rPr>
                          <m:t></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−4</m:t>
                            </m:r>
                          </m:sup>
                        </m:sSup>
                      </m:den>
                    </m:f>
                    <m:r>
                      <a:rPr lang="en-US" altLang="en-US" sz="2000" i="1" dirty="0">
                        <a:latin typeface="Cambria Math" panose="02040503050406030204" pitchFamily="18" charset="0"/>
                        <a:sym typeface="Symbol" pitchFamily="18" charset="2"/>
                      </a:rPr>
                      <m:t>=2.9</m:t>
                    </m:r>
                  </m:oMath>
                </a14:m>
                <a:r>
                  <a:rPr lang="en-US" altLang="en-US" sz="2000" dirty="0">
                    <a:sym typeface="Symbol" pitchFamily="18" charset="2"/>
                  </a:rPr>
                  <a:t>km</a:t>
                </a:r>
                <a:r>
                  <a:rPr lang="en-US" altLang="en-US" dirty="0">
                    <a:sym typeface="Symbol" pitchFamily="18" charset="2"/>
                  </a:rPr>
                  <a:t>.</a:t>
                </a:r>
              </a:p>
            </p:txBody>
          </p:sp>
        </mc:Choice>
        <mc:Fallback xmlns="">
          <p:sp>
            <p:nvSpPr>
              <p:cNvPr id="1206308" name="Rectangle 36"/>
              <p:cNvSpPr>
                <a:spLocks noRot="1" noChangeAspect="1" noMove="1" noResize="1" noEditPoints="1" noAdjustHandles="1" noChangeArrowheads="1" noChangeShapeType="1" noTextEdit="1"/>
              </p:cNvSpPr>
              <p:nvPr/>
            </p:nvSpPr>
            <p:spPr bwMode="auto">
              <a:xfrm>
                <a:off x="685800" y="3387805"/>
                <a:ext cx="7772400" cy="3470196"/>
              </a:xfrm>
              <a:prstGeom prst="rect">
                <a:avLst/>
              </a:prstGeom>
              <a:blipFill>
                <a:blip r:embed="rId8"/>
                <a:stretch>
                  <a:fillRect l="-1255" t="-1406" r="-471" b="-3339"/>
                </a:stretch>
              </a:blipFill>
              <a:ln w="9525">
                <a:noFill/>
                <a:miter lim="800000"/>
                <a:headEnd/>
                <a:tailEnd/>
              </a:ln>
            </p:spPr>
            <p:txBody>
              <a:bodyPr/>
              <a:lstStyle/>
              <a:p>
                <a:r>
                  <a:rPr lang="en-US">
                    <a:noFill/>
                  </a:rPr>
                  <a:t> </a:t>
                </a:r>
              </a:p>
            </p:txBody>
          </p:sp>
        </mc:Fallback>
      </mc:AlternateContent>
      <p:sp>
        <p:nvSpPr>
          <p:cNvPr id="10243" name="Rectangle 2"/>
          <p:cNvSpPr>
            <a:spLocks noChangeArrowheads="1"/>
          </p:cNvSpPr>
          <p:nvPr/>
        </p:nvSpPr>
        <p:spPr bwMode="auto">
          <a:xfrm>
            <a:off x="685800" y="1319214"/>
            <a:ext cx="7772400" cy="2105026"/>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sz="2000">
              <a:solidFill>
                <a:srgbClr val="000000"/>
              </a:solidFill>
              <a:latin typeface="Courier New" pitchFamily="49" charset="0"/>
              <a:cs typeface="Times New Roman" pitchFamily="18" charset="0"/>
            </a:endParaRPr>
          </a:p>
        </p:txBody>
      </p:sp>
      <p:pic>
        <p:nvPicPr>
          <p:cNvPr id="1206311" name="Picture 39"/>
          <p:cNvPicPr>
            <a:picLocks noChangeAspect="1" noChangeArrowheads="1"/>
          </p:cNvPicPr>
          <p:nvPr/>
        </p:nvPicPr>
        <p:blipFill>
          <a:blip r:embed="rId9" cstate="print">
            <a:clrChange>
              <a:clrFrom>
                <a:srgbClr val="FFFBFF"/>
              </a:clrFrom>
              <a:clrTo>
                <a:srgbClr val="FFFBFF">
                  <a:alpha val="0"/>
                </a:srgbClr>
              </a:clrTo>
            </a:clrChange>
          </a:blip>
          <a:srcRect/>
          <a:stretch>
            <a:fillRect/>
          </a:stretch>
        </p:blipFill>
        <p:spPr bwMode="auto">
          <a:xfrm>
            <a:off x="6440488" y="5703888"/>
            <a:ext cx="1471612" cy="542925"/>
          </a:xfrm>
          <a:prstGeom prst="rect">
            <a:avLst/>
          </a:prstGeom>
          <a:noFill/>
          <a:ln w="9525">
            <a:noFill/>
            <a:miter lim="800000"/>
            <a:headEnd/>
            <a:tailEnd/>
          </a:ln>
        </p:spPr>
      </p:pic>
      <p:sp>
        <p:nvSpPr>
          <p:cNvPr id="1206312" name="Line 40"/>
          <p:cNvSpPr>
            <a:spLocks noChangeShapeType="1"/>
          </p:cNvSpPr>
          <p:nvPr/>
        </p:nvSpPr>
        <p:spPr bwMode="auto">
          <a:xfrm flipH="1">
            <a:off x="1373188" y="5764213"/>
            <a:ext cx="5148262" cy="192087"/>
          </a:xfrm>
          <a:prstGeom prst="line">
            <a:avLst/>
          </a:prstGeom>
          <a:noFill/>
          <a:ln w="9525">
            <a:solidFill>
              <a:srgbClr val="FF0000"/>
            </a:solidFill>
            <a:prstDash val="dash"/>
            <a:round/>
            <a:headEnd/>
            <a:tailEnd/>
          </a:ln>
        </p:spPr>
        <p:txBody>
          <a:bodyPr/>
          <a:lstStyle/>
          <a:p>
            <a:endParaRPr lang="en-US"/>
          </a:p>
        </p:txBody>
      </p:sp>
      <p:sp>
        <p:nvSpPr>
          <p:cNvPr id="1206313" name="Line 41"/>
          <p:cNvSpPr>
            <a:spLocks noChangeShapeType="1"/>
          </p:cNvSpPr>
          <p:nvPr/>
        </p:nvSpPr>
        <p:spPr bwMode="auto">
          <a:xfrm flipH="1" flipV="1">
            <a:off x="1350963" y="5972175"/>
            <a:ext cx="5148262" cy="192088"/>
          </a:xfrm>
          <a:prstGeom prst="line">
            <a:avLst/>
          </a:prstGeom>
          <a:noFill/>
          <a:ln w="9525">
            <a:solidFill>
              <a:srgbClr val="FF0000"/>
            </a:solidFill>
            <a:prstDash val="dash"/>
            <a:round/>
            <a:headEnd/>
            <a:tailEnd/>
          </a:ln>
        </p:spPr>
        <p:txBody>
          <a:bodyPr/>
          <a:lstStyle/>
          <a:p>
            <a:endParaRPr lang="en-US"/>
          </a:p>
        </p:txBody>
      </p:sp>
      <p:sp>
        <p:nvSpPr>
          <p:cNvPr id="1206314" name="Line 42"/>
          <p:cNvSpPr>
            <a:spLocks noChangeShapeType="1"/>
          </p:cNvSpPr>
          <p:nvPr/>
        </p:nvSpPr>
        <p:spPr bwMode="auto">
          <a:xfrm>
            <a:off x="6510338" y="5764213"/>
            <a:ext cx="0" cy="396875"/>
          </a:xfrm>
          <a:prstGeom prst="line">
            <a:avLst/>
          </a:prstGeom>
          <a:noFill/>
          <a:ln w="38100">
            <a:solidFill>
              <a:srgbClr val="FF0000"/>
            </a:solidFill>
            <a:round/>
            <a:headEnd/>
            <a:tailEnd/>
          </a:ln>
        </p:spPr>
        <p:txBody>
          <a:bodyPr/>
          <a:lstStyle/>
          <a:p>
            <a:endParaRPr lang="en-US"/>
          </a:p>
        </p:txBody>
      </p:sp>
      <p:sp>
        <p:nvSpPr>
          <p:cNvPr id="1206315" name="Text Box 43"/>
          <p:cNvSpPr txBox="1">
            <a:spLocks noChangeArrowheads="1"/>
          </p:cNvSpPr>
          <p:nvPr/>
        </p:nvSpPr>
        <p:spPr bwMode="auto">
          <a:xfrm>
            <a:off x="5280025" y="5764213"/>
            <a:ext cx="1312863" cy="460375"/>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rPr>
              <a:t>0.75 m</a:t>
            </a:r>
          </a:p>
        </p:txBody>
      </p:sp>
      <p:sp>
        <p:nvSpPr>
          <p:cNvPr id="1206316" name="Text Box 44"/>
          <p:cNvSpPr txBox="1">
            <a:spLocks noChangeArrowheads="1"/>
          </p:cNvSpPr>
          <p:nvPr/>
        </p:nvSpPr>
        <p:spPr bwMode="auto">
          <a:xfrm>
            <a:off x="3781425" y="5762625"/>
            <a:ext cx="711200" cy="400050"/>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FF0000"/>
                </a:solidFill>
                <a:sym typeface="Symbol" pitchFamily="18" charset="2"/>
              </a:rPr>
              <a:t></a:t>
            </a:r>
          </a:p>
        </p:txBody>
      </p:sp>
      <p:sp>
        <p:nvSpPr>
          <p:cNvPr id="1206317" name="Text Box 45"/>
          <p:cNvSpPr txBox="1">
            <a:spLocks noChangeArrowheads="1"/>
          </p:cNvSpPr>
          <p:nvPr/>
        </p:nvSpPr>
        <p:spPr bwMode="auto">
          <a:xfrm>
            <a:off x="4159250" y="5489575"/>
            <a:ext cx="71120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rgbClr val="FF0000"/>
                </a:solidFill>
                <a:sym typeface="Symbol" pitchFamily="18" charset="2"/>
              </a:rPr>
              <a:t>D</a:t>
            </a:r>
          </a:p>
        </p:txBody>
      </p:sp>
      <p:sp>
        <p:nvSpPr>
          <p:cNvPr id="102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9.4 – Resolution</a:t>
            </a:r>
          </a:p>
        </p:txBody>
      </p:sp>
      <p:grpSp>
        <p:nvGrpSpPr>
          <p:cNvPr id="28" name="Group 41"/>
          <p:cNvGrpSpPr>
            <a:grpSpLocks/>
          </p:cNvGrpSpPr>
          <p:nvPr/>
        </p:nvGrpSpPr>
        <p:grpSpPr bwMode="auto">
          <a:xfrm>
            <a:off x="838201" y="1711324"/>
            <a:ext cx="7464425" cy="804863"/>
            <a:chOff x="491" y="3360"/>
            <a:chExt cx="4702" cy="523"/>
          </a:xfrm>
        </p:grpSpPr>
        <p:sp>
          <p:nvSpPr>
            <p:cNvPr id="29" name="Text Box 23"/>
            <p:cNvSpPr txBox="1">
              <a:spLocks noChangeArrowheads="1"/>
            </p:cNvSpPr>
            <p:nvPr/>
          </p:nvSpPr>
          <p:spPr bwMode="auto">
            <a:xfrm>
              <a:off x="2991" y="3360"/>
              <a:ext cx="2202"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SQUARE apertures</a:t>
              </a:r>
            </a:p>
          </p:txBody>
        </p:sp>
        <p:sp>
          <p:nvSpPr>
            <p:cNvPr id="30" name="Rectangle 24"/>
            <p:cNvSpPr>
              <a:spLocks noChangeArrowheads="1"/>
            </p:cNvSpPr>
            <p:nvPr/>
          </p:nvSpPr>
          <p:spPr bwMode="auto">
            <a:xfrm>
              <a:off x="491" y="3362"/>
              <a:ext cx="4701" cy="520"/>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31" name="Text Box 25"/>
                <p:cNvSpPr txBox="1">
                  <a:spLocks noChangeArrowheads="1"/>
                </p:cNvSpPr>
                <p:nvPr/>
              </p:nvSpPr>
              <p:spPr bwMode="auto">
                <a:xfrm>
                  <a:off x="622" y="3375"/>
                  <a:ext cx="681" cy="500"/>
                </a:xfrm>
                <a:prstGeom prst="rect">
                  <a:avLst/>
                </a:prstGeom>
                <a:noFill/>
                <a:ln w="9525">
                  <a:noFill/>
                  <a:miter lim="800000"/>
                  <a:headEnd/>
                  <a:tailEnd/>
                </a:ln>
              </p:spPr>
              <p:txBody>
                <a:bodyPr wrap="square">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m:t>
                        </m:r>
                        <m:f>
                          <m:fPr>
                            <m:ctrlPr>
                              <a:rPr lang="en-US" altLang="en-US" i="1" dirty="0">
                                <a:latin typeface="Cambria Math" panose="02040503050406030204" pitchFamily="18" charset="0"/>
                                <a:ea typeface="Cambria Math" panose="02040503050406030204" pitchFamily="18" charset="0"/>
                              </a:rPr>
                            </m:ctrlPr>
                          </m:fPr>
                          <m:num>
                            <m:r>
                              <a:rPr lang="en-US" altLang="en-US" i="1" dirty="0" smtClean="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31" name="Text Box 25"/>
                <p:cNvSpPr txBox="1">
                  <a:spLocks noRot="1" noChangeAspect="1" noMove="1" noResize="1" noEditPoints="1" noAdjustHandles="1" noChangeArrowheads="1" noChangeShapeType="1" noTextEdit="1"/>
                </p:cNvSpPr>
                <p:nvPr/>
              </p:nvSpPr>
              <p:spPr bwMode="auto">
                <a:xfrm>
                  <a:off x="622" y="3375"/>
                  <a:ext cx="681" cy="500"/>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p:sp>
          <p:nvSpPr>
            <p:cNvPr id="32" name="Rectangle 26"/>
            <p:cNvSpPr>
              <a:spLocks noChangeArrowheads="1"/>
            </p:cNvSpPr>
            <p:nvPr/>
          </p:nvSpPr>
          <p:spPr bwMode="auto">
            <a:xfrm>
              <a:off x="2559" y="3429"/>
              <a:ext cx="322" cy="32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33" name="Text Box 27"/>
            <p:cNvSpPr txBox="1">
              <a:spLocks noChangeArrowheads="1"/>
            </p:cNvSpPr>
            <p:nvPr/>
          </p:nvSpPr>
          <p:spPr bwMode="auto">
            <a:xfrm>
              <a:off x="2622" y="359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34" name="Text Box 28"/>
            <p:cNvSpPr txBox="1">
              <a:spLocks noChangeArrowheads="1"/>
            </p:cNvSpPr>
            <p:nvPr/>
          </p:nvSpPr>
          <p:spPr bwMode="auto">
            <a:xfrm>
              <a:off x="2524" y="3475"/>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35" name="Text Box 29"/>
            <p:cNvSpPr txBox="1">
              <a:spLocks noChangeArrowheads="1"/>
            </p:cNvSpPr>
            <p:nvPr/>
          </p:nvSpPr>
          <p:spPr bwMode="auto">
            <a:xfrm>
              <a:off x="1392" y="3450"/>
              <a:ext cx="905"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dirty="0">
                  <a:solidFill>
                    <a:schemeClr val="hlink"/>
                  </a:solidFill>
                </a:rPr>
                <a:t> in rad</a:t>
              </a:r>
              <a:r>
                <a:rPr lang="en-US" altLang="en-US" dirty="0"/>
                <a:t>)</a:t>
              </a:r>
              <a:endParaRPr lang="en-US" altLang="en-US" i="1" dirty="0"/>
            </a:p>
          </p:txBody>
        </p:sp>
      </p:grpSp>
      <p:grpSp>
        <p:nvGrpSpPr>
          <p:cNvPr id="36" name="Group 42"/>
          <p:cNvGrpSpPr>
            <a:grpSpLocks/>
          </p:cNvGrpSpPr>
          <p:nvPr/>
        </p:nvGrpSpPr>
        <p:grpSpPr bwMode="auto">
          <a:xfrm>
            <a:off x="838201" y="2532540"/>
            <a:ext cx="7464425" cy="839308"/>
            <a:chOff x="492" y="3827"/>
            <a:chExt cx="4702" cy="526"/>
          </a:xfrm>
        </p:grpSpPr>
        <p:sp>
          <p:nvSpPr>
            <p:cNvPr id="37"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dirty="0">
                  <a:solidFill>
                    <a:schemeClr val="bg1"/>
                  </a:solidFill>
                </a:rPr>
                <a:t>Rayleigh criterion for CIRCULAR apertures</a:t>
              </a:r>
            </a:p>
          </p:txBody>
        </p:sp>
        <p:sp>
          <p:nvSpPr>
            <p:cNvPr id="38"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mc:AlternateContent xmlns:mc="http://schemas.openxmlformats.org/markup-compatibility/2006" xmlns:a14="http://schemas.microsoft.com/office/drawing/2010/main">
          <mc:Choice Requires="a14">
            <p:sp>
              <p:nvSpPr>
                <p:cNvPr id="39" name="Text Box 34"/>
                <p:cNvSpPr txBox="1">
                  <a:spLocks noChangeArrowheads="1"/>
                </p:cNvSpPr>
                <p:nvPr/>
              </p:nvSpPr>
              <p:spPr bwMode="auto">
                <a:xfrm>
                  <a:off x="619" y="3827"/>
                  <a:ext cx="1343" cy="500"/>
                </a:xfrm>
                <a:prstGeom prst="rect">
                  <a:avLst/>
                </a:prstGeom>
                <a:noFill/>
                <a:ln w="9525">
                  <a:noFill/>
                  <a:miter lim="800000"/>
                  <a:headEnd/>
                  <a:tailEnd/>
                </a:ln>
              </p:spPr>
              <p:txBody>
                <a:bodyPr>
                  <a:spAutoFit/>
                </a:bodyPr>
                <a:lstStyle/>
                <a:p>
                  <a:pPr eaLnBrk="1" hangingPunct="1">
                    <a:spcBef>
                      <a:spcPct val="50000"/>
                    </a:spcBef>
                  </a:pPr>
                  <a14:m>
                    <m:oMathPara xmlns:m="http://schemas.openxmlformats.org/officeDocument/2006/math">
                      <m:oMathParaPr>
                        <m:jc m:val="left"/>
                      </m:oMathParaPr>
                      <m:oMath xmlns:m="http://schemas.openxmlformats.org/officeDocument/2006/math">
                        <m:r>
                          <a:rPr lang="en-US" altLang="en-US" i="1" dirty="0" smtClean="0">
                            <a:latin typeface="Cambria Math" panose="02040503050406030204" pitchFamily="18" charset="0"/>
                            <a:sym typeface="Symbol" pitchFamily="18" charset="2"/>
                          </a:rPr>
                          <m:t></m:t>
                        </m:r>
                        <m:r>
                          <a:rPr lang="en-US" altLang="en-US" i="1" dirty="0">
                            <a:latin typeface="Cambria Math" panose="02040503050406030204" pitchFamily="18" charset="0"/>
                          </a:rPr>
                          <m:t>=1.22</m:t>
                        </m:r>
                        <m:f>
                          <m:fPr>
                            <m:ctrlPr>
                              <a:rPr lang="en-US" altLang="en-US" i="1" dirty="0">
                                <a:latin typeface="Cambria Math" panose="02040503050406030204" pitchFamily="18" charset="0"/>
                                <a:ea typeface="Cambria Math" panose="02040503050406030204" pitchFamily="18" charset="0"/>
                              </a:rPr>
                            </m:ctrlPr>
                          </m:fPr>
                          <m:num>
                            <m:r>
                              <a:rPr lang="en-US" altLang="en-US" i="1" dirty="0">
                                <a:latin typeface="Cambria Math" panose="02040503050406030204" pitchFamily="18" charset="0"/>
                                <a:ea typeface="Cambria Math" panose="02040503050406030204" pitchFamily="18" charset="0"/>
                              </a:rPr>
                              <m:t>𝜆</m:t>
                            </m:r>
                          </m:num>
                          <m:den>
                            <m:r>
                              <a:rPr lang="en-US" altLang="en-US" i="1" dirty="0">
                                <a:latin typeface="Cambria Math" panose="02040503050406030204" pitchFamily="18" charset="0"/>
                              </a:rPr>
                              <m:t>𝑏</m:t>
                            </m:r>
                          </m:den>
                        </m:f>
                      </m:oMath>
                    </m:oMathPara>
                  </a14:m>
                  <a:endParaRPr lang="en-US" altLang="en-US" i="1" dirty="0"/>
                </a:p>
              </p:txBody>
            </p:sp>
          </mc:Choice>
          <mc:Fallback xmlns="">
            <p:sp>
              <p:nvSpPr>
                <p:cNvPr id="39" name="Text Box 34"/>
                <p:cNvSpPr txBox="1">
                  <a:spLocks noRot="1" noChangeAspect="1" noMove="1" noResize="1" noEditPoints="1" noAdjustHandles="1" noChangeArrowheads="1" noChangeShapeType="1" noTextEdit="1"/>
                </p:cNvSpPr>
                <p:nvPr/>
              </p:nvSpPr>
              <p:spPr bwMode="auto">
                <a:xfrm>
                  <a:off x="619" y="3827"/>
                  <a:ext cx="1343" cy="500"/>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p:sp>
          <p:nvSpPr>
            <p:cNvPr id="40" name="Text Box 38"/>
            <p:cNvSpPr txBox="1">
              <a:spLocks noChangeArrowheads="1"/>
            </p:cNvSpPr>
            <p:nvPr/>
          </p:nvSpPr>
          <p:spPr bwMode="auto">
            <a:xfrm>
              <a:off x="1510" y="3945"/>
              <a:ext cx="916" cy="291"/>
            </a:xfrm>
            <a:prstGeom prst="rect">
              <a:avLst/>
            </a:prstGeom>
            <a:noFill/>
            <a:ln w="9525">
              <a:noFill/>
              <a:miter lim="800000"/>
              <a:headEnd/>
              <a:tailEnd/>
            </a:ln>
          </p:spPr>
          <p:txBody>
            <a:bodyPr wrap="square">
              <a:spAutoFit/>
            </a:bodyPr>
            <a:lstStyle/>
            <a:p>
              <a:pPr eaLnBrk="1" hangingPunct="1">
                <a:spcBef>
                  <a:spcPct val="50000"/>
                </a:spcBef>
              </a:pPr>
              <a:r>
                <a:rPr lang="en-US" altLang="en-US" dirty="0">
                  <a:sym typeface="Symbol" pitchFamily="18" charset="2"/>
                </a:rPr>
                <a:t>(</a:t>
              </a:r>
              <a:r>
                <a:rPr lang="en-US" altLang="en-US" dirty="0">
                  <a:solidFill>
                    <a:schemeClr val="hlink"/>
                  </a:solidFill>
                  <a:sym typeface="Symbol" pitchFamily="18" charset="2"/>
                </a:rPr>
                <a:t></a:t>
              </a:r>
              <a:r>
                <a:rPr lang="en-US" altLang="en-US" b="1" dirty="0">
                  <a:solidFill>
                    <a:schemeClr val="hlink"/>
                  </a:solidFill>
                </a:rPr>
                <a:t> </a:t>
              </a:r>
              <a:r>
                <a:rPr lang="en-US" altLang="en-US" dirty="0">
                  <a:solidFill>
                    <a:schemeClr val="hlink"/>
                  </a:solidFill>
                </a:rPr>
                <a:t>in rad</a:t>
              </a:r>
              <a:r>
                <a:rPr lang="en-US" altLang="en-US" dirty="0"/>
                <a:t>)</a:t>
              </a:r>
              <a:endParaRPr lang="en-US" altLang="en-US" i="1" dirty="0"/>
            </a:p>
          </p:txBody>
        </p:sp>
        <p:sp>
          <p:nvSpPr>
            <p:cNvPr id="41" name="Oval 39"/>
            <p:cNvSpPr>
              <a:spLocks noChangeArrowheads="1"/>
            </p:cNvSpPr>
            <p:nvPr/>
          </p:nvSpPr>
          <p:spPr bwMode="auto">
            <a:xfrm>
              <a:off x="2551" y="3932"/>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42" name="Line 40"/>
            <p:cNvSpPr>
              <a:spLocks noChangeShapeType="1"/>
            </p:cNvSpPr>
            <p:nvPr/>
          </p:nvSpPr>
          <p:spPr bwMode="auto">
            <a:xfrm>
              <a:off x="2550" y="4094"/>
              <a:ext cx="328" cy="0"/>
            </a:xfrm>
            <a:prstGeom prst="line">
              <a:avLst/>
            </a:prstGeom>
            <a:noFill/>
            <a:ln w="9525">
              <a:solidFill>
                <a:srgbClr val="FF0000"/>
              </a:solidFill>
              <a:prstDash val="dash"/>
              <a:round/>
              <a:headEnd/>
              <a:tailEnd/>
            </a:ln>
          </p:spPr>
          <p:txBody>
            <a:bodyPr/>
            <a:lstStyle/>
            <a:p>
              <a:endParaRPr lang="en-US"/>
            </a:p>
          </p:txBody>
        </p:sp>
        <p:sp>
          <p:nvSpPr>
            <p:cNvPr id="43" name="Text Box 36"/>
            <p:cNvSpPr txBox="1">
              <a:spLocks noChangeArrowheads="1"/>
            </p:cNvSpPr>
            <p:nvPr/>
          </p:nvSpPr>
          <p:spPr bwMode="auto">
            <a:xfrm>
              <a:off x="2621" y="4058"/>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6308">
                                            <p:txEl>
                                              <p:pRg st="0" end="0"/>
                                            </p:txEl>
                                          </p:spTgt>
                                        </p:tgtEl>
                                        <p:attrNameLst>
                                          <p:attrName>style.visibility</p:attrName>
                                        </p:attrNameLst>
                                      </p:cBhvr>
                                      <p:to>
                                        <p:strVal val="visible"/>
                                      </p:to>
                                    </p:set>
                                    <p:anim calcmode="lin" valueType="num">
                                      <p:cBhvr additive="base">
                                        <p:cTn id="19" dur="500" fill="hold"/>
                                        <p:tgtEl>
                                          <p:spTgt spid="120630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6308">
                                            <p:txEl>
                                              <p:pRg st="1" end="1"/>
                                            </p:txEl>
                                          </p:spTgt>
                                        </p:tgtEl>
                                        <p:attrNameLst>
                                          <p:attrName>style.visibility</p:attrName>
                                        </p:attrNameLst>
                                      </p:cBhvr>
                                      <p:to>
                                        <p:strVal val="visible"/>
                                      </p:to>
                                    </p:set>
                                    <p:anim calcmode="lin" valueType="num">
                                      <p:cBhvr additive="base">
                                        <p:cTn id="25" dur="500" fill="hold"/>
                                        <p:tgtEl>
                                          <p:spTgt spid="120630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06308">
                                            <p:txEl>
                                              <p:pRg st="2" end="2"/>
                                            </p:txEl>
                                          </p:spTgt>
                                        </p:tgtEl>
                                        <p:attrNameLst>
                                          <p:attrName>style.visibility</p:attrName>
                                        </p:attrNameLst>
                                      </p:cBhvr>
                                      <p:to>
                                        <p:strVal val="visible"/>
                                      </p:to>
                                    </p:set>
                                    <p:anim calcmode="lin" valueType="num">
                                      <p:cBhvr additive="base">
                                        <p:cTn id="31" dur="500" fill="hold"/>
                                        <p:tgtEl>
                                          <p:spTgt spid="120630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206311"/>
                                        </p:tgtEl>
                                        <p:attrNameLst>
                                          <p:attrName>style.visibility</p:attrName>
                                        </p:attrNameLst>
                                      </p:cBhvr>
                                      <p:to>
                                        <p:strVal val="visible"/>
                                      </p:to>
                                    </p:set>
                                    <p:anim calcmode="lin" valueType="num">
                                      <p:cBhvr additive="base">
                                        <p:cTn id="37" dur="500" fill="hold"/>
                                        <p:tgtEl>
                                          <p:spTgt spid="1206311"/>
                                        </p:tgtEl>
                                        <p:attrNameLst>
                                          <p:attrName>ppt_x</p:attrName>
                                        </p:attrNameLst>
                                      </p:cBhvr>
                                      <p:tavLst>
                                        <p:tav tm="0">
                                          <p:val>
                                            <p:strVal val="1+#ppt_w/2"/>
                                          </p:val>
                                        </p:tav>
                                        <p:tav tm="100000">
                                          <p:val>
                                            <p:strVal val="#ppt_x"/>
                                          </p:val>
                                        </p:tav>
                                      </p:tavLst>
                                    </p:anim>
                                    <p:anim calcmode="lin" valueType="num">
                                      <p:cBhvr additive="base">
                                        <p:cTn id="38" dur="500" fill="hold"/>
                                        <p:tgtEl>
                                          <p:spTgt spid="1206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206312"/>
                                        </p:tgtEl>
                                        <p:attrNameLst>
                                          <p:attrName>style.visibility</p:attrName>
                                        </p:attrNameLst>
                                      </p:cBhvr>
                                      <p:to>
                                        <p:strVal val="visible"/>
                                      </p:to>
                                    </p:set>
                                    <p:animEffect transition="in" filter="wipe(right)">
                                      <p:cBhvr>
                                        <p:cTn id="43" dur="5000"/>
                                        <p:tgtEl>
                                          <p:spTgt spid="1206312"/>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par>
                                <p:cTn id="44" presetID="22" presetClass="entr" presetSubtype="2" fill="hold" grpId="0" nodeType="withEffect">
                                  <p:stCondLst>
                                    <p:cond delay="0"/>
                                  </p:stCondLst>
                                  <p:childTnLst>
                                    <p:set>
                                      <p:cBhvr>
                                        <p:cTn id="45" dur="1" fill="hold">
                                          <p:stCondLst>
                                            <p:cond delay="0"/>
                                          </p:stCondLst>
                                        </p:cTn>
                                        <p:tgtEl>
                                          <p:spTgt spid="1206313"/>
                                        </p:tgtEl>
                                        <p:attrNameLst>
                                          <p:attrName>style.visibility</p:attrName>
                                        </p:attrNameLst>
                                      </p:cBhvr>
                                      <p:to>
                                        <p:strVal val="visible"/>
                                      </p:to>
                                    </p:set>
                                    <p:animEffect transition="in" filter="wipe(right)">
                                      <p:cBhvr>
                                        <p:cTn id="46" dur="5000"/>
                                        <p:tgtEl>
                                          <p:spTgt spid="1206313"/>
                                        </p:tgtEl>
                                      </p:cBhvr>
                                    </p:animEffect>
                                  </p:childTnLst>
                                  <p:subTnLst>
                                    <p:audio>
                                      <p:cMediaNode>
                                        <p:cTn display="0" masterRel="sameClick">
                                          <p:stCondLst>
                                            <p:cond evt="begin" delay="0">
                                              <p:tn val="44"/>
                                            </p:cond>
                                          </p:stCondLst>
                                          <p:endCondLst>
                                            <p:cond evt="onStopAudio" delay="0">
                                              <p:tgtEl>
                                                <p:sldTgt/>
                                              </p:tgtEl>
                                            </p:cond>
                                          </p:endCondLst>
                                        </p:cTn>
                                        <p:tgtEl>
                                          <p:sndTgt r:embed="rId5" name="drumro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06314"/>
                                        </p:tgtEl>
                                        <p:attrNameLst>
                                          <p:attrName>style.visibility</p:attrName>
                                        </p:attrNameLst>
                                      </p:cBhvr>
                                      <p:to>
                                        <p:strVal val="visible"/>
                                      </p:to>
                                    </p:set>
                                    <p:animEffect transition="in" filter="wipe(down)">
                                      <p:cBhvr>
                                        <p:cTn id="51" dur="500"/>
                                        <p:tgtEl>
                                          <p:spTgt spid="1206314"/>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iterate type="lt">
                                    <p:tmPct val="10000"/>
                                  </p:iterate>
                                  <p:childTnLst>
                                    <p:set>
                                      <p:cBhvr>
                                        <p:cTn id="55" dur="1" fill="hold">
                                          <p:stCondLst>
                                            <p:cond delay="0"/>
                                          </p:stCondLst>
                                        </p:cTn>
                                        <p:tgtEl>
                                          <p:spTgt spid="1206315"/>
                                        </p:tgtEl>
                                        <p:attrNameLst>
                                          <p:attrName>style.visibility</p:attrName>
                                        </p:attrNameLst>
                                      </p:cBhvr>
                                      <p:to>
                                        <p:strVal val="visible"/>
                                      </p:to>
                                    </p:set>
                                    <p:anim calcmode="lin" valueType="num">
                                      <p:cBhvr additive="base">
                                        <p:cTn id="56" dur="500" fill="hold"/>
                                        <p:tgtEl>
                                          <p:spTgt spid="1206315"/>
                                        </p:tgtEl>
                                        <p:attrNameLst>
                                          <p:attrName>ppt_x</p:attrName>
                                        </p:attrNameLst>
                                      </p:cBhvr>
                                      <p:tavLst>
                                        <p:tav tm="0">
                                          <p:val>
                                            <p:strVal val="1+#ppt_w/2"/>
                                          </p:val>
                                        </p:tav>
                                        <p:tav tm="100000">
                                          <p:val>
                                            <p:strVal val="#ppt_x"/>
                                          </p:val>
                                        </p:tav>
                                      </p:tavLst>
                                    </p:anim>
                                    <p:anim calcmode="lin" valueType="num">
                                      <p:cBhvr additive="base">
                                        <p:cTn id="57" dur="500" fill="hold"/>
                                        <p:tgtEl>
                                          <p:spTgt spid="12063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7"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iterate type="lt">
                                    <p:tmPct val="10000"/>
                                  </p:iterate>
                                  <p:childTnLst>
                                    <p:set>
                                      <p:cBhvr>
                                        <p:cTn id="61" dur="1" fill="hold">
                                          <p:stCondLst>
                                            <p:cond delay="0"/>
                                          </p:stCondLst>
                                        </p:cTn>
                                        <p:tgtEl>
                                          <p:spTgt spid="1206316"/>
                                        </p:tgtEl>
                                        <p:attrNameLst>
                                          <p:attrName>style.visibility</p:attrName>
                                        </p:attrNameLst>
                                      </p:cBhvr>
                                      <p:to>
                                        <p:strVal val="visible"/>
                                      </p:to>
                                    </p:set>
                                    <p:anim calcmode="lin" valueType="num">
                                      <p:cBhvr additive="base">
                                        <p:cTn id="62" dur="500" fill="hold"/>
                                        <p:tgtEl>
                                          <p:spTgt spid="1206316"/>
                                        </p:tgtEl>
                                        <p:attrNameLst>
                                          <p:attrName>ppt_x</p:attrName>
                                        </p:attrNameLst>
                                      </p:cBhvr>
                                      <p:tavLst>
                                        <p:tav tm="0">
                                          <p:val>
                                            <p:strVal val="1+#ppt_w/2"/>
                                          </p:val>
                                        </p:tav>
                                        <p:tav tm="100000">
                                          <p:val>
                                            <p:strVal val="#ppt_x"/>
                                          </p:val>
                                        </p:tav>
                                      </p:tavLst>
                                    </p:anim>
                                    <p:anim calcmode="lin" valueType="num">
                                      <p:cBhvr additive="base">
                                        <p:cTn id="63" dur="500" fill="hold"/>
                                        <p:tgtEl>
                                          <p:spTgt spid="1206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7" name="typ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iterate type="lt">
                                    <p:tmPct val="10000"/>
                                  </p:iterate>
                                  <p:childTnLst>
                                    <p:set>
                                      <p:cBhvr>
                                        <p:cTn id="67" dur="1" fill="hold">
                                          <p:stCondLst>
                                            <p:cond delay="0"/>
                                          </p:stCondLst>
                                        </p:cTn>
                                        <p:tgtEl>
                                          <p:spTgt spid="1206317"/>
                                        </p:tgtEl>
                                        <p:attrNameLst>
                                          <p:attrName>style.visibility</p:attrName>
                                        </p:attrNameLst>
                                      </p:cBhvr>
                                      <p:to>
                                        <p:strVal val="visible"/>
                                      </p:to>
                                    </p:set>
                                    <p:anim calcmode="lin" valueType="num">
                                      <p:cBhvr additive="base">
                                        <p:cTn id="68" dur="500" fill="hold"/>
                                        <p:tgtEl>
                                          <p:spTgt spid="1206317"/>
                                        </p:tgtEl>
                                        <p:attrNameLst>
                                          <p:attrName>ppt_x</p:attrName>
                                        </p:attrNameLst>
                                      </p:cBhvr>
                                      <p:tavLst>
                                        <p:tav tm="0">
                                          <p:val>
                                            <p:strVal val="1+#ppt_w/2"/>
                                          </p:val>
                                        </p:tav>
                                        <p:tav tm="100000">
                                          <p:val>
                                            <p:strVal val="#ppt_x"/>
                                          </p:val>
                                        </p:tav>
                                      </p:tavLst>
                                    </p:anim>
                                    <p:anim calcmode="lin" valueType="num">
                                      <p:cBhvr additive="base">
                                        <p:cTn id="69" dur="500" fill="hold"/>
                                        <p:tgtEl>
                                          <p:spTgt spid="12063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7" name="type.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06308">
                                            <p:txEl>
                                              <p:pRg st="5" end="5"/>
                                            </p:txEl>
                                          </p:spTgt>
                                        </p:tgtEl>
                                        <p:attrNameLst>
                                          <p:attrName>style.visibility</p:attrName>
                                        </p:attrNameLst>
                                      </p:cBhvr>
                                      <p:to>
                                        <p:strVal val="visible"/>
                                      </p:to>
                                    </p:set>
                                    <p:anim calcmode="lin" valueType="num">
                                      <p:cBhvr additive="base">
                                        <p:cTn id="74" dur="500" fill="hold"/>
                                        <p:tgtEl>
                                          <p:spTgt spid="1206308">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063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312" grpId="0" animBg="1"/>
      <p:bldP spid="1206313" grpId="0" animBg="1"/>
      <p:bldP spid="1206314" grpId="0" animBg="1"/>
      <p:bldP spid="1206315" grpId="0"/>
      <p:bldP spid="1206316" grpId="0"/>
      <p:bldP spid="12063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14001</TotalTime>
  <Words>2209</Words>
  <Application>Microsoft Office PowerPoint</Application>
  <PresentationFormat>On-screen Show (4:3)</PresentationFormat>
  <Paragraphs>304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Cambria Math</vt:lpstr>
      <vt:lpstr>Courier New</vt:lpstr>
      <vt:lpstr>Symbol</vt:lpstr>
      <vt:lpstr>Times New Roman</vt:lpstr>
      <vt:lpstr>Default Design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PowerPoint Presentation</vt:lpstr>
      <vt:lpstr>Topic 9: Wave phenomena - AHL 9.4 – Resolution</vt:lpstr>
      <vt:lpstr>Topic 9: Wave phenomena - AHL 9.4 – Resolution</vt:lpstr>
      <vt:lpstr>Topic 9: Wave phenomena - AHL 9.4 – Resolution</vt:lpstr>
      <vt:lpstr>PowerPoint Presentation</vt:lpstr>
      <vt:lpstr>Topic 9: Wave phenomena - AHL 9.4 – Resolution</vt:lpstr>
      <vt:lpstr>PowerPoint Presentation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1042</cp:revision>
  <dcterms:created xsi:type="dcterms:W3CDTF">2006-01-31T23:43:34Z</dcterms:created>
  <dcterms:modified xsi:type="dcterms:W3CDTF">2017-07-30T02:44:07Z</dcterms:modified>
</cp:coreProperties>
</file>