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9" r:id="rId10"/>
    <p:sldId id="398" r:id="rId11"/>
    <p:sldId id="400" r:id="rId12"/>
    <p:sldId id="401" r:id="rId13"/>
    <p:sldId id="402" r:id="rId14"/>
    <p:sldId id="403" r:id="rId15"/>
    <p:sldId id="404" r:id="rId16"/>
    <p:sldId id="407" r:id="rId17"/>
    <p:sldId id="410" r:id="rId18"/>
    <p:sldId id="411" r:id="rId19"/>
    <p:sldId id="412" r:id="rId20"/>
    <p:sldId id="406" r:id="rId21"/>
    <p:sldId id="405" r:id="rId22"/>
    <p:sldId id="413" r:id="rId23"/>
    <p:sldId id="414" r:id="rId24"/>
    <p:sldId id="416" r:id="rId25"/>
    <p:sldId id="417" r:id="rId26"/>
    <p:sldId id="415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6FF"/>
    <a:srgbClr val="DDDDDD"/>
    <a:srgbClr val="009999"/>
    <a:srgbClr val="CC6600"/>
    <a:srgbClr val="EAEAEA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3856" autoAdjust="0"/>
  </p:normalViewPr>
  <p:slideViewPr>
    <p:cSldViewPr snapToGrid="0">
      <p:cViewPr varScale="1">
        <p:scale>
          <a:sx n="79" d="100"/>
          <a:sy n="79" d="100"/>
        </p:scale>
        <p:origin x="542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ACD56D5-5402-4C6D-98FA-01CA7D950D0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B857575-9E7E-42BE-BAEE-BEC809745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3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9A9715-5AFF-4002-845E-8C196CE2F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861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41876D-2681-4158-B5CB-0D2A37FA4A6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4358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87200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57576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5299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88646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33558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92061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03737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44700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380229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08544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D864D9D-2E9A-488F-94FF-5B69DB41FC4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05593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6000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52988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88867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43742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80322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25717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46906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57991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47997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1769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41E2FAA-7C63-4556-AAFB-6407BAD48B8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14978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54650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48050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33579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16105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204084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30914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9D5C46-29F7-4169-BDEA-98F3365A49F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478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3B5B24E-ABE2-4C9E-B913-978CA69FAD3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3884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6DD7AC-BEBD-47D6-922A-20749166FDB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6161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3575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3715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8155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1E8F5-5849-4E74-A578-EE6560AAA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6D1B-2E0A-4D25-99CA-137DEF8E2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34F2-3274-4109-9D7D-F7B66B83E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C66D4-F6EF-46DE-8634-A9DD67918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2003-7CA8-4D2D-8D0E-8B6F010BD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414E-0754-4750-9A79-BFF2529DB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7D4D-D981-4058-851F-C7F30DC82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DD7E3-8B2D-45E1-BC40-99EB39115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D6BD-3087-4AC9-BDE1-331687F0E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5284A-40B5-4B25-9C73-DE8692A7D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A00-3DA0-4FEC-9257-BA4077D90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DA6905-B047-4600-80B6-EF733FD86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36.png"/><Relationship Id="rId5" Type="http://schemas.openxmlformats.org/officeDocument/2006/relationships/audio" Target="../media/audio8.wav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jabe.com/VWedge.html&amp;ei=bOBlVcf9Fon_yQTByYLIAg&amp;bvm=bv.93990622,d.cGU&amp;psig=AFQjCNGlWAWvw7vMAEuFCEHjQU8VDLFqlw&amp;ust=1432826034277661" TargetMode="External"/><Relationship Id="rId5" Type="http://schemas.openxmlformats.org/officeDocument/2006/relationships/image" Target="../media/image44.pn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37623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rgbClr val="7030A0"/>
                </a:solidFill>
              </a:rPr>
              <a:t>Topic 9.3 </a:t>
            </a:r>
            <a:r>
              <a:rPr lang="en-US" altLang="en-US">
                <a:solidFill>
                  <a:srgbClr val="7030A0"/>
                </a:solidFill>
              </a:rPr>
              <a:t>is an extension of Topic 4.4.</a:t>
            </a:r>
          </a:p>
          <a:p>
            <a:pPr marL="633413" indent="-633413"/>
            <a:r>
              <a:rPr lang="en-US" altLang="en-US" b="1"/>
              <a:t>Essential idea: </a:t>
            </a:r>
            <a:r>
              <a:rPr lang="en-US" altLang="en-US"/>
              <a:t>Interference patterns from multiple slits and thin films produce accurately repeatable patterns.</a:t>
            </a:r>
          </a:p>
          <a:p>
            <a:pPr marL="633413" indent="-633413"/>
            <a:r>
              <a:rPr lang="en-US" altLang="en-US" b="1"/>
              <a:t>Nature of science: </a:t>
            </a:r>
            <a:r>
              <a:rPr lang="en-US" altLang="en-US"/>
              <a:t>(1) Curiosity: Observed patterns of iridescence in animals, such as the shimmer of peacock feathers, led scientists to develop the theory of thin film interference. (2) Serendipity: The first laboratory production of thin films was accidental.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524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</a:t>
            </a:r>
            <a:r>
              <a:rPr lang="en-US" altLang="en-US" i="1" dirty="0" smtClean="0">
                <a:solidFill>
                  <a:schemeClr val="accent2"/>
                </a:solidFill>
              </a:rPr>
              <a:t>interference - review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"/>
              <p:cNvSpPr>
                <a:spLocks noChangeArrowheads="1"/>
              </p:cNvSpPr>
              <p:nvPr/>
            </p:nvSpPr>
            <p:spPr bwMode="auto">
              <a:xfrm>
                <a:off x="685800" y="1800224"/>
                <a:ext cx="7772400" cy="50577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Coherent light having a                                 wavelength of 675 nm is incident on                                                 an opaque card having two vertical                                                slits separated by 1.25 mm. A screen                                                      is located 4.50 m away from the card.                                       What is the distance between the                                         central maximum and the first maximum?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Use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</m:t>
                        </m:r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sz="2000" i="1" dirty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 = 67510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-9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m, </a:t>
                </a: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= 4.50 m, and  </a:t>
                </a: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= 1.2510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-3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m.</a:t>
                </a:r>
                <a:endParaRPr lang="en-US" altLang="en-US" i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Thus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</m:t>
                        </m:r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altLang="en-US" i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675</m:t>
                            </m:r>
                            <m:sSup>
                              <m:sSupPr>
                                <m:ctrlPr>
                                  <a:rPr lang="en-US" altLang="en-US" sz="20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en-US" sz="20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−9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4.50</m:t>
                            </m:r>
                          </m:e>
                        </m:d>
                      </m:num>
                      <m:den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1.25</m:t>
                        </m:r>
                        <m:sSup>
                          <m:sSupPr>
                            <m:ctrlP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0.00243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m.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800224"/>
                <a:ext cx="7772400" cy="5057775"/>
              </a:xfrm>
              <a:prstGeom prst="rect">
                <a:avLst/>
              </a:prstGeom>
              <a:blipFill>
                <a:blip r:embed="rId6"/>
                <a:stretch>
                  <a:fillRect l="-1255" t="-843" r="-26039" b="-14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2025" y="1470025"/>
            <a:ext cx="27051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 – intensity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Because each slit in two-slit interference also acts like a single slit, likewise introduced in Topic 4, the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________________________________. </a:t>
            </a:r>
            <a:endParaRPr lang="en-US" altLang="en-US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bottom image shows the double-slit pattern. Note the regular separation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but the varying intensity.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top image shows the interference pattern if one of the two slits is blocked. In fact,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 ____________________________________________.</a:t>
            </a:r>
            <a:endParaRPr lang="en-US" altLang="en-US" i="1" dirty="0">
              <a:solidFill>
                <a:schemeClr val="accent2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chemeClr val="accent2"/>
              </a:solidFill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763" y="3024188"/>
            <a:ext cx="7353300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6775" y="2963863"/>
            <a:ext cx="244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single-slit intensity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7888" y="4346575"/>
            <a:ext cx="2443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double-slit intensity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 – intensity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If the double-slit                                                              intensity were not                                                          modulated by the                                                                single-slit effect, it                                                               would look like this: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Because of single-                                                                    slit constructive                                                            and destructive                                                             interference, the                                                                    actual double-slit                                                                intensity pattern                                                                        looks like this: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150" y="1544638"/>
            <a:ext cx="5408613" cy="354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Freeform 7"/>
          <p:cNvSpPr/>
          <p:nvPr/>
        </p:nvSpPr>
        <p:spPr>
          <a:xfrm>
            <a:off x="3775075" y="1822450"/>
            <a:ext cx="5186363" cy="3232150"/>
          </a:xfrm>
          <a:custGeom>
            <a:avLst/>
            <a:gdLst>
              <a:gd name="connsiteX0" fmla="*/ 0 w 6327058"/>
              <a:gd name="connsiteY0" fmla="*/ 3938898 h 3959789"/>
              <a:gd name="connsiteX1" fmla="*/ 368710 w 6327058"/>
              <a:gd name="connsiteY1" fmla="*/ 3894653 h 3959789"/>
              <a:gd name="connsiteX2" fmla="*/ 811161 w 6327058"/>
              <a:gd name="connsiteY2" fmla="*/ 3938898 h 3959789"/>
              <a:gd name="connsiteX3" fmla="*/ 1209368 w 6327058"/>
              <a:gd name="connsiteY3" fmla="*/ 3879905 h 3959789"/>
              <a:gd name="connsiteX4" fmla="*/ 1607574 w 6327058"/>
              <a:gd name="connsiteY4" fmla="*/ 3953647 h 3959789"/>
              <a:gd name="connsiteX5" fmla="*/ 2005781 w 6327058"/>
              <a:gd name="connsiteY5" fmla="*/ 3806163 h 3959789"/>
              <a:gd name="connsiteX6" fmla="*/ 2389239 w 6327058"/>
              <a:gd name="connsiteY6" fmla="*/ 3938898 h 3959789"/>
              <a:gd name="connsiteX7" fmla="*/ 2403987 w 6327058"/>
              <a:gd name="connsiteY7" fmla="*/ 3953647 h 3959789"/>
              <a:gd name="connsiteX8" fmla="*/ 2521974 w 6327058"/>
              <a:gd name="connsiteY8" fmla="*/ 3879905 h 3959789"/>
              <a:gd name="connsiteX9" fmla="*/ 2595716 w 6327058"/>
              <a:gd name="connsiteY9" fmla="*/ 3599685 h 3959789"/>
              <a:gd name="connsiteX10" fmla="*/ 2684206 w 6327058"/>
              <a:gd name="connsiteY10" fmla="*/ 3039247 h 3959789"/>
              <a:gd name="connsiteX11" fmla="*/ 2875936 w 6327058"/>
              <a:gd name="connsiteY11" fmla="*/ 1269440 h 3959789"/>
              <a:gd name="connsiteX12" fmla="*/ 3170903 w 6327058"/>
              <a:gd name="connsiteY12" fmla="*/ 1079 h 3959789"/>
              <a:gd name="connsiteX13" fmla="*/ 3524865 w 6327058"/>
              <a:gd name="connsiteY13" fmla="*/ 1475918 h 3959789"/>
              <a:gd name="connsiteX14" fmla="*/ 3642852 w 6327058"/>
              <a:gd name="connsiteY14" fmla="*/ 2759027 h 3959789"/>
              <a:gd name="connsiteX15" fmla="*/ 3760839 w 6327058"/>
              <a:gd name="connsiteY15" fmla="*/ 3599685 h 3959789"/>
              <a:gd name="connsiteX16" fmla="*/ 3952568 w 6327058"/>
              <a:gd name="connsiteY16" fmla="*/ 3938898 h 3959789"/>
              <a:gd name="connsiteX17" fmla="*/ 4321277 w 6327058"/>
              <a:gd name="connsiteY17" fmla="*/ 3806163 h 3959789"/>
              <a:gd name="connsiteX18" fmla="*/ 4763729 w 6327058"/>
              <a:gd name="connsiteY18" fmla="*/ 3953647 h 3959789"/>
              <a:gd name="connsiteX19" fmla="*/ 5147187 w 6327058"/>
              <a:gd name="connsiteY19" fmla="*/ 3879905 h 3959789"/>
              <a:gd name="connsiteX20" fmla="*/ 5560142 w 6327058"/>
              <a:gd name="connsiteY20" fmla="*/ 3938898 h 3959789"/>
              <a:gd name="connsiteX21" fmla="*/ 6002594 w 6327058"/>
              <a:gd name="connsiteY21" fmla="*/ 3909402 h 3959789"/>
              <a:gd name="connsiteX22" fmla="*/ 6327058 w 6327058"/>
              <a:gd name="connsiteY22" fmla="*/ 3953647 h 3959789"/>
              <a:gd name="connsiteX0" fmla="*/ 0 w 6327058"/>
              <a:gd name="connsiteY0" fmla="*/ 3938898 h 3959789"/>
              <a:gd name="connsiteX1" fmla="*/ 368710 w 6327058"/>
              <a:gd name="connsiteY1" fmla="*/ 3894653 h 3959789"/>
              <a:gd name="connsiteX2" fmla="*/ 811161 w 6327058"/>
              <a:gd name="connsiteY2" fmla="*/ 3938898 h 3959789"/>
              <a:gd name="connsiteX3" fmla="*/ 1209368 w 6327058"/>
              <a:gd name="connsiteY3" fmla="*/ 3879905 h 3959789"/>
              <a:gd name="connsiteX4" fmla="*/ 1607574 w 6327058"/>
              <a:gd name="connsiteY4" fmla="*/ 3953647 h 3959789"/>
              <a:gd name="connsiteX5" fmla="*/ 2005781 w 6327058"/>
              <a:gd name="connsiteY5" fmla="*/ 3806163 h 3959789"/>
              <a:gd name="connsiteX6" fmla="*/ 2389239 w 6327058"/>
              <a:gd name="connsiteY6" fmla="*/ 3938898 h 3959789"/>
              <a:gd name="connsiteX7" fmla="*/ 2403987 w 6327058"/>
              <a:gd name="connsiteY7" fmla="*/ 3953647 h 3959789"/>
              <a:gd name="connsiteX8" fmla="*/ 2521974 w 6327058"/>
              <a:gd name="connsiteY8" fmla="*/ 3879905 h 3959789"/>
              <a:gd name="connsiteX9" fmla="*/ 2595716 w 6327058"/>
              <a:gd name="connsiteY9" fmla="*/ 3599685 h 3959789"/>
              <a:gd name="connsiteX10" fmla="*/ 2684206 w 6327058"/>
              <a:gd name="connsiteY10" fmla="*/ 3039247 h 3959789"/>
              <a:gd name="connsiteX11" fmla="*/ 2875936 w 6327058"/>
              <a:gd name="connsiteY11" fmla="*/ 1269440 h 3959789"/>
              <a:gd name="connsiteX12" fmla="*/ 3170903 w 6327058"/>
              <a:gd name="connsiteY12" fmla="*/ 1079 h 3959789"/>
              <a:gd name="connsiteX13" fmla="*/ 3524865 w 6327058"/>
              <a:gd name="connsiteY13" fmla="*/ 1475918 h 3959789"/>
              <a:gd name="connsiteX14" fmla="*/ 3672349 w 6327058"/>
              <a:gd name="connsiteY14" fmla="*/ 3009750 h 3959789"/>
              <a:gd name="connsiteX15" fmla="*/ 3760839 w 6327058"/>
              <a:gd name="connsiteY15" fmla="*/ 3599685 h 3959789"/>
              <a:gd name="connsiteX16" fmla="*/ 3952568 w 6327058"/>
              <a:gd name="connsiteY16" fmla="*/ 3938898 h 3959789"/>
              <a:gd name="connsiteX17" fmla="*/ 4321277 w 6327058"/>
              <a:gd name="connsiteY17" fmla="*/ 3806163 h 3959789"/>
              <a:gd name="connsiteX18" fmla="*/ 4763729 w 6327058"/>
              <a:gd name="connsiteY18" fmla="*/ 3953647 h 3959789"/>
              <a:gd name="connsiteX19" fmla="*/ 5147187 w 6327058"/>
              <a:gd name="connsiteY19" fmla="*/ 3879905 h 3959789"/>
              <a:gd name="connsiteX20" fmla="*/ 5560142 w 6327058"/>
              <a:gd name="connsiteY20" fmla="*/ 3938898 h 3959789"/>
              <a:gd name="connsiteX21" fmla="*/ 6002594 w 6327058"/>
              <a:gd name="connsiteY21" fmla="*/ 3909402 h 3959789"/>
              <a:gd name="connsiteX22" fmla="*/ 6327058 w 6327058"/>
              <a:gd name="connsiteY22" fmla="*/ 3953647 h 3959789"/>
              <a:gd name="connsiteX0" fmla="*/ 0 w 6327058"/>
              <a:gd name="connsiteY0" fmla="*/ 3937844 h 3958735"/>
              <a:gd name="connsiteX1" fmla="*/ 368710 w 6327058"/>
              <a:gd name="connsiteY1" fmla="*/ 3893599 h 3958735"/>
              <a:gd name="connsiteX2" fmla="*/ 811161 w 6327058"/>
              <a:gd name="connsiteY2" fmla="*/ 3937844 h 3958735"/>
              <a:gd name="connsiteX3" fmla="*/ 1209368 w 6327058"/>
              <a:gd name="connsiteY3" fmla="*/ 3878851 h 3958735"/>
              <a:gd name="connsiteX4" fmla="*/ 1607574 w 6327058"/>
              <a:gd name="connsiteY4" fmla="*/ 3952593 h 3958735"/>
              <a:gd name="connsiteX5" fmla="*/ 2005781 w 6327058"/>
              <a:gd name="connsiteY5" fmla="*/ 3805109 h 3958735"/>
              <a:gd name="connsiteX6" fmla="*/ 2389239 w 6327058"/>
              <a:gd name="connsiteY6" fmla="*/ 3937844 h 3958735"/>
              <a:gd name="connsiteX7" fmla="*/ 2403987 w 6327058"/>
              <a:gd name="connsiteY7" fmla="*/ 3952593 h 3958735"/>
              <a:gd name="connsiteX8" fmla="*/ 2521974 w 6327058"/>
              <a:gd name="connsiteY8" fmla="*/ 3878851 h 3958735"/>
              <a:gd name="connsiteX9" fmla="*/ 2595716 w 6327058"/>
              <a:gd name="connsiteY9" fmla="*/ 3598631 h 3958735"/>
              <a:gd name="connsiteX10" fmla="*/ 2684206 w 6327058"/>
              <a:gd name="connsiteY10" fmla="*/ 3038193 h 3958735"/>
              <a:gd name="connsiteX11" fmla="*/ 2875936 w 6327058"/>
              <a:gd name="connsiteY11" fmla="*/ 1268386 h 3958735"/>
              <a:gd name="connsiteX12" fmla="*/ 3170903 w 6327058"/>
              <a:gd name="connsiteY12" fmla="*/ 25 h 3958735"/>
              <a:gd name="connsiteX13" fmla="*/ 3495368 w 6327058"/>
              <a:gd name="connsiteY13" fmla="*/ 1238890 h 3958735"/>
              <a:gd name="connsiteX14" fmla="*/ 3672349 w 6327058"/>
              <a:gd name="connsiteY14" fmla="*/ 3008696 h 3958735"/>
              <a:gd name="connsiteX15" fmla="*/ 3760839 w 6327058"/>
              <a:gd name="connsiteY15" fmla="*/ 3598631 h 3958735"/>
              <a:gd name="connsiteX16" fmla="*/ 3952568 w 6327058"/>
              <a:gd name="connsiteY16" fmla="*/ 3937844 h 3958735"/>
              <a:gd name="connsiteX17" fmla="*/ 4321277 w 6327058"/>
              <a:gd name="connsiteY17" fmla="*/ 3805109 h 3958735"/>
              <a:gd name="connsiteX18" fmla="*/ 4763729 w 6327058"/>
              <a:gd name="connsiteY18" fmla="*/ 3952593 h 3958735"/>
              <a:gd name="connsiteX19" fmla="*/ 5147187 w 6327058"/>
              <a:gd name="connsiteY19" fmla="*/ 3878851 h 3958735"/>
              <a:gd name="connsiteX20" fmla="*/ 5560142 w 6327058"/>
              <a:gd name="connsiteY20" fmla="*/ 3937844 h 3958735"/>
              <a:gd name="connsiteX21" fmla="*/ 6002594 w 6327058"/>
              <a:gd name="connsiteY21" fmla="*/ 3908348 h 3958735"/>
              <a:gd name="connsiteX22" fmla="*/ 6327058 w 6327058"/>
              <a:gd name="connsiteY22" fmla="*/ 3952593 h 395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27058" h="3958735">
                <a:moveTo>
                  <a:pt x="0" y="3937844"/>
                </a:moveTo>
                <a:cubicBezTo>
                  <a:pt x="116758" y="3915721"/>
                  <a:pt x="233517" y="3893599"/>
                  <a:pt x="368710" y="3893599"/>
                </a:cubicBezTo>
                <a:cubicBezTo>
                  <a:pt x="503903" y="3893599"/>
                  <a:pt x="671051" y="3940302"/>
                  <a:pt x="811161" y="3937844"/>
                </a:cubicBezTo>
                <a:cubicBezTo>
                  <a:pt x="951271" y="3935386"/>
                  <a:pt x="1076633" y="3876393"/>
                  <a:pt x="1209368" y="3878851"/>
                </a:cubicBezTo>
                <a:cubicBezTo>
                  <a:pt x="1342103" y="3881309"/>
                  <a:pt x="1474839" y="3964883"/>
                  <a:pt x="1607574" y="3952593"/>
                </a:cubicBezTo>
                <a:cubicBezTo>
                  <a:pt x="1740309" y="3940303"/>
                  <a:pt x="1875504" y="3807567"/>
                  <a:pt x="2005781" y="3805109"/>
                </a:cubicBezTo>
                <a:cubicBezTo>
                  <a:pt x="2136058" y="3802651"/>
                  <a:pt x="2322871" y="3913263"/>
                  <a:pt x="2389239" y="3937844"/>
                </a:cubicBezTo>
                <a:cubicBezTo>
                  <a:pt x="2455607" y="3962425"/>
                  <a:pt x="2381865" y="3962425"/>
                  <a:pt x="2403987" y="3952593"/>
                </a:cubicBezTo>
                <a:cubicBezTo>
                  <a:pt x="2426109" y="3942761"/>
                  <a:pt x="2490019" y="3937845"/>
                  <a:pt x="2521974" y="3878851"/>
                </a:cubicBezTo>
                <a:cubicBezTo>
                  <a:pt x="2553929" y="3819857"/>
                  <a:pt x="2568677" y="3738741"/>
                  <a:pt x="2595716" y="3598631"/>
                </a:cubicBezTo>
                <a:cubicBezTo>
                  <a:pt x="2622755" y="3458521"/>
                  <a:pt x="2637503" y="3426567"/>
                  <a:pt x="2684206" y="3038193"/>
                </a:cubicBezTo>
                <a:cubicBezTo>
                  <a:pt x="2730909" y="2649819"/>
                  <a:pt x="2794820" y="1774747"/>
                  <a:pt x="2875936" y="1268386"/>
                </a:cubicBezTo>
                <a:cubicBezTo>
                  <a:pt x="2957052" y="762025"/>
                  <a:pt x="3067664" y="4941"/>
                  <a:pt x="3170903" y="25"/>
                </a:cubicBezTo>
                <a:cubicBezTo>
                  <a:pt x="3274142" y="-4891"/>
                  <a:pt x="3411794" y="737445"/>
                  <a:pt x="3495368" y="1238890"/>
                </a:cubicBezTo>
                <a:cubicBezTo>
                  <a:pt x="3578942" y="1740335"/>
                  <a:pt x="3628104" y="2615406"/>
                  <a:pt x="3672349" y="3008696"/>
                </a:cubicBezTo>
                <a:cubicBezTo>
                  <a:pt x="3716594" y="3401986"/>
                  <a:pt x="3714136" y="3443773"/>
                  <a:pt x="3760839" y="3598631"/>
                </a:cubicBezTo>
                <a:cubicBezTo>
                  <a:pt x="3807542" y="3753489"/>
                  <a:pt x="3859162" y="3903431"/>
                  <a:pt x="3952568" y="3937844"/>
                </a:cubicBezTo>
                <a:cubicBezTo>
                  <a:pt x="4045974" y="3972257"/>
                  <a:pt x="4186084" y="3802651"/>
                  <a:pt x="4321277" y="3805109"/>
                </a:cubicBezTo>
                <a:cubicBezTo>
                  <a:pt x="4456470" y="3807567"/>
                  <a:pt x="4626077" y="3940303"/>
                  <a:pt x="4763729" y="3952593"/>
                </a:cubicBezTo>
                <a:cubicBezTo>
                  <a:pt x="4901381" y="3964883"/>
                  <a:pt x="5014452" y="3881309"/>
                  <a:pt x="5147187" y="3878851"/>
                </a:cubicBezTo>
                <a:cubicBezTo>
                  <a:pt x="5279922" y="3876393"/>
                  <a:pt x="5417574" y="3932928"/>
                  <a:pt x="5560142" y="3937844"/>
                </a:cubicBezTo>
                <a:cubicBezTo>
                  <a:pt x="5702710" y="3942760"/>
                  <a:pt x="5874775" y="3905890"/>
                  <a:pt x="6002594" y="3908348"/>
                </a:cubicBezTo>
                <a:cubicBezTo>
                  <a:pt x="6130413" y="3910806"/>
                  <a:pt x="6228735" y="3931699"/>
                  <a:pt x="6327058" y="3952593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4366" r="7806"/>
          <a:stretch>
            <a:fillRect/>
          </a:stretch>
        </p:blipFill>
        <p:spPr bwMode="auto">
          <a:xfrm>
            <a:off x="3878263" y="5168900"/>
            <a:ext cx="5045075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V="1">
            <a:off x="3830638" y="1873250"/>
            <a:ext cx="5119687" cy="3224213"/>
            <a:chOff x="3657601" y="3163614"/>
            <a:chExt cx="5118535" cy="3237188"/>
          </a:xfrm>
        </p:grpSpPr>
        <p:sp>
          <p:nvSpPr>
            <p:cNvPr id="3" name="Freeform 2"/>
            <p:cNvSpPr/>
            <p:nvPr/>
          </p:nvSpPr>
          <p:spPr>
            <a:xfrm>
              <a:off x="3657601" y="3168396"/>
              <a:ext cx="2553712" cy="3232406"/>
            </a:xfrm>
            <a:custGeom>
              <a:avLst/>
              <a:gdLst>
                <a:gd name="connsiteX0" fmla="*/ 0 w 5123793"/>
                <a:gd name="connsiteY0" fmla="*/ 2412126 h 2427894"/>
                <a:gd name="connsiteX1" fmla="*/ 141890 w 5123793"/>
                <a:gd name="connsiteY1" fmla="*/ 15768 h 2427894"/>
                <a:gd name="connsiteX2" fmla="*/ 252248 w 5123793"/>
                <a:gd name="connsiteY2" fmla="*/ 2412126 h 2427894"/>
                <a:gd name="connsiteX3" fmla="*/ 394138 w 5123793"/>
                <a:gd name="connsiteY3" fmla="*/ 15768 h 2427894"/>
                <a:gd name="connsiteX4" fmla="*/ 520262 w 5123793"/>
                <a:gd name="connsiteY4" fmla="*/ 2412126 h 2427894"/>
                <a:gd name="connsiteX5" fmla="*/ 646386 w 5123793"/>
                <a:gd name="connsiteY5" fmla="*/ 15768 h 2427894"/>
                <a:gd name="connsiteX6" fmla="*/ 788276 w 5123793"/>
                <a:gd name="connsiteY6" fmla="*/ 2412126 h 2427894"/>
                <a:gd name="connsiteX7" fmla="*/ 898634 w 5123793"/>
                <a:gd name="connsiteY7" fmla="*/ 2 h 2427894"/>
                <a:gd name="connsiteX8" fmla="*/ 1024759 w 5123793"/>
                <a:gd name="connsiteY8" fmla="*/ 2427892 h 2427894"/>
                <a:gd name="connsiteX9" fmla="*/ 1166648 w 5123793"/>
                <a:gd name="connsiteY9" fmla="*/ 15768 h 2427894"/>
                <a:gd name="connsiteX10" fmla="*/ 1277007 w 5123793"/>
                <a:gd name="connsiteY10" fmla="*/ 2427892 h 2427894"/>
                <a:gd name="connsiteX11" fmla="*/ 1418897 w 5123793"/>
                <a:gd name="connsiteY11" fmla="*/ 15768 h 2427894"/>
                <a:gd name="connsiteX12" fmla="*/ 1560786 w 5123793"/>
                <a:gd name="connsiteY12" fmla="*/ 2427892 h 2427894"/>
                <a:gd name="connsiteX13" fmla="*/ 1671145 w 5123793"/>
                <a:gd name="connsiteY13" fmla="*/ 2 h 2427894"/>
                <a:gd name="connsiteX14" fmla="*/ 1813034 w 5123793"/>
                <a:gd name="connsiteY14" fmla="*/ 2412126 h 2427894"/>
                <a:gd name="connsiteX15" fmla="*/ 1939159 w 5123793"/>
                <a:gd name="connsiteY15" fmla="*/ 15768 h 2427894"/>
                <a:gd name="connsiteX16" fmla="*/ 2065283 w 5123793"/>
                <a:gd name="connsiteY16" fmla="*/ 2427892 h 2427894"/>
                <a:gd name="connsiteX17" fmla="*/ 2191407 w 5123793"/>
                <a:gd name="connsiteY17" fmla="*/ 15768 h 2427894"/>
                <a:gd name="connsiteX18" fmla="*/ 2301766 w 5123793"/>
                <a:gd name="connsiteY18" fmla="*/ 2412126 h 2427894"/>
                <a:gd name="connsiteX19" fmla="*/ 2459421 w 5123793"/>
                <a:gd name="connsiteY19" fmla="*/ 15768 h 2427894"/>
                <a:gd name="connsiteX20" fmla="*/ 2569779 w 5123793"/>
                <a:gd name="connsiteY20" fmla="*/ 2412126 h 2427894"/>
                <a:gd name="connsiteX21" fmla="*/ 2727434 w 5123793"/>
                <a:gd name="connsiteY21" fmla="*/ 15768 h 2427894"/>
                <a:gd name="connsiteX22" fmla="*/ 2853559 w 5123793"/>
                <a:gd name="connsiteY22" fmla="*/ 2427892 h 2427894"/>
                <a:gd name="connsiteX23" fmla="*/ 2979683 w 5123793"/>
                <a:gd name="connsiteY23" fmla="*/ 2 h 2427894"/>
                <a:gd name="connsiteX24" fmla="*/ 3105807 w 5123793"/>
                <a:gd name="connsiteY24" fmla="*/ 2412126 h 2427894"/>
                <a:gd name="connsiteX25" fmla="*/ 3216166 w 5123793"/>
                <a:gd name="connsiteY25" fmla="*/ 15768 h 2427894"/>
                <a:gd name="connsiteX26" fmla="*/ 3342290 w 5123793"/>
                <a:gd name="connsiteY26" fmla="*/ 2412126 h 2427894"/>
                <a:gd name="connsiteX27" fmla="*/ 3468414 w 5123793"/>
                <a:gd name="connsiteY27" fmla="*/ 15768 h 2427894"/>
                <a:gd name="connsiteX28" fmla="*/ 3594538 w 5123793"/>
                <a:gd name="connsiteY28" fmla="*/ 2412126 h 2427894"/>
                <a:gd name="connsiteX29" fmla="*/ 3752193 w 5123793"/>
                <a:gd name="connsiteY29" fmla="*/ 15768 h 2427894"/>
                <a:gd name="connsiteX30" fmla="*/ 3862552 w 5123793"/>
                <a:gd name="connsiteY30" fmla="*/ 2412126 h 2427894"/>
                <a:gd name="connsiteX31" fmla="*/ 4004441 w 5123793"/>
                <a:gd name="connsiteY31" fmla="*/ 15768 h 2427894"/>
                <a:gd name="connsiteX32" fmla="*/ 4130566 w 5123793"/>
                <a:gd name="connsiteY32" fmla="*/ 2412126 h 2427894"/>
                <a:gd name="connsiteX33" fmla="*/ 4256690 w 5123793"/>
                <a:gd name="connsiteY33" fmla="*/ 15768 h 2427894"/>
                <a:gd name="connsiteX34" fmla="*/ 4382814 w 5123793"/>
                <a:gd name="connsiteY34" fmla="*/ 2412126 h 2427894"/>
                <a:gd name="connsiteX35" fmla="*/ 4493172 w 5123793"/>
                <a:gd name="connsiteY35" fmla="*/ 15768 h 2427894"/>
                <a:gd name="connsiteX36" fmla="*/ 4635062 w 5123793"/>
                <a:gd name="connsiteY36" fmla="*/ 2396361 h 2427894"/>
                <a:gd name="connsiteX37" fmla="*/ 4761186 w 5123793"/>
                <a:gd name="connsiteY37" fmla="*/ 15768 h 2427894"/>
                <a:gd name="connsiteX38" fmla="*/ 4887310 w 5123793"/>
                <a:gd name="connsiteY38" fmla="*/ 2412126 h 2427894"/>
                <a:gd name="connsiteX39" fmla="*/ 4997669 w 5123793"/>
                <a:gd name="connsiteY39" fmla="*/ 15768 h 2427894"/>
                <a:gd name="connsiteX40" fmla="*/ 5123793 w 5123793"/>
                <a:gd name="connsiteY40" fmla="*/ 2427892 h 242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23793" h="2427894">
                  <a:moveTo>
                    <a:pt x="0" y="2412126"/>
                  </a:moveTo>
                  <a:cubicBezTo>
                    <a:pt x="49924" y="1213947"/>
                    <a:pt x="99849" y="15768"/>
                    <a:pt x="141890" y="15768"/>
                  </a:cubicBezTo>
                  <a:cubicBezTo>
                    <a:pt x="183931" y="15768"/>
                    <a:pt x="210207" y="2412126"/>
                    <a:pt x="252248" y="2412126"/>
                  </a:cubicBezTo>
                  <a:cubicBezTo>
                    <a:pt x="294289" y="2412126"/>
                    <a:pt x="349469" y="15768"/>
                    <a:pt x="394138" y="15768"/>
                  </a:cubicBezTo>
                  <a:cubicBezTo>
                    <a:pt x="438807" y="15768"/>
                    <a:pt x="478221" y="2412126"/>
                    <a:pt x="520262" y="2412126"/>
                  </a:cubicBezTo>
                  <a:cubicBezTo>
                    <a:pt x="562303" y="2412126"/>
                    <a:pt x="601717" y="15768"/>
                    <a:pt x="646386" y="15768"/>
                  </a:cubicBezTo>
                  <a:cubicBezTo>
                    <a:pt x="691055" y="15768"/>
                    <a:pt x="746235" y="2414754"/>
                    <a:pt x="788276" y="2412126"/>
                  </a:cubicBezTo>
                  <a:cubicBezTo>
                    <a:pt x="830317" y="2409498"/>
                    <a:pt x="859220" y="-2626"/>
                    <a:pt x="898634" y="2"/>
                  </a:cubicBezTo>
                  <a:cubicBezTo>
                    <a:pt x="938048" y="2630"/>
                    <a:pt x="980090" y="2425264"/>
                    <a:pt x="1024759" y="2427892"/>
                  </a:cubicBezTo>
                  <a:cubicBezTo>
                    <a:pt x="1069428" y="2430520"/>
                    <a:pt x="1124607" y="15768"/>
                    <a:pt x="1166648" y="15768"/>
                  </a:cubicBezTo>
                  <a:cubicBezTo>
                    <a:pt x="1208689" y="15768"/>
                    <a:pt x="1234966" y="2427892"/>
                    <a:pt x="1277007" y="2427892"/>
                  </a:cubicBezTo>
                  <a:cubicBezTo>
                    <a:pt x="1319048" y="2427892"/>
                    <a:pt x="1371601" y="15768"/>
                    <a:pt x="1418897" y="15768"/>
                  </a:cubicBezTo>
                  <a:cubicBezTo>
                    <a:pt x="1466193" y="15768"/>
                    <a:pt x="1518745" y="2430520"/>
                    <a:pt x="1560786" y="2427892"/>
                  </a:cubicBezTo>
                  <a:cubicBezTo>
                    <a:pt x="1602827" y="2425264"/>
                    <a:pt x="1629104" y="2630"/>
                    <a:pt x="1671145" y="2"/>
                  </a:cubicBezTo>
                  <a:cubicBezTo>
                    <a:pt x="1713186" y="-2626"/>
                    <a:pt x="1768365" y="2409498"/>
                    <a:pt x="1813034" y="2412126"/>
                  </a:cubicBezTo>
                  <a:cubicBezTo>
                    <a:pt x="1857703" y="2414754"/>
                    <a:pt x="1897118" y="13140"/>
                    <a:pt x="1939159" y="15768"/>
                  </a:cubicBezTo>
                  <a:cubicBezTo>
                    <a:pt x="1981200" y="18396"/>
                    <a:pt x="2023242" y="2427892"/>
                    <a:pt x="2065283" y="2427892"/>
                  </a:cubicBezTo>
                  <a:cubicBezTo>
                    <a:pt x="2107324" y="2427892"/>
                    <a:pt x="2151993" y="18396"/>
                    <a:pt x="2191407" y="15768"/>
                  </a:cubicBezTo>
                  <a:cubicBezTo>
                    <a:pt x="2230821" y="13140"/>
                    <a:pt x="2257097" y="2412126"/>
                    <a:pt x="2301766" y="2412126"/>
                  </a:cubicBezTo>
                  <a:cubicBezTo>
                    <a:pt x="2346435" y="2412126"/>
                    <a:pt x="2414752" y="15768"/>
                    <a:pt x="2459421" y="15768"/>
                  </a:cubicBezTo>
                  <a:cubicBezTo>
                    <a:pt x="2504090" y="15768"/>
                    <a:pt x="2525110" y="2412126"/>
                    <a:pt x="2569779" y="2412126"/>
                  </a:cubicBezTo>
                  <a:cubicBezTo>
                    <a:pt x="2614448" y="2412126"/>
                    <a:pt x="2680137" y="13140"/>
                    <a:pt x="2727434" y="15768"/>
                  </a:cubicBezTo>
                  <a:cubicBezTo>
                    <a:pt x="2774731" y="18396"/>
                    <a:pt x="2811518" y="2430520"/>
                    <a:pt x="2853559" y="2427892"/>
                  </a:cubicBezTo>
                  <a:cubicBezTo>
                    <a:pt x="2895600" y="2425264"/>
                    <a:pt x="2937642" y="2630"/>
                    <a:pt x="2979683" y="2"/>
                  </a:cubicBezTo>
                  <a:cubicBezTo>
                    <a:pt x="3021724" y="-2626"/>
                    <a:pt x="3066393" y="2409498"/>
                    <a:pt x="3105807" y="2412126"/>
                  </a:cubicBezTo>
                  <a:cubicBezTo>
                    <a:pt x="3145221" y="2414754"/>
                    <a:pt x="3176752" y="15768"/>
                    <a:pt x="3216166" y="15768"/>
                  </a:cubicBezTo>
                  <a:cubicBezTo>
                    <a:pt x="3255580" y="15768"/>
                    <a:pt x="3300249" y="2412126"/>
                    <a:pt x="3342290" y="2412126"/>
                  </a:cubicBezTo>
                  <a:cubicBezTo>
                    <a:pt x="3384331" y="2412126"/>
                    <a:pt x="3426373" y="15768"/>
                    <a:pt x="3468414" y="15768"/>
                  </a:cubicBezTo>
                  <a:cubicBezTo>
                    <a:pt x="3510455" y="15768"/>
                    <a:pt x="3547242" y="2412126"/>
                    <a:pt x="3594538" y="2412126"/>
                  </a:cubicBezTo>
                  <a:cubicBezTo>
                    <a:pt x="3641834" y="2412126"/>
                    <a:pt x="3707524" y="15768"/>
                    <a:pt x="3752193" y="15768"/>
                  </a:cubicBezTo>
                  <a:cubicBezTo>
                    <a:pt x="3796862" y="15768"/>
                    <a:pt x="3820511" y="2412126"/>
                    <a:pt x="3862552" y="2412126"/>
                  </a:cubicBezTo>
                  <a:cubicBezTo>
                    <a:pt x="3904593" y="2412126"/>
                    <a:pt x="3959772" y="15768"/>
                    <a:pt x="4004441" y="15768"/>
                  </a:cubicBezTo>
                  <a:cubicBezTo>
                    <a:pt x="4049110" y="15768"/>
                    <a:pt x="4088525" y="2412126"/>
                    <a:pt x="4130566" y="2412126"/>
                  </a:cubicBezTo>
                  <a:cubicBezTo>
                    <a:pt x="4172607" y="2412126"/>
                    <a:pt x="4214649" y="15768"/>
                    <a:pt x="4256690" y="15768"/>
                  </a:cubicBezTo>
                  <a:cubicBezTo>
                    <a:pt x="4298731" y="15768"/>
                    <a:pt x="4343400" y="2412126"/>
                    <a:pt x="4382814" y="2412126"/>
                  </a:cubicBezTo>
                  <a:cubicBezTo>
                    <a:pt x="4422228" y="2412126"/>
                    <a:pt x="4451131" y="18395"/>
                    <a:pt x="4493172" y="15768"/>
                  </a:cubicBezTo>
                  <a:cubicBezTo>
                    <a:pt x="4535213" y="13141"/>
                    <a:pt x="4590393" y="2396361"/>
                    <a:pt x="4635062" y="2396361"/>
                  </a:cubicBezTo>
                  <a:cubicBezTo>
                    <a:pt x="4679731" y="2396361"/>
                    <a:pt x="4719145" y="13141"/>
                    <a:pt x="4761186" y="15768"/>
                  </a:cubicBezTo>
                  <a:cubicBezTo>
                    <a:pt x="4803227" y="18395"/>
                    <a:pt x="4847896" y="2412126"/>
                    <a:pt x="4887310" y="2412126"/>
                  </a:cubicBezTo>
                  <a:cubicBezTo>
                    <a:pt x="4926724" y="2412126"/>
                    <a:pt x="4958255" y="13140"/>
                    <a:pt x="4997669" y="15768"/>
                  </a:cubicBezTo>
                  <a:cubicBezTo>
                    <a:pt x="5037083" y="18396"/>
                    <a:pt x="5080438" y="1223144"/>
                    <a:pt x="5123793" y="2427892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22424" y="3163614"/>
              <a:ext cx="2553712" cy="3232406"/>
            </a:xfrm>
            <a:custGeom>
              <a:avLst/>
              <a:gdLst>
                <a:gd name="connsiteX0" fmla="*/ 0 w 5123793"/>
                <a:gd name="connsiteY0" fmla="*/ 2412126 h 2427894"/>
                <a:gd name="connsiteX1" fmla="*/ 141890 w 5123793"/>
                <a:gd name="connsiteY1" fmla="*/ 15768 h 2427894"/>
                <a:gd name="connsiteX2" fmla="*/ 252248 w 5123793"/>
                <a:gd name="connsiteY2" fmla="*/ 2412126 h 2427894"/>
                <a:gd name="connsiteX3" fmla="*/ 394138 w 5123793"/>
                <a:gd name="connsiteY3" fmla="*/ 15768 h 2427894"/>
                <a:gd name="connsiteX4" fmla="*/ 520262 w 5123793"/>
                <a:gd name="connsiteY4" fmla="*/ 2412126 h 2427894"/>
                <a:gd name="connsiteX5" fmla="*/ 646386 w 5123793"/>
                <a:gd name="connsiteY5" fmla="*/ 15768 h 2427894"/>
                <a:gd name="connsiteX6" fmla="*/ 788276 w 5123793"/>
                <a:gd name="connsiteY6" fmla="*/ 2412126 h 2427894"/>
                <a:gd name="connsiteX7" fmla="*/ 898634 w 5123793"/>
                <a:gd name="connsiteY7" fmla="*/ 2 h 2427894"/>
                <a:gd name="connsiteX8" fmla="*/ 1024759 w 5123793"/>
                <a:gd name="connsiteY8" fmla="*/ 2427892 h 2427894"/>
                <a:gd name="connsiteX9" fmla="*/ 1166648 w 5123793"/>
                <a:gd name="connsiteY9" fmla="*/ 15768 h 2427894"/>
                <a:gd name="connsiteX10" fmla="*/ 1277007 w 5123793"/>
                <a:gd name="connsiteY10" fmla="*/ 2427892 h 2427894"/>
                <a:gd name="connsiteX11" fmla="*/ 1418897 w 5123793"/>
                <a:gd name="connsiteY11" fmla="*/ 15768 h 2427894"/>
                <a:gd name="connsiteX12" fmla="*/ 1560786 w 5123793"/>
                <a:gd name="connsiteY12" fmla="*/ 2427892 h 2427894"/>
                <a:gd name="connsiteX13" fmla="*/ 1671145 w 5123793"/>
                <a:gd name="connsiteY13" fmla="*/ 2 h 2427894"/>
                <a:gd name="connsiteX14" fmla="*/ 1813034 w 5123793"/>
                <a:gd name="connsiteY14" fmla="*/ 2412126 h 2427894"/>
                <a:gd name="connsiteX15" fmla="*/ 1939159 w 5123793"/>
                <a:gd name="connsiteY15" fmla="*/ 15768 h 2427894"/>
                <a:gd name="connsiteX16" fmla="*/ 2065283 w 5123793"/>
                <a:gd name="connsiteY16" fmla="*/ 2427892 h 2427894"/>
                <a:gd name="connsiteX17" fmla="*/ 2191407 w 5123793"/>
                <a:gd name="connsiteY17" fmla="*/ 15768 h 2427894"/>
                <a:gd name="connsiteX18" fmla="*/ 2301766 w 5123793"/>
                <a:gd name="connsiteY18" fmla="*/ 2412126 h 2427894"/>
                <a:gd name="connsiteX19" fmla="*/ 2459421 w 5123793"/>
                <a:gd name="connsiteY19" fmla="*/ 15768 h 2427894"/>
                <a:gd name="connsiteX20" fmla="*/ 2569779 w 5123793"/>
                <a:gd name="connsiteY20" fmla="*/ 2412126 h 2427894"/>
                <a:gd name="connsiteX21" fmla="*/ 2727434 w 5123793"/>
                <a:gd name="connsiteY21" fmla="*/ 15768 h 2427894"/>
                <a:gd name="connsiteX22" fmla="*/ 2853559 w 5123793"/>
                <a:gd name="connsiteY22" fmla="*/ 2427892 h 2427894"/>
                <a:gd name="connsiteX23" fmla="*/ 2979683 w 5123793"/>
                <a:gd name="connsiteY23" fmla="*/ 2 h 2427894"/>
                <a:gd name="connsiteX24" fmla="*/ 3105807 w 5123793"/>
                <a:gd name="connsiteY24" fmla="*/ 2412126 h 2427894"/>
                <a:gd name="connsiteX25" fmla="*/ 3216166 w 5123793"/>
                <a:gd name="connsiteY25" fmla="*/ 15768 h 2427894"/>
                <a:gd name="connsiteX26" fmla="*/ 3342290 w 5123793"/>
                <a:gd name="connsiteY26" fmla="*/ 2412126 h 2427894"/>
                <a:gd name="connsiteX27" fmla="*/ 3468414 w 5123793"/>
                <a:gd name="connsiteY27" fmla="*/ 15768 h 2427894"/>
                <a:gd name="connsiteX28" fmla="*/ 3594538 w 5123793"/>
                <a:gd name="connsiteY28" fmla="*/ 2412126 h 2427894"/>
                <a:gd name="connsiteX29" fmla="*/ 3752193 w 5123793"/>
                <a:gd name="connsiteY29" fmla="*/ 15768 h 2427894"/>
                <a:gd name="connsiteX30" fmla="*/ 3862552 w 5123793"/>
                <a:gd name="connsiteY30" fmla="*/ 2412126 h 2427894"/>
                <a:gd name="connsiteX31" fmla="*/ 4004441 w 5123793"/>
                <a:gd name="connsiteY31" fmla="*/ 15768 h 2427894"/>
                <a:gd name="connsiteX32" fmla="*/ 4130566 w 5123793"/>
                <a:gd name="connsiteY32" fmla="*/ 2412126 h 2427894"/>
                <a:gd name="connsiteX33" fmla="*/ 4256690 w 5123793"/>
                <a:gd name="connsiteY33" fmla="*/ 15768 h 2427894"/>
                <a:gd name="connsiteX34" fmla="*/ 4382814 w 5123793"/>
                <a:gd name="connsiteY34" fmla="*/ 2412126 h 2427894"/>
                <a:gd name="connsiteX35" fmla="*/ 4493172 w 5123793"/>
                <a:gd name="connsiteY35" fmla="*/ 15768 h 2427894"/>
                <a:gd name="connsiteX36" fmla="*/ 4635062 w 5123793"/>
                <a:gd name="connsiteY36" fmla="*/ 2396361 h 2427894"/>
                <a:gd name="connsiteX37" fmla="*/ 4761186 w 5123793"/>
                <a:gd name="connsiteY37" fmla="*/ 15768 h 2427894"/>
                <a:gd name="connsiteX38" fmla="*/ 4887310 w 5123793"/>
                <a:gd name="connsiteY38" fmla="*/ 2412126 h 2427894"/>
                <a:gd name="connsiteX39" fmla="*/ 4997669 w 5123793"/>
                <a:gd name="connsiteY39" fmla="*/ 15768 h 2427894"/>
                <a:gd name="connsiteX40" fmla="*/ 5123793 w 5123793"/>
                <a:gd name="connsiteY40" fmla="*/ 2427892 h 242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23793" h="2427894">
                  <a:moveTo>
                    <a:pt x="0" y="2412126"/>
                  </a:moveTo>
                  <a:cubicBezTo>
                    <a:pt x="49924" y="1213947"/>
                    <a:pt x="99849" y="15768"/>
                    <a:pt x="141890" y="15768"/>
                  </a:cubicBezTo>
                  <a:cubicBezTo>
                    <a:pt x="183931" y="15768"/>
                    <a:pt x="210207" y="2412126"/>
                    <a:pt x="252248" y="2412126"/>
                  </a:cubicBezTo>
                  <a:cubicBezTo>
                    <a:pt x="294289" y="2412126"/>
                    <a:pt x="349469" y="15768"/>
                    <a:pt x="394138" y="15768"/>
                  </a:cubicBezTo>
                  <a:cubicBezTo>
                    <a:pt x="438807" y="15768"/>
                    <a:pt x="478221" y="2412126"/>
                    <a:pt x="520262" y="2412126"/>
                  </a:cubicBezTo>
                  <a:cubicBezTo>
                    <a:pt x="562303" y="2412126"/>
                    <a:pt x="601717" y="15768"/>
                    <a:pt x="646386" y="15768"/>
                  </a:cubicBezTo>
                  <a:cubicBezTo>
                    <a:pt x="691055" y="15768"/>
                    <a:pt x="746235" y="2414754"/>
                    <a:pt x="788276" y="2412126"/>
                  </a:cubicBezTo>
                  <a:cubicBezTo>
                    <a:pt x="830317" y="2409498"/>
                    <a:pt x="859220" y="-2626"/>
                    <a:pt x="898634" y="2"/>
                  </a:cubicBezTo>
                  <a:cubicBezTo>
                    <a:pt x="938048" y="2630"/>
                    <a:pt x="980090" y="2425264"/>
                    <a:pt x="1024759" y="2427892"/>
                  </a:cubicBezTo>
                  <a:cubicBezTo>
                    <a:pt x="1069428" y="2430520"/>
                    <a:pt x="1124607" y="15768"/>
                    <a:pt x="1166648" y="15768"/>
                  </a:cubicBezTo>
                  <a:cubicBezTo>
                    <a:pt x="1208689" y="15768"/>
                    <a:pt x="1234966" y="2427892"/>
                    <a:pt x="1277007" y="2427892"/>
                  </a:cubicBezTo>
                  <a:cubicBezTo>
                    <a:pt x="1319048" y="2427892"/>
                    <a:pt x="1371601" y="15768"/>
                    <a:pt x="1418897" y="15768"/>
                  </a:cubicBezTo>
                  <a:cubicBezTo>
                    <a:pt x="1466193" y="15768"/>
                    <a:pt x="1518745" y="2430520"/>
                    <a:pt x="1560786" y="2427892"/>
                  </a:cubicBezTo>
                  <a:cubicBezTo>
                    <a:pt x="1602827" y="2425264"/>
                    <a:pt x="1629104" y="2630"/>
                    <a:pt x="1671145" y="2"/>
                  </a:cubicBezTo>
                  <a:cubicBezTo>
                    <a:pt x="1713186" y="-2626"/>
                    <a:pt x="1768365" y="2409498"/>
                    <a:pt x="1813034" y="2412126"/>
                  </a:cubicBezTo>
                  <a:cubicBezTo>
                    <a:pt x="1857703" y="2414754"/>
                    <a:pt x="1897118" y="13140"/>
                    <a:pt x="1939159" y="15768"/>
                  </a:cubicBezTo>
                  <a:cubicBezTo>
                    <a:pt x="1981200" y="18396"/>
                    <a:pt x="2023242" y="2427892"/>
                    <a:pt x="2065283" y="2427892"/>
                  </a:cubicBezTo>
                  <a:cubicBezTo>
                    <a:pt x="2107324" y="2427892"/>
                    <a:pt x="2151993" y="18396"/>
                    <a:pt x="2191407" y="15768"/>
                  </a:cubicBezTo>
                  <a:cubicBezTo>
                    <a:pt x="2230821" y="13140"/>
                    <a:pt x="2257097" y="2412126"/>
                    <a:pt x="2301766" y="2412126"/>
                  </a:cubicBezTo>
                  <a:cubicBezTo>
                    <a:pt x="2346435" y="2412126"/>
                    <a:pt x="2414752" y="15768"/>
                    <a:pt x="2459421" y="15768"/>
                  </a:cubicBezTo>
                  <a:cubicBezTo>
                    <a:pt x="2504090" y="15768"/>
                    <a:pt x="2525110" y="2412126"/>
                    <a:pt x="2569779" y="2412126"/>
                  </a:cubicBezTo>
                  <a:cubicBezTo>
                    <a:pt x="2614448" y="2412126"/>
                    <a:pt x="2680137" y="13140"/>
                    <a:pt x="2727434" y="15768"/>
                  </a:cubicBezTo>
                  <a:cubicBezTo>
                    <a:pt x="2774731" y="18396"/>
                    <a:pt x="2811518" y="2430520"/>
                    <a:pt x="2853559" y="2427892"/>
                  </a:cubicBezTo>
                  <a:cubicBezTo>
                    <a:pt x="2895600" y="2425264"/>
                    <a:pt x="2937642" y="2630"/>
                    <a:pt x="2979683" y="2"/>
                  </a:cubicBezTo>
                  <a:cubicBezTo>
                    <a:pt x="3021724" y="-2626"/>
                    <a:pt x="3066393" y="2409498"/>
                    <a:pt x="3105807" y="2412126"/>
                  </a:cubicBezTo>
                  <a:cubicBezTo>
                    <a:pt x="3145221" y="2414754"/>
                    <a:pt x="3176752" y="15768"/>
                    <a:pt x="3216166" y="15768"/>
                  </a:cubicBezTo>
                  <a:cubicBezTo>
                    <a:pt x="3255580" y="15768"/>
                    <a:pt x="3300249" y="2412126"/>
                    <a:pt x="3342290" y="2412126"/>
                  </a:cubicBezTo>
                  <a:cubicBezTo>
                    <a:pt x="3384331" y="2412126"/>
                    <a:pt x="3426373" y="15768"/>
                    <a:pt x="3468414" y="15768"/>
                  </a:cubicBezTo>
                  <a:cubicBezTo>
                    <a:pt x="3510455" y="15768"/>
                    <a:pt x="3547242" y="2412126"/>
                    <a:pt x="3594538" y="2412126"/>
                  </a:cubicBezTo>
                  <a:cubicBezTo>
                    <a:pt x="3641834" y="2412126"/>
                    <a:pt x="3707524" y="15768"/>
                    <a:pt x="3752193" y="15768"/>
                  </a:cubicBezTo>
                  <a:cubicBezTo>
                    <a:pt x="3796862" y="15768"/>
                    <a:pt x="3820511" y="2412126"/>
                    <a:pt x="3862552" y="2412126"/>
                  </a:cubicBezTo>
                  <a:cubicBezTo>
                    <a:pt x="3904593" y="2412126"/>
                    <a:pt x="3959772" y="15768"/>
                    <a:pt x="4004441" y="15768"/>
                  </a:cubicBezTo>
                  <a:cubicBezTo>
                    <a:pt x="4049110" y="15768"/>
                    <a:pt x="4088525" y="2412126"/>
                    <a:pt x="4130566" y="2412126"/>
                  </a:cubicBezTo>
                  <a:cubicBezTo>
                    <a:pt x="4172607" y="2412126"/>
                    <a:pt x="4214649" y="15768"/>
                    <a:pt x="4256690" y="15768"/>
                  </a:cubicBezTo>
                  <a:cubicBezTo>
                    <a:pt x="4298731" y="15768"/>
                    <a:pt x="4343400" y="2412126"/>
                    <a:pt x="4382814" y="2412126"/>
                  </a:cubicBezTo>
                  <a:cubicBezTo>
                    <a:pt x="4422228" y="2412126"/>
                    <a:pt x="4451131" y="18395"/>
                    <a:pt x="4493172" y="15768"/>
                  </a:cubicBezTo>
                  <a:cubicBezTo>
                    <a:pt x="4535213" y="13141"/>
                    <a:pt x="4590393" y="2396361"/>
                    <a:pt x="4635062" y="2396361"/>
                  </a:cubicBezTo>
                  <a:cubicBezTo>
                    <a:pt x="4679731" y="2396361"/>
                    <a:pt x="4719145" y="13141"/>
                    <a:pt x="4761186" y="15768"/>
                  </a:cubicBezTo>
                  <a:cubicBezTo>
                    <a:pt x="4803227" y="18395"/>
                    <a:pt x="4847896" y="2412126"/>
                    <a:pt x="4887310" y="2412126"/>
                  </a:cubicBezTo>
                  <a:cubicBezTo>
                    <a:pt x="4926724" y="2412126"/>
                    <a:pt x="4958255" y="13140"/>
                    <a:pt x="4997669" y="15768"/>
                  </a:cubicBezTo>
                  <a:cubicBezTo>
                    <a:pt x="5037083" y="18396"/>
                    <a:pt x="5080438" y="1223144"/>
                    <a:pt x="5123793" y="2427892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3175" y="5121275"/>
            <a:ext cx="2444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single-slit intensity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24288" y="6488113"/>
            <a:ext cx="244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double-slit intensity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57950" y="1443038"/>
            <a:ext cx="2444750" cy="3698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/>
              <a:t>single-slit envelope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894138" y="1879600"/>
            <a:ext cx="4965700" cy="3228975"/>
            <a:chOff x="1539765" y="2375339"/>
            <a:chExt cx="6547945" cy="4255865"/>
          </a:xfrm>
        </p:grpSpPr>
        <p:sp>
          <p:nvSpPr>
            <p:cNvPr id="23" name="Freeform 22"/>
            <p:cNvSpPr/>
            <p:nvPr/>
          </p:nvSpPr>
          <p:spPr>
            <a:xfrm>
              <a:off x="4824204" y="2381617"/>
              <a:ext cx="3263506" cy="4249587"/>
            </a:xfrm>
            <a:custGeom>
              <a:avLst/>
              <a:gdLst>
                <a:gd name="connsiteX0" fmla="*/ 0 w 3263462"/>
                <a:gd name="connsiteY0" fmla="*/ 0 h 4250610"/>
                <a:gd name="connsiteX1" fmla="*/ 110358 w 3263462"/>
                <a:gd name="connsiteY1" fmla="*/ 4193628 h 4250610"/>
                <a:gd name="connsiteX2" fmla="*/ 189186 w 3263462"/>
                <a:gd name="connsiteY2" fmla="*/ 583324 h 4250610"/>
                <a:gd name="connsiteX3" fmla="*/ 299545 w 3263462"/>
                <a:gd name="connsiteY3" fmla="*/ 4193628 h 4250610"/>
                <a:gd name="connsiteX4" fmla="*/ 362607 w 3263462"/>
                <a:gd name="connsiteY4" fmla="*/ 1497724 h 4250610"/>
                <a:gd name="connsiteX5" fmla="*/ 457200 w 3263462"/>
                <a:gd name="connsiteY5" fmla="*/ 4177862 h 4250610"/>
                <a:gd name="connsiteX6" fmla="*/ 551793 w 3263462"/>
                <a:gd name="connsiteY6" fmla="*/ 3547241 h 4250610"/>
                <a:gd name="connsiteX7" fmla="*/ 599089 w 3263462"/>
                <a:gd name="connsiteY7" fmla="*/ 4177862 h 4250610"/>
                <a:gd name="connsiteX8" fmla="*/ 693683 w 3263462"/>
                <a:gd name="connsiteY8" fmla="*/ 4035973 h 4250610"/>
                <a:gd name="connsiteX9" fmla="*/ 804041 w 3263462"/>
                <a:gd name="connsiteY9" fmla="*/ 4177862 h 4250610"/>
                <a:gd name="connsiteX10" fmla="*/ 898634 w 3263462"/>
                <a:gd name="connsiteY10" fmla="*/ 4146331 h 4250610"/>
                <a:gd name="connsiteX11" fmla="*/ 945931 w 3263462"/>
                <a:gd name="connsiteY11" fmla="*/ 4177862 h 4250610"/>
                <a:gd name="connsiteX12" fmla="*/ 1040524 w 3263462"/>
                <a:gd name="connsiteY12" fmla="*/ 4067504 h 4250610"/>
                <a:gd name="connsiteX13" fmla="*/ 1119351 w 3263462"/>
                <a:gd name="connsiteY13" fmla="*/ 4162097 h 4250610"/>
                <a:gd name="connsiteX14" fmla="*/ 1198179 w 3263462"/>
                <a:gd name="connsiteY14" fmla="*/ 4020207 h 4250610"/>
                <a:gd name="connsiteX15" fmla="*/ 1277007 w 3263462"/>
                <a:gd name="connsiteY15" fmla="*/ 4162097 h 4250610"/>
                <a:gd name="connsiteX16" fmla="*/ 1387365 w 3263462"/>
                <a:gd name="connsiteY16" fmla="*/ 4067504 h 4250610"/>
                <a:gd name="connsiteX17" fmla="*/ 1450427 w 3263462"/>
                <a:gd name="connsiteY17" fmla="*/ 4162097 h 4250610"/>
                <a:gd name="connsiteX18" fmla="*/ 1497724 w 3263462"/>
                <a:gd name="connsiteY18" fmla="*/ 4130566 h 4250610"/>
                <a:gd name="connsiteX19" fmla="*/ 1639614 w 3263462"/>
                <a:gd name="connsiteY19" fmla="*/ 4177862 h 4250610"/>
                <a:gd name="connsiteX20" fmla="*/ 1765738 w 3263462"/>
                <a:gd name="connsiteY20" fmla="*/ 4162097 h 4250610"/>
                <a:gd name="connsiteX21" fmla="*/ 1797269 w 3263462"/>
                <a:gd name="connsiteY21" fmla="*/ 4177862 h 4250610"/>
                <a:gd name="connsiteX22" fmla="*/ 1876096 w 3263462"/>
                <a:gd name="connsiteY22" fmla="*/ 4130566 h 4250610"/>
                <a:gd name="connsiteX23" fmla="*/ 1939158 w 3263462"/>
                <a:gd name="connsiteY23" fmla="*/ 4177862 h 4250610"/>
                <a:gd name="connsiteX24" fmla="*/ 2033751 w 3263462"/>
                <a:gd name="connsiteY24" fmla="*/ 4099035 h 4250610"/>
                <a:gd name="connsiteX25" fmla="*/ 2096814 w 3263462"/>
                <a:gd name="connsiteY25" fmla="*/ 4162097 h 4250610"/>
                <a:gd name="connsiteX26" fmla="*/ 2175641 w 3263462"/>
                <a:gd name="connsiteY26" fmla="*/ 4099035 h 4250610"/>
                <a:gd name="connsiteX27" fmla="*/ 2254469 w 3263462"/>
                <a:gd name="connsiteY27" fmla="*/ 4177862 h 4250610"/>
                <a:gd name="connsiteX28" fmla="*/ 2349062 w 3263462"/>
                <a:gd name="connsiteY28" fmla="*/ 4130566 h 4250610"/>
                <a:gd name="connsiteX29" fmla="*/ 2459420 w 3263462"/>
                <a:gd name="connsiteY29" fmla="*/ 4177862 h 4250610"/>
                <a:gd name="connsiteX30" fmla="*/ 2569779 w 3263462"/>
                <a:gd name="connsiteY30" fmla="*/ 4177862 h 4250610"/>
                <a:gd name="connsiteX31" fmla="*/ 2632841 w 3263462"/>
                <a:gd name="connsiteY31" fmla="*/ 4162097 h 4250610"/>
                <a:gd name="connsiteX32" fmla="*/ 2711669 w 3263462"/>
                <a:gd name="connsiteY32" fmla="*/ 4146331 h 4250610"/>
                <a:gd name="connsiteX33" fmla="*/ 2774731 w 3263462"/>
                <a:gd name="connsiteY33" fmla="*/ 4177862 h 4250610"/>
                <a:gd name="connsiteX34" fmla="*/ 2853558 w 3263462"/>
                <a:gd name="connsiteY34" fmla="*/ 4130566 h 4250610"/>
                <a:gd name="connsiteX35" fmla="*/ 2932386 w 3263462"/>
                <a:gd name="connsiteY35" fmla="*/ 4177862 h 4250610"/>
                <a:gd name="connsiteX36" fmla="*/ 3011214 w 3263462"/>
                <a:gd name="connsiteY36" fmla="*/ 4130566 h 4250610"/>
                <a:gd name="connsiteX37" fmla="*/ 3090041 w 3263462"/>
                <a:gd name="connsiteY37" fmla="*/ 4177862 h 4250610"/>
                <a:gd name="connsiteX38" fmla="*/ 3184634 w 3263462"/>
                <a:gd name="connsiteY38" fmla="*/ 4146331 h 4250610"/>
                <a:gd name="connsiteX39" fmla="*/ 3263462 w 3263462"/>
                <a:gd name="connsiteY39" fmla="*/ 4177862 h 4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63462" h="4250610">
                  <a:moveTo>
                    <a:pt x="0" y="0"/>
                  </a:moveTo>
                  <a:cubicBezTo>
                    <a:pt x="39413" y="2048203"/>
                    <a:pt x="78827" y="4096407"/>
                    <a:pt x="110358" y="4193628"/>
                  </a:cubicBezTo>
                  <a:cubicBezTo>
                    <a:pt x="141889" y="4290849"/>
                    <a:pt x="157655" y="583324"/>
                    <a:pt x="189186" y="583324"/>
                  </a:cubicBezTo>
                  <a:cubicBezTo>
                    <a:pt x="220717" y="583324"/>
                    <a:pt x="270642" y="4041228"/>
                    <a:pt x="299545" y="4193628"/>
                  </a:cubicBezTo>
                  <a:cubicBezTo>
                    <a:pt x="328448" y="4346028"/>
                    <a:pt x="336331" y="1500352"/>
                    <a:pt x="362607" y="1497724"/>
                  </a:cubicBezTo>
                  <a:cubicBezTo>
                    <a:pt x="388883" y="1495096"/>
                    <a:pt x="425669" y="3836276"/>
                    <a:pt x="457200" y="4177862"/>
                  </a:cubicBezTo>
                  <a:cubicBezTo>
                    <a:pt x="488731" y="4519448"/>
                    <a:pt x="528145" y="3547241"/>
                    <a:pt x="551793" y="3547241"/>
                  </a:cubicBezTo>
                  <a:cubicBezTo>
                    <a:pt x="575441" y="3547241"/>
                    <a:pt x="575441" y="4096407"/>
                    <a:pt x="599089" y="4177862"/>
                  </a:cubicBezTo>
                  <a:cubicBezTo>
                    <a:pt x="622737" y="4259317"/>
                    <a:pt x="659524" y="4035973"/>
                    <a:pt x="693683" y="4035973"/>
                  </a:cubicBezTo>
                  <a:cubicBezTo>
                    <a:pt x="727842" y="4035973"/>
                    <a:pt x="769883" y="4159469"/>
                    <a:pt x="804041" y="4177862"/>
                  </a:cubicBezTo>
                  <a:cubicBezTo>
                    <a:pt x="838200" y="4196255"/>
                    <a:pt x="874986" y="4146331"/>
                    <a:pt x="898634" y="4146331"/>
                  </a:cubicBezTo>
                  <a:cubicBezTo>
                    <a:pt x="922282" y="4146331"/>
                    <a:pt x="922283" y="4191000"/>
                    <a:pt x="945931" y="4177862"/>
                  </a:cubicBezTo>
                  <a:cubicBezTo>
                    <a:pt x="969579" y="4164724"/>
                    <a:pt x="1011621" y="4070131"/>
                    <a:pt x="1040524" y="4067504"/>
                  </a:cubicBezTo>
                  <a:cubicBezTo>
                    <a:pt x="1069427" y="4064877"/>
                    <a:pt x="1093075" y="4169980"/>
                    <a:pt x="1119351" y="4162097"/>
                  </a:cubicBezTo>
                  <a:cubicBezTo>
                    <a:pt x="1145627" y="4154214"/>
                    <a:pt x="1171903" y="4020207"/>
                    <a:pt x="1198179" y="4020207"/>
                  </a:cubicBezTo>
                  <a:cubicBezTo>
                    <a:pt x="1224455" y="4020207"/>
                    <a:pt x="1245476" y="4154214"/>
                    <a:pt x="1277007" y="4162097"/>
                  </a:cubicBezTo>
                  <a:cubicBezTo>
                    <a:pt x="1308538" y="4169980"/>
                    <a:pt x="1358462" y="4067504"/>
                    <a:pt x="1387365" y="4067504"/>
                  </a:cubicBezTo>
                  <a:cubicBezTo>
                    <a:pt x="1416268" y="4067504"/>
                    <a:pt x="1432034" y="4151587"/>
                    <a:pt x="1450427" y="4162097"/>
                  </a:cubicBezTo>
                  <a:cubicBezTo>
                    <a:pt x="1468820" y="4172607"/>
                    <a:pt x="1466193" y="4127939"/>
                    <a:pt x="1497724" y="4130566"/>
                  </a:cubicBezTo>
                  <a:cubicBezTo>
                    <a:pt x="1529255" y="4133193"/>
                    <a:pt x="1594945" y="4172607"/>
                    <a:pt x="1639614" y="4177862"/>
                  </a:cubicBezTo>
                  <a:cubicBezTo>
                    <a:pt x="1684283" y="4183117"/>
                    <a:pt x="1739462" y="4162097"/>
                    <a:pt x="1765738" y="4162097"/>
                  </a:cubicBezTo>
                  <a:cubicBezTo>
                    <a:pt x="1792014" y="4162097"/>
                    <a:pt x="1778876" y="4183117"/>
                    <a:pt x="1797269" y="4177862"/>
                  </a:cubicBezTo>
                  <a:cubicBezTo>
                    <a:pt x="1815662" y="4172607"/>
                    <a:pt x="1852448" y="4130566"/>
                    <a:pt x="1876096" y="4130566"/>
                  </a:cubicBezTo>
                  <a:cubicBezTo>
                    <a:pt x="1899744" y="4130566"/>
                    <a:pt x="1912882" y="4183117"/>
                    <a:pt x="1939158" y="4177862"/>
                  </a:cubicBezTo>
                  <a:cubicBezTo>
                    <a:pt x="1965434" y="4172607"/>
                    <a:pt x="2007475" y="4101663"/>
                    <a:pt x="2033751" y="4099035"/>
                  </a:cubicBezTo>
                  <a:cubicBezTo>
                    <a:pt x="2060027" y="4096408"/>
                    <a:pt x="2073166" y="4162097"/>
                    <a:pt x="2096814" y="4162097"/>
                  </a:cubicBezTo>
                  <a:cubicBezTo>
                    <a:pt x="2120462" y="4162097"/>
                    <a:pt x="2149365" y="4096408"/>
                    <a:pt x="2175641" y="4099035"/>
                  </a:cubicBezTo>
                  <a:cubicBezTo>
                    <a:pt x="2201917" y="4101663"/>
                    <a:pt x="2225565" y="4172607"/>
                    <a:pt x="2254469" y="4177862"/>
                  </a:cubicBezTo>
                  <a:cubicBezTo>
                    <a:pt x="2283373" y="4183117"/>
                    <a:pt x="2314904" y="4130566"/>
                    <a:pt x="2349062" y="4130566"/>
                  </a:cubicBezTo>
                  <a:cubicBezTo>
                    <a:pt x="2383220" y="4130566"/>
                    <a:pt x="2422634" y="4169979"/>
                    <a:pt x="2459420" y="4177862"/>
                  </a:cubicBezTo>
                  <a:cubicBezTo>
                    <a:pt x="2496206" y="4185745"/>
                    <a:pt x="2540876" y="4180489"/>
                    <a:pt x="2569779" y="4177862"/>
                  </a:cubicBezTo>
                  <a:cubicBezTo>
                    <a:pt x="2598682" y="4175235"/>
                    <a:pt x="2609193" y="4167352"/>
                    <a:pt x="2632841" y="4162097"/>
                  </a:cubicBezTo>
                  <a:cubicBezTo>
                    <a:pt x="2656489" y="4156842"/>
                    <a:pt x="2688021" y="4143704"/>
                    <a:pt x="2711669" y="4146331"/>
                  </a:cubicBezTo>
                  <a:cubicBezTo>
                    <a:pt x="2735317" y="4148958"/>
                    <a:pt x="2751083" y="4180489"/>
                    <a:pt x="2774731" y="4177862"/>
                  </a:cubicBezTo>
                  <a:cubicBezTo>
                    <a:pt x="2798379" y="4175235"/>
                    <a:pt x="2827282" y="4130566"/>
                    <a:pt x="2853558" y="4130566"/>
                  </a:cubicBezTo>
                  <a:cubicBezTo>
                    <a:pt x="2879834" y="4130566"/>
                    <a:pt x="2906110" y="4177862"/>
                    <a:pt x="2932386" y="4177862"/>
                  </a:cubicBezTo>
                  <a:cubicBezTo>
                    <a:pt x="2958662" y="4177862"/>
                    <a:pt x="2984938" y="4130566"/>
                    <a:pt x="3011214" y="4130566"/>
                  </a:cubicBezTo>
                  <a:cubicBezTo>
                    <a:pt x="3037490" y="4130566"/>
                    <a:pt x="3061138" y="4175235"/>
                    <a:pt x="3090041" y="4177862"/>
                  </a:cubicBezTo>
                  <a:cubicBezTo>
                    <a:pt x="3118944" y="4180489"/>
                    <a:pt x="3155731" y="4146331"/>
                    <a:pt x="3184634" y="4146331"/>
                  </a:cubicBezTo>
                  <a:cubicBezTo>
                    <a:pt x="3213537" y="4146331"/>
                    <a:pt x="3238499" y="4162096"/>
                    <a:pt x="3263462" y="417786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539765" y="2375339"/>
              <a:ext cx="3263505" cy="4249589"/>
            </a:xfrm>
            <a:custGeom>
              <a:avLst/>
              <a:gdLst>
                <a:gd name="connsiteX0" fmla="*/ 0 w 3263462"/>
                <a:gd name="connsiteY0" fmla="*/ 0 h 4250610"/>
                <a:gd name="connsiteX1" fmla="*/ 110358 w 3263462"/>
                <a:gd name="connsiteY1" fmla="*/ 4193628 h 4250610"/>
                <a:gd name="connsiteX2" fmla="*/ 189186 w 3263462"/>
                <a:gd name="connsiteY2" fmla="*/ 583324 h 4250610"/>
                <a:gd name="connsiteX3" fmla="*/ 299545 w 3263462"/>
                <a:gd name="connsiteY3" fmla="*/ 4193628 h 4250610"/>
                <a:gd name="connsiteX4" fmla="*/ 362607 w 3263462"/>
                <a:gd name="connsiteY4" fmla="*/ 1497724 h 4250610"/>
                <a:gd name="connsiteX5" fmla="*/ 457200 w 3263462"/>
                <a:gd name="connsiteY5" fmla="*/ 4177862 h 4250610"/>
                <a:gd name="connsiteX6" fmla="*/ 551793 w 3263462"/>
                <a:gd name="connsiteY6" fmla="*/ 3547241 h 4250610"/>
                <a:gd name="connsiteX7" fmla="*/ 599089 w 3263462"/>
                <a:gd name="connsiteY7" fmla="*/ 4177862 h 4250610"/>
                <a:gd name="connsiteX8" fmla="*/ 693683 w 3263462"/>
                <a:gd name="connsiteY8" fmla="*/ 4035973 h 4250610"/>
                <a:gd name="connsiteX9" fmla="*/ 804041 w 3263462"/>
                <a:gd name="connsiteY9" fmla="*/ 4177862 h 4250610"/>
                <a:gd name="connsiteX10" fmla="*/ 898634 w 3263462"/>
                <a:gd name="connsiteY10" fmla="*/ 4146331 h 4250610"/>
                <a:gd name="connsiteX11" fmla="*/ 945931 w 3263462"/>
                <a:gd name="connsiteY11" fmla="*/ 4177862 h 4250610"/>
                <a:gd name="connsiteX12" fmla="*/ 1040524 w 3263462"/>
                <a:gd name="connsiteY12" fmla="*/ 4067504 h 4250610"/>
                <a:gd name="connsiteX13" fmla="*/ 1119351 w 3263462"/>
                <a:gd name="connsiteY13" fmla="*/ 4162097 h 4250610"/>
                <a:gd name="connsiteX14" fmla="*/ 1198179 w 3263462"/>
                <a:gd name="connsiteY14" fmla="*/ 4020207 h 4250610"/>
                <a:gd name="connsiteX15" fmla="*/ 1277007 w 3263462"/>
                <a:gd name="connsiteY15" fmla="*/ 4162097 h 4250610"/>
                <a:gd name="connsiteX16" fmla="*/ 1387365 w 3263462"/>
                <a:gd name="connsiteY16" fmla="*/ 4067504 h 4250610"/>
                <a:gd name="connsiteX17" fmla="*/ 1450427 w 3263462"/>
                <a:gd name="connsiteY17" fmla="*/ 4162097 h 4250610"/>
                <a:gd name="connsiteX18" fmla="*/ 1497724 w 3263462"/>
                <a:gd name="connsiteY18" fmla="*/ 4130566 h 4250610"/>
                <a:gd name="connsiteX19" fmla="*/ 1639614 w 3263462"/>
                <a:gd name="connsiteY19" fmla="*/ 4177862 h 4250610"/>
                <a:gd name="connsiteX20" fmla="*/ 1765738 w 3263462"/>
                <a:gd name="connsiteY20" fmla="*/ 4162097 h 4250610"/>
                <a:gd name="connsiteX21" fmla="*/ 1797269 w 3263462"/>
                <a:gd name="connsiteY21" fmla="*/ 4177862 h 4250610"/>
                <a:gd name="connsiteX22" fmla="*/ 1876096 w 3263462"/>
                <a:gd name="connsiteY22" fmla="*/ 4130566 h 4250610"/>
                <a:gd name="connsiteX23" fmla="*/ 1939158 w 3263462"/>
                <a:gd name="connsiteY23" fmla="*/ 4177862 h 4250610"/>
                <a:gd name="connsiteX24" fmla="*/ 2033751 w 3263462"/>
                <a:gd name="connsiteY24" fmla="*/ 4099035 h 4250610"/>
                <a:gd name="connsiteX25" fmla="*/ 2096814 w 3263462"/>
                <a:gd name="connsiteY25" fmla="*/ 4162097 h 4250610"/>
                <a:gd name="connsiteX26" fmla="*/ 2175641 w 3263462"/>
                <a:gd name="connsiteY26" fmla="*/ 4099035 h 4250610"/>
                <a:gd name="connsiteX27" fmla="*/ 2254469 w 3263462"/>
                <a:gd name="connsiteY27" fmla="*/ 4177862 h 4250610"/>
                <a:gd name="connsiteX28" fmla="*/ 2349062 w 3263462"/>
                <a:gd name="connsiteY28" fmla="*/ 4130566 h 4250610"/>
                <a:gd name="connsiteX29" fmla="*/ 2459420 w 3263462"/>
                <a:gd name="connsiteY29" fmla="*/ 4177862 h 4250610"/>
                <a:gd name="connsiteX30" fmla="*/ 2569779 w 3263462"/>
                <a:gd name="connsiteY30" fmla="*/ 4177862 h 4250610"/>
                <a:gd name="connsiteX31" fmla="*/ 2632841 w 3263462"/>
                <a:gd name="connsiteY31" fmla="*/ 4162097 h 4250610"/>
                <a:gd name="connsiteX32" fmla="*/ 2711669 w 3263462"/>
                <a:gd name="connsiteY32" fmla="*/ 4146331 h 4250610"/>
                <a:gd name="connsiteX33" fmla="*/ 2774731 w 3263462"/>
                <a:gd name="connsiteY33" fmla="*/ 4177862 h 4250610"/>
                <a:gd name="connsiteX34" fmla="*/ 2853558 w 3263462"/>
                <a:gd name="connsiteY34" fmla="*/ 4130566 h 4250610"/>
                <a:gd name="connsiteX35" fmla="*/ 2932386 w 3263462"/>
                <a:gd name="connsiteY35" fmla="*/ 4177862 h 4250610"/>
                <a:gd name="connsiteX36" fmla="*/ 3011214 w 3263462"/>
                <a:gd name="connsiteY36" fmla="*/ 4130566 h 4250610"/>
                <a:gd name="connsiteX37" fmla="*/ 3090041 w 3263462"/>
                <a:gd name="connsiteY37" fmla="*/ 4177862 h 4250610"/>
                <a:gd name="connsiteX38" fmla="*/ 3184634 w 3263462"/>
                <a:gd name="connsiteY38" fmla="*/ 4146331 h 4250610"/>
                <a:gd name="connsiteX39" fmla="*/ 3263462 w 3263462"/>
                <a:gd name="connsiteY39" fmla="*/ 4177862 h 4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63462" h="4250610">
                  <a:moveTo>
                    <a:pt x="0" y="0"/>
                  </a:moveTo>
                  <a:cubicBezTo>
                    <a:pt x="39413" y="2048203"/>
                    <a:pt x="78827" y="4096407"/>
                    <a:pt x="110358" y="4193628"/>
                  </a:cubicBezTo>
                  <a:cubicBezTo>
                    <a:pt x="141889" y="4290849"/>
                    <a:pt x="157655" y="583324"/>
                    <a:pt x="189186" y="583324"/>
                  </a:cubicBezTo>
                  <a:cubicBezTo>
                    <a:pt x="220717" y="583324"/>
                    <a:pt x="270642" y="4041228"/>
                    <a:pt x="299545" y="4193628"/>
                  </a:cubicBezTo>
                  <a:cubicBezTo>
                    <a:pt x="328448" y="4346028"/>
                    <a:pt x="336331" y="1500352"/>
                    <a:pt x="362607" y="1497724"/>
                  </a:cubicBezTo>
                  <a:cubicBezTo>
                    <a:pt x="388883" y="1495096"/>
                    <a:pt x="425669" y="3836276"/>
                    <a:pt x="457200" y="4177862"/>
                  </a:cubicBezTo>
                  <a:cubicBezTo>
                    <a:pt x="488731" y="4519448"/>
                    <a:pt x="528145" y="3547241"/>
                    <a:pt x="551793" y="3547241"/>
                  </a:cubicBezTo>
                  <a:cubicBezTo>
                    <a:pt x="575441" y="3547241"/>
                    <a:pt x="575441" y="4096407"/>
                    <a:pt x="599089" y="4177862"/>
                  </a:cubicBezTo>
                  <a:cubicBezTo>
                    <a:pt x="622737" y="4259317"/>
                    <a:pt x="659524" y="4035973"/>
                    <a:pt x="693683" y="4035973"/>
                  </a:cubicBezTo>
                  <a:cubicBezTo>
                    <a:pt x="727842" y="4035973"/>
                    <a:pt x="769883" y="4159469"/>
                    <a:pt x="804041" y="4177862"/>
                  </a:cubicBezTo>
                  <a:cubicBezTo>
                    <a:pt x="838200" y="4196255"/>
                    <a:pt x="874986" y="4146331"/>
                    <a:pt x="898634" y="4146331"/>
                  </a:cubicBezTo>
                  <a:cubicBezTo>
                    <a:pt x="922282" y="4146331"/>
                    <a:pt x="922283" y="4191000"/>
                    <a:pt x="945931" y="4177862"/>
                  </a:cubicBezTo>
                  <a:cubicBezTo>
                    <a:pt x="969579" y="4164724"/>
                    <a:pt x="1011621" y="4070131"/>
                    <a:pt x="1040524" y="4067504"/>
                  </a:cubicBezTo>
                  <a:cubicBezTo>
                    <a:pt x="1069427" y="4064877"/>
                    <a:pt x="1093075" y="4169980"/>
                    <a:pt x="1119351" y="4162097"/>
                  </a:cubicBezTo>
                  <a:cubicBezTo>
                    <a:pt x="1145627" y="4154214"/>
                    <a:pt x="1171903" y="4020207"/>
                    <a:pt x="1198179" y="4020207"/>
                  </a:cubicBezTo>
                  <a:cubicBezTo>
                    <a:pt x="1224455" y="4020207"/>
                    <a:pt x="1245476" y="4154214"/>
                    <a:pt x="1277007" y="4162097"/>
                  </a:cubicBezTo>
                  <a:cubicBezTo>
                    <a:pt x="1308538" y="4169980"/>
                    <a:pt x="1358462" y="4067504"/>
                    <a:pt x="1387365" y="4067504"/>
                  </a:cubicBezTo>
                  <a:cubicBezTo>
                    <a:pt x="1416268" y="4067504"/>
                    <a:pt x="1432034" y="4151587"/>
                    <a:pt x="1450427" y="4162097"/>
                  </a:cubicBezTo>
                  <a:cubicBezTo>
                    <a:pt x="1468820" y="4172607"/>
                    <a:pt x="1466193" y="4127939"/>
                    <a:pt x="1497724" y="4130566"/>
                  </a:cubicBezTo>
                  <a:cubicBezTo>
                    <a:pt x="1529255" y="4133193"/>
                    <a:pt x="1594945" y="4172607"/>
                    <a:pt x="1639614" y="4177862"/>
                  </a:cubicBezTo>
                  <a:cubicBezTo>
                    <a:pt x="1684283" y="4183117"/>
                    <a:pt x="1739462" y="4162097"/>
                    <a:pt x="1765738" y="4162097"/>
                  </a:cubicBezTo>
                  <a:cubicBezTo>
                    <a:pt x="1792014" y="4162097"/>
                    <a:pt x="1778876" y="4183117"/>
                    <a:pt x="1797269" y="4177862"/>
                  </a:cubicBezTo>
                  <a:cubicBezTo>
                    <a:pt x="1815662" y="4172607"/>
                    <a:pt x="1852448" y="4130566"/>
                    <a:pt x="1876096" y="4130566"/>
                  </a:cubicBezTo>
                  <a:cubicBezTo>
                    <a:pt x="1899744" y="4130566"/>
                    <a:pt x="1912882" y="4183117"/>
                    <a:pt x="1939158" y="4177862"/>
                  </a:cubicBezTo>
                  <a:cubicBezTo>
                    <a:pt x="1965434" y="4172607"/>
                    <a:pt x="2007475" y="4101663"/>
                    <a:pt x="2033751" y="4099035"/>
                  </a:cubicBezTo>
                  <a:cubicBezTo>
                    <a:pt x="2060027" y="4096408"/>
                    <a:pt x="2073166" y="4162097"/>
                    <a:pt x="2096814" y="4162097"/>
                  </a:cubicBezTo>
                  <a:cubicBezTo>
                    <a:pt x="2120462" y="4162097"/>
                    <a:pt x="2149365" y="4096408"/>
                    <a:pt x="2175641" y="4099035"/>
                  </a:cubicBezTo>
                  <a:cubicBezTo>
                    <a:pt x="2201917" y="4101663"/>
                    <a:pt x="2225565" y="4172607"/>
                    <a:pt x="2254469" y="4177862"/>
                  </a:cubicBezTo>
                  <a:cubicBezTo>
                    <a:pt x="2283373" y="4183117"/>
                    <a:pt x="2314904" y="4130566"/>
                    <a:pt x="2349062" y="4130566"/>
                  </a:cubicBezTo>
                  <a:cubicBezTo>
                    <a:pt x="2383220" y="4130566"/>
                    <a:pt x="2422634" y="4169979"/>
                    <a:pt x="2459420" y="4177862"/>
                  </a:cubicBezTo>
                  <a:cubicBezTo>
                    <a:pt x="2496206" y="4185745"/>
                    <a:pt x="2540876" y="4180489"/>
                    <a:pt x="2569779" y="4177862"/>
                  </a:cubicBezTo>
                  <a:cubicBezTo>
                    <a:pt x="2598682" y="4175235"/>
                    <a:pt x="2609193" y="4167352"/>
                    <a:pt x="2632841" y="4162097"/>
                  </a:cubicBezTo>
                  <a:cubicBezTo>
                    <a:pt x="2656489" y="4156842"/>
                    <a:pt x="2688021" y="4143704"/>
                    <a:pt x="2711669" y="4146331"/>
                  </a:cubicBezTo>
                  <a:cubicBezTo>
                    <a:pt x="2735317" y="4148958"/>
                    <a:pt x="2751083" y="4180489"/>
                    <a:pt x="2774731" y="4177862"/>
                  </a:cubicBezTo>
                  <a:cubicBezTo>
                    <a:pt x="2798379" y="4175235"/>
                    <a:pt x="2827282" y="4130566"/>
                    <a:pt x="2853558" y="4130566"/>
                  </a:cubicBezTo>
                  <a:cubicBezTo>
                    <a:pt x="2879834" y="4130566"/>
                    <a:pt x="2906110" y="4177862"/>
                    <a:pt x="2932386" y="4177862"/>
                  </a:cubicBezTo>
                  <a:cubicBezTo>
                    <a:pt x="2958662" y="4177862"/>
                    <a:pt x="2984938" y="4130566"/>
                    <a:pt x="3011214" y="4130566"/>
                  </a:cubicBezTo>
                  <a:cubicBezTo>
                    <a:pt x="3037490" y="4130566"/>
                    <a:pt x="3061138" y="4175235"/>
                    <a:pt x="3090041" y="4177862"/>
                  </a:cubicBezTo>
                  <a:cubicBezTo>
                    <a:pt x="3118944" y="4180489"/>
                    <a:pt x="3155731" y="4146331"/>
                    <a:pt x="3184634" y="4146331"/>
                  </a:cubicBezTo>
                  <a:cubicBezTo>
                    <a:pt x="3213537" y="4146331"/>
                    <a:pt x="3238499" y="4162096"/>
                    <a:pt x="3263462" y="417786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 – intensity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Incidentally, the overall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intensity of the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_________________________________________ ____________________________________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there are two sources, rather than one.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It turns out that if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is the number of slits, and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</a:t>
            </a:r>
            <a:r>
              <a:rPr lang="en-US" altLang="en-US" baseline="-250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1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is the intensity of the single-slit central maximum, then</a:t>
            </a: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343275"/>
            <a:ext cx="7589838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1363" y="3328988"/>
            <a:ext cx="419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single-slit intensity 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0888" y="5203825"/>
            <a:ext cx="755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double-slit intensity 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  <a:r>
              <a:rPr lang="en-US" altLang="en-US" sz="1800">
                <a:solidFill>
                  <a:schemeClr val="bg1"/>
                </a:solidFill>
              </a:rPr>
              <a:t> = 2</a:t>
            </a:r>
            <a:r>
              <a:rPr lang="en-US" altLang="en-US" sz="1800" baseline="30000">
                <a:solidFill>
                  <a:schemeClr val="bg1"/>
                </a:solidFill>
              </a:rPr>
              <a:t>2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1 </a:t>
            </a:r>
            <a:r>
              <a:rPr lang="en-US" altLang="en-US" sz="1800">
                <a:solidFill>
                  <a:schemeClr val="bg1"/>
                </a:solidFill>
              </a:rPr>
              <a:t>= 4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  <a:endParaRPr lang="en-US" altLang="en-US" sz="1800" i="1" baseline="-25000">
              <a:solidFill>
                <a:schemeClr val="bg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9625" y="6351590"/>
            <a:ext cx="7464425" cy="461961"/>
            <a:chOff x="809625" y="5394818"/>
            <a:chExt cx="7464426" cy="461809"/>
          </a:xfrm>
        </p:grpSpPr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2728452" y="5395038"/>
              <a:ext cx="5545599" cy="46158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intensity of central maximum for </a:t>
              </a:r>
              <a:r>
                <a:rPr lang="en-US" altLang="en-US" i="1">
                  <a:solidFill>
                    <a:schemeClr val="bg1"/>
                  </a:solidFill>
                </a:rPr>
                <a:t>N</a:t>
              </a:r>
              <a:r>
                <a:rPr lang="en-US" altLang="en-US">
                  <a:solidFill>
                    <a:schemeClr val="bg1"/>
                  </a:solidFill>
                </a:rPr>
                <a:t> slits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9475" y="3273425"/>
            <a:ext cx="382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I</a:t>
            </a:r>
            <a:r>
              <a:rPr lang="en-US" altLang="en-US" baseline="-25000">
                <a:solidFill>
                  <a:srgbClr val="FFFF00"/>
                </a:solidFill>
              </a:rPr>
              <a:t>1</a:t>
            </a:r>
            <a:endParaRPr lang="en-US" altLang="en-US" i="1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415631" y="3493295"/>
            <a:ext cx="257175" cy="2333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24400" y="4164013"/>
            <a:ext cx="68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4</a:t>
            </a:r>
            <a:r>
              <a:rPr lang="en-US" altLang="en-US" i="1">
                <a:solidFill>
                  <a:srgbClr val="FFFF00"/>
                </a:solidFill>
              </a:rPr>
              <a:t>I</a:t>
            </a:r>
            <a:r>
              <a:rPr lang="en-US" altLang="en-US" baseline="-25000">
                <a:solidFill>
                  <a:srgbClr val="FFFF00"/>
                </a:solidFill>
              </a:rPr>
              <a:t>1</a:t>
            </a:r>
            <a:endParaRPr lang="en-US" altLang="en-US" i="1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449763" y="4456113"/>
            <a:ext cx="257175" cy="2317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/>
              <p:cNvSpPr>
                <a:spLocks noChangeArrowheads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Multiple-slit interference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The separation between maxima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𝑠</m:t>
                    </m:r>
                    <m:r>
                      <a:rPr lang="en-US" alt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</m:t>
                        </m:r>
                        <m: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  <m:r>
                      <a:rPr lang="en-US" alt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alt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that we calculated for                                                                         two-slit                                                                               interference                                                                             shows the                                                                          location of the                                                                         single-slit                                                                                envelope                                                                                  peaks for                                                                                  multiple slits                                                                            separated by                                                                               </a:t>
                </a: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, as                                                                                      illustrated:</a:t>
                </a:r>
                <a:endParaRPr lang="en-US" altLang="en-US" i="1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19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blipFill>
                <a:blip r:embed="rId6"/>
                <a:stretch>
                  <a:fillRect l="-1255" t="-780" r="-117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8275" y="2308225"/>
            <a:ext cx="63246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3" name="Straight Connector 2"/>
          <p:cNvCxnSpPr/>
          <p:nvPr/>
        </p:nvCxnSpPr>
        <p:spPr>
          <a:xfrm>
            <a:off x="5470525" y="3973513"/>
            <a:ext cx="0" cy="26955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75338" y="3967163"/>
            <a:ext cx="0" cy="26971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8413" y="3967163"/>
            <a:ext cx="0" cy="26971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96025" y="3963988"/>
            <a:ext cx="0" cy="26955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3971925"/>
            <a:ext cx="0" cy="26971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0688" y="37211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7463" y="371475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13438" y="371633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9475" y="37195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05525" y="569913"/>
            <a:ext cx="2905125" cy="12001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The single-slit envelope still applies.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37038" y="3205163"/>
            <a:ext cx="2532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rgbClr val="FFFF00"/>
                </a:solidFill>
              </a:rPr>
              <a:t>primary maxima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483894" y="3745706"/>
            <a:ext cx="3238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914900" y="3751263"/>
            <a:ext cx="325437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313363" y="3751263"/>
            <a:ext cx="325437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703094" y="3740944"/>
            <a:ext cx="3238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120607" y="3745706"/>
            <a:ext cx="323850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41800" y="4302125"/>
            <a:ext cx="2532063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i="1">
                <a:solidFill>
                  <a:srgbClr val="0066FF"/>
                </a:solidFill>
              </a:rPr>
              <a:t>secondary maxima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4680744" y="5049044"/>
            <a:ext cx="323850" cy="1588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112544" y="5053806"/>
            <a:ext cx="323850" cy="1588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511007" y="5053806"/>
            <a:ext cx="323850" cy="1587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914232" y="5044281"/>
            <a:ext cx="323850" cy="1587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868988" y="5648325"/>
            <a:ext cx="325438" cy="1587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962650" y="5638800"/>
            <a:ext cx="325438" cy="1588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 smtClean="0">
                <a:solidFill>
                  <a:schemeClr val="accent2"/>
                </a:solidFill>
              </a:rPr>
              <a:t>Multiple-slit interference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intensities for 1, 2, 3,                                                       4 and 5 equally-spaced                                                          slits are shown here, for                                                        part of the central                                               maximum envelope.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Note the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                                                      ____________________</a:t>
            </a:r>
            <a:r>
              <a:rPr lang="en-US" altLang="en-US" i="1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                  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                                                            ____________________.</a:t>
            </a:r>
            <a:endParaRPr lang="en-US" altLang="en-US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Also observe that the                                                     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                                                          _______________.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More                                                         light gets through.</a:t>
            </a: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 rotWithShape="1">
          <a:blip r:embed="rId6" cstate="print"/>
          <a:srcRect l="4087" t="19339" r="2495" b="17617"/>
          <a:stretch/>
        </p:blipFill>
        <p:spPr bwMode="auto">
          <a:xfrm>
            <a:off x="4602163" y="1017588"/>
            <a:ext cx="4054475" cy="43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 rotWithShape="1">
          <a:blip r:embed="rId7" cstate="print"/>
          <a:srcRect l="4012" t="879" r="4014" b="1"/>
          <a:stretch/>
        </p:blipFill>
        <p:spPr bwMode="auto">
          <a:xfrm>
            <a:off x="4616450" y="1858963"/>
            <a:ext cx="4056063" cy="53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 rotWithShape="1">
          <a:blip r:embed="rId8" cstate="print"/>
          <a:srcRect l="4853" t="12048" r="3523"/>
          <a:stretch/>
        </p:blipFill>
        <p:spPr bwMode="auto">
          <a:xfrm>
            <a:off x="4630738" y="3052763"/>
            <a:ext cx="4056062" cy="42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 rotWithShape="1">
          <a:blip r:embed="rId9" cstate="print"/>
          <a:srcRect l="1341" t="-4540" r="1883" b="-1"/>
          <a:stretch/>
        </p:blipFill>
        <p:spPr bwMode="auto">
          <a:xfrm>
            <a:off x="4616450" y="4468813"/>
            <a:ext cx="4056063" cy="49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 rotWithShape="1">
          <a:blip r:embed="rId10" cstate="print"/>
          <a:srcRect l="2548" t="-3666" r="360"/>
          <a:stretch/>
        </p:blipFill>
        <p:spPr bwMode="auto">
          <a:xfrm>
            <a:off x="4645025" y="6327775"/>
            <a:ext cx="4086225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2" name="Freeform 1"/>
          <p:cNvSpPr/>
          <p:nvPr/>
        </p:nvSpPr>
        <p:spPr>
          <a:xfrm>
            <a:off x="5391150" y="1652588"/>
            <a:ext cx="2255838" cy="254000"/>
          </a:xfrm>
          <a:custGeom>
            <a:avLst/>
            <a:gdLst>
              <a:gd name="connsiteX0" fmla="*/ 0 w 2254469"/>
              <a:gd name="connsiteY0" fmla="*/ 504497 h 504497"/>
              <a:gd name="connsiteX1" fmla="*/ 394138 w 2254469"/>
              <a:gd name="connsiteY1" fmla="*/ 252248 h 504497"/>
              <a:gd name="connsiteX2" fmla="*/ 804041 w 2254469"/>
              <a:gd name="connsiteY2" fmla="*/ 488731 h 504497"/>
              <a:gd name="connsiteX3" fmla="*/ 1166648 w 2254469"/>
              <a:gd name="connsiteY3" fmla="*/ 0 h 504497"/>
              <a:gd name="connsiteX4" fmla="*/ 1545021 w 2254469"/>
              <a:gd name="connsiteY4" fmla="*/ 488731 h 504497"/>
              <a:gd name="connsiteX5" fmla="*/ 1923393 w 2254469"/>
              <a:gd name="connsiteY5" fmla="*/ 236483 h 504497"/>
              <a:gd name="connsiteX6" fmla="*/ 2254469 w 2254469"/>
              <a:gd name="connsiteY6" fmla="*/ 504497 h 504497"/>
              <a:gd name="connsiteX0" fmla="*/ 0 w 2254469"/>
              <a:gd name="connsiteY0" fmla="*/ 1261242 h 1286192"/>
              <a:gd name="connsiteX1" fmla="*/ 394138 w 2254469"/>
              <a:gd name="connsiteY1" fmla="*/ 1008993 h 1286192"/>
              <a:gd name="connsiteX2" fmla="*/ 804041 w 2254469"/>
              <a:gd name="connsiteY2" fmla="*/ 1245476 h 1286192"/>
              <a:gd name="connsiteX3" fmla="*/ 1166648 w 2254469"/>
              <a:gd name="connsiteY3" fmla="*/ 0 h 1286192"/>
              <a:gd name="connsiteX4" fmla="*/ 1545021 w 2254469"/>
              <a:gd name="connsiteY4" fmla="*/ 1245476 h 1286192"/>
              <a:gd name="connsiteX5" fmla="*/ 1923393 w 2254469"/>
              <a:gd name="connsiteY5" fmla="*/ 993228 h 1286192"/>
              <a:gd name="connsiteX6" fmla="*/ 2254469 w 2254469"/>
              <a:gd name="connsiteY6" fmla="*/ 1261242 h 1286192"/>
              <a:gd name="connsiteX0" fmla="*/ 0 w 2254469"/>
              <a:gd name="connsiteY0" fmla="*/ 1261242 h 1286192"/>
              <a:gd name="connsiteX1" fmla="*/ 394138 w 2254469"/>
              <a:gd name="connsiteY1" fmla="*/ 1008993 h 1286192"/>
              <a:gd name="connsiteX2" fmla="*/ 804041 w 2254469"/>
              <a:gd name="connsiteY2" fmla="*/ 1245476 h 1286192"/>
              <a:gd name="connsiteX3" fmla="*/ 1166648 w 2254469"/>
              <a:gd name="connsiteY3" fmla="*/ 0 h 1286192"/>
              <a:gd name="connsiteX4" fmla="*/ 1545021 w 2254469"/>
              <a:gd name="connsiteY4" fmla="*/ 1245476 h 1286192"/>
              <a:gd name="connsiteX5" fmla="*/ 1923393 w 2254469"/>
              <a:gd name="connsiteY5" fmla="*/ 740980 h 1286192"/>
              <a:gd name="connsiteX6" fmla="*/ 2254469 w 2254469"/>
              <a:gd name="connsiteY6" fmla="*/ 1261242 h 1286192"/>
              <a:gd name="connsiteX0" fmla="*/ 0 w 2254469"/>
              <a:gd name="connsiteY0" fmla="*/ 1261242 h 1261507"/>
              <a:gd name="connsiteX1" fmla="*/ 378373 w 2254469"/>
              <a:gd name="connsiteY1" fmla="*/ 725214 h 1261507"/>
              <a:gd name="connsiteX2" fmla="*/ 804041 w 2254469"/>
              <a:gd name="connsiteY2" fmla="*/ 1245476 h 1261507"/>
              <a:gd name="connsiteX3" fmla="*/ 1166648 w 2254469"/>
              <a:gd name="connsiteY3" fmla="*/ 0 h 1261507"/>
              <a:gd name="connsiteX4" fmla="*/ 1545021 w 2254469"/>
              <a:gd name="connsiteY4" fmla="*/ 1245476 h 1261507"/>
              <a:gd name="connsiteX5" fmla="*/ 1923393 w 2254469"/>
              <a:gd name="connsiteY5" fmla="*/ 740980 h 1261507"/>
              <a:gd name="connsiteX6" fmla="*/ 2254469 w 2254469"/>
              <a:gd name="connsiteY6" fmla="*/ 1261242 h 12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469" h="1261507">
                <a:moveTo>
                  <a:pt x="0" y="1261242"/>
                </a:moveTo>
                <a:cubicBezTo>
                  <a:pt x="130065" y="1136431"/>
                  <a:pt x="244366" y="727842"/>
                  <a:pt x="378373" y="725214"/>
                </a:cubicBezTo>
                <a:cubicBezTo>
                  <a:pt x="512380" y="722586"/>
                  <a:pt x="672662" y="1366345"/>
                  <a:pt x="804041" y="1245476"/>
                </a:cubicBezTo>
                <a:cubicBezTo>
                  <a:pt x="935420" y="1124607"/>
                  <a:pt x="1043151" y="0"/>
                  <a:pt x="1166648" y="0"/>
                </a:cubicBezTo>
                <a:cubicBezTo>
                  <a:pt x="1290145" y="0"/>
                  <a:pt x="1418897" y="1121979"/>
                  <a:pt x="1545021" y="1245476"/>
                </a:cubicBezTo>
                <a:cubicBezTo>
                  <a:pt x="1671145" y="1368973"/>
                  <a:pt x="1805152" y="738352"/>
                  <a:pt x="1923393" y="740980"/>
                </a:cubicBezTo>
                <a:cubicBezTo>
                  <a:pt x="2041634" y="743608"/>
                  <a:pt x="2148051" y="1128549"/>
                  <a:pt x="2254469" y="12612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86400" y="2582863"/>
            <a:ext cx="2174875" cy="517525"/>
          </a:xfrm>
          <a:custGeom>
            <a:avLst/>
            <a:gdLst>
              <a:gd name="connsiteX0" fmla="*/ 0 w 2175641"/>
              <a:gd name="connsiteY0" fmla="*/ 1103606 h 1257926"/>
              <a:gd name="connsiteX1" fmla="*/ 94593 w 2175641"/>
              <a:gd name="connsiteY1" fmla="*/ 1213965 h 1257926"/>
              <a:gd name="connsiteX2" fmla="*/ 331076 w 2175641"/>
              <a:gd name="connsiteY2" fmla="*/ 662172 h 1257926"/>
              <a:gd name="connsiteX3" fmla="*/ 567559 w 2175641"/>
              <a:gd name="connsiteY3" fmla="*/ 1182434 h 1257926"/>
              <a:gd name="connsiteX4" fmla="*/ 740979 w 2175641"/>
              <a:gd name="connsiteY4" fmla="*/ 1087841 h 1257926"/>
              <a:gd name="connsiteX5" fmla="*/ 867103 w 2175641"/>
              <a:gd name="connsiteY5" fmla="*/ 1198199 h 1257926"/>
              <a:gd name="connsiteX6" fmla="*/ 1119352 w 2175641"/>
              <a:gd name="connsiteY6" fmla="*/ 20 h 1257926"/>
              <a:gd name="connsiteX7" fmla="*/ 1340069 w 2175641"/>
              <a:gd name="connsiteY7" fmla="*/ 1166668 h 1257926"/>
              <a:gd name="connsiteX8" fmla="*/ 1481959 w 2175641"/>
              <a:gd name="connsiteY8" fmla="*/ 1072075 h 1257926"/>
              <a:gd name="connsiteX9" fmla="*/ 1623848 w 2175641"/>
              <a:gd name="connsiteY9" fmla="*/ 1182434 h 1257926"/>
              <a:gd name="connsiteX10" fmla="*/ 1860331 w 2175641"/>
              <a:gd name="connsiteY10" fmla="*/ 630641 h 1257926"/>
              <a:gd name="connsiteX11" fmla="*/ 2096814 w 2175641"/>
              <a:gd name="connsiteY11" fmla="*/ 1182434 h 1257926"/>
              <a:gd name="connsiteX12" fmla="*/ 2175641 w 2175641"/>
              <a:gd name="connsiteY12" fmla="*/ 1135137 h 125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5641" h="1257926">
                <a:moveTo>
                  <a:pt x="0" y="1103606"/>
                </a:moveTo>
                <a:cubicBezTo>
                  <a:pt x="19707" y="1195571"/>
                  <a:pt x="39414" y="1287537"/>
                  <a:pt x="94593" y="1213965"/>
                </a:cubicBezTo>
                <a:cubicBezTo>
                  <a:pt x="149772" y="1140393"/>
                  <a:pt x="252249" y="667427"/>
                  <a:pt x="331076" y="662172"/>
                </a:cubicBezTo>
                <a:cubicBezTo>
                  <a:pt x="409903" y="656917"/>
                  <a:pt x="499242" y="1111489"/>
                  <a:pt x="567559" y="1182434"/>
                </a:cubicBezTo>
                <a:cubicBezTo>
                  <a:pt x="635876" y="1253379"/>
                  <a:pt x="691055" y="1085213"/>
                  <a:pt x="740979" y="1087841"/>
                </a:cubicBezTo>
                <a:cubicBezTo>
                  <a:pt x="790903" y="1090468"/>
                  <a:pt x="804041" y="1379502"/>
                  <a:pt x="867103" y="1198199"/>
                </a:cubicBezTo>
                <a:cubicBezTo>
                  <a:pt x="930165" y="1016896"/>
                  <a:pt x="1040525" y="5275"/>
                  <a:pt x="1119352" y="20"/>
                </a:cubicBezTo>
                <a:cubicBezTo>
                  <a:pt x="1198179" y="-5235"/>
                  <a:pt x="1279635" y="987992"/>
                  <a:pt x="1340069" y="1166668"/>
                </a:cubicBezTo>
                <a:cubicBezTo>
                  <a:pt x="1400503" y="1345344"/>
                  <a:pt x="1434663" y="1069447"/>
                  <a:pt x="1481959" y="1072075"/>
                </a:cubicBezTo>
                <a:cubicBezTo>
                  <a:pt x="1529256" y="1074703"/>
                  <a:pt x="1560786" y="1256006"/>
                  <a:pt x="1623848" y="1182434"/>
                </a:cubicBezTo>
                <a:cubicBezTo>
                  <a:pt x="1686910" y="1108862"/>
                  <a:pt x="1781503" y="630641"/>
                  <a:pt x="1860331" y="630641"/>
                </a:cubicBezTo>
                <a:cubicBezTo>
                  <a:pt x="1939159" y="630641"/>
                  <a:pt x="2044262" y="1098351"/>
                  <a:pt x="2096814" y="1182434"/>
                </a:cubicBezTo>
                <a:cubicBezTo>
                  <a:pt x="2149366" y="1266517"/>
                  <a:pt x="2162503" y="1200827"/>
                  <a:pt x="2175641" y="11351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38775" y="3665538"/>
            <a:ext cx="2365375" cy="893762"/>
          </a:xfrm>
          <a:custGeom>
            <a:avLst/>
            <a:gdLst>
              <a:gd name="connsiteX0" fmla="*/ 0 w 2364828"/>
              <a:gd name="connsiteY0" fmla="*/ 1229715 h 1284936"/>
              <a:gd name="connsiteX1" fmla="*/ 110359 w 2364828"/>
              <a:gd name="connsiteY1" fmla="*/ 1103591 h 1284936"/>
              <a:gd name="connsiteX2" fmla="*/ 189187 w 2364828"/>
              <a:gd name="connsiteY2" fmla="*/ 1213950 h 1284936"/>
              <a:gd name="connsiteX3" fmla="*/ 378373 w 2364828"/>
              <a:gd name="connsiteY3" fmla="*/ 693687 h 1284936"/>
              <a:gd name="connsiteX4" fmla="*/ 551793 w 2364828"/>
              <a:gd name="connsiteY4" fmla="*/ 1229715 h 1284936"/>
              <a:gd name="connsiteX5" fmla="*/ 693683 w 2364828"/>
              <a:gd name="connsiteY5" fmla="*/ 1103591 h 1284936"/>
              <a:gd name="connsiteX6" fmla="*/ 772511 w 2364828"/>
              <a:gd name="connsiteY6" fmla="*/ 1229715 h 1284936"/>
              <a:gd name="connsiteX7" fmla="*/ 867104 w 2364828"/>
              <a:gd name="connsiteY7" fmla="*/ 1103591 h 1284936"/>
              <a:gd name="connsiteX8" fmla="*/ 977462 w 2364828"/>
              <a:gd name="connsiteY8" fmla="*/ 1213950 h 1284936"/>
              <a:gd name="connsiteX9" fmla="*/ 1150883 w 2364828"/>
              <a:gd name="connsiteY9" fmla="*/ 5 h 1284936"/>
              <a:gd name="connsiteX10" fmla="*/ 1340069 w 2364828"/>
              <a:gd name="connsiteY10" fmla="*/ 1229715 h 1284936"/>
              <a:gd name="connsiteX11" fmla="*/ 1434662 w 2364828"/>
              <a:gd name="connsiteY11" fmla="*/ 1087825 h 1284936"/>
              <a:gd name="connsiteX12" fmla="*/ 1545021 w 2364828"/>
              <a:gd name="connsiteY12" fmla="*/ 1229715 h 1284936"/>
              <a:gd name="connsiteX13" fmla="*/ 1655380 w 2364828"/>
              <a:gd name="connsiteY13" fmla="*/ 1087825 h 1284936"/>
              <a:gd name="connsiteX14" fmla="*/ 1734207 w 2364828"/>
              <a:gd name="connsiteY14" fmla="*/ 1213950 h 1284936"/>
              <a:gd name="connsiteX15" fmla="*/ 1939159 w 2364828"/>
              <a:gd name="connsiteY15" fmla="*/ 646391 h 1284936"/>
              <a:gd name="connsiteX16" fmla="*/ 2128345 w 2364828"/>
              <a:gd name="connsiteY16" fmla="*/ 1245481 h 1284936"/>
              <a:gd name="connsiteX17" fmla="*/ 2238704 w 2364828"/>
              <a:gd name="connsiteY17" fmla="*/ 1119356 h 1284936"/>
              <a:gd name="connsiteX18" fmla="*/ 2286000 w 2364828"/>
              <a:gd name="connsiteY18" fmla="*/ 1213950 h 1284936"/>
              <a:gd name="connsiteX19" fmla="*/ 2364828 w 2364828"/>
              <a:gd name="connsiteY19" fmla="*/ 1166653 h 128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64828" h="1284936">
                <a:moveTo>
                  <a:pt x="0" y="1229715"/>
                </a:moveTo>
                <a:cubicBezTo>
                  <a:pt x="39414" y="1167966"/>
                  <a:pt x="78828" y="1106218"/>
                  <a:pt x="110359" y="1103591"/>
                </a:cubicBezTo>
                <a:cubicBezTo>
                  <a:pt x="141890" y="1100964"/>
                  <a:pt x="144518" y="1282267"/>
                  <a:pt x="189187" y="1213950"/>
                </a:cubicBezTo>
                <a:cubicBezTo>
                  <a:pt x="233856" y="1145633"/>
                  <a:pt x="317939" y="691060"/>
                  <a:pt x="378373" y="693687"/>
                </a:cubicBezTo>
                <a:cubicBezTo>
                  <a:pt x="438807" y="696314"/>
                  <a:pt x="499241" y="1161398"/>
                  <a:pt x="551793" y="1229715"/>
                </a:cubicBezTo>
                <a:cubicBezTo>
                  <a:pt x="604345" y="1298032"/>
                  <a:pt x="656897" y="1103591"/>
                  <a:pt x="693683" y="1103591"/>
                </a:cubicBezTo>
                <a:cubicBezTo>
                  <a:pt x="730469" y="1103591"/>
                  <a:pt x="743608" y="1229715"/>
                  <a:pt x="772511" y="1229715"/>
                </a:cubicBezTo>
                <a:cubicBezTo>
                  <a:pt x="801414" y="1229715"/>
                  <a:pt x="832946" y="1106218"/>
                  <a:pt x="867104" y="1103591"/>
                </a:cubicBezTo>
                <a:cubicBezTo>
                  <a:pt x="901262" y="1100964"/>
                  <a:pt x="930165" y="1397881"/>
                  <a:pt x="977462" y="1213950"/>
                </a:cubicBezTo>
                <a:cubicBezTo>
                  <a:pt x="1024759" y="1030019"/>
                  <a:pt x="1090449" y="-2622"/>
                  <a:pt x="1150883" y="5"/>
                </a:cubicBezTo>
                <a:cubicBezTo>
                  <a:pt x="1211317" y="2632"/>
                  <a:pt x="1292773" y="1048412"/>
                  <a:pt x="1340069" y="1229715"/>
                </a:cubicBezTo>
                <a:cubicBezTo>
                  <a:pt x="1387366" y="1411018"/>
                  <a:pt x="1400503" y="1087825"/>
                  <a:pt x="1434662" y="1087825"/>
                </a:cubicBezTo>
                <a:cubicBezTo>
                  <a:pt x="1468821" y="1087825"/>
                  <a:pt x="1508235" y="1229715"/>
                  <a:pt x="1545021" y="1229715"/>
                </a:cubicBezTo>
                <a:cubicBezTo>
                  <a:pt x="1581807" y="1229715"/>
                  <a:pt x="1623849" y="1090452"/>
                  <a:pt x="1655380" y="1087825"/>
                </a:cubicBezTo>
                <a:cubicBezTo>
                  <a:pt x="1686911" y="1085198"/>
                  <a:pt x="1686911" y="1287522"/>
                  <a:pt x="1734207" y="1213950"/>
                </a:cubicBezTo>
                <a:cubicBezTo>
                  <a:pt x="1781504" y="1140378"/>
                  <a:pt x="1873469" y="641136"/>
                  <a:pt x="1939159" y="646391"/>
                </a:cubicBezTo>
                <a:cubicBezTo>
                  <a:pt x="2004849" y="651646"/>
                  <a:pt x="2078421" y="1166653"/>
                  <a:pt x="2128345" y="1245481"/>
                </a:cubicBezTo>
                <a:cubicBezTo>
                  <a:pt x="2178269" y="1324309"/>
                  <a:pt x="2212428" y="1124611"/>
                  <a:pt x="2238704" y="1119356"/>
                </a:cubicBezTo>
                <a:cubicBezTo>
                  <a:pt x="2264980" y="1114101"/>
                  <a:pt x="2264979" y="1206067"/>
                  <a:pt x="2286000" y="1213950"/>
                </a:cubicBezTo>
                <a:cubicBezTo>
                  <a:pt x="2307021" y="1221833"/>
                  <a:pt x="2335924" y="1194243"/>
                  <a:pt x="2364828" y="11666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70525" y="5094288"/>
            <a:ext cx="2238375" cy="1349375"/>
          </a:xfrm>
          <a:custGeom>
            <a:avLst/>
            <a:gdLst>
              <a:gd name="connsiteX0" fmla="*/ 0 w 2238704"/>
              <a:gd name="connsiteY0" fmla="*/ 1150883 h 1285229"/>
              <a:gd name="connsiteX1" fmla="*/ 47297 w 2238704"/>
              <a:gd name="connsiteY1" fmla="*/ 1229711 h 1285229"/>
              <a:gd name="connsiteX2" fmla="*/ 157656 w 2238704"/>
              <a:gd name="connsiteY2" fmla="*/ 1072055 h 1285229"/>
              <a:gd name="connsiteX3" fmla="*/ 236483 w 2238704"/>
              <a:gd name="connsiteY3" fmla="*/ 1213945 h 1285229"/>
              <a:gd name="connsiteX4" fmla="*/ 362607 w 2238704"/>
              <a:gd name="connsiteY4" fmla="*/ 630621 h 1285229"/>
              <a:gd name="connsiteX5" fmla="*/ 504497 w 2238704"/>
              <a:gd name="connsiteY5" fmla="*/ 1229711 h 1285229"/>
              <a:gd name="connsiteX6" fmla="*/ 583325 w 2238704"/>
              <a:gd name="connsiteY6" fmla="*/ 1087821 h 1285229"/>
              <a:gd name="connsiteX7" fmla="*/ 662152 w 2238704"/>
              <a:gd name="connsiteY7" fmla="*/ 1229711 h 1285229"/>
              <a:gd name="connsiteX8" fmla="*/ 740980 w 2238704"/>
              <a:gd name="connsiteY8" fmla="*/ 1119352 h 1285229"/>
              <a:gd name="connsiteX9" fmla="*/ 804042 w 2238704"/>
              <a:gd name="connsiteY9" fmla="*/ 1213945 h 1285229"/>
              <a:gd name="connsiteX10" fmla="*/ 914400 w 2238704"/>
              <a:gd name="connsiteY10" fmla="*/ 1072055 h 1285229"/>
              <a:gd name="connsiteX11" fmla="*/ 1008993 w 2238704"/>
              <a:gd name="connsiteY11" fmla="*/ 1229711 h 1285229"/>
              <a:gd name="connsiteX12" fmla="*/ 1135118 w 2238704"/>
              <a:gd name="connsiteY12" fmla="*/ 0 h 1285229"/>
              <a:gd name="connsiteX13" fmla="*/ 1261242 w 2238704"/>
              <a:gd name="connsiteY13" fmla="*/ 1229711 h 1285229"/>
              <a:gd name="connsiteX14" fmla="*/ 1340069 w 2238704"/>
              <a:gd name="connsiteY14" fmla="*/ 1087821 h 1285229"/>
              <a:gd name="connsiteX15" fmla="*/ 1434662 w 2238704"/>
              <a:gd name="connsiteY15" fmla="*/ 1213945 h 1285229"/>
              <a:gd name="connsiteX16" fmla="*/ 1529256 w 2238704"/>
              <a:gd name="connsiteY16" fmla="*/ 1135117 h 1285229"/>
              <a:gd name="connsiteX17" fmla="*/ 1576552 w 2238704"/>
              <a:gd name="connsiteY17" fmla="*/ 1213945 h 1285229"/>
              <a:gd name="connsiteX18" fmla="*/ 1655380 w 2238704"/>
              <a:gd name="connsiteY18" fmla="*/ 1072055 h 1285229"/>
              <a:gd name="connsiteX19" fmla="*/ 1734207 w 2238704"/>
              <a:gd name="connsiteY19" fmla="*/ 1213945 h 1285229"/>
              <a:gd name="connsiteX20" fmla="*/ 1891862 w 2238704"/>
              <a:gd name="connsiteY20" fmla="*/ 630621 h 1285229"/>
              <a:gd name="connsiteX21" fmla="*/ 2017987 w 2238704"/>
              <a:gd name="connsiteY21" fmla="*/ 1229711 h 1285229"/>
              <a:gd name="connsiteX22" fmla="*/ 2096814 w 2238704"/>
              <a:gd name="connsiteY22" fmla="*/ 1087821 h 1285229"/>
              <a:gd name="connsiteX23" fmla="*/ 2159876 w 2238704"/>
              <a:gd name="connsiteY23" fmla="*/ 1229711 h 1285229"/>
              <a:gd name="connsiteX24" fmla="*/ 2238704 w 2238704"/>
              <a:gd name="connsiteY24" fmla="*/ 1182414 h 128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8704" h="1285229">
                <a:moveTo>
                  <a:pt x="0" y="1150883"/>
                </a:moveTo>
                <a:cubicBezTo>
                  <a:pt x="10510" y="1196866"/>
                  <a:pt x="21021" y="1242849"/>
                  <a:pt x="47297" y="1229711"/>
                </a:cubicBezTo>
                <a:cubicBezTo>
                  <a:pt x="73573" y="1216573"/>
                  <a:pt x="126125" y="1074683"/>
                  <a:pt x="157656" y="1072055"/>
                </a:cubicBezTo>
                <a:cubicBezTo>
                  <a:pt x="189187" y="1069427"/>
                  <a:pt x="202324" y="1287517"/>
                  <a:pt x="236483" y="1213945"/>
                </a:cubicBezTo>
                <a:cubicBezTo>
                  <a:pt x="270642" y="1140373"/>
                  <a:pt x="317938" y="627993"/>
                  <a:pt x="362607" y="630621"/>
                </a:cubicBezTo>
                <a:cubicBezTo>
                  <a:pt x="407276" y="633249"/>
                  <a:pt x="467711" y="1153511"/>
                  <a:pt x="504497" y="1229711"/>
                </a:cubicBezTo>
                <a:cubicBezTo>
                  <a:pt x="541283" y="1305911"/>
                  <a:pt x="557049" y="1087821"/>
                  <a:pt x="583325" y="1087821"/>
                </a:cubicBezTo>
                <a:cubicBezTo>
                  <a:pt x="609601" y="1087821"/>
                  <a:pt x="635876" y="1224456"/>
                  <a:pt x="662152" y="1229711"/>
                </a:cubicBezTo>
                <a:cubicBezTo>
                  <a:pt x="688428" y="1234966"/>
                  <a:pt x="717332" y="1121980"/>
                  <a:pt x="740980" y="1119352"/>
                </a:cubicBezTo>
                <a:cubicBezTo>
                  <a:pt x="764628" y="1116724"/>
                  <a:pt x="775139" y="1221828"/>
                  <a:pt x="804042" y="1213945"/>
                </a:cubicBezTo>
                <a:cubicBezTo>
                  <a:pt x="832945" y="1206062"/>
                  <a:pt x="880242" y="1069427"/>
                  <a:pt x="914400" y="1072055"/>
                </a:cubicBezTo>
                <a:cubicBezTo>
                  <a:pt x="948559" y="1074683"/>
                  <a:pt x="972207" y="1408387"/>
                  <a:pt x="1008993" y="1229711"/>
                </a:cubicBezTo>
                <a:cubicBezTo>
                  <a:pt x="1045779" y="1051035"/>
                  <a:pt x="1093077" y="0"/>
                  <a:pt x="1135118" y="0"/>
                </a:cubicBezTo>
                <a:cubicBezTo>
                  <a:pt x="1177159" y="0"/>
                  <a:pt x="1227084" y="1048407"/>
                  <a:pt x="1261242" y="1229711"/>
                </a:cubicBezTo>
                <a:cubicBezTo>
                  <a:pt x="1295401" y="1411015"/>
                  <a:pt x="1311166" y="1090449"/>
                  <a:pt x="1340069" y="1087821"/>
                </a:cubicBezTo>
                <a:cubicBezTo>
                  <a:pt x="1368972" y="1085193"/>
                  <a:pt x="1403131" y="1206062"/>
                  <a:pt x="1434662" y="1213945"/>
                </a:cubicBezTo>
                <a:cubicBezTo>
                  <a:pt x="1466193" y="1221828"/>
                  <a:pt x="1505608" y="1135117"/>
                  <a:pt x="1529256" y="1135117"/>
                </a:cubicBezTo>
                <a:cubicBezTo>
                  <a:pt x="1552904" y="1135117"/>
                  <a:pt x="1555531" y="1224455"/>
                  <a:pt x="1576552" y="1213945"/>
                </a:cubicBezTo>
                <a:cubicBezTo>
                  <a:pt x="1597573" y="1203435"/>
                  <a:pt x="1629104" y="1072055"/>
                  <a:pt x="1655380" y="1072055"/>
                </a:cubicBezTo>
                <a:cubicBezTo>
                  <a:pt x="1681656" y="1072055"/>
                  <a:pt x="1694793" y="1287517"/>
                  <a:pt x="1734207" y="1213945"/>
                </a:cubicBezTo>
                <a:cubicBezTo>
                  <a:pt x="1773621" y="1140373"/>
                  <a:pt x="1844565" y="627993"/>
                  <a:pt x="1891862" y="630621"/>
                </a:cubicBezTo>
                <a:cubicBezTo>
                  <a:pt x="1939159" y="633249"/>
                  <a:pt x="1983828" y="1153511"/>
                  <a:pt x="2017987" y="1229711"/>
                </a:cubicBezTo>
                <a:cubicBezTo>
                  <a:pt x="2052146" y="1305911"/>
                  <a:pt x="2073166" y="1087821"/>
                  <a:pt x="2096814" y="1087821"/>
                </a:cubicBezTo>
                <a:cubicBezTo>
                  <a:pt x="2120462" y="1087821"/>
                  <a:pt x="2136228" y="1213946"/>
                  <a:pt x="2159876" y="1229711"/>
                </a:cubicBezTo>
                <a:cubicBezTo>
                  <a:pt x="2183524" y="1245476"/>
                  <a:pt x="2211114" y="1213945"/>
                  <a:pt x="2238704" y="11824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22900" y="1638300"/>
            <a:ext cx="2208213" cy="250825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81638" y="2582863"/>
            <a:ext cx="2206625" cy="468312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459413" y="3621088"/>
            <a:ext cx="2208212" cy="857250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486400" y="5095875"/>
            <a:ext cx="2206625" cy="1276350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402263" y="939800"/>
            <a:ext cx="2206625" cy="120650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56525" y="647700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1 slit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751763" y="1498600"/>
            <a:ext cx="1071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2 slits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751763" y="2678113"/>
            <a:ext cx="107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3 slits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77163" y="4124325"/>
            <a:ext cx="1073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4 slits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77163" y="5967413"/>
            <a:ext cx="107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5 slits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589713" y="1622425"/>
            <a:ext cx="0" cy="5235575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56475" y="1636713"/>
            <a:ext cx="0" cy="5221287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35650" y="1622425"/>
            <a:ext cx="0" cy="5235575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856413" y="2524125"/>
            <a:ext cx="338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11863" y="2532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s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575175" y="1430338"/>
            <a:ext cx="107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581525" y="2468563"/>
            <a:ext cx="1071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(9/4)</a:t>
            </a:r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438650" y="3622675"/>
            <a:ext cx="124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(16/4)</a:t>
            </a:r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414838" y="5132388"/>
            <a:ext cx="1247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(25/4)</a:t>
            </a:r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373938" y="5064125"/>
            <a:ext cx="14890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/>
              <a:t>primary maxima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5663407" y="5457031"/>
            <a:ext cx="3238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6592094" y="5161757"/>
            <a:ext cx="339725" cy="192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186613" y="5476875"/>
            <a:ext cx="3254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990975" y="5568950"/>
            <a:ext cx="1760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i="1">
                <a:solidFill>
                  <a:srgbClr val="002060"/>
                </a:solidFill>
              </a:rPr>
              <a:t>secondary maxima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5461794" y="5977731"/>
            <a:ext cx="323850" cy="1588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895182" y="5968206"/>
            <a:ext cx="323850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6057107" y="5968206"/>
            <a:ext cx="323850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223000" y="5972175"/>
            <a:ext cx="325438" cy="1588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/>
      <p:bldP spid="33" grpId="0"/>
      <p:bldP spid="34" grpId="0"/>
      <p:bldP spid="38" grpId="0"/>
      <p:bldP spid="39" grpId="0"/>
      <p:bldP spid="53" grpId="0"/>
      <p:bldP spid="54" grpId="0"/>
      <p:bldP spid="55" grpId="0"/>
      <p:bldP spid="56" grpId="0"/>
      <p:bldP spid="40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2"/>
              <p:cNvSpPr>
                <a:spLocks noChangeArrowheads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A light having a wavelength of 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 = 67510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-9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 is projected onto four vertical slits equally spaced at 16.875 m between slits. The slit widths are all 6.75 m. The resulting diffraction pattern is projected on a wall that is 5.00 m away from the slits.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(a) Find the separation between the bright points in the pattern.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Use 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	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𝜆</m:t>
                        </m:r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</m:oMath>
                </a14:m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blipFill>
                <a:blip r:embed="rId5"/>
                <a:stretch>
                  <a:fillRect l="-1255" t="-964" r="-21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2"/>
              <p:cNvSpPr>
                <a:spLocks noChangeArrowheads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A light having a wavelength of 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 = 67510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-9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 is projected onto four vertical slits equally spaced at 16.875 m between slits. The slit widths are all 6.75 m. The resulting diffraction pattern is projected on a wall that is 5.00 m away from the slits.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(b) Determine the width of the brightest central region of the overall pattern.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Use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=</m:t>
                    </m:r>
                    <m:f>
                      <m:fPr>
                        <m:ctrlP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blipFill>
                <a:blip r:embed="rId5"/>
                <a:stretch>
                  <a:fillRect l="-1255" t="-964" r="-21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A light having a wavelength of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 dirty="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m is projected onto four vertical slits equally spaced at 16.875 m between slits. The slit widths are all 6.75 m. The resulting diffraction pattern is projected on a wall that is 5.00 m away from the slits.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(c) Approximately how many bright points will fit in this central region?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A light having a wavelength of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 dirty="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m is projected onto four vertical slits equally spaced at 16.875 m between slits. The slit widths are all 6.75 m. The resulting diffraction pattern is projected on a wall that is 5.00 m away from the slits.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(d) Sketch the pattern’s intensity in the region of the central maximum.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Because we have four slits,                                             there will be two small                                                   </a:t>
            </a:r>
            <a:r>
              <a:rPr lang="en-US" altLang="en-US" dirty="0" err="1">
                <a:solidFill>
                  <a:srgbClr val="000000"/>
                </a:solidFill>
                <a:sym typeface="Symbol" pitchFamily="18" charset="2"/>
              </a:rPr>
              <a:t>maximas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between each large                                             one. All will be constrained to                                                    fit within the single-slit envelope.</a:t>
            </a:r>
            <a:endParaRPr lang="en-US" altLang="en-US" i="1" dirty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2671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Young’s double-slit experiment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Modulation of two-slit interference pattern by one-slit diffraction effect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Multiple slit and diffraction grating interference patterns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Thin film interference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The diffraction grating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___________________________________________.</a:t>
            </a:r>
            <a:endParaRPr lang="en-US" altLang="en-US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2888" y="2674938"/>
            <a:ext cx="1323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light source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08188" y="2686050"/>
            <a:ext cx="2252662" cy="722313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8" name="Picture 6" descr="imageMain_0_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3178175" y="2520950"/>
            <a:ext cx="2235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539875" y="2686050"/>
            <a:ext cx="722313" cy="7223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9238" y="2392363"/>
            <a:ext cx="14954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9875" y="3830638"/>
            <a:ext cx="1323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light source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98663" y="3876675"/>
            <a:ext cx="2252662" cy="722313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" name="Picture 11" descr="imageMain_0_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3168650" y="3711575"/>
            <a:ext cx="2235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590675" y="3876675"/>
            <a:ext cx="722313" cy="7223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327275" y="3806825"/>
            <a:ext cx="977900" cy="9779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317750" y="3836988"/>
            <a:ext cx="976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cool gas X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840538" y="2268538"/>
            <a:ext cx="1935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continuous spectrum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804025" y="3429000"/>
            <a:ext cx="1935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absorption spectrum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818313" y="4557713"/>
            <a:ext cx="1935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emission spectrum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88975" y="5038725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>
                <a:solidFill>
                  <a:schemeClr val="tx2"/>
                </a:solidFill>
              </a:rPr>
              <a:t>compare…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005388" y="5410200"/>
            <a:ext cx="312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>
                <a:solidFill>
                  <a:schemeClr val="tx2"/>
                </a:solidFill>
              </a:rPr>
              <a:t>Same fingerprint!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2330450" y="4819650"/>
            <a:ext cx="977900" cy="977900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311400" y="4830763"/>
            <a:ext cx="1003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hot gas X</a:t>
            </a:r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7013" y="3525838"/>
            <a:ext cx="14954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0825" y="3517900"/>
            <a:ext cx="14954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770188" y="5021263"/>
            <a:ext cx="1411287" cy="722312"/>
          </a:xfrm>
          <a:prstGeom prst="rect">
            <a:avLst/>
          </a:prstGeom>
          <a:solidFill>
            <a:srgbClr val="FFCCCC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7" name="Picture 25" descr="imageMain_0_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3171825" y="4838700"/>
            <a:ext cx="2235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8125" y="4692650"/>
            <a:ext cx="14954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The diffraction grating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 typical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___________________________________ __________________________________________________________________________________________________________________________________.</a:t>
            </a:r>
            <a:endParaRPr lang="en-US" altLang="en-US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_____________________                                                   ______________________                                                         _____________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producing                                                           interference maxima at                                                         angles  given by</a:t>
            </a:r>
          </a:p>
          <a:p>
            <a:pPr eaLnBrk="0" hangingPunct="0">
              <a:spcBef>
                <a:spcPct val="20000"/>
              </a:spcBef>
            </a:pPr>
            <a:endParaRPr lang="en-US" altLang="en-US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where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is the order of the                                            maxima.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0 is the central maximum,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1 is on  either side of the central maximum, etc. 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pic>
        <p:nvPicPr>
          <p:cNvPr id="40" name="Picture 4" descr="imageMain_0_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6294438" y="0"/>
            <a:ext cx="28495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6775" y="3357563"/>
            <a:ext cx="33512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886325" y="4413250"/>
            <a:ext cx="299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i="1">
                <a:solidFill>
                  <a:srgbClr val="FFFF00"/>
                </a:solidFill>
              </a:rPr>
              <a:t>d</a:t>
            </a:r>
            <a:r>
              <a:rPr lang="en-US" altLang="en-US">
                <a:solidFill>
                  <a:srgbClr val="FFFF00"/>
                </a:solidFill>
              </a:rPr>
              <a:t> is the distance between the lines</a:t>
            </a:r>
            <a:endParaRPr lang="en-US" altLang="en-US" i="1">
              <a:solidFill>
                <a:srgbClr val="FFFF00"/>
              </a:solidFill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2125" y="1962150"/>
            <a:ext cx="854075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8151813" y="4132263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/>
              <a:t>n</a:t>
            </a:r>
            <a:r>
              <a:rPr lang="en-US" altLang="en-US" sz="2000" b="1"/>
              <a:t> = 0</a:t>
            </a:r>
            <a:endParaRPr lang="en-US" altLang="en-US" sz="2000" b="1" i="1"/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8161338" y="474980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chemeClr val="bg1"/>
                </a:solidFill>
              </a:rPr>
              <a:t>n</a:t>
            </a:r>
            <a:r>
              <a:rPr lang="en-US" altLang="en-US" sz="2000" b="1">
                <a:solidFill>
                  <a:schemeClr val="bg1"/>
                </a:solidFill>
              </a:rPr>
              <a:t> = 1</a:t>
            </a:r>
            <a:endParaRPr lang="en-US" altLang="en-US" sz="2000" b="1" i="1">
              <a:solidFill>
                <a:schemeClr val="bg1"/>
              </a:solidFill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8140700" y="3425825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chemeClr val="bg1"/>
                </a:solidFill>
              </a:rPr>
              <a:t>n</a:t>
            </a:r>
            <a:r>
              <a:rPr lang="en-US" altLang="en-US" sz="2000" b="1">
                <a:solidFill>
                  <a:schemeClr val="bg1"/>
                </a:solidFill>
              </a:rPr>
              <a:t> = 1</a:t>
            </a:r>
            <a:endParaRPr lang="en-US" altLang="en-US" sz="2000" b="1" i="1">
              <a:solidFill>
                <a:schemeClr val="bg1"/>
              </a:solidFill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72450" y="5430838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2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8156575" y="277495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2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9625" y="5284783"/>
            <a:ext cx="7464425" cy="461961"/>
            <a:chOff x="809625" y="5394818"/>
            <a:chExt cx="7464426" cy="461885"/>
          </a:xfrm>
        </p:grpSpPr>
        <p:sp>
          <p:nvSpPr>
            <p:cNvPr id="22543" name="Text Box 10"/>
            <p:cNvSpPr txBox="1">
              <a:spLocks noChangeArrowheads="1"/>
            </p:cNvSpPr>
            <p:nvPr/>
          </p:nvSpPr>
          <p:spPr bwMode="auto">
            <a:xfrm>
              <a:off x="3090040" y="5395038"/>
              <a:ext cx="5184011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diffraction grating maxima locations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22544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Tx/>
                  <a:buNone/>
                  <a:defRPr/>
                </a:pPr>
                <a:r>
                  <a:rPr lang="en-US" altLang="en-US" sz="2400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A diffraction grating that has 750 lines per millimeter is illuminated by a monochromatic light                     which is normal to the grating. A third-order maximum     is observed at an angle of 56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 to the straight-through direction. Determine the wavelength of the light.</a:t>
                </a:r>
                <a:endParaRPr lang="en-US" altLang="en-US" sz="2400" dirty="0">
                  <a:solidFill>
                    <a:srgbClr val="000000"/>
                  </a:solidFill>
                  <a:sym typeface="Symbol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Use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𝑛</m:t>
                    </m:r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=</m:t>
                    </m:r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𝑑</m:t>
                    </m:r>
                    <m:func>
                      <m:func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sin</m:t>
                        </m:r>
                      </m:fName>
                      <m:e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sz="2400" i="1" dirty="0" smtClean="0">
                    <a:sym typeface="Symbol" pitchFamily="18" charset="2"/>
                  </a:rPr>
                  <a:t>, </a:t>
                </a:r>
                <a:r>
                  <a:rPr lang="en-US" altLang="en-US" sz="2400" dirty="0" smtClean="0">
                    <a:sym typeface="Symbol" pitchFamily="18" charset="2"/>
                  </a:rPr>
                  <a:t>with 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sym typeface="Symbol" pitchFamily="18" charset="2"/>
                  </a:rPr>
                  <a:t>n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000000"/>
                    </a:solidFill>
                    <a:sym typeface="Symbol" pitchFamily="18" charset="2"/>
                  </a:rPr>
                  <a:t>= 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sym typeface="Symbol" pitchFamily="18" charset="2"/>
                  </a:rPr>
                  <a:t>3 and 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</a:t>
                </a:r>
                <a:r>
                  <a:rPr lang="en-US" altLang="en-US" sz="2400" dirty="0">
                    <a:solidFill>
                      <a:srgbClr val="000000"/>
                    </a:solidFill>
                    <a:sym typeface="Symbol" pitchFamily="18" charset="2"/>
                  </a:rPr>
                  <a:t> = 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56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.</a:t>
                </a:r>
                <a:endParaRPr lang="en-US" altLang="en-US" sz="2400" i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>
                  <a:buFontTx/>
                  <a:buNone/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sz="2400" i="1" dirty="0">
                    <a:solidFill>
                      <a:srgbClr val="000000"/>
                    </a:solidFill>
                    <a:cs typeface="Times New Roman" pitchFamily="18" charset="0"/>
                  </a:rPr>
                  <a:t>d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</a:rPr>
                  <a:t> must be calculated:</a:t>
                </a:r>
              </a:p>
              <a:p>
                <a:pPr>
                  <a:buFontTx/>
                  <a:buNone/>
                  <a:defRPr/>
                </a:pPr>
                <a:r>
                  <a:rPr lang="en-US" altLang="en-US" sz="2400" i="1" dirty="0">
                    <a:solidFill>
                      <a:srgbClr val="000000"/>
                    </a:solidFill>
                    <a:cs typeface="Times New Roman" pitchFamily="18" charset="0"/>
                  </a:rPr>
                  <a:t>       </a:t>
                </a:r>
                <a:endParaRPr lang="en-US" altLang="en-US" sz="2400" i="1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blipFill>
                <a:blip r:embed="rId5"/>
                <a:stretch>
                  <a:fillRect l="-1255" t="-843" r="-1160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1963" y="1962150"/>
            <a:ext cx="8890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diffraction grating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pic>
        <p:nvPicPr>
          <p:cNvPr id="23558" name="Picture 4" descr="imageMain_0_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6294438" y="0"/>
            <a:ext cx="28495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8151813" y="4117975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0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3560" name="TextBox 19"/>
          <p:cNvSpPr txBox="1">
            <a:spLocks noChangeArrowheads="1"/>
          </p:cNvSpPr>
          <p:nvPr/>
        </p:nvSpPr>
        <p:spPr bwMode="auto">
          <a:xfrm>
            <a:off x="8161338" y="474980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1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3561" name="TextBox 20"/>
          <p:cNvSpPr txBox="1">
            <a:spLocks noChangeArrowheads="1"/>
          </p:cNvSpPr>
          <p:nvPr/>
        </p:nvSpPr>
        <p:spPr bwMode="auto">
          <a:xfrm>
            <a:off x="8140700" y="3425825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1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3562" name="TextBox 21"/>
          <p:cNvSpPr txBox="1">
            <a:spLocks noChangeArrowheads="1"/>
          </p:cNvSpPr>
          <p:nvPr/>
        </p:nvSpPr>
        <p:spPr bwMode="auto">
          <a:xfrm>
            <a:off x="8172450" y="5430838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</a:rPr>
              <a:t>n</a:t>
            </a:r>
            <a:r>
              <a:rPr lang="en-US" altLang="en-US" sz="2000" b="1" dirty="0">
                <a:solidFill>
                  <a:srgbClr val="FFFF00"/>
                </a:solidFill>
              </a:rPr>
              <a:t> = 2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3563" name="TextBox 22"/>
          <p:cNvSpPr txBox="1">
            <a:spLocks noChangeArrowheads="1"/>
          </p:cNvSpPr>
          <p:nvPr/>
        </p:nvSpPr>
        <p:spPr bwMode="auto">
          <a:xfrm>
            <a:off x="8156575" y="277495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2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177365" y="6040437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</a:rPr>
              <a:t>n</a:t>
            </a:r>
            <a:r>
              <a:rPr lang="en-US" altLang="en-US" sz="2000" b="1" dirty="0">
                <a:solidFill>
                  <a:srgbClr val="FFFF00"/>
                </a:solidFill>
              </a:rPr>
              <a:t> = 3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8146742" y="2145686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</a:rPr>
              <a:t>n</a:t>
            </a:r>
            <a:r>
              <a:rPr lang="en-US" altLang="en-US" sz="2000" b="1" dirty="0">
                <a:solidFill>
                  <a:srgbClr val="FFFF00"/>
                </a:solidFill>
              </a:rPr>
              <a:t> = 3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61" grpId="0"/>
      <p:bldP spid="23562" grpId="0"/>
      <p:bldP spid="23563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Soap bubbles and gasoline spills on water, and iridescence in insects and feathers, are all examples of </a:t>
            </a:r>
            <a:r>
              <a:rPr lang="en-US" altLang="en-US" b="1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__________________________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00" y="3044825"/>
            <a:ext cx="2257425" cy="346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3275" y="3062288"/>
            <a:ext cx="4965700" cy="344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0372">
            <a:off x="4950619" y="3036094"/>
            <a:ext cx="2600325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400" i="1" dirty="0">
                <a:solidFill>
                  <a:schemeClr val="accent2"/>
                </a:solidFill>
              </a:rPr>
              <a:t>Thin film interference</a:t>
            </a:r>
          </a:p>
          <a:p>
            <a:pPr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Before we can understand how this interference works we need to review how waves are reflected at the boundary of a </a:t>
            </a:r>
            <a:r>
              <a:rPr lang="en-US" altLang="en-US" sz="2400" dirty="0">
                <a:solidFill>
                  <a:srgbClr val="CC6600"/>
                </a:solidFill>
                <a:cs typeface="Courier New" pitchFamily="49" charset="0"/>
                <a:sym typeface="Symbol" pitchFamily="18" charset="2"/>
              </a:rPr>
              <a:t>heavy rope </a:t>
            </a: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and a </a:t>
            </a:r>
            <a:r>
              <a:rPr lang="en-US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cs typeface="Courier New" pitchFamily="49" charset="0"/>
                <a:sym typeface="Symbol" pitchFamily="18" charset="2"/>
              </a:rPr>
              <a:t>light rope</a:t>
            </a: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  <a:r>
              <a:rPr lang="en-US" altLang="en-US" sz="2400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 single pulse is sent from left to right, as shown.</a:t>
            </a: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Note that the reflection is 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 and </a:t>
            </a: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the transmission is also 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_____________.</a:t>
            </a: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Note that the reflection is 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 and </a:t>
            </a: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the transmission is still 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______________.</a:t>
            </a: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1087438" y="3830638"/>
            <a:ext cx="11020426" cy="238125"/>
            <a:chOff x="-1087820" y="3483360"/>
            <a:chExt cx="11021575" cy="238125"/>
          </a:xfrm>
        </p:grpSpPr>
        <p:pic>
          <p:nvPicPr>
            <p:cNvPr id="25627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087820" y="3483360"/>
              <a:ext cx="5572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8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5930" y="3488120"/>
              <a:ext cx="54578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"/>
          <p:cNvGrpSpPr>
            <a:grpSpLocks/>
          </p:cNvGrpSpPr>
          <p:nvPr/>
        </p:nvGrpSpPr>
        <p:grpSpPr bwMode="auto">
          <a:xfrm flipH="1">
            <a:off x="-966788" y="5480050"/>
            <a:ext cx="11022013" cy="238125"/>
            <a:chOff x="-935420" y="3635760"/>
            <a:chExt cx="11021575" cy="238125"/>
          </a:xfrm>
        </p:grpSpPr>
        <p:pic>
          <p:nvPicPr>
            <p:cNvPr id="25625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935420" y="3635760"/>
              <a:ext cx="5572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6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8330" y="3640520"/>
              <a:ext cx="54578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517900" y="3568700"/>
            <a:ext cx="942975" cy="482600"/>
            <a:chOff x="1404610" y="4956613"/>
            <a:chExt cx="942975" cy="482491"/>
          </a:xfrm>
        </p:grpSpPr>
        <p:sp>
          <p:nvSpPr>
            <p:cNvPr id="17" name="Rectangle 16"/>
            <p:cNvSpPr/>
            <p:nvPr/>
          </p:nvSpPr>
          <p:spPr>
            <a:xfrm>
              <a:off x="1434773" y="5202620"/>
              <a:ext cx="882650" cy="23648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24" name="Picture 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4610" y="4956613"/>
              <a:ext cx="9429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3738" y="5143500"/>
            <a:ext cx="914400" cy="558800"/>
            <a:chOff x="3988676" y="4671027"/>
            <a:chExt cx="914400" cy="557870"/>
          </a:xfrm>
        </p:grpSpPr>
        <p:sp>
          <p:nvSpPr>
            <p:cNvPr id="26" name="Rectangle 25"/>
            <p:cNvSpPr/>
            <p:nvPr/>
          </p:nvSpPr>
          <p:spPr>
            <a:xfrm>
              <a:off x="4029951" y="5024451"/>
              <a:ext cx="820737" cy="20444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22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8676" y="4671027"/>
              <a:ext cx="9144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518025" y="3624263"/>
            <a:ext cx="771525" cy="442912"/>
            <a:chOff x="6188458" y="5421861"/>
            <a:chExt cx="771525" cy="442913"/>
          </a:xfrm>
        </p:grpSpPr>
        <p:sp>
          <p:nvSpPr>
            <p:cNvPr id="28" name="Rectangle 27"/>
            <p:cNvSpPr/>
            <p:nvPr/>
          </p:nvSpPr>
          <p:spPr>
            <a:xfrm>
              <a:off x="6253546" y="5644112"/>
              <a:ext cx="652462" cy="22066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20" name="Picture 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8458" y="5421861"/>
              <a:ext cx="7715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71513" y="3384550"/>
            <a:ext cx="1209675" cy="666750"/>
            <a:chOff x="1870349" y="4408927"/>
            <a:chExt cx="1209675" cy="667570"/>
          </a:xfrm>
        </p:grpSpPr>
        <p:sp>
          <p:nvSpPr>
            <p:cNvPr id="2" name="Rectangle 1"/>
            <p:cNvSpPr/>
            <p:nvPr/>
          </p:nvSpPr>
          <p:spPr>
            <a:xfrm>
              <a:off x="1906861" y="4839669"/>
              <a:ext cx="1136650" cy="23682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0349" y="4408927"/>
              <a:ext cx="12096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489450" y="5219700"/>
            <a:ext cx="942975" cy="482600"/>
            <a:chOff x="1404610" y="4956613"/>
            <a:chExt cx="942975" cy="482491"/>
          </a:xfrm>
        </p:grpSpPr>
        <p:sp>
          <p:nvSpPr>
            <p:cNvPr id="33" name="Rectangle 32"/>
            <p:cNvSpPr/>
            <p:nvPr/>
          </p:nvSpPr>
          <p:spPr>
            <a:xfrm>
              <a:off x="1434773" y="5202620"/>
              <a:ext cx="882650" cy="23648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6" name="Picture 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4610" y="4956613"/>
              <a:ext cx="9429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4"/>
          <p:cNvGrpSpPr>
            <a:grpSpLocks/>
          </p:cNvGrpSpPr>
          <p:nvPr/>
        </p:nvGrpSpPr>
        <p:grpSpPr bwMode="auto">
          <a:xfrm rot="10800000">
            <a:off x="3724275" y="5511800"/>
            <a:ext cx="771525" cy="442913"/>
            <a:chOff x="6188458" y="5421861"/>
            <a:chExt cx="771525" cy="442913"/>
          </a:xfrm>
        </p:grpSpPr>
        <p:sp>
          <p:nvSpPr>
            <p:cNvPr id="36" name="Rectangle 35"/>
            <p:cNvSpPr/>
            <p:nvPr/>
          </p:nvSpPr>
          <p:spPr>
            <a:xfrm>
              <a:off x="6278945" y="5644111"/>
              <a:ext cx="652463" cy="22066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4" name="Picture 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8458" y="5421861"/>
              <a:ext cx="7715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684963" y="250825"/>
            <a:ext cx="2459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chemeClr val="hlink"/>
                </a:solidFill>
              </a:rPr>
              <a:t>Note that </a:t>
            </a:r>
            <a:r>
              <a:rPr lang="en-US" altLang="en-US" i="1">
                <a:solidFill>
                  <a:schemeClr val="hlink"/>
                </a:solidFill>
              </a:rPr>
              <a:t>v</a:t>
            </a:r>
            <a:r>
              <a:rPr lang="en-US" altLang="en-US">
                <a:solidFill>
                  <a:schemeClr val="hlink"/>
                </a:solidFill>
              </a:rPr>
              <a:t> is less in the heavy rope than it is in the light rope.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8629 3.7037E-7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57066 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31545 -7.40741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400" i="1" dirty="0">
                <a:solidFill>
                  <a:schemeClr val="accent2"/>
                </a:solidFill>
              </a:rPr>
              <a:t>Thin film interference</a:t>
            </a:r>
          </a:p>
          <a:p>
            <a:pPr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We can remark on the following three properties: 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If a wave 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__________________________________ _________________________________________.</a:t>
            </a: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If a wave 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__________________________________ ________________________________________________</a:t>
            </a: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In any case, the wave is </a:t>
            </a:r>
            <a:r>
              <a:rPr lang="en-US" altLang="en-US" sz="24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 _________________________________________.</a:t>
            </a: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2467" y="4767263"/>
            <a:ext cx="4260850" cy="111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5004" y="3092450"/>
            <a:ext cx="4284663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11" name="Straight Arrow Connector 10"/>
          <p:cNvCxnSpPr/>
          <p:nvPr/>
        </p:nvCxnSpPr>
        <p:spPr>
          <a:xfrm>
            <a:off x="3959479" y="3089275"/>
            <a:ext cx="42703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3629" y="3589338"/>
            <a:ext cx="42545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15267" y="3589338"/>
            <a:ext cx="8413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87892" y="4813300"/>
            <a:ext cx="8413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72017" y="5902325"/>
            <a:ext cx="84137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216779" y="5260975"/>
            <a:ext cx="4254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40667" y="3657600"/>
            <a:ext cx="736600" cy="38417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48504" y="5329238"/>
            <a:ext cx="738188" cy="38258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913438" y="368300"/>
            <a:ext cx="3230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chemeClr val="hlink"/>
                </a:solidFill>
              </a:rPr>
              <a:t>Know these three properties so you can solve </a:t>
            </a:r>
            <a:r>
              <a:rPr lang="en-US" altLang="en-US" i="1" dirty="0">
                <a:solidFill>
                  <a:schemeClr val="hlink"/>
                </a:solidFill>
              </a:rPr>
              <a:t>any</a:t>
            </a:r>
            <a:r>
              <a:rPr lang="en-US" altLang="en-US" dirty="0">
                <a:solidFill>
                  <a:schemeClr val="hlink"/>
                </a:solidFill>
              </a:rPr>
              <a:t> kind of thin film interference problem.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759012" y="3131164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hlink"/>
                </a:solidFill>
              </a:rPr>
              <a:t>before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749179" y="3622779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hlink"/>
                </a:solidFill>
              </a:rPr>
              <a:t>after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719683" y="4773152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hlink"/>
                </a:solidFill>
              </a:rPr>
              <a:t>before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709850" y="5294263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hlink"/>
                </a:solidFill>
              </a:rPr>
              <a:t>after</a:t>
            </a:r>
            <a:endParaRPr lang="en-US" alt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Consider a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 of                                                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thickness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made of a                                                      transparent medium                                                           having an index of                                                  refraction </a:t>
            </a:r>
            <a:r>
              <a:rPr lang="en-US" altLang="en-US" i="1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Light having a wavelength 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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                                                  is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______________________________.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We show it at a slight angle so that you can see reflection and refraction clearly…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At the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______________________________________ ____________________________________.</a:t>
            </a:r>
            <a:endParaRPr lang="en-US" altLang="en-US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At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_________________________________________ ________________________.</a:t>
            </a: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3685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61088" y="1555035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500" y="1555035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24613" y="1550273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08738" y="2228135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97650" y="2953623"/>
            <a:ext cx="250825" cy="7096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92888" y="2237660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65925" y="1543923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67513" y="2223373"/>
            <a:ext cx="161925" cy="714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54838" y="2948860"/>
            <a:ext cx="252412" cy="709613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951663" y="2234485"/>
            <a:ext cx="161925" cy="714375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24700" y="1555035"/>
            <a:ext cx="252413" cy="709613"/>
          </a:xfrm>
          <a:prstGeom prst="straightConnector1">
            <a:avLst/>
          </a:prstGeom>
          <a:ln w="952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121525" y="2232898"/>
            <a:ext cx="163513" cy="714375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10438" y="2942510"/>
            <a:ext cx="250825" cy="709613"/>
          </a:xfrm>
          <a:prstGeom prst="straightConnector1">
            <a:avLst/>
          </a:prstGeom>
          <a:ln w="31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305675" y="2463085"/>
            <a:ext cx="112713" cy="465138"/>
          </a:xfrm>
          <a:prstGeom prst="straightConnector1">
            <a:avLst/>
          </a:prstGeom>
          <a:ln w="31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1986" name="Rectangle 2"/>
              <p:cNvSpPr>
                <a:spLocks noChangeArrowheads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Thin film interference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The speed of light in air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𝑐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,                                       and the speed of light in the                                             medium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which is                                                 always less than </a:t>
                </a: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c. </a:t>
                </a:r>
                <a:endParaRPr lang="en-US" alt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At the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_____________the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reflected ray is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 ____________ with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the incident ray. (See the ropes…)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Inside the film the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____________________________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with the incident ray.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At the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______________________the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reflected ray is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________________with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the incident wave.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At the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__________________ the __________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of the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___________________________ during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transmission.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i="1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19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blipFill>
                <a:blip r:embed="rId6"/>
                <a:stretch>
                  <a:fillRect l="-1255" t="-780" r="-1098" b="-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281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61088" y="1555750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500" y="155575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24613" y="1550988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08738" y="2228850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92888" y="2238375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65925" y="1544638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829300" y="1579563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056313" y="2292350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534150" y="2297113"/>
            <a:ext cx="54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 rot="19399716">
            <a:off x="6946542" y="1298166"/>
            <a:ext cx="44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 rot="19441552">
            <a:off x="6440232" y="1095429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+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  <p:bldP spid="21" grpId="0"/>
      <p:bldP spid="32" grpId="0"/>
      <p:bldP spid="33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1986" name="Rectangle 2"/>
              <p:cNvSpPr>
                <a:spLocks noChangeArrowheads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Thin film interference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The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the light travels                                          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__________________.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The angle                                           of incidence is actually 0 and                                          has been exaggerated.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The speed of light in the medium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.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𝑠𝑝𝑒𝑒𝑑</m:t>
                    </m:r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𝑑𝑖𝑠𝑡𝑎𝑛𝑐𝑒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𝑡𝑖𝑚𝑒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we see that inside the medium the time for a typical crest to make it through the medium is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𝑡𝑖𝑚𝑒</m:t>
                    </m:r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𝑑𝑖𝑠𝑡𝑎𝑛𝑐𝑒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𝑠𝑝𝑒𝑒𝑑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But outside the medium a crest travels </a:t>
                </a: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m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wavelengths  in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𝑡𝑖𝑚𝑒</m:t>
                    </m:r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𝑑𝑖𝑠𝑡𝑎𝑛𝑐𝑒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𝑠𝑝𝑒𝑒𝑑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19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blipFill>
                <a:blip r:embed="rId5"/>
                <a:stretch>
                  <a:fillRect l="-1255" t="-780" r="-8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281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6161088" y="1555750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13500" y="155575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24613" y="1550988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08738" y="2228850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592888" y="2238375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65925" y="1544638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5829300" y="1579563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056313" y="2292350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6534150" y="2297113"/>
            <a:ext cx="54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 rot="19399716">
            <a:off x="6946542" y="1298166"/>
            <a:ext cx="44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9441552">
            <a:off x="6440232" y="1095429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+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1986" name="Rectangle 2"/>
              <p:cNvSpPr>
                <a:spLocks noChangeArrowheads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Thin film interference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Because the light in Ray A and                                               Ray B are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__________________                                                ___________,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when the two rays                                                rejoin at the top surface, they will </a:t>
                </a:r>
                <a:r>
                  <a:rPr lang="en-US" altLang="en-US" b="1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__________________ ______________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if their transit times are equal:</a:t>
                </a:r>
              </a:p>
              <a:p>
                <a:pPr eaLnBrk="0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	</a:t>
                </a:r>
                <a:r>
                  <a:rPr lang="en-US" altLang="en-US" sz="2800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𝑡𝑖𝑚𝑒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sz="2800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1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Similarly, it can be deduced that the rejoining rays will                                                </a:t>
                </a:r>
                <a:r>
                  <a:rPr lang="en-US" altLang="en-US" b="1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____________________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if the following relation holds:</a:t>
                </a:r>
              </a:p>
              <a:p>
                <a:pPr eaLnBrk="0" hangingPunct="0">
                  <a:spcBef>
                    <a:spcPts val="1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      	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𝑡𝑖𝑚𝑒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19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blipFill>
                <a:blip r:embed="rId6"/>
                <a:stretch>
                  <a:fillRect l="-1255" t="-780" r="-501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8036" y="4392780"/>
            <a:ext cx="7464425" cy="461961"/>
            <a:chOff x="809625" y="5394818"/>
            <a:chExt cx="7464426" cy="461885"/>
          </a:xfrm>
        </p:grpSpPr>
        <p:sp>
          <p:nvSpPr>
            <p:cNvPr id="30744" name="Text Box 10"/>
            <p:cNvSpPr txBox="1">
              <a:spLocks noChangeArrowheads="1"/>
            </p:cNvSpPr>
            <p:nvPr/>
          </p:nvSpPr>
          <p:spPr bwMode="auto">
            <a:xfrm>
              <a:off x="3569110" y="5395038"/>
              <a:ext cx="4704941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thin film destructive interference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30745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281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Straight Arrow Connector 26"/>
          <p:cNvCxnSpPr/>
          <p:nvPr/>
        </p:nvCxnSpPr>
        <p:spPr>
          <a:xfrm>
            <a:off x="6161088" y="1555750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13500" y="155575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24613" y="1550988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08738" y="2228850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592888" y="2238375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765925" y="1544638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5829300" y="1579563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6056313" y="2292350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6534150" y="2297113"/>
            <a:ext cx="54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457315" y="1748790"/>
            <a:ext cx="44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A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837045" y="1750060"/>
            <a:ext cx="44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B</a:t>
            </a:r>
            <a:endParaRPr lang="en-US" altLang="en-US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06447" y="6368500"/>
            <a:ext cx="7464425" cy="461961"/>
            <a:chOff x="809625" y="5394818"/>
            <a:chExt cx="7464426" cy="461885"/>
          </a:xfrm>
        </p:grpSpPr>
        <p:sp>
          <p:nvSpPr>
            <p:cNvPr id="30741" name="Text Box 10"/>
            <p:cNvSpPr txBox="1">
              <a:spLocks noChangeArrowheads="1"/>
            </p:cNvSpPr>
            <p:nvPr/>
          </p:nvSpPr>
          <p:spPr bwMode="auto">
            <a:xfrm>
              <a:off x="3510116" y="5395038"/>
              <a:ext cx="4763935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thin film constructive interference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30742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 rot="19399716">
            <a:off x="6946542" y="1298166"/>
            <a:ext cx="44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 rot="19441552">
            <a:off x="6440232" y="1095429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+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49133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/>
              <a:t>Applications and skills: </a:t>
            </a:r>
            <a:endParaRPr lang="en-US" altLang="en-US"/>
          </a:p>
          <a:p>
            <a:pPr marL="633413" indent="-633413"/>
            <a:r>
              <a:rPr lang="en-US" altLang="en-US"/>
              <a:t>• Qualitatively describing two-slit interference patterns, including modulation by one-slit diffraction effect </a:t>
            </a:r>
          </a:p>
          <a:p>
            <a:pPr marL="633413" indent="-633413"/>
            <a:r>
              <a:rPr lang="en-US" altLang="en-US"/>
              <a:t>• Investigating Young’s double-slit experimentally </a:t>
            </a:r>
          </a:p>
          <a:p>
            <a:pPr marL="633413" indent="-633413"/>
            <a:r>
              <a:rPr lang="en-US" altLang="en-US"/>
              <a:t>• Sketching and interpreting intensity graphs of double-slit interference patterns </a:t>
            </a:r>
          </a:p>
          <a:p>
            <a:pPr marL="633413" indent="-633413"/>
            <a:r>
              <a:rPr lang="en-US" altLang="en-US"/>
              <a:t>• Solving problems involving the diffraction grating equation </a:t>
            </a:r>
          </a:p>
          <a:p>
            <a:pPr marL="633413" indent="-633413"/>
            <a:r>
              <a:rPr lang="en-US" altLang="en-US"/>
              <a:t>• Describing conditions necessary for constructive and destructive interference from thin films, including phase change at interface and effect of refractive index </a:t>
            </a:r>
          </a:p>
          <a:p>
            <a:pPr marL="633413" indent="-633413"/>
            <a:r>
              <a:rPr lang="en-US" altLang="en-US"/>
              <a:t>• Solving problems involving interference from thin films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7388" y="3863975"/>
            <a:ext cx="7772400" cy="2994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Predict what you will                                          see if you view the film from the                                          side away from the source.</a:t>
            </a:r>
          </a:p>
          <a:p>
            <a:pPr eaLnBrk="0" hangingPunct="0">
              <a:spcBef>
                <a:spcPts val="3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endParaRPr lang="en-US" altLang="en-US" dirty="0">
              <a:sym typeface="Symbol" pitchFamily="18" charset="2"/>
            </a:endParaRPr>
          </a:p>
        </p:txBody>
      </p:sp>
      <p:pic>
        <p:nvPicPr>
          <p:cNvPr id="56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84346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2497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These formulas were derived assuming the observer was on the same side as the light source.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These formulas were derived assuming that only one of the rays was reflected  out of phase.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If both rays are  out of phase, reverse the formulas.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45263" y="4195763"/>
            <a:ext cx="252412" cy="70961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97675" y="4195763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816850" y="4056063"/>
            <a:ext cx="1165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99"/>
                </a:solidFill>
              </a:rPr>
              <a:t>same side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31138" y="5580063"/>
            <a:ext cx="1519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99"/>
                </a:solidFill>
              </a:rPr>
              <a:t>away side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Explain why thin-film                                             interference in a vertical soap                                                          bubble looks like this.</a:t>
            </a:r>
            <a:endParaRPr lang="en-US" altLang="en-US" dirty="0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841375"/>
            <a:ext cx="3705225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43" name="Picture 2" descr="http://www.jabe.com/images/VWedges/reflec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7888" y="1081088"/>
            <a:ext cx="2720975" cy="269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4" name="Oval 43"/>
          <p:cNvSpPr/>
          <p:nvPr/>
        </p:nvSpPr>
        <p:spPr>
          <a:xfrm>
            <a:off x="5929313" y="1047750"/>
            <a:ext cx="2757487" cy="275748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5065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film of oil having a refractive index of 1.40 floats on a puddle of rain water having a refractive index of 1.33. The puddle is illuminated by sunlight. When viewed at near-normal incidence a particular region of the oil film has an orange color, corresponding to a wavelength of 575 nm.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(a) Explain how the refractive indices of the air, oil, and water all play a part in producing this orange color.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SOLUTION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:</a:t>
            </a:r>
            <a:endParaRPr lang="en-US" altLang="en-US" i="1" dirty="0">
              <a:sym typeface="Symbol" pitchFamily="18" charset="2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37259"/>
          <a:stretch>
            <a:fillRect/>
          </a:stretch>
        </p:blipFill>
        <p:spPr bwMode="auto">
          <a:xfrm>
            <a:off x="7181850" y="88900"/>
            <a:ext cx="1797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5065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PRACTICE: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Continued...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 Calculate the possible thicknesses of the film in the orange region.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SOLUTION: 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37259"/>
          <a:stretch>
            <a:fillRect/>
          </a:stretch>
        </p:blipFill>
        <p:spPr bwMode="auto">
          <a:xfrm>
            <a:off x="7181850" y="88900"/>
            <a:ext cx="1797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5065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PRACTICE: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film of oil having a refractive index of 1.40 floats on a puddle of rain water having a refractive index of 1.33. The puddle is illuminated by sunlight. When viewed at near-normal incidence a particular region of the oil film has an orange color, corresponding to a wavelength of 575 nm.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 Calculate the minimum thickness of the film in the orange region.</a:t>
            </a:r>
          </a:p>
          <a:p>
            <a:pPr eaLnBrk="0" hangingPunct="0">
              <a:spcBef>
                <a:spcPts val="4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SOLUTION: 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37259"/>
          <a:stretch>
            <a:fillRect/>
          </a:stretch>
        </p:blipFill>
        <p:spPr bwMode="auto">
          <a:xfrm>
            <a:off x="7181850" y="88900"/>
            <a:ext cx="1797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682625" y="1788459"/>
            <a:ext cx="7772400" cy="506954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</a:t>
            </a:r>
            <a:r>
              <a:rPr lang="en-US" altLang="en-US" sz="23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Magnesium fluoride MgF</a:t>
            </a:r>
            <a:r>
              <a:rPr lang="en-US" altLang="en-US" sz="2300" baseline="-250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2</a:t>
            </a:r>
            <a:r>
              <a:rPr lang="en-US" altLang="en-US" sz="23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has </a:t>
            </a:r>
            <a:r>
              <a:rPr lang="en-US" altLang="en-US" sz="2300" dirty="0" smtClean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                         </a:t>
            </a:r>
            <a:r>
              <a:rPr lang="en-US" altLang="en-US" sz="2300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 </a:t>
            </a:r>
            <a:r>
              <a:rPr lang="en-US" altLang="en-US" sz="23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= 1.37. If applied in a thin layer over an                            optical lens made of glass having </a:t>
            </a:r>
            <a:r>
              <a:rPr lang="en-US" altLang="en-US" sz="2300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 </a:t>
            </a:r>
            <a:r>
              <a:rPr lang="en-US" altLang="en-US" sz="23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= 1.38,                            what thickness should it be so that light having a wavelength of 528 nm is not reflected from the lens?</a:t>
            </a:r>
            <a:endParaRPr lang="en-US" altLang="en-US" sz="2300" dirty="0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0733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Thin film interference</a:t>
            </a:r>
            <a:r>
              <a:rPr lang="en-US" altLang="en-US" dirty="0">
                <a:solidFill>
                  <a:schemeClr val="accent2"/>
                </a:solidFill>
              </a:rPr>
              <a:t> – non-reflective coatings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3850" y="1562100"/>
            <a:ext cx="2316163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1025" y="103188"/>
            <a:ext cx="18002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15963" y="1339850"/>
            <a:ext cx="7772400" cy="49291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/>
              <a:t>Guidance: </a:t>
            </a:r>
            <a:endParaRPr lang="en-US" altLang="en-US"/>
          </a:p>
          <a:p>
            <a:pPr marL="633413" indent="-633413"/>
            <a:r>
              <a:rPr lang="en-US" altLang="en-US"/>
              <a:t>• Students should be introduced to interference patterns from a variety of coherent sources such as (but not limited to) electromagnetic waves, sound and simulated demonstrations </a:t>
            </a:r>
          </a:p>
          <a:p>
            <a:pPr marL="633413" indent="-633413"/>
            <a:r>
              <a:rPr lang="en-US" altLang="en-US"/>
              <a:t>• Diffraction grating patterns are restricted to those formed at normal incidence </a:t>
            </a:r>
          </a:p>
          <a:p>
            <a:pPr marL="633413" indent="-633413"/>
            <a:r>
              <a:rPr lang="en-US" altLang="en-US"/>
              <a:t>• The treatment of thin film interference is confined to parallel-sided films at normal incidence </a:t>
            </a:r>
          </a:p>
          <a:p>
            <a:pPr marL="633413" indent="-633413"/>
            <a:r>
              <a:rPr lang="en-US" altLang="en-US"/>
              <a:t>• The constructive interference and destructive interference formulae listed below and in the data booklet apply to specific cases of phase changes at interfaces and are not generally true</a:t>
            </a: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15963" y="1339850"/>
            <a:ext cx="7772400" cy="4914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Data booklet reference: </a:t>
            </a:r>
            <a:endParaRPr lang="en-US" altLang="en-US" dirty="0">
              <a:solidFill>
                <a:srgbClr val="FF0000"/>
              </a:solidFill>
            </a:endParaRPr>
          </a:p>
          <a:p>
            <a:pPr marL="625475" indent="-625475">
              <a:defRPr/>
            </a:pPr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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d </a:t>
            </a:r>
            <a:r>
              <a:rPr lang="en-US" dirty="0">
                <a:solidFill>
                  <a:srgbClr val="FF0000"/>
                </a:solidFill>
              </a:rPr>
              <a:t>sin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pPr marL="625475" indent="-625475">
              <a:defRPr/>
            </a:pPr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dirty="0">
                <a:solidFill>
                  <a:srgbClr val="FF0000"/>
                </a:solidFill>
              </a:rPr>
              <a:t>Constructive interference:  2</a:t>
            </a:r>
            <a:r>
              <a:rPr lang="en-US" i="1" dirty="0">
                <a:solidFill>
                  <a:srgbClr val="FF0000"/>
                </a:solidFill>
              </a:rPr>
              <a:t>dn</a:t>
            </a:r>
            <a:r>
              <a:rPr lang="en-US" dirty="0">
                <a:solidFill>
                  <a:srgbClr val="FF0000"/>
                </a:solidFill>
              </a:rPr>
              <a:t> = (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+ ½)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</a:t>
            </a:r>
          </a:p>
          <a:p>
            <a:pPr marL="625475" indent="-625475">
              <a:defRPr/>
            </a:pPr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fr-FR" dirty="0">
                <a:solidFill>
                  <a:srgbClr val="FF0000"/>
                </a:solidFill>
              </a:rPr>
              <a:t>Destructive </a:t>
            </a:r>
            <a:r>
              <a:rPr lang="fr-FR" dirty="0" err="1">
                <a:solidFill>
                  <a:srgbClr val="FF0000"/>
                </a:solidFill>
              </a:rPr>
              <a:t>interference</a:t>
            </a:r>
            <a:r>
              <a:rPr lang="fr-FR" dirty="0">
                <a:solidFill>
                  <a:srgbClr val="FF0000"/>
                </a:solidFill>
              </a:rPr>
              <a:t>:    2</a:t>
            </a:r>
            <a:r>
              <a:rPr lang="fr-FR" i="1" dirty="0">
                <a:solidFill>
                  <a:srgbClr val="FF0000"/>
                </a:solidFill>
              </a:rPr>
              <a:t>dn</a:t>
            </a:r>
            <a:r>
              <a:rPr lang="fr-FR" dirty="0">
                <a:solidFill>
                  <a:srgbClr val="FF0000"/>
                </a:solidFill>
              </a:rPr>
              <a:t> = </a:t>
            </a:r>
            <a:r>
              <a:rPr lang="fr-FR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</a:t>
            </a:r>
            <a:endParaRPr lang="en-US" altLang="en-US" dirty="0">
              <a:solidFill>
                <a:srgbClr val="FF0000"/>
              </a:solidFill>
            </a:endParaRPr>
          </a:p>
          <a:p>
            <a:pPr marL="633413" indent="-633413">
              <a:defRPr/>
            </a:pPr>
            <a:r>
              <a:rPr lang="en-US" b="1" dirty="0"/>
              <a:t>Theory of knowledge: </a:t>
            </a:r>
            <a:endParaRPr lang="en-US" dirty="0"/>
          </a:p>
          <a:p>
            <a:pPr marL="633413" indent="-633413">
              <a:defRPr/>
            </a:pPr>
            <a:r>
              <a:rPr lang="en-US" dirty="0"/>
              <a:t>• Most two-slit interference descriptions can be made without reference to the one-slit modulation effect. To what level can scientists ignore parts of a model for simplicity and clarity? </a:t>
            </a:r>
          </a:p>
          <a:p>
            <a:pPr marL="633413" indent="-633413">
              <a:defRPr/>
            </a:pPr>
            <a:r>
              <a:rPr lang="en-US" b="1" dirty="0"/>
              <a:t>Utilization: </a:t>
            </a:r>
            <a:endParaRPr lang="en-US" dirty="0"/>
          </a:p>
          <a:p>
            <a:pPr marL="633413" indent="-633413">
              <a:defRPr/>
            </a:pPr>
            <a:r>
              <a:rPr lang="en-US" dirty="0"/>
              <a:t>• Compact discs are a commercial example of the use of diffraction gratings </a:t>
            </a:r>
          </a:p>
          <a:p>
            <a:pPr marL="633413" indent="-633413">
              <a:defRPr/>
            </a:pPr>
            <a:r>
              <a:rPr lang="en-US" dirty="0"/>
              <a:t>• Thin films are used to produce anti-reflection coatings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15963" y="1339850"/>
            <a:ext cx="7772400" cy="485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/>
              <a:t>Aims: </a:t>
            </a:r>
            <a:endParaRPr lang="en-US" altLang="en-US"/>
          </a:p>
          <a:p>
            <a:pPr marL="633413" indent="-633413"/>
            <a:r>
              <a:rPr lang="en-US" altLang="en-US"/>
              <a:t>• </a:t>
            </a:r>
            <a:r>
              <a:rPr lang="en-US" altLang="en-US" b="1"/>
              <a:t>Aim 4: </a:t>
            </a:r>
            <a:r>
              <a:rPr lang="en-US" altLang="en-US"/>
              <a:t>two scientific concepts (diffraction and interference) come together in this sub-topic, allowing students to analyze and synthesize a wider range of scientific information </a:t>
            </a:r>
          </a:p>
          <a:p>
            <a:pPr marL="633413" indent="-633413"/>
            <a:r>
              <a:rPr lang="en-US" altLang="en-US"/>
              <a:t>• </a:t>
            </a:r>
            <a:r>
              <a:rPr lang="en-US" altLang="en-US" b="1"/>
              <a:t>Aim 6: </a:t>
            </a:r>
            <a:r>
              <a:rPr lang="en-US" altLang="en-US"/>
              <a:t>experiments could include (but are not limited to): observing the use of diffraction gratings in spectroscopes; analysis of thin soap films; sound wave and microwave interference pattern analysis </a:t>
            </a:r>
          </a:p>
          <a:p>
            <a:pPr marL="633413" indent="-633413"/>
            <a:r>
              <a:rPr lang="en-US" altLang="en-US"/>
              <a:t>• </a:t>
            </a:r>
            <a:r>
              <a:rPr lang="en-US" altLang="en-US" b="1"/>
              <a:t>Aim 9: </a:t>
            </a:r>
            <a:r>
              <a:rPr lang="en-US" altLang="en-US"/>
              <a:t>the ray approach to the description of thin film interference is only an approximation. Students should recognize the limitations of such a visualization 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45767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Two apertures in a sea wall produce two diffraction patterns as shown in the animation.</a:t>
            </a:r>
            <a:endParaRPr lang="en-US" altLang="en-US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(a) Which letter represents a maximum displacement above equilibrium? __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(b) Which letter represents a                                       maximum displacement below                        equilibrium? __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(c) Which letter represents a                                     minimum displacement from                                 equilibrium? __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Crest-crest = max high. Trough-trough = max low.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Crest-trough = minimum displacement.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1387475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</a:t>
            </a:r>
            <a:r>
              <a:rPr lang="en-US" altLang="en-US" i="1" dirty="0" smtClean="0">
                <a:solidFill>
                  <a:schemeClr val="accent2"/>
                </a:solidFill>
              </a:rPr>
              <a:t>interference - review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sp>
        <p:nvSpPr>
          <p:cNvPr id="39941" name="Rectangle 68"/>
          <p:cNvSpPr>
            <a:spLocks noChangeArrowheads="1"/>
          </p:cNvSpPr>
          <p:nvPr/>
        </p:nvSpPr>
        <p:spPr bwMode="auto">
          <a:xfrm>
            <a:off x="5538788" y="3124200"/>
            <a:ext cx="2832100" cy="2398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134229" name="Line 85"/>
          <p:cNvSpPr>
            <a:spLocks noChangeShapeType="1"/>
          </p:cNvSpPr>
          <p:nvPr/>
        </p:nvSpPr>
        <p:spPr bwMode="auto">
          <a:xfrm>
            <a:off x="8324850" y="3154363"/>
            <a:ext cx="0" cy="23383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1" name="Line 87"/>
          <p:cNvSpPr>
            <a:spLocks noChangeShapeType="1"/>
          </p:cNvSpPr>
          <p:nvPr/>
        </p:nvSpPr>
        <p:spPr bwMode="auto">
          <a:xfrm>
            <a:off x="7932738" y="3154363"/>
            <a:ext cx="0" cy="23383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3" name="Line 89"/>
          <p:cNvSpPr>
            <a:spLocks noChangeShapeType="1"/>
          </p:cNvSpPr>
          <p:nvPr/>
        </p:nvSpPr>
        <p:spPr bwMode="auto">
          <a:xfrm>
            <a:off x="7542213" y="3149600"/>
            <a:ext cx="0" cy="2349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5" name="Line 91"/>
          <p:cNvSpPr>
            <a:spLocks noChangeShapeType="1"/>
          </p:cNvSpPr>
          <p:nvPr/>
        </p:nvSpPr>
        <p:spPr bwMode="auto">
          <a:xfrm>
            <a:off x="7150100" y="3154363"/>
            <a:ext cx="0" cy="2327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94" name="Arc 10"/>
          <p:cNvSpPr>
            <a:spLocks/>
          </p:cNvSpPr>
          <p:nvPr/>
        </p:nvSpPr>
        <p:spPr bwMode="auto">
          <a:xfrm flipH="1">
            <a:off x="6156325" y="3419475"/>
            <a:ext cx="531813" cy="987425"/>
          </a:xfrm>
          <a:custGeom>
            <a:avLst/>
            <a:gdLst>
              <a:gd name="T0" fmla="*/ 2147483647 w 23245"/>
              <a:gd name="T1" fmla="*/ 2147483647 h 43200"/>
              <a:gd name="T2" fmla="*/ 0 w 23245"/>
              <a:gd name="T3" fmla="*/ 2147483647 h 43200"/>
              <a:gd name="T4" fmla="*/ 2147483647 w 23245"/>
              <a:gd name="T5" fmla="*/ 2147483647 h 43200"/>
              <a:gd name="T6" fmla="*/ 0 60000 65536"/>
              <a:gd name="T7" fmla="*/ 0 60000 65536"/>
              <a:gd name="T8" fmla="*/ 0 60000 65536"/>
              <a:gd name="T9" fmla="*/ 0 w 23245"/>
              <a:gd name="T10" fmla="*/ 0 h 43200"/>
              <a:gd name="T11" fmla="*/ 23245 w 2324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45" h="43200" fill="none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</a:path>
              <a:path w="23245" h="43200" stroke="0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  <a:lnTo>
                  <a:pt x="1645" y="21600"/>
                </a:lnTo>
                <a:lnTo>
                  <a:pt x="625" y="2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5" name="Arc 11"/>
          <p:cNvSpPr>
            <a:spLocks/>
          </p:cNvSpPr>
          <p:nvPr/>
        </p:nvSpPr>
        <p:spPr bwMode="auto">
          <a:xfrm flipH="1">
            <a:off x="5740400" y="3140075"/>
            <a:ext cx="927100" cy="1668463"/>
          </a:xfrm>
          <a:custGeom>
            <a:avLst/>
            <a:gdLst>
              <a:gd name="T0" fmla="*/ 2147483647 w 21600"/>
              <a:gd name="T1" fmla="*/ 0 h 38922"/>
              <a:gd name="T2" fmla="*/ 2147483647 w 21600"/>
              <a:gd name="T3" fmla="*/ 2147483647 h 38922"/>
              <a:gd name="T4" fmla="*/ 0 w 21600"/>
              <a:gd name="T5" fmla="*/ 2147483647 h 38922"/>
              <a:gd name="T6" fmla="*/ 0 60000 65536"/>
              <a:gd name="T7" fmla="*/ 0 60000 65536"/>
              <a:gd name="T8" fmla="*/ 0 60000 65536"/>
              <a:gd name="T9" fmla="*/ 0 w 21600"/>
              <a:gd name="T10" fmla="*/ 0 h 38922"/>
              <a:gd name="T11" fmla="*/ 21600 w 21600"/>
              <a:gd name="T12" fmla="*/ 38922 h 389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922" fill="none" extrusionOk="0">
                <a:moveTo>
                  <a:pt x="11704" y="0"/>
                </a:moveTo>
                <a:cubicBezTo>
                  <a:pt x="17873" y="3977"/>
                  <a:pt x="21600" y="10814"/>
                  <a:pt x="21600" y="18154"/>
                </a:cubicBezTo>
                <a:cubicBezTo>
                  <a:pt x="21600" y="27797"/>
                  <a:pt x="15207" y="36272"/>
                  <a:pt x="5936" y="38922"/>
                </a:cubicBezTo>
              </a:path>
              <a:path w="21600" h="38922" stroke="0" extrusionOk="0">
                <a:moveTo>
                  <a:pt x="11704" y="0"/>
                </a:moveTo>
                <a:cubicBezTo>
                  <a:pt x="17873" y="3977"/>
                  <a:pt x="21600" y="10814"/>
                  <a:pt x="21600" y="18154"/>
                </a:cubicBezTo>
                <a:cubicBezTo>
                  <a:pt x="21600" y="27797"/>
                  <a:pt x="15207" y="36272"/>
                  <a:pt x="5936" y="38922"/>
                </a:cubicBezTo>
                <a:lnTo>
                  <a:pt x="0" y="18154"/>
                </a:lnTo>
                <a:lnTo>
                  <a:pt x="11704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6" name="Arc 12"/>
          <p:cNvSpPr>
            <a:spLocks/>
          </p:cNvSpPr>
          <p:nvPr/>
        </p:nvSpPr>
        <p:spPr bwMode="auto">
          <a:xfrm flipH="1">
            <a:off x="6578600" y="3675063"/>
            <a:ext cx="250825" cy="401637"/>
          </a:xfrm>
          <a:custGeom>
            <a:avLst/>
            <a:gdLst>
              <a:gd name="T0" fmla="*/ 2147483647 w 21600"/>
              <a:gd name="T1" fmla="*/ 0 h 34640"/>
              <a:gd name="T2" fmla="*/ 2147483647 w 21600"/>
              <a:gd name="T3" fmla="*/ 2147483647 h 34640"/>
              <a:gd name="T4" fmla="*/ 0 w 21600"/>
              <a:gd name="T5" fmla="*/ 2147483647 h 34640"/>
              <a:gd name="T6" fmla="*/ 0 60000 65536"/>
              <a:gd name="T7" fmla="*/ 0 60000 65536"/>
              <a:gd name="T8" fmla="*/ 0 60000 65536"/>
              <a:gd name="T9" fmla="*/ 0 w 21600"/>
              <a:gd name="T10" fmla="*/ 0 h 34640"/>
              <a:gd name="T11" fmla="*/ 21600 w 21600"/>
              <a:gd name="T12" fmla="*/ 34640 h 34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4640" fill="none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</a:path>
              <a:path w="21600" h="34640" stroke="0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  <a:lnTo>
                  <a:pt x="0" y="18181"/>
                </a:lnTo>
                <a:lnTo>
                  <a:pt x="11662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7" name="Arc 13"/>
          <p:cNvSpPr>
            <a:spLocks/>
          </p:cNvSpPr>
          <p:nvPr/>
        </p:nvSpPr>
        <p:spPr bwMode="auto">
          <a:xfrm flipH="1">
            <a:off x="6161088" y="4300538"/>
            <a:ext cx="531812" cy="987425"/>
          </a:xfrm>
          <a:custGeom>
            <a:avLst/>
            <a:gdLst>
              <a:gd name="T0" fmla="*/ 2147483647 w 23245"/>
              <a:gd name="T1" fmla="*/ 2147483647 h 43200"/>
              <a:gd name="T2" fmla="*/ 0 w 23245"/>
              <a:gd name="T3" fmla="*/ 2147483647 h 43200"/>
              <a:gd name="T4" fmla="*/ 2147483647 w 23245"/>
              <a:gd name="T5" fmla="*/ 2147483647 h 43200"/>
              <a:gd name="T6" fmla="*/ 0 60000 65536"/>
              <a:gd name="T7" fmla="*/ 0 60000 65536"/>
              <a:gd name="T8" fmla="*/ 0 60000 65536"/>
              <a:gd name="T9" fmla="*/ 0 w 23245"/>
              <a:gd name="T10" fmla="*/ 0 h 43200"/>
              <a:gd name="T11" fmla="*/ 23245 w 2324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45" h="43200" fill="none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</a:path>
              <a:path w="23245" h="43200" stroke="0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  <a:lnTo>
                  <a:pt x="1645" y="21600"/>
                </a:lnTo>
                <a:lnTo>
                  <a:pt x="625" y="24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8" name="Arc 14"/>
          <p:cNvSpPr>
            <a:spLocks/>
          </p:cNvSpPr>
          <p:nvPr/>
        </p:nvSpPr>
        <p:spPr bwMode="auto">
          <a:xfrm flipH="1">
            <a:off x="5746750" y="3854450"/>
            <a:ext cx="925513" cy="1657350"/>
          </a:xfrm>
          <a:custGeom>
            <a:avLst/>
            <a:gdLst>
              <a:gd name="T0" fmla="*/ 2147483647 w 21600"/>
              <a:gd name="T1" fmla="*/ 0 h 38693"/>
              <a:gd name="T2" fmla="*/ 2147483647 w 21600"/>
              <a:gd name="T3" fmla="*/ 2147483647 h 38693"/>
              <a:gd name="T4" fmla="*/ 0 w 21600"/>
              <a:gd name="T5" fmla="*/ 2147483647 h 38693"/>
              <a:gd name="T6" fmla="*/ 0 60000 65536"/>
              <a:gd name="T7" fmla="*/ 0 60000 65536"/>
              <a:gd name="T8" fmla="*/ 0 60000 65536"/>
              <a:gd name="T9" fmla="*/ 0 w 21600"/>
              <a:gd name="T10" fmla="*/ 0 h 38693"/>
              <a:gd name="T11" fmla="*/ 21600 w 21600"/>
              <a:gd name="T12" fmla="*/ 38693 h 386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693" fill="none" extrusionOk="0">
                <a:moveTo>
                  <a:pt x="5895" y="0"/>
                </a:moveTo>
                <a:cubicBezTo>
                  <a:pt x="15187" y="2636"/>
                  <a:pt x="21600" y="11121"/>
                  <a:pt x="21600" y="20780"/>
                </a:cubicBezTo>
                <a:cubicBezTo>
                  <a:pt x="21600" y="27964"/>
                  <a:pt x="18028" y="34677"/>
                  <a:pt x="12070" y="38692"/>
                </a:cubicBezTo>
              </a:path>
              <a:path w="21600" h="38693" stroke="0" extrusionOk="0">
                <a:moveTo>
                  <a:pt x="5895" y="0"/>
                </a:moveTo>
                <a:cubicBezTo>
                  <a:pt x="15187" y="2636"/>
                  <a:pt x="21600" y="11121"/>
                  <a:pt x="21600" y="20780"/>
                </a:cubicBezTo>
                <a:cubicBezTo>
                  <a:pt x="21600" y="27964"/>
                  <a:pt x="18028" y="34677"/>
                  <a:pt x="12070" y="38692"/>
                </a:cubicBezTo>
                <a:lnTo>
                  <a:pt x="0" y="20780"/>
                </a:lnTo>
                <a:lnTo>
                  <a:pt x="5895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9" name="Arc 15"/>
          <p:cNvSpPr>
            <a:spLocks/>
          </p:cNvSpPr>
          <p:nvPr/>
        </p:nvSpPr>
        <p:spPr bwMode="auto">
          <a:xfrm flipH="1">
            <a:off x="6583363" y="4556125"/>
            <a:ext cx="250825" cy="401638"/>
          </a:xfrm>
          <a:custGeom>
            <a:avLst/>
            <a:gdLst>
              <a:gd name="T0" fmla="*/ 2147483647 w 21600"/>
              <a:gd name="T1" fmla="*/ 0 h 34640"/>
              <a:gd name="T2" fmla="*/ 2147483647 w 21600"/>
              <a:gd name="T3" fmla="*/ 2147483647 h 34640"/>
              <a:gd name="T4" fmla="*/ 0 w 21600"/>
              <a:gd name="T5" fmla="*/ 2147483647 h 34640"/>
              <a:gd name="T6" fmla="*/ 0 60000 65536"/>
              <a:gd name="T7" fmla="*/ 0 60000 65536"/>
              <a:gd name="T8" fmla="*/ 0 60000 65536"/>
              <a:gd name="T9" fmla="*/ 0 w 21600"/>
              <a:gd name="T10" fmla="*/ 0 h 34640"/>
              <a:gd name="T11" fmla="*/ 21600 w 21600"/>
              <a:gd name="T12" fmla="*/ 34640 h 34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4640" fill="none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</a:path>
              <a:path w="21600" h="34640" stroke="0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  <a:lnTo>
                  <a:pt x="0" y="18181"/>
                </a:lnTo>
                <a:lnTo>
                  <a:pt x="11662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65" descr="Cork"/>
          <p:cNvSpPr>
            <a:spLocks noChangeArrowheads="1"/>
          </p:cNvSpPr>
          <p:nvPr/>
        </p:nvSpPr>
        <p:spPr bwMode="auto">
          <a:xfrm>
            <a:off x="6557963" y="3125788"/>
            <a:ext cx="390525" cy="617537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39953" name="Rectangle 70" descr="Cork"/>
          <p:cNvSpPr>
            <a:spLocks noChangeArrowheads="1"/>
          </p:cNvSpPr>
          <p:nvPr/>
        </p:nvSpPr>
        <p:spPr bwMode="auto">
          <a:xfrm>
            <a:off x="6554788" y="4017963"/>
            <a:ext cx="407987" cy="617537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39954" name="Rectangle 70" descr="Cork"/>
          <p:cNvSpPr>
            <a:spLocks noChangeArrowheads="1"/>
          </p:cNvSpPr>
          <p:nvPr/>
        </p:nvSpPr>
        <p:spPr bwMode="auto">
          <a:xfrm>
            <a:off x="6556375" y="4900613"/>
            <a:ext cx="407988" cy="617537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170003" name="Oval 19"/>
          <p:cNvSpPr>
            <a:spLocks noChangeArrowheads="1"/>
          </p:cNvSpPr>
          <p:nvPr/>
        </p:nvSpPr>
        <p:spPr bwMode="auto">
          <a:xfrm>
            <a:off x="5949950" y="4054475"/>
            <a:ext cx="96838" cy="968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04" name="Oval 20"/>
          <p:cNvSpPr>
            <a:spLocks noChangeArrowheads="1"/>
          </p:cNvSpPr>
          <p:nvPr/>
        </p:nvSpPr>
        <p:spPr bwMode="auto">
          <a:xfrm>
            <a:off x="6059488" y="4283075"/>
            <a:ext cx="96837" cy="968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05" name="Oval 21"/>
          <p:cNvSpPr>
            <a:spLocks noChangeArrowheads="1"/>
          </p:cNvSpPr>
          <p:nvPr/>
        </p:nvSpPr>
        <p:spPr bwMode="auto">
          <a:xfrm>
            <a:off x="6122988" y="4640263"/>
            <a:ext cx="96837" cy="968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5764213" y="375761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A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5802313" y="415925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B</a:t>
            </a: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5867400" y="45815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C</a:t>
            </a:r>
          </a:p>
        </p:txBody>
      </p:sp>
      <p:sp>
        <p:nvSpPr>
          <p:cNvPr id="170009" name="Oval 25"/>
          <p:cNvSpPr>
            <a:spLocks noChangeArrowheads="1"/>
          </p:cNvSpPr>
          <p:nvPr/>
        </p:nvSpPr>
        <p:spPr bwMode="auto">
          <a:xfrm>
            <a:off x="6205538" y="5041900"/>
            <a:ext cx="96837" cy="968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5949950" y="49831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D</a:t>
            </a:r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3402013" y="2943225"/>
            <a:ext cx="314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C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crest</a:t>
            </a:r>
            <a:r>
              <a:rPr lang="en-US" altLang="en-US"/>
              <a:t>-</a:t>
            </a:r>
            <a:r>
              <a:rPr lang="en-US" altLang="en-US">
                <a:solidFill>
                  <a:srgbClr val="008000"/>
                </a:solidFill>
              </a:rPr>
              <a:t>crest</a:t>
            </a:r>
            <a:r>
              <a:rPr lang="en-US" altLang="en-US"/>
              <a:t>)</a:t>
            </a:r>
          </a:p>
        </p:txBody>
      </p:sp>
      <p:sp>
        <p:nvSpPr>
          <p:cNvPr id="170012" name="Text Box 28"/>
          <p:cNvSpPr txBox="1">
            <a:spLocks noChangeArrowheads="1"/>
          </p:cNvSpPr>
          <p:nvPr/>
        </p:nvSpPr>
        <p:spPr bwMode="auto">
          <a:xfrm>
            <a:off x="2503488" y="4027488"/>
            <a:ext cx="314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B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trough</a:t>
            </a:r>
            <a:r>
              <a:rPr lang="en-US" altLang="en-US"/>
              <a:t>-</a:t>
            </a:r>
            <a:r>
              <a:rPr lang="en-US" altLang="en-US">
                <a:solidFill>
                  <a:srgbClr val="008000"/>
                </a:solidFill>
              </a:rPr>
              <a:t>trough</a:t>
            </a:r>
            <a:r>
              <a:rPr lang="en-US" altLang="en-US"/>
              <a:t>)</a:t>
            </a:r>
          </a:p>
        </p:txBody>
      </p:sp>
      <p:sp>
        <p:nvSpPr>
          <p:cNvPr id="170013" name="Text Box 29"/>
          <p:cNvSpPr txBox="1">
            <a:spLocks noChangeArrowheads="1"/>
          </p:cNvSpPr>
          <p:nvPr/>
        </p:nvSpPr>
        <p:spPr bwMode="auto">
          <a:xfrm>
            <a:off x="2489200" y="5130800"/>
            <a:ext cx="314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A</a:t>
            </a:r>
            <a:r>
              <a:rPr lang="en-US" altLang="en-US"/>
              <a:t> (</a:t>
            </a:r>
            <a:r>
              <a:rPr lang="en-US" altLang="en-US">
                <a:solidFill>
                  <a:srgbClr val="008000"/>
                </a:solidFill>
              </a:rPr>
              <a:t>crest</a:t>
            </a:r>
            <a:r>
              <a:rPr lang="en-US" altLang="en-US"/>
              <a:t>-</a:t>
            </a:r>
            <a:r>
              <a:rPr lang="en-US" altLang="en-US">
                <a:solidFill>
                  <a:srgbClr val="FF0000"/>
                </a:solidFill>
              </a:rPr>
              <a:t>trough</a:t>
            </a:r>
            <a:r>
              <a:rPr lang="en-US" altLang="en-US"/>
              <a:t>)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0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0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134229" grpId="0" animBg="1"/>
      <p:bldP spid="134231" grpId="0" animBg="1"/>
      <p:bldP spid="134233" grpId="0" animBg="1"/>
      <p:bldP spid="134235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  <p:bldP spid="39952" grpId="0" animBg="1"/>
      <p:bldP spid="39953" grpId="0" animBg="1"/>
      <p:bldP spid="39954" grpId="0" animBg="1"/>
      <p:bldP spid="170003" grpId="0" animBg="1"/>
      <p:bldP spid="170004" grpId="0" animBg="1"/>
      <p:bldP spid="170005" grpId="0" animBg="1"/>
      <p:bldP spid="170006" grpId="0"/>
      <p:bldP spid="170007" grpId="0"/>
      <p:bldP spid="170008" grpId="0"/>
      <p:bldP spid="170009" grpId="0" animBg="1"/>
      <p:bldP spid="170010" grpId="0"/>
      <p:bldP spid="170011" grpId="0"/>
      <p:bldP spid="170012" grpId="0"/>
      <p:bldP spid="170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685800" y="1387475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</a:t>
            </a:r>
            <a:r>
              <a:rPr lang="en-US" altLang="en-US" i="1" dirty="0" smtClean="0">
                <a:solidFill>
                  <a:schemeClr val="accent2"/>
                </a:solidFill>
              </a:rPr>
              <a:t>interference - review</a:t>
            </a:r>
            <a:endParaRPr lang="en-US" altLang="en-US" i="1" dirty="0">
              <a:solidFill>
                <a:schemeClr val="accent2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Double-slit interference                                                 with light waves was                                                       explored by Thomas                                                           Young in 1801.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The following formula,                                                         as you may recall from                                                            Topic 4.4, relates                                                            wavelength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, slit                                                           separation </a:t>
            </a:r>
            <a:r>
              <a:rPr lang="en-US" altLang="en-US" i="1" dirty="0">
                <a:solidFill>
                  <a:srgbClr val="CC3399"/>
                </a:solidFill>
                <a:sym typeface="Symbol" pitchFamily="18" charset="2"/>
              </a:rPr>
              <a:t>d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, and distance                                                     </a:t>
            </a:r>
            <a:r>
              <a:rPr lang="en-US" altLang="en-US" i="1" dirty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 to screen, to the                                                    separation </a:t>
            </a:r>
            <a:r>
              <a:rPr lang="en-US" altLang="en-US" i="1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of the maxima: 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25" y="1784350"/>
            <a:ext cx="1343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4063" y="1785938"/>
            <a:ext cx="1295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1784350"/>
            <a:ext cx="15621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723313" y="2776538"/>
            <a:ext cx="336550" cy="498475"/>
            <a:chOff x="3787" y="2693"/>
            <a:chExt cx="212" cy="314"/>
          </a:xfrm>
        </p:grpSpPr>
        <p:sp>
          <p:nvSpPr>
            <p:cNvPr id="10263" name="Line 8"/>
            <p:cNvSpPr>
              <a:spLocks noChangeShapeType="1"/>
            </p:cNvSpPr>
            <p:nvPr/>
          </p:nvSpPr>
          <p:spPr bwMode="auto">
            <a:xfrm flipV="1">
              <a:off x="3802" y="2707"/>
              <a:ext cx="0" cy="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Text Box 9"/>
            <p:cNvSpPr txBox="1">
              <a:spLocks noChangeArrowheads="1"/>
            </p:cNvSpPr>
            <p:nvPr/>
          </p:nvSpPr>
          <p:spPr bwMode="auto">
            <a:xfrm>
              <a:off x="3787" y="2693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accent2"/>
                  </a:solidFill>
                </a:rPr>
                <a:t>s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32475" y="4651375"/>
            <a:ext cx="1171575" cy="457200"/>
            <a:chOff x="1918" y="3874"/>
            <a:chExt cx="738" cy="288"/>
          </a:xfrm>
        </p:grpSpPr>
        <p:sp>
          <p:nvSpPr>
            <p:cNvPr id="10261" name="Line 11"/>
            <p:cNvSpPr>
              <a:spLocks noChangeShapeType="1"/>
            </p:cNvSpPr>
            <p:nvPr/>
          </p:nvSpPr>
          <p:spPr bwMode="auto">
            <a:xfrm>
              <a:off x="1918" y="3917"/>
              <a:ext cx="7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12"/>
            <p:cNvSpPr txBox="1">
              <a:spLocks noChangeArrowheads="1"/>
            </p:cNvSpPr>
            <p:nvPr/>
          </p:nvSpPr>
          <p:spPr bwMode="auto">
            <a:xfrm>
              <a:off x="2158" y="387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D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49800" y="2312988"/>
            <a:ext cx="350838" cy="457200"/>
            <a:chOff x="1236" y="2401"/>
            <a:chExt cx="221" cy="288"/>
          </a:xfrm>
        </p:grpSpPr>
        <p:sp>
          <p:nvSpPr>
            <p:cNvPr id="10259" name="Line 14"/>
            <p:cNvSpPr>
              <a:spLocks noChangeShapeType="1"/>
            </p:cNvSpPr>
            <p:nvPr/>
          </p:nvSpPr>
          <p:spPr bwMode="auto">
            <a:xfrm>
              <a:off x="1284" y="2673"/>
              <a:ext cx="12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Text Box 15"/>
            <p:cNvSpPr txBox="1">
              <a:spLocks noChangeArrowheads="1"/>
            </p:cNvSpPr>
            <p:nvPr/>
          </p:nvSpPr>
          <p:spPr bwMode="auto">
            <a:xfrm>
              <a:off x="1236" y="2401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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321300" y="2970213"/>
            <a:ext cx="374650" cy="604837"/>
            <a:chOff x="1596" y="2815"/>
            <a:chExt cx="236" cy="381"/>
          </a:xfrm>
        </p:grpSpPr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V="1">
              <a:off x="1832" y="2815"/>
              <a:ext cx="0" cy="381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1596" y="285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CC0099"/>
                  </a:solidFill>
                </a:rPr>
                <a:t>d</a:t>
              </a:r>
            </a:p>
          </p:txBody>
        </p:sp>
      </p:grpSp>
      <p:sp>
        <p:nvSpPr>
          <p:cNvPr id="116755" name="Text Box 19"/>
          <p:cNvSpPr txBox="1">
            <a:spLocks noChangeArrowheads="1"/>
          </p:cNvSpPr>
          <p:nvPr/>
        </p:nvSpPr>
        <p:spPr bwMode="auto">
          <a:xfrm rot="-5400000">
            <a:off x="3954463" y="4525962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rgbClr val="1C1C1C"/>
                </a:solidFill>
              </a:rPr>
              <a:t>monochromatic light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79463" y="5949950"/>
            <a:ext cx="7464425" cy="676275"/>
            <a:chOff x="491" y="3850"/>
            <a:chExt cx="4702" cy="426"/>
          </a:xfrm>
        </p:grpSpPr>
        <p:sp>
          <p:nvSpPr>
            <p:cNvPr id="10254" name="Text Box 28"/>
            <p:cNvSpPr txBox="1">
              <a:spLocks noChangeArrowheads="1"/>
            </p:cNvSpPr>
            <p:nvPr/>
          </p:nvSpPr>
          <p:spPr bwMode="auto">
            <a:xfrm>
              <a:off x="2204" y="3865"/>
              <a:ext cx="2989" cy="29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Young’s double-slit experiment</a:t>
              </a:r>
            </a:p>
          </p:txBody>
        </p:sp>
        <p:sp>
          <p:nvSpPr>
            <p:cNvPr id="10255" name="Rectangle 29"/>
            <p:cNvSpPr>
              <a:spLocks noChangeArrowheads="1"/>
            </p:cNvSpPr>
            <p:nvPr/>
          </p:nvSpPr>
          <p:spPr bwMode="auto">
            <a:xfrm>
              <a:off x="491" y="3867"/>
              <a:ext cx="4701" cy="40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631" y="3850"/>
                  <a:ext cx="1343" cy="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</m:t>
                            </m:r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num>
                          <m:den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en-US" altLang="en-US" i="1" dirty="0">
                    <a:solidFill>
                      <a:srgbClr val="00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256" name="Text 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1" y="3850"/>
                  <a:ext cx="1343" cy="42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6762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50113" y="76200"/>
            <a:ext cx="16002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5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6325" y="6119813"/>
            <a:ext cx="7373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"Doubleslit3Dspectrum" by Lookang many thanks to Fu-Kwun Hwang and author of Easy Java Simulation - Francisco Esquembre - Own work. Licensed under CC BY-SA 3.0 via Wikimedia Commons -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1387475"/>
            <a:ext cx="7772400" cy="47767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</a:t>
            </a:r>
            <a:r>
              <a:rPr lang="en-US" altLang="en-US" i="1" dirty="0" smtClean="0">
                <a:solidFill>
                  <a:schemeClr val="accent2"/>
                </a:solidFill>
              </a:rPr>
              <a:t>interference - review</a:t>
            </a:r>
            <a:endParaRPr lang="en-US" altLang="en-US" i="1" dirty="0">
              <a:solidFill>
                <a:schemeClr val="accent2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This animation of water                                               waves shows single-slit                                                diffraction and two-slit                                                     interference over a large                                                        field.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Where two crests or two                                                            troughs meet there is                                                                        constructive interference.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Where a crest meets a                                                          trough there is                                                                 destructive interference.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Doubleslit3Dspectrum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1813" y="1866900"/>
            <a:ext cx="411003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3" name="Picture 2"/>
          <p:cNvSpPr>
            <a:spLocks noChangeAspect="1"/>
          </p:cNvSpPr>
          <p:nvPr/>
        </p:nvSpPr>
        <p:spPr bwMode="auto">
          <a:xfrm>
            <a:off x="4321175" y="1852613"/>
            <a:ext cx="41497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35463" y="1858963"/>
            <a:ext cx="4144962" cy="4246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68925" y="3967163"/>
            <a:ext cx="30813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24475" y="3657600"/>
            <a:ext cx="3141663" cy="236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29238" y="4030663"/>
            <a:ext cx="3141662" cy="236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94313" y="3382963"/>
            <a:ext cx="3146425" cy="450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99075" y="4079875"/>
            <a:ext cx="3146425" cy="452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24475" y="3078163"/>
            <a:ext cx="3106738" cy="682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43525" y="4144963"/>
            <a:ext cx="3106738" cy="682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643938" y="2982913"/>
            <a:ext cx="396875" cy="457200"/>
            <a:chOff x="3802" y="2749"/>
            <a:chExt cx="250" cy="288"/>
          </a:xfrm>
        </p:grpSpPr>
        <p:sp>
          <p:nvSpPr>
            <p:cNvPr id="9232" name="Line 8"/>
            <p:cNvSpPr>
              <a:spLocks noChangeShapeType="1"/>
            </p:cNvSpPr>
            <p:nvPr/>
          </p:nvSpPr>
          <p:spPr bwMode="auto">
            <a:xfrm flipV="1">
              <a:off x="3802" y="2783"/>
              <a:ext cx="0" cy="2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9"/>
            <p:cNvSpPr txBox="1">
              <a:spLocks noChangeArrowheads="1"/>
            </p:cNvSpPr>
            <p:nvPr/>
          </p:nvSpPr>
          <p:spPr bwMode="auto">
            <a:xfrm>
              <a:off x="3840" y="274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accent2"/>
                  </a:solidFill>
                </a:rPr>
                <a:t>s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13399</TotalTime>
  <Words>2746</Words>
  <Application>Microsoft Office PowerPoint</Application>
  <PresentationFormat>On-screen Show (4:3)</PresentationFormat>
  <Paragraphs>347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Symbol</vt:lpstr>
      <vt:lpstr>Times New Roman</vt:lpstr>
      <vt:lpstr>Default Design</vt:lpstr>
      <vt:lpstr>Topic 9: Wave phenomena - AHL 9.3 – Interference</vt:lpstr>
      <vt:lpstr>Topic 9: Wave phenomena - AHL 9.3 – Interference</vt:lpstr>
      <vt:lpstr>Topic 9: Wave phenomena - AHL 9.3 – Interference</vt:lpstr>
      <vt:lpstr>Topic 9: Wave phenomena - AHL 9.3 – Interference</vt:lpstr>
      <vt:lpstr>Topic 9: Wave phenomena - AHL 9.3 – Interference</vt:lpstr>
      <vt:lpstr>Topic 9: Wave phenomena - AHL 9.3 – Interference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1004</cp:revision>
  <cp:lastPrinted>2018-01-11T01:54:35Z</cp:lastPrinted>
  <dcterms:created xsi:type="dcterms:W3CDTF">2006-01-31T23:43:34Z</dcterms:created>
  <dcterms:modified xsi:type="dcterms:W3CDTF">2018-01-11T02:04:43Z</dcterms:modified>
</cp:coreProperties>
</file>