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450" r:id="rId2"/>
    <p:sldId id="451" r:id="rId3"/>
    <p:sldId id="452" r:id="rId4"/>
    <p:sldId id="453" r:id="rId5"/>
    <p:sldId id="454" r:id="rId6"/>
    <p:sldId id="455" r:id="rId7"/>
    <p:sldId id="396" r:id="rId8"/>
    <p:sldId id="397" r:id="rId9"/>
    <p:sldId id="398" r:id="rId10"/>
    <p:sldId id="456" r:id="rId11"/>
    <p:sldId id="400" r:id="rId12"/>
    <p:sldId id="404" r:id="rId13"/>
    <p:sldId id="405" r:id="rId14"/>
    <p:sldId id="406" r:id="rId15"/>
    <p:sldId id="407" r:id="rId16"/>
    <p:sldId id="408" r:id="rId17"/>
    <p:sldId id="409" r:id="rId18"/>
    <p:sldId id="457" r:id="rId19"/>
    <p:sldId id="411" r:id="rId20"/>
    <p:sldId id="412" r:id="rId21"/>
    <p:sldId id="414" r:id="rId22"/>
    <p:sldId id="415" r:id="rId23"/>
    <p:sldId id="416" r:id="rId24"/>
    <p:sldId id="417" r:id="rId25"/>
    <p:sldId id="418" r:id="rId26"/>
    <p:sldId id="419" r:id="rId27"/>
    <p:sldId id="420" r:id="rId28"/>
    <p:sldId id="421" r:id="rId29"/>
    <p:sldId id="447" r:id="rId30"/>
    <p:sldId id="448" r:id="rId31"/>
    <p:sldId id="422" r:id="rId32"/>
    <p:sldId id="423" r:id="rId33"/>
    <p:sldId id="424" r:id="rId34"/>
    <p:sldId id="425" r:id="rId35"/>
    <p:sldId id="427" r:id="rId36"/>
    <p:sldId id="428" r:id="rId37"/>
    <p:sldId id="429" r:id="rId38"/>
    <p:sldId id="430" r:id="rId39"/>
    <p:sldId id="431" r:id="rId40"/>
    <p:sldId id="432" r:id="rId41"/>
    <p:sldId id="433" r:id="rId42"/>
    <p:sldId id="434" r:id="rId43"/>
    <p:sldId id="435" r:id="rId44"/>
    <p:sldId id="436" r:id="rId45"/>
    <p:sldId id="437" r:id="rId46"/>
    <p:sldId id="458" r:id="rId47"/>
    <p:sldId id="438" r:id="rId48"/>
    <p:sldId id="439" r:id="rId49"/>
    <p:sldId id="440" r:id="rId50"/>
    <p:sldId id="441" r:id="rId51"/>
    <p:sldId id="442" r:id="rId52"/>
    <p:sldId id="443" r:id="rId53"/>
    <p:sldId id="444" r:id="rId54"/>
    <p:sldId id="445" r:id="rId55"/>
    <p:sldId id="446" r:id="rId56"/>
    <p:sldId id="449" r:id="rId57"/>
  </p:sldIdLst>
  <p:sldSz cx="9144000" cy="6858000" type="screen4x3"/>
  <p:notesSz cx="7019925" cy="9305925"/>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008000"/>
    <a:srgbClr val="0066FF"/>
    <a:srgbClr val="EAEAEA"/>
    <a:srgbClr val="006600"/>
    <a:srgbClr val="3333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56" autoAdjust="0"/>
  </p:normalViewPr>
  <p:slideViewPr>
    <p:cSldViewPr snapToGrid="0">
      <p:cViewPr varScale="1">
        <p:scale>
          <a:sx n="90" d="100"/>
          <a:sy n="90" d="100"/>
        </p:scale>
        <p:origin x="642" y="6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CC4B6E7C-B56E-48A9-A33C-ED52558BAA20}" type="datetimeFigureOut">
              <a:rPr lang="en-US" smtClean="0"/>
              <a:t>12/7/2018</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9A1EF55A-C82A-4A40-B4D9-57D817CD7E2E}" type="slidenum">
              <a:rPr lang="en-US" smtClean="0"/>
              <a:t>‹#›</a:t>
            </a:fld>
            <a:endParaRPr lang="en-US"/>
          </a:p>
        </p:txBody>
      </p:sp>
    </p:spTree>
    <p:extLst>
      <p:ext uri="{BB962C8B-B14F-4D97-AF65-F5344CB8AC3E}">
        <p14:creationId xmlns:p14="http://schemas.microsoft.com/office/powerpoint/2010/main" val="4043746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1968" cy="465296"/>
          </a:xfrm>
          <a:prstGeom prst="rect">
            <a:avLst/>
          </a:prstGeom>
          <a:noFill/>
          <a:ln>
            <a:noFill/>
          </a:ln>
          <a:effectLst/>
          <a:extLst/>
        </p:spPr>
        <p:txBody>
          <a:bodyPr vert="horz" wrap="square" lIns="93287" tIns="46644" rIns="93287" bIns="46644"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976333" y="0"/>
            <a:ext cx="3041968" cy="465296"/>
          </a:xfrm>
          <a:prstGeom prst="rect">
            <a:avLst/>
          </a:prstGeom>
          <a:noFill/>
          <a:ln>
            <a:noFill/>
          </a:ln>
          <a:effectLst/>
          <a:extLst/>
        </p:spPr>
        <p:txBody>
          <a:bodyPr vert="horz" wrap="square" lIns="93287" tIns="46644" rIns="93287" bIns="46644"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60420"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993" y="4420315"/>
            <a:ext cx="5615940" cy="4187666"/>
          </a:xfrm>
          <a:prstGeom prst="rect">
            <a:avLst/>
          </a:prstGeom>
          <a:noFill/>
          <a:ln>
            <a:noFill/>
          </a:ln>
          <a:effectLst/>
          <a:extLst/>
        </p:spPr>
        <p:txBody>
          <a:bodyPr vert="horz" wrap="square" lIns="93287" tIns="46644" rIns="93287" bIns="4664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839014"/>
            <a:ext cx="3041968" cy="465296"/>
          </a:xfrm>
          <a:prstGeom prst="rect">
            <a:avLst/>
          </a:prstGeom>
          <a:noFill/>
          <a:ln>
            <a:noFill/>
          </a:ln>
          <a:effectLst/>
          <a:extLst/>
        </p:spPr>
        <p:txBody>
          <a:bodyPr vert="horz" wrap="square" lIns="93287" tIns="46644" rIns="93287" bIns="46644"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976333" y="8839014"/>
            <a:ext cx="3041968" cy="465296"/>
          </a:xfrm>
          <a:prstGeom prst="rect">
            <a:avLst/>
          </a:prstGeom>
          <a:noFill/>
          <a:ln>
            <a:noFill/>
          </a:ln>
          <a:effectLst/>
          <a:extLst/>
        </p:spPr>
        <p:txBody>
          <a:bodyPr vert="horz" wrap="square" lIns="93287" tIns="46644" rIns="93287" bIns="46644" numCol="1" anchor="b" anchorCtr="0" compatLnSpc="1">
            <a:prstTxWarp prst="textNoShape">
              <a:avLst/>
            </a:prstTxWarp>
          </a:bodyPr>
          <a:lstStyle>
            <a:lvl1pPr algn="r">
              <a:defRPr sz="1200">
                <a:latin typeface="Arial" charset="0"/>
                <a:cs typeface="+mn-cs"/>
              </a:defRPr>
            </a:lvl1pPr>
          </a:lstStyle>
          <a:p>
            <a:pPr>
              <a:defRPr/>
            </a:pPr>
            <a:fld id="{2E2CABC8-5210-4362-982F-6F03F3A08D5E}" type="slidenum">
              <a:rPr lang="en-US" altLang="en-US"/>
              <a:pPr>
                <a:defRPr/>
              </a:pPr>
              <a:t>‹#›</a:t>
            </a:fld>
            <a:endParaRPr lang="en-US" altLang="en-US"/>
          </a:p>
        </p:txBody>
      </p:sp>
    </p:spTree>
    <p:extLst>
      <p:ext uri="{BB962C8B-B14F-4D97-AF65-F5344CB8AC3E}">
        <p14:creationId xmlns:p14="http://schemas.microsoft.com/office/powerpoint/2010/main" val="19257298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F55CFA53-A9FC-4829-B301-974811EFE5F0}" type="slidenum">
              <a:rPr lang="en-US" altLang="en-US" smtClean="0"/>
              <a:pPr>
                <a:defRPr/>
              </a:pPr>
              <a:t>1</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extLst>
      <p:ext uri="{BB962C8B-B14F-4D97-AF65-F5344CB8AC3E}">
        <p14:creationId xmlns:p14="http://schemas.microsoft.com/office/powerpoint/2010/main" val="2016863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963594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4522A2-21C9-46FD-BF72-B8C7613FF852}" type="slidenum">
              <a:rPr lang="en-US"/>
              <a:pPr>
                <a:defRPr/>
              </a:pPr>
              <a:t>11</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297714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C3374B-A33D-45B9-9C25-6DD197B36714}" type="slidenum">
              <a:rPr lang="en-US"/>
              <a:pPr>
                <a:defRPr/>
              </a:pPr>
              <a:t>12</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769778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86650B-D39C-4A6F-8282-B0E69A23B7D4}" type="slidenum">
              <a:rPr lang="en-US"/>
              <a:pPr>
                <a:defRPr/>
              </a:pPr>
              <a:t>13</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104609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A14E8B-01D0-4662-B9CF-53FCA3879F27}" type="slidenum">
              <a:rPr lang="en-US"/>
              <a:pPr>
                <a:defRPr/>
              </a:pPr>
              <a:t>14</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782200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9DE9F4-FDD8-4DCB-B3F0-734FE4C53CD8}" type="slidenum">
              <a:rPr lang="en-US"/>
              <a:pPr>
                <a:defRPr/>
              </a:pPr>
              <a:t>15</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401994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41FE6E7-9628-485A-A01E-FBA19B74DB0D}" type="slidenum">
              <a:rPr lang="en-US"/>
              <a:pPr>
                <a:defRPr/>
              </a:pPr>
              <a:t>16</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533640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1355A2-E899-479B-BACB-0011651E3DF6}" type="slidenum">
              <a:rPr lang="en-US"/>
              <a:pPr>
                <a:defRPr/>
              </a:pPr>
              <a:t>17</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971650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1355A2-E899-479B-BACB-0011651E3DF6}" type="slidenum">
              <a:rPr lang="en-US"/>
              <a:pPr>
                <a:defRPr/>
              </a:pPr>
              <a:t>18</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735984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84B78E-4670-447C-8317-DA8A6F2C020C}" type="slidenum">
              <a:rPr lang="en-US"/>
              <a:pPr>
                <a:defRPr/>
              </a:pPr>
              <a:t>19</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68839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0BB46F6D-6C9E-493F-81ED-87F652A673D6}" type="slidenum">
              <a:rPr lang="en-US" altLang="en-US" smtClean="0"/>
              <a:pPr>
                <a:defRPr/>
              </a:pPr>
              <a:t>2</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extLst>
      <p:ext uri="{BB962C8B-B14F-4D97-AF65-F5344CB8AC3E}">
        <p14:creationId xmlns:p14="http://schemas.microsoft.com/office/powerpoint/2010/main" val="2295588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4EBA052-7436-4157-A37D-77DB4AD157B6}" type="slidenum">
              <a:rPr lang="en-US"/>
              <a:pPr>
                <a:defRPr/>
              </a:pPr>
              <a:t>20</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3878638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E5C2CCA-0BDF-4AF0-853B-B65CEF29D937}" type="slidenum">
              <a:rPr lang="en-US"/>
              <a:pPr>
                <a:defRPr/>
              </a:pPr>
              <a:t>21</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951966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5B853E6-E68E-4F12-8196-26CD70D65E97}" type="slidenum">
              <a:rPr lang="en-US"/>
              <a:pPr>
                <a:defRPr/>
              </a:pPr>
              <a:t>22</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787081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7E5EF4-0771-4EB2-AC73-6A3CEFE5D365}" type="slidenum">
              <a:rPr lang="en-US"/>
              <a:pPr>
                <a:defRPr/>
              </a:pPr>
              <a:t>23</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2015 By Timothy K. Lund</a:t>
            </a:r>
          </a:p>
        </p:txBody>
      </p:sp>
    </p:spTree>
    <p:extLst>
      <p:ext uri="{BB962C8B-B14F-4D97-AF65-F5344CB8AC3E}">
        <p14:creationId xmlns:p14="http://schemas.microsoft.com/office/powerpoint/2010/main" val="4113637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10CA753-F96F-4DAA-B756-323163D44DBA}" type="slidenum">
              <a:rPr lang="en-US"/>
              <a:pPr>
                <a:defRPr/>
              </a:pPr>
              <a:t>24</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3397085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A0A50F8-A516-42E3-8886-F5AA27AEFE76}" type="slidenum">
              <a:rPr lang="en-US"/>
              <a:pPr>
                <a:defRPr/>
              </a:pPr>
              <a:t>25</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3831839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633BEA-23D0-490F-B162-C5062612851D}" type="slidenum">
              <a:rPr lang="en-US"/>
              <a:pPr>
                <a:defRPr/>
              </a:pPr>
              <a:t>26</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996700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CC70ADC-DC99-44CE-AEA1-59E7C99A31FA}" type="slidenum">
              <a:rPr lang="en-US"/>
              <a:pPr>
                <a:defRPr/>
              </a:pPr>
              <a:t>27</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684587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A4FF70-47C6-4452-8AE3-0EA3BC1AF31F}" type="slidenum">
              <a:rPr lang="en-US"/>
              <a:pPr>
                <a:defRPr/>
              </a:pPr>
              <a:t>28</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404042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967754-802B-444C-AE12-6082C0214E8C}" type="slidenum">
              <a:rPr lang="en-US"/>
              <a:pPr>
                <a:defRPr/>
              </a:pPr>
              <a:t>29</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869388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AB6B5EB0-E059-46C4-AFC8-CEA4424988B9}" type="slidenum">
              <a:rPr lang="en-US" altLang="en-US" smtClean="0"/>
              <a:pPr>
                <a:defRPr/>
              </a:pPr>
              <a:t>3</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extLst>
      <p:ext uri="{BB962C8B-B14F-4D97-AF65-F5344CB8AC3E}">
        <p14:creationId xmlns:p14="http://schemas.microsoft.com/office/powerpoint/2010/main" val="522931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FE7B4A-CC23-4832-ACB3-DD656CFD8C42}" type="slidenum">
              <a:rPr lang="en-US"/>
              <a:pPr>
                <a:defRPr/>
              </a:pPr>
              <a:t>30</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426653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B5CBD4-D400-4C69-ABE8-DFBB6C6F596F}" type="slidenum">
              <a:rPr lang="en-US"/>
              <a:pPr>
                <a:defRPr/>
              </a:pPr>
              <a:t>31</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756435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1EABB2-28BD-48D4-921C-4D2E147B231D}" type="slidenum">
              <a:rPr lang="en-US"/>
              <a:pPr>
                <a:defRPr/>
              </a:pPr>
              <a:t>32</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3837457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45B665C-AAED-4150-ACAF-B7315A2AD6FA}" type="slidenum">
              <a:rPr lang="en-US"/>
              <a:pPr>
                <a:defRPr/>
              </a:pPr>
              <a:t>33</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3046745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F5F7EC-5E27-42BF-93D2-C9AC836CC70D}" type="slidenum">
              <a:rPr lang="en-US"/>
              <a:pPr>
                <a:defRPr/>
              </a:pPr>
              <a:t>34</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5828416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644793-4C8A-4E4E-86FA-E5154E00B6DD}" type="slidenum">
              <a:rPr lang="en-US"/>
              <a:pPr>
                <a:defRPr/>
              </a:pPr>
              <a:t>35</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3498223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E745BC-5192-4D2F-8421-E104DA925057}" type="slidenum">
              <a:rPr lang="en-US"/>
              <a:pPr>
                <a:defRPr/>
              </a:pPr>
              <a:t>36</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062155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750D4EA-7068-44AD-9D33-A277D5C4FB59}" type="slidenum">
              <a:rPr lang="en-US"/>
              <a:pPr>
                <a:defRPr/>
              </a:pPr>
              <a:t>37</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48624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CE8566-E7F8-4DA4-9E43-CFB328FCAF91}" type="slidenum">
              <a:rPr lang="en-US"/>
              <a:pPr>
                <a:defRPr/>
              </a:pPr>
              <a:t>38</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0713731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D614E9-5161-4121-8B9B-0139D412487B}" type="slidenum">
              <a:rPr lang="en-US"/>
              <a:pPr>
                <a:defRPr/>
              </a:pPr>
              <a:t>39</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215585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3919514B-5DDF-44A6-828D-F874809DE9AD}" type="slidenum">
              <a:rPr lang="en-US" altLang="en-US" smtClean="0"/>
              <a:pPr>
                <a:defRPr/>
              </a:pPr>
              <a:t>4</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extLst>
      <p:ext uri="{BB962C8B-B14F-4D97-AF65-F5344CB8AC3E}">
        <p14:creationId xmlns:p14="http://schemas.microsoft.com/office/powerpoint/2010/main" val="34501623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998601-3F69-4BB8-9A8A-535FAA7C3F31}" type="slidenum">
              <a:rPr lang="en-US"/>
              <a:pPr>
                <a:defRPr/>
              </a:pPr>
              <a:t>40</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714015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FE2099-DE70-4040-A1F9-5AD63E22DDE9}" type="slidenum">
              <a:rPr lang="en-US"/>
              <a:pPr>
                <a:defRPr/>
              </a:pPr>
              <a:t>41</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2682110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ADC00C-7E37-480F-9F86-D0DA00CE3046}" type="slidenum">
              <a:rPr lang="en-US"/>
              <a:pPr>
                <a:defRPr/>
              </a:pPr>
              <a:t>42</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9315662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2B4D293-041C-433E-9B1D-E6C3455C45B0}" type="slidenum">
              <a:rPr lang="en-US"/>
              <a:pPr>
                <a:defRPr/>
              </a:pPr>
              <a:t>43</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38481281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45584E-C729-44BE-8587-E08B71365FB6}" type="slidenum">
              <a:rPr lang="en-US"/>
              <a:pPr>
                <a:defRPr/>
              </a:pPr>
              <a:t>44</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47574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1212FFA-C75A-4AE4-8283-BA347FC1D44B}" type="slidenum">
              <a:rPr lang="en-US"/>
              <a:pPr>
                <a:defRPr/>
              </a:pPr>
              <a:t>45</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612535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1212FFA-C75A-4AE4-8283-BA347FC1D44B}" type="slidenum">
              <a:rPr lang="en-US"/>
              <a:pPr>
                <a:defRPr/>
              </a:pPr>
              <a:t>46</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827026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5792563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9880781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926183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14A5708D-A5E1-46DC-B797-0CE092F9C7D2}" type="slidenum">
              <a:rPr lang="en-US" altLang="en-US" smtClean="0"/>
              <a:pPr>
                <a:defRPr/>
              </a:pPr>
              <a:t>5</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extLst>
      <p:ext uri="{BB962C8B-B14F-4D97-AF65-F5344CB8AC3E}">
        <p14:creationId xmlns:p14="http://schemas.microsoft.com/office/powerpoint/2010/main" val="21084986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3137421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1860088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7617356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3499023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3008275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31040395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57958" indent="-291522" eaLnBrk="0" hangingPunct="0">
              <a:spcBef>
                <a:spcPct val="30000"/>
              </a:spcBef>
              <a:defRPr sz="1200">
                <a:solidFill>
                  <a:schemeClr val="tx1"/>
                </a:solidFill>
                <a:latin typeface="Arial" charset="0"/>
              </a:defRPr>
            </a:lvl2pPr>
            <a:lvl3pPr marL="1166089" indent="-233218" eaLnBrk="0" hangingPunct="0">
              <a:spcBef>
                <a:spcPct val="30000"/>
              </a:spcBef>
              <a:defRPr sz="1200">
                <a:solidFill>
                  <a:schemeClr val="tx1"/>
                </a:solidFill>
                <a:latin typeface="Arial" charset="0"/>
              </a:defRPr>
            </a:lvl3pPr>
            <a:lvl4pPr marL="1632524" indent="-233218" eaLnBrk="0" hangingPunct="0">
              <a:spcBef>
                <a:spcPct val="30000"/>
              </a:spcBef>
              <a:defRPr sz="1200">
                <a:solidFill>
                  <a:schemeClr val="tx1"/>
                </a:solidFill>
                <a:latin typeface="Arial" charset="0"/>
              </a:defRPr>
            </a:lvl4pPr>
            <a:lvl5pPr marL="2098959" indent="-233218" eaLnBrk="0" hangingPunct="0">
              <a:spcBef>
                <a:spcPct val="30000"/>
              </a:spcBef>
              <a:defRPr sz="1200">
                <a:solidFill>
                  <a:schemeClr val="tx1"/>
                </a:solidFill>
                <a:latin typeface="Arial" charset="0"/>
              </a:defRPr>
            </a:lvl5pPr>
            <a:lvl6pPr marL="2565395" indent="-233218" eaLnBrk="0" fontAlgn="base" hangingPunct="0">
              <a:spcBef>
                <a:spcPct val="30000"/>
              </a:spcBef>
              <a:spcAft>
                <a:spcPct val="0"/>
              </a:spcAft>
              <a:defRPr sz="1200">
                <a:solidFill>
                  <a:schemeClr val="tx1"/>
                </a:solidFill>
                <a:latin typeface="Arial" charset="0"/>
              </a:defRPr>
            </a:lvl6pPr>
            <a:lvl7pPr marL="3031830" indent="-233218" eaLnBrk="0" fontAlgn="base" hangingPunct="0">
              <a:spcBef>
                <a:spcPct val="30000"/>
              </a:spcBef>
              <a:spcAft>
                <a:spcPct val="0"/>
              </a:spcAft>
              <a:defRPr sz="1200">
                <a:solidFill>
                  <a:schemeClr val="tx1"/>
                </a:solidFill>
                <a:latin typeface="Arial" charset="0"/>
              </a:defRPr>
            </a:lvl7pPr>
            <a:lvl8pPr marL="3498266" indent="-233218" eaLnBrk="0" fontAlgn="base" hangingPunct="0">
              <a:spcBef>
                <a:spcPct val="30000"/>
              </a:spcBef>
              <a:spcAft>
                <a:spcPct val="0"/>
              </a:spcAft>
              <a:defRPr sz="1200">
                <a:solidFill>
                  <a:schemeClr val="tx1"/>
                </a:solidFill>
                <a:latin typeface="Arial" charset="0"/>
              </a:defRPr>
            </a:lvl8pPr>
            <a:lvl9pPr marL="3964701" indent="-233218"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08D3601-FBE6-4781-A023-D4C30EC7069C}" type="slidenum">
              <a:rPr lang="en-US" altLang="en-US" smtClean="0"/>
              <a:pPr eaLnBrk="1" hangingPunct="1">
                <a:spcBef>
                  <a:spcPct val="0"/>
                </a:spcBef>
                <a:defRPr/>
              </a:pPr>
              <a:t>56</a:t>
            </a:fld>
            <a:endParaRPr lang="en-US" alt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4166774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CD30582B-347F-462F-99D3-92C55F326FDF}" type="slidenum">
              <a:rPr lang="en-US" altLang="en-US" smtClean="0"/>
              <a:pPr>
                <a:defRPr/>
              </a:pPr>
              <a:t>6</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extLst>
      <p:ext uri="{BB962C8B-B14F-4D97-AF65-F5344CB8AC3E}">
        <p14:creationId xmlns:p14="http://schemas.microsoft.com/office/powerpoint/2010/main" val="3779258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F47A96-D28C-42C4-9957-778C26F957AE}" type="slidenum">
              <a:rPr lang="en-US"/>
              <a:pPr>
                <a:defRPr/>
              </a:pPr>
              <a:t>7</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091882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502F26-D4E5-4985-B32B-0A7D8C8B7B73}" type="slidenum">
              <a:rPr lang="en-US"/>
              <a:pPr>
                <a:defRPr/>
              </a:pPr>
              <a:t>8</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519569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426CB6-D99E-4C43-9A82-7B99B1C355DE}" type="slidenum">
              <a:rPr lang="en-US"/>
              <a:pPr>
                <a:defRPr/>
              </a:pPr>
              <a:t>9</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311243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CEDF490-6E31-4C15-B593-AA8F2DA3E17F}" type="slidenum">
              <a:rPr lang="en-US" altLang="en-US"/>
              <a:pPr>
                <a:defRPr/>
              </a:pPr>
              <a:t>‹#›</a:t>
            </a:fld>
            <a:endParaRPr lang="en-US" altLang="en-US"/>
          </a:p>
        </p:txBody>
      </p:sp>
    </p:spTree>
    <p:extLst>
      <p:ext uri="{BB962C8B-B14F-4D97-AF65-F5344CB8AC3E}">
        <p14:creationId xmlns:p14="http://schemas.microsoft.com/office/powerpoint/2010/main" val="2883593366"/>
      </p:ext>
    </p:extLst>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EDE5AB0-57F4-4F19-827A-91535D3030E0}" type="slidenum">
              <a:rPr lang="en-US" altLang="en-US"/>
              <a:pPr>
                <a:defRPr/>
              </a:pPr>
              <a:t>‹#›</a:t>
            </a:fld>
            <a:endParaRPr lang="en-US" altLang="en-US"/>
          </a:p>
        </p:txBody>
      </p:sp>
    </p:spTree>
    <p:extLst>
      <p:ext uri="{BB962C8B-B14F-4D97-AF65-F5344CB8AC3E}">
        <p14:creationId xmlns:p14="http://schemas.microsoft.com/office/powerpoint/2010/main" val="1306245616"/>
      </p:ext>
    </p:extLst>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C80D5AE-DBF3-43BC-9D18-F8B7491F802A}" type="slidenum">
              <a:rPr lang="en-US" altLang="en-US"/>
              <a:pPr>
                <a:defRPr/>
              </a:pPr>
              <a:t>‹#›</a:t>
            </a:fld>
            <a:endParaRPr lang="en-US" altLang="en-US"/>
          </a:p>
        </p:txBody>
      </p:sp>
    </p:spTree>
    <p:extLst>
      <p:ext uri="{BB962C8B-B14F-4D97-AF65-F5344CB8AC3E}">
        <p14:creationId xmlns:p14="http://schemas.microsoft.com/office/powerpoint/2010/main" val="3741455918"/>
      </p:ext>
    </p:extLst>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C191038-92AB-48AC-8A52-D78F982C230E}" type="slidenum">
              <a:rPr lang="en-US" altLang="en-US"/>
              <a:pPr>
                <a:defRPr/>
              </a:pPr>
              <a:t>‹#›</a:t>
            </a:fld>
            <a:endParaRPr lang="en-US" altLang="en-US"/>
          </a:p>
        </p:txBody>
      </p:sp>
    </p:spTree>
    <p:extLst>
      <p:ext uri="{BB962C8B-B14F-4D97-AF65-F5344CB8AC3E}">
        <p14:creationId xmlns:p14="http://schemas.microsoft.com/office/powerpoint/2010/main" val="932140960"/>
      </p:ext>
    </p:extLst>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CCAD1F4-F15C-4785-868E-D95868A92732}" type="slidenum">
              <a:rPr lang="en-US" altLang="en-US"/>
              <a:pPr>
                <a:defRPr/>
              </a:pPr>
              <a:t>‹#›</a:t>
            </a:fld>
            <a:endParaRPr lang="en-US" altLang="en-US"/>
          </a:p>
        </p:txBody>
      </p:sp>
    </p:spTree>
    <p:extLst>
      <p:ext uri="{BB962C8B-B14F-4D97-AF65-F5344CB8AC3E}">
        <p14:creationId xmlns:p14="http://schemas.microsoft.com/office/powerpoint/2010/main" val="3852646861"/>
      </p:ext>
    </p:extLst>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547553F-CC7C-4411-AB22-E73450A77ACD}" type="slidenum">
              <a:rPr lang="en-US" altLang="en-US"/>
              <a:pPr>
                <a:defRPr/>
              </a:pPr>
              <a:t>‹#›</a:t>
            </a:fld>
            <a:endParaRPr lang="en-US" altLang="en-US"/>
          </a:p>
        </p:txBody>
      </p:sp>
    </p:spTree>
    <p:extLst>
      <p:ext uri="{BB962C8B-B14F-4D97-AF65-F5344CB8AC3E}">
        <p14:creationId xmlns:p14="http://schemas.microsoft.com/office/powerpoint/2010/main" val="514870552"/>
      </p:ext>
    </p:extLst>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4B98BDB-381E-4C8A-8BFF-8BCD9AB0885B}" type="slidenum">
              <a:rPr lang="en-US" altLang="en-US"/>
              <a:pPr>
                <a:defRPr/>
              </a:pPr>
              <a:t>‹#›</a:t>
            </a:fld>
            <a:endParaRPr lang="en-US" altLang="en-US"/>
          </a:p>
        </p:txBody>
      </p:sp>
    </p:spTree>
    <p:extLst>
      <p:ext uri="{BB962C8B-B14F-4D97-AF65-F5344CB8AC3E}">
        <p14:creationId xmlns:p14="http://schemas.microsoft.com/office/powerpoint/2010/main" val="850113338"/>
      </p:ext>
    </p:extLst>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0C7B74C-B8DE-4968-BD5F-06271F44BFD7}" type="slidenum">
              <a:rPr lang="en-US" altLang="en-US"/>
              <a:pPr>
                <a:defRPr/>
              </a:pPr>
              <a:t>‹#›</a:t>
            </a:fld>
            <a:endParaRPr lang="en-US" altLang="en-US"/>
          </a:p>
        </p:txBody>
      </p:sp>
    </p:spTree>
    <p:extLst>
      <p:ext uri="{BB962C8B-B14F-4D97-AF65-F5344CB8AC3E}">
        <p14:creationId xmlns:p14="http://schemas.microsoft.com/office/powerpoint/2010/main" val="1177856701"/>
      </p:ext>
    </p:extLst>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E9767E4-6CB3-4FC5-AD7F-16ECAB9A1755}" type="slidenum">
              <a:rPr lang="en-US" altLang="en-US"/>
              <a:pPr>
                <a:defRPr/>
              </a:pPr>
              <a:t>‹#›</a:t>
            </a:fld>
            <a:endParaRPr lang="en-US" altLang="en-US"/>
          </a:p>
        </p:txBody>
      </p:sp>
    </p:spTree>
    <p:extLst>
      <p:ext uri="{BB962C8B-B14F-4D97-AF65-F5344CB8AC3E}">
        <p14:creationId xmlns:p14="http://schemas.microsoft.com/office/powerpoint/2010/main" val="3508041906"/>
      </p:ext>
    </p:extLst>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DD82B68-4C96-43D2-BF35-519B5C0C34B2}" type="slidenum">
              <a:rPr lang="en-US" altLang="en-US"/>
              <a:pPr>
                <a:defRPr/>
              </a:pPr>
              <a:t>‹#›</a:t>
            </a:fld>
            <a:endParaRPr lang="en-US" altLang="en-US"/>
          </a:p>
        </p:txBody>
      </p:sp>
    </p:spTree>
    <p:extLst>
      <p:ext uri="{BB962C8B-B14F-4D97-AF65-F5344CB8AC3E}">
        <p14:creationId xmlns:p14="http://schemas.microsoft.com/office/powerpoint/2010/main" val="4130942975"/>
      </p:ext>
    </p:extLst>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9ADCCD4-36ED-4BE4-BB23-3369F13CE176}" type="slidenum">
              <a:rPr lang="en-US" altLang="en-US"/>
              <a:pPr>
                <a:defRPr/>
              </a:pPr>
              <a:t>‹#›</a:t>
            </a:fld>
            <a:endParaRPr lang="en-US" altLang="en-US"/>
          </a:p>
        </p:txBody>
      </p:sp>
    </p:spTree>
    <p:extLst>
      <p:ext uri="{BB962C8B-B14F-4D97-AF65-F5344CB8AC3E}">
        <p14:creationId xmlns:p14="http://schemas.microsoft.com/office/powerpoint/2010/main" val="1525762300"/>
      </p:ext>
    </p:extLst>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ED0776EC-5203-497D-A38E-A81A8572E81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39.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17.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3.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audio" Target="../media/audio2.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6.wav"/><Relationship Id="rId4" Type="http://schemas.openxmlformats.org/officeDocument/2006/relationships/audio" Target="../media/audio4.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audio" Target="../media/audio4.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audio" Target="../media/audio4.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30.png"/><Relationship Id="rId5" Type="http://schemas.openxmlformats.org/officeDocument/2006/relationships/image" Target="../media/image29.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audio" Target="../media/audio4.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4.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audio" Target="../media/audio4.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4.wav"/><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9.wmf"/><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9.wmf"/><Relationship Id="rId5" Type="http://schemas.openxmlformats.org/officeDocument/2006/relationships/audio" Target="../media/audio6.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9.wmf"/><Relationship Id="rId5" Type="http://schemas.openxmlformats.org/officeDocument/2006/relationships/audio" Target="../media/audio6.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9.wmf"/><Relationship Id="rId5" Type="http://schemas.openxmlformats.org/officeDocument/2006/relationships/image" Target="../media/image38.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9.wmf"/><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9.wmf"/><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9.wmf"/><Relationship Id="rId5" Type="http://schemas.openxmlformats.org/officeDocument/2006/relationships/image" Target="../media/image36.png"/><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9.wmf"/><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audio" Target="../media/audio4.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audio" Target="../media/audio4.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audio" Target="../media/audio4.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1.wav"/><Relationship Id="rId7" Type="http://schemas.openxmlformats.org/officeDocument/2006/relationships/audio" Target="../media/audio8.wav"/><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7.wav"/><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8.png"/><Relationship Id="rId4" Type="http://schemas.openxmlformats.org/officeDocument/2006/relationships/audio" Target="../media/audio3.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7.wav"/><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5.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audio" Target="../media/audio3.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5181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33413" indent="-633413"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dirty="0">
                <a:solidFill>
                  <a:srgbClr val="7030A0"/>
                </a:solidFill>
              </a:rPr>
              <a:t>Topic 9.1 </a:t>
            </a:r>
            <a:r>
              <a:rPr lang="en-US" altLang="en-US" sz="2400" dirty="0">
                <a:solidFill>
                  <a:srgbClr val="7030A0"/>
                </a:solidFill>
              </a:rPr>
              <a:t>is an extension of Topic 4.1. The new material begins </a:t>
            </a:r>
            <a:r>
              <a:rPr lang="en-US" altLang="en-US" sz="2400">
                <a:solidFill>
                  <a:srgbClr val="7030A0"/>
                </a:solidFill>
              </a:rPr>
              <a:t>on </a:t>
            </a:r>
            <a:r>
              <a:rPr lang="en-US" altLang="en-US" sz="2400" smtClean="0">
                <a:solidFill>
                  <a:srgbClr val="7030A0"/>
                </a:solidFill>
              </a:rPr>
              <a:t>slide </a:t>
            </a:r>
            <a:r>
              <a:rPr lang="en-US" altLang="en-US" sz="2400" dirty="0">
                <a:solidFill>
                  <a:srgbClr val="7030A0"/>
                </a:solidFill>
              </a:rPr>
              <a:t>12 and ends </a:t>
            </a:r>
            <a:r>
              <a:rPr lang="en-US" altLang="en-US" sz="2400">
                <a:solidFill>
                  <a:srgbClr val="7030A0"/>
                </a:solidFill>
              </a:rPr>
              <a:t>on </a:t>
            </a:r>
            <a:r>
              <a:rPr lang="en-US" altLang="en-US" sz="2400" smtClean="0">
                <a:solidFill>
                  <a:srgbClr val="7030A0"/>
                </a:solidFill>
              </a:rPr>
              <a:t>slide </a:t>
            </a:r>
            <a:r>
              <a:rPr lang="en-US" altLang="en-US" sz="2400" dirty="0" smtClean="0">
                <a:solidFill>
                  <a:srgbClr val="7030A0"/>
                </a:solidFill>
              </a:rPr>
              <a:t>32, then 42 to 46. </a:t>
            </a:r>
            <a:r>
              <a:rPr lang="en-US" altLang="en-US" sz="2400" dirty="0">
                <a:solidFill>
                  <a:srgbClr val="7030A0"/>
                </a:solidFill>
              </a:rPr>
              <a:t>The rest is review.</a:t>
            </a:r>
          </a:p>
          <a:p>
            <a:pPr eaLnBrk="1" hangingPunct="1">
              <a:spcBef>
                <a:spcPct val="0"/>
              </a:spcBef>
              <a:buFontTx/>
              <a:buNone/>
            </a:pPr>
            <a:r>
              <a:rPr lang="en-US" altLang="en-US" sz="2400" b="1" dirty="0"/>
              <a:t>Essential idea: </a:t>
            </a:r>
            <a:r>
              <a:rPr lang="en-US" altLang="en-US" sz="2400" dirty="0"/>
              <a:t>The solution of the harmonic oscillator can be framed around the variation of kinetic and potential energy in the system.</a:t>
            </a:r>
          </a:p>
          <a:p>
            <a:pPr eaLnBrk="1" hangingPunct="1">
              <a:spcBef>
                <a:spcPct val="0"/>
              </a:spcBef>
              <a:buFontTx/>
              <a:buNone/>
            </a:pPr>
            <a:r>
              <a:rPr lang="en-US" altLang="en-US" sz="2400" b="1" dirty="0"/>
              <a:t>Nature of science: </a:t>
            </a:r>
            <a:r>
              <a:rPr lang="en-US" altLang="en-US" sz="2400" dirty="0"/>
              <a:t> Insights: The equation for simple harmonic motion (SHM) can be solved analytically and numerically. Physicists use such solutions to help them to visualize the behavior of the oscillator. The use of the equations is very powerful as any oscillation can be described in terms of a combination of harmonic oscillators. Numerical modeling of oscillators is important in the design of electrical circuits. </a:t>
            </a: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extLst>
      <p:ext uri="{BB962C8B-B14F-4D97-AF65-F5344CB8AC3E}">
        <p14:creationId xmlns:p14="http://schemas.microsoft.com/office/powerpoint/2010/main" val="2873081364"/>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6985" name="Rectangle 9"/>
              <p:cNvSpPr>
                <a:spLocks noChangeArrowheads="1"/>
              </p:cNvSpPr>
              <p:nvPr/>
            </p:nvSpPr>
            <p:spPr bwMode="auto">
              <a:xfrm>
                <a:off x="674688" y="4391025"/>
                <a:ext cx="7772400" cy="2466975"/>
              </a:xfrm>
              <a:prstGeom prst="rect">
                <a:avLst/>
              </a:prstGeom>
              <a:solidFill>
                <a:srgbClr val="FFFFCC"/>
              </a:solidFill>
              <a:ln w="9525">
                <a:noFill/>
                <a:miter lim="800000"/>
                <a:headEnd/>
                <a:tailEnd/>
              </a:ln>
            </p:spPr>
            <p:txBody>
              <a:bodyPr/>
              <a:lstStyle/>
              <a:p>
                <a:pPr eaLnBrk="0" hangingPunct="0">
                  <a:spcBef>
                    <a:spcPct val="20000"/>
                  </a:spcBef>
                </a:pPr>
                <a:r>
                  <a:rPr lang="en-US" altLang="en-US" dirty="0" smtClean="0">
                    <a:sym typeface="Symbol" pitchFamily="18" charset="2"/>
                  </a:rPr>
                  <a:t>EXAMPLE: </a:t>
                </a:r>
                <a:r>
                  <a:rPr lang="en-US" altLang="en-US" dirty="0">
                    <a:solidFill>
                      <a:srgbClr val="000000"/>
                    </a:solidFill>
                    <a:cs typeface="Times New Roman" pitchFamily="18" charset="0"/>
                    <a:sym typeface="Symbol" pitchFamily="18" charset="2"/>
                  </a:rPr>
                  <a:t>The cycle of the previous example repeated each 24 s. What are the period and the frequency of the oscillation?</a:t>
                </a:r>
              </a:p>
              <a:p>
                <a:pPr eaLnBrk="0" hangingPunct="0">
                  <a:spcBef>
                    <a:spcPts val="0"/>
                  </a:spcBef>
                </a:pPr>
                <a:r>
                  <a:rPr lang="en-US" altLang="en-US" dirty="0">
                    <a:solidFill>
                      <a:srgbClr val="000000"/>
                    </a:solidFill>
                    <a:cs typeface="Times New Roman" pitchFamily="18" charset="0"/>
                    <a:sym typeface="Symbol" pitchFamily="18" charset="2"/>
                  </a:rPr>
                  <a:t>SOLUTION:</a:t>
                </a:r>
              </a:p>
              <a:p>
                <a:pPr eaLnBrk="0" hangingPunct="0">
                  <a:spcBef>
                    <a:spcPts val="0"/>
                  </a:spcBef>
                </a:pPr>
                <a:r>
                  <a:rPr lang="en-US" altLang="en-US" dirty="0">
                    <a:solidFill>
                      <a:srgbClr val="000000"/>
                    </a:solidFill>
                    <a:cs typeface="Times New Roman" pitchFamily="18" charset="0"/>
                    <a:sym typeface="Symbol" pitchFamily="18" charset="2"/>
                  </a:rPr>
                  <a:t>The period is </a:t>
                </a:r>
                <a:r>
                  <a:rPr lang="en-US" altLang="en-US" i="1" dirty="0">
                    <a:solidFill>
                      <a:srgbClr val="000000"/>
                    </a:solidFill>
                    <a:cs typeface="Times New Roman" pitchFamily="18" charset="0"/>
                    <a:sym typeface="Symbol" pitchFamily="18" charset="2"/>
                  </a:rPr>
                  <a:t>T</a:t>
                </a:r>
                <a:r>
                  <a:rPr lang="en-US" altLang="en-US" dirty="0">
                    <a:solidFill>
                      <a:srgbClr val="000000"/>
                    </a:solidFill>
                    <a:cs typeface="Times New Roman" pitchFamily="18" charset="0"/>
                    <a:sym typeface="Symbol" pitchFamily="18" charset="2"/>
                  </a:rPr>
                  <a:t> = 24 s.</a:t>
                </a:r>
              </a:p>
              <a:p>
                <a:pPr eaLnBrk="0" hangingPunct="0">
                  <a:spcBef>
                    <a:spcPct val="20000"/>
                  </a:spcBef>
                </a:pPr>
                <a:r>
                  <a:rPr lang="en-US" altLang="en-US" dirty="0">
                    <a:solidFill>
                      <a:srgbClr val="000000"/>
                    </a:solidFill>
                    <a:cs typeface="Times New Roman" pitchFamily="18" charset="0"/>
                    <a:sym typeface="Symbol" pitchFamily="18" charset="2"/>
                  </a:rPr>
                  <a:t>The frequency is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𝑓</m:t>
                    </m:r>
                    <m:r>
                      <a:rPr lang="en-US" altLang="en-US" sz="20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1</m:t>
                        </m:r>
                      </m:num>
                      <m:den>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𝑇</m:t>
                        </m:r>
                      </m:den>
                    </m:f>
                    <m:r>
                      <a:rPr lang="en-US" altLang="en-US" sz="2000" i="1" dirty="0" smtClean="0">
                        <a:solidFill>
                          <a:srgbClr val="000000"/>
                        </a:solidFill>
                        <a:latin typeface="Cambria Math" panose="02040503050406030204" pitchFamily="18" charset="0"/>
                        <a:cs typeface="Times New Roman" pitchFamily="18" charset="0"/>
                        <a:sym typeface="Symbol" pitchFamily="18" charset="2"/>
                      </a:rPr>
                      <m:t> =</m:t>
                    </m:r>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1</m:t>
                        </m:r>
                      </m:num>
                      <m:den>
                        <m:r>
                          <a:rPr lang="en-US" altLang="en-US" sz="2000" i="1" dirty="0" smtClean="0">
                            <a:solidFill>
                              <a:srgbClr val="000000"/>
                            </a:solidFill>
                            <a:latin typeface="Cambria Math" panose="02040503050406030204" pitchFamily="18" charset="0"/>
                            <a:cs typeface="Times New Roman" pitchFamily="18" charset="0"/>
                            <a:sym typeface="Symbol" pitchFamily="18" charset="2"/>
                          </a:rPr>
                          <m:t>24</m:t>
                        </m:r>
                      </m:den>
                    </m:f>
                    <m:r>
                      <a:rPr lang="en-US" altLang="en-US" sz="2000" i="1" dirty="0" smtClean="0">
                        <a:solidFill>
                          <a:srgbClr val="000000"/>
                        </a:solidFill>
                        <a:latin typeface="Cambria Math" panose="02040503050406030204" pitchFamily="18" charset="0"/>
                        <a:cs typeface="Times New Roman" pitchFamily="18" charset="0"/>
                        <a:sym typeface="Symbol" pitchFamily="18" charset="2"/>
                      </a:rPr>
                      <m:t>=0.042</m:t>
                    </m:r>
                  </m:oMath>
                </a14:m>
                <a:r>
                  <a:rPr lang="en-US" altLang="en-US" dirty="0">
                    <a:solidFill>
                      <a:srgbClr val="000000"/>
                    </a:solidFill>
                    <a:cs typeface="Times New Roman" pitchFamily="18" charset="0"/>
                    <a:sym typeface="Symbol" pitchFamily="18" charset="2"/>
                  </a:rPr>
                  <a:t> Hz</a:t>
                </a:r>
              </a:p>
            </p:txBody>
          </p:sp>
        </mc:Choice>
        <mc:Fallback xmlns="">
          <p:sp>
            <p:nvSpPr>
              <p:cNvPr id="126985" name="Rectangle 9"/>
              <p:cNvSpPr>
                <a:spLocks noRot="1" noChangeAspect="1" noMove="1" noResize="1" noEditPoints="1" noAdjustHandles="1" noChangeArrowheads="1" noChangeShapeType="1" noTextEdit="1"/>
              </p:cNvSpPr>
              <p:nvPr/>
            </p:nvSpPr>
            <p:spPr bwMode="auto">
              <a:xfrm>
                <a:off x="674688" y="4391025"/>
                <a:ext cx="7772400" cy="2466975"/>
              </a:xfrm>
              <a:prstGeom prst="rect">
                <a:avLst/>
              </a:prstGeom>
              <a:blipFill>
                <a:blip r:embed="rId5"/>
                <a:stretch>
                  <a:fillRect l="-1255" t="-1728" r="-1647" b="-2222"/>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978" name="Rectangle 2"/>
              <p:cNvSpPr>
                <a:spLocks noChangeArrowheads="1"/>
              </p:cNvSpPr>
              <p:nvPr/>
            </p:nvSpPr>
            <p:spPr bwMode="auto">
              <a:xfrm>
                <a:off x="685800" y="1549400"/>
                <a:ext cx="7772400" cy="285750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smtClean="0">
                    <a:solidFill>
                      <a:schemeClr val="accent2"/>
                    </a:solidFill>
                  </a:rPr>
                  <a:t>Time period and frequency</a:t>
                </a:r>
                <a:endParaRPr lang="en-US" altLang="en-US" sz="2000" dirty="0">
                  <a:solidFill>
                    <a:srgbClr val="000000"/>
                  </a:solidFill>
                  <a:latin typeface="Courier New" pitchFamily="49" charset="0"/>
                  <a:ea typeface="Calibri" pitchFamily="34" charset="0"/>
                  <a:cs typeface="Times New Roman" pitchFamily="18" charset="0"/>
                </a:endParaRPr>
              </a:p>
              <a:p>
                <a:pPr eaLnBrk="0" hangingPunct="0">
                  <a:spcBef>
                    <a:spcPct val="20000"/>
                  </a:spcBef>
                </a:pPr>
                <a:r>
                  <a:rPr lang="en-US" altLang="en-US" dirty="0">
                    <a:solidFill>
                      <a:srgbClr val="000000"/>
                    </a:solidFill>
                    <a:ea typeface="Calibri" pitchFamily="34" charset="0"/>
                    <a:cs typeface="Times New Roman" pitchFamily="18" charset="0"/>
                    <a:sym typeface="Symbol" pitchFamily="18" charset="2"/>
                  </a:rPr>
                  <a:t>The </a:t>
                </a:r>
                <a:r>
                  <a:rPr lang="en-US" altLang="en-US" b="1" dirty="0">
                    <a:solidFill>
                      <a:srgbClr val="000000"/>
                    </a:solidFill>
                    <a:ea typeface="Calibri" pitchFamily="34" charset="0"/>
                    <a:cs typeface="Times New Roman" pitchFamily="18" charset="0"/>
                    <a:sym typeface="Symbol" pitchFamily="18" charset="2"/>
                  </a:rPr>
                  <a:t>frequency</a:t>
                </a:r>
                <a:r>
                  <a:rPr lang="en-US" altLang="en-US" dirty="0">
                    <a:solidFill>
                      <a:srgbClr val="000000"/>
                    </a:solidFill>
                    <a:ea typeface="Calibri" pitchFamily="34" charset="0"/>
                    <a:cs typeface="Times New Roman" pitchFamily="18" charset="0"/>
                    <a:sym typeface="Symbol" pitchFamily="18" charset="2"/>
                  </a:rPr>
                  <a:t> </a:t>
                </a:r>
                <a:r>
                  <a:rPr lang="en-US" altLang="en-US" i="1" dirty="0">
                    <a:solidFill>
                      <a:srgbClr val="000000"/>
                    </a:solidFill>
                    <a:ea typeface="Calibri" pitchFamily="34" charset="0"/>
                    <a:cs typeface="Times New Roman" pitchFamily="18" charset="0"/>
                    <a:sym typeface="Symbol" pitchFamily="18" charset="2"/>
                  </a:rPr>
                  <a:t>f</a:t>
                </a:r>
                <a:r>
                  <a:rPr lang="en-US" altLang="en-US" dirty="0">
                    <a:solidFill>
                      <a:srgbClr val="000000"/>
                    </a:solidFill>
                    <a:ea typeface="Calibri" pitchFamily="34" charset="0"/>
                    <a:cs typeface="Times New Roman" pitchFamily="18" charset="0"/>
                    <a:sym typeface="Symbol" pitchFamily="18" charset="2"/>
                  </a:rPr>
                  <a:t> (measured in Hz or </a:t>
                </a:r>
                <a14:m>
                  <m:oMath xmlns:m="http://schemas.openxmlformats.org/officeDocument/2006/math">
                    <m:f>
                      <m:fPr>
                        <m:ctrlPr>
                          <a:rPr lang="en-US" altLang="en-US" sz="1600" i="1" dirty="0" smtClean="0">
                            <a:solidFill>
                              <a:srgbClr val="000000"/>
                            </a:solidFill>
                            <a:latin typeface="Cambria Math" panose="02040503050406030204" pitchFamily="18" charset="0"/>
                            <a:ea typeface="Calibri" pitchFamily="34" charset="0"/>
                            <a:cs typeface="Times New Roman" pitchFamily="18" charset="0"/>
                            <a:sym typeface="Symbol" pitchFamily="18" charset="2"/>
                          </a:rPr>
                        </m:ctrlPr>
                      </m:fPr>
                      <m:num>
                        <m:r>
                          <a:rPr lang="en-US" altLang="en-US" sz="1600" i="1" dirty="0" smtClean="0">
                            <a:solidFill>
                              <a:srgbClr val="000000"/>
                            </a:solidFill>
                            <a:latin typeface="Cambria Math" panose="02040503050406030204" pitchFamily="18" charset="0"/>
                            <a:ea typeface="Calibri" pitchFamily="34" charset="0"/>
                            <a:cs typeface="Times New Roman" pitchFamily="18" charset="0"/>
                            <a:sym typeface="Symbol" pitchFamily="18" charset="2"/>
                          </a:rPr>
                          <m:t>𝑐𝑦𝑐𝑙𝑒𝑠</m:t>
                        </m:r>
                      </m:num>
                      <m:den>
                        <m:r>
                          <a:rPr lang="en-US" altLang="en-US" sz="1600" i="1" dirty="0" smtClean="0">
                            <a:solidFill>
                              <a:srgbClr val="000000"/>
                            </a:solidFill>
                            <a:latin typeface="Cambria Math" panose="02040503050406030204" pitchFamily="18" charset="0"/>
                            <a:ea typeface="Calibri" pitchFamily="34" charset="0"/>
                            <a:cs typeface="Times New Roman" pitchFamily="18" charset="0"/>
                            <a:sym typeface="Symbol" pitchFamily="18" charset="2"/>
                          </a:rPr>
                          <m:t>𝑠</m:t>
                        </m:r>
                      </m:den>
                    </m:f>
                  </m:oMath>
                </a14:m>
                <a:r>
                  <a:rPr lang="en-US" altLang="en-US" dirty="0">
                    <a:solidFill>
                      <a:srgbClr val="000000"/>
                    </a:solidFill>
                    <a:ea typeface="Calibri" pitchFamily="34" charset="0"/>
                    <a:cs typeface="Times New Roman" pitchFamily="18" charset="0"/>
                    <a:sym typeface="Symbol" pitchFamily="18" charset="2"/>
                  </a:rPr>
                  <a:t>) is defined as how many cycles (oscillations, repetitions) occur each second.</a:t>
                </a:r>
              </a:p>
              <a:p>
                <a:pPr eaLnBrk="0" hangingPunct="0">
                  <a:spcBef>
                    <a:spcPts val="0"/>
                  </a:spcBef>
                </a:pPr>
                <a:r>
                  <a:rPr lang="en-US" altLang="en-US" dirty="0">
                    <a:solidFill>
                      <a:srgbClr val="000000"/>
                    </a:solidFill>
                    <a:ea typeface="Calibri" pitchFamily="34" charset="0"/>
                    <a:cs typeface="Times New Roman" pitchFamily="18" charset="0"/>
                    <a:sym typeface="Symbol" pitchFamily="18" charset="2"/>
                  </a:rPr>
                  <a:t>Since period </a:t>
                </a:r>
                <a:r>
                  <a:rPr lang="en-US" altLang="en-US" i="1" dirty="0">
                    <a:solidFill>
                      <a:srgbClr val="000000"/>
                    </a:solidFill>
                    <a:ea typeface="Calibri" pitchFamily="34" charset="0"/>
                    <a:cs typeface="Times New Roman" pitchFamily="18" charset="0"/>
                    <a:sym typeface="Symbol" pitchFamily="18" charset="2"/>
                  </a:rPr>
                  <a:t>T</a:t>
                </a:r>
                <a:r>
                  <a:rPr lang="en-US" altLang="en-US" dirty="0">
                    <a:solidFill>
                      <a:srgbClr val="000000"/>
                    </a:solidFill>
                    <a:ea typeface="Calibri" pitchFamily="34" charset="0"/>
                    <a:cs typeface="Times New Roman" pitchFamily="18" charset="0"/>
                    <a:sym typeface="Symbol" pitchFamily="18" charset="2"/>
                  </a:rPr>
                  <a:t> is </a:t>
                </a:r>
                <a:r>
                  <a:rPr lang="en-US" altLang="en-US" i="1" dirty="0">
                    <a:solidFill>
                      <a:srgbClr val="000000"/>
                    </a:solidFill>
                    <a:ea typeface="Calibri" pitchFamily="34" charset="0"/>
                    <a:cs typeface="Times New Roman" pitchFamily="18" charset="0"/>
                    <a:sym typeface="Symbol" pitchFamily="18" charset="2"/>
                  </a:rPr>
                  <a:t>seconds</a:t>
                </a:r>
                <a:r>
                  <a:rPr lang="en-US" altLang="en-US" dirty="0">
                    <a:solidFill>
                      <a:srgbClr val="000000"/>
                    </a:solidFill>
                    <a:ea typeface="Calibri" pitchFamily="34" charset="0"/>
                    <a:cs typeface="Times New Roman" pitchFamily="18" charset="0"/>
                    <a:sym typeface="Symbol" pitchFamily="18" charset="2"/>
                  </a:rPr>
                  <a:t> per </a:t>
                </a:r>
                <a:r>
                  <a:rPr lang="en-US" altLang="en-US" i="1" dirty="0">
                    <a:solidFill>
                      <a:srgbClr val="000000"/>
                    </a:solidFill>
                    <a:ea typeface="Calibri" pitchFamily="34" charset="0"/>
                    <a:cs typeface="Times New Roman" pitchFamily="18" charset="0"/>
                    <a:sym typeface="Symbol" pitchFamily="18" charset="2"/>
                  </a:rPr>
                  <a:t>cycle</a:t>
                </a:r>
                <a:r>
                  <a:rPr lang="en-US" altLang="en-US" dirty="0">
                    <a:solidFill>
                      <a:srgbClr val="000000"/>
                    </a:solidFill>
                    <a:ea typeface="Calibri" pitchFamily="34" charset="0"/>
                    <a:cs typeface="Times New Roman" pitchFamily="18" charset="0"/>
                    <a:sym typeface="Symbol" pitchFamily="18" charset="2"/>
                  </a:rPr>
                  <a:t>, frequency must be </a:t>
                </a:r>
                <a14:m>
                  <m:oMath xmlns:m="http://schemas.openxmlformats.org/officeDocument/2006/math">
                    <m:f>
                      <m:fPr>
                        <m:ctrlPr>
                          <a:rPr lang="en-US" altLang="en-US" i="1" dirty="0" smtClean="0">
                            <a:solidFill>
                              <a:srgbClr val="000000"/>
                            </a:solidFill>
                            <a:latin typeface="Cambria Math" panose="02040503050406030204" pitchFamily="18" charset="0"/>
                            <a:ea typeface="Calibri" pitchFamily="34" charset="0"/>
                            <a:cs typeface="Times New Roman" pitchFamily="18" charset="0"/>
                            <a:sym typeface="Symbol" pitchFamily="18" charset="2"/>
                          </a:rPr>
                        </m:ctrlPr>
                      </m:fPr>
                      <m:num>
                        <m:r>
                          <a:rPr lang="en-US" altLang="en-US" i="1" dirty="0" smtClean="0">
                            <a:solidFill>
                              <a:srgbClr val="000000"/>
                            </a:solidFill>
                            <a:latin typeface="Cambria Math" panose="02040503050406030204" pitchFamily="18" charset="0"/>
                            <a:ea typeface="Calibri" pitchFamily="34" charset="0"/>
                            <a:cs typeface="Times New Roman" pitchFamily="18" charset="0"/>
                            <a:sym typeface="Symbol" pitchFamily="18" charset="2"/>
                          </a:rPr>
                          <m:t>1</m:t>
                        </m:r>
                      </m:num>
                      <m:den>
                        <m:r>
                          <a:rPr lang="en-US" altLang="en-US" i="1" dirty="0" smtClean="0">
                            <a:solidFill>
                              <a:srgbClr val="000000"/>
                            </a:solidFill>
                            <a:latin typeface="Cambria Math" panose="02040503050406030204" pitchFamily="18" charset="0"/>
                            <a:ea typeface="Calibri" pitchFamily="34" charset="0"/>
                            <a:cs typeface="Times New Roman" pitchFamily="18" charset="0"/>
                            <a:sym typeface="Symbol" pitchFamily="18" charset="2"/>
                          </a:rPr>
                          <m:t>𝑇</m:t>
                        </m:r>
                      </m:den>
                    </m:f>
                  </m:oMath>
                </a14:m>
                <a:r>
                  <a:rPr lang="en-US" altLang="en-US" dirty="0">
                    <a:solidFill>
                      <a:srgbClr val="000000"/>
                    </a:solidFill>
                    <a:ea typeface="Calibri" pitchFamily="34" charset="0"/>
                    <a:cs typeface="Times New Roman" pitchFamily="18" charset="0"/>
                    <a:sym typeface="Symbol" pitchFamily="18" charset="2"/>
                  </a:rPr>
                  <a:t>.</a:t>
                </a:r>
              </a:p>
            </p:txBody>
          </p:sp>
        </mc:Choice>
        <mc:Fallback xmlns="">
          <p:sp>
            <p:nvSpPr>
              <p:cNvPr id="126978" name="Rectangle 2"/>
              <p:cNvSpPr>
                <a:spLocks noRot="1" noChangeAspect="1" noMove="1" noResize="1" noEditPoints="1" noAdjustHandles="1" noChangeArrowheads="1" noChangeShapeType="1" noTextEdit="1"/>
              </p:cNvSpPr>
              <p:nvPr/>
            </p:nvSpPr>
            <p:spPr bwMode="auto">
              <a:xfrm>
                <a:off x="685800" y="1549400"/>
                <a:ext cx="7772400" cy="2857500"/>
              </a:xfrm>
              <a:prstGeom prst="rect">
                <a:avLst/>
              </a:prstGeom>
              <a:blipFill>
                <a:blip r:embed="rId6"/>
                <a:stretch>
                  <a:fillRect l="-1255" t="-2345" r="-941"/>
                </a:stretch>
              </a:blipFill>
              <a:ln w="9525">
                <a:noFill/>
                <a:miter lim="800000"/>
                <a:headEnd/>
                <a:tailEnd/>
              </a:ln>
            </p:spPr>
            <p:txBody>
              <a:bodyPr/>
              <a:lstStyle/>
              <a:p>
                <a:r>
                  <a:rPr lang="en-US">
                    <a:noFill/>
                  </a:rPr>
                  <a:t> </a:t>
                </a:r>
              </a:p>
            </p:txBody>
          </p:sp>
        </mc:Fallback>
      </mc:AlternateContent>
      <p:sp>
        <p:nvSpPr>
          <p:cNvPr id="12292"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4.1 – Oscillations</a:t>
            </a:r>
          </a:p>
        </p:txBody>
      </p:sp>
      <p:grpSp>
        <p:nvGrpSpPr>
          <p:cNvPr id="2" name="Group 10"/>
          <p:cNvGrpSpPr>
            <a:grpSpLocks/>
          </p:cNvGrpSpPr>
          <p:nvPr/>
        </p:nvGrpSpPr>
        <p:grpSpPr bwMode="auto">
          <a:xfrm>
            <a:off x="2277996" y="3523129"/>
            <a:ext cx="6018279" cy="853609"/>
            <a:chOff x="523" y="2437"/>
            <a:chExt cx="4703" cy="288"/>
          </a:xfrm>
        </p:grpSpPr>
        <mc:AlternateContent xmlns:mc="http://schemas.openxmlformats.org/markup-compatibility/2006" xmlns:a14="http://schemas.microsoft.com/office/drawing/2010/main">
          <mc:Choice Requires="a14">
            <p:sp>
              <p:nvSpPr>
                <p:cNvPr id="12294" name="Rectangle 5"/>
                <p:cNvSpPr>
                  <a:spLocks noChangeArrowheads="1"/>
                </p:cNvSpPr>
                <p:nvPr/>
              </p:nvSpPr>
              <p:spPr bwMode="auto">
                <a:xfrm>
                  <a:off x="523" y="2446"/>
                  <a:ext cx="1135" cy="274"/>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cs typeface="Courier New" pitchFamily="49" charset="0"/>
                            <a:sym typeface="Symbol" pitchFamily="18" charset="2"/>
                          </a:rPr>
                          <m:t>𝑓</m:t>
                        </m:r>
                        <m:r>
                          <a:rPr lang="en-US" altLang="en-US" i="1" dirty="0" smtClean="0">
                            <a:latin typeface="Cambria Math" panose="02040503050406030204" pitchFamily="18" charset="0"/>
                            <a:cs typeface="Courier New" pitchFamily="49" charset="0"/>
                            <a:sym typeface="Symbol" pitchFamily="18" charset="2"/>
                          </a:rPr>
                          <m:t>=</m:t>
                        </m:r>
                        <m:f>
                          <m:fPr>
                            <m:ctrlPr>
                              <a:rPr lang="en-US" altLang="en-US" i="1" dirty="0" smtClean="0">
                                <a:latin typeface="Cambria Math" panose="02040503050406030204" pitchFamily="18" charset="0"/>
                                <a:cs typeface="Courier New" pitchFamily="49" charset="0"/>
                                <a:sym typeface="Symbol" pitchFamily="18" charset="2"/>
                              </a:rPr>
                            </m:ctrlPr>
                          </m:fPr>
                          <m:num>
                            <m:r>
                              <a:rPr lang="en-US" altLang="en-US" i="1" dirty="0" smtClean="0">
                                <a:latin typeface="Cambria Math" panose="02040503050406030204" pitchFamily="18" charset="0"/>
                                <a:cs typeface="Courier New" pitchFamily="49" charset="0"/>
                                <a:sym typeface="Symbol" pitchFamily="18" charset="2"/>
                              </a:rPr>
                              <m:t>1</m:t>
                            </m:r>
                          </m:num>
                          <m:den>
                            <m:r>
                              <a:rPr lang="en-US" altLang="en-US" i="1" dirty="0" smtClean="0">
                                <a:latin typeface="Cambria Math" panose="02040503050406030204" pitchFamily="18" charset="0"/>
                                <a:cs typeface="Courier New" pitchFamily="49" charset="0"/>
                                <a:sym typeface="Symbol" pitchFamily="18" charset="2"/>
                              </a:rPr>
                              <m:t>𝑇</m:t>
                            </m:r>
                          </m:den>
                        </m:f>
                      </m:oMath>
                    </m:oMathPara>
                  </a14:m>
                  <a:endParaRPr lang="en-US" altLang="en-US" dirty="0">
                    <a:sym typeface="Symbol" pitchFamily="18" charset="2"/>
                  </a:endParaRPr>
                </a:p>
              </p:txBody>
            </p:sp>
          </mc:Choice>
          <mc:Fallback xmlns="">
            <p:sp>
              <p:nvSpPr>
                <p:cNvPr id="12294" name="Rectangle 5"/>
                <p:cNvSpPr>
                  <a:spLocks noRot="1" noChangeAspect="1" noMove="1" noResize="1" noEditPoints="1" noAdjustHandles="1" noChangeArrowheads="1" noChangeShapeType="1" noTextEdit="1"/>
                </p:cNvSpPr>
                <p:nvPr/>
              </p:nvSpPr>
              <p:spPr bwMode="auto">
                <a:xfrm>
                  <a:off x="523" y="2446"/>
                  <a:ext cx="1135" cy="274"/>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sp>
          <p:nvSpPr>
            <p:cNvPr id="12295" name="Text Box 6"/>
            <p:cNvSpPr txBox="1">
              <a:spLocks noChangeArrowheads="1"/>
            </p:cNvSpPr>
            <p:nvPr/>
          </p:nvSpPr>
          <p:spPr bwMode="auto">
            <a:xfrm>
              <a:off x="2966" y="2437"/>
              <a:ext cx="2260"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dirty="0">
                  <a:solidFill>
                    <a:schemeClr val="bg1"/>
                  </a:solidFill>
                </a:rPr>
                <a:t>relation between </a:t>
              </a:r>
              <a:r>
                <a:rPr lang="en-US" altLang="en-US" i="1" dirty="0">
                  <a:solidFill>
                    <a:schemeClr val="bg1"/>
                  </a:solidFill>
                </a:rPr>
                <a:t>T</a:t>
              </a:r>
              <a:r>
                <a:rPr lang="en-US" altLang="en-US" dirty="0">
                  <a:solidFill>
                    <a:schemeClr val="bg1"/>
                  </a:solidFill>
                </a:rPr>
                <a:t> and </a:t>
              </a:r>
              <a:r>
                <a:rPr lang="en-US" altLang="en-US" i="1" dirty="0">
                  <a:solidFill>
                    <a:schemeClr val="bg1"/>
                  </a:solidFill>
                </a:rPr>
                <a:t>f</a:t>
              </a:r>
              <a:endParaRPr lang="en-US" altLang="en-US" i="1" dirty="0">
                <a:solidFill>
                  <a:schemeClr val="bg1"/>
                </a:solidFill>
                <a:sym typeface="Symbol" pitchFamily="18" charset="2"/>
              </a:endParaRPr>
            </a:p>
          </p:txBody>
        </p:sp>
        <p:sp>
          <p:nvSpPr>
            <p:cNvPr id="12296" name="Rectangle 7"/>
            <p:cNvSpPr>
              <a:spLocks noChangeArrowheads="1"/>
            </p:cNvSpPr>
            <p:nvPr/>
          </p:nvSpPr>
          <p:spPr bwMode="auto">
            <a:xfrm>
              <a:off x="524" y="2439"/>
              <a:ext cx="4701" cy="281"/>
            </a:xfrm>
            <a:prstGeom prst="rect">
              <a:avLst/>
            </a:prstGeom>
            <a:noFill/>
            <a:ln w="12700">
              <a:solidFill>
                <a:schemeClr val="tx1"/>
              </a:solidFill>
              <a:miter lim="800000"/>
              <a:headEnd/>
              <a:tailEnd/>
            </a:ln>
          </p:spPr>
          <p:txBody>
            <a:bodyPr wrap="none" anchor="ctr"/>
            <a:lstStyle/>
            <a:p>
              <a:endParaRPr lang="en-US" altLang="en-US"/>
            </a:p>
          </p:txBody>
        </p:sp>
        <mc:AlternateContent xmlns:mc="http://schemas.openxmlformats.org/markup-compatibility/2006" xmlns:a14="http://schemas.microsoft.com/office/drawing/2010/main">
          <mc:Choice Requires="a14">
            <p:sp>
              <p:nvSpPr>
                <p:cNvPr id="12297" name="Rectangle 8"/>
                <p:cNvSpPr>
                  <a:spLocks noChangeArrowheads="1"/>
                </p:cNvSpPr>
                <p:nvPr/>
              </p:nvSpPr>
              <p:spPr bwMode="auto">
                <a:xfrm>
                  <a:off x="1764" y="2446"/>
                  <a:ext cx="1190" cy="274"/>
                </a:xfrm>
                <a:prstGeom prst="rect">
                  <a:avLst/>
                </a:prstGeom>
                <a:noFill/>
                <a:ln w="9525">
                  <a:noFill/>
                  <a:miter lim="800000"/>
                  <a:headEnd/>
                  <a:tailEnd/>
                </a:ln>
              </p:spPr>
              <p:txBody>
                <a:bodyPr/>
                <a:lstStyle/>
                <a:p>
                  <a:pPr algn="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cs typeface="Courier New" pitchFamily="49" charset="0"/>
                            <a:sym typeface="Symbol" pitchFamily="18" charset="2"/>
                          </a:rPr>
                          <m:t>𝑇</m:t>
                        </m:r>
                        <m:r>
                          <a:rPr lang="en-US" altLang="en-US" i="1" dirty="0" smtClean="0">
                            <a:latin typeface="Cambria Math" panose="02040503050406030204" pitchFamily="18" charset="0"/>
                            <a:cs typeface="Courier New" pitchFamily="49" charset="0"/>
                            <a:sym typeface="Symbol" pitchFamily="18" charset="2"/>
                          </a:rPr>
                          <m:t>=</m:t>
                        </m:r>
                        <m:f>
                          <m:fPr>
                            <m:ctrlPr>
                              <a:rPr lang="en-US" altLang="en-US" i="1" dirty="0" smtClean="0">
                                <a:latin typeface="Cambria Math" panose="02040503050406030204" pitchFamily="18" charset="0"/>
                                <a:cs typeface="Courier New" pitchFamily="49" charset="0"/>
                                <a:sym typeface="Symbol" pitchFamily="18" charset="2"/>
                              </a:rPr>
                            </m:ctrlPr>
                          </m:fPr>
                          <m:num>
                            <m:r>
                              <a:rPr lang="en-US" altLang="en-US" i="1" dirty="0" smtClean="0">
                                <a:latin typeface="Cambria Math" panose="02040503050406030204" pitchFamily="18" charset="0"/>
                                <a:cs typeface="Courier New" pitchFamily="49" charset="0"/>
                                <a:sym typeface="Symbol" pitchFamily="18" charset="2"/>
                              </a:rPr>
                              <m:t>1</m:t>
                            </m:r>
                          </m:num>
                          <m:den>
                            <m:r>
                              <a:rPr lang="en-US" altLang="en-US" i="1" dirty="0" smtClean="0">
                                <a:latin typeface="Cambria Math" panose="02040503050406030204" pitchFamily="18" charset="0"/>
                                <a:cs typeface="Courier New" pitchFamily="49" charset="0"/>
                                <a:sym typeface="Symbol" pitchFamily="18" charset="2"/>
                              </a:rPr>
                              <m:t>𝑓</m:t>
                            </m:r>
                          </m:den>
                        </m:f>
                      </m:oMath>
                    </m:oMathPara>
                  </a14:m>
                  <a:endParaRPr lang="en-US" altLang="en-US" dirty="0">
                    <a:sym typeface="Symbol" pitchFamily="18" charset="2"/>
                  </a:endParaRPr>
                </a:p>
              </p:txBody>
            </p:sp>
          </mc:Choice>
          <mc:Fallback xmlns="">
            <p:sp>
              <p:nvSpPr>
                <p:cNvPr id="12297" name="Rectangle 8"/>
                <p:cNvSpPr>
                  <a:spLocks noRot="1" noChangeAspect="1" noMove="1" noResize="1" noEditPoints="1" noAdjustHandles="1" noChangeArrowheads="1" noChangeShapeType="1" noTextEdit="1"/>
                </p:cNvSpPr>
                <p:nvPr/>
              </p:nvSpPr>
              <p:spPr bwMode="auto">
                <a:xfrm>
                  <a:off x="1764" y="2446"/>
                  <a:ext cx="1190" cy="274"/>
                </a:xfrm>
                <a:prstGeom prst="rect">
                  <a:avLst/>
                </a:prstGeom>
                <a:blipFill>
                  <a:blip r:embed="rId8"/>
                  <a:stretch>
                    <a:fillRect/>
                  </a:stretch>
                </a:blipFill>
                <a:ln w="9525">
                  <a:noFill/>
                  <a:miter lim="800000"/>
                  <a:headEnd/>
                  <a:tailEnd/>
                </a:ln>
              </p:spPr>
              <p:txBody>
                <a:bodyPr/>
                <a:lstStyle/>
                <a:p>
                  <a:r>
                    <a:rPr lang="en-US">
                      <a:noFill/>
                    </a:rPr>
                    <a:t> </a:t>
                  </a:r>
                </a:p>
              </p:txBody>
            </p:sp>
          </mc:Fallback>
        </mc:AlternateContent>
      </p:grpSp>
    </p:spTree>
    <p:extLst>
      <p:ext uri="{BB962C8B-B14F-4D97-AF65-F5344CB8AC3E}">
        <p14:creationId xmlns:p14="http://schemas.microsoft.com/office/powerpoint/2010/main" val="362131754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978">
                                            <p:txEl>
                                              <p:pRg st="0" end="0"/>
                                            </p:txEl>
                                          </p:spTgt>
                                        </p:tgtEl>
                                        <p:attrNameLst>
                                          <p:attrName>style.visibility</p:attrName>
                                        </p:attrNameLst>
                                      </p:cBhvr>
                                      <p:to>
                                        <p:strVal val="visible"/>
                                      </p:to>
                                    </p:set>
                                    <p:anim calcmode="lin" valueType="num">
                                      <p:cBhvr additive="base">
                                        <p:cTn id="7" dur="500" fill="hold"/>
                                        <p:tgtEl>
                                          <p:spTgt spid="1269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978">
                                            <p:txEl>
                                              <p:pRg st="1" end="1"/>
                                            </p:txEl>
                                          </p:spTgt>
                                        </p:tgtEl>
                                        <p:attrNameLst>
                                          <p:attrName>style.visibility</p:attrName>
                                        </p:attrNameLst>
                                      </p:cBhvr>
                                      <p:to>
                                        <p:strVal val="visible"/>
                                      </p:to>
                                    </p:set>
                                    <p:anim calcmode="lin" valueType="num">
                                      <p:cBhvr additive="base">
                                        <p:cTn id="13" dur="500" fill="hold"/>
                                        <p:tgtEl>
                                          <p:spTgt spid="1269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6978">
                                            <p:txEl>
                                              <p:pRg st="2" end="2"/>
                                            </p:txEl>
                                          </p:spTgt>
                                        </p:tgtEl>
                                        <p:attrNameLst>
                                          <p:attrName>style.visibility</p:attrName>
                                        </p:attrNameLst>
                                      </p:cBhvr>
                                      <p:to>
                                        <p:strVal val="visible"/>
                                      </p:to>
                                    </p:set>
                                    <p:anim calcmode="lin" valueType="num">
                                      <p:cBhvr additive="base">
                                        <p:cTn id="19" dur="500" fill="hold"/>
                                        <p:tgtEl>
                                          <p:spTgt spid="1269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69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26985">
                                            <p:txEl>
                                              <p:pRg st="0" end="0"/>
                                            </p:txEl>
                                          </p:spTgt>
                                        </p:tgtEl>
                                        <p:attrNameLst>
                                          <p:attrName>style.visibility</p:attrName>
                                        </p:attrNameLst>
                                      </p:cBhvr>
                                      <p:to>
                                        <p:strVal val="visible"/>
                                      </p:to>
                                    </p:set>
                                    <p:anim calcmode="lin" valueType="num">
                                      <p:cBhvr additive="base">
                                        <p:cTn id="32" dur="500" fill="hold"/>
                                        <p:tgtEl>
                                          <p:spTgt spid="12698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698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26985">
                                            <p:txEl>
                                              <p:pRg st="1" end="1"/>
                                            </p:txEl>
                                          </p:spTgt>
                                        </p:tgtEl>
                                        <p:attrNameLst>
                                          <p:attrName>style.visibility</p:attrName>
                                        </p:attrNameLst>
                                      </p:cBhvr>
                                      <p:to>
                                        <p:strVal val="visible"/>
                                      </p:to>
                                    </p:set>
                                    <p:anim calcmode="lin" valueType="num">
                                      <p:cBhvr additive="base">
                                        <p:cTn id="38" dur="500" fill="hold"/>
                                        <p:tgtEl>
                                          <p:spTgt spid="126985">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698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6985">
                                            <p:txEl>
                                              <p:pRg st="2" end="2"/>
                                            </p:txEl>
                                          </p:spTgt>
                                        </p:tgtEl>
                                        <p:attrNameLst>
                                          <p:attrName>style.visibility</p:attrName>
                                        </p:attrNameLst>
                                      </p:cBhvr>
                                      <p:to>
                                        <p:strVal val="visible"/>
                                      </p:to>
                                    </p:set>
                                    <p:anim calcmode="lin" valueType="num">
                                      <p:cBhvr additive="base">
                                        <p:cTn id="44" dur="500" fill="hold"/>
                                        <p:tgtEl>
                                          <p:spTgt spid="126985">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698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26985">
                                            <p:txEl>
                                              <p:pRg st="3" end="3"/>
                                            </p:txEl>
                                          </p:spTgt>
                                        </p:tgtEl>
                                        <p:attrNameLst>
                                          <p:attrName>style.visibility</p:attrName>
                                        </p:attrNameLst>
                                      </p:cBhvr>
                                      <p:to>
                                        <p:strVal val="visible"/>
                                      </p:to>
                                    </p:set>
                                    <p:anim calcmode="lin" valueType="num">
                                      <p:cBhvr additive="base">
                                        <p:cTn id="50" dur="500" fill="hold"/>
                                        <p:tgtEl>
                                          <p:spTgt spid="126985">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698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Describing oscillation</a:t>
            </a:r>
          </a:p>
          <a:p>
            <a:pPr eaLnBrk="1" hangingPunct="1">
              <a:buFontTx/>
              <a:buNone/>
            </a:pPr>
            <a:r>
              <a:rPr lang="en-US" altLang="en-US" sz="2400">
                <a:solidFill>
                  <a:srgbClr val="000000"/>
                </a:solidFill>
                <a:cs typeface="Times New Roman" pitchFamily="18" charset="0"/>
                <a:sym typeface="Symbol" pitchFamily="18" charset="2"/>
              </a:rPr>
              <a:t>We can pull the mass to the right and then release it to begin its motion:</a:t>
            </a: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r>
              <a:rPr lang="en-US" altLang="en-US" sz="2400">
                <a:solidFill>
                  <a:srgbClr val="000000"/>
                </a:solidFill>
                <a:cs typeface="Times New Roman" pitchFamily="18" charset="0"/>
                <a:sym typeface="Symbol" pitchFamily="18" charset="2"/>
              </a:rPr>
              <a:t>Or we could push it to the left and release it:</a:t>
            </a:r>
          </a:p>
          <a:p>
            <a:pPr eaLnBrk="1" hangingPunct="1">
              <a:buFontTx/>
              <a:buNone/>
            </a:pPr>
            <a:r>
              <a:rPr lang="en-US" altLang="en-US" sz="2400">
                <a:solidFill>
                  <a:srgbClr val="000000"/>
                </a:solidFill>
                <a:cs typeface="Times New Roman" pitchFamily="18" charset="0"/>
                <a:sym typeface="Symbol" pitchFamily="18" charset="2"/>
              </a:rPr>
              <a:t>The resulting motion would have the same values for </a:t>
            </a:r>
            <a:r>
              <a:rPr lang="en-US" altLang="en-US" sz="2400" i="1">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 and </a:t>
            </a:r>
            <a:r>
              <a:rPr lang="en-US" altLang="en-US" sz="2400" i="1">
                <a:solidFill>
                  <a:srgbClr val="000000"/>
                </a:solidFill>
                <a:cs typeface="Times New Roman" pitchFamily="18" charset="0"/>
                <a:sym typeface="Symbol" pitchFamily="18" charset="2"/>
              </a:rPr>
              <a:t>f</a:t>
            </a:r>
            <a:r>
              <a:rPr lang="en-US" altLang="en-US" sz="2400">
                <a:solidFill>
                  <a:srgbClr val="000000"/>
                </a:solidFill>
                <a:cs typeface="Times New Roman" pitchFamily="18" charset="0"/>
                <a:sym typeface="Symbol" pitchFamily="18" charset="2"/>
              </a:rPr>
              <a:t>.</a:t>
            </a:r>
          </a:p>
          <a:p>
            <a:pPr eaLnBrk="1" hangingPunct="1">
              <a:buFontTx/>
              <a:buNone/>
            </a:pPr>
            <a:r>
              <a:rPr lang="en-US" altLang="en-US" sz="2400">
                <a:solidFill>
                  <a:srgbClr val="000000"/>
                </a:solidFill>
                <a:cs typeface="Times New Roman" pitchFamily="18" charset="0"/>
                <a:sym typeface="Symbol" pitchFamily="18" charset="2"/>
              </a:rPr>
              <a:t>However, the resulting motion will have a </a:t>
            </a:r>
            <a:r>
              <a:rPr lang="en-US" altLang="en-US" sz="2400" b="1">
                <a:solidFill>
                  <a:srgbClr val="000000"/>
                </a:solidFill>
                <a:cs typeface="Times New Roman" pitchFamily="18" charset="0"/>
                <a:sym typeface="Symbol" pitchFamily="18" charset="2"/>
              </a:rPr>
              <a:t>phase difference</a:t>
            </a:r>
            <a:r>
              <a:rPr lang="en-US" altLang="en-US" sz="2400">
                <a:solidFill>
                  <a:srgbClr val="000000"/>
                </a:solidFill>
                <a:cs typeface="Times New Roman" pitchFamily="18" charset="0"/>
                <a:sym typeface="Symbol" pitchFamily="18" charset="2"/>
              </a:rPr>
              <a:t> of half a cycle.</a:t>
            </a:r>
          </a:p>
        </p:txBody>
      </p:sp>
      <p:sp>
        <p:nvSpPr>
          <p:cNvPr id="581817" name="Text Box 185"/>
          <p:cNvSpPr txBox="1">
            <a:spLocks noChangeArrowheads="1"/>
          </p:cNvSpPr>
          <p:nvPr/>
        </p:nvSpPr>
        <p:spPr bwMode="auto">
          <a:xfrm>
            <a:off x="6865938" y="2520950"/>
            <a:ext cx="1628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start stretched</a:t>
            </a:r>
          </a:p>
        </p:txBody>
      </p:sp>
      <p:sp>
        <p:nvSpPr>
          <p:cNvPr id="581818" name="Text Box 186"/>
          <p:cNvSpPr txBox="1">
            <a:spLocks noChangeArrowheads="1"/>
          </p:cNvSpPr>
          <p:nvPr/>
        </p:nvSpPr>
        <p:spPr bwMode="auto">
          <a:xfrm>
            <a:off x="6851650" y="3856038"/>
            <a:ext cx="20399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start compressed</a:t>
            </a:r>
          </a:p>
        </p:txBody>
      </p:sp>
      <p:sp>
        <p:nvSpPr>
          <p:cNvPr id="581819" name="Text Box 187"/>
          <p:cNvSpPr txBox="1">
            <a:spLocks noChangeArrowheads="1"/>
          </p:cNvSpPr>
          <p:nvPr/>
        </p:nvSpPr>
        <p:spPr bwMode="auto">
          <a:xfrm>
            <a:off x="1839913" y="3479800"/>
            <a:ext cx="5408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a:solidFill>
                  <a:srgbClr val="FF0000"/>
                </a:solidFill>
              </a:rPr>
              <a:t>The two motions are half a cycle out of phase.</a:t>
            </a:r>
            <a:endParaRPr lang="en-US" altLang="en-US" sz="2000">
              <a:solidFill>
                <a:srgbClr val="FF0000"/>
              </a:solidFill>
              <a:cs typeface="Courier New" pitchFamily="49" charset="0"/>
            </a:endParaRPr>
          </a:p>
        </p:txBody>
      </p:sp>
      <p:sp>
        <p:nvSpPr>
          <p:cNvPr id="581822" name="Freeform 190"/>
          <p:cNvSpPr>
            <a:spLocks/>
          </p:cNvSpPr>
          <p:nvPr/>
        </p:nvSpPr>
        <p:spPr bwMode="auto">
          <a:xfrm>
            <a:off x="2181225" y="2587625"/>
            <a:ext cx="3962400"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823" name="Rectangle 191"/>
          <p:cNvSpPr>
            <a:spLocks noChangeArrowheads="1"/>
          </p:cNvSpPr>
          <p:nvPr/>
        </p:nvSpPr>
        <p:spPr bwMode="auto">
          <a:xfrm>
            <a:off x="5773738" y="2587625"/>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192"/>
          <p:cNvGrpSpPr>
            <a:grpSpLocks/>
          </p:cNvGrpSpPr>
          <p:nvPr/>
        </p:nvGrpSpPr>
        <p:grpSpPr bwMode="auto">
          <a:xfrm>
            <a:off x="2133600" y="2587625"/>
            <a:ext cx="4664075" cy="1346200"/>
            <a:chOff x="1708" y="3117"/>
            <a:chExt cx="2938" cy="848"/>
          </a:xfrm>
        </p:grpSpPr>
        <p:sp>
          <p:nvSpPr>
            <p:cNvPr id="12316" name="Freeform 193"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7" name="Freeform 194"/>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2318" name="Group 195"/>
            <p:cNvGrpSpPr>
              <a:grpSpLocks/>
            </p:cNvGrpSpPr>
            <p:nvPr/>
          </p:nvGrpSpPr>
          <p:grpSpPr bwMode="auto">
            <a:xfrm>
              <a:off x="2361" y="3117"/>
              <a:ext cx="2084" cy="848"/>
              <a:chOff x="2688" y="1584"/>
              <a:chExt cx="2084" cy="848"/>
            </a:xfrm>
          </p:grpSpPr>
          <p:sp>
            <p:nvSpPr>
              <p:cNvPr id="12319" name="Line 196"/>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20" name="Line 197"/>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21" name="Text Box 198"/>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12322" name="Text Box 199"/>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12323" name="Line 200"/>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24" name="Line 201"/>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25" name="Line 202"/>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26" name="Line 203"/>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27" name="Line 204"/>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28" name="Line 205"/>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29" name="Line 206"/>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30" name="Line 207"/>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581842" name="Freeform 210"/>
          <p:cNvSpPr>
            <a:spLocks/>
          </p:cNvSpPr>
          <p:nvPr/>
        </p:nvSpPr>
        <p:spPr bwMode="auto">
          <a:xfrm>
            <a:off x="2262188" y="3902075"/>
            <a:ext cx="1039812"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843" name="Rectangle 211"/>
          <p:cNvSpPr>
            <a:spLocks noChangeArrowheads="1"/>
          </p:cNvSpPr>
          <p:nvPr/>
        </p:nvSpPr>
        <p:spPr bwMode="auto">
          <a:xfrm>
            <a:off x="3305175" y="39163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 name="Group 230"/>
          <p:cNvGrpSpPr>
            <a:grpSpLocks/>
          </p:cNvGrpSpPr>
          <p:nvPr/>
        </p:nvGrpSpPr>
        <p:grpSpPr bwMode="auto">
          <a:xfrm>
            <a:off x="1987550" y="3886200"/>
            <a:ext cx="4795838" cy="1362075"/>
            <a:chOff x="1252" y="2571"/>
            <a:chExt cx="3021" cy="858"/>
          </a:xfrm>
        </p:grpSpPr>
        <p:sp>
          <p:nvSpPr>
            <p:cNvPr id="12301" name="Freeform 214" descr="Light upward diagonal"/>
            <p:cNvSpPr>
              <a:spLocks/>
            </p:cNvSpPr>
            <p:nvPr/>
          </p:nvSpPr>
          <p:spPr bwMode="auto">
            <a:xfrm>
              <a:off x="1252" y="2571"/>
              <a:ext cx="3021" cy="442"/>
            </a:xfrm>
            <a:custGeom>
              <a:avLst/>
              <a:gdLst>
                <a:gd name="T0" fmla="*/ 3012 w 3021"/>
                <a:gd name="T1" fmla="*/ 435 h 442"/>
                <a:gd name="T2" fmla="*/ 3021 w 3021"/>
                <a:gd name="T3" fmla="*/ 339 h 442"/>
                <a:gd name="T4" fmla="*/ 181 w 3021"/>
                <a:gd name="T5" fmla="*/ 340 h 442"/>
                <a:gd name="T6" fmla="*/ 181 w 3021"/>
                <a:gd name="T7" fmla="*/ 0 h 442"/>
                <a:gd name="T8" fmla="*/ 0 w 3021"/>
                <a:gd name="T9" fmla="*/ 10 h 442"/>
                <a:gd name="T10" fmla="*/ 0 w 3021"/>
                <a:gd name="T11" fmla="*/ 442 h 442"/>
                <a:gd name="T12" fmla="*/ 3012 w 3021"/>
                <a:gd name="T13" fmla="*/ 435 h 442"/>
                <a:gd name="T14" fmla="*/ 0 60000 65536"/>
                <a:gd name="T15" fmla="*/ 0 60000 65536"/>
                <a:gd name="T16" fmla="*/ 0 60000 65536"/>
                <a:gd name="T17" fmla="*/ 0 60000 65536"/>
                <a:gd name="T18" fmla="*/ 0 60000 65536"/>
                <a:gd name="T19" fmla="*/ 0 60000 65536"/>
                <a:gd name="T20" fmla="*/ 0 60000 65536"/>
                <a:gd name="T21" fmla="*/ 0 w 3021"/>
                <a:gd name="T22" fmla="*/ 0 h 442"/>
                <a:gd name="T23" fmla="*/ 3021 w 3021"/>
                <a:gd name="T24" fmla="*/ 442 h 4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21" h="442">
                  <a:moveTo>
                    <a:pt x="3012" y="435"/>
                  </a:moveTo>
                  <a:lnTo>
                    <a:pt x="3021" y="339"/>
                  </a:lnTo>
                  <a:lnTo>
                    <a:pt x="181" y="340"/>
                  </a:lnTo>
                  <a:lnTo>
                    <a:pt x="181" y="0"/>
                  </a:lnTo>
                  <a:lnTo>
                    <a:pt x="0" y="10"/>
                  </a:lnTo>
                  <a:lnTo>
                    <a:pt x="0" y="442"/>
                  </a:lnTo>
                  <a:lnTo>
                    <a:pt x="3012" y="43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302" name="Group 216"/>
            <p:cNvGrpSpPr>
              <a:grpSpLocks/>
            </p:cNvGrpSpPr>
            <p:nvPr/>
          </p:nvGrpSpPr>
          <p:grpSpPr bwMode="auto">
            <a:xfrm>
              <a:off x="1988" y="2581"/>
              <a:ext cx="2084" cy="848"/>
              <a:chOff x="2688" y="1584"/>
              <a:chExt cx="2084" cy="848"/>
            </a:xfrm>
          </p:grpSpPr>
          <p:sp>
            <p:nvSpPr>
              <p:cNvPr id="12304" name="Line 217"/>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05" name="Line 218"/>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6" name="Text Box 219"/>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12307" name="Text Box 220"/>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12308" name="Line 221"/>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09" name="Line 222"/>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10" name="Line 223"/>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11" name="Line 224"/>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12" name="Line 225"/>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13" name="Line 226"/>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14" name="Line 227"/>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15" name="Line 228"/>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303" name="Freeform 215"/>
            <p:cNvSpPr>
              <a:spLocks/>
            </p:cNvSpPr>
            <p:nvPr/>
          </p:nvSpPr>
          <p:spPr bwMode="auto">
            <a:xfrm>
              <a:off x="1440" y="2581"/>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4"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a:defRPr/>
            </a:pPr>
            <a:r>
              <a:rPr lang="en-US" altLang="en-US" sz="2800" b="1" kern="0">
                <a:solidFill>
                  <a:schemeClr val="tx2"/>
                </a:solidFill>
                <a:latin typeface="+mj-lt"/>
                <a:ea typeface="+mj-ea"/>
                <a:cs typeface="+mj-cs"/>
              </a:rPr>
              <a:t>Topic 9: Wave phenomena - AHL</a:t>
            </a:r>
            <a:br>
              <a:rPr lang="en-US" altLang="en-US" sz="2800" b="1" kern="0">
                <a:solidFill>
                  <a:schemeClr val="tx2"/>
                </a:solidFill>
                <a:latin typeface="+mj-lt"/>
                <a:ea typeface="+mj-ea"/>
                <a:cs typeface="+mj-cs"/>
              </a:rPr>
            </a:br>
            <a:r>
              <a:rPr lang="en-US" altLang="en-US" sz="2800" kern="0">
                <a:latin typeface="+mj-lt"/>
                <a:ea typeface="+mj-ea"/>
                <a:cs typeface="+mj-cs"/>
              </a:rPr>
              <a:t>9.1 – Simple harmonic motion</a:t>
            </a:r>
            <a:endParaRPr lang="en-US" altLang="en-US" sz="2800" kern="0" dirty="0">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81634">
                                            <p:txEl>
                                              <p:pRg st="1" end="1"/>
                                            </p:txEl>
                                          </p:spTgt>
                                        </p:tgtEl>
                                        <p:attrNameLst>
                                          <p:attrName>style.visibility</p:attrName>
                                        </p:attrNameLst>
                                      </p:cBhvr>
                                      <p:to>
                                        <p:strVal val="visible"/>
                                      </p:to>
                                    </p:set>
                                    <p:anim calcmode="lin" valueType="num">
                                      <p:cBhvr additive="base">
                                        <p:cTn id="7" dur="500" fill="hold"/>
                                        <p:tgtEl>
                                          <p:spTgt spid="5816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16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1823"/>
                                        </p:tgtEl>
                                        <p:attrNameLst>
                                          <p:attrName>style.visibility</p:attrName>
                                        </p:attrNameLst>
                                      </p:cBhvr>
                                      <p:to>
                                        <p:strVal val="visible"/>
                                      </p:to>
                                    </p:set>
                                    <p:animEffect transition="in" filter="fade">
                                      <p:cBhvr>
                                        <p:cTn id="16" dur="500"/>
                                        <p:tgtEl>
                                          <p:spTgt spid="5818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1822"/>
                                        </p:tgtEl>
                                        <p:attrNameLst>
                                          <p:attrName>style.visibility</p:attrName>
                                        </p:attrNameLst>
                                      </p:cBhvr>
                                      <p:to>
                                        <p:strVal val="visible"/>
                                      </p:to>
                                    </p:set>
                                    <p:animEffect transition="in" filter="fade">
                                      <p:cBhvr>
                                        <p:cTn id="19" dur="500"/>
                                        <p:tgtEl>
                                          <p:spTgt spid="58182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581634">
                                            <p:txEl>
                                              <p:pRg st="7" end="7"/>
                                            </p:txEl>
                                          </p:spTgt>
                                        </p:tgtEl>
                                        <p:attrNameLst>
                                          <p:attrName>style.visibility</p:attrName>
                                        </p:attrNameLst>
                                      </p:cBhvr>
                                      <p:to>
                                        <p:strVal val="visible"/>
                                      </p:to>
                                    </p:set>
                                    <p:anim calcmode="lin" valueType="num">
                                      <p:cBhvr additive="base">
                                        <p:cTn id="24" dur="500" fill="hold"/>
                                        <p:tgtEl>
                                          <p:spTgt spid="581634">
                                            <p:txEl>
                                              <p:pRg st="7" end="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8163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par>
                                <p:cTn id="31" presetID="10" presetClass="entr" presetSubtype="0" fill="hold" grpId="0" nodeType="withEffect">
                                  <p:stCondLst>
                                    <p:cond delay="0"/>
                                  </p:stCondLst>
                                  <p:childTnLst>
                                    <p:set>
                                      <p:cBhvr>
                                        <p:cTn id="32" dur="1" fill="hold">
                                          <p:stCondLst>
                                            <p:cond delay="0"/>
                                          </p:stCondLst>
                                        </p:cTn>
                                        <p:tgtEl>
                                          <p:spTgt spid="581842"/>
                                        </p:tgtEl>
                                        <p:attrNameLst>
                                          <p:attrName>style.visibility</p:attrName>
                                        </p:attrNameLst>
                                      </p:cBhvr>
                                      <p:to>
                                        <p:strVal val="visible"/>
                                      </p:to>
                                    </p:set>
                                    <p:animEffect transition="in" filter="fade">
                                      <p:cBhvr>
                                        <p:cTn id="33" dur="500"/>
                                        <p:tgtEl>
                                          <p:spTgt spid="5818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81843"/>
                                        </p:tgtEl>
                                        <p:attrNameLst>
                                          <p:attrName>style.visibility</p:attrName>
                                        </p:attrNameLst>
                                      </p:cBhvr>
                                      <p:to>
                                        <p:strVal val="visible"/>
                                      </p:to>
                                    </p:set>
                                    <p:animEffect transition="in" filter="fade">
                                      <p:cBhvr>
                                        <p:cTn id="36" dur="500"/>
                                        <p:tgtEl>
                                          <p:spTgt spid="58184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581817"/>
                                        </p:tgtEl>
                                        <p:attrNameLst>
                                          <p:attrName>style.visibility</p:attrName>
                                        </p:attrNameLst>
                                      </p:cBhvr>
                                      <p:to>
                                        <p:strVal val="visible"/>
                                      </p:to>
                                    </p:set>
                                    <p:anim calcmode="lin" valueType="num">
                                      <p:cBhvr>
                                        <p:cTn id="41" dur="500" fill="hold"/>
                                        <p:tgtEl>
                                          <p:spTgt spid="581817"/>
                                        </p:tgtEl>
                                        <p:attrNameLst>
                                          <p:attrName>ppt_w</p:attrName>
                                        </p:attrNameLst>
                                      </p:cBhvr>
                                      <p:tavLst>
                                        <p:tav tm="0">
                                          <p:val>
                                            <p:fltVal val="0"/>
                                          </p:val>
                                        </p:tav>
                                        <p:tav tm="100000">
                                          <p:val>
                                            <p:strVal val="#ppt_w"/>
                                          </p:val>
                                        </p:tav>
                                      </p:tavLst>
                                    </p:anim>
                                    <p:anim calcmode="lin" valueType="num">
                                      <p:cBhvr>
                                        <p:cTn id="42" dur="500" fill="hold"/>
                                        <p:tgtEl>
                                          <p:spTgt spid="581817"/>
                                        </p:tgtEl>
                                        <p:attrNameLst>
                                          <p:attrName>ppt_h</p:attrName>
                                        </p:attrNameLst>
                                      </p:cBhvr>
                                      <p:tavLst>
                                        <p:tav tm="0">
                                          <p:val>
                                            <p:fltVal val="0"/>
                                          </p:val>
                                        </p:tav>
                                        <p:tav tm="100000">
                                          <p:val>
                                            <p:strVal val="#ppt_h"/>
                                          </p:val>
                                        </p:tav>
                                      </p:tavLst>
                                    </p:anim>
                                    <p:animEffect transition="in" filter="fade">
                                      <p:cBhvr>
                                        <p:cTn id="43" dur="500"/>
                                        <p:tgtEl>
                                          <p:spTgt spid="581817"/>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581818"/>
                                        </p:tgtEl>
                                        <p:attrNameLst>
                                          <p:attrName>style.visibility</p:attrName>
                                        </p:attrNameLst>
                                      </p:cBhvr>
                                      <p:to>
                                        <p:strVal val="visible"/>
                                      </p:to>
                                    </p:set>
                                    <p:anim calcmode="lin" valueType="num">
                                      <p:cBhvr>
                                        <p:cTn id="48" dur="500" fill="hold"/>
                                        <p:tgtEl>
                                          <p:spTgt spid="581818"/>
                                        </p:tgtEl>
                                        <p:attrNameLst>
                                          <p:attrName>ppt_w</p:attrName>
                                        </p:attrNameLst>
                                      </p:cBhvr>
                                      <p:tavLst>
                                        <p:tav tm="0">
                                          <p:val>
                                            <p:fltVal val="0"/>
                                          </p:val>
                                        </p:tav>
                                        <p:tav tm="100000">
                                          <p:val>
                                            <p:strVal val="#ppt_w"/>
                                          </p:val>
                                        </p:tav>
                                      </p:tavLst>
                                    </p:anim>
                                    <p:anim calcmode="lin" valueType="num">
                                      <p:cBhvr>
                                        <p:cTn id="49" dur="500" fill="hold"/>
                                        <p:tgtEl>
                                          <p:spTgt spid="581818"/>
                                        </p:tgtEl>
                                        <p:attrNameLst>
                                          <p:attrName>ppt_h</p:attrName>
                                        </p:attrNameLst>
                                      </p:cBhvr>
                                      <p:tavLst>
                                        <p:tav tm="0">
                                          <p:val>
                                            <p:fltVal val="0"/>
                                          </p:val>
                                        </p:tav>
                                        <p:tav tm="100000">
                                          <p:val>
                                            <p:strVal val="#ppt_h"/>
                                          </p:val>
                                        </p:tav>
                                      </p:tavLst>
                                    </p:anim>
                                    <p:animEffect transition="in" filter="fade">
                                      <p:cBhvr>
                                        <p:cTn id="50" dur="500"/>
                                        <p:tgtEl>
                                          <p:spTgt spid="581818"/>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581634">
                                            <p:txEl>
                                              <p:pRg st="8" end="8"/>
                                            </p:txEl>
                                          </p:spTgt>
                                        </p:tgtEl>
                                        <p:attrNameLst>
                                          <p:attrName>style.visibility</p:attrName>
                                        </p:attrNameLst>
                                      </p:cBhvr>
                                      <p:to>
                                        <p:strVal val="visible"/>
                                      </p:to>
                                    </p:set>
                                    <p:anim calcmode="lin" valueType="num">
                                      <p:cBhvr additive="base">
                                        <p:cTn id="55" dur="500" fill="hold"/>
                                        <p:tgtEl>
                                          <p:spTgt spid="58163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8163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6" presetClass="emph" presetSubtype="0" repeatCount="indefinite" accel="50000" decel="50000" autoRev="1" fill="hold" grpId="1" nodeType="clickEffect">
                                  <p:stCondLst>
                                    <p:cond delay="0"/>
                                  </p:stCondLst>
                                  <p:childTnLst>
                                    <p:animScale>
                                      <p:cBhvr>
                                        <p:cTn id="60" dur="5000" fill="hold"/>
                                        <p:tgtEl>
                                          <p:spTgt spid="581822"/>
                                        </p:tgtEl>
                                      </p:cBhvr>
                                      <p:by x="25000" y="100000"/>
                                    </p:animScale>
                                  </p:childTnLst>
                                </p:cTn>
                              </p:par>
                              <p:par>
                                <p:cTn id="61" presetID="35" presetClass="path" presetSubtype="0" repeatCount="indefinite" accel="50000" decel="50000" autoRev="1" fill="hold" grpId="2" nodeType="withEffect">
                                  <p:stCondLst>
                                    <p:cond delay="0"/>
                                  </p:stCondLst>
                                  <p:childTnLst>
                                    <p:animMotion origin="layout" path="M 5.55556E-7 -1.48148E-6 L -0.14618 -1.48148E-6 " pathEditMode="relative" rAng="0" ptsTypes="AA">
                                      <p:cBhvr>
                                        <p:cTn id="62" dur="5000" fill="hold"/>
                                        <p:tgtEl>
                                          <p:spTgt spid="581822"/>
                                        </p:tgtEl>
                                        <p:attrNameLst>
                                          <p:attrName>ppt_x</p:attrName>
                                          <p:attrName>ppt_y</p:attrName>
                                        </p:attrNameLst>
                                      </p:cBhvr>
                                      <p:rCtr x="-7309" y="0"/>
                                    </p:animMotion>
                                  </p:childTnLst>
                                </p:cTn>
                              </p:par>
                              <p:par>
                                <p:cTn id="63"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64" dur="5000" fill="hold"/>
                                        <p:tgtEl>
                                          <p:spTgt spid="581823"/>
                                        </p:tgtEl>
                                        <p:attrNameLst>
                                          <p:attrName>ppt_x</p:attrName>
                                          <p:attrName>ppt_y</p:attrName>
                                        </p:attrNameLst>
                                      </p:cBhvr>
                                      <p:rCtr x="-13351" y="0"/>
                                    </p:animMotion>
                                  </p:childTnLst>
                                </p:cTn>
                              </p:par>
                              <p:par>
                                <p:cTn id="65" presetID="6" presetClass="emph" presetSubtype="0" repeatCount="indefinite" accel="50000" decel="50000" autoRev="1" fill="hold" grpId="1" nodeType="withEffect">
                                  <p:stCondLst>
                                    <p:cond delay="0"/>
                                  </p:stCondLst>
                                  <p:childTnLst>
                                    <p:animScale>
                                      <p:cBhvr>
                                        <p:cTn id="66" dur="5000" fill="hold"/>
                                        <p:tgtEl>
                                          <p:spTgt spid="581842"/>
                                        </p:tgtEl>
                                      </p:cBhvr>
                                      <p:by x="400000" y="100000"/>
                                    </p:animScale>
                                  </p:childTnLst>
                                </p:cTn>
                              </p:par>
                              <p:par>
                                <p:cTn id="67" presetID="63" presetClass="path" presetSubtype="0" repeatCount="indefinite" accel="50000" decel="50000" autoRev="1" fill="hold" grpId="1" nodeType="withEffect">
                                  <p:stCondLst>
                                    <p:cond delay="0"/>
                                  </p:stCondLst>
                                  <p:childTnLst>
                                    <p:animMotion origin="layout" path="M -2.5E-6 1.85185E-6 L 0.2658 1.85185E-6 " pathEditMode="relative" rAng="0" ptsTypes="AA">
                                      <p:cBhvr>
                                        <p:cTn id="68" dur="5000" fill="hold"/>
                                        <p:tgtEl>
                                          <p:spTgt spid="581843"/>
                                        </p:tgtEl>
                                        <p:attrNameLst>
                                          <p:attrName>ppt_x</p:attrName>
                                          <p:attrName>ppt_y</p:attrName>
                                        </p:attrNameLst>
                                      </p:cBhvr>
                                      <p:rCtr x="13281" y="0"/>
                                    </p:animMotion>
                                  </p:childTnLst>
                                </p:cTn>
                              </p:par>
                              <p:par>
                                <p:cTn id="69" presetID="63" presetClass="path" presetSubtype="0" repeatCount="indefinite" accel="50000" decel="50000" autoRev="1" fill="hold" grpId="2" nodeType="withEffect">
                                  <p:stCondLst>
                                    <p:cond delay="0"/>
                                  </p:stCondLst>
                                  <p:childTnLst>
                                    <p:animMotion origin="layout" path="M -2.22222E-6 1.85185E-6 L 0.14601 1.85185E-6 " pathEditMode="relative" rAng="0" ptsTypes="AA">
                                      <p:cBhvr>
                                        <p:cTn id="70" dur="5000" fill="hold"/>
                                        <p:tgtEl>
                                          <p:spTgt spid="581842"/>
                                        </p:tgtEl>
                                        <p:attrNameLst>
                                          <p:attrName>ppt_x</p:attrName>
                                          <p:attrName>ppt_y</p:attrName>
                                        </p:attrNameLst>
                                      </p:cBhvr>
                                      <p:rCtr x="7292" y="0"/>
                                    </p:animMotion>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581634">
                                            <p:txEl>
                                              <p:pRg st="9" end="9"/>
                                            </p:txEl>
                                          </p:spTgt>
                                        </p:tgtEl>
                                        <p:attrNameLst>
                                          <p:attrName>style.visibility</p:attrName>
                                        </p:attrNameLst>
                                      </p:cBhvr>
                                      <p:to>
                                        <p:strVal val="visible"/>
                                      </p:to>
                                    </p:set>
                                    <p:anim calcmode="lin" valueType="num">
                                      <p:cBhvr additive="base">
                                        <p:cTn id="75" dur="500" fill="hold"/>
                                        <p:tgtEl>
                                          <p:spTgt spid="581634">
                                            <p:txEl>
                                              <p:pRg st="9" end="9"/>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8163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581819"/>
                                        </p:tgtEl>
                                        <p:attrNameLst>
                                          <p:attrName>style.visibility</p:attrName>
                                        </p:attrNameLst>
                                      </p:cBhvr>
                                      <p:to>
                                        <p:strVal val="visible"/>
                                      </p:to>
                                    </p:set>
                                    <p:anim calcmode="lin" valueType="num">
                                      <p:cBhvr>
                                        <p:cTn id="81" dur="500" fill="hold"/>
                                        <p:tgtEl>
                                          <p:spTgt spid="581819"/>
                                        </p:tgtEl>
                                        <p:attrNameLst>
                                          <p:attrName>ppt_w</p:attrName>
                                        </p:attrNameLst>
                                      </p:cBhvr>
                                      <p:tavLst>
                                        <p:tav tm="0">
                                          <p:val>
                                            <p:fltVal val="0"/>
                                          </p:val>
                                        </p:tav>
                                        <p:tav tm="100000">
                                          <p:val>
                                            <p:strVal val="#ppt_w"/>
                                          </p:val>
                                        </p:tav>
                                      </p:tavLst>
                                    </p:anim>
                                    <p:anim calcmode="lin" valueType="num">
                                      <p:cBhvr>
                                        <p:cTn id="82" dur="500" fill="hold"/>
                                        <p:tgtEl>
                                          <p:spTgt spid="581819"/>
                                        </p:tgtEl>
                                        <p:attrNameLst>
                                          <p:attrName>ppt_h</p:attrName>
                                        </p:attrNameLst>
                                      </p:cBhvr>
                                      <p:tavLst>
                                        <p:tav tm="0">
                                          <p:val>
                                            <p:fltVal val="0"/>
                                          </p:val>
                                        </p:tav>
                                        <p:tav tm="100000">
                                          <p:val>
                                            <p:strVal val="#ppt_h"/>
                                          </p:val>
                                        </p:tav>
                                      </p:tavLst>
                                    </p:anim>
                                    <p:animEffect transition="in" filter="fade">
                                      <p:cBhvr>
                                        <p:cTn id="83" dur="500"/>
                                        <p:tgtEl>
                                          <p:spTgt spid="581819"/>
                                        </p:tgtEl>
                                      </p:cBhvr>
                                    </p:animEffect>
                                  </p:childTnLst>
                                  <p:subTnLst>
                                    <p:audio>
                                      <p:cMediaNode>
                                        <p:cTn display="0" masterRel="sameClick">
                                          <p:stCondLst>
                                            <p:cond evt="begin" delay="0">
                                              <p:tn val="79"/>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817" grpId="0"/>
      <p:bldP spid="581818" grpId="0"/>
      <p:bldP spid="581819" grpId="0"/>
      <p:bldP spid="581822" grpId="0" animBg="1"/>
      <p:bldP spid="581822" grpId="1" animBg="1"/>
      <p:bldP spid="581822" grpId="2" animBg="1"/>
      <p:bldP spid="581823" grpId="0" animBg="1"/>
      <p:bldP spid="581823" grpId="1" animBg="1"/>
      <p:bldP spid="581842" grpId="0" animBg="1"/>
      <p:bldP spid="581842" grpId="1" animBg="1"/>
      <p:bldP spid="581842" grpId="2" animBg="1"/>
      <p:bldP spid="581843" grpId="0" animBg="1"/>
      <p:bldP spid="58184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1026" name="Rectangle 2"/>
              <p:cNvSpPr>
                <a:spLocks noChangeArrowheads="1"/>
              </p:cNvSpPr>
              <p:nvPr/>
            </p:nvSpPr>
            <p:spPr bwMode="auto">
              <a:xfrm>
                <a:off x="685800" y="1343025"/>
                <a:ext cx="7772400" cy="3471863"/>
              </a:xfrm>
              <a:prstGeom prst="rect">
                <a:avLst/>
              </a:prstGeom>
              <a:solidFill>
                <a:srgbClr val="EAEAEA"/>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chemeClr val="accent2"/>
                    </a:solidFill>
                  </a:rPr>
                  <a:t>Angular speed </a:t>
                </a:r>
                <a:r>
                  <a:rPr lang="en-US" altLang="en-US" sz="2400" dirty="0">
                    <a:solidFill>
                      <a:schemeClr val="accent2"/>
                    </a:solidFill>
                    <a:sym typeface="Symbol" pitchFamily="18" charset="2"/>
                  </a:rPr>
                  <a:t></a:t>
                </a:r>
                <a:endParaRPr lang="en-US" altLang="en-US" sz="2400" i="1" dirty="0">
                  <a:solidFill>
                    <a:schemeClr val="accent2"/>
                  </a:solidFill>
                </a:endParaRPr>
              </a:p>
              <a:p>
                <a:pPr eaLnBrk="1" hangingPunct="1">
                  <a:buFontTx/>
                  <a:buNone/>
                </a:pPr>
                <a:r>
                  <a:rPr lang="en-US" altLang="en-US" sz="2400" dirty="0">
                    <a:solidFill>
                      <a:srgbClr val="000000"/>
                    </a:solidFill>
                    <a:cs typeface="Times New Roman" pitchFamily="18" charset="0"/>
                    <a:sym typeface="Symbol" pitchFamily="18" charset="2"/>
                  </a:rPr>
                  <a:t>We say that the angular speed  of the object is </a:t>
                </a:r>
              </a:p>
              <a:p>
                <a:pPr eaLnBrk="1" hangingPunct="1">
                  <a:spcBef>
                    <a:spcPts val="0"/>
                  </a:spcBef>
                  <a:buFontTx/>
                  <a:buNone/>
                </a:pPr>
                <a:r>
                  <a:rPr lang="en-US" altLang="en-US" sz="2400" dirty="0">
                    <a:solidFill>
                      <a:srgbClr val="000000"/>
                    </a:solidFill>
                    <a:cs typeface="Times New Roman" pitchFamily="18" charset="0"/>
                    <a:sym typeface="Symbol" pitchFamily="18" charset="2"/>
                  </a:rPr>
                  <a:t>	</a:t>
                </a:r>
                <a14:m>
                  <m:oMath xmlns:m="http://schemas.openxmlformats.org/officeDocument/2006/math">
                    <m:r>
                      <a:rPr lang="en-US" altLang="en-US" sz="2000" b="1"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000" b="1"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b="1" i="1" dirty="0">
                            <a:solidFill>
                              <a:srgbClr val="000000"/>
                            </a:solidFill>
                            <a:latin typeface="Cambria Math" panose="02040503050406030204" pitchFamily="18" charset="0"/>
                            <a:cs typeface="Times New Roman" pitchFamily="18" charset="0"/>
                            <a:sym typeface="Symbol" pitchFamily="18" charset="2"/>
                          </a:rPr>
                          <m:t></m:t>
                        </m:r>
                      </m:num>
                      <m:den>
                        <m:r>
                          <a:rPr lang="en-US" altLang="en-US" sz="2000" b="1" i="1" dirty="0" smtClean="0">
                            <a:solidFill>
                              <a:srgbClr val="000000"/>
                            </a:solidFill>
                            <a:latin typeface="Cambria Math" panose="02040503050406030204" pitchFamily="18" charset="0"/>
                            <a:cs typeface="Times New Roman" pitchFamily="18" charset="0"/>
                            <a:sym typeface="Symbol" pitchFamily="18" charset="2"/>
                          </a:rPr>
                          <m:t>𝒕</m:t>
                        </m:r>
                      </m:den>
                    </m:f>
                  </m:oMath>
                </a14:m>
                <a:r>
                  <a:rPr lang="en-US" altLang="en-US" sz="2000" b="1" i="1" dirty="0">
                    <a:solidFill>
                      <a:srgbClr val="000000"/>
                    </a:solidFill>
                    <a:cs typeface="Times New Roman" pitchFamily="18" charset="0"/>
                    <a:sym typeface="Symbol" pitchFamily="18" charset="2"/>
                  </a:rPr>
                  <a:t> </a:t>
                </a:r>
              </a:p>
              <a:p>
                <a:pPr eaLnBrk="1" hangingPunct="1">
                  <a:spcBef>
                    <a:spcPts val="0"/>
                  </a:spcBef>
                  <a:buFontTx/>
                  <a:buNone/>
                </a:pPr>
                <a:r>
                  <a:rPr lang="en-US" altLang="en-US" sz="2400" dirty="0">
                    <a:solidFill>
                      <a:srgbClr val="000000"/>
                    </a:solidFill>
                    <a:cs typeface="Times New Roman" pitchFamily="18" charset="0"/>
                    <a:sym typeface="Symbol" pitchFamily="18" charset="2"/>
                  </a:rPr>
                  <a:t>In Topic 9 we must learn about an alternate and more natural method of measuring angles besides degrees.</a:t>
                </a:r>
              </a:p>
              <a:p>
                <a:pPr eaLnBrk="1" hangingPunct="1">
                  <a:buFontTx/>
                  <a:buNone/>
                </a:pPr>
                <a:r>
                  <a:rPr lang="en-US" altLang="en-US" sz="2400" dirty="0">
                    <a:solidFill>
                      <a:srgbClr val="000000"/>
                    </a:solidFill>
                    <a:cs typeface="Times New Roman" pitchFamily="18" charset="0"/>
                    <a:sym typeface="Symbol" pitchFamily="18" charset="2"/>
                  </a:rPr>
                  <a:t>They are called </a:t>
                </a:r>
                <a:r>
                  <a:rPr lang="en-US" altLang="en-US" sz="2400" b="1" dirty="0">
                    <a:solidFill>
                      <a:srgbClr val="000000"/>
                    </a:solidFill>
                    <a:cs typeface="Times New Roman" pitchFamily="18" charset="0"/>
                    <a:sym typeface="Symbol" pitchFamily="18" charset="2"/>
                  </a:rPr>
                  <a:t>radians</a:t>
                </a:r>
                <a:r>
                  <a:rPr lang="en-US" altLang="en-US" sz="2400" dirty="0">
                    <a:solidFill>
                      <a:srgbClr val="000000"/>
                    </a:solidFill>
                    <a:cs typeface="Times New Roman" pitchFamily="18" charset="0"/>
                    <a:sym typeface="Symbol" pitchFamily="18" charset="2"/>
                  </a:rPr>
                  <a:t>.</a:t>
                </a:r>
              </a:p>
            </p:txBody>
          </p:sp>
        </mc:Choice>
        <mc:Fallback xmlns="">
          <p:sp>
            <p:nvSpPr>
              <p:cNvPr id="641026" name="Rectangle 2"/>
              <p:cNvSpPr>
                <a:spLocks noRot="1" noChangeAspect="1" noMove="1" noResize="1" noEditPoints="1" noAdjustHandles="1" noChangeArrowheads="1" noChangeShapeType="1" noTextEdit="1"/>
              </p:cNvSpPr>
              <p:nvPr/>
            </p:nvSpPr>
            <p:spPr bwMode="auto">
              <a:xfrm>
                <a:off x="685800" y="1343025"/>
                <a:ext cx="7772400" cy="3471863"/>
              </a:xfrm>
              <a:prstGeom prst="rect">
                <a:avLst/>
              </a:prstGeom>
              <a:blipFill>
                <a:blip r:embed="rId5"/>
                <a:stretch>
                  <a:fillRect l="-1255" t="-140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1094" name="Rectangle 70"/>
              <p:cNvSpPr>
                <a:spLocks noChangeArrowheads="1"/>
              </p:cNvSpPr>
              <p:nvPr/>
            </p:nvSpPr>
            <p:spPr bwMode="auto">
              <a:xfrm>
                <a:off x="674688" y="4679744"/>
                <a:ext cx="7772400" cy="2178256"/>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500"/>
                  </a:spcBef>
                  <a:buFontTx/>
                  <a:buNone/>
                </a:pPr>
                <a:r>
                  <a:rPr lang="en-US" altLang="en-US" sz="2400" dirty="0" smtClean="0">
                    <a:sym typeface="Symbol" pitchFamily="18" charset="2"/>
                  </a:rPr>
                  <a:t>EXAMPLE: </a:t>
                </a:r>
                <a:r>
                  <a:rPr lang="en-US" altLang="en-US" sz="2400" dirty="0">
                    <a:solidFill>
                      <a:srgbClr val="000000"/>
                    </a:solidFill>
                    <a:cs typeface="Times New Roman" pitchFamily="18" charset="0"/>
                    <a:sym typeface="Symbol" pitchFamily="18" charset="2"/>
                  </a:rPr>
                  <a:t>Convert 30 into radians (rad) and convert 1.75 rad to degrees.</a:t>
                </a:r>
              </a:p>
              <a:p>
                <a:pPr eaLnBrk="1" hangingPunct="1">
                  <a:spcBef>
                    <a:spcPts val="500"/>
                  </a:spcBef>
                  <a:buFontTx/>
                  <a:buNone/>
                </a:pPr>
                <a:r>
                  <a:rPr lang="en-US" altLang="en-US" sz="2400" dirty="0">
                    <a:solidFill>
                      <a:srgbClr val="000000"/>
                    </a:solidFill>
                    <a:cs typeface="Times New Roman" pitchFamily="18" charset="0"/>
                    <a:sym typeface="Symbol" pitchFamily="18" charset="2"/>
                  </a:rPr>
                  <a:t>SOLUTION:</a:t>
                </a:r>
              </a:p>
              <a:p>
                <a:pPr eaLnBrk="1" hangingPunct="1">
                  <a:spcBef>
                    <a:spcPts val="500"/>
                  </a:spcBef>
                  <a:buFontTx/>
                  <a:buNone/>
                </a:pP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30</m:t>
                    </m:r>
                    <m:d>
                      <m:dPr>
                        <m:ctrlPr>
                          <a:rPr lang="en-US" altLang="en-US" sz="2400" i="1" dirty="0" smtClean="0">
                            <a:solidFill>
                              <a:srgbClr val="000000"/>
                            </a:solidFill>
                            <a:latin typeface="Cambria Math" panose="02040503050406030204" pitchFamily="18" charset="0"/>
                            <a:cs typeface="Times New Roman" pitchFamily="18" charset="0"/>
                            <a:sym typeface="Symbol" pitchFamily="18" charset="2"/>
                          </a:rPr>
                        </m:ctrlPr>
                      </m:dPr>
                      <m:e>
                        <m:f>
                          <m:fPr>
                            <m:ctrlPr>
                              <a:rPr lang="en-US" altLang="en-US" sz="2400" i="1" dirty="0">
                                <a:latin typeface="Cambria Math" panose="02040503050406030204" pitchFamily="18" charset="0"/>
                                <a:cs typeface="Courier New" pitchFamily="49" charset="0"/>
                                <a:sym typeface="Symbol" pitchFamily="18" charset="2"/>
                              </a:rPr>
                            </m:ctrlPr>
                          </m:fPr>
                          <m:num>
                            <m:r>
                              <a:rPr lang="en-US" altLang="en-US" sz="2400" i="1" dirty="0">
                                <a:latin typeface="Cambria Math" panose="02040503050406030204" pitchFamily="18" charset="0"/>
                                <a:cs typeface="Courier New" pitchFamily="49" charset="0"/>
                                <a:sym typeface="Symbol" pitchFamily="18" charset="2"/>
                              </a:rPr>
                              <m:t> </m:t>
                            </m:r>
                            <m:r>
                              <a:rPr lang="en-US" altLang="en-US" sz="2400" i="1" dirty="0">
                                <a:latin typeface="Cambria Math" panose="02040503050406030204" pitchFamily="18" charset="0"/>
                                <a:cs typeface="Courier New" pitchFamily="49" charset="0"/>
                                <a:sym typeface="Symbol" pitchFamily="18" charset="2"/>
                              </a:rPr>
                              <m:t>𝑟𝑎𝑑</m:t>
                            </m:r>
                          </m:num>
                          <m:den>
                            <m:r>
                              <a:rPr lang="en-US" altLang="en-US" sz="2400" i="1" dirty="0">
                                <a:latin typeface="Cambria Math" panose="02040503050406030204" pitchFamily="18" charset="0"/>
                                <a:cs typeface="Courier New" pitchFamily="49" charset="0"/>
                                <a:sym typeface="Symbol" pitchFamily="18" charset="2"/>
                              </a:rPr>
                              <m:t>180°</m:t>
                            </m:r>
                          </m:den>
                        </m:f>
                      </m:e>
                    </m:d>
                    <m:r>
                      <a:rPr lang="en-US" altLang="en-US" sz="2400" i="1" dirty="0">
                        <a:latin typeface="Cambria Math" panose="02040503050406030204" pitchFamily="18" charset="0"/>
                        <a:cs typeface="Courier New" pitchFamily="49" charset="0"/>
                        <a:sym typeface="Symbol" pitchFamily="18" charset="2"/>
                      </a:rPr>
                      <m:t> = 0.52 </m:t>
                    </m:r>
                  </m:oMath>
                </a14:m>
                <a:r>
                  <a:rPr lang="en-US" altLang="en-US" sz="2400" dirty="0">
                    <a:cs typeface="Courier New" pitchFamily="49" charset="0"/>
                    <a:sym typeface="Symbol" pitchFamily="18" charset="2"/>
                  </a:rPr>
                  <a:t>rad</a:t>
                </a:r>
                <a:r>
                  <a:rPr lang="en-US" altLang="en-US" sz="2400" dirty="0" smtClean="0">
                    <a:solidFill>
                      <a:srgbClr val="000000"/>
                    </a:solidFill>
                    <a:cs typeface="Times New Roman" pitchFamily="18" charset="0"/>
                    <a:sym typeface="Symbol" pitchFamily="18" charset="2"/>
                  </a:rPr>
                  <a:t>.</a:t>
                </a:r>
                <a:endParaRPr lang="en-US" altLang="en-US" sz="2400" dirty="0">
                  <a:solidFill>
                    <a:srgbClr val="000000"/>
                  </a:solidFill>
                  <a:cs typeface="Times New Roman" pitchFamily="18" charset="0"/>
                  <a:sym typeface="Symbol" pitchFamily="18" charset="2"/>
                </a:endParaRPr>
              </a:p>
            </p:txBody>
          </p:sp>
        </mc:Choice>
        <mc:Fallback xmlns="">
          <p:sp>
            <p:nvSpPr>
              <p:cNvPr id="641094" name="Rectangle 70"/>
              <p:cNvSpPr>
                <a:spLocks noRot="1" noChangeAspect="1" noMove="1" noResize="1" noEditPoints="1" noAdjustHandles="1" noChangeArrowheads="1" noChangeShapeType="1" noTextEdit="1"/>
              </p:cNvSpPr>
              <p:nvPr/>
            </p:nvSpPr>
            <p:spPr bwMode="auto">
              <a:xfrm>
                <a:off x="674688" y="4679744"/>
                <a:ext cx="7772400" cy="2178256"/>
              </a:xfrm>
              <a:prstGeom prst="rect">
                <a:avLst/>
              </a:prstGeom>
              <a:blipFill>
                <a:blip r:embed="rId6"/>
                <a:stretch>
                  <a:fillRect l="-1255" t="-224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2" name="Group 65"/>
          <p:cNvGrpSpPr>
            <a:grpSpLocks/>
          </p:cNvGrpSpPr>
          <p:nvPr/>
        </p:nvGrpSpPr>
        <p:grpSpPr bwMode="auto">
          <a:xfrm>
            <a:off x="830263" y="3873500"/>
            <a:ext cx="7464425" cy="785906"/>
            <a:chOff x="523" y="2651"/>
            <a:chExt cx="4702" cy="541"/>
          </a:xfrm>
        </p:grpSpPr>
        <p:sp>
          <p:nvSpPr>
            <p:cNvPr id="14342" name="Rectangle 66"/>
            <p:cNvSpPr>
              <a:spLocks noChangeArrowheads="1"/>
            </p:cNvSpPr>
            <p:nvPr/>
          </p:nvSpPr>
          <p:spPr bwMode="auto">
            <a:xfrm>
              <a:off x="721" y="2651"/>
              <a:ext cx="228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dirty="0">
                  <a:cs typeface="Courier New" pitchFamily="49" charset="0"/>
                  <a:sym typeface="Symbol" pitchFamily="18" charset="2"/>
                </a:rPr>
                <a:t></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rad</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180° = </a:t>
              </a:r>
              <a:r>
                <a:rPr lang="en-US" altLang="en-US" sz="2400" dirty="0" smtClean="0">
                  <a:cs typeface="Courier New" pitchFamily="49" charset="0"/>
                  <a:sym typeface="Symbol" pitchFamily="18" charset="2"/>
                </a:rPr>
                <a:t>½ rev</a:t>
              </a:r>
              <a:endParaRPr lang="en-US" altLang="en-US" sz="2400" dirty="0">
                <a:cs typeface="Courier New" pitchFamily="49" charset="0"/>
                <a:sym typeface="Symbol" pitchFamily="18" charset="2"/>
              </a:endParaRPr>
            </a:p>
          </p:txBody>
        </p:sp>
        <p:sp>
          <p:nvSpPr>
            <p:cNvPr id="14343" name="Text Box 67"/>
            <p:cNvSpPr txBox="1">
              <a:spLocks noChangeArrowheads="1"/>
            </p:cNvSpPr>
            <p:nvPr/>
          </p:nvSpPr>
          <p:spPr bwMode="auto">
            <a:xfrm>
              <a:off x="3018" y="2669"/>
              <a:ext cx="2207" cy="52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radian-degree-revolution conversions</a:t>
              </a:r>
            </a:p>
          </p:txBody>
        </p:sp>
        <p:sp>
          <p:nvSpPr>
            <p:cNvPr id="14344" name="Rectangle 68"/>
            <p:cNvSpPr>
              <a:spLocks noChangeArrowheads="1"/>
            </p:cNvSpPr>
            <p:nvPr/>
          </p:nvSpPr>
          <p:spPr bwMode="auto">
            <a:xfrm>
              <a:off x="523" y="2665"/>
              <a:ext cx="4701" cy="52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4345" name="Rectangle 69"/>
            <p:cNvSpPr>
              <a:spLocks noChangeArrowheads="1"/>
            </p:cNvSpPr>
            <p:nvPr/>
          </p:nvSpPr>
          <p:spPr bwMode="auto">
            <a:xfrm>
              <a:off x="625" y="2876"/>
              <a:ext cx="265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dirty="0">
                  <a:cs typeface="Courier New" pitchFamily="49" charset="0"/>
                  <a:sym typeface="Symbol" pitchFamily="18" charset="2"/>
                </a:rPr>
                <a:t>2</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rad</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360° = 1 rev</a:t>
              </a:r>
            </a:p>
          </p:txBody>
        </p:sp>
      </p:grpSp>
      <p:sp>
        <p:nvSpPr>
          <p:cNvPr id="1434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mc:AlternateContent xmlns:mc="http://schemas.openxmlformats.org/markup-compatibility/2006" xmlns:a14="http://schemas.microsoft.com/office/drawing/2010/main">
        <mc:Choice Requires="a14">
          <p:sp>
            <p:nvSpPr>
              <p:cNvPr id="3" name="TextBox 2"/>
              <p:cNvSpPr txBox="1"/>
              <p:nvPr/>
            </p:nvSpPr>
            <p:spPr>
              <a:xfrm>
                <a:off x="4764088" y="5909982"/>
                <a:ext cx="3536670" cy="645048"/>
              </a:xfrm>
              <a:prstGeom prst="rect">
                <a:avLst/>
              </a:prstGeom>
              <a:noFill/>
            </p:spPr>
            <p:txBody>
              <a:bodyPr wrap="square" rtlCol="0">
                <a:spAutoFit/>
              </a:bodyPr>
              <a:lstStyle/>
              <a:p>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sym typeface="Symbol" pitchFamily="18" charset="2"/>
                      </a:rPr>
                      <m:t>1.75 </m:t>
                    </m:r>
                    <m:r>
                      <a:rPr lang="en-US" altLang="en-US" i="1" dirty="0">
                        <a:solidFill>
                          <a:srgbClr val="000000"/>
                        </a:solidFill>
                        <a:latin typeface="Cambria Math" panose="02040503050406030204" pitchFamily="18" charset="0"/>
                        <a:cs typeface="Times New Roman" pitchFamily="18" charset="0"/>
                        <a:sym typeface="Symbol" pitchFamily="18" charset="2"/>
                      </a:rPr>
                      <m:t>𝑟𝑎𝑑</m:t>
                    </m:r>
                    <m:d>
                      <m:dPr>
                        <m:ctrlPr>
                          <a:rPr lang="en-US" altLang="en-US" i="1" dirty="0">
                            <a:solidFill>
                              <a:srgbClr val="000000"/>
                            </a:solidFill>
                            <a:latin typeface="Cambria Math" panose="02040503050406030204" pitchFamily="18" charset="0"/>
                            <a:cs typeface="Times New Roman" pitchFamily="18" charset="0"/>
                            <a:sym typeface="Symbol" pitchFamily="18" charset="2"/>
                          </a:rPr>
                        </m:ctrlPr>
                      </m:dPr>
                      <m:e>
                        <m:f>
                          <m:fPr>
                            <m:ctrlPr>
                              <a:rPr lang="en-US" altLang="en-US" i="1" dirty="0">
                                <a:solidFill>
                                  <a:srgbClr val="000000"/>
                                </a:solidFill>
                                <a:latin typeface="Cambria Math" panose="02040503050406030204" pitchFamily="18" charset="0"/>
                                <a:cs typeface="Times New Roman" pitchFamily="18" charset="0"/>
                                <a:sym typeface="Symbol" pitchFamily="18" charset="2"/>
                              </a:rPr>
                            </m:ctrlPr>
                          </m:fPr>
                          <m:num>
                            <m:r>
                              <a:rPr lang="en-US" altLang="en-US" i="1" dirty="0">
                                <a:latin typeface="Cambria Math" panose="02040503050406030204" pitchFamily="18" charset="0"/>
                                <a:cs typeface="Courier New" pitchFamily="49" charset="0"/>
                                <a:sym typeface="Symbol" pitchFamily="18" charset="2"/>
                              </a:rPr>
                              <m:t>180°</m:t>
                            </m:r>
                          </m:num>
                          <m:den>
                            <m:r>
                              <a:rPr lang="en-US" altLang="en-US" i="1" dirty="0">
                                <a:latin typeface="Cambria Math" panose="02040503050406030204" pitchFamily="18" charset="0"/>
                                <a:cs typeface="Courier New" pitchFamily="49" charset="0"/>
                                <a:sym typeface="Symbol" pitchFamily="18" charset="2"/>
                              </a:rPr>
                              <m:t></m:t>
                            </m:r>
                            <m:r>
                              <a:rPr lang="en-US" altLang="en-US" b="0" i="1" dirty="0" smtClean="0">
                                <a:latin typeface="Cambria Math" panose="02040503050406030204" pitchFamily="18" charset="0"/>
                                <a:cs typeface="Courier New" pitchFamily="49" charset="0"/>
                                <a:sym typeface="Symbol" pitchFamily="18" charset="2"/>
                              </a:rPr>
                              <m:t> </m:t>
                            </m:r>
                            <m:r>
                              <a:rPr lang="en-US" altLang="en-US" i="1" dirty="0">
                                <a:latin typeface="Cambria Math" panose="02040503050406030204" pitchFamily="18" charset="0"/>
                                <a:cs typeface="Courier New" pitchFamily="49" charset="0"/>
                                <a:sym typeface="Symbol" pitchFamily="18" charset="2"/>
                              </a:rPr>
                              <m:t>𝑟𝑎𝑑</m:t>
                            </m:r>
                          </m:den>
                        </m:f>
                      </m:e>
                    </m:d>
                    <m:r>
                      <a:rPr lang="en-US" altLang="en-US" i="1" dirty="0">
                        <a:latin typeface="Cambria Math" panose="02040503050406030204" pitchFamily="18" charset="0"/>
                        <a:cs typeface="Courier New" pitchFamily="49" charset="0"/>
                        <a:sym typeface="Symbol" pitchFamily="18" charset="2"/>
                      </a:rPr>
                      <m:t> = 100°</m:t>
                    </m:r>
                  </m:oMath>
                </a14:m>
                <a:r>
                  <a:rPr lang="en-US" altLang="en-US" dirty="0">
                    <a:cs typeface="Courier New" pitchFamily="49" charset="0"/>
                    <a:sym typeface="Symbol" pitchFamily="18" charset="2"/>
                  </a:rPr>
                  <a:t>.</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764088" y="5909982"/>
                <a:ext cx="3536670" cy="645048"/>
              </a:xfrm>
              <a:prstGeom prst="rect">
                <a:avLst/>
              </a:prstGeom>
              <a:blipFill>
                <a:blip r:embed="rId7"/>
                <a:stretch>
                  <a:fillRect r="-2241" b="-6604"/>
                </a:stretch>
              </a:blipFill>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1026">
                                            <p:txEl>
                                              <p:pRg st="1" end="1"/>
                                            </p:txEl>
                                          </p:spTgt>
                                        </p:tgtEl>
                                        <p:attrNameLst>
                                          <p:attrName>style.visibility</p:attrName>
                                        </p:attrNameLst>
                                      </p:cBhvr>
                                      <p:to>
                                        <p:strVal val="visible"/>
                                      </p:to>
                                    </p:set>
                                    <p:anim calcmode="lin" valueType="num">
                                      <p:cBhvr additive="base">
                                        <p:cTn id="7" dur="500" fill="hold"/>
                                        <p:tgtEl>
                                          <p:spTgt spid="6410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10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1026">
                                            <p:txEl>
                                              <p:pRg st="2" end="2"/>
                                            </p:txEl>
                                          </p:spTgt>
                                        </p:tgtEl>
                                        <p:attrNameLst>
                                          <p:attrName>style.visibility</p:attrName>
                                        </p:attrNameLst>
                                      </p:cBhvr>
                                      <p:to>
                                        <p:strVal val="visible"/>
                                      </p:to>
                                    </p:set>
                                    <p:anim calcmode="lin" valueType="num">
                                      <p:cBhvr additive="base">
                                        <p:cTn id="13" dur="500" fill="hold"/>
                                        <p:tgtEl>
                                          <p:spTgt spid="6410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10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41026">
                                            <p:txEl>
                                              <p:pRg st="3" end="3"/>
                                            </p:txEl>
                                          </p:spTgt>
                                        </p:tgtEl>
                                        <p:attrNameLst>
                                          <p:attrName>style.visibility</p:attrName>
                                        </p:attrNameLst>
                                      </p:cBhvr>
                                      <p:to>
                                        <p:strVal val="visible"/>
                                      </p:to>
                                    </p:set>
                                    <p:anim calcmode="lin" valueType="num">
                                      <p:cBhvr additive="base">
                                        <p:cTn id="19" dur="500" fill="hold"/>
                                        <p:tgtEl>
                                          <p:spTgt spid="64102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10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41026">
                                            <p:txEl>
                                              <p:pRg st="4" end="4"/>
                                            </p:txEl>
                                          </p:spTgt>
                                        </p:tgtEl>
                                        <p:attrNameLst>
                                          <p:attrName>style.visibility</p:attrName>
                                        </p:attrNameLst>
                                      </p:cBhvr>
                                      <p:to>
                                        <p:strVal val="visible"/>
                                      </p:to>
                                    </p:set>
                                    <p:anim calcmode="lin" valueType="num">
                                      <p:cBhvr additive="base">
                                        <p:cTn id="25" dur="500" fill="hold"/>
                                        <p:tgtEl>
                                          <p:spTgt spid="64102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10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641094">
                                            <p:txEl>
                                              <p:pRg st="0" end="0"/>
                                            </p:txEl>
                                          </p:spTgt>
                                        </p:tgtEl>
                                        <p:attrNameLst>
                                          <p:attrName>style.visibility</p:attrName>
                                        </p:attrNameLst>
                                      </p:cBhvr>
                                      <p:to>
                                        <p:strVal val="visible"/>
                                      </p:to>
                                    </p:set>
                                    <p:anim calcmode="lin" valueType="num">
                                      <p:cBhvr additive="base">
                                        <p:cTn id="38" dur="500" fill="hold"/>
                                        <p:tgtEl>
                                          <p:spTgt spid="641094">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410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41094">
                                            <p:txEl>
                                              <p:pRg st="1" end="1"/>
                                            </p:txEl>
                                          </p:spTgt>
                                        </p:tgtEl>
                                        <p:attrNameLst>
                                          <p:attrName>style.visibility</p:attrName>
                                        </p:attrNameLst>
                                      </p:cBhvr>
                                      <p:to>
                                        <p:strVal val="visible"/>
                                      </p:to>
                                    </p:set>
                                    <p:anim calcmode="lin" valueType="num">
                                      <p:cBhvr additive="base">
                                        <p:cTn id="44" dur="500" fill="hold"/>
                                        <p:tgtEl>
                                          <p:spTgt spid="641094">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410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641094">
                                            <p:txEl>
                                              <p:pRg st="2" end="2"/>
                                            </p:txEl>
                                          </p:spTgt>
                                        </p:tgtEl>
                                        <p:attrNameLst>
                                          <p:attrName>style.visibility</p:attrName>
                                        </p:attrNameLst>
                                      </p:cBhvr>
                                      <p:to>
                                        <p:strVal val="visible"/>
                                      </p:to>
                                    </p:set>
                                    <p:anim calcmode="lin" valueType="num">
                                      <p:cBhvr additive="base">
                                        <p:cTn id="50" dur="500" fill="hold"/>
                                        <p:tgtEl>
                                          <p:spTgt spid="641094">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410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6" grpId="0" uiExpand="1"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115" name="Rectangle 43"/>
          <p:cNvSpPr>
            <a:spLocks noChangeArrowheads="1"/>
          </p:cNvSpPr>
          <p:nvPr/>
        </p:nvSpPr>
        <p:spPr bwMode="auto">
          <a:xfrm>
            <a:off x="682625" y="5953125"/>
            <a:ext cx="7764463" cy="90487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b="1" i="1"/>
              <a:t>FYI</a:t>
            </a:r>
          </a:p>
          <a:p>
            <a:pPr eaLnBrk="1" hangingPunct="1">
              <a:buFontTx/>
              <a:buNone/>
            </a:pPr>
            <a:r>
              <a:rPr lang="en-US" altLang="en-US" sz="2400" b="1">
                <a:sym typeface="Symbol" pitchFamily="18" charset="2"/>
              </a:rPr>
              <a:t></a:t>
            </a:r>
            <a:r>
              <a:rPr lang="en-US" altLang="en-US" sz="2400">
                <a:sym typeface="Symbol" pitchFamily="18" charset="2"/>
              </a:rPr>
              <a:t>Angular speed is also called </a:t>
            </a:r>
            <a:r>
              <a:rPr lang="en-US" altLang="en-US" sz="2400" b="1">
                <a:sym typeface="Symbol" pitchFamily="18" charset="2"/>
              </a:rPr>
              <a:t>angular frequency</a:t>
            </a:r>
            <a:r>
              <a:rPr lang="en-US" altLang="en-US" sz="2400">
                <a:sym typeface="Symbol" pitchFamily="18" charset="2"/>
              </a:rPr>
              <a:t>.</a:t>
            </a:r>
            <a:endParaRPr lang="en-US" altLang="en-US" sz="2400" i="1">
              <a:sym typeface="Symbol" pitchFamily="18" charset="2"/>
            </a:endParaRPr>
          </a:p>
        </p:txBody>
      </p:sp>
      <mc:AlternateContent xmlns:mc="http://schemas.openxmlformats.org/markup-compatibility/2006" xmlns:a14="http://schemas.microsoft.com/office/drawing/2010/main">
        <mc:Choice Requires="a14">
          <p:sp>
            <p:nvSpPr>
              <p:cNvPr id="643086" name="Rectangle 14"/>
              <p:cNvSpPr>
                <a:spLocks noChangeArrowheads="1"/>
              </p:cNvSpPr>
              <p:nvPr/>
            </p:nvSpPr>
            <p:spPr bwMode="auto">
              <a:xfrm>
                <a:off x="674688" y="3854450"/>
                <a:ext cx="7772400" cy="2122487"/>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EXAMPLE: </a:t>
                </a:r>
                <a:r>
                  <a:rPr lang="en-US" altLang="en-US" sz="2400" dirty="0">
                    <a:solidFill>
                      <a:srgbClr val="000000"/>
                    </a:solidFill>
                    <a:cs typeface="Times New Roman" pitchFamily="18" charset="0"/>
                    <a:sym typeface="Symbol" pitchFamily="18" charset="2"/>
                  </a:rPr>
                  <a:t>Convert the angular speed of 30</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a:t>
                </a:r>
                <a:r>
                  <a:rPr lang="en-US" altLang="en-US" sz="2400" baseline="30000" dirty="0">
                    <a:solidFill>
                      <a:srgbClr val="000000"/>
                    </a:solidFill>
                    <a:cs typeface="Times New Roman" pitchFamily="18" charset="0"/>
                    <a:sym typeface="Symbol" pitchFamily="18" charset="2"/>
                  </a:rPr>
                  <a:t>-1</a:t>
                </a:r>
                <a:r>
                  <a:rPr lang="en-US" altLang="en-US" sz="2400" dirty="0">
                    <a:solidFill>
                      <a:srgbClr val="000000"/>
                    </a:solidFill>
                    <a:cs typeface="Times New Roman" pitchFamily="18" charset="0"/>
                    <a:sym typeface="Symbol" pitchFamily="18" charset="2"/>
                  </a:rPr>
                  <a:t> from the previous example into radians per second. </a:t>
                </a:r>
              </a:p>
              <a:p>
                <a:pPr eaLnBrk="1" hangingPunct="1">
                  <a:buFontTx/>
                  <a:buNone/>
                </a:pPr>
                <a:r>
                  <a:rPr lang="en-US" altLang="en-US" sz="2400" dirty="0">
                    <a:solidFill>
                      <a:srgbClr val="000000"/>
                    </a:solidFill>
                    <a:cs typeface="Times New Roman" pitchFamily="18" charset="0"/>
                    <a:sym typeface="Symbol" pitchFamily="18" charset="2"/>
                  </a:rPr>
                  <a:t>SOLUTION:</a:t>
                </a:r>
              </a:p>
              <a:p>
                <a:pPr eaLnBrk="1" hangingPunct="1">
                  <a:buFontTx/>
                  <a:buNone/>
                </a:pPr>
                <a:r>
                  <a:rPr lang="en-US" altLang="en-US" sz="2400" dirty="0" smtClean="0">
                    <a:solidFill>
                      <a:srgbClr val="000000"/>
                    </a:solidFill>
                    <a:cs typeface="Times New Roman" pitchFamily="18" charset="0"/>
                    <a:sym typeface="Symbol" pitchFamily="18" charset="2"/>
                  </a:rPr>
                  <a:t>Since </a:t>
                </a:r>
                <a14:m>
                  <m:oMath xmlns:m="http://schemas.openxmlformats.org/officeDocument/2006/math">
                    <m:r>
                      <a:rPr lang="en-US" altLang="en-US" sz="1800" i="1" dirty="0" smtClean="0">
                        <a:solidFill>
                          <a:srgbClr val="000000"/>
                        </a:solidFill>
                        <a:latin typeface="Cambria Math" panose="02040503050406030204" pitchFamily="18" charset="0"/>
                        <a:cs typeface="Times New Roman" pitchFamily="18" charset="0"/>
                        <a:sym typeface="Symbol" pitchFamily="18" charset="2"/>
                      </a:rPr>
                      <m:t>30</m:t>
                    </m:r>
                    <m:d>
                      <m:dPr>
                        <m:ctrlPr>
                          <a:rPr lang="en-US" altLang="en-US" sz="1800" i="1" dirty="0" smtClean="0">
                            <a:solidFill>
                              <a:srgbClr val="000000"/>
                            </a:solidFill>
                            <a:latin typeface="Cambria Math" panose="02040503050406030204" pitchFamily="18" charset="0"/>
                            <a:cs typeface="Times New Roman" pitchFamily="18" charset="0"/>
                            <a:sym typeface="Symbol" pitchFamily="18" charset="2"/>
                          </a:rPr>
                        </m:ctrlPr>
                      </m:dPr>
                      <m:e>
                        <m:f>
                          <m:fPr>
                            <m:ctrlPr>
                              <a:rPr lang="en-US" altLang="en-US" sz="1800" i="1" dirty="0" smtClean="0">
                                <a:latin typeface="Cambria Math" panose="02040503050406030204" pitchFamily="18" charset="0"/>
                                <a:cs typeface="Courier New" pitchFamily="49" charset="0"/>
                                <a:sym typeface="Symbol" pitchFamily="18" charset="2"/>
                              </a:rPr>
                            </m:ctrlPr>
                          </m:fPr>
                          <m:num>
                            <m:r>
                              <a:rPr lang="en-US" altLang="en-US" sz="1800" i="1" dirty="0" smtClean="0">
                                <a:latin typeface="Cambria Math" panose="02040503050406030204" pitchFamily="18" charset="0"/>
                                <a:cs typeface="Courier New" pitchFamily="49" charset="0"/>
                                <a:sym typeface="Symbol" pitchFamily="18" charset="2"/>
                              </a:rPr>
                              <m:t> </m:t>
                            </m:r>
                            <m:r>
                              <a:rPr lang="en-US" altLang="en-US" sz="1800" i="1" dirty="0" smtClean="0">
                                <a:latin typeface="Cambria Math" panose="02040503050406030204" pitchFamily="18" charset="0"/>
                                <a:cs typeface="Courier New" pitchFamily="49" charset="0"/>
                                <a:sym typeface="Symbol" pitchFamily="18" charset="2"/>
                              </a:rPr>
                              <m:t>𝑟𝑎𝑑</m:t>
                            </m:r>
                          </m:num>
                          <m:den>
                            <m:r>
                              <a:rPr lang="en-US" altLang="en-US" sz="1800" i="1" dirty="0" smtClean="0">
                                <a:latin typeface="Cambria Math" panose="02040503050406030204" pitchFamily="18" charset="0"/>
                                <a:cs typeface="Courier New" pitchFamily="49" charset="0"/>
                                <a:sym typeface="Symbol" pitchFamily="18" charset="2"/>
                              </a:rPr>
                              <m:t>180°</m:t>
                            </m:r>
                          </m:den>
                        </m:f>
                      </m:e>
                    </m:d>
                  </m:oMath>
                </a14:m>
                <a:r>
                  <a:rPr lang="en-US" altLang="en-US" sz="2400" dirty="0" smtClean="0">
                    <a:cs typeface="Courier New" pitchFamily="49" charset="0"/>
                    <a:sym typeface="Symbol" pitchFamily="18" charset="2"/>
                  </a:rPr>
                  <a:t> </a:t>
                </a:r>
                <a:r>
                  <a:rPr lang="en-US" altLang="en-US" sz="2400" dirty="0">
                    <a:cs typeface="Courier New" pitchFamily="49" charset="0"/>
                    <a:sym typeface="Symbol" pitchFamily="18" charset="2"/>
                  </a:rPr>
                  <a:t>= 0.52 rad</a:t>
                </a:r>
                <a:r>
                  <a:rPr lang="en-US" altLang="en-US" sz="2400" dirty="0">
                    <a:solidFill>
                      <a:srgbClr val="000000"/>
                    </a:solidFill>
                    <a:cs typeface="Times New Roman" pitchFamily="18" charset="0"/>
                    <a:sym typeface="Symbol" pitchFamily="18" charset="2"/>
                  </a:rPr>
                  <a:t>,</a:t>
                </a:r>
              </a:p>
              <a:p>
                <a:pPr eaLnBrk="1" hangingPunct="1">
                  <a:buFontTx/>
                  <a:buNone/>
                </a:pPr>
                <a:r>
                  <a:rPr lang="en-US" altLang="en-US" sz="2400" dirty="0" smtClean="0">
                    <a:solidFill>
                      <a:srgbClr val="000000"/>
                    </a:solidFill>
                    <a:cs typeface="Times New Roman" pitchFamily="18" charset="0"/>
                    <a:sym typeface="Symbol" pitchFamily="18" charset="2"/>
                  </a:rPr>
                  <a:t>then </a:t>
                </a:r>
                <a:r>
                  <a:rPr lang="en-US" altLang="en-US" sz="2400" dirty="0">
                    <a:solidFill>
                      <a:srgbClr val="000000"/>
                    </a:solidFill>
                    <a:cs typeface="Times New Roman" pitchFamily="18" charset="0"/>
                    <a:sym typeface="Symbol" pitchFamily="18" charset="2"/>
                  </a:rPr>
                  <a:t>30</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a:t>
                </a:r>
                <a:r>
                  <a:rPr lang="en-US" altLang="en-US" sz="2400" baseline="30000" dirty="0">
                    <a:solidFill>
                      <a:srgbClr val="000000"/>
                    </a:solidFill>
                    <a:cs typeface="Times New Roman" pitchFamily="18" charset="0"/>
                    <a:sym typeface="Symbol" pitchFamily="18" charset="2"/>
                  </a:rPr>
                  <a:t>-1</a:t>
                </a:r>
                <a:r>
                  <a:rPr lang="en-US" altLang="en-US" sz="2400" dirty="0">
                    <a:solidFill>
                      <a:srgbClr val="000000"/>
                    </a:solidFill>
                    <a:cs typeface="Times New Roman" pitchFamily="18" charset="0"/>
                    <a:sym typeface="Symbol" pitchFamily="18" charset="2"/>
                  </a:rPr>
                  <a:t> = 0.52 rad</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a:t>
                </a:r>
                <a:r>
                  <a:rPr lang="en-US" altLang="en-US" sz="2400" baseline="30000" dirty="0">
                    <a:solidFill>
                      <a:srgbClr val="000000"/>
                    </a:solidFill>
                    <a:cs typeface="Times New Roman" pitchFamily="18" charset="0"/>
                    <a:sym typeface="Symbol" pitchFamily="18" charset="2"/>
                  </a:rPr>
                  <a:t>-1</a:t>
                </a:r>
                <a:r>
                  <a:rPr lang="en-US" altLang="en-US" sz="2400" dirty="0">
                    <a:solidFill>
                      <a:srgbClr val="000000"/>
                    </a:solidFill>
                    <a:cs typeface="Times New Roman" pitchFamily="18" charset="0"/>
                    <a:sym typeface="Symbol" pitchFamily="18" charset="2"/>
                  </a:rPr>
                  <a:t>.</a:t>
                </a:r>
              </a:p>
            </p:txBody>
          </p:sp>
        </mc:Choice>
        <mc:Fallback xmlns="">
          <p:sp>
            <p:nvSpPr>
              <p:cNvPr id="643086" name="Rectangle 14"/>
              <p:cNvSpPr>
                <a:spLocks noRot="1" noChangeAspect="1" noMove="1" noResize="1" noEditPoints="1" noAdjustHandles="1" noChangeArrowheads="1" noChangeShapeType="1" noTextEdit="1"/>
              </p:cNvSpPr>
              <p:nvPr/>
            </p:nvSpPr>
            <p:spPr bwMode="auto">
              <a:xfrm>
                <a:off x="674688" y="3854450"/>
                <a:ext cx="7772400" cy="2122487"/>
              </a:xfrm>
              <a:prstGeom prst="rect">
                <a:avLst/>
              </a:prstGeom>
              <a:blipFill>
                <a:blip r:embed="rId5"/>
                <a:stretch>
                  <a:fillRect l="-1255" t="-2299" b="-1034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43074" name="Rectangle 2"/>
          <p:cNvSpPr>
            <a:spLocks noChangeArrowheads="1"/>
          </p:cNvSpPr>
          <p:nvPr/>
        </p:nvSpPr>
        <p:spPr bwMode="auto">
          <a:xfrm>
            <a:off x="685800" y="1343025"/>
            <a:ext cx="7772400" cy="25114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Angular speed</a:t>
            </a:r>
            <a:r>
              <a:rPr lang="en-US" altLang="en-US" sz="2400">
                <a:solidFill>
                  <a:schemeClr val="accent2"/>
                </a:solidFill>
                <a:sym typeface="Symbol" pitchFamily="18" charset="2"/>
              </a:rPr>
              <a:t> </a:t>
            </a:r>
            <a:endParaRPr lang="en-US" altLang="en-US" sz="2400" i="1">
              <a:solidFill>
                <a:schemeClr val="accent2"/>
              </a:solidFill>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r>
              <a:rPr lang="en-US" altLang="en-US" sz="2400">
                <a:solidFill>
                  <a:srgbClr val="000000"/>
                </a:solidFill>
                <a:cs typeface="Times New Roman" pitchFamily="18" charset="0"/>
                <a:sym typeface="Symbol" pitchFamily="18" charset="2"/>
              </a:rPr>
              <a:t>Angular speed will not be measured in degrees per second in Topic 9. It </a:t>
            </a:r>
            <a:r>
              <a:rPr lang="en-US" altLang="en-US" sz="2400" i="1">
                <a:solidFill>
                  <a:srgbClr val="000000"/>
                </a:solidFill>
                <a:cs typeface="Times New Roman" pitchFamily="18" charset="0"/>
                <a:sym typeface="Symbol" pitchFamily="18" charset="2"/>
              </a:rPr>
              <a:t>will</a:t>
            </a:r>
            <a:r>
              <a:rPr lang="en-US" altLang="en-US" sz="2400">
                <a:solidFill>
                  <a:srgbClr val="000000"/>
                </a:solidFill>
                <a:cs typeface="Times New Roman" pitchFamily="18" charset="0"/>
                <a:sym typeface="Symbol" pitchFamily="18" charset="2"/>
              </a:rPr>
              <a:t> be measured in </a:t>
            </a:r>
            <a:r>
              <a:rPr lang="en-US" altLang="en-US" sz="2400" b="1">
                <a:solidFill>
                  <a:srgbClr val="000000"/>
                </a:solidFill>
                <a:cs typeface="Times New Roman" pitchFamily="18" charset="0"/>
                <a:sym typeface="Symbol" pitchFamily="18" charset="2"/>
              </a:rPr>
              <a:t>radians per second.</a:t>
            </a:r>
            <a:endParaRPr lang="en-US" altLang="en-US" sz="2400">
              <a:solidFill>
                <a:srgbClr val="000000"/>
              </a:solidFill>
              <a:cs typeface="Times New Roman" pitchFamily="18" charset="0"/>
              <a:sym typeface="Symbol" pitchFamily="18" charset="2"/>
            </a:endParaRPr>
          </a:p>
        </p:txBody>
      </p:sp>
      <p:grpSp>
        <p:nvGrpSpPr>
          <p:cNvPr id="3" name="Group 15"/>
          <p:cNvGrpSpPr>
            <a:grpSpLocks/>
          </p:cNvGrpSpPr>
          <p:nvPr/>
        </p:nvGrpSpPr>
        <p:grpSpPr bwMode="auto">
          <a:xfrm>
            <a:off x="7151688" y="4632325"/>
            <a:ext cx="1876425" cy="1876425"/>
            <a:chOff x="1933" y="2380"/>
            <a:chExt cx="1182" cy="1182"/>
          </a:xfrm>
        </p:grpSpPr>
        <p:sp>
          <p:nvSpPr>
            <p:cNvPr id="15372" name="Oval 16"/>
            <p:cNvSpPr>
              <a:spLocks noChangeArrowheads="1"/>
            </p:cNvSpPr>
            <p:nvPr/>
          </p:nvSpPr>
          <p:spPr bwMode="auto">
            <a:xfrm>
              <a:off x="1933" y="2380"/>
              <a:ext cx="1182" cy="1182"/>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43089" name="Oval 17"/>
            <p:cNvSpPr>
              <a:spLocks noChangeArrowheads="1"/>
            </p:cNvSpPr>
            <p:nvPr/>
          </p:nvSpPr>
          <p:spPr bwMode="auto">
            <a:xfrm>
              <a:off x="2978" y="2911"/>
              <a:ext cx="129" cy="129"/>
            </a:xfrm>
            <a:prstGeom prst="ellipse">
              <a:avLst/>
            </a:prstGeom>
            <a:gradFill rotWithShape="1">
              <a:gsLst>
                <a:gs pos="0">
                  <a:schemeClr val="bg2"/>
                </a:gs>
                <a:gs pos="100000">
                  <a:schemeClr val="bg2">
                    <a:gamma/>
                    <a:shade val="46275"/>
                    <a:invGamma/>
                  </a:schemeClr>
                </a:gs>
              </a:gsLst>
              <a:lin ang="18900000" scaled="1"/>
            </a:gradFill>
            <a:ln w="9525">
              <a:solidFill>
                <a:schemeClr val="tx1"/>
              </a:solidFill>
              <a:round/>
              <a:headEnd/>
              <a:tailEnd/>
            </a:ln>
            <a:effectLst/>
          </p:spPr>
          <p:txBody>
            <a:bodyPr wrap="none" anchor="ctr"/>
            <a:lstStyle/>
            <a:p>
              <a:pPr>
                <a:defRPr/>
              </a:pPr>
              <a:endParaRPr lang="en-US"/>
            </a:p>
          </p:txBody>
        </p:sp>
        <p:sp>
          <p:nvSpPr>
            <p:cNvPr id="15374" name="Line 18"/>
            <p:cNvSpPr>
              <a:spLocks noChangeShapeType="1"/>
            </p:cNvSpPr>
            <p:nvPr/>
          </p:nvSpPr>
          <p:spPr bwMode="auto">
            <a:xfrm>
              <a:off x="2516" y="2971"/>
              <a:ext cx="53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375" name="Group 19"/>
            <p:cNvGrpSpPr>
              <a:grpSpLocks/>
            </p:cNvGrpSpPr>
            <p:nvPr/>
          </p:nvGrpSpPr>
          <p:grpSpPr bwMode="auto">
            <a:xfrm>
              <a:off x="2464" y="2926"/>
              <a:ext cx="114" cy="106"/>
              <a:chOff x="789" y="2403"/>
              <a:chExt cx="114" cy="106"/>
            </a:xfrm>
          </p:grpSpPr>
          <p:sp>
            <p:nvSpPr>
              <p:cNvPr id="15380" name="Line 20"/>
              <p:cNvSpPr>
                <a:spLocks noChangeShapeType="1"/>
              </p:cNvSpPr>
              <p:nvPr/>
            </p:nvSpPr>
            <p:spPr bwMode="auto">
              <a:xfrm>
                <a:off x="796" y="2403"/>
                <a:ext cx="107"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21"/>
              <p:cNvSpPr>
                <a:spLocks noChangeShapeType="1"/>
              </p:cNvSpPr>
              <p:nvPr/>
            </p:nvSpPr>
            <p:spPr bwMode="auto">
              <a:xfrm flipH="1">
                <a:off x="789" y="2403"/>
                <a:ext cx="114"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376" name="Rectangle 22"/>
            <p:cNvSpPr>
              <a:spLocks noChangeArrowheads="1"/>
            </p:cNvSpPr>
            <p:nvPr/>
          </p:nvSpPr>
          <p:spPr bwMode="auto">
            <a:xfrm>
              <a:off x="2683" y="2880"/>
              <a:ext cx="189" cy="18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377" name="Text Box 23"/>
            <p:cNvSpPr txBox="1">
              <a:spLocks noChangeArrowheads="1"/>
            </p:cNvSpPr>
            <p:nvPr/>
          </p:nvSpPr>
          <p:spPr bwMode="auto">
            <a:xfrm>
              <a:off x="2625" y="2810"/>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x</a:t>
              </a:r>
              <a:r>
                <a:rPr lang="en-US" altLang="en-US" sz="2400" baseline="-25000"/>
                <a:t>0</a:t>
              </a:r>
              <a:endParaRPr lang="en-US" altLang="en-US" sz="2400"/>
            </a:p>
          </p:txBody>
        </p:sp>
        <p:sp>
          <p:nvSpPr>
            <p:cNvPr id="15378" name="Line 24"/>
            <p:cNvSpPr>
              <a:spLocks noChangeShapeType="1"/>
            </p:cNvSpPr>
            <p:nvPr/>
          </p:nvSpPr>
          <p:spPr bwMode="auto">
            <a:xfrm flipV="1">
              <a:off x="3039" y="2493"/>
              <a:ext cx="0" cy="47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5379" name="Text Box 25"/>
            <p:cNvSpPr txBox="1">
              <a:spLocks noChangeArrowheads="1"/>
            </p:cNvSpPr>
            <p:nvPr/>
          </p:nvSpPr>
          <p:spPr bwMode="auto">
            <a:xfrm>
              <a:off x="2748" y="2546"/>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0000"/>
                  </a:solidFill>
                </a:rPr>
                <a:t>v</a:t>
              </a:r>
              <a:r>
                <a:rPr lang="en-US" altLang="en-US" sz="2400" baseline="-25000">
                  <a:solidFill>
                    <a:srgbClr val="FF0000"/>
                  </a:solidFill>
                </a:rPr>
                <a:t>0</a:t>
              </a:r>
              <a:endParaRPr lang="en-US" altLang="en-US" sz="2400">
                <a:solidFill>
                  <a:srgbClr val="FF0000"/>
                </a:solidFill>
              </a:endParaRPr>
            </a:p>
          </p:txBody>
        </p:sp>
      </p:grpSp>
      <p:sp>
        <p:nvSpPr>
          <p:cNvPr id="1536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grpSp>
        <p:nvGrpSpPr>
          <p:cNvPr id="22" name="Group 65"/>
          <p:cNvGrpSpPr>
            <a:grpSpLocks/>
          </p:cNvGrpSpPr>
          <p:nvPr/>
        </p:nvGrpSpPr>
        <p:grpSpPr bwMode="auto">
          <a:xfrm>
            <a:off x="830263" y="1792288"/>
            <a:ext cx="7464425" cy="858837"/>
            <a:chOff x="523" y="2651"/>
            <a:chExt cx="4702" cy="541"/>
          </a:xfrm>
        </p:grpSpPr>
        <p:sp>
          <p:nvSpPr>
            <p:cNvPr id="15368" name="Rectangle 66"/>
            <p:cNvSpPr>
              <a:spLocks noChangeArrowheads="1"/>
            </p:cNvSpPr>
            <p:nvPr/>
          </p:nvSpPr>
          <p:spPr bwMode="auto">
            <a:xfrm>
              <a:off x="721" y="2651"/>
              <a:ext cx="228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dirty="0">
                  <a:cs typeface="Courier New" pitchFamily="49" charset="0"/>
                  <a:sym typeface="Symbol" pitchFamily="18" charset="2"/>
                </a:rPr>
                <a:t></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rad</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180° = </a:t>
              </a:r>
              <a:r>
                <a:rPr lang="en-US" altLang="en-US" sz="2400" dirty="0" smtClean="0">
                  <a:cs typeface="Courier New" pitchFamily="49" charset="0"/>
                  <a:sym typeface="Symbol" pitchFamily="18" charset="2"/>
                </a:rPr>
                <a:t>½ rev</a:t>
              </a:r>
              <a:endParaRPr lang="en-US" altLang="en-US" sz="2400" dirty="0">
                <a:cs typeface="Courier New" pitchFamily="49" charset="0"/>
                <a:sym typeface="Symbol" pitchFamily="18" charset="2"/>
              </a:endParaRPr>
            </a:p>
          </p:txBody>
        </p:sp>
        <p:sp>
          <p:nvSpPr>
            <p:cNvPr id="15369" name="Text Box 67"/>
            <p:cNvSpPr txBox="1">
              <a:spLocks noChangeArrowheads="1"/>
            </p:cNvSpPr>
            <p:nvPr/>
          </p:nvSpPr>
          <p:spPr bwMode="auto">
            <a:xfrm>
              <a:off x="3018" y="2669"/>
              <a:ext cx="2207" cy="52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radian-degree-revolution conversions</a:t>
              </a:r>
            </a:p>
          </p:txBody>
        </p:sp>
        <p:sp>
          <p:nvSpPr>
            <p:cNvPr id="15370" name="Rectangle 68"/>
            <p:cNvSpPr>
              <a:spLocks noChangeArrowheads="1"/>
            </p:cNvSpPr>
            <p:nvPr/>
          </p:nvSpPr>
          <p:spPr bwMode="auto">
            <a:xfrm>
              <a:off x="523" y="2665"/>
              <a:ext cx="4701" cy="52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371" name="Rectangle 69"/>
            <p:cNvSpPr>
              <a:spLocks noChangeArrowheads="1"/>
            </p:cNvSpPr>
            <p:nvPr/>
          </p:nvSpPr>
          <p:spPr bwMode="auto">
            <a:xfrm>
              <a:off x="617" y="2929"/>
              <a:ext cx="265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dirty="0">
                  <a:cs typeface="Courier New" pitchFamily="49" charset="0"/>
                  <a:sym typeface="Symbol" pitchFamily="18" charset="2"/>
                </a:rPr>
                <a:t>2</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rad</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360° = 1 rev</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43074">
                                            <p:txEl>
                                              <p:pRg st="3" end="3"/>
                                            </p:txEl>
                                          </p:spTgt>
                                        </p:tgtEl>
                                        <p:attrNameLst>
                                          <p:attrName>style.visibility</p:attrName>
                                        </p:attrNameLst>
                                      </p:cBhvr>
                                      <p:to>
                                        <p:strVal val="visible"/>
                                      </p:to>
                                    </p:set>
                                    <p:anim calcmode="lin" valueType="num">
                                      <p:cBhvr additive="base">
                                        <p:cTn id="14" dur="500" fill="hold"/>
                                        <p:tgtEl>
                                          <p:spTgt spid="643074">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43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43086">
                                            <p:txEl>
                                              <p:pRg st="0" end="0"/>
                                            </p:txEl>
                                          </p:spTgt>
                                        </p:tgtEl>
                                        <p:attrNameLst>
                                          <p:attrName>style.visibility</p:attrName>
                                        </p:attrNameLst>
                                      </p:cBhvr>
                                      <p:to>
                                        <p:strVal val="visible"/>
                                      </p:to>
                                    </p:set>
                                    <p:anim calcmode="lin" valueType="num">
                                      <p:cBhvr additive="base">
                                        <p:cTn id="20" dur="500" fill="hold"/>
                                        <p:tgtEl>
                                          <p:spTgt spid="64308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430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43086">
                                            <p:txEl>
                                              <p:pRg st="1" end="1"/>
                                            </p:txEl>
                                          </p:spTgt>
                                        </p:tgtEl>
                                        <p:attrNameLst>
                                          <p:attrName>style.visibility</p:attrName>
                                        </p:attrNameLst>
                                      </p:cBhvr>
                                      <p:to>
                                        <p:strVal val="visible"/>
                                      </p:to>
                                    </p:set>
                                    <p:anim calcmode="lin" valueType="num">
                                      <p:cBhvr additive="base">
                                        <p:cTn id="26" dur="500" fill="hold"/>
                                        <p:tgtEl>
                                          <p:spTgt spid="64308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430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43086">
                                            <p:txEl>
                                              <p:pRg st="2" end="2"/>
                                            </p:txEl>
                                          </p:spTgt>
                                        </p:tgtEl>
                                        <p:attrNameLst>
                                          <p:attrName>style.visibility</p:attrName>
                                        </p:attrNameLst>
                                      </p:cBhvr>
                                      <p:to>
                                        <p:strVal val="visible"/>
                                      </p:to>
                                    </p:set>
                                    <p:anim calcmode="lin" valueType="num">
                                      <p:cBhvr additive="base">
                                        <p:cTn id="32" dur="500" fill="hold"/>
                                        <p:tgtEl>
                                          <p:spTgt spid="643086">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430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43086">
                                            <p:txEl>
                                              <p:pRg st="3" end="3"/>
                                            </p:txEl>
                                          </p:spTgt>
                                        </p:tgtEl>
                                        <p:attrNameLst>
                                          <p:attrName>style.visibility</p:attrName>
                                        </p:attrNameLst>
                                      </p:cBhvr>
                                      <p:to>
                                        <p:strVal val="visible"/>
                                      </p:to>
                                    </p:set>
                                    <p:anim calcmode="lin" valueType="num">
                                      <p:cBhvr additive="base">
                                        <p:cTn id="38" dur="500" fill="hold"/>
                                        <p:tgtEl>
                                          <p:spTgt spid="643086">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430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par>
                                <p:cTn id="40" presetID="10"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par>
                                <p:cTn id="43" presetID="8" presetClass="emph" presetSubtype="0" repeatCount="indefinite" fill="hold" nodeType="withEffect">
                                  <p:stCondLst>
                                    <p:cond delay="0"/>
                                  </p:stCondLst>
                                  <p:childTnLst>
                                    <p:animRot by="-21600000">
                                      <p:cBhvr>
                                        <p:cTn id="44" dur="5000" fill="hold"/>
                                        <p:tgtEl>
                                          <p:spTgt spid="3"/>
                                        </p:tgtEl>
                                        <p:attrNameLst>
                                          <p:attrName>r</p:attrName>
                                        </p:attrNameLst>
                                      </p:cBhvr>
                                    </p:animRo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43115">
                                            <p:txEl>
                                              <p:pRg st="1" end="1"/>
                                            </p:txEl>
                                          </p:spTgt>
                                        </p:tgtEl>
                                        <p:attrNameLst>
                                          <p:attrName>style.visibility</p:attrName>
                                        </p:attrNameLst>
                                      </p:cBhvr>
                                      <p:to>
                                        <p:strVal val="visible"/>
                                      </p:to>
                                    </p:set>
                                    <p:anim calcmode="lin" valueType="num">
                                      <p:cBhvr additive="base">
                                        <p:cTn id="49" dur="500" fill="hold"/>
                                        <p:tgtEl>
                                          <p:spTgt spid="643115">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431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4" name="Rectangle 14"/>
          <p:cNvSpPr>
            <a:spLocks noChangeArrowheads="1"/>
          </p:cNvSpPr>
          <p:nvPr/>
        </p:nvSpPr>
        <p:spPr bwMode="auto">
          <a:xfrm>
            <a:off x="674688" y="4430712"/>
            <a:ext cx="7772400" cy="24272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EXAMPLE: </a:t>
            </a:r>
            <a:r>
              <a:rPr lang="en-US" altLang="en-US" sz="2400" dirty="0">
                <a:solidFill>
                  <a:srgbClr val="000000"/>
                </a:solidFill>
                <a:cs typeface="Times New Roman" pitchFamily="18" charset="0"/>
                <a:sym typeface="Symbol" pitchFamily="18" charset="2"/>
              </a:rPr>
              <a:t>Find the angular frequency (angular speed) of the second hand on a clock.</a:t>
            </a:r>
          </a:p>
          <a:p>
            <a:pPr eaLnBrk="1" hangingPunct="1">
              <a:buFontTx/>
              <a:buNone/>
            </a:pPr>
            <a:r>
              <a:rPr lang="en-US" altLang="en-US" sz="2400" dirty="0" smtClean="0">
                <a:solidFill>
                  <a:srgbClr val="000000"/>
                </a:solidFill>
                <a:cs typeface="Times New Roman" pitchFamily="18" charset="0"/>
                <a:sym typeface="Symbol" pitchFamily="18" charset="2"/>
              </a:rPr>
              <a:t>SOLUTION:  </a:t>
            </a:r>
            <a:r>
              <a:rPr lang="en-US" altLang="en-US" sz="2400" dirty="0">
                <a:solidFill>
                  <a:srgbClr val="000000"/>
                </a:solidFill>
                <a:cs typeface="Times New Roman" pitchFamily="18" charset="0"/>
                <a:sym typeface="Symbol" pitchFamily="18" charset="2"/>
              </a:rPr>
              <a:t>Since the second hand turns </a:t>
            </a:r>
            <a:r>
              <a:rPr lang="en-US" altLang="en-US" sz="2400" dirty="0" smtClean="0">
                <a:solidFill>
                  <a:srgbClr val="000000"/>
                </a:solidFill>
                <a:cs typeface="Times New Roman" pitchFamily="18" charset="0"/>
                <a:sym typeface="Symbol" pitchFamily="18" charset="2"/>
              </a:rPr>
              <a:t>        through </a:t>
            </a:r>
            <a:r>
              <a:rPr lang="en-US" altLang="en-US" sz="2400" dirty="0">
                <a:solidFill>
                  <a:srgbClr val="000000"/>
                </a:solidFill>
                <a:cs typeface="Times New Roman" pitchFamily="18" charset="0"/>
                <a:sym typeface="Symbol" pitchFamily="18" charset="2"/>
              </a:rPr>
              <a:t>one </a:t>
            </a:r>
            <a:r>
              <a:rPr lang="en-US" altLang="en-US" sz="2400" dirty="0" smtClean="0">
                <a:solidFill>
                  <a:srgbClr val="000000"/>
                </a:solidFill>
                <a:cs typeface="Times New Roman" pitchFamily="18" charset="0"/>
                <a:sym typeface="Symbol" pitchFamily="18" charset="2"/>
              </a:rPr>
              <a:t>circle </a:t>
            </a:r>
            <a:r>
              <a:rPr lang="en-US" altLang="en-US" sz="2400" dirty="0">
                <a:cs typeface="Courier New" pitchFamily="49" charset="0"/>
                <a:sym typeface="Symbol" pitchFamily="18" charset="2"/>
              </a:rPr>
              <a:t>each 60 s, it has an </a:t>
            </a:r>
            <a:r>
              <a:rPr lang="en-US" altLang="en-US" sz="2400" dirty="0" smtClean="0">
                <a:cs typeface="Courier New" pitchFamily="49" charset="0"/>
                <a:sym typeface="Symbol" pitchFamily="18" charset="2"/>
              </a:rPr>
              <a:t>                 angular speed</a:t>
            </a:r>
            <a:endParaRPr lang="en-US" altLang="en-US" sz="2400" dirty="0">
              <a:solidFill>
                <a:srgbClr val="000000"/>
              </a:solidFill>
              <a:cs typeface="Times New Roman" pitchFamily="18" charset="0"/>
              <a:sym typeface="Symbol" pitchFamily="18" charset="2"/>
            </a:endParaRPr>
          </a:p>
        </p:txBody>
      </p:sp>
      <mc:AlternateContent xmlns:mc="http://schemas.openxmlformats.org/markup-compatibility/2006" xmlns:a14="http://schemas.microsoft.com/office/drawing/2010/main">
        <mc:Choice Requires="a14">
          <p:sp>
            <p:nvSpPr>
              <p:cNvPr id="645122" name="Rectangle 2"/>
              <p:cNvSpPr>
                <a:spLocks noChangeArrowheads="1"/>
              </p:cNvSpPr>
              <p:nvPr/>
            </p:nvSpPr>
            <p:spPr bwMode="auto">
              <a:xfrm>
                <a:off x="685800" y="1343025"/>
                <a:ext cx="7772400" cy="3085537"/>
              </a:xfrm>
              <a:prstGeom prst="rect">
                <a:avLst/>
              </a:prstGeom>
              <a:solidFill>
                <a:srgbClr val="EAEAEA"/>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chemeClr val="accent2"/>
                    </a:solidFill>
                  </a:rPr>
                  <a:t>Angular speed</a:t>
                </a:r>
                <a:r>
                  <a:rPr lang="en-US" altLang="en-US" sz="2400" dirty="0">
                    <a:solidFill>
                      <a:schemeClr val="accent2"/>
                    </a:solidFill>
                    <a:sym typeface="Symbol" pitchFamily="18" charset="2"/>
                  </a:rPr>
                  <a:t> </a:t>
                </a:r>
                <a:endParaRPr lang="en-US" altLang="en-US" sz="2400" i="1" dirty="0">
                  <a:solidFill>
                    <a:schemeClr val="accent2"/>
                  </a:solidFill>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spcBef>
                    <a:spcPts val="0"/>
                  </a:spcBef>
                  <a:buFontTx/>
                  <a:buNone/>
                </a:pPr>
                <a:r>
                  <a:rPr lang="en-US" altLang="en-US" sz="2400" dirty="0">
                    <a:solidFill>
                      <a:srgbClr val="000000"/>
                    </a:solidFill>
                    <a:cs typeface="Times New Roman" pitchFamily="18" charset="0"/>
                    <a:sym typeface="Symbol" pitchFamily="18" charset="2"/>
                  </a:rPr>
                  <a:t>Since </a:t>
                </a:r>
                <a:r>
                  <a:rPr lang="en-US" altLang="en-US" sz="2400" dirty="0">
                    <a:cs typeface="Courier New" pitchFamily="49" charset="0"/>
                    <a:sym typeface="Symbol" pitchFamily="18" charset="2"/>
                  </a:rPr>
                  <a:t>2</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rad</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360° = 1 rev it should be clear that the angular speed </a:t>
                </a:r>
                <a:r>
                  <a:rPr lang="en-US" altLang="en-US" sz="2400" i="1" dirty="0">
                    <a:sym typeface="Symbol" pitchFamily="18" charset="2"/>
                  </a:rPr>
                  <a:t></a:t>
                </a:r>
                <a:r>
                  <a:rPr lang="en-US" altLang="en-US" sz="2400" dirty="0">
                    <a:cs typeface="Courier New" pitchFamily="49" charset="0"/>
                    <a:sym typeface="Symbol" pitchFamily="18" charset="2"/>
                  </a:rPr>
                  <a:t> is just </a:t>
                </a:r>
                <a14:m>
                  <m:oMath xmlns:m="http://schemas.openxmlformats.org/officeDocument/2006/math">
                    <m:f>
                      <m:fPr>
                        <m:ctrlPr>
                          <a:rPr lang="en-US" altLang="en-US" sz="2000" i="1" dirty="0" smtClean="0">
                            <a:latin typeface="Cambria Math" panose="02040503050406030204" pitchFamily="18" charset="0"/>
                            <a:cs typeface="Courier New" pitchFamily="49" charset="0"/>
                            <a:sym typeface="Symbol" pitchFamily="18" charset="2"/>
                          </a:rPr>
                        </m:ctrlPr>
                      </m:fPr>
                      <m:num>
                        <m:r>
                          <a:rPr lang="en-US" altLang="en-US" sz="2000" i="1" dirty="0" smtClean="0">
                            <a:latin typeface="Cambria Math" panose="02040503050406030204" pitchFamily="18" charset="0"/>
                            <a:cs typeface="Courier New" pitchFamily="49" charset="0"/>
                            <a:sym typeface="Symbol" pitchFamily="18" charset="2"/>
                          </a:rPr>
                          <m:t>2</m:t>
                        </m:r>
                      </m:num>
                      <m:den>
                        <m:r>
                          <a:rPr lang="en-US" altLang="en-US" sz="2000" i="1" dirty="0" smtClean="0">
                            <a:latin typeface="Cambria Math" panose="02040503050406030204" pitchFamily="18" charset="0"/>
                            <a:cs typeface="Courier New" pitchFamily="49" charset="0"/>
                            <a:sym typeface="Symbol" pitchFamily="18" charset="2"/>
                          </a:rPr>
                          <m:t>𝑇</m:t>
                        </m:r>
                      </m:den>
                    </m:f>
                  </m:oMath>
                </a14:m>
                <a:r>
                  <a:rPr lang="en-US" altLang="en-US" sz="2400" dirty="0">
                    <a:cs typeface="Courier New" pitchFamily="49" charset="0"/>
                    <a:sym typeface="Symbol" pitchFamily="18" charset="2"/>
                  </a:rPr>
                  <a:t>.</a:t>
                </a: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spcBef>
                    <a:spcPts val="1000"/>
                  </a:spcBef>
                  <a:buFontTx/>
                  <a:buNone/>
                </a:pPr>
                <a:r>
                  <a:rPr lang="en-US" altLang="en-US" sz="2400" dirty="0">
                    <a:solidFill>
                      <a:srgbClr val="000000"/>
                    </a:solidFill>
                    <a:cs typeface="Times New Roman" pitchFamily="18" charset="0"/>
                    <a:sym typeface="Symbol" pitchFamily="18" charset="2"/>
                  </a:rPr>
                  <a:t>And since </a:t>
                </a:r>
                <a14:m>
                  <m:oMath xmlns:m="http://schemas.openxmlformats.org/officeDocument/2006/math">
                    <m:r>
                      <a:rPr lang="en-US" altLang="en-US" sz="1800" i="1" dirty="0" smtClean="0">
                        <a:solidFill>
                          <a:srgbClr val="000000"/>
                        </a:solidFill>
                        <a:latin typeface="Cambria Math" panose="02040503050406030204" pitchFamily="18" charset="0"/>
                        <a:cs typeface="Times New Roman" pitchFamily="18" charset="0"/>
                        <a:sym typeface="Symbol" pitchFamily="18" charset="2"/>
                      </a:rPr>
                      <m:t>𝑓</m:t>
                    </m:r>
                    <m:r>
                      <a:rPr lang="en-US" altLang="en-US" sz="18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18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1800" i="1" dirty="0" smtClean="0">
                            <a:solidFill>
                              <a:srgbClr val="000000"/>
                            </a:solidFill>
                            <a:latin typeface="Cambria Math" panose="02040503050406030204" pitchFamily="18" charset="0"/>
                            <a:cs typeface="Times New Roman" pitchFamily="18" charset="0"/>
                            <a:sym typeface="Symbol" pitchFamily="18" charset="2"/>
                          </a:rPr>
                          <m:t>1</m:t>
                        </m:r>
                      </m:num>
                      <m:den>
                        <m:r>
                          <a:rPr lang="en-US" altLang="en-US" sz="1800" i="1" dirty="0" smtClean="0">
                            <a:solidFill>
                              <a:srgbClr val="000000"/>
                            </a:solidFill>
                            <a:latin typeface="Cambria Math" panose="02040503050406030204" pitchFamily="18" charset="0"/>
                            <a:cs typeface="Times New Roman" pitchFamily="18" charset="0"/>
                            <a:sym typeface="Symbol" pitchFamily="18" charset="2"/>
                          </a:rPr>
                          <m:t>𝑇</m:t>
                        </m:r>
                      </m:den>
                    </m:f>
                  </m:oMath>
                </a14:m>
                <a:r>
                  <a:rPr lang="en-US" altLang="en-US" sz="2400" dirty="0" smtClean="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it should also be clear that </a:t>
                </a:r>
                <a:r>
                  <a:rPr lang="en-US" altLang="en-US" sz="2400" dirty="0">
                    <a:sym typeface="Symbol" pitchFamily="18" charset="2"/>
                  </a:rPr>
                  <a:t></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a:t>
                </a:r>
                <a:r>
                  <a:rPr lang="en-US" altLang="en-US" sz="2400" i="1" dirty="0">
                    <a:cs typeface="Courier New" pitchFamily="49" charset="0"/>
                    <a:sym typeface="Symbol" pitchFamily="18" charset="2"/>
                  </a:rPr>
                  <a:t> </a:t>
                </a:r>
                <a:r>
                  <a:rPr lang="en-US" altLang="en-US" sz="2400" dirty="0"/>
                  <a:t>2</a:t>
                </a:r>
                <a:r>
                  <a:rPr lang="en-US" altLang="en-US" sz="2400" dirty="0">
                    <a:sym typeface="Symbol" pitchFamily="18" charset="2"/>
                  </a:rPr>
                  <a:t></a:t>
                </a:r>
                <a:r>
                  <a:rPr lang="en-US" altLang="en-US" sz="2400" i="1" dirty="0">
                    <a:cs typeface="Courier New" pitchFamily="49" charset="0"/>
                    <a:sym typeface="Symbol" pitchFamily="18" charset="2"/>
                  </a:rPr>
                  <a:t>f</a:t>
                </a:r>
                <a:r>
                  <a:rPr lang="en-US" altLang="en-US" sz="2400" i="1" dirty="0">
                    <a:solidFill>
                      <a:srgbClr val="000000"/>
                    </a:solidFill>
                    <a:cs typeface="Times New Roman" pitchFamily="18" charset="0"/>
                    <a:sym typeface="Symbol" pitchFamily="18" charset="2"/>
                  </a:rPr>
                  <a:t>.</a:t>
                </a:r>
                <a:endParaRPr lang="en-US" altLang="en-US" sz="2400" dirty="0">
                  <a:solidFill>
                    <a:srgbClr val="000000"/>
                  </a:solidFill>
                  <a:cs typeface="Times New Roman" pitchFamily="18" charset="0"/>
                  <a:sym typeface="Symbol" pitchFamily="18" charset="2"/>
                </a:endParaRPr>
              </a:p>
            </p:txBody>
          </p:sp>
        </mc:Choice>
        <mc:Fallback xmlns="">
          <p:sp>
            <p:nvSpPr>
              <p:cNvPr id="645122" name="Rectangle 2"/>
              <p:cNvSpPr>
                <a:spLocks noRot="1" noChangeAspect="1" noMove="1" noResize="1" noEditPoints="1" noAdjustHandles="1" noChangeArrowheads="1" noChangeShapeType="1" noTextEdit="1"/>
              </p:cNvSpPr>
              <p:nvPr/>
            </p:nvSpPr>
            <p:spPr bwMode="auto">
              <a:xfrm>
                <a:off x="685800" y="1343025"/>
                <a:ext cx="7772400" cy="3085537"/>
              </a:xfrm>
              <a:prstGeom prst="rect">
                <a:avLst/>
              </a:prstGeom>
              <a:blipFill>
                <a:blip r:embed="rId5"/>
                <a:stretch>
                  <a:fillRect l="-1255" t="-1581" b="-336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2" name="Group 15"/>
          <p:cNvGrpSpPr>
            <a:grpSpLocks/>
          </p:cNvGrpSpPr>
          <p:nvPr/>
        </p:nvGrpSpPr>
        <p:grpSpPr bwMode="auto">
          <a:xfrm>
            <a:off x="833438" y="3462618"/>
            <a:ext cx="7464425" cy="517808"/>
            <a:chOff x="525" y="2291"/>
            <a:chExt cx="4702" cy="291"/>
          </a:xfrm>
        </p:grpSpPr>
        <mc:AlternateContent xmlns:mc="http://schemas.openxmlformats.org/markup-compatibility/2006" xmlns:a14="http://schemas.microsoft.com/office/drawing/2010/main">
          <mc:Choice Requires="a14">
            <p:sp>
              <p:nvSpPr>
                <p:cNvPr id="16395" name="Rectangle 5"/>
                <p:cNvSpPr>
                  <a:spLocks noChangeArrowheads="1"/>
                </p:cNvSpPr>
                <p:nvPr/>
              </p:nvSpPr>
              <p:spPr bwMode="auto">
                <a:xfrm>
                  <a:off x="528" y="2304"/>
                  <a:ext cx="2099" cy="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14:m>
                    <m:oMathPara xmlns:m="http://schemas.openxmlformats.org/officeDocument/2006/math">
                      <m:oMathParaPr>
                        <m:jc m:val="centerGroup"/>
                      </m:oMathParaPr>
                      <m:oMath xmlns:m="http://schemas.openxmlformats.org/officeDocument/2006/math">
                        <m:r>
                          <a:rPr lang="en-US" altLang="en-US" sz="1600" i="1" dirty="0" smtClean="0">
                            <a:latin typeface="Cambria Math" panose="02040503050406030204" pitchFamily="18" charset="0"/>
                            <a:sym typeface="Symbol" pitchFamily="18" charset="2"/>
                          </a:rPr>
                          <m:t></m:t>
                        </m:r>
                        <m:r>
                          <a:rPr lang="en-US" altLang="en-US" sz="1600" i="1" dirty="0">
                            <a:latin typeface="Cambria Math" panose="02040503050406030204" pitchFamily="18" charset="0"/>
                            <a:cs typeface="Courier New" pitchFamily="49" charset="0"/>
                            <a:sym typeface="Symbol" pitchFamily="18" charset="2"/>
                          </a:rPr>
                          <m:t>=</m:t>
                        </m:r>
                        <m:f>
                          <m:fPr>
                            <m:ctrlPr>
                              <a:rPr lang="en-US" altLang="en-US" sz="1600" i="1" dirty="0">
                                <a:latin typeface="Cambria Math" panose="02040503050406030204" pitchFamily="18" charset="0"/>
                                <a:cs typeface="Courier New" pitchFamily="49" charset="0"/>
                                <a:sym typeface="Symbol" pitchFamily="18" charset="2"/>
                              </a:rPr>
                            </m:ctrlPr>
                          </m:fPr>
                          <m:num>
                            <m:r>
                              <a:rPr lang="en-US" altLang="en-US" sz="1600" i="1" dirty="0">
                                <a:latin typeface="Cambria Math" panose="02040503050406030204" pitchFamily="18" charset="0"/>
                              </a:rPr>
                              <m:t>2</m:t>
                            </m:r>
                            <m:r>
                              <a:rPr lang="en-US" altLang="en-US" sz="1600" i="1" dirty="0">
                                <a:latin typeface="Cambria Math" panose="02040503050406030204" pitchFamily="18" charset="0"/>
                                <a:sym typeface="Symbol" pitchFamily="18" charset="2"/>
                              </a:rPr>
                              <m:t></m:t>
                            </m:r>
                          </m:num>
                          <m:den>
                            <m:r>
                              <a:rPr lang="en-US" altLang="en-US" sz="1600" i="1" dirty="0">
                                <a:latin typeface="Cambria Math" panose="02040503050406030204" pitchFamily="18" charset="0"/>
                                <a:cs typeface="Courier New" pitchFamily="49" charset="0"/>
                                <a:sym typeface="Symbol" pitchFamily="18" charset="2"/>
                              </a:rPr>
                              <m:t>𝑇</m:t>
                            </m:r>
                          </m:den>
                        </m:f>
                        <m:r>
                          <a:rPr lang="en-US" altLang="en-US" sz="1600" i="1" dirty="0">
                            <a:latin typeface="Cambria Math" panose="02040503050406030204" pitchFamily="18" charset="0"/>
                            <a:cs typeface="Courier New" pitchFamily="49" charset="0"/>
                            <a:sym typeface="Symbol" pitchFamily="18" charset="2"/>
                          </a:rPr>
                          <m:t>=</m:t>
                        </m:r>
                        <m:f>
                          <m:fPr>
                            <m:ctrlPr>
                              <a:rPr lang="en-US" altLang="en-US" sz="1600" i="1" dirty="0">
                                <a:latin typeface="Cambria Math" panose="02040503050406030204" pitchFamily="18" charset="0"/>
                                <a:cs typeface="Courier New" pitchFamily="49" charset="0"/>
                                <a:sym typeface="Symbol" pitchFamily="18" charset="2"/>
                              </a:rPr>
                            </m:ctrlPr>
                          </m:fPr>
                          <m:num>
                            <m:r>
                              <a:rPr lang="en-US" altLang="en-US" sz="1600" i="1" dirty="0">
                                <a:latin typeface="Cambria Math" panose="02040503050406030204" pitchFamily="18" charset="0"/>
                                <a:cs typeface="Courier New" pitchFamily="49" charset="0"/>
                                <a:sym typeface="Symbol" pitchFamily="18" charset="2"/>
                              </a:rPr>
                              <m:t></m:t>
                            </m:r>
                          </m:num>
                          <m:den>
                            <m:r>
                              <a:rPr lang="en-US" altLang="en-US" sz="1600" i="1" dirty="0">
                                <a:latin typeface="Cambria Math" panose="02040503050406030204" pitchFamily="18" charset="0"/>
                                <a:cs typeface="Courier New" pitchFamily="49" charset="0"/>
                                <a:sym typeface="Symbol" pitchFamily="18" charset="2"/>
                              </a:rPr>
                              <m:t>𝑡</m:t>
                            </m:r>
                          </m:den>
                        </m:f>
                        <m:r>
                          <a:rPr lang="en-US" altLang="en-US" sz="1600" i="1" dirty="0">
                            <a:latin typeface="Cambria Math" panose="02040503050406030204" pitchFamily="18" charset="0"/>
                            <a:cs typeface="Courier New" pitchFamily="49" charset="0"/>
                            <a:sym typeface="Symbol" pitchFamily="18" charset="2"/>
                          </a:rPr>
                          <m:t> = </m:t>
                        </m:r>
                        <m:r>
                          <a:rPr lang="en-US" altLang="en-US" sz="1600" i="1" dirty="0">
                            <a:latin typeface="Cambria Math" panose="02040503050406030204" pitchFamily="18" charset="0"/>
                          </a:rPr>
                          <m:t>2</m:t>
                        </m:r>
                        <m:r>
                          <a:rPr lang="en-US" altLang="en-US" sz="1600" i="1" dirty="0">
                            <a:latin typeface="Cambria Math" panose="02040503050406030204" pitchFamily="18" charset="0"/>
                            <a:sym typeface="Symbol" pitchFamily="18" charset="2"/>
                          </a:rPr>
                          <m:t></m:t>
                        </m:r>
                        <m:r>
                          <a:rPr lang="en-US" altLang="en-US" sz="1600" i="1" dirty="0">
                            <a:latin typeface="Cambria Math" panose="02040503050406030204" pitchFamily="18" charset="0"/>
                            <a:cs typeface="Courier New" pitchFamily="49" charset="0"/>
                            <a:sym typeface="Symbol" pitchFamily="18" charset="2"/>
                          </a:rPr>
                          <m:t>𝑓</m:t>
                        </m:r>
                      </m:oMath>
                    </m:oMathPara>
                  </a14:m>
                  <a:endParaRPr lang="en-US" altLang="en-US" sz="2400" i="1" dirty="0">
                    <a:cs typeface="Courier New" pitchFamily="49" charset="0"/>
                    <a:sym typeface="Symbol" pitchFamily="18" charset="2"/>
                  </a:endParaRPr>
                </a:p>
                <a:p>
                  <a:pPr eaLnBrk="1" hangingPunct="1">
                    <a:lnSpc>
                      <a:spcPct val="90000"/>
                    </a:lnSpc>
                    <a:buFontTx/>
                    <a:buNone/>
                  </a:pPr>
                  <a:endParaRPr lang="en-US" altLang="en-US" sz="2400" i="1" dirty="0">
                    <a:cs typeface="Courier New" pitchFamily="49" charset="0"/>
                    <a:sym typeface="Symbol" pitchFamily="18" charset="2"/>
                  </a:endParaRPr>
                </a:p>
              </p:txBody>
            </p:sp>
          </mc:Choice>
          <mc:Fallback xmlns="">
            <p:sp>
              <p:nvSpPr>
                <p:cNvPr id="16395" name="Rectangle 5"/>
                <p:cNvSpPr>
                  <a:spLocks noRot="1" noChangeAspect="1" noMove="1" noResize="1" noEditPoints="1" noAdjustHandles="1" noChangeArrowheads="1" noChangeShapeType="1" noTextEdit="1"/>
                </p:cNvSpPr>
                <p:nvPr/>
              </p:nvSpPr>
              <p:spPr bwMode="auto">
                <a:xfrm>
                  <a:off x="528" y="2304"/>
                  <a:ext cx="2099" cy="236"/>
                </a:xfrm>
                <a:prstGeom prst="rect">
                  <a:avLst/>
                </a:prstGeom>
                <a:blipFill>
                  <a:blip r:embed="rId6"/>
                  <a:stretch>
                    <a:fillRect b="-289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6396" name="Text Box 6"/>
            <p:cNvSpPr txBox="1">
              <a:spLocks noChangeArrowheads="1"/>
            </p:cNvSpPr>
            <p:nvPr/>
          </p:nvSpPr>
          <p:spPr bwMode="auto">
            <a:xfrm>
              <a:off x="2715" y="2291"/>
              <a:ext cx="2512"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a:t>
              </a:r>
              <a:r>
                <a:rPr lang="en-US" altLang="en-US" sz="2400">
                  <a:solidFill>
                    <a:schemeClr val="bg1"/>
                  </a:solidFill>
                  <a:sym typeface="Symbol" pitchFamily="18" charset="2"/>
                </a:rPr>
                <a:t>,</a:t>
              </a:r>
              <a:r>
                <a:rPr lang="en-US" altLang="en-US" sz="2400">
                  <a:solidFill>
                    <a:schemeClr val="bg1"/>
                  </a:solidFill>
                </a:rPr>
                <a:t> T and f</a:t>
              </a:r>
            </a:p>
          </p:txBody>
        </p:sp>
        <p:sp>
          <p:nvSpPr>
            <p:cNvPr id="16397" name="Rectangle 7"/>
            <p:cNvSpPr>
              <a:spLocks noChangeArrowheads="1"/>
            </p:cNvSpPr>
            <p:nvPr/>
          </p:nvSpPr>
          <p:spPr bwMode="auto">
            <a:xfrm>
              <a:off x="525" y="2293"/>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1638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grpSp>
        <p:nvGrpSpPr>
          <p:cNvPr id="16390" name="Group 65"/>
          <p:cNvGrpSpPr>
            <a:grpSpLocks/>
          </p:cNvGrpSpPr>
          <p:nvPr/>
        </p:nvGrpSpPr>
        <p:grpSpPr bwMode="auto">
          <a:xfrm>
            <a:off x="830263" y="1792288"/>
            <a:ext cx="7464425" cy="796271"/>
            <a:chOff x="523" y="2651"/>
            <a:chExt cx="4702" cy="541"/>
          </a:xfrm>
        </p:grpSpPr>
        <p:sp>
          <p:nvSpPr>
            <p:cNvPr id="16391" name="Rectangle 66"/>
            <p:cNvSpPr>
              <a:spLocks noChangeArrowheads="1"/>
            </p:cNvSpPr>
            <p:nvPr/>
          </p:nvSpPr>
          <p:spPr bwMode="auto">
            <a:xfrm>
              <a:off x="721" y="2651"/>
              <a:ext cx="228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rad</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180° = 1/2 rev</a:t>
              </a:r>
            </a:p>
          </p:txBody>
        </p:sp>
        <p:sp>
          <p:nvSpPr>
            <p:cNvPr id="16392" name="Text Box 67"/>
            <p:cNvSpPr txBox="1">
              <a:spLocks noChangeArrowheads="1"/>
            </p:cNvSpPr>
            <p:nvPr/>
          </p:nvSpPr>
          <p:spPr bwMode="auto">
            <a:xfrm>
              <a:off x="3018" y="2669"/>
              <a:ext cx="2207" cy="52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dirty="0">
                  <a:solidFill>
                    <a:schemeClr val="bg1"/>
                  </a:solidFill>
                </a:rPr>
                <a:t>radian-degree-revolution conversions</a:t>
              </a:r>
            </a:p>
          </p:txBody>
        </p:sp>
        <p:sp>
          <p:nvSpPr>
            <p:cNvPr id="16393" name="Rectangle 68"/>
            <p:cNvSpPr>
              <a:spLocks noChangeArrowheads="1"/>
            </p:cNvSpPr>
            <p:nvPr/>
          </p:nvSpPr>
          <p:spPr bwMode="auto">
            <a:xfrm>
              <a:off x="523" y="2665"/>
              <a:ext cx="4701" cy="52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6394" name="Rectangle 69"/>
            <p:cNvSpPr>
              <a:spLocks noChangeArrowheads="1"/>
            </p:cNvSpPr>
            <p:nvPr/>
          </p:nvSpPr>
          <p:spPr bwMode="auto">
            <a:xfrm>
              <a:off x="612" y="2865"/>
              <a:ext cx="265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dirty="0">
                  <a:cs typeface="Courier New" pitchFamily="49" charset="0"/>
                  <a:sym typeface="Symbol" pitchFamily="18" charset="2"/>
                </a:rPr>
                <a:t>2</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rad</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360° = 1 rev</a:t>
              </a:r>
            </a:p>
          </p:txBody>
        </p:sp>
      </p:grpSp>
      <p:pic>
        <p:nvPicPr>
          <p:cNvPr id="16398" name="Picture 1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7747" y="4807974"/>
            <a:ext cx="2050026" cy="20500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316"/>
          <p:cNvGrpSpPr>
            <a:grpSpLocks/>
          </p:cNvGrpSpPr>
          <p:nvPr/>
        </p:nvGrpSpPr>
        <p:grpSpPr bwMode="auto">
          <a:xfrm>
            <a:off x="7899400" y="5167313"/>
            <a:ext cx="96838" cy="1311275"/>
            <a:chOff x="4532" y="2501"/>
            <a:chExt cx="61" cy="826"/>
          </a:xfrm>
        </p:grpSpPr>
        <p:sp>
          <p:nvSpPr>
            <p:cNvPr id="16" name="Line 317"/>
            <p:cNvSpPr>
              <a:spLocks noChangeShapeType="1"/>
            </p:cNvSpPr>
            <p:nvPr/>
          </p:nvSpPr>
          <p:spPr bwMode="auto">
            <a:xfrm>
              <a:off x="4563" y="2501"/>
              <a:ext cx="0" cy="417"/>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Rectangle 318"/>
            <p:cNvSpPr>
              <a:spLocks noChangeArrowheads="1"/>
            </p:cNvSpPr>
            <p:nvPr/>
          </p:nvSpPr>
          <p:spPr bwMode="auto">
            <a:xfrm>
              <a:off x="4540" y="2918"/>
              <a:ext cx="48"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8" name="Oval 319"/>
            <p:cNvSpPr>
              <a:spLocks noChangeArrowheads="1"/>
            </p:cNvSpPr>
            <p:nvPr/>
          </p:nvSpPr>
          <p:spPr bwMode="auto">
            <a:xfrm>
              <a:off x="4532" y="2887"/>
              <a:ext cx="61" cy="6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mc:AlternateContent xmlns:mc="http://schemas.openxmlformats.org/markup-compatibility/2006" xmlns:a14="http://schemas.microsoft.com/office/drawing/2010/main">
        <mc:Choice Requires="a14">
          <p:sp>
            <p:nvSpPr>
              <p:cNvPr id="3" name="TextBox 2"/>
              <p:cNvSpPr txBox="1"/>
              <p:nvPr/>
            </p:nvSpPr>
            <p:spPr>
              <a:xfrm>
                <a:off x="2920789" y="6034654"/>
                <a:ext cx="4006958" cy="616964"/>
              </a:xfrm>
              <a:prstGeom prst="rect">
                <a:avLst/>
              </a:prstGeom>
              <a:noFill/>
            </p:spPr>
            <p:txBody>
              <a:bodyPr wrap="square" rtlCol="0">
                <a:spAutoFit/>
              </a:bodyPr>
              <a:lstStyle/>
              <a:p>
                <a14:m>
                  <m:oMath xmlns:m="http://schemas.openxmlformats.org/officeDocument/2006/math">
                    <m:r>
                      <a:rPr lang="en-US" altLang="en-US" i="1" dirty="0">
                        <a:latin typeface="Cambria Math" panose="02040503050406030204" pitchFamily="18" charset="0"/>
                        <a:sym typeface="Symbol" pitchFamily="18" charset="2"/>
                      </a:rPr>
                      <m:t></m:t>
                    </m:r>
                    <m:r>
                      <a:rPr lang="en-US" altLang="en-US" i="1" dirty="0">
                        <a:latin typeface="Cambria Math" panose="02040503050406030204" pitchFamily="18" charset="0"/>
                        <a:cs typeface="Courier New" pitchFamily="49" charset="0"/>
                        <a:sym typeface="Symbol" pitchFamily="18" charset="2"/>
                      </a:rPr>
                      <m:t>=</m:t>
                    </m:r>
                    <m:f>
                      <m:fPr>
                        <m:ctrlPr>
                          <a:rPr lang="en-US" altLang="en-US" i="1" dirty="0">
                            <a:latin typeface="Cambria Math" panose="02040503050406030204" pitchFamily="18" charset="0"/>
                            <a:cs typeface="Courier New" pitchFamily="49" charset="0"/>
                            <a:sym typeface="Symbol" pitchFamily="18" charset="2"/>
                          </a:rPr>
                        </m:ctrlPr>
                      </m:fPr>
                      <m:num>
                        <m:r>
                          <a:rPr lang="en-US" altLang="en-US" i="1" dirty="0">
                            <a:latin typeface="Cambria Math" panose="02040503050406030204" pitchFamily="18" charset="0"/>
                          </a:rPr>
                          <m:t>2</m:t>
                        </m:r>
                        <m:r>
                          <a:rPr lang="en-US" altLang="en-US" i="1" dirty="0">
                            <a:latin typeface="Cambria Math" panose="02040503050406030204" pitchFamily="18" charset="0"/>
                            <a:sym typeface="Symbol" pitchFamily="18" charset="2"/>
                          </a:rPr>
                          <m:t></m:t>
                        </m:r>
                      </m:num>
                      <m:den>
                        <m:r>
                          <a:rPr lang="en-US" altLang="en-US" i="1" dirty="0">
                            <a:latin typeface="Cambria Math" panose="02040503050406030204" pitchFamily="18" charset="0"/>
                            <a:cs typeface="Courier New" pitchFamily="49" charset="0"/>
                            <a:sym typeface="Symbol" pitchFamily="18" charset="2"/>
                          </a:rPr>
                          <m:t>𝑇</m:t>
                        </m:r>
                      </m:den>
                    </m:f>
                    <m:r>
                      <a:rPr lang="en-US" altLang="en-US" i="1" dirty="0">
                        <a:solidFill>
                          <a:srgbClr val="000000"/>
                        </a:solidFill>
                        <a:latin typeface="Cambria Math" panose="02040503050406030204" pitchFamily="18" charset="0"/>
                        <a:cs typeface="Times New Roman" pitchFamily="18" charset="0"/>
                        <a:sym typeface="Symbol" pitchFamily="18" charset="2"/>
                      </a:rPr>
                      <m:t> =</m:t>
                    </m:r>
                    <m:f>
                      <m:fPr>
                        <m:ctrlPr>
                          <a:rPr lang="en-US" altLang="en-US" i="1" dirty="0">
                            <a:latin typeface="Cambria Math" panose="02040503050406030204" pitchFamily="18" charset="0"/>
                            <a:cs typeface="Courier New" pitchFamily="49" charset="0"/>
                            <a:sym typeface="Symbol" pitchFamily="18" charset="2"/>
                          </a:rPr>
                        </m:ctrlPr>
                      </m:fPr>
                      <m:num>
                        <m:r>
                          <a:rPr lang="en-US" altLang="en-US" i="1" dirty="0">
                            <a:latin typeface="Cambria Math" panose="02040503050406030204" pitchFamily="18" charset="0"/>
                          </a:rPr>
                          <m:t>2</m:t>
                        </m:r>
                        <m:r>
                          <a:rPr lang="en-US" altLang="en-US" i="1" dirty="0">
                            <a:latin typeface="Cambria Math" panose="02040503050406030204" pitchFamily="18" charset="0"/>
                            <a:sym typeface="Symbol" pitchFamily="18" charset="2"/>
                          </a:rPr>
                          <m:t></m:t>
                        </m:r>
                      </m:num>
                      <m:den>
                        <m:r>
                          <a:rPr lang="en-US" altLang="en-US" i="1" dirty="0">
                            <a:latin typeface="Cambria Math" panose="02040503050406030204" pitchFamily="18" charset="0"/>
                            <a:cs typeface="Courier New" pitchFamily="49" charset="0"/>
                            <a:sym typeface="Symbol" pitchFamily="18" charset="2"/>
                          </a:rPr>
                          <m:t>60</m:t>
                        </m:r>
                      </m:den>
                    </m:f>
                    <m:r>
                      <a:rPr lang="en-US" altLang="en-US" i="1" dirty="0">
                        <a:latin typeface="Cambria Math" panose="02040503050406030204" pitchFamily="18" charset="0"/>
                        <a:cs typeface="Courier New" pitchFamily="49" charset="0"/>
                        <a:sym typeface="Symbol" pitchFamily="18" charset="2"/>
                      </a:rPr>
                      <m:t> = 0.105</m:t>
                    </m:r>
                    <m:r>
                      <a:rPr lang="en-US" altLang="en-US" i="1" dirty="0">
                        <a:solidFill>
                          <a:srgbClr val="000000"/>
                        </a:solidFill>
                        <a:latin typeface="Cambria Math" panose="02040503050406030204" pitchFamily="18" charset="0"/>
                        <a:cs typeface="Times New Roman" pitchFamily="18" charset="0"/>
                        <a:sym typeface="Symbol" pitchFamily="18" charset="2"/>
                      </a:rPr>
                      <m:t> </m:t>
                    </m:r>
                  </m:oMath>
                </a14:m>
                <a:r>
                  <a:rPr lang="en-US" altLang="en-US" dirty="0">
                    <a:solidFill>
                      <a:srgbClr val="000000"/>
                    </a:solidFill>
                    <a:cs typeface="Times New Roman" pitchFamily="18" charset="0"/>
                    <a:sym typeface="Symbol" pitchFamily="18" charset="2"/>
                  </a:rPr>
                  <a:t>rad</a:t>
                </a:r>
                <a:r>
                  <a:rPr lang="en-US" altLang="en-US" baseline="-25000" dirty="0">
                    <a:solidFill>
                      <a:srgbClr val="000000"/>
                    </a:solidFill>
                    <a:cs typeface="Times New Roman" pitchFamily="18" charset="0"/>
                    <a:sym typeface="Symbol" pitchFamily="18" charset="2"/>
                  </a:rPr>
                  <a:t> </a:t>
                </a:r>
                <a:r>
                  <a:rPr lang="en-US" altLang="en-US" dirty="0" smtClean="0">
                    <a:solidFill>
                      <a:srgbClr val="000000"/>
                    </a:solidFill>
                    <a:cs typeface="Times New Roman" pitchFamily="18" charset="0"/>
                    <a:sym typeface="Symbol" pitchFamily="18" charset="2"/>
                  </a:rPr>
                  <a:t>s</a:t>
                </a:r>
                <a:r>
                  <a:rPr lang="en-US" altLang="en-US" baseline="30000" dirty="0" smtClean="0">
                    <a:solidFill>
                      <a:srgbClr val="000000"/>
                    </a:solidFill>
                    <a:cs typeface="Times New Roman" pitchFamily="18" charset="0"/>
                    <a:sym typeface="Symbol" pitchFamily="18" charset="2"/>
                  </a:rPr>
                  <a:t>-1</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920789" y="6034654"/>
                <a:ext cx="4006958" cy="616964"/>
              </a:xfrm>
              <a:prstGeom prst="rect">
                <a:avLst/>
              </a:prstGeom>
              <a:blipFill>
                <a:blip r:embed="rId8"/>
                <a:stretch>
                  <a:fillRect r="-913" b="-8911"/>
                </a:stretch>
              </a:blipFill>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22">
                                            <p:txEl>
                                              <p:pRg st="3" end="3"/>
                                            </p:txEl>
                                          </p:spTgt>
                                        </p:tgtEl>
                                        <p:attrNameLst>
                                          <p:attrName>style.visibility</p:attrName>
                                        </p:attrNameLst>
                                      </p:cBhvr>
                                      <p:to>
                                        <p:strVal val="visible"/>
                                      </p:to>
                                    </p:set>
                                    <p:anim calcmode="lin" valueType="num">
                                      <p:cBhvr additive="base">
                                        <p:cTn id="7" dur="500" fill="hold"/>
                                        <p:tgtEl>
                                          <p:spTgt spid="64512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45122">
                                            <p:txEl>
                                              <p:pRg st="5" end="5"/>
                                            </p:txEl>
                                          </p:spTgt>
                                        </p:tgtEl>
                                        <p:attrNameLst>
                                          <p:attrName>style.visibility</p:attrName>
                                        </p:attrNameLst>
                                      </p:cBhvr>
                                      <p:to>
                                        <p:strVal val="visible"/>
                                      </p:to>
                                    </p:set>
                                    <p:anim calcmode="lin" valueType="num">
                                      <p:cBhvr additive="base">
                                        <p:cTn id="20" dur="500" fill="hold"/>
                                        <p:tgtEl>
                                          <p:spTgt spid="645122">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4512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45134">
                                            <p:txEl>
                                              <p:pRg st="0" end="0"/>
                                            </p:txEl>
                                          </p:spTgt>
                                        </p:tgtEl>
                                        <p:attrNameLst>
                                          <p:attrName>style.visibility</p:attrName>
                                        </p:attrNameLst>
                                      </p:cBhvr>
                                      <p:to>
                                        <p:strVal val="visible"/>
                                      </p:to>
                                    </p:set>
                                    <p:anim calcmode="lin" valueType="num">
                                      <p:cBhvr additive="base">
                                        <p:cTn id="26" dur="500" fill="hold"/>
                                        <p:tgtEl>
                                          <p:spTgt spid="645134">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451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45134">
                                            <p:txEl>
                                              <p:pRg st="1" end="1"/>
                                            </p:txEl>
                                          </p:spTgt>
                                        </p:tgtEl>
                                        <p:attrNameLst>
                                          <p:attrName>style.visibility</p:attrName>
                                        </p:attrNameLst>
                                      </p:cBhvr>
                                      <p:to>
                                        <p:strVal val="visible"/>
                                      </p:to>
                                    </p:set>
                                    <p:anim calcmode="lin" valueType="num">
                                      <p:cBhvr additive="base">
                                        <p:cTn id="32" dur="500" fill="hold"/>
                                        <p:tgtEl>
                                          <p:spTgt spid="645134">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451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6398"/>
                                        </p:tgtEl>
                                        <p:attrNameLst>
                                          <p:attrName>style.visibility</p:attrName>
                                        </p:attrNameLst>
                                      </p:cBhvr>
                                      <p:to>
                                        <p:strVal val="visible"/>
                                      </p:to>
                                    </p:set>
                                    <p:animEffect transition="in" filter="fade">
                                      <p:cBhvr>
                                        <p:cTn id="37" dur="500"/>
                                        <p:tgtEl>
                                          <p:spTgt spid="16398"/>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mph" presetSubtype="0" repeatCount="indefinite" fill="hold" nodeType="clickEffect">
                                  <p:stCondLst>
                                    <p:cond delay="0"/>
                                  </p:stCondLst>
                                  <p:childTnLst>
                                    <p:animRot by="21600000">
                                      <p:cBhvr>
                                        <p:cTn id="44" dur="5000" fill="hold"/>
                                        <p:tgtEl>
                                          <p:spTgt spid="15"/>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22" grpId="0" uiExpand="1" build="p"/>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1343024"/>
            <a:ext cx="7772400" cy="202581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Angular speed</a:t>
            </a:r>
            <a:r>
              <a:rPr lang="en-US" altLang="en-US" sz="2400">
                <a:solidFill>
                  <a:schemeClr val="accent2"/>
                </a:solidFill>
                <a:sym typeface="Symbol" pitchFamily="18" charset="2"/>
              </a:rPr>
              <a:t> </a:t>
            </a:r>
            <a:endParaRPr lang="en-US" altLang="en-US" sz="2400" i="1">
              <a:solidFill>
                <a:schemeClr val="accent2"/>
              </a:solidFill>
            </a:endParaRPr>
          </a:p>
        </p:txBody>
      </p:sp>
      <mc:AlternateContent xmlns:mc="http://schemas.openxmlformats.org/markup-compatibility/2006" xmlns:a14="http://schemas.microsoft.com/office/drawing/2010/main">
        <mc:Choice Requires="a14">
          <p:sp>
            <p:nvSpPr>
              <p:cNvPr id="653326" name="Rectangle 14"/>
              <p:cNvSpPr>
                <a:spLocks noChangeArrowheads="1"/>
              </p:cNvSpPr>
              <p:nvPr/>
            </p:nvSpPr>
            <p:spPr bwMode="auto">
              <a:xfrm>
                <a:off x="685800" y="3375190"/>
                <a:ext cx="7772400" cy="3417495"/>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EXAMPLE: </a:t>
                </a:r>
                <a:r>
                  <a:rPr lang="en-US" altLang="en-US" sz="2400" dirty="0">
                    <a:solidFill>
                      <a:srgbClr val="000000"/>
                    </a:solidFill>
                    <a:cs typeface="Times New Roman" pitchFamily="18" charset="0"/>
                    <a:sym typeface="Symbol" pitchFamily="18" charset="2"/>
                  </a:rPr>
                  <a:t>A car rounds a 90</a:t>
                </a:r>
                <a:r>
                  <a:rPr lang="en-US" altLang="en-US" sz="2400" dirty="0">
                    <a:solidFill>
                      <a:srgbClr val="000000"/>
                    </a:solidFill>
                    <a:cs typeface="Courier New" pitchFamily="49" charset="0"/>
                    <a:sym typeface="Symbol" pitchFamily="18" charset="2"/>
                  </a:rPr>
                  <a:t>° turn in 6.0 seconds. What was its angular speed during the turn?</a:t>
                </a:r>
              </a:p>
              <a:p>
                <a:pPr eaLnBrk="1" hangingPunct="1">
                  <a:buFontTx/>
                  <a:buNone/>
                </a:pPr>
                <a:r>
                  <a:rPr lang="en-US" altLang="en-US" sz="2400" dirty="0">
                    <a:solidFill>
                      <a:srgbClr val="000000"/>
                    </a:solidFill>
                    <a:cs typeface="Times New Roman" pitchFamily="18" charset="0"/>
                    <a:sym typeface="Symbol" pitchFamily="18" charset="2"/>
                  </a:rPr>
                  <a:t>SOLUTION:</a:t>
                </a:r>
              </a:p>
              <a:p>
                <a:pPr eaLnBrk="1" hangingPunct="1">
                  <a:buFontTx/>
                  <a:buNone/>
                </a:pPr>
                <a:r>
                  <a:rPr lang="en-US" altLang="en-US" sz="2400" dirty="0">
                    <a:solidFill>
                      <a:srgbClr val="000000"/>
                    </a:solidFill>
                    <a:cs typeface="Times New Roman" pitchFamily="18" charset="0"/>
                    <a:sym typeface="Symbol" pitchFamily="18" charset="2"/>
                  </a:rPr>
                  <a:t>Since  needs radians we begin by converting </a:t>
                </a:r>
                <a:r>
                  <a:rPr lang="en-US" altLang="en-US" sz="2400" dirty="0">
                    <a:cs typeface="Courier New" pitchFamily="49" charset="0"/>
                    <a:sym typeface="Symbol" pitchFamily="18" charset="2"/>
                  </a:rPr>
                  <a:t></a:t>
                </a:r>
                <a:r>
                  <a:rPr lang="en-US" altLang="en-US" sz="2400" dirty="0">
                    <a:solidFill>
                      <a:srgbClr val="000000"/>
                    </a:solidFill>
                    <a:cs typeface="Times New Roman" pitchFamily="18" charset="0"/>
                    <a:sym typeface="Symbol" pitchFamily="18" charset="2"/>
                  </a:rPr>
                  <a:t>:</a:t>
                </a:r>
              </a:p>
              <a:p>
                <a:pPr eaLnBrk="1" hangingPunct="1">
                  <a:buFontTx/>
                  <a:buNone/>
                </a:pPr>
                <a:r>
                  <a:rPr lang="en-US" altLang="en-US" sz="2400" i="1" dirty="0">
                    <a:cs typeface="Courier New" pitchFamily="49" charset="0"/>
                    <a:sym typeface="Symbol" pitchFamily="18" charset="2"/>
                  </a:rPr>
                  <a:t>     	     </a:t>
                </a:r>
                <a14:m>
                  <m:oMath xmlns:m="http://schemas.openxmlformats.org/officeDocument/2006/math">
                    <m:r>
                      <a:rPr lang="en-US" altLang="en-US" sz="2400" i="1" dirty="0" smtClean="0">
                        <a:latin typeface="Cambria Math" panose="02040503050406030204" pitchFamily="18" charset="0"/>
                        <a:cs typeface="Courier New" pitchFamily="49" charset="0"/>
                        <a:sym typeface="Symbol" pitchFamily="18" charset="2"/>
                      </a:rPr>
                      <m:t></m:t>
                    </m:r>
                    <m:r>
                      <a:rPr lang="en-US" altLang="en-US" sz="2400" i="1" dirty="0">
                        <a:solidFill>
                          <a:srgbClr val="000000"/>
                        </a:solidFill>
                        <a:latin typeface="Cambria Math" panose="02040503050406030204" pitchFamily="18" charset="0"/>
                        <a:cs typeface="Times New Roman" pitchFamily="18" charset="0"/>
                        <a:sym typeface="Symbol" pitchFamily="18" charset="2"/>
                      </a:rPr>
                      <m:t>=90</m:t>
                    </m:r>
                    <m:r>
                      <a:rPr lang="en-US" altLang="en-US" sz="2400" i="1" dirty="0">
                        <a:solidFill>
                          <a:srgbClr val="000000"/>
                        </a:solidFill>
                        <a:latin typeface="Cambria Math" panose="02040503050406030204" pitchFamily="18" charset="0"/>
                        <a:cs typeface="Courier New" pitchFamily="49" charset="0"/>
                        <a:sym typeface="Symbol" pitchFamily="18" charset="2"/>
                      </a:rPr>
                      <m:t>°</m:t>
                    </m:r>
                    <m:d>
                      <m:dPr>
                        <m:ctrlPr>
                          <a:rPr lang="en-US" altLang="en-US" sz="2400" i="1" dirty="0">
                            <a:solidFill>
                              <a:srgbClr val="000000"/>
                            </a:solidFill>
                            <a:latin typeface="Cambria Math" panose="02040503050406030204" pitchFamily="18" charset="0"/>
                            <a:cs typeface="Courier New" pitchFamily="49" charset="0"/>
                            <a:sym typeface="Symbol" pitchFamily="18" charset="2"/>
                          </a:rPr>
                        </m:ctrlPr>
                      </m:dPr>
                      <m:e>
                        <m:f>
                          <m:fPr>
                            <m:ctrlPr>
                              <a:rPr lang="en-US" altLang="en-US" sz="2400" i="1" dirty="0">
                                <a:latin typeface="Cambria Math" panose="02040503050406030204" pitchFamily="18" charset="0"/>
                                <a:cs typeface="Courier New" pitchFamily="49" charset="0"/>
                                <a:sym typeface="Symbol" pitchFamily="18" charset="2"/>
                              </a:rPr>
                            </m:ctrlPr>
                          </m:fPr>
                          <m:num>
                            <m:r>
                              <a:rPr lang="en-US" altLang="en-US" sz="2400" i="1" dirty="0">
                                <a:latin typeface="Cambria Math" panose="02040503050406030204" pitchFamily="18" charset="0"/>
                                <a:cs typeface="Courier New" pitchFamily="49" charset="0"/>
                                <a:sym typeface="Symbol" pitchFamily="18" charset="2"/>
                              </a:rPr>
                              <m:t> </m:t>
                            </m:r>
                            <m:r>
                              <a:rPr lang="en-US" altLang="en-US" sz="2400" i="1" dirty="0">
                                <a:latin typeface="Cambria Math" panose="02040503050406030204" pitchFamily="18" charset="0"/>
                                <a:cs typeface="Courier New" pitchFamily="49" charset="0"/>
                                <a:sym typeface="Symbol" pitchFamily="18" charset="2"/>
                              </a:rPr>
                              <m:t>𝑟𝑎𝑑</m:t>
                            </m:r>
                          </m:num>
                          <m:den>
                            <m:r>
                              <a:rPr lang="en-US" altLang="en-US" sz="2400" i="1" dirty="0">
                                <a:latin typeface="Cambria Math" panose="02040503050406030204" pitchFamily="18" charset="0"/>
                                <a:cs typeface="Courier New" pitchFamily="49" charset="0"/>
                                <a:sym typeface="Symbol" pitchFamily="18" charset="2"/>
                              </a:rPr>
                              <m:t>180°</m:t>
                            </m:r>
                          </m:den>
                        </m:f>
                      </m:e>
                    </m:d>
                    <m:r>
                      <a:rPr lang="en-US" altLang="en-US" sz="2400" i="1" dirty="0">
                        <a:solidFill>
                          <a:srgbClr val="000000"/>
                        </a:solidFill>
                        <a:latin typeface="Cambria Math" panose="02040503050406030204" pitchFamily="18" charset="0"/>
                        <a:cs typeface="Courier New" pitchFamily="49" charset="0"/>
                        <a:sym typeface="Symbol" pitchFamily="18" charset="2"/>
                      </a:rPr>
                      <m:t>=1.57 </m:t>
                    </m:r>
                  </m:oMath>
                </a14:m>
                <a:r>
                  <a:rPr lang="en-US" altLang="en-US" sz="2400" dirty="0">
                    <a:solidFill>
                      <a:srgbClr val="000000"/>
                    </a:solidFill>
                    <a:cs typeface="Courier New" pitchFamily="49" charset="0"/>
                    <a:sym typeface="Symbol" pitchFamily="18" charset="2"/>
                  </a:rPr>
                  <a:t>rad.</a:t>
                </a:r>
              </a:p>
              <a:p>
                <a:pPr eaLnBrk="1" hangingPunct="1">
                  <a:buFontTx/>
                  <a:buNone/>
                </a:pPr>
                <a:r>
                  <a:rPr lang="en-US" altLang="en-US" sz="2400" dirty="0">
                    <a:solidFill>
                      <a:srgbClr val="000000"/>
                    </a:solidFill>
                    <a:cs typeface="Times New Roman" pitchFamily="18" charset="0"/>
                    <a:sym typeface="Symbol" pitchFamily="18" charset="2"/>
                  </a:rPr>
                  <a:t>Now we use</a:t>
                </a:r>
              </a:p>
              <a:p>
                <a:pPr eaLnBrk="1" hangingPunct="1">
                  <a:spcBef>
                    <a:spcPts val="0"/>
                  </a:spcBef>
                  <a:buFontTx/>
                  <a:buNone/>
                </a:pPr>
                <a:r>
                  <a:rPr lang="en-US" altLang="en-US" sz="2400" i="1" dirty="0">
                    <a:sym typeface="Symbol" pitchFamily="18" charset="2"/>
                  </a:rPr>
                  <a:t>       	       </a:t>
                </a:r>
                <a14:m>
                  <m:oMath xmlns:m="http://schemas.openxmlformats.org/officeDocument/2006/math">
                    <m:r>
                      <a:rPr lang="en-US" altLang="en-US" sz="2400" i="1" dirty="0" smtClean="0">
                        <a:latin typeface="Cambria Math" panose="02040503050406030204" pitchFamily="18" charset="0"/>
                        <a:sym typeface="Symbol" pitchFamily="18" charset="2"/>
                      </a:rPr>
                      <m:t></m:t>
                    </m:r>
                    <m:r>
                      <a:rPr lang="en-US" altLang="en-US" sz="2400" i="1" dirty="0">
                        <a:latin typeface="Cambria Math" panose="02040503050406030204" pitchFamily="18" charset="0"/>
                        <a:cs typeface="Courier New" pitchFamily="49" charset="0"/>
                        <a:sym typeface="Symbol" pitchFamily="18" charset="2"/>
                      </a:rPr>
                      <m:t>=</m:t>
                    </m:r>
                    <m:f>
                      <m:fPr>
                        <m:ctrlPr>
                          <a:rPr lang="en-US" altLang="en-US" sz="2400" i="1" dirty="0">
                            <a:latin typeface="Cambria Math" panose="02040503050406030204" pitchFamily="18" charset="0"/>
                            <a:cs typeface="Courier New" pitchFamily="49" charset="0"/>
                            <a:sym typeface="Symbol" pitchFamily="18" charset="2"/>
                          </a:rPr>
                        </m:ctrlPr>
                      </m:fPr>
                      <m:num>
                        <m:r>
                          <a:rPr lang="en-US" altLang="en-US" sz="2400" i="1" dirty="0">
                            <a:latin typeface="Cambria Math" panose="02040503050406030204" pitchFamily="18" charset="0"/>
                            <a:cs typeface="Courier New" pitchFamily="49" charset="0"/>
                            <a:sym typeface="Symbol" pitchFamily="18" charset="2"/>
                          </a:rPr>
                          <m:t></m:t>
                        </m:r>
                      </m:num>
                      <m:den>
                        <m:r>
                          <a:rPr lang="en-US" altLang="en-US" sz="2400" i="1" dirty="0">
                            <a:latin typeface="Cambria Math" panose="02040503050406030204" pitchFamily="18" charset="0"/>
                            <a:cs typeface="Courier New" pitchFamily="49" charset="0"/>
                            <a:sym typeface="Symbol" pitchFamily="18" charset="2"/>
                          </a:rPr>
                          <m:t>𝑡</m:t>
                        </m:r>
                      </m:den>
                    </m:f>
                    <m:r>
                      <a:rPr lang="en-US" altLang="en-US" sz="2400" i="1" dirty="0">
                        <a:latin typeface="Cambria Math" panose="02040503050406030204" pitchFamily="18" charset="0"/>
                        <a:cs typeface="Courier New" pitchFamily="49" charset="0"/>
                        <a:sym typeface="Symbol" pitchFamily="18" charset="2"/>
                      </a:rPr>
                      <m:t> =</m:t>
                    </m:r>
                    <m:f>
                      <m:fPr>
                        <m:ctrlPr>
                          <a:rPr lang="en-US" altLang="en-US" sz="2400" i="1" dirty="0">
                            <a:latin typeface="Cambria Math" panose="02040503050406030204" pitchFamily="18" charset="0"/>
                            <a:cs typeface="Courier New" pitchFamily="49" charset="0"/>
                            <a:sym typeface="Symbol" pitchFamily="18" charset="2"/>
                          </a:rPr>
                        </m:ctrlPr>
                      </m:fPr>
                      <m:num>
                        <m:r>
                          <a:rPr lang="en-US" altLang="en-US" sz="2400" i="1" dirty="0">
                            <a:latin typeface="Cambria Math" panose="02040503050406030204" pitchFamily="18" charset="0"/>
                            <a:cs typeface="Courier New" pitchFamily="49" charset="0"/>
                            <a:sym typeface="Symbol" pitchFamily="18" charset="2"/>
                          </a:rPr>
                          <m:t>1.57</m:t>
                        </m:r>
                      </m:num>
                      <m:den>
                        <m:r>
                          <a:rPr lang="en-US" altLang="en-US" sz="2400" i="1" dirty="0">
                            <a:latin typeface="Cambria Math" panose="02040503050406030204" pitchFamily="18" charset="0"/>
                            <a:cs typeface="Courier New" pitchFamily="49" charset="0"/>
                            <a:sym typeface="Symbol" pitchFamily="18" charset="2"/>
                          </a:rPr>
                          <m:t>6</m:t>
                        </m:r>
                      </m:den>
                    </m:f>
                    <m:r>
                      <a:rPr lang="en-US" altLang="en-US" sz="2400" i="1" dirty="0">
                        <a:latin typeface="Cambria Math" panose="02040503050406030204" pitchFamily="18" charset="0"/>
                        <a:cs typeface="Courier New" pitchFamily="49" charset="0"/>
                        <a:sym typeface="Symbol" pitchFamily="18" charset="2"/>
                      </a:rPr>
                      <m:t> = 0.26 </m:t>
                    </m:r>
                  </m:oMath>
                </a14:m>
                <a:r>
                  <a:rPr lang="en-US" altLang="en-US" sz="2400" dirty="0">
                    <a:cs typeface="Courier New" pitchFamily="49" charset="0"/>
                    <a:sym typeface="Symbol" pitchFamily="18" charset="2"/>
                  </a:rPr>
                  <a:t>rad</a:t>
                </a:r>
                <a:r>
                  <a:rPr lang="en-US" altLang="en-US" sz="2400" baseline="-25000" dirty="0">
                    <a:cs typeface="Courier New" pitchFamily="49" charset="0"/>
                    <a:sym typeface="Symbol" pitchFamily="18" charset="2"/>
                  </a:rPr>
                  <a:t> </a:t>
                </a:r>
                <a:r>
                  <a:rPr lang="en-US" altLang="en-US" sz="2400" dirty="0">
                    <a:cs typeface="Courier New" pitchFamily="49" charset="0"/>
                    <a:sym typeface="Symbol" pitchFamily="18" charset="2"/>
                  </a:rPr>
                  <a:t>s</a:t>
                </a:r>
                <a:r>
                  <a:rPr lang="en-US" altLang="en-US" sz="2400" baseline="30000" dirty="0">
                    <a:cs typeface="Courier New" pitchFamily="49" charset="0"/>
                    <a:sym typeface="Symbol" pitchFamily="18" charset="2"/>
                  </a:rPr>
                  <a:t>-1</a:t>
                </a:r>
                <a:r>
                  <a:rPr lang="en-US" altLang="en-US" sz="2400" dirty="0">
                    <a:cs typeface="Courier New" pitchFamily="49" charset="0"/>
                    <a:sym typeface="Symbol" pitchFamily="18" charset="2"/>
                  </a:rPr>
                  <a:t>.</a:t>
                </a:r>
                <a:endParaRPr lang="en-US" altLang="en-US" sz="2400" i="1" dirty="0">
                  <a:cs typeface="Courier New" pitchFamily="49" charset="0"/>
                  <a:sym typeface="Symbol" pitchFamily="18" charset="2"/>
                </a:endParaRPr>
              </a:p>
            </p:txBody>
          </p:sp>
        </mc:Choice>
        <mc:Fallback xmlns="">
          <p:sp>
            <p:nvSpPr>
              <p:cNvPr id="653326" name="Rectangle 14"/>
              <p:cNvSpPr>
                <a:spLocks noRot="1" noChangeAspect="1" noMove="1" noResize="1" noEditPoints="1" noAdjustHandles="1" noChangeArrowheads="1" noChangeShapeType="1" noTextEdit="1"/>
              </p:cNvSpPr>
              <p:nvPr/>
            </p:nvSpPr>
            <p:spPr bwMode="auto">
              <a:xfrm>
                <a:off x="685800" y="3375190"/>
                <a:ext cx="7772400" cy="3417495"/>
              </a:xfrm>
              <a:prstGeom prst="rect">
                <a:avLst/>
              </a:prstGeom>
              <a:blipFill>
                <a:blip r:embed="rId5"/>
                <a:stretch>
                  <a:fillRect l="-1255" t="-1964" b="-89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741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grpSp>
        <p:nvGrpSpPr>
          <p:cNvPr id="15" name="Group 15"/>
          <p:cNvGrpSpPr>
            <a:grpSpLocks/>
          </p:cNvGrpSpPr>
          <p:nvPr/>
        </p:nvGrpSpPr>
        <p:grpSpPr bwMode="auto">
          <a:xfrm>
            <a:off x="833438" y="2724150"/>
            <a:ext cx="7464425" cy="644691"/>
            <a:chOff x="525" y="2291"/>
            <a:chExt cx="4702" cy="291"/>
          </a:xfrm>
        </p:grpSpPr>
        <mc:AlternateContent xmlns:mc="http://schemas.openxmlformats.org/markup-compatibility/2006" xmlns:a14="http://schemas.microsoft.com/office/drawing/2010/main">
          <mc:Choice Requires="a14">
            <p:sp>
              <p:nvSpPr>
                <p:cNvPr id="17419" name="Rectangle 5"/>
                <p:cNvSpPr>
                  <a:spLocks noChangeArrowheads="1"/>
                </p:cNvSpPr>
                <p:nvPr/>
              </p:nvSpPr>
              <p:spPr bwMode="auto">
                <a:xfrm>
                  <a:off x="528" y="2304"/>
                  <a:ext cx="2099" cy="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14:m>
                    <m:oMathPara xmlns:m="http://schemas.openxmlformats.org/officeDocument/2006/math">
                      <m:oMathParaPr>
                        <m:jc m:val="centerGroup"/>
                      </m:oMathParaPr>
                      <m:oMath xmlns:m="http://schemas.openxmlformats.org/officeDocument/2006/math">
                        <m:r>
                          <a:rPr lang="en-US" altLang="en-US" sz="2000" i="1" smtClean="0">
                            <a:latin typeface="Cambria Math" panose="02040503050406030204" pitchFamily="18" charset="0"/>
                            <a:sym typeface="Symbol" pitchFamily="18" charset="2"/>
                          </a:rPr>
                          <m:t></m:t>
                        </m:r>
                        <m:r>
                          <a:rPr lang="en-US" altLang="en-US" sz="2000" i="1">
                            <a:latin typeface="Cambria Math" panose="02040503050406030204" pitchFamily="18" charset="0"/>
                            <a:cs typeface="Courier New" pitchFamily="49" charset="0"/>
                            <a:sym typeface="Symbol" pitchFamily="18" charset="2"/>
                          </a:rPr>
                          <m:t>=</m:t>
                        </m:r>
                        <m:f>
                          <m:fPr>
                            <m:ctrlPr>
                              <a:rPr lang="en-US" altLang="en-US" sz="2000" i="1">
                                <a:latin typeface="Cambria Math" panose="02040503050406030204" pitchFamily="18" charset="0"/>
                                <a:cs typeface="Courier New" pitchFamily="49" charset="0"/>
                                <a:sym typeface="Symbol" pitchFamily="18" charset="2"/>
                              </a:rPr>
                            </m:ctrlPr>
                          </m:fPr>
                          <m:num>
                            <m:r>
                              <a:rPr lang="en-US" altLang="en-US" sz="2000" i="1">
                                <a:latin typeface="Cambria Math" panose="02040503050406030204" pitchFamily="18" charset="0"/>
                              </a:rPr>
                              <m:t>2</m:t>
                            </m:r>
                            <m:r>
                              <a:rPr lang="en-US" altLang="en-US" sz="2000" i="1">
                                <a:latin typeface="Cambria Math" panose="02040503050406030204" pitchFamily="18" charset="0"/>
                                <a:sym typeface="Symbol" pitchFamily="18" charset="2"/>
                              </a:rPr>
                              <m:t></m:t>
                            </m:r>
                          </m:num>
                          <m:den>
                            <m:r>
                              <a:rPr lang="en-US" altLang="en-US" sz="2000" i="1">
                                <a:latin typeface="Cambria Math" panose="02040503050406030204" pitchFamily="18" charset="0"/>
                                <a:cs typeface="Courier New" pitchFamily="49" charset="0"/>
                                <a:sym typeface="Symbol" pitchFamily="18" charset="2"/>
                              </a:rPr>
                              <m:t>𝑇</m:t>
                            </m:r>
                          </m:den>
                        </m:f>
                        <m:r>
                          <a:rPr lang="en-US" altLang="en-US" sz="2000" i="1">
                            <a:latin typeface="Cambria Math" panose="02040503050406030204" pitchFamily="18" charset="0"/>
                            <a:cs typeface="Courier New" pitchFamily="49" charset="0"/>
                            <a:sym typeface="Symbol" pitchFamily="18" charset="2"/>
                          </a:rPr>
                          <m:t> =</m:t>
                        </m:r>
                        <m:f>
                          <m:fPr>
                            <m:ctrlPr>
                              <a:rPr lang="en-US" altLang="en-US" sz="2000" i="1">
                                <a:latin typeface="Cambria Math" panose="02040503050406030204" pitchFamily="18" charset="0"/>
                                <a:cs typeface="Courier New" pitchFamily="49" charset="0"/>
                                <a:sym typeface="Symbol" pitchFamily="18" charset="2"/>
                              </a:rPr>
                            </m:ctrlPr>
                          </m:fPr>
                          <m:num>
                            <m:r>
                              <a:rPr lang="en-US" altLang="en-US" sz="2000" i="1">
                                <a:latin typeface="Cambria Math" panose="02040503050406030204" pitchFamily="18" charset="0"/>
                                <a:cs typeface="Courier New" pitchFamily="49" charset="0"/>
                                <a:sym typeface="Symbol" pitchFamily="18" charset="2"/>
                              </a:rPr>
                              <m:t></m:t>
                            </m:r>
                          </m:num>
                          <m:den>
                            <m:r>
                              <a:rPr lang="en-US" altLang="en-US" sz="2000" i="1">
                                <a:latin typeface="Cambria Math" panose="02040503050406030204" pitchFamily="18" charset="0"/>
                                <a:cs typeface="Courier New" pitchFamily="49" charset="0"/>
                                <a:sym typeface="Symbol" pitchFamily="18" charset="2"/>
                              </a:rPr>
                              <m:t>𝑡</m:t>
                            </m:r>
                          </m:den>
                        </m:f>
                        <m:r>
                          <a:rPr lang="en-US" altLang="en-US" sz="2000" i="1">
                            <a:latin typeface="Cambria Math" panose="02040503050406030204" pitchFamily="18" charset="0"/>
                            <a:cs typeface="Courier New" pitchFamily="49" charset="0"/>
                            <a:sym typeface="Symbol" pitchFamily="18" charset="2"/>
                          </a:rPr>
                          <m:t> = </m:t>
                        </m:r>
                        <m:r>
                          <a:rPr lang="en-US" altLang="en-US" sz="2000" i="1">
                            <a:latin typeface="Cambria Math" panose="02040503050406030204" pitchFamily="18" charset="0"/>
                          </a:rPr>
                          <m:t>2</m:t>
                        </m:r>
                        <m:r>
                          <a:rPr lang="en-US" altLang="en-US" sz="2000" i="1">
                            <a:latin typeface="Cambria Math" panose="02040503050406030204" pitchFamily="18" charset="0"/>
                            <a:sym typeface="Symbol" pitchFamily="18" charset="2"/>
                          </a:rPr>
                          <m:t></m:t>
                        </m:r>
                        <m:r>
                          <a:rPr lang="en-US" altLang="en-US" sz="2000" i="1">
                            <a:latin typeface="Cambria Math" panose="02040503050406030204" pitchFamily="18" charset="0"/>
                            <a:cs typeface="Courier New" pitchFamily="49" charset="0"/>
                            <a:sym typeface="Symbol" pitchFamily="18" charset="2"/>
                          </a:rPr>
                          <m:t>𝑓</m:t>
                        </m:r>
                      </m:oMath>
                    </m:oMathPara>
                  </a14:m>
                  <a:endParaRPr lang="en-US" altLang="en-US" sz="2400" i="1" dirty="0">
                    <a:cs typeface="Courier New" pitchFamily="49" charset="0"/>
                    <a:sym typeface="Symbol" pitchFamily="18" charset="2"/>
                  </a:endParaRPr>
                </a:p>
                <a:p>
                  <a:pPr eaLnBrk="1" hangingPunct="1">
                    <a:lnSpc>
                      <a:spcPct val="90000"/>
                    </a:lnSpc>
                    <a:buFontTx/>
                    <a:buNone/>
                  </a:pPr>
                  <a:endParaRPr lang="en-US" altLang="en-US" sz="2400" i="1" dirty="0">
                    <a:cs typeface="Courier New" pitchFamily="49" charset="0"/>
                    <a:sym typeface="Symbol" pitchFamily="18" charset="2"/>
                  </a:endParaRPr>
                </a:p>
              </p:txBody>
            </p:sp>
          </mc:Choice>
          <mc:Fallback xmlns="">
            <p:sp>
              <p:nvSpPr>
                <p:cNvPr id="17419" name="Rectangle 5"/>
                <p:cNvSpPr>
                  <a:spLocks noRot="1" noChangeAspect="1" noMove="1" noResize="1" noEditPoints="1" noAdjustHandles="1" noChangeArrowheads="1" noChangeShapeType="1" noTextEdit="1"/>
                </p:cNvSpPr>
                <p:nvPr/>
              </p:nvSpPr>
              <p:spPr bwMode="auto">
                <a:xfrm>
                  <a:off x="528" y="2304"/>
                  <a:ext cx="2099" cy="236"/>
                </a:xfrm>
                <a:prstGeom prst="rect">
                  <a:avLst/>
                </a:prstGeom>
                <a:blipFill>
                  <a:blip r:embed="rId6"/>
                  <a:stretch>
                    <a:fillRect b="-117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7420" name="Text Box 6"/>
            <p:cNvSpPr txBox="1">
              <a:spLocks noChangeArrowheads="1"/>
            </p:cNvSpPr>
            <p:nvPr/>
          </p:nvSpPr>
          <p:spPr bwMode="auto">
            <a:xfrm>
              <a:off x="2715" y="2291"/>
              <a:ext cx="2512"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dirty="0">
                  <a:solidFill>
                    <a:schemeClr val="bg1"/>
                  </a:solidFill>
                </a:rPr>
                <a:t>relation between </a:t>
              </a:r>
              <a:r>
                <a:rPr lang="en-US" altLang="en-US" sz="2400" dirty="0">
                  <a:solidFill>
                    <a:schemeClr val="bg1"/>
                  </a:solidFill>
                  <a:sym typeface="Symbol" pitchFamily="18" charset="2"/>
                </a:rPr>
                <a:t>,</a:t>
              </a:r>
              <a:r>
                <a:rPr lang="en-US" altLang="en-US" sz="2400" dirty="0">
                  <a:solidFill>
                    <a:schemeClr val="bg1"/>
                  </a:solidFill>
                </a:rPr>
                <a:t> T and f</a:t>
              </a:r>
            </a:p>
          </p:txBody>
        </p:sp>
        <p:sp>
          <p:nvSpPr>
            <p:cNvPr id="17421" name="Rectangle 7"/>
            <p:cNvSpPr>
              <a:spLocks noChangeArrowheads="1"/>
            </p:cNvSpPr>
            <p:nvPr/>
          </p:nvSpPr>
          <p:spPr bwMode="auto">
            <a:xfrm>
              <a:off x="525" y="2293"/>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17414" name="Group 65"/>
          <p:cNvGrpSpPr>
            <a:grpSpLocks/>
          </p:cNvGrpSpPr>
          <p:nvPr/>
        </p:nvGrpSpPr>
        <p:grpSpPr bwMode="auto">
          <a:xfrm>
            <a:off x="830263" y="1792288"/>
            <a:ext cx="7464425" cy="858837"/>
            <a:chOff x="523" y="2651"/>
            <a:chExt cx="4702" cy="541"/>
          </a:xfrm>
        </p:grpSpPr>
        <p:sp>
          <p:nvSpPr>
            <p:cNvPr id="17415" name="Rectangle 66"/>
            <p:cNvSpPr>
              <a:spLocks noChangeArrowheads="1"/>
            </p:cNvSpPr>
            <p:nvPr/>
          </p:nvSpPr>
          <p:spPr bwMode="auto">
            <a:xfrm>
              <a:off x="721" y="2651"/>
              <a:ext cx="228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rad</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180° = 1/2 rev</a:t>
              </a:r>
            </a:p>
          </p:txBody>
        </p:sp>
        <p:sp>
          <p:nvSpPr>
            <p:cNvPr id="17416" name="Text Box 67"/>
            <p:cNvSpPr txBox="1">
              <a:spLocks noChangeArrowheads="1"/>
            </p:cNvSpPr>
            <p:nvPr/>
          </p:nvSpPr>
          <p:spPr bwMode="auto">
            <a:xfrm>
              <a:off x="3018" y="2669"/>
              <a:ext cx="2207" cy="52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radian-degree-revolution conversions</a:t>
              </a:r>
            </a:p>
          </p:txBody>
        </p:sp>
        <p:sp>
          <p:nvSpPr>
            <p:cNvPr id="17417" name="Rectangle 68"/>
            <p:cNvSpPr>
              <a:spLocks noChangeArrowheads="1"/>
            </p:cNvSpPr>
            <p:nvPr/>
          </p:nvSpPr>
          <p:spPr bwMode="auto">
            <a:xfrm>
              <a:off x="523" y="2665"/>
              <a:ext cx="4701" cy="52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418" name="Rectangle 69"/>
            <p:cNvSpPr>
              <a:spLocks noChangeArrowheads="1"/>
            </p:cNvSpPr>
            <p:nvPr/>
          </p:nvSpPr>
          <p:spPr bwMode="auto">
            <a:xfrm>
              <a:off x="621" y="2911"/>
              <a:ext cx="265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dirty="0">
                  <a:cs typeface="Courier New" pitchFamily="49" charset="0"/>
                  <a:sym typeface="Symbol" pitchFamily="18" charset="2"/>
                </a:rPr>
                <a:t>2</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rad</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360° = 1 rev</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53326">
                                            <p:txEl>
                                              <p:pRg st="0" end="0"/>
                                            </p:txEl>
                                          </p:spTgt>
                                        </p:tgtEl>
                                        <p:attrNameLst>
                                          <p:attrName>style.visibility</p:attrName>
                                        </p:attrNameLst>
                                      </p:cBhvr>
                                      <p:to>
                                        <p:strVal val="visible"/>
                                      </p:to>
                                    </p:set>
                                    <p:anim calcmode="lin" valueType="num">
                                      <p:cBhvr additive="base">
                                        <p:cTn id="14" dur="500" fill="hold"/>
                                        <p:tgtEl>
                                          <p:spTgt spid="65332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533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53326">
                                            <p:txEl>
                                              <p:pRg st="1" end="1"/>
                                            </p:txEl>
                                          </p:spTgt>
                                        </p:tgtEl>
                                        <p:attrNameLst>
                                          <p:attrName>style.visibility</p:attrName>
                                        </p:attrNameLst>
                                      </p:cBhvr>
                                      <p:to>
                                        <p:strVal val="visible"/>
                                      </p:to>
                                    </p:set>
                                    <p:anim calcmode="lin" valueType="num">
                                      <p:cBhvr additive="base">
                                        <p:cTn id="20" dur="500" fill="hold"/>
                                        <p:tgtEl>
                                          <p:spTgt spid="65332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533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53326">
                                            <p:txEl>
                                              <p:pRg st="2" end="2"/>
                                            </p:txEl>
                                          </p:spTgt>
                                        </p:tgtEl>
                                        <p:attrNameLst>
                                          <p:attrName>style.visibility</p:attrName>
                                        </p:attrNameLst>
                                      </p:cBhvr>
                                      <p:to>
                                        <p:strVal val="visible"/>
                                      </p:to>
                                    </p:set>
                                    <p:anim calcmode="lin" valueType="num">
                                      <p:cBhvr additive="base">
                                        <p:cTn id="26" dur="500" fill="hold"/>
                                        <p:tgtEl>
                                          <p:spTgt spid="65332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533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53326">
                                            <p:txEl>
                                              <p:pRg st="3" end="3"/>
                                            </p:txEl>
                                          </p:spTgt>
                                        </p:tgtEl>
                                        <p:attrNameLst>
                                          <p:attrName>style.visibility</p:attrName>
                                        </p:attrNameLst>
                                      </p:cBhvr>
                                      <p:to>
                                        <p:strVal val="visible"/>
                                      </p:to>
                                    </p:set>
                                    <p:anim calcmode="lin" valueType="num">
                                      <p:cBhvr additive="base">
                                        <p:cTn id="32" dur="500" fill="hold"/>
                                        <p:tgtEl>
                                          <p:spTgt spid="65332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533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53326">
                                            <p:txEl>
                                              <p:pRg st="4" end="4"/>
                                            </p:txEl>
                                          </p:spTgt>
                                        </p:tgtEl>
                                        <p:attrNameLst>
                                          <p:attrName>style.visibility</p:attrName>
                                        </p:attrNameLst>
                                      </p:cBhvr>
                                      <p:to>
                                        <p:strVal val="visible"/>
                                      </p:to>
                                    </p:set>
                                    <p:anim calcmode="lin" valueType="num">
                                      <p:cBhvr additive="base">
                                        <p:cTn id="38" dur="500" fill="hold"/>
                                        <p:tgtEl>
                                          <p:spTgt spid="653326">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533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53326">
                                            <p:txEl>
                                              <p:pRg st="5" end="5"/>
                                            </p:txEl>
                                          </p:spTgt>
                                        </p:tgtEl>
                                        <p:attrNameLst>
                                          <p:attrName>style.visibility</p:attrName>
                                        </p:attrNameLst>
                                      </p:cBhvr>
                                      <p:to>
                                        <p:strVal val="visible"/>
                                      </p:to>
                                    </p:set>
                                    <p:anim calcmode="lin" valueType="num">
                                      <p:cBhvr additive="base">
                                        <p:cTn id="44" dur="500" fill="hold"/>
                                        <p:tgtEl>
                                          <p:spTgt spid="653326">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533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1343025"/>
            <a:ext cx="7772400" cy="4667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Angular speed</a:t>
            </a:r>
            <a:r>
              <a:rPr lang="en-US" altLang="en-US" sz="2400">
                <a:solidFill>
                  <a:schemeClr val="accent2"/>
                </a:solidFill>
                <a:sym typeface="Symbol" pitchFamily="18" charset="2"/>
              </a:rPr>
              <a:t> </a:t>
            </a:r>
            <a:endParaRPr lang="en-US" altLang="en-US" sz="2400" i="1">
              <a:solidFill>
                <a:schemeClr val="accent2"/>
              </a:solidFill>
            </a:endParaRPr>
          </a:p>
        </p:txBody>
      </p:sp>
      <mc:AlternateContent xmlns:mc="http://schemas.openxmlformats.org/markup-compatibility/2006" xmlns:a14="http://schemas.microsoft.com/office/drawing/2010/main">
        <mc:Choice Requires="a14">
          <p:sp>
            <p:nvSpPr>
              <p:cNvPr id="647183" name="Rectangle 15"/>
              <p:cNvSpPr>
                <a:spLocks noChangeArrowheads="1"/>
              </p:cNvSpPr>
              <p:nvPr/>
            </p:nvSpPr>
            <p:spPr bwMode="auto">
              <a:xfrm>
                <a:off x="685800" y="1809750"/>
                <a:ext cx="7772400" cy="5048250"/>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t>PRACTICE: </a:t>
                </a:r>
                <a:r>
                  <a:rPr lang="en-US" altLang="en-US" sz="2400" dirty="0">
                    <a:solidFill>
                      <a:srgbClr val="000000"/>
                    </a:solidFill>
                    <a:sym typeface="Symbol" pitchFamily="18" charset="2"/>
                  </a:rPr>
                  <a:t>Find the angular frequency of the minute hand of a clock, and the rotation of the earth in one day.</a:t>
                </a:r>
              </a:p>
              <a:p>
                <a:pPr eaLnBrk="1" hangingPunct="1">
                  <a:spcBef>
                    <a:spcPct val="0"/>
                  </a:spcBef>
                  <a:buFontTx/>
                  <a:buNone/>
                </a:pPr>
                <a:r>
                  <a:rPr lang="en-US" altLang="en-US" sz="2400" dirty="0">
                    <a:solidFill>
                      <a:srgbClr val="000000"/>
                    </a:solidFill>
                    <a:sym typeface="Symbol" pitchFamily="18" charset="2"/>
                  </a:rPr>
                  <a:t>The minute hand takes 1 hour to go around one time. Thus</a:t>
                </a:r>
              </a:p>
              <a:p>
                <a:pPr eaLnBrk="1" hangingPunct="1">
                  <a:spcBef>
                    <a:spcPct val="0"/>
                  </a:spcBef>
                  <a:buFont typeface="Symbol" pitchFamily="18" charset="2"/>
                  <a:buNone/>
                </a:pPr>
                <a:r>
                  <a:rPr lang="en-US" altLang="en-US" sz="2400" dirty="0">
                    <a:sym typeface="Symbol" pitchFamily="18" charset="2"/>
                  </a:rPr>
                  <a:t>       </a:t>
                </a:r>
                <a14:m>
                  <m:oMath xmlns:m="http://schemas.openxmlformats.org/officeDocument/2006/math">
                    <m:r>
                      <a:rPr lang="en-US" altLang="en-US" sz="2000" i="1" dirty="0" smtClean="0">
                        <a:solidFill>
                          <a:srgbClr val="000000"/>
                        </a:solidFill>
                        <a:latin typeface="Cambria Math" panose="02040503050406030204" pitchFamily="18" charset="0"/>
                        <a:sym typeface="Symbol" pitchFamily="18" charset="2"/>
                      </a:rPr>
                      <m:t></m:t>
                    </m:r>
                    <m:r>
                      <a:rPr lang="en-US" altLang="en-US" sz="2000" i="1" dirty="0">
                        <a:latin typeface="Cambria Math" panose="02040503050406030204" pitchFamily="18" charset="0"/>
                        <a:sym typeface="Symbol" pitchFamily="18" charset="2"/>
                      </a:rPr>
                      <m:t> =</m:t>
                    </m:r>
                    <m:f>
                      <m:fPr>
                        <m:ctrlPr>
                          <a:rPr lang="en-US" altLang="en-US" sz="200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rPr>
                          <m:t>2</m:t>
                        </m:r>
                        <m:r>
                          <a:rPr lang="en-US" altLang="en-US" sz="2000" i="1" dirty="0">
                            <a:latin typeface="Cambria Math" panose="02040503050406030204" pitchFamily="18" charset="0"/>
                            <a:sym typeface="Symbol" pitchFamily="18" charset="2"/>
                          </a:rPr>
                          <m:t></m:t>
                        </m:r>
                      </m:num>
                      <m:den>
                        <m:r>
                          <a:rPr lang="en-US" altLang="en-US" sz="2000" i="1" dirty="0">
                            <a:latin typeface="Cambria Math" panose="02040503050406030204" pitchFamily="18" charset="0"/>
                            <a:sym typeface="Symbol" pitchFamily="18" charset="2"/>
                          </a:rPr>
                          <m:t>𝑇</m:t>
                        </m:r>
                      </m:den>
                    </m:f>
                    <m:r>
                      <a:rPr lang="en-US" altLang="en-US" sz="2000" i="1" dirty="0">
                        <a:latin typeface="Cambria Math" panose="02040503050406030204" pitchFamily="18" charset="0"/>
                        <a:sym typeface="Symbol" pitchFamily="18" charset="2"/>
                      </a:rPr>
                      <m:t>=</m:t>
                    </m:r>
                    <m:f>
                      <m:fPr>
                        <m:ctrlPr>
                          <a:rPr lang="en-US" altLang="en-US" sz="200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rPr>
                          <m:t>2</m:t>
                        </m:r>
                        <m:r>
                          <a:rPr lang="en-US" altLang="en-US" sz="2000" i="1" dirty="0">
                            <a:latin typeface="Cambria Math" panose="02040503050406030204" pitchFamily="18" charset="0"/>
                            <a:sym typeface="Symbol" pitchFamily="18" charset="2"/>
                          </a:rPr>
                          <m:t></m:t>
                        </m:r>
                      </m:num>
                      <m:den>
                        <m:r>
                          <a:rPr lang="en-US" altLang="en-US" sz="2000" i="1" dirty="0">
                            <a:latin typeface="Cambria Math" panose="02040503050406030204" pitchFamily="18" charset="0"/>
                            <a:sym typeface="Symbol" pitchFamily="18" charset="2"/>
                          </a:rPr>
                          <m:t>3600 </m:t>
                        </m:r>
                        <m:r>
                          <a:rPr lang="en-US" altLang="en-US" sz="2000" i="1" dirty="0">
                            <a:latin typeface="Cambria Math" panose="02040503050406030204" pitchFamily="18" charset="0"/>
                            <a:sym typeface="Symbol" pitchFamily="18" charset="2"/>
                          </a:rPr>
                          <m:t>𝑠</m:t>
                        </m:r>
                      </m:den>
                    </m:f>
                    <m:r>
                      <a:rPr lang="en-US" altLang="en-US" sz="2000" i="1" dirty="0">
                        <a:latin typeface="Cambria Math" panose="02040503050406030204" pitchFamily="18" charset="0"/>
                        <a:sym typeface="Symbol" pitchFamily="18" charset="2"/>
                      </a:rPr>
                      <m:t> = 0.0017 </m:t>
                    </m:r>
                  </m:oMath>
                </a14:m>
                <a:r>
                  <a:rPr lang="en-US" altLang="en-US" sz="2000" dirty="0">
                    <a:sym typeface="Symbol" pitchFamily="18" charset="2"/>
                  </a:rPr>
                  <a:t>rad</a:t>
                </a:r>
                <a:r>
                  <a:rPr lang="en-US" altLang="en-US" sz="2000" baseline="-25000" dirty="0">
                    <a:sym typeface="Symbol" pitchFamily="18" charset="2"/>
                  </a:rPr>
                  <a:t> </a:t>
                </a:r>
                <a:r>
                  <a:rPr lang="en-US" altLang="en-US" sz="2000" dirty="0">
                    <a:sym typeface="Symbol" pitchFamily="18" charset="2"/>
                  </a:rPr>
                  <a:t>s</a:t>
                </a:r>
                <a:r>
                  <a:rPr lang="en-US" altLang="en-US" sz="2000" baseline="30000" dirty="0">
                    <a:sym typeface="Symbol" pitchFamily="18" charset="2"/>
                  </a:rPr>
                  <a:t>-1</a:t>
                </a:r>
                <a:r>
                  <a:rPr lang="en-US" altLang="en-US" sz="2400" dirty="0">
                    <a:sym typeface="Symbol" pitchFamily="18" charset="2"/>
                  </a:rPr>
                  <a:t>.</a:t>
                </a:r>
              </a:p>
              <a:p>
                <a:pPr eaLnBrk="1" hangingPunct="1">
                  <a:spcBef>
                    <a:spcPct val="0"/>
                  </a:spcBef>
                  <a:buFont typeface="Symbol" pitchFamily="18" charset="2"/>
                  <a:buNone/>
                </a:pPr>
                <a:r>
                  <a:rPr lang="en-US" altLang="en-US" sz="2400" dirty="0">
                    <a:solidFill>
                      <a:srgbClr val="000000"/>
                    </a:solidFill>
                    <a:sym typeface="Symbol" pitchFamily="18" charset="2"/>
                  </a:rPr>
                  <a:t>The earth takes 24 h for each revolution. </a:t>
                </a:r>
              </a:p>
              <a:p>
                <a:pPr eaLnBrk="1" hangingPunct="1">
                  <a:spcBef>
                    <a:spcPct val="0"/>
                  </a:spcBef>
                  <a:buFont typeface="Symbol" pitchFamily="18" charset="2"/>
                  <a:buNone/>
                </a:pPr>
                <a:r>
                  <a:rPr lang="en-US" altLang="en-US" sz="2400" dirty="0">
                    <a:solidFill>
                      <a:srgbClr val="000000"/>
                    </a:solidFill>
                    <a:sym typeface="Symbol" pitchFamily="18" charset="2"/>
                  </a:rPr>
                  <a:t>Thus</a:t>
                </a:r>
              </a:p>
              <a:p>
                <a:pPr eaLnBrk="1" hangingPunct="1">
                  <a:spcBef>
                    <a:spcPct val="0"/>
                  </a:spcBef>
                  <a:buFont typeface="Symbol" pitchFamily="18" charset="2"/>
                  <a:buNone/>
                </a:pPr>
                <a:r>
                  <a:rPr lang="en-US" altLang="en-US" sz="2400" dirty="0">
                    <a:solidFill>
                      <a:srgbClr val="000000"/>
                    </a:solidFill>
                    <a:sym typeface="Symbol" pitchFamily="18" charset="2"/>
                  </a:rPr>
                  <a:t>       </a:t>
                </a:r>
                <a14:m>
                  <m:oMath xmlns:m="http://schemas.openxmlformats.org/officeDocument/2006/math">
                    <m:r>
                      <a:rPr lang="en-US" altLang="en-US" sz="2000" i="1" dirty="0" smtClean="0">
                        <a:solidFill>
                          <a:srgbClr val="000000"/>
                        </a:solidFill>
                        <a:latin typeface="Cambria Math" panose="02040503050406030204" pitchFamily="18" charset="0"/>
                        <a:sym typeface="Symbol" pitchFamily="18" charset="2"/>
                      </a:rPr>
                      <m:t></m:t>
                    </m:r>
                    <m:r>
                      <a:rPr lang="en-US" altLang="en-US" sz="2000" i="1" dirty="0">
                        <a:latin typeface="Cambria Math" panose="02040503050406030204" pitchFamily="18" charset="0"/>
                        <a:sym typeface="Symbol" pitchFamily="18" charset="2"/>
                      </a:rPr>
                      <m:t>=</m:t>
                    </m:r>
                    <m:f>
                      <m:fPr>
                        <m:ctrlPr>
                          <a:rPr lang="en-US" altLang="en-US" sz="200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rPr>
                          <m:t>2</m:t>
                        </m:r>
                        <m:r>
                          <a:rPr lang="en-US" altLang="en-US" sz="2000" i="1" dirty="0">
                            <a:latin typeface="Cambria Math" panose="02040503050406030204" pitchFamily="18" charset="0"/>
                            <a:sym typeface="Symbol" pitchFamily="18" charset="2"/>
                          </a:rPr>
                          <m:t></m:t>
                        </m:r>
                      </m:num>
                      <m:den>
                        <m:r>
                          <a:rPr lang="en-US" altLang="en-US" sz="2000" i="1" dirty="0">
                            <a:latin typeface="Cambria Math" panose="02040503050406030204" pitchFamily="18" charset="0"/>
                            <a:sym typeface="Symbol" pitchFamily="18" charset="2"/>
                          </a:rPr>
                          <m:t>𝑇</m:t>
                        </m:r>
                      </m:den>
                    </m:f>
                    <m:r>
                      <a:rPr lang="en-US" altLang="en-US" sz="2000" i="1" dirty="0">
                        <a:latin typeface="Cambria Math" panose="02040503050406030204" pitchFamily="18" charset="0"/>
                        <a:sym typeface="Symbol" pitchFamily="18" charset="2"/>
                      </a:rPr>
                      <m:t> </m:t>
                    </m:r>
                  </m:oMath>
                </a14:m>
                <a:endParaRPr lang="en-US" altLang="en-US" sz="2400" dirty="0">
                  <a:sym typeface="Symbol" pitchFamily="18" charset="2"/>
                </a:endParaRPr>
              </a:p>
              <a:p>
                <a:pPr eaLnBrk="1" hangingPunct="1">
                  <a:spcBef>
                    <a:spcPct val="0"/>
                  </a:spcBef>
                  <a:buFont typeface="Symbol" pitchFamily="18" charset="2"/>
                  <a:buNone/>
                </a:pPr>
                <a:r>
                  <a:rPr lang="en-US" altLang="en-US" sz="2400" dirty="0">
                    <a:sym typeface="Symbol" pitchFamily="18" charset="2"/>
                  </a:rPr>
                  <a:t>         </a:t>
                </a:r>
                <a14:m>
                  <m:oMath xmlns:m="http://schemas.openxmlformats.org/officeDocument/2006/math">
                    <m:r>
                      <a:rPr lang="en-US" altLang="en-US" sz="2000" b="0" i="0" dirty="0" smtClean="0">
                        <a:latin typeface="Cambria Math" panose="02040503050406030204" pitchFamily="18" charset="0"/>
                        <a:sym typeface="Symbol" pitchFamily="18" charset="2"/>
                      </a:rPr>
                      <m:t>  </m:t>
                    </m:r>
                    <m:r>
                      <a:rPr lang="en-US" altLang="en-US" sz="2000" i="1" dirty="0" smtClean="0">
                        <a:latin typeface="Cambria Math" panose="02040503050406030204" pitchFamily="18" charset="0"/>
                        <a:sym typeface="Symbol" pitchFamily="18" charset="2"/>
                      </a:rPr>
                      <m:t>=</m:t>
                    </m:r>
                    <m:d>
                      <m:dPr>
                        <m:ctrlPr>
                          <a:rPr lang="en-US" altLang="en-US" sz="2000" i="1" dirty="0" smtClean="0">
                            <a:latin typeface="Cambria Math" panose="02040503050406030204" pitchFamily="18" charset="0"/>
                            <a:sym typeface="Symbol" pitchFamily="18" charset="2"/>
                          </a:rPr>
                        </m:ctrlPr>
                      </m:dPr>
                      <m:e>
                        <m:f>
                          <m:fPr>
                            <m:ctrlPr>
                              <a:rPr lang="en-US" altLang="en-US" sz="200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rPr>
                              <m:t>2</m:t>
                            </m:r>
                            <m:r>
                              <a:rPr lang="en-US" altLang="en-US" sz="2000" i="1" dirty="0">
                                <a:latin typeface="Cambria Math" panose="02040503050406030204" pitchFamily="18" charset="0"/>
                                <a:sym typeface="Symbol" pitchFamily="18" charset="2"/>
                              </a:rPr>
                              <m:t></m:t>
                            </m:r>
                          </m:num>
                          <m:den>
                            <m:r>
                              <a:rPr lang="en-US" altLang="en-US" sz="2000" i="1" dirty="0">
                                <a:latin typeface="Cambria Math" panose="02040503050406030204" pitchFamily="18" charset="0"/>
                                <a:sym typeface="Symbol" pitchFamily="18" charset="2"/>
                              </a:rPr>
                              <m:t>24 </m:t>
                            </m:r>
                            <m:r>
                              <a:rPr lang="en-US" altLang="en-US" sz="2000" i="1" dirty="0">
                                <a:latin typeface="Cambria Math" panose="02040503050406030204" pitchFamily="18" charset="0"/>
                                <a:sym typeface="Symbol" pitchFamily="18" charset="2"/>
                              </a:rPr>
                              <m:t>h</m:t>
                            </m:r>
                          </m:den>
                        </m:f>
                      </m:e>
                    </m:d>
                    <m:d>
                      <m:dPr>
                        <m:ctrlPr>
                          <a:rPr lang="en-US" altLang="en-US" sz="2000" i="1" dirty="0">
                            <a:latin typeface="Cambria Math" panose="02040503050406030204" pitchFamily="18" charset="0"/>
                            <a:sym typeface="Symbol" pitchFamily="18" charset="2"/>
                          </a:rPr>
                        </m:ctrlPr>
                      </m:dPr>
                      <m:e>
                        <m:f>
                          <m:fPr>
                            <m:ctrlPr>
                              <a:rPr lang="en-US" altLang="en-US" sz="200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sym typeface="Symbol" pitchFamily="18" charset="2"/>
                              </a:rPr>
                              <m:t>1 </m:t>
                            </m:r>
                            <m:r>
                              <a:rPr lang="en-US" altLang="en-US" sz="2000" i="1" dirty="0">
                                <a:latin typeface="Cambria Math" panose="02040503050406030204" pitchFamily="18" charset="0"/>
                                <a:sym typeface="Symbol" pitchFamily="18" charset="2"/>
                              </a:rPr>
                              <m:t>h</m:t>
                            </m:r>
                          </m:num>
                          <m:den>
                            <m:r>
                              <a:rPr lang="en-US" altLang="en-US" sz="2000" i="1" dirty="0">
                                <a:latin typeface="Cambria Math" panose="02040503050406030204" pitchFamily="18" charset="0"/>
                                <a:sym typeface="Symbol" pitchFamily="18" charset="2"/>
                              </a:rPr>
                              <m:t>3600 </m:t>
                            </m:r>
                            <m:r>
                              <a:rPr lang="en-US" altLang="en-US" sz="2000" i="1" dirty="0">
                                <a:latin typeface="Cambria Math" panose="02040503050406030204" pitchFamily="18" charset="0"/>
                                <a:sym typeface="Symbol" pitchFamily="18" charset="2"/>
                              </a:rPr>
                              <m:t>𝑠</m:t>
                            </m:r>
                          </m:den>
                        </m:f>
                      </m:e>
                    </m:d>
                    <m:r>
                      <a:rPr lang="en-US" altLang="en-US" sz="2000" i="1" dirty="0">
                        <a:latin typeface="Cambria Math" panose="02040503050406030204" pitchFamily="18" charset="0"/>
                        <a:sym typeface="Symbol" pitchFamily="18" charset="2"/>
                      </a:rPr>
                      <m:t> </m:t>
                    </m:r>
                  </m:oMath>
                </a14:m>
                <a:endParaRPr lang="en-US" altLang="en-US" sz="2400" dirty="0">
                  <a:sym typeface="Symbol" pitchFamily="18" charset="2"/>
                </a:endParaRPr>
              </a:p>
              <a:p>
                <a:pPr eaLnBrk="1" hangingPunct="1">
                  <a:spcBef>
                    <a:spcPct val="0"/>
                  </a:spcBef>
                  <a:buFont typeface="Symbol" pitchFamily="18" charset="2"/>
                  <a:buNone/>
                </a:pPr>
                <a:r>
                  <a:rPr lang="en-US" altLang="en-US" sz="2400" dirty="0">
                    <a:sym typeface="Symbol" pitchFamily="18" charset="2"/>
                  </a:rPr>
                  <a:t>         </a:t>
                </a:r>
                <a14:m>
                  <m:oMath xmlns:m="http://schemas.openxmlformats.org/officeDocument/2006/math">
                    <m:r>
                      <a:rPr lang="en-US" altLang="en-US" sz="2000" b="0" i="0" dirty="0" smtClean="0">
                        <a:latin typeface="Cambria Math" panose="02040503050406030204" pitchFamily="18" charset="0"/>
                        <a:sym typeface="Symbol" pitchFamily="18" charset="2"/>
                      </a:rPr>
                      <m:t>  </m:t>
                    </m:r>
                    <m:r>
                      <a:rPr lang="en-US" altLang="en-US" sz="2000" i="1" dirty="0" smtClean="0">
                        <a:latin typeface="Cambria Math" panose="02040503050406030204" pitchFamily="18" charset="0"/>
                        <a:sym typeface="Symbol" pitchFamily="18" charset="2"/>
                      </a:rPr>
                      <m:t>= 0.000073 </m:t>
                    </m:r>
                  </m:oMath>
                </a14:m>
                <a:r>
                  <a:rPr lang="en-US" altLang="en-US" sz="2000" dirty="0">
                    <a:sym typeface="Symbol" pitchFamily="18" charset="2"/>
                  </a:rPr>
                  <a:t>rad</a:t>
                </a:r>
                <a:r>
                  <a:rPr lang="en-US" altLang="en-US" sz="2000" baseline="-25000" dirty="0">
                    <a:sym typeface="Symbol" pitchFamily="18" charset="2"/>
                  </a:rPr>
                  <a:t> </a:t>
                </a:r>
                <a:r>
                  <a:rPr lang="en-US" altLang="en-US" sz="2000" dirty="0">
                    <a:sym typeface="Symbol" pitchFamily="18" charset="2"/>
                  </a:rPr>
                  <a:t>s</a:t>
                </a:r>
                <a:r>
                  <a:rPr lang="en-US" altLang="en-US" sz="2000" baseline="30000" dirty="0">
                    <a:sym typeface="Symbol" pitchFamily="18" charset="2"/>
                  </a:rPr>
                  <a:t>-1</a:t>
                </a:r>
                <a:r>
                  <a:rPr lang="en-US" altLang="en-US" sz="2400" dirty="0">
                    <a:sym typeface="Symbol" pitchFamily="18" charset="2"/>
                  </a:rPr>
                  <a:t>.</a:t>
                </a:r>
              </a:p>
              <a:p>
                <a:pPr eaLnBrk="1" hangingPunct="1">
                  <a:spcBef>
                    <a:spcPct val="0"/>
                  </a:spcBef>
                  <a:buFont typeface="Symbol" pitchFamily="18" charset="2"/>
                  <a:buNone/>
                </a:pPr>
                <a:r>
                  <a:rPr lang="en-US" altLang="en-US" sz="2400" dirty="0">
                    <a:solidFill>
                      <a:srgbClr val="000000"/>
                    </a:solidFill>
                    <a:sym typeface="Symbol" pitchFamily="18" charset="2"/>
                  </a:rPr>
                  <a:t>This small angular speed is why                                               we can’t really feel the earth as                                                   it spins.</a:t>
                </a:r>
                <a:endParaRPr lang="en-US" altLang="en-US" sz="2400" dirty="0">
                  <a:sym typeface="Symbol" pitchFamily="18" charset="2"/>
                </a:endParaRPr>
              </a:p>
              <a:p>
                <a:pPr eaLnBrk="1" hangingPunct="1">
                  <a:spcBef>
                    <a:spcPct val="0"/>
                  </a:spcBef>
                  <a:buFont typeface="Symbol" pitchFamily="18" charset="2"/>
                  <a:buNone/>
                </a:pPr>
                <a:endParaRPr lang="en-US" altLang="en-US" sz="2400" dirty="0">
                  <a:solidFill>
                    <a:srgbClr val="000000"/>
                  </a:solidFill>
                  <a:sym typeface="Symbol" pitchFamily="18" charset="2"/>
                </a:endParaRPr>
              </a:p>
            </p:txBody>
          </p:sp>
        </mc:Choice>
        <mc:Fallback xmlns="">
          <p:sp>
            <p:nvSpPr>
              <p:cNvPr id="647183" name="Rectangle 15"/>
              <p:cNvSpPr>
                <a:spLocks noRot="1" noChangeAspect="1" noMove="1" noResize="1" noEditPoints="1" noAdjustHandles="1" noChangeArrowheads="1" noChangeShapeType="1" noTextEdit="1"/>
              </p:cNvSpPr>
              <p:nvPr/>
            </p:nvSpPr>
            <p:spPr bwMode="auto">
              <a:xfrm>
                <a:off x="685800" y="1809750"/>
                <a:ext cx="7772400" cy="5048250"/>
              </a:xfrm>
              <a:prstGeom prst="rect">
                <a:avLst/>
              </a:prstGeom>
              <a:blipFill>
                <a:blip r:embed="rId5"/>
                <a:stretch>
                  <a:fillRect l="-1255" t="-845" r="-12784" b="-326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843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pic>
        <p:nvPicPr>
          <p:cNvPr id="5" name="Picture 2" descr="http://mail.colonial.net/~hkaiter/aa_newest_images/spineart.gif"/>
          <p:cNvPicPr>
            <a:picLocks noChangeAspect="1" noChangeArrowheads="1" noCrop="1"/>
          </p:cNvPicPr>
          <p:nvPr/>
        </p:nvPicPr>
        <p:blipFill>
          <a:blip r:embed="rId6"/>
          <a:srcRect/>
          <a:stretch>
            <a:fillRect/>
          </a:stretch>
        </p:blipFill>
        <p:spPr bwMode="auto">
          <a:xfrm>
            <a:off x="5856288" y="3586163"/>
            <a:ext cx="3238500" cy="3238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c 5"/>
          <p:cNvSpPr/>
          <p:nvPr/>
        </p:nvSpPr>
        <p:spPr>
          <a:xfrm flipH="1">
            <a:off x="5827575" y="3596640"/>
            <a:ext cx="3316424" cy="3234707"/>
          </a:xfrm>
          <a:prstGeom prst="arc">
            <a:avLst>
              <a:gd name="adj1" fmla="val 16200000"/>
              <a:gd name="adj2" fmla="val 5385124"/>
            </a:avLst>
          </a:prstGeom>
          <a:gradFill flip="none" rotWithShape="1">
            <a:gsLst>
              <a:gs pos="0">
                <a:srgbClr val="000000">
                  <a:alpha val="48000"/>
                </a:srgbClr>
              </a:gs>
              <a:gs pos="39999">
                <a:srgbClr val="0A128C"/>
              </a:gs>
              <a:gs pos="70000">
                <a:srgbClr val="181CC7"/>
              </a:gs>
              <a:gs pos="88000">
                <a:srgbClr val="7005D4"/>
              </a:gs>
              <a:gs pos="100000">
                <a:srgbClr val="8C3D91"/>
              </a:gs>
            </a:gsLst>
            <a:lin ang="5400000" scaled="0"/>
            <a:tileRect r="-100000" b="-100000"/>
          </a:gra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47183">
                                            <p:txEl>
                                              <p:pRg st="0" end="0"/>
                                            </p:txEl>
                                          </p:spTgt>
                                        </p:tgtEl>
                                        <p:attrNameLst>
                                          <p:attrName>style.visibility</p:attrName>
                                        </p:attrNameLst>
                                      </p:cBhvr>
                                      <p:to>
                                        <p:strVal val="visible"/>
                                      </p:to>
                                    </p:set>
                                    <p:anim calcmode="lin" valueType="num">
                                      <p:cBhvr additive="base">
                                        <p:cTn id="7" dur="500" fill="hold"/>
                                        <p:tgtEl>
                                          <p:spTgt spid="6471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718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7183">
                                            <p:txEl>
                                              <p:pRg st="1" end="1"/>
                                            </p:txEl>
                                          </p:spTgt>
                                        </p:tgtEl>
                                        <p:attrNameLst>
                                          <p:attrName>style.visibility</p:attrName>
                                        </p:attrNameLst>
                                      </p:cBhvr>
                                      <p:to>
                                        <p:strVal val="visible"/>
                                      </p:to>
                                    </p:set>
                                    <p:anim calcmode="lin" valueType="num">
                                      <p:cBhvr additive="base">
                                        <p:cTn id="13" dur="500" fill="hold"/>
                                        <p:tgtEl>
                                          <p:spTgt spid="6471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718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47183">
                                            <p:txEl>
                                              <p:pRg st="2" end="2"/>
                                            </p:txEl>
                                          </p:spTgt>
                                        </p:tgtEl>
                                        <p:attrNameLst>
                                          <p:attrName>style.visibility</p:attrName>
                                        </p:attrNameLst>
                                      </p:cBhvr>
                                      <p:to>
                                        <p:strVal val="visible"/>
                                      </p:to>
                                    </p:set>
                                    <p:anim calcmode="lin" valueType="num">
                                      <p:cBhvr additive="base">
                                        <p:cTn id="19" dur="500" fill="hold"/>
                                        <p:tgtEl>
                                          <p:spTgt spid="6471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718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47183">
                                            <p:txEl>
                                              <p:pRg st="3" end="3"/>
                                            </p:txEl>
                                          </p:spTgt>
                                        </p:tgtEl>
                                        <p:attrNameLst>
                                          <p:attrName>style.visibility</p:attrName>
                                        </p:attrNameLst>
                                      </p:cBhvr>
                                      <p:to>
                                        <p:strVal val="visible"/>
                                      </p:to>
                                    </p:set>
                                    <p:anim calcmode="lin" valueType="num">
                                      <p:cBhvr additive="base">
                                        <p:cTn id="25" dur="500" fill="hold"/>
                                        <p:tgtEl>
                                          <p:spTgt spid="6471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718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47183">
                                            <p:txEl>
                                              <p:pRg st="4" end="4"/>
                                            </p:txEl>
                                          </p:spTgt>
                                        </p:tgtEl>
                                        <p:attrNameLst>
                                          <p:attrName>style.visibility</p:attrName>
                                        </p:attrNameLst>
                                      </p:cBhvr>
                                      <p:to>
                                        <p:strVal val="visible"/>
                                      </p:to>
                                    </p:set>
                                    <p:anim calcmode="lin" valueType="num">
                                      <p:cBhvr additive="base">
                                        <p:cTn id="31" dur="500" fill="hold"/>
                                        <p:tgtEl>
                                          <p:spTgt spid="6471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4718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47183">
                                            <p:txEl>
                                              <p:pRg st="5" end="5"/>
                                            </p:txEl>
                                          </p:spTgt>
                                        </p:tgtEl>
                                        <p:attrNameLst>
                                          <p:attrName>style.visibility</p:attrName>
                                        </p:attrNameLst>
                                      </p:cBhvr>
                                      <p:to>
                                        <p:strVal val="visible"/>
                                      </p:to>
                                    </p:set>
                                    <p:anim calcmode="lin" valueType="num">
                                      <p:cBhvr additive="base">
                                        <p:cTn id="37" dur="500" fill="hold"/>
                                        <p:tgtEl>
                                          <p:spTgt spid="6471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4718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47183">
                                            <p:txEl>
                                              <p:pRg st="6" end="6"/>
                                            </p:txEl>
                                          </p:spTgt>
                                        </p:tgtEl>
                                        <p:attrNameLst>
                                          <p:attrName>style.visibility</p:attrName>
                                        </p:attrNameLst>
                                      </p:cBhvr>
                                      <p:to>
                                        <p:strVal val="visible"/>
                                      </p:to>
                                    </p:set>
                                    <p:anim calcmode="lin" valueType="num">
                                      <p:cBhvr additive="base">
                                        <p:cTn id="43" dur="500" fill="hold"/>
                                        <p:tgtEl>
                                          <p:spTgt spid="64718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4718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47183">
                                            <p:txEl>
                                              <p:pRg st="7" end="7"/>
                                            </p:txEl>
                                          </p:spTgt>
                                        </p:tgtEl>
                                        <p:attrNameLst>
                                          <p:attrName>style.visibility</p:attrName>
                                        </p:attrNameLst>
                                      </p:cBhvr>
                                      <p:to>
                                        <p:strVal val="visible"/>
                                      </p:to>
                                    </p:set>
                                    <p:anim calcmode="lin" valueType="num">
                                      <p:cBhvr additive="base">
                                        <p:cTn id="49" dur="500" fill="hold"/>
                                        <p:tgtEl>
                                          <p:spTgt spid="64718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4718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47183">
                                            <p:txEl>
                                              <p:pRg st="8" end="8"/>
                                            </p:txEl>
                                          </p:spTgt>
                                        </p:tgtEl>
                                        <p:attrNameLst>
                                          <p:attrName>style.visibility</p:attrName>
                                        </p:attrNameLst>
                                      </p:cBhvr>
                                      <p:to>
                                        <p:strVal val="visible"/>
                                      </p:to>
                                    </p:set>
                                    <p:anim calcmode="lin" valueType="num">
                                      <p:cBhvr additive="base">
                                        <p:cTn id="55" dur="500" fill="hold"/>
                                        <p:tgtEl>
                                          <p:spTgt spid="64718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47183">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par>
                                <p:cTn id="57" presetID="10" presetClass="entr" presetSubtype="0"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2000"/>
                                        <p:tgtEl>
                                          <p:spTgt spid="5"/>
                                        </p:tgtEl>
                                      </p:cBhvr>
                                    </p:animEffect>
                                  </p:childTnLst>
                                </p:cTn>
                              </p:par>
                            </p:childTnLst>
                          </p:cTn>
                        </p:par>
                        <p:par>
                          <p:cTn id="60" fill="hold" nodeType="afterGroup">
                            <p:stCondLst>
                              <p:cond delay="2000"/>
                            </p:stCondLst>
                            <p:childTnLst>
                              <p:par>
                                <p:cTn id="61" presetID="10" presetClass="entr" presetSubtype="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9220" name="Rectangle 4"/>
              <p:cNvSpPr>
                <a:spLocks noChangeArrowheads="1"/>
              </p:cNvSpPr>
              <p:nvPr/>
            </p:nvSpPr>
            <p:spPr bwMode="auto">
              <a:xfrm>
                <a:off x="685800" y="1809750"/>
                <a:ext cx="7772400" cy="5048250"/>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t>PRACTICE: </a:t>
                </a:r>
                <a:r>
                  <a:rPr lang="en-US" altLang="en-US" sz="2400" dirty="0">
                    <a:solidFill>
                      <a:srgbClr val="000000"/>
                    </a:solidFill>
                    <a:sym typeface="Symbol" pitchFamily="18" charset="2"/>
                  </a:rPr>
                  <a:t>An object is traveling at speed </a:t>
                </a:r>
                <a:r>
                  <a:rPr lang="en-US" altLang="en-US" sz="2400" i="1" dirty="0">
                    <a:solidFill>
                      <a:srgbClr val="000000"/>
                    </a:solidFill>
                    <a:sym typeface="Symbol" pitchFamily="18" charset="2"/>
                  </a:rPr>
                  <a:t>v</a:t>
                </a:r>
                <a:r>
                  <a:rPr lang="en-US" altLang="en-US" sz="2400" baseline="-25000" dirty="0">
                    <a:solidFill>
                      <a:srgbClr val="000000"/>
                    </a:solidFill>
                    <a:sym typeface="Symbol" pitchFamily="18" charset="2"/>
                  </a:rPr>
                  <a:t>0</a:t>
                </a:r>
                <a:r>
                  <a:rPr lang="en-US" altLang="en-US" sz="2400" dirty="0">
                    <a:solidFill>
                      <a:srgbClr val="000000"/>
                    </a:solidFill>
                    <a:sym typeface="Symbol" pitchFamily="18" charset="2"/>
                  </a:rPr>
                  <a:t> in a circle of radius </a:t>
                </a:r>
                <a:r>
                  <a:rPr lang="en-US" altLang="en-US" sz="2400" i="1" dirty="0">
                    <a:solidFill>
                      <a:srgbClr val="000000"/>
                    </a:solidFill>
                    <a:sym typeface="Symbol" pitchFamily="18" charset="2"/>
                  </a:rPr>
                  <a:t>x</a:t>
                </a:r>
                <a:r>
                  <a:rPr lang="en-US" altLang="en-US" sz="2400" baseline="-25000" dirty="0">
                    <a:solidFill>
                      <a:srgbClr val="000000"/>
                    </a:solidFill>
                    <a:sym typeface="Symbol" pitchFamily="18" charset="2"/>
                  </a:rPr>
                  <a:t>0</a:t>
                </a:r>
                <a:r>
                  <a:rPr lang="en-US" altLang="en-US" sz="2400" dirty="0">
                    <a:solidFill>
                      <a:srgbClr val="000000"/>
                    </a:solidFill>
                    <a:sym typeface="Symbol" pitchFamily="18" charset="2"/>
                  </a:rPr>
                  <a:t>. The period of the object’s motion is </a:t>
                </a:r>
                <a:r>
                  <a:rPr lang="en-US" altLang="en-US" sz="2400" i="1" dirty="0">
                    <a:solidFill>
                      <a:srgbClr val="000000"/>
                    </a:solidFill>
                    <a:sym typeface="Symbol" pitchFamily="18" charset="2"/>
                  </a:rPr>
                  <a:t>T</a:t>
                </a:r>
                <a:r>
                  <a:rPr lang="en-US" altLang="en-US" sz="2400" dirty="0" smtClean="0">
                    <a:solidFill>
                      <a:srgbClr val="000000"/>
                    </a:solidFill>
                    <a:sym typeface="Symbol" pitchFamily="18" charset="2"/>
                  </a:rPr>
                  <a:t>.</a:t>
                </a:r>
              </a:p>
              <a:p>
                <a:pPr eaLnBrk="1" hangingPunct="1">
                  <a:spcBef>
                    <a:spcPct val="0"/>
                  </a:spcBef>
                  <a:buFontTx/>
                  <a:buNone/>
                </a:pPr>
                <a:endParaRPr lang="en-US" altLang="en-US" sz="2400" dirty="0">
                  <a:solidFill>
                    <a:srgbClr val="000000"/>
                  </a:solidFill>
                  <a:sym typeface="Symbol" pitchFamily="18" charset="2"/>
                </a:endParaRPr>
              </a:p>
              <a:p>
                <a:pPr eaLnBrk="1" hangingPunct="1">
                  <a:lnSpc>
                    <a:spcPct val="97000"/>
                  </a:lnSpc>
                  <a:spcBef>
                    <a:spcPct val="0"/>
                  </a:spcBef>
                  <a:buFontTx/>
                  <a:buNone/>
                </a:pPr>
                <a:r>
                  <a:rPr lang="en-US" altLang="en-US" sz="2400" dirty="0">
                    <a:solidFill>
                      <a:srgbClr val="000000"/>
                    </a:solidFill>
                    <a:sym typeface="Symbol" pitchFamily="18" charset="2"/>
                  </a:rPr>
                  <a:t>(a) Find the speed </a:t>
                </a:r>
                <a:r>
                  <a:rPr lang="en-US" altLang="en-US" sz="2400" i="1" dirty="0">
                    <a:solidFill>
                      <a:srgbClr val="000000"/>
                    </a:solidFill>
                    <a:sym typeface="Symbol" pitchFamily="18" charset="2"/>
                  </a:rPr>
                  <a:t>v</a:t>
                </a:r>
                <a:r>
                  <a:rPr lang="en-US" altLang="en-US" sz="2400" baseline="-25000" dirty="0">
                    <a:solidFill>
                      <a:srgbClr val="000000"/>
                    </a:solidFill>
                    <a:sym typeface="Symbol" pitchFamily="18" charset="2"/>
                  </a:rPr>
                  <a:t>0</a:t>
                </a:r>
                <a:r>
                  <a:rPr lang="en-US" altLang="en-US" sz="2400" dirty="0">
                    <a:solidFill>
                      <a:srgbClr val="000000"/>
                    </a:solidFill>
                    <a:sym typeface="Symbol" pitchFamily="18" charset="2"/>
                  </a:rPr>
                  <a:t> in terms of </a:t>
                </a:r>
                <a:r>
                  <a:rPr lang="en-US" altLang="en-US" sz="2400" i="1" dirty="0">
                    <a:solidFill>
                      <a:srgbClr val="000000"/>
                    </a:solidFill>
                    <a:sym typeface="Symbol" pitchFamily="18" charset="2"/>
                  </a:rPr>
                  <a:t>x</a:t>
                </a:r>
                <a:r>
                  <a:rPr lang="en-US" altLang="en-US" sz="2400" baseline="-25000" dirty="0">
                    <a:solidFill>
                      <a:srgbClr val="000000"/>
                    </a:solidFill>
                    <a:sym typeface="Symbol" pitchFamily="18" charset="2"/>
                  </a:rPr>
                  <a:t>0</a:t>
                </a:r>
                <a:r>
                  <a:rPr lang="en-US" altLang="en-US" sz="2400" dirty="0">
                    <a:solidFill>
                      <a:srgbClr val="000000"/>
                    </a:solidFill>
                    <a:sym typeface="Symbol" pitchFamily="18" charset="2"/>
                  </a:rPr>
                  <a:t> and </a:t>
                </a:r>
                <a:r>
                  <a:rPr lang="en-US" altLang="en-US" sz="2400" i="1" dirty="0">
                    <a:solidFill>
                      <a:srgbClr val="000000"/>
                    </a:solidFill>
                    <a:sym typeface="Symbol" pitchFamily="18" charset="2"/>
                  </a:rPr>
                  <a:t>T</a:t>
                </a:r>
                <a:r>
                  <a:rPr lang="en-US" altLang="en-US" sz="2400" dirty="0">
                    <a:solidFill>
                      <a:srgbClr val="000000"/>
                    </a:solidFill>
                    <a:sym typeface="Symbol" pitchFamily="18" charset="2"/>
                  </a:rPr>
                  <a:t>.</a:t>
                </a:r>
                <a:endParaRPr lang="en-US" altLang="en-US" sz="2400" dirty="0">
                  <a:sym typeface="Symbol" pitchFamily="18" charset="2"/>
                </a:endParaRPr>
              </a:p>
              <a:p>
                <a:pPr eaLnBrk="1" hangingPunct="1">
                  <a:lnSpc>
                    <a:spcPct val="97000"/>
                  </a:lnSpc>
                  <a:spcBef>
                    <a:spcPct val="0"/>
                  </a:spcBef>
                  <a:buFont typeface="Symbol" pitchFamily="18" charset="2"/>
                  <a:buNone/>
                </a:pPr>
                <a:r>
                  <a:rPr lang="en-US" altLang="en-US" sz="2400" dirty="0">
                    <a:solidFill>
                      <a:srgbClr val="000000"/>
                    </a:solidFill>
                    <a:sym typeface="Symbol" pitchFamily="18" charset="2"/>
                  </a:rPr>
                  <a:t>Since the object travels a distance of one circumference in one </a:t>
                </a:r>
                <a:r>
                  <a:rPr lang="en-US" altLang="en-US" sz="2400" dirty="0" smtClean="0">
                    <a:solidFill>
                      <a:srgbClr val="000000"/>
                    </a:solidFill>
                    <a:sym typeface="Symbol" pitchFamily="18" charset="2"/>
                  </a:rPr>
                  <a:t>period</a:t>
                </a:r>
              </a:p>
              <a:p>
                <a:pPr eaLnBrk="1" hangingPunct="1">
                  <a:lnSpc>
                    <a:spcPct val="97000"/>
                  </a:lnSpc>
                  <a:spcBef>
                    <a:spcPct val="0"/>
                  </a:spcBef>
                  <a:buFont typeface="Symbol" pitchFamily="18" charset="2"/>
                  <a:buNone/>
                </a:pPr>
                <a:endParaRPr lang="en-US" altLang="en-US" sz="2400" dirty="0">
                  <a:sym typeface="Symbol" pitchFamily="18" charset="2"/>
                </a:endParaRPr>
              </a:p>
              <a:p>
                <a:pPr eaLnBrk="1" hangingPunct="1">
                  <a:lnSpc>
                    <a:spcPct val="97000"/>
                  </a:lnSpc>
                  <a:spcBef>
                    <a:spcPct val="0"/>
                  </a:spcBef>
                  <a:buFont typeface="Symbol" pitchFamily="18" charset="2"/>
                  <a:buNone/>
                </a:pPr>
                <a:r>
                  <a:rPr lang="en-US" altLang="en-US" sz="2400" dirty="0">
                    <a:solidFill>
                      <a:srgbClr val="000000"/>
                    </a:solidFill>
                    <a:sym typeface="Symbol" pitchFamily="18" charset="2"/>
                  </a:rPr>
                  <a:t>       </a:t>
                </a:r>
                <a14:m>
                  <m:oMath xmlns:m="http://schemas.openxmlformats.org/officeDocument/2006/math">
                    <m:r>
                      <a:rPr lang="en-US" altLang="en-US" sz="2400" i="1" dirty="0" smtClean="0">
                        <a:solidFill>
                          <a:srgbClr val="000000"/>
                        </a:solidFill>
                        <a:latin typeface="Cambria Math" panose="02040503050406030204" pitchFamily="18" charset="0"/>
                        <a:sym typeface="Symbol" pitchFamily="18" charset="2"/>
                      </a:rPr>
                      <m:t>𝑣</m:t>
                    </m:r>
                    <m:r>
                      <a:rPr lang="en-US" altLang="en-US" sz="2400" i="1" baseline="-25000" dirty="0">
                        <a:solidFill>
                          <a:srgbClr val="000000"/>
                        </a:solidFill>
                        <a:latin typeface="Cambria Math" panose="02040503050406030204" pitchFamily="18" charset="0"/>
                        <a:sym typeface="Symbol" pitchFamily="18" charset="2"/>
                      </a:rPr>
                      <m:t>0</m:t>
                    </m:r>
                    <m:r>
                      <a:rPr lang="en-US" altLang="en-US" sz="2400" i="1" dirty="0">
                        <a:solidFill>
                          <a:srgbClr val="000000"/>
                        </a:solidFill>
                        <a:latin typeface="Cambria Math" panose="02040503050406030204" pitchFamily="18" charset="0"/>
                        <a:sym typeface="Symbol" pitchFamily="18" charset="2"/>
                      </a:rPr>
                      <m:t>=</m:t>
                    </m:r>
                    <m:f>
                      <m:fPr>
                        <m:ctrlPr>
                          <a:rPr lang="en-US" altLang="en-US" sz="2400" i="1" dirty="0">
                            <a:solidFill>
                              <a:srgbClr val="000000"/>
                            </a:solidFill>
                            <a:latin typeface="Cambria Math" panose="02040503050406030204" pitchFamily="18" charset="0"/>
                            <a:sym typeface="Symbol" pitchFamily="18" charset="2"/>
                          </a:rPr>
                        </m:ctrlPr>
                      </m:fPr>
                      <m:num>
                        <m:r>
                          <a:rPr lang="en-US" altLang="en-US" sz="2400" i="1" dirty="0">
                            <a:solidFill>
                              <a:srgbClr val="000000"/>
                            </a:solidFill>
                            <a:latin typeface="Cambria Math" panose="02040503050406030204" pitchFamily="18" charset="0"/>
                            <a:sym typeface="Symbol" pitchFamily="18" charset="2"/>
                          </a:rPr>
                          <m:t>𝑑𝑖𝑠𝑡𝑎𝑛𝑐𝑒</m:t>
                        </m:r>
                      </m:num>
                      <m:den>
                        <m:r>
                          <a:rPr lang="en-US" altLang="en-US" sz="2400" i="1" dirty="0">
                            <a:solidFill>
                              <a:srgbClr val="000000"/>
                            </a:solidFill>
                            <a:latin typeface="Cambria Math" panose="02040503050406030204" pitchFamily="18" charset="0"/>
                            <a:sym typeface="Symbol" pitchFamily="18" charset="2"/>
                          </a:rPr>
                          <m:t>𝑡𝑖𝑚𝑒</m:t>
                        </m:r>
                      </m:den>
                    </m:f>
                    <m:r>
                      <a:rPr lang="en-US" altLang="en-US" sz="2400" i="1" dirty="0">
                        <a:solidFill>
                          <a:srgbClr val="000000"/>
                        </a:solidFill>
                        <a:latin typeface="Cambria Math" panose="02040503050406030204" pitchFamily="18" charset="0"/>
                        <a:sym typeface="Symbol" pitchFamily="18" charset="2"/>
                      </a:rPr>
                      <m:t> </m:t>
                    </m:r>
                  </m:oMath>
                </a14:m>
                <a:endParaRPr lang="en-US" altLang="en-US" sz="2400" dirty="0">
                  <a:solidFill>
                    <a:srgbClr val="000000"/>
                  </a:solidFill>
                  <a:sym typeface="Symbol" pitchFamily="18" charset="2"/>
                </a:endParaRPr>
              </a:p>
              <a:p>
                <a:pPr eaLnBrk="1" hangingPunct="1">
                  <a:lnSpc>
                    <a:spcPct val="97000"/>
                  </a:lnSpc>
                  <a:spcBef>
                    <a:spcPts val="1200"/>
                  </a:spcBef>
                  <a:buFont typeface="Symbol" pitchFamily="18" charset="2"/>
                  <a:buNone/>
                </a:pPr>
                <a:r>
                  <a:rPr lang="en-US" altLang="en-US" sz="2400" dirty="0">
                    <a:solidFill>
                      <a:srgbClr val="000000"/>
                    </a:solidFill>
                    <a:sym typeface="Symbol" pitchFamily="18" charset="2"/>
                  </a:rPr>
                  <a:t>       </a:t>
                </a:r>
                <a14:m>
                  <m:oMath xmlns:m="http://schemas.openxmlformats.org/officeDocument/2006/math">
                    <m:r>
                      <a:rPr lang="en-US" altLang="en-US" sz="2400" i="1" dirty="0" smtClean="0">
                        <a:solidFill>
                          <a:srgbClr val="000000"/>
                        </a:solidFill>
                        <a:latin typeface="Cambria Math" panose="02040503050406030204" pitchFamily="18" charset="0"/>
                        <a:sym typeface="Symbol" pitchFamily="18" charset="2"/>
                      </a:rPr>
                      <m:t>𝑣</m:t>
                    </m:r>
                    <m:r>
                      <a:rPr lang="en-US" altLang="en-US" sz="2400" i="1" baseline="-25000" dirty="0">
                        <a:solidFill>
                          <a:srgbClr val="000000"/>
                        </a:solidFill>
                        <a:latin typeface="Cambria Math" panose="02040503050406030204" pitchFamily="18" charset="0"/>
                        <a:sym typeface="Symbol" pitchFamily="18" charset="2"/>
                      </a:rPr>
                      <m:t>0</m:t>
                    </m:r>
                    <m:r>
                      <a:rPr lang="en-US" altLang="en-US" sz="2400" i="1" dirty="0">
                        <a:solidFill>
                          <a:srgbClr val="000000"/>
                        </a:solidFill>
                        <a:latin typeface="Cambria Math" panose="02040503050406030204" pitchFamily="18" charset="0"/>
                        <a:sym typeface="Symbol" pitchFamily="18" charset="2"/>
                      </a:rPr>
                      <m:t>=</m:t>
                    </m:r>
                    <m:f>
                      <m:fPr>
                        <m:ctrlPr>
                          <a:rPr lang="en-US" altLang="en-US" sz="2400" i="1" dirty="0">
                            <a:solidFill>
                              <a:srgbClr val="000000"/>
                            </a:solidFill>
                            <a:latin typeface="Cambria Math" panose="02040503050406030204" pitchFamily="18" charset="0"/>
                            <a:sym typeface="Symbol" pitchFamily="18" charset="2"/>
                          </a:rPr>
                        </m:ctrlPr>
                      </m:fPr>
                      <m:num>
                        <m:r>
                          <a:rPr lang="en-US" altLang="en-US" sz="2400" i="1" dirty="0">
                            <a:solidFill>
                              <a:srgbClr val="000000"/>
                            </a:solidFill>
                            <a:latin typeface="Cambria Math" panose="02040503050406030204" pitchFamily="18" charset="0"/>
                            <a:sym typeface="Symbol" pitchFamily="18" charset="2"/>
                          </a:rPr>
                          <m:t>𝑐𝑖𝑟𝑐𝑢𝑚𝑓𝑒𝑟𝑒𝑛𝑐𝑒</m:t>
                        </m:r>
                      </m:num>
                      <m:den>
                        <m:r>
                          <a:rPr lang="en-US" altLang="en-US" sz="2400" i="1" dirty="0">
                            <a:solidFill>
                              <a:srgbClr val="000000"/>
                            </a:solidFill>
                            <a:latin typeface="Cambria Math" panose="02040503050406030204" pitchFamily="18" charset="0"/>
                            <a:sym typeface="Symbol" pitchFamily="18" charset="2"/>
                          </a:rPr>
                          <m:t>𝑝𝑒𝑟𝑖𝑜𝑑</m:t>
                        </m:r>
                      </m:den>
                    </m:f>
                  </m:oMath>
                </a14:m>
                <a:endParaRPr lang="en-US" altLang="en-US" sz="2400" i="1" dirty="0">
                  <a:sym typeface="Symbol" pitchFamily="18" charset="2"/>
                </a:endParaRPr>
              </a:p>
              <a:p>
                <a:pPr eaLnBrk="1" hangingPunct="1">
                  <a:lnSpc>
                    <a:spcPct val="97000"/>
                  </a:lnSpc>
                  <a:spcBef>
                    <a:spcPts val="1200"/>
                  </a:spcBef>
                  <a:buFont typeface="Symbol" pitchFamily="18" charset="2"/>
                  <a:buNone/>
                </a:pPr>
                <a:r>
                  <a:rPr lang="en-US" altLang="en-US" sz="2400" dirty="0">
                    <a:solidFill>
                      <a:srgbClr val="000000"/>
                    </a:solidFill>
                    <a:sym typeface="Symbol" pitchFamily="18" charset="2"/>
                  </a:rPr>
                  <a:t>       </a:t>
                </a:r>
                <a14:m>
                  <m:oMath xmlns:m="http://schemas.openxmlformats.org/officeDocument/2006/math">
                    <m:r>
                      <a:rPr lang="en-US" altLang="en-US" sz="2400" i="1" dirty="0" smtClean="0">
                        <a:solidFill>
                          <a:srgbClr val="000000"/>
                        </a:solidFill>
                        <a:latin typeface="Cambria Math" panose="02040503050406030204" pitchFamily="18" charset="0"/>
                        <a:sym typeface="Symbol" pitchFamily="18" charset="2"/>
                      </a:rPr>
                      <m:t>𝑣</m:t>
                    </m:r>
                    <m:r>
                      <a:rPr lang="en-US" altLang="en-US" sz="2400" i="1" baseline="-25000" dirty="0">
                        <a:solidFill>
                          <a:srgbClr val="000000"/>
                        </a:solidFill>
                        <a:latin typeface="Cambria Math" panose="02040503050406030204" pitchFamily="18" charset="0"/>
                        <a:sym typeface="Symbol" pitchFamily="18" charset="2"/>
                      </a:rPr>
                      <m:t>0</m:t>
                    </m:r>
                    <m:r>
                      <a:rPr lang="en-US" altLang="en-US" sz="2400" i="1" dirty="0">
                        <a:solidFill>
                          <a:srgbClr val="000000"/>
                        </a:solidFill>
                        <a:latin typeface="Cambria Math" panose="02040503050406030204" pitchFamily="18" charset="0"/>
                        <a:sym typeface="Symbol" pitchFamily="18" charset="2"/>
                      </a:rPr>
                      <m:t>=</m:t>
                    </m:r>
                    <m:f>
                      <m:fPr>
                        <m:ctrlPr>
                          <a:rPr lang="en-US" altLang="en-US" sz="2400" i="1" dirty="0">
                            <a:solidFill>
                              <a:srgbClr val="000000"/>
                            </a:solidFill>
                            <a:latin typeface="Cambria Math" panose="02040503050406030204" pitchFamily="18" charset="0"/>
                            <a:sym typeface="Symbol" pitchFamily="18" charset="2"/>
                          </a:rPr>
                        </m:ctrlPr>
                      </m:fPr>
                      <m:num>
                        <m:r>
                          <a:rPr lang="en-US" altLang="en-US" sz="2400" i="1" dirty="0">
                            <a:solidFill>
                              <a:srgbClr val="000000"/>
                            </a:solidFill>
                            <a:latin typeface="Cambria Math" panose="02040503050406030204" pitchFamily="18" charset="0"/>
                            <a:sym typeface="Symbol" pitchFamily="18" charset="2"/>
                          </a:rPr>
                          <m:t>2</m:t>
                        </m:r>
                        <m:sSub>
                          <m:sSubPr>
                            <m:ctrlPr>
                              <a:rPr lang="en-US" altLang="en-US" sz="2400" i="1" dirty="0" smtClean="0">
                                <a:solidFill>
                                  <a:srgbClr val="000000"/>
                                </a:solidFill>
                                <a:latin typeface="Cambria Math" panose="02040503050406030204" pitchFamily="18" charset="0"/>
                                <a:sym typeface="Symbol" pitchFamily="18" charset="2"/>
                              </a:rPr>
                            </m:ctrlPr>
                          </m:sSubPr>
                          <m:e>
                            <m:r>
                              <a:rPr lang="en-US" altLang="en-US" sz="2400" b="0" i="1" dirty="0" smtClean="0">
                                <a:solidFill>
                                  <a:srgbClr val="000000"/>
                                </a:solidFill>
                                <a:latin typeface="Cambria Math" panose="02040503050406030204" pitchFamily="18" charset="0"/>
                                <a:sym typeface="Symbol" pitchFamily="18" charset="2"/>
                              </a:rPr>
                              <m:t>𝑥</m:t>
                            </m:r>
                          </m:e>
                          <m:sub>
                            <m:r>
                              <a:rPr lang="en-US" altLang="en-US" sz="2400" b="0" i="1" dirty="0" smtClean="0">
                                <a:solidFill>
                                  <a:srgbClr val="000000"/>
                                </a:solidFill>
                                <a:latin typeface="Cambria Math" panose="02040503050406030204" pitchFamily="18" charset="0"/>
                                <a:sym typeface="Symbol" pitchFamily="18" charset="2"/>
                              </a:rPr>
                              <m:t>0</m:t>
                            </m:r>
                          </m:sub>
                        </m:sSub>
                      </m:num>
                      <m:den>
                        <m:r>
                          <a:rPr lang="en-US" altLang="en-US" sz="2400" i="1" dirty="0">
                            <a:solidFill>
                              <a:srgbClr val="000000"/>
                            </a:solidFill>
                            <a:latin typeface="Cambria Math" panose="02040503050406030204" pitchFamily="18" charset="0"/>
                            <a:sym typeface="Symbol" pitchFamily="18" charset="2"/>
                          </a:rPr>
                          <m:t>𝑇</m:t>
                        </m:r>
                      </m:den>
                    </m:f>
                  </m:oMath>
                </a14:m>
                <a:r>
                  <a:rPr lang="en-US" altLang="en-US" sz="2400" dirty="0" smtClean="0">
                    <a:solidFill>
                      <a:srgbClr val="000000"/>
                    </a:solidFill>
                    <a:sym typeface="Symbol" pitchFamily="18" charset="2"/>
                  </a:rPr>
                  <a:t>.</a:t>
                </a:r>
                <a:endParaRPr lang="en-US" altLang="en-US" sz="2400" dirty="0">
                  <a:solidFill>
                    <a:srgbClr val="000000"/>
                  </a:solidFill>
                  <a:sym typeface="Symbol" pitchFamily="18" charset="2"/>
                </a:endParaRPr>
              </a:p>
            </p:txBody>
          </p:sp>
        </mc:Choice>
        <mc:Fallback xmlns="">
          <p:sp>
            <p:nvSpPr>
              <p:cNvPr id="649220" name="Rectangle 4"/>
              <p:cNvSpPr>
                <a:spLocks noRot="1" noChangeAspect="1" noMove="1" noResize="1" noEditPoints="1" noAdjustHandles="1" noChangeArrowheads="1" noChangeShapeType="1" noTextEdit="1"/>
              </p:cNvSpPr>
              <p:nvPr/>
            </p:nvSpPr>
            <p:spPr bwMode="auto">
              <a:xfrm>
                <a:off x="685800" y="1809750"/>
                <a:ext cx="7772400" cy="5048250"/>
              </a:xfrm>
              <a:prstGeom prst="rect">
                <a:avLst/>
              </a:prstGeom>
              <a:blipFill>
                <a:blip r:embed="rId5"/>
                <a:stretch>
                  <a:fillRect l="-1255" t="-845" r="-94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2" name="Group 5"/>
          <p:cNvGrpSpPr>
            <a:grpSpLocks/>
          </p:cNvGrpSpPr>
          <p:nvPr/>
        </p:nvGrpSpPr>
        <p:grpSpPr bwMode="auto">
          <a:xfrm>
            <a:off x="7013575" y="4648200"/>
            <a:ext cx="1876425" cy="1876425"/>
            <a:chOff x="1933" y="2380"/>
            <a:chExt cx="1182" cy="1182"/>
          </a:xfrm>
        </p:grpSpPr>
        <p:sp>
          <p:nvSpPr>
            <p:cNvPr id="19462" name="Oval 6"/>
            <p:cNvSpPr>
              <a:spLocks noChangeArrowheads="1"/>
            </p:cNvSpPr>
            <p:nvPr/>
          </p:nvSpPr>
          <p:spPr bwMode="auto">
            <a:xfrm>
              <a:off x="1933" y="2380"/>
              <a:ext cx="1182" cy="1182"/>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49223" name="Oval 7"/>
            <p:cNvSpPr>
              <a:spLocks noChangeArrowheads="1"/>
            </p:cNvSpPr>
            <p:nvPr/>
          </p:nvSpPr>
          <p:spPr bwMode="auto">
            <a:xfrm>
              <a:off x="2978" y="2911"/>
              <a:ext cx="129" cy="129"/>
            </a:xfrm>
            <a:prstGeom prst="ellipse">
              <a:avLst/>
            </a:prstGeom>
            <a:gradFill rotWithShape="1">
              <a:gsLst>
                <a:gs pos="0">
                  <a:schemeClr val="bg2"/>
                </a:gs>
                <a:gs pos="100000">
                  <a:schemeClr val="bg2">
                    <a:gamma/>
                    <a:shade val="46275"/>
                    <a:invGamma/>
                  </a:schemeClr>
                </a:gs>
              </a:gsLst>
              <a:lin ang="18900000" scaled="1"/>
            </a:gradFill>
            <a:ln w="9525">
              <a:solidFill>
                <a:schemeClr val="tx1"/>
              </a:solidFill>
              <a:round/>
              <a:headEnd/>
              <a:tailEnd/>
            </a:ln>
            <a:effectLst/>
          </p:spPr>
          <p:txBody>
            <a:bodyPr wrap="none" anchor="ctr"/>
            <a:lstStyle/>
            <a:p>
              <a:pPr>
                <a:defRPr/>
              </a:pPr>
              <a:endParaRPr lang="en-US"/>
            </a:p>
          </p:txBody>
        </p:sp>
        <p:sp>
          <p:nvSpPr>
            <p:cNvPr id="19464" name="Line 8"/>
            <p:cNvSpPr>
              <a:spLocks noChangeShapeType="1"/>
            </p:cNvSpPr>
            <p:nvPr/>
          </p:nvSpPr>
          <p:spPr bwMode="auto">
            <a:xfrm>
              <a:off x="2516" y="2971"/>
              <a:ext cx="53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9465" name="Group 9"/>
            <p:cNvGrpSpPr>
              <a:grpSpLocks/>
            </p:cNvGrpSpPr>
            <p:nvPr/>
          </p:nvGrpSpPr>
          <p:grpSpPr bwMode="auto">
            <a:xfrm>
              <a:off x="2464" y="2926"/>
              <a:ext cx="114" cy="106"/>
              <a:chOff x="789" y="2403"/>
              <a:chExt cx="114" cy="106"/>
            </a:xfrm>
          </p:grpSpPr>
          <p:sp>
            <p:nvSpPr>
              <p:cNvPr id="19470" name="Line 10"/>
              <p:cNvSpPr>
                <a:spLocks noChangeShapeType="1"/>
              </p:cNvSpPr>
              <p:nvPr/>
            </p:nvSpPr>
            <p:spPr bwMode="auto">
              <a:xfrm>
                <a:off x="796" y="2403"/>
                <a:ext cx="107"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 name="Line 11"/>
              <p:cNvSpPr>
                <a:spLocks noChangeShapeType="1"/>
              </p:cNvSpPr>
              <p:nvPr/>
            </p:nvSpPr>
            <p:spPr bwMode="auto">
              <a:xfrm flipH="1">
                <a:off x="789" y="2403"/>
                <a:ext cx="114"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66" name="Rectangle 12"/>
            <p:cNvSpPr>
              <a:spLocks noChangeArrowheads="1"/>
            </p:cNvSpPr>
            <p:nvPr/>
          </p:nvSpPr>
          <p:spPr bwMode="auto">
            <a:xfrm>
              <a:off x="2683" y="2880"/>
              <a:ext cx="189" cy="18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467" name="Text Box 13"/>
            <p:cNvSpPr txBox="1">
              <a:spLocks noChangeArrowheads="1"/>
            </p:cNvSpPr>
            <p:nvPr/>
          </p:nvSpPr>
          <p:spPr bwMode="auto">
            <a:xfrm>
              <a:off x="2625" y="2810"/>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x</a:t>
              </a:r>
              <a:r>
                <a:rPr lang="en-US" altLang="en-US" sz="2400" baseline="-25000"/>
                <a:t>0</a:t>
              </a:r>
              <a:endParaRPr lang="en-US" altLang="en-US" sz="2400"/>
            </a:p>
          </p:txBody>
        </p:sp>
        <p:sp>
          <p:nvSpPr>
            <p:cNvPr id="19468" name="Line 14"/>
            <p:cNvSpPr>
              <a:spLocks noChangeShapeType="1"/>
            </p:cNvSpPr>
            <p:nvPr/>
          </p:nvSpPr>
          <p:spPr bwMode="auto">
            <a:xfrm flipV="1">
              <a:off x="3039" y="2493"/>
              <a:ext cx="0" cy="47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9469" name="Text Box 15"/>
            <p:cNvSpPr txBox="1">
              <a:spLocks noChangeArrowheads="1"/>
            </p:cNvSpPr>
            <p:nvPr/>
          </p:nvSpPr>
          <p:spPr bwMode="auto">
            <a:xfrm>
              <a:off x="2748" y="2546"/>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0000"/>
                  </a:solidFill>
                </a:rPr>
                <a:t>v</a:t>
              </a:r>
              <a:r>
                <a:rPr lang="en-US" altLang="en-US" sz="2400" baseline="-25000">
                  <a:solidFill>
                    <a:srgbClr val="FF0000"/>
                  </a:solidFill>
                </a:rPr>
                <a:t>0</a:t>
              </a:r>
              <a:endParaRPr lang="en-US" altLang="en-US" sz="2400">
                <a:solidFill>
                  <a:srgbClr val="FF0000"/>
                </a:solidFill>
              </a:endParaRPr>
            </a:p>
          </p:txBody>
        </p:sp>
      </p:grpSp>
      <p:sp>
        <p:nvSpPr>
          <p:cNvPr id="1946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19461" name="Rectangle 2"/>
          <p:cNvSpPr>
            <a:spLocks noChangeArrowheads="1"/>
          </p:cNvSpPr>
          <p:nvPr/>
        </p:nvSpPr>
        <p:spPr bwMode="auto">
          <a:xfrm>
            <a:off x="685800" y="1343025"/>
            <a:ext cx="7772400" cy="4667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Angular speed</a:t>
            </a:r>
            <a:r>
              <a:rPr lang="en-US" altLang="en-US" sz="2400">
                <a:solidFill>
                  <a:schemeClr val="accent2"/>
                </a:solidFill>
                <a:sym typeface="Symbol" pitchFamily="18" charset="2"/>
              </a:rPr>
              <a:t> </a:t>
            </a:r>
            <a:endParaRPr lang="en-US" altLang="en-US" sz="2400"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49220">
                                            <p:txEl>
                                              <p:pRg st="0" end="0"/>
                                            </p:txEl>
                                          </p:spTgt>
                                        </p:tgtEl>
                                        <p:attrNameLst>
                                          <p:attrName>style.visibility</p:attrName>
                                        </p:attrNameLst>
                                      </p:cBhvr>
                                      <p:to>
                                        <p:strVal val="visible"/>
                                      </p:to>
                                    </p:set>
                                    <p:anim calcmode="lin" valueType="num">
                                      <p:cBhvr additive="base">
                                        <p:cTn id="7" dur="500" fill="hold"/>
                                        <p:tgtEl>
                                          <p:spTgt spid="6492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92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9220">
                                            <p:txEl>
                                              <p:pRg st="2" end="2"/>
                                            </p:txEl>
                                          </p:spTgt>
                                        </p:tgtEl>
                                        <p:attrNameLst>
                                          <p:attrName>style.visibility</p:attrName>
                                        </p:attrNameLst>
                                      </p:cBhvr>
                                      <p:to>
                                        <p:strVal val="visible"/>
                                      </p:to>
                                    </p:set>
                                    <p:anim calcmode="lin" valueType="num">
                                      <p:cBhvr additive="base">
                                        <p:cTn id="13" dur="500" fill="hold"/>
                                        <p:tgtEl>
                                          <p:spTgt spid="64922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92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49220">
                                            <p:txEl>
                                              <p:pRg st="3" end="3"/>
                                            </p:txEl>
                                          </p:spTgt>
                                        </p:tgtEl>
                                        <p:attrNameLst>
                                          <p:attrName>style.visibility</p:attrName>
                                        </p:attrNameLst>
                                      </p:cBhvr>
                                      <p:to>
                                        <p:strVal val="visible"/>
                                      </p:to>
                                    </p:set>
                                    <p:anim calcmode="lin" valueType="num">
                                      <p:cBhvr additive="base">
                                        <p:cTn id="19" dur="500" fill="hold"/>
                                        <p:tgtEl>
                                          <p:spTgt spid="64922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92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49220">
                                            <p:txEl>
                                              <p:pRg st="5" end="5"/>
                                            </p:txEl>
                                          </p:spTgt>
                                        </p:tgtEl>
                                        <p:attrNameLst>
                                          <p:attrName>style.visibility</p:attrName>
                                        </p:attrNameLst>
                                      </p:cBhvr>
                                      <p:to>
                                        <p:strVal val="visible"/>
                                      </p:to>
                                    </p:set>
                                    <p:anim calcmode="lin" valueType="num">
                                      <p:cBhvr additive="base">
                                        <p:cTn id="25" dur="500" fill="hold"/>
                                        <p:tgtEl>
                                          <p:spTgt spid="64922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922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49220">
                                            <p:txEl>
                                              <p:pRg st="6" end="6"/>
                                            </p:txEl>
                                          </p:spTgt>
                                        </p:tgtEl>
                                        <p:attrNameLst>
                                          <p:attrName>style.visibility</p:attrName>
                                        </p:attrNameLst>
                                      </p:cBhvr>
                                      <p:to>
                                        <p:strVal val="visible"/>
                                      </p:to>
                                    </p:set>
                                    <p:anim calcmode="lin" valueType="num">
                                      <p:cBhvr additive="base">
                                        <p:cTn id="31" dur="500" fill="hold"/>
                                        <p:tgtEl>
                                          <p:spTgt spid="64922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4922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49220">
                                            <p:txEl>
                                              <p:pRg st="7" end="7"/>
                                            </p:txEl>
                                          </p:spTgt>
                                        </p:tgtEl>
                                        <p:attrNameLst>
                                          <p:attrName>style.visibility</p:attrName>
                                        </p:attrNameLst>
                                      </p:cBhvr>
                                      <p:to>
                                        <p:strVal val="visible"/>
                                      </p:to>
                                    </p:set>
                                    <p:anim calcmode="lin" valueType="num">
                                      <p:cBhvr additive="base">
                                        <p:cTn id="37" dur="500" fill="hold"/>
                                        <p:tgtEl>
                                          <p:spTgt spid="649220">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4922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10"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par>
                                <p:cTn id="42" presetID="8" presetClass="emph" presetSubtype="0" repeatCount="indefinite" fill="hold" nodeType="withEffect">
                                  <p:stCondLst>
                                    <p:cond delay="0"/>
                                  </p:stCondLst>
                                  <p:childTnLst>
                                    <p:animRot by="-21600000">
                                      <p:cBhvr>
                                        <p:cTn id="43"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9220" name="Rectangle 4"/>
              <p:cNvSpPr>
                <a:spLocks noChangeArrowheads="1"/>
              </p:cNvSpPr>
              <p:nvPr/>
            </p:nvSpPr>
            <p:spPr bwMode="auto">
              <a:xfrm>
                <a:off x="685800" y="1809750"/>
                <a:ext cx="7772400" cy="5048250"/>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t>PRACTICE: </a:t>
                </a:r>
                <a:r>
                  <a:rPr lang="en-US" altLang="en-US" sz="2400" dirty="0">
                    <a:solidFill>
                      <a:srgbClr val="000000"/>
                    </a:solidFill>
                    <a:sym typeface="Symbol" pitchFamily="18" charset="2"/>
                  </a:rPr>
                  <a:t>An object is traveling at speed </a:t>
                </a:r>
                <a:r>
                  <a:rPr lang="en-US" altLang="en-US" sz="2400" i="1" dirty="0">
                    <a:solidFill>
                      <a:srgbClr val="000000"/>
                    </a:solidFill>
                    <a:sym typeface="Symbol" pitchFamily="18" charset="2"/>
                  </a:rPr>
                  <a:t>v</a:t>
                </a:r>
                <a:r>
                  <a:rPr lang="en-US" altLang="en-US" sz="2400" baseline="-25000" dirty="0">
                    <a:solidFill>
                      <a:srgbClr val="000000"/>
                    </a:solidFill>
                    <a:sym typeface="Symbol" pitchFamily="18" charset="2"/>
                  </a:rPr>
                  <a:t>0</a:t>
                </a:r>
                <a:r>
                  <a:rPr lang="en-US" altLang="en-US" sz="2400" dirty="0">
                    <a:solidFill>
                      <a:srgbClr val="000000"/>
                    </a:solidFill>
                    <a:sym typeface="Symbol" pitchFamily="18" charset="2"/>
                  </a:rPr>
                  <a:t> in a circle of radius </a:t>
                </a:r>
                <a:r>
                  <a:rPr lang="en-US" altLang="en-US" sz="2400" i="1" dirty="0">
                    <a:solidFill>
                      <a:srgbClr val="000000"/>
                    </a:solidFill>
                    <a:sym typeface="Symbol" pitchFamily="18" charset="2"/>
                  </a:rPr>
                  <a:t>x</a:t>
                </a:r>
                <a:r>
                  <a:rPr lang="en-US" altLang="en-US" sz="2400" baseline="-25000" dirty="0">
                    <a:solidFill>
                      <a:srgbClr val="000000"/>
                    </a:solidFill>
                    <a:sym typeface="Symbol" pitchFamily="18" charset="2"/>
                  </a:rPr>
                  <a:t>0</a:t>
                </a:r>
                <a:r>
                  <a:rPr lang="en-US" altLang="en-US" sz="2400" dirty="0">
                    <a:solidFill>
                      <a:srgbClr val="000000"/>
                    </a:solidFill>
                    <a:sym typeface="Symbol" pitchFamily="18" charset="2"/>
                  </a:rPr>
                  <a:t>. The period of the object’s motion is </a:t>
                </a:r>
                <a:r>
                  <a:rPr lang="en-US" altLang="en-US" sz="2400" i="1" dirty="0">
                    <a:solidFill>
                      <a:srgbClr val="000000"/>
                    </a:solidFill>
                    <a:sym typeface="Symbol" pitchFamily="18" charset="2"/>
                  </a:rPr>
                  <a:t>T</a:t>
                </a:r>
                <a:r>
                  <a:rPr lang="en-US" altLang="en-US" sz="2400" dirty="0">
                    <a:solidFill>
                      <a:srgbClr val="000000"/>
                    </a:solidFill>
                    <a:sym typeface="Symbol" pitchFamily="18" charset="2"/>
                  </a:rPr>
                  <a:t>.</a:t>
                </a:r>
              </a:p>
              <a:p>
                <a:pPr eaLnBrk="1" hangingPunct="1">
                  <a:lnSpc>
                    <a:spcPct val="97000"/>
                  </a:lnSpc>
                  <a:spcBef>
                    <a:spcPct val="0"/>
                  </a:spcBef>
                  <a:buFont typeface="Symbol" pitchFamily="18" charset="2"/>
                  <a:buNone/>
                </a:pPr>
                <a:endParaRPr lang="en-US" altLang="en-US" sz="2400" dirty="0" smtClean="0">
                  <a:solidFill>
                    <a:srgbClr val="000000"/>
                  </a:solidFill>
                  <a:sym typeface="Symbol" pitchFamily="18" charset="2"/>
                </a:endParaRPr>
              </a:p>
              <a:p>
                <a:pPr eaLnBrk="1" hangingPunct="1">
                  <a:lnSpc>
                    <a:spcPct val="97000"/>
                  </a:lnSpc>
                  <a:spcBef>
                    <a:spcPct val="0"/>
                  </a:spcBef>
                  <a:buFont typeface="Symbol" pitchFamily="18" charset="2"/>
                  <a:buNone/>
                </a:pPr>
                <a:r>
                  <a:rPr lang="en-US" altLang="en-US" sz="2400" dirty="0" smtClean="0">
                    <a:solidFill>
                      <a:srgbClr val="000000"/>
                    </a:solidFill>
                    <a:sym typeface="Symbol" pitchFamily="18" charset="2"/>
                  </a:rPr>
                  <a:t>(</a:t>
                </a:r>
                <a:r>
                  <a:rPr lang="en-US" altLang="en-US" sz="2400" dirty="0">
                    <a:solidFill>
                      <a:srgbClr val="000000"/>
                    </a:solidFill>
                    <a:sym typeface="Symbol" pitchFamily="18" charset="2"/>
                  </a:rPr>
                  <a:t>b) Show that </a:t>
                </a:r>
                <a:r>
                  <a:rPr lang="en-US" altLang="en-US" sz="2400" i="1" dirty="0">
                    <a:solidFill>
                      <a:srgbClr val="000000"/>
                    </a:solidFill>
                    <a:sym typeface="Symbol" pitchFamily="18" charset="2"/>
                  </a:rPr>
                  <a:t>v</a:t>
                </a:r>
                <a:r>
                  <a:rPr lang="en-US" altLang="en-US" sz="2400" baseline="-25000" dirty="0">
                    <a:solidFill>
                      <a:srgbClr val="000000"/>
                    </a:solidFill>
                    <a:sym typeface="Symbol" pitchFamily="18" charset="2"/>
                  </a:rPr>
                  <a:t>0 </a:t>
                </a:r>
                <a:r>
                  <a:rPr lang="en-US" altLang="en-US" sz="2400" dirty="0">
                    <a:solidFill>
                      <a:srgbClr val="000000"/>
                    </a:solidFill>
                    <a:sym typeface="Symbol" pitchFamily="18" charset="2"/>
                  </a:rPr>
                  <a:t>= </a:t>
                </a:r>
                <a:r>
                  <a:rPr lang="en-US" altLang="en-US" sz="2400" i="1" dirty="0">
                    <a:solidFill>
                      <a:srgbClr val="000000"/>
                    </a:solidFill>
                    <a:sym typeface="Symbol" pitchFamily="18" charset="2"/>
                  </a:rPr>
                  <a:t>x</a:t>
                </a:r>
                <a:r>
                  <a:rPr lang="en-US" altLang="en-US" sz="2400" baseline="-25000" dirty="0">
                    <a:solidFill>
                      <a:srgbClr val="000000"/>
                    </a:solidFill>
                    <a:sym typeface="Symbol" pitchFamily="18" charset="2"/>
                  </a:rPr>
                  <a:t>0</a:t>
                </a:r>
                <a:r>
                  <a:rPr lang="en-US" altLang="en-US" sz="2400" dirty="0">
                    <a:solidFill>
                      <a:srgbClr val="000000"/>
                    </a:solidFill>
                    <a:sym typeface="Symbol" pitchFamily="18" charset="2"/>
                  </a:rPr>
                  <a:t>.</a:t>
                </a:r>
              </a:p>
              <a:p>
                <a:pPr eaLnBrk="1" hangingPunct="1">
                  <a:lnSpc>
                    <a:spcPct val="97000"/>
                  </a:lnSpc>
                  <a:spcBef>
                    <a:spcPct val="0"/>
                  </a:spcBef>
                  <a:buFont typeface="Symbol" pitchFamily="18" charset="2"/>
                  <a:buNone/>
                </a:pPr>
                <a:r>
                  <a:rPr lang="en-US" altLang="en-US" sz="2400" dirty="0">
                    <a:solidFill>
                      <a:srgbClr val="000000"/>
                    </a:solidFill>
                    <a:sym typeface="Symbol" pitchFamily="18" charset="2"/>
                  </a:rPr>
                  <a:t>Since </a:t>
                </a:r>
                <a14:m>
                  <m:oMath xmlns:m="http://schemas.openxmlformats.org/officeDocument/2006/math">
                    <m:r>
                      <a:rPr lang="en-US" altLang="en-US" sz="2400" i="1" dirty="0" smtClean="0">
                        <a:solidFill>
                          <a:srgbClr val="000000"/>
                        </a:solidFill>
                        <a:latin typeface="Cambria Math" panose="02040503050406030204" pitchFamily="18" charset="0"/>
                        <a:sym typeface="Symbol" pitchFamily="18" charset="2"/>
                      </a:rPr>
                      <m:t>𝑣</m:t>
                    </m:r>
                    <m:r>
                      <a:rPr lang="en-US" altLang="en-US" sz="2400" i="1" baseline="-25000" dirty="0">
                        <a:solidFill>
                          <a:srgbClr val="000000"/>
                        </a:solidFill>
                        <a:latin typeface="Cambria Math" panose="02040503050406030204" pitchFamily="18" charset="0"/>
                        <a:sym typeface="Symbol" pitchFamily="18" charset="2"/>
                      </a:rPr>
                      <m:t>0</m:t>
                    </m:r>
                    <m:r>
                      <a:rPr lang="en-US" altLang="en-US" sz="2400" i="1" dirty="0">
                        <a:solidFill>
                          <a:srgbClr val="000000"/>
                        </a:solidFill>
                        <a:latin typeface="Cambria Math" panose="02040503050406030204" pitchFamily="18" charset="0"/>
                        <a:sym typeface="Symbol" pitchFamily="18" charset="2"/>
                      </a:rPr>
                      <m:t>=</m:t>
                    </m:r>
                    <m:f>
                      <m:fPr>
                        <m:ctrlPr>
                          <a:rPr lang="en-US" altLang="en-US" sz="2400" i="1" dirty="0">
                            <a:solidFill>
                              <a:srgbClr val="000000"/>
                            </a:solidFill>
                            <a:latin typeface="Cambria Math" panose="02040503050406030204" pitchFamily="18" charset="0"/>
                            <a:sym typeface="Symbol" pitchFamily="18" charset="2"/>
                          </a:rPr>
                        </m:ctrlPr>
                      </m:fPr>
                      <m:num>
                        <m:r>
                          <a:rPr lang="en-US" altLang="en-US" sz="2400" i="1" dirty="0">
                            <a:solidFill>
                              <a:srgbClr val="000000"/>
                            </a:solidFill>
                            <a:latin typeface="Cambria Math" panose="02040503050406030204" pitchFamily="18" charset="0"/>
                            <a:sym typeface="Symbol" pitchFamily="18" charset="2"/>
                          </a:rPr>
                          <m:t>2</m:t>
                        </m:r>
                        <m:sSub>
                          <m:sSubPr>
                            <m:ctrlPr>
                              <a:rPr lang="en-US" altLang="en-US" sz="2400" i="1" dirty="0" smtClean="0">
                                <a:solidFill>
                                  <a:srgbClr val="000000"/>
                                </a:solidFill>
                                <a:latin typeface="Cambria Math" panose="02040503050406030204" pitchFamily="18" charset="0"/>
                                <a:sym typeface="Symbol" pitchFamily="18" charset="2"/>
                              </a:rPr>
                            </m:ctrlPr>
                          </m:sSubPr>
                          <m:e>
                            <m:r>
                              <a:rPr lang="en-US" altLang="en-US" sz="2400" b="0" i="1" dirty="0" smtClean="0">
                                <a:solidFill>
                                  <a:srgbClr val="000000"/>
                                </a:solidFill>
                                <a:latin typeface="Cambria Math" panose="02040503050406030204" pitchFamily="18" charset="0"/>
                                <a:sym typeface="Symbol" pitchFamily="18" charset="2"/>
                              </a:rPr>
                              <m:t>𝑥</m:t>
                            </m:r>
                          </m:e>
                          <m:sub>
                            <m:r>
                              <a:rPr lang="en-US" altLang="en-US" sz="2400" b="0" i="1" dirty="0" smtClean="0">
                                <a:solidFill>
                                  <a:srgbClr val="000000"/>
                                </a:solidFill>
                                <a:latin typeface="Cambria Math" panose="02040503050406030204" pitchFamily="18" charset="0"/>
                                <a:sym typeface="Symbol" pitchFamily="18" charset="2"/>
                              </a:rPr>
                              <m:t>0</m:t>
                            </m:r>
                          </m:sub>
                        </m:sSub>
                      </m:num>
                      <m:den>
                        <m:r>
                          <a:rPr lang="en-US" altLang="en-US" sz="2400" i="1" dirty="0">
                            <a:solidFill>
                              <a:srgbClr val="000000"/>
                            </a:solidFill>
                            <a:latin typeface="Cambria Math" panose="02040503050406030204" pitchFamily="18" charset="0"/>
                            <a:sym typeface="Symbol" pitchFamily="18" charset="2"/>
                          </a:rPr>
                          <m:t>𝑇</m:t>
                        </m:r>
                      </m:den>
                    </m:f>
                    <m:r>
                      <a:rPr lang="en-US" altLang="en-US" sz="2400" i="1" dirty="0">
                        <a:solidFill>
                          <a:srgbClr val="000000"/>
                        </a:solidFill>
                        <a:latin typeface="Cambria Math" panose="02040503050406030204" pitchFamily="18" charset="0"/>
                        <a:sym typeface="Symbol" pitchFamily="18" charset="2"/>
                      </a:rPr>
                      <m:t> </m:t>
                    </m:r>
                  </m:oMath>
                </a14:m>
                <a:r>
                  <a:rPr lang="en-US" altLang="en-US" sz="2400" dirty="0">
                    <a:solidFill>
                      <a:srgbClr val="000000"/>
                    </a:solidFill>
                    <a:sym typeface="Symbol" pitchFamily="18" charset="2"/>
                  </a:rPr>
                  <a:t>and </a:t>
                </a:r>
                <a14:m>
                  <m:oMath xmlns:m="http://schemas.openxmlformats.org/officeDocument/2006/math">
                    <m:r>
                      <a:rPr lang="en-US" altLang="en-US" sz="2400" i="1" dirty="0" smtClean="0">
                        <a:solidFill>
                          <a:srgbClr val="000000"/>
                        </a:solidFill>
                        <a:latin typeface="Cambria Math" panose="02040503050406030204" pitchFamily="18" charset="0"/>
                        <a:sym typeface="Symbol" pitchFamily="18" charset="2"/>
                      </a:rPr>
                      <m:t></m:t>
                    </m:r>
                    <m:r>
                      <a:rPr lang="en-US" altLang="en-US" sz="2400" i="1" dirty="0">
                        <a:latin typeface="Cambria Math" panose="02040503050406030204" pitchFamily="18" charset="0"/>
                        <a:sym typeface="Symbol" pitchFamily="18" charset="2"/>
                      </a:rPr>
                      <m:t>=</m:t>
                    </m:r>
                    <m:f>
                      <m:fPr>
                        <m:ctrlPr>
                          <a:rPr lang="en-US" altLang="en-US" sz="2400" i="1" dirty="0">
                            <a:latin typeface="Cambria Math" panose="02040503050406030204" pitchFamily="18" charset="0"/>
                            <a:sym typeface="Symbol" pitchFamily="18" charset="2"/>
                          </a:rPr>
                        </m:ctrlPr>
                      </m:fPr>
                      <m:num>
                        <m:r>
                          <a:rPr lang="en-US" altLang="en-US" sz="2400" i="1" dirty="0">
                            <a:latin typeface="Cambria Math" panose="02040503050406030204" pitchFamily="18" charset="0"/>
                          </a:rPr>
                          <m:t>2</m:t>
                        </m:r>
                        <m:r>
                          <a:rPr lang="en-US" altLang="en-US" sz="2400" i="1" dirty="0">
                            <a:latin typeface="Cambria Math" panose="02040503050406030204" pitchFamily="18" charset="0"/>
                            <a:sym typeface="Symbol" pitchFamily="18" charset="2"/>
                          </a:rPr>
                          <m:t></m:t>
                        </m:r>
                      </m:num>
                      <m:den>
                        <m:r>
                          <a:rPr lang="en-US" altLang="en-US" sz="2400" i="1" dirty="0">
                            <a:latin typeface="Cambria Math" panose="02040503050406030204" pitchFamily="18" charset="0"/>
                            <a:sym typeface="Symbol" pitchFamily="18" charset="2"/>
                          </a:rPr>
                          <m:t>𝑇</m:t>
                        </m:r>
                      </m:den>
                    </m:f>
                    <m:r>
                      <a:rPr lang="en-US" altLang="en-US" sz="2400" i="1" dirty="0">
                        <a:latin typeface="Cambria Math" panose="02040503050406030204" pitchFamily="18" charset="0"/>
                        <a:sym typeface="Symbol" pitchFamily="18" charset="2"/>
                      </a:rPr>
                      <m:t> </m:t>
                    </m:r>
                  </m:oMath>
                </a14:m>
                <a:r>
                  <a:rPr lang="en-US" altLang="en-US" sz="2400" dirty="0">
                    <a:sym typeface="Symbol" pitchFamily="18" charset="2"/>
                  </a:rPr>
                  <a:t>we have</a:t>
                </a:r>
                <a:endParaRPr lang="en-US" altLang="en-US" sz="2400" dirty="0">
                  <a:solidFill>
                    <a:srgbClr val="000000"/>
                  </a:solidFill>
                  <a:sym typeface="Symbol" pitchFamily="18" charset="2"/>
                </a:endParaRPr>
              </a:p>
              <a:p>
                <a:pPr eaLnBrk="1" hangingPunct="1">
                  <a:lnSpc>
                    <a:spcPct val="150000"/>
                  </a:lnSpc>
                  <a:spcBef>
                    <a:spcPct val="0"/>
                  </a:spcBef>
                  <a:buFont typeface="Symbol" pitchFamily="18" charset="2"/>
                  <a:buNone/>
                </a:pPr>
                <a:r>
                  <a:rPr lang="en-US" altLang="en-US" sz="2400" dirty="0">
                    <a:solidFill>
                      <a:srgbClr val="000000"/>
                    </a:solidFill>
                    <a:sym typeface="Symbol" pitchFamily="18" charset="2"/>
                  </a:rPr>
                  <a:t> </a:t>
                </a:r>
                <a:r>
                  <a:rPr lang="en-US" altLang="en-US" sz="2400" dirty="0" smtClean="0">
                    <a:solidFill>
                      <a:srgbClr val="000000"/>
                    </a:solidFill>
                    <a:sym typeface="Symbol" pitchFamily="18" charset="2"/>
                  </a:rPr>
                  <a:t>     </a:t>
                </a:r>
                <a:r>
                  <a:rPr lang="en-US" altLang="en-US" sz="1100" dirty="0" smtClean="0">
                    <a:solidFill>
                      <a:srgbClr val="000000"/>
                    </a:solidFill>
                    <a:sym typeface="Symbol" pitchFamily="18" charset="2"/>
                  </a:rPr>
                  <a:t> </a:t>
                </a:r>
                <a14:m>
                  <m:oMath xmlns:m="http://schemas.openxmlformats.org/officeDocument/2006/math">
                    <m:r>
                      <a:rPr lang="en-US" altLang="en-US" sz="2400" i="1" dirty="0" smtClean="0">
                        <a:solidFill>
                          <a:srgbClr val="000000"/>
                        </a:solidFill>
                        <a:latin typeface="Cambria Math" panose="02040503050406030204" pitchFamily="18" charset="0"/>
                        <a:sym typeface="Symbol" pitchFamily="18" charset="2"/>
                      </a:rPr>
                      <m:t>𝑣</m:t>
                    </m:r>
                    <m:r>
                      <a:rPr lang="en-US" altLang="en-US" sz="2400" i="1" baseline="-25000" dirty="0" smtClean="0">
                        <a:solidFill>
                          <a:srgbClr val="000000"/>
                        </a:solidFill>
                        <a:latin typeface="Cambria Math" panose="02040503050406030204" pitchFamily="18" charset="0"/>
                        <a:sym typeface="Symbol" pitchFamily="18" charset="2"/>
                      </a:rPr>
                      <m:t>0</m:t>
                    </m:r>
                    <m:r>
                      <a:rPr lang="en-US" altLang="en-US" sz="2400" i="1" dirty="0" smtClean="0">
                        <a:solidFill>
                          <a:srgbClr val="000000"/>
                        </a:solidFill>
                        <a:latin typeface="Cambria Math" panose="02040503050406030204" pitchFamily="18" charset="0"/>
                        <a:sym typeface="Symbol" pitchFamily="18" charset="2"/>
                      </a:rPr>
                      <m:t>=</m:t>
                    </m:r>
                    <m:f>
                      <m:fPr>
                        <m:ctrlPr>
                          <a:rPr lang="en-US" altLang="en-US" sz="2400" i="1" dirty="0" smtClean="0">
                            <a:solidFill>
                              <a:srgbClr val="000000"/>
                            </a:solidFill>
                            <a:latin typeface="Cambria Math" panose="02040503050406030204" pitchFamily="18" charset="0"/>
                            <a:sym typeface="Symbol" pitchFamily="18" charset="2"/>
                          </a:rPr>
                        </m:ctrlPr>
                      </m:fPr>
                      <m:num>
                        <m:r>
                          <a:rPr lang="en-US" altLang="en-US" sz="2400" i="1" dirty="0">
                            <a:solidFill>
                              <a:srgbClr val="000000"/>
                            </a:solidFill>
                            <a:latin typeface="Cambria Math" panose="02040503050406030204" pitchFamily="18" charset="0"/>
                            <a:sym typeface="Symbol" pitchFamily="18" charset="2"/>
                          </a:rPr>
                          <m:t>2</m:t>
                        </m:r>
                        <m:sSub>
                          <m:sSubPr>
                            <m:ctrlPr>
                              <a:rPr lang="en-US" altLang="en-US" sz="2400" i="1" dirty="0">
                                <a:solidFill>
                                  <a:srgbClr val="000000"/>
                                </a:solidFill>
                                <a:latin typeface="Cambria Math" panose="02040503050406030204" pitchFamily="18" charset="0"/>
                                <a:sym typeface="Symbol" pitchFamily="18" charset="2"/>
                              </a:rPr>
                            </m:ctrlPr>
                          </m:sSubPr>
                          <m:e>
                            <m:r>
                              <a:rPr lang="en-US" altLang="en-US" sz="2400" i="1" dirty="0">
                                <a:solidFill>
                                  <a:srgbClr val="000000"/>
                                </a:solidFill>
                                <a:latin typeface="Cambria Math" panose="02040503050406030204" pitchFamily="18" charset="0"/>
                                <a:sym typeface="Symbol" pitchFamily="18" charset="2"/>
                              </a:rPr>
                              <m:t>𝑥</m:t>
                            </m:r>
                          </m:e>
                          <m:sub>
                            <m:r>
                              <a:rPr lang="en-US" altLang="en-US" sz="2400" i="1" dirty="0">
                                <a:solidFill>
                                  <a:srgbClr val="000000"/>
                                </a:solidFill>
                                <a:latin typeface="Cambria Math" panose="02040503050406030204" pitchFamily="18" charset="0"/>
                                <a:sym typeface="Symbol" pitchFamily="18" charset="2"/>
                              </a:rPr>
                              <m:t>0</m:t>
                            </m:r>
                          </m:sub>
                        </m:sSub>
                      </m:num>
                      <m:den>
                        <m:r>
                          <a:rPr lang="en-US" altLang="en-US" sz="2400" i="1" dirty="0">
                            <a:solidFill>
                              <a:srgbClr val="000000"/>
                            </a:solidFill>
                            <a:latin typeface="Cambria Math" panose="02040503050406030204" pitchFamily="18" charset="0"/>
                            <a:sym typeface="Symbol" pitchFamily="18" charset="2"/>
                          </a:rPr>
                          <m:t>𝑇</m:t>
                        </m:r>
                      </m:den>
                    </m:f>
                  </m:oMath>
                </a14:m>
                <a:endParaRPr lang="en-US" altLang="en-US" sz="2400" i="1" dirty="0">
                  <a:solidFill>
                    <a:srgbClr val="000000"/>
                  </a:solidFill>
                  <a:sym typeface="Symbol" pitchFamily="18" charset="2"/>
                </a:endParaRPr>
              </a:p>
              <a:p>
                <a:pPr eaLnBrk="1" hangingPunct="1">
                  <a:lnSpc>
                    <a:spcPct val="150000"/>
                  </a:lnSpc>
                  <a:spcBef>
                    <a:spcPct val="0"/>
                  </a:spcBef>
                  <a:buFont typeface="Symbol" pitchFamily="18" charset="2"/>
                  <a:buNone/>
                </a:pPr>
                <a:r>
                  <a:rPr lang="en-US" altLang="en-US" sz="2400" i="1" dirty="0">
                    <a:solidFill>
                      <a:srgbClr val="000000"/>
                    </a:solidFill>
                    <a:sym typeface="Symbol" pitchFamily="18" charset="2"/>
                  </a:rPr>
                  <a:t>       </a:t>
                </a:r>
                <a14:m>
                  <m:oMath xmlns:m="http://schemas.openxmlformats.org/officeDocument/2006/math">
                    <m:r>
                      <a:rPr lang="en-US" altLang="en-US" sz="2400" i="1" dirty="0" smtClean="0">
                        <a:solidFill>
                          <a:srgbClr val="000000"/>
                        </a:solidFill>
                        <a:latin typeface="Cambria Math" panose="02040503050406030204" pitchFamily="18" charset="0"/>
                        <a:sym typeface="Symbol" pitchFamily="18" charset="2"/>
                      </a:rPr>
                      <m:t>𝑣</m:t>
                    </m:r>
                    <m:r>
                      <a:rPr lang="en-US" altLang="en-US" sz="2400" i="1" baseline="-25000" dirty="0">
                        <a:solidFill>
                          <a:srgbClr val="000000"/>
                        </a:solidFill>
                        <a:latin typeface="Cambria Math" panose="02040503050406030204" pitchFamily="18" charset="0"/>
                        <a:sym typeface="Symbol" pitchFamily="18" charset="2"/>
                      </a:rPr>
                      <m:t>0</m:t>
                    </m:r>
                    <m:r>
                      <a:rPr lang="en-US" altLang="en-US" sz="2400" i="1" dirty="0">
                        <a:solidFill>
                          <a:srgbClr val="000000"/>
                        </a:solidFill>
                        <a:latin typeface="Cambria Math" panose="02040503050406030204" pitchFamily="18" charset="0"/>
                        <a:sym typeface="Symbol" pitchFamily="18" charset="2"/>
                      </a:rPr>
                      <m:t>=</m:t>
                    </m:r>
                    <m:f>
                      <m:fPr>
                        <m:ctrlPr>
                          <a:rPr lang="en-US" altLang="en-US" sz="2400" i="1" dirty="0">
                            <a:solidFill>
                              <a:srgbClr val="000000"/>
                            </a:solidFill>
                            <a:latin typeface="Cambria Math" panose="02040503050406030204" pitchFamily="18" charset="0"/>
                            <a:sym typeface="Symbol" pitchFamily="18" charset="2"/>
                          </a:rPr>
                        </m:ctrlPr>
                      </m:fPr>
                      <m:num>
                        <m:r>
                          <a:rPr lang="en-US" altLang="en-US" sz="2400" i="1" dirty="0">
                            <a:solidFill>
                              <a:srgbClr val="000000"/>
                            </a:solidFill>
                            <a:latin typeface="Cambria Math" panose="02040503050406030204" pitchFamily="18" charset="0"/>
                            <a:sym typeface="Symbol" pitchFamily="18" charset="2"/>
                          </a:rPr>
                          <m:t>𝑥</m:t>
                        </m:r>
                        <m:r>
                          <a:rPr lang="en-US" altLang="en-US" sz="2400" i="1" baseline="-25000" dirty="0">
                            <a:solidFill>
                              <a:srgbClr val="000000"/>
                            </a:solidFill>
                            <a:latin typeface="Cambria Math" panose="02040503050406030204" pitchFamily="18" charset="0"/>
                            <a:sym typeface="Symbol" pitchFamily="18" charset="2"/>
                          </a:rPr>
                          <m:t>0</m:t>
                        </m:r>
                        <m:r>
                          <a:rPr lang="en-US" altLang="en-US" sz="2400" i="1" dirty="0">
                            <a:solidFill>
                              <a:srgbClr val="000000"/>
                            </a:solidFill>
                            <a:latin typeface="Cambria Math" panose="02040503050406030204" pitchFamily="18" charset="0"/>
                            <a:sym typeface="Symbol" pitchFamily="18" charset="2"/>
                          </a:rPr>
                          <m:t>2</m:t>
                        </m:r>
                      </m:num>
                      <m:den>
                        <m:r>
                          <a:rPr lang="en-US" altLang="en-US" sz="2400" i="1" dirty="0">
                            <a:solidFill>
                              <a:srgbClr val="000000"/>
                            </a:solidFill>
                            <a:latin typeface="Cambria Math" panose="02040503050406030204" pitchFamily="18" charset="0"/>
                            <a:sym typeface="Symbol" pitchFamily="18" charset="2"/>
                          </a:rPr>
                          <m:t>𝑇</m:t>
                        </m:r>
                      </m:den>
                    </m:f>
                  </m:oMath>
                </a14:m>
                <a:endParaRPr lang="en-US" altLang="en-US" sz="2400" i="1" dirty="0">
                  <a:solidFill>
                    <a:srgbClr val="000000"/>
                  </a:solidFill>
                  <a:sym typeface="Symbol" pitchFamily="18" charset="2"/>
                </a:endParaRPr>
              </a:p>
              <a:p>
                <a:pPr eaLnBrk="1" hangingPunct="1">
                  <a:lnSpc>
                    <a:spcPct val="150000"/>
                  </a:lnSpc>
                  <a:spcBef>
                    <a:spcPct val="0"/>
                  </a:spcBef>
                  <a:buFont typeface="Symbol" pitchFamily="18" charset="2"/>
                  <a:buNone/>
                </a:pPr>
                <a:r>
                  <a:rPr lang="en-US" altLang="en-US" sz="2400" i="1" dirty="0">
                    <a:solidFill>
                      <a:srgbClr val="000000"/>
                    </a:solidFill>
                    <a:sym typeface="Symbol" pitchFamily="18" charset="2"/>
                  </a:rPr>
                  <a:t>       </a:t>
                </a:r>
                <a14:m>
                  <m:oMath xmlns:m="http://schemas.openxmlformats.org/officeDocument/2006/math">
                    <m:r>
                      <a:rPr lang="en-US" altLang="en-US" sz="2400" i="1" dirty="0" smtClean="0">
                        <a:solidFill>
                          <a:srgbClr val="000000"/>
                        </a:solidFill>
                        <a:latin typeface="Cambria Math" panose="02040503050406030204" pitchFamily="18" charset="0"/>
                        <a:sym typeface="Symbol" pitchFamily="18" charset="2"/>
                      </a:rPr>
                      <m:t>𝑣</m:t>
                    </m:r>
                    <m:r>
                      <a:rPr lang="en-US" altLang="en-US" sz="2400" i="1" baseline="-25000" dirty="0">
                        <a:solidFill>
                          <a:srgbClr val="000000"/>
                        </a:solidFill>
                        <a:latin typeface="Cambria Math" panose="02040503050406030204" pitchFamily="18" charset="0"/>
                        <a:sym typeface="Symbol" pitchFamily="18" charset="2"/>
                      </a:rPr>
                      <m:t>0</m:t>
                    </m:r>
                    <m:r>
                      <a:rPr lang="en-US" altLang="en-US" sz="2400" i="1" dirty="0">
                        <a:solidFill>
                          <a:srgbClr val="000000"/>
                        </a:solidFill>
                        <a:latin typeface="Cambria Math" panose="02040503050406030204" pitchFamily="18" charset="0"/>
                        <a:sym typeface="Symbol" pitchFamily="18" charset="2"/>
                      </a:rPr>
                      <m:t>=</m:t>
                    </m:r>
                    <m:sSub>
                      <m:sSubPr>
                        <m:ctrlPr>
                          <a:rPr lang="en-US" altLang="en-US" sz="2400" i="1" dirty="0" smtClean="0">
                            <a:solidFill>
                              <a:srgbClr val="000000"/>
                            </a:solidFill>
                            <a:latin typeface="Cambria Math" panose="02040503050406030204" pitchFamily="18" charset="0"/>
                            <a:sym typeface="Symbol" pitchFamily="18" charset="2"/>
                          </a:rPr>
                        </m:ctrlPr>
                      </m:sSubPr>
                      <m:e>
                        <m:r>
                          <a:rPr lang="en-US" altLang="en-US" sz="2400" b="0" i="1" dirty="0" smtClean="0">
                            <a:solidFill>
                              <a:srgbClr val="000000"/>
                            </a:solidFill>
                            <a:latin typeface="Cambria Math" panose="02040503050406030204" pitchFamily="18" charset="0"/>
                            <a:sym typeface="Symbol" pitchFamily="18" charset="2"/>
                          </a:rPr>
                          <m:t>𝑥</m:t>
                        </m:r>
                      </m:e>
                      <m:sub>
                        <m:r>
                          <a:rPr lang="en-US" altLang="en-US" sz="2400" b="0" i="1" dirty="0" smtClean="0">
                            <a:solidFill>
                              <a:srgbClr val="000000"/>
                            </a:solidFill>
                            <a:latin typeface="Cambria Math" panose="02040503050406030204" pitchFamily="18" charset="0"/>
                            <a:sym typeface="Symbol" pitchFamily="18" charset="2"/>
                          </a:rPr>
                          <m:t>0</m:t>
                        </m:r>
                      </m:sub>
                    </m:sSub>
                    <m:d>
                      <m:dPr>
                        <m:ctrlPr>
                          <a:rPr lang="en-US" altLang="en-US" sz="2400" b="0" i="1" dirty="0" smtClean="0">
                            <a:solidFill>
                              <a:srgbClr val="000000"/>
                            </a:solidFill>
                            <a:latin typeface="Cambria Math" panose="02040503050406030204" pitchFamily="18" charset="0"/>
                            <a:sym typeface="Symbol" pitchFamily="18" charset="2"/>
                          </a:rPr>
                        </m:ctrlPr>
                      </m:dPr>
                      <m:e>
                        <m:f>
                          <m:fPr>
                            <m:ctrlPr>
                              <a:rPr lang="en-US" altLang="en-US" sz="2400" b="0" i="1" dirty="0" smtClean="0">
                                <a:solidFill>
                                  <a:srgbClr val="000000"/>
                                </a:solidFill>
                                <a:latin typeface="Cambria Math" panose="02040503050406030204" pitchFamily="18" charset="0"/>
                                <a:ea typeface="Cambria Math" panose="02040503050406030204" pitchFamily="18" charset="0"/>
                                <a:sym typeface="Symbol" pitchFamily="18" charset="2"/>
                              </a:rPr>
                            </m:ctrlPr>
                          </m:fPr>
                          <m:num>
                            <m:r>
                              <a:rPr lang="en-US" altLang="en-US" sz="2400" b="0" i="1" dirty="0" smtClean="0">
                                <a:solidFill>
                                  <a:srgbClr val="000000"/>
                                </a:solidFill>
                                <a:latin typeface="Cambria Math" panose="02040503050406030204" pitchFamily="18" charset="0"/>
                                <a:sym typeface="Symbol" pitchFamily="18" charset="2"/>
                              </a:rPr>
                              <m:t>2</m:t>
                            </m:r>
                            <m:r>
                              <a:rPr lang="en-US" altLang="en-US" sz="2400" b="0" i="1" dirty="0" smtClean="0">
                                <a:solidFill>
                                  <a:srgbClr val="000000"/>
                                </a:solidFill>
                                <a:latin typeface="Cambria Math" panose="02040503050406030204" pitchFamily="18" charset="0"/>
                                <a:ea typeface="Cambria Math" panose="02040503050406030204" pitchFamily="18" charset="0"/>
                                <a:sym typeface="Symbol" pitchFamily="18" charset="2"/>
                              </a:rPr>
                              <m:t>𝜋</m:t>
                            </m:r>
                          </m:num>
                          <m:den>
                            <m:r>
                              <a:rPr lang="en-US" altLang="en-US" sz="2400" b="0" i="1" dirty="0" smtClean="0">
                                <a:solidFill>
                                  <a:srgbClr val="000000"/>
                                </a:solidFill>
                                <a:latin typeface="Cambria Math" panose="02040503050406030204" pitchFamily="18" charset="0"/>
                                <a:ea typeface="Cambria Math" panose="02040503050406030204" pitchFamily="18" charset="0"/>
                                <a:sym typeface="Symbol" pitchFamily="18" charset="2"/>
                              </a:rPr>
                              <m:t>𝑇</m:t>
                            </m:r>
                          </m:den>
                        </m:f>
                      </m:e>
                    </m:d>
                  </m:oMath>
                </a14:m>
                <a:endParaRPr lang="en-US" altLang="en-US" sz="2400" dirty="0">
                  <a:solidFill>
                    <a:srgbClr val="000000"/>
                  </a:solidFill>
                  <a:sym typeface="Symbol" pitchFamily="18" charset="2"/>
                </a:endParaRPr>
              </a:p>
              <a:p>
                <a:pPr eaLnBrk="1" hangingPunct="1">
                  <a:lnSpc>
                    <a:spcPct val="200000"/>
                  </a:lnSpc>
                  <a:spcBef>
                    <a:spcPct val="0"/>
                  </a:spcBef>
                  <a:buFont typeface="Symbol" pitchFamily="18" charset="2"/>
                  <a:buNone/>
                </a:pPr>
                <a:r>
                  <a:rPr lang="en-US" altLang="en-US" sz="2400" i="1" dirty="0">
                    <a:solidFill>
                      <a:srgbClr val="000000"/>
                    </a:solidFill>
                    <a:sym typeface="Symbol" pitchFamily="18" charset="2"/>
                  </a:rPr>
                  <a:t>       </a:t>
                </a:r>
                <a14:m>
                  <m:oMath xmlns:m="http://schemas.openxmlformats.org/officeDocument/2006/math">
                    <m:r>
                      <a:rPr lang="en-US" altLang="en-US" sz="2400" i="1" dirty="0" smtClean="0">
                        <a:solidFill>
                          <a:srgbClr val="000000"/>
                        </a:solidFill>
                        <a:latin typeface="Cambria Math" panose="02040503050406030204" pitchFamily="18" charset="0"/>
                        <a:sym typeface="Symbol" pitchFamily="18" charset="2"/>
                      </a:rPr>
                      <m:t>𝑣</m:t>
                    </m:r>
                    <m:r>
                      <a:rPr lang="en-US" altLang="en-US" sz="2400" i="1" baseline="-25000" dirty="0">
                        <a:solidFill>
                          <a:srgbClr val="000000"/>
                        </a:solidFill>
                        <a:latin typeface="Cambria Math" panose="02040503050406030204" pitchFamily="18" charset="0"/>
                        <a:sym typeface="Symbol" pitchFamily="18" charset="2"/>
                      </a:rPr>
                      <m:t>0</m:t>
                    </m:r>
                    <m:r>
                      <a:rPr lang="en-US" altLang="en-US" sz="2400" i="1" dirty="0" smtClean="0">
                        <a:solidFill>
                          <a:srgbClr val="000000"/>
                        </a:solidFill>
                        <a:latin typeface="Cambria Math" panose="02040503050406030204" pitchFamily="18" charset="0"/>
                        <a:sym typeface="Symbol" pitchFamily="18" charset="2"/>
                      </a:rPr>
                      <m:t>=</m:t>
                    </m:r>
                    <m:r>
                      <a:rPr lang="en-US" altLang="en-US" sz="2400" i="1" dirty="0">
                        <a:solidFill>
                          <a:srgbClr val="000000"/>
                        </a:solidFill>
                        <a:latin typeface="Cambria Math" panose="02040503050406030204" pitchFamily="18" charset="0"/>
                        <a:sym typeface="Symbol" pitchFamily="18" charset="2"/>
                      </a:rPr>
                      <m:t>𝑥</m:t>
                    </m:r>
                    <m:r>
                      <a:rPr lang="en-US" altLang="en-US" sz="2400" i="1" baseline="-25000" dirty="0">
                        <a:solidFill>
                          <a:srgbClr val="000000"/>
                        </a:solidFill>
                        <a:latin typeface="Cambria Math" panose="02040503050406030204" pitchFamily="18" charset="0"/>
                        <a:sym typeface="Symbol" pitchFamily="18" charset="2"/>
                      </a:rPr>
                      <m:t>0</m:t>
                    </m:r>
                    <m:r>
                      <a:rPr lang="en-US" altLang="en-US" sz="2400" i="1" dirty="0">
                        <a:solidFill>
                          <a:srgbClr val="000000"/>
                        </a:solidFill>
                        <a:latin typeface="Cambria Math" panose="02040503050406030204" pitchFamily="18" charset="0"/>
                        <a:sym typeface="Symbol" pitchFamily="18" charset="2"/>
                      </a:rPr>
                      <m:t></m:t>
                    </m:r>
                  </m:oMath>
                </a14:m>
                <a:endParaRPr lang="en-US" altLang="en-US" sz="2400" dirty="0">
                  <a:solidFill>
                    <a:srgbClr val="000000"/>
                  </a:solidFill>
                  <a:sym typeface="Symbol" pitchFamily="18" charset="2"/>
                </a:endParaRPr>
              </a:p>
            </p:txBody>
          </p:sp>
        </mc:Choice>
        <mc:Fallback xmlns="">
          <p:sp>
            <p:nvSpPr>
              <p:cNvPr id="649220" name="Rectangle 4"/>
              <p:cNvSpPr>
                <a:spLocks noRot="1" noChangeAspect="1" noMove="1" noResize="1" noEditPoints="1" noAdjustHandles="1" noChangeArrowheads="1" noChangeShapeType="1" noTextEdit="1"/>
              </p:cNvSpPr>
              <p:nvPr/>
            </p:nvSpPr>
            <p:spPr bwMode="auto">
              <a:xfrm>
                <a:off x="685800" y="1809750"/>
                <a:ext cx="7772400" cy="5048250"/>
              </a:xfrm>
              <a:prstGeom prst="rect">
                <a:avLst/>
              </a:prstGeom>
              <a:blipFill>
                <a:blip r:embed="rId5"/>
                <a:stretch>
                  <a:fillRect l="-1255" t="-845" r="-941" b="-12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2" name="Group 5"/>
          <p:cNvGrpSpPr>
            <a:grpSpLocks/>
          </p:cNvGrpSpPr>
          <p:nvPr/>
        </p:nvGrpSpPr>
        <p:grpSpPr bwMode="auto">
          <a:xfrm>
            <a:off x="7013575" y="4648200"/>
            <a:ext cx="1876425" cy="1876425"/>
            <a:chOff x="1933" y="2380"/>
            <a:chExt cx="1182" cy="1182"/>
          </a:xfrm>
        </p:grpSpPr>
        <p:sp>
          <p:nvSpPr>
            <p:cNvPr id="19462" name="Oval 6"/>
            <p:cNvSpPr>
              <a:spLocks noChangeArrowheads="1"/>
            </p:cNvSpPr>
            <p:nvPr/>
          </p:nvSpPr>
          <p:spPr bwMode="auto">
            <a:xfrm>
              <a:off x="1933" y="2380"/>
              <a:ext cx="1182" cy="1182"/>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49223" name="Oval 7"/>
            <p:cNvSpPr>
              <a:spLocks noChangeArrowheads="1"/>
            </p:cNvSpPr>
            <p:nvPr/>
          </p:nvSpPr>
          <p:spPr bwMode="auto">
            <a:xfrm>
              <a:off x="2978" y="2911"/>
              <a:ext cx="129" cy="129"/>
            </a:xfrm>
            <a:prstGeom prst="ellipse">
              <a:avLst/>
            </a:prstGeom>
            <a:gradFill rotWithShape="1">
              <a:gsLst>
                <a:gs pos="0">
                  <a:schemeClr val="bg2"/>
                </a:gs>
                <a:gs pos="100000">
                  <a:schemeClr val="bg2">
                    <a:gamma/>
                    <a:shade val="46275"/>
                    <a:invGamma/>
                  </a:schemeClr>
                </a:gs>
              </a:gsLst>
              <a:lin ang="18900000" scaled="1"/>
            </a:gradFill>
            <a:ln w="9525">
              <a:solidFill>
                <a:schemeClr val="tx1"/>
              </a:solidFill>
              <a:round/>
              <a:headEnd/>
              <a:tailEnd/>
            </a:ln>
            <a:effectLst/>
          </p:spPr>
          <p:txBody>
            <a:bodyPr wrap="none" anchor="ctr"/>
            <a:lstStyle/>
            <a:p>
              <a:pPr>
                <a:defRPr/>
              </a:pPr>
              <a:endParaRPr lang="en-US"/>
            </a:p>
          </p:txBody>
        </p:sp>
        <p:sp>
          <p:nvSpPr>
            <p:cNvPr id="19464" name="Line 8"/>
            <p:cNvSpPr>
              <a:spLocks noChangeShapeType="1"/>
            </p:cNvSpPr>
            <p:nvPr/>
          </p:nvSpPr>
          <p:spPr bwMode="auto">
            <a:xfrm>
              <a:off x="2516" y="2971"/>
              <a:ext cx="53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9465" name="Group 9"/>
            <p:cNvGrpSpPr>
              <a:grpSpLocks/>
            </p:cNvGrpSpPr>
            <p:nvPr/>
          </p:nvGrpSpPr>
          <p:grpSpPr bwMode="auto">
            <a:xfrm>
              <a:off x="2464" y="2926"/>
              <a:ext cx="114" cy="106"/>
              <a:chOff x="789" y="2403"/>
              <a:chExt cx="114" cy="106"/>
            </a:xfrm>
          </p:grpSpPr>
          <p:sp>
            <p:nvSpPr>
              <p:cNvPr id="19470" name="Line 10"/>
              <p:cNvSpPr>
                <a:spLocks noChangeShapeType="1"/>
              </p:cNvSpPr>
              <p:nvPr/>
            </p:nvSpPr>
            <p:spPr bwMode="auto">
              <a:xfrm>
                <a:off x="796" y="2403"/>
                <a:ext cx="107"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 name="Line 11"/>
              <p:cNvSpPr>
                <a:spLocks noChangeShapeType="1"/>
              </p:cNvSpPr>
              <p:nvPr/>
            </p:nvSpPr>
            <p:spPr bwMode="auto">
              <a:xfrm flipH="1">
                <a:off x="789" y="2403"/>
                <a:ext cx="114"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66" name="Rectangle 12"/>
            <p:cNvSpPr>
              <a:spLocks noChangeArrowheads="1"/>
            </p:cNvSpPr>
            <p:nvPr/>
          </p:nvSpPr>
          <p:spPr bwMode="auto">
            <a:xfrm>
              <a:off x="2683" y="2880"/>
              <a:ext cx="189" cy="18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467" name="Text Box 13"/>
            <p:cNvSpPr txBox="1">
              <a:spLocks noChangeArrowheads="1"/>
            </p:cNvSpPr>
            <p:nvPr/>
          </p:nvSpPr>
          <p:spPr bwMode="auto">
            <a:xfrm>
              <a:off x="2625" y="2810"/>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x</a:t>
              </a:r>
              <a:r>
                <a:rPr lang="en-US" altLang="en-US" sz="2400" baseline="-25000"/>
                <a:t>0</a:t>
              </a:r>
              <a:endParaRPr lang="en-US" altLang="en-US" sz="2400"/>
            </a:p>
          </p:txBody>
        </p:sp>
        <p:sp>
          <p:nvSpPr>
            <p:cNvPr id="19468" name="Line 14"/>
            <p:cNvSpPr>
              <a:spLocks noChangeShapeType="1"/>
            </p:cNvSpPr>
            <p:nvPr/>
          </p:nvSpPr>
          <p:spPr bwMode="auto">
            <a:xfrm flipV="1">
              <a:off x="3039" y="2493"/>
              <a:ext cx="0" cy="47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9469" name="Text Box 15"/>
            <p:cNvSpPr txBox="1">
              <a:spLocks noChangeArrowheads="1"/>
            </p:cNvSpPr>
            <p:nvPr/>
          </p:nvSpPr>
          <p:spPr bwMode="auto">
            <a:xfrm>
              <a:off x="2748" y="2546"/>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0000"/>
                  </a:solidFill>
                </a:rPr>
                <a:t>v</a:t>
              </a:r>
              <a:r>
                <a:rPr lang="en-US" altLang="en-US" sz="2400" baseline="-25000">
                  <a:solidFill>
                    <a:srgbClr val="FF0000"/>
                  </a:solidFill>
                </a:rPr>
                <a:t>0</a:t>
              </a:r>
              <a:endParaRPr lang="en-US" altLang="en-US" sz="2400">
                <a:solidFill>
                  <a:srgbClr val="FF0000"/>
                </a:solidFill>
              </a:endParaRPr>
            </a:p>
          </p:txBody>
        </p:sp>
      </p:grpSp>
      <p:sp>
        <p:nvSpPr>
          <p:cNvPr id="1946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19461" name="Rectangle 2"/>
          <p:cNvSpPr>
            <a:spLocks noChangeArrowheads="1"/>
          </p:cNvSpPr>
          <p:nvPr/>
        </p:nvSpPr>
        <p:spPr bwMode="auto">
          <a:xfrm>
            <a:off x="685800" y="1343025"/>
            <a:ext cx="7772400" cy="4667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Angular speed</a:t>
            </a:r>
            <a:r>
              <a:rPr lang="en-US" altLang="en-US" sz="2400">
                <a:solidFill>
                  <a:schemeClr val="accent2"/>
                </a:solidFill>
                <a:sym typeface="Symbol" pitchFamily="18" charset="2"/>
              </a:rPr>
              <a:t> </a:t>
            </a:r>
            <a:endParaRPr lang="en-US" altLang="en-US" sz="2400" i="1">
              <a:solidFill>
                <a:schemeClr val="accent2"/>
              </a:solidFill>
            </a:endParaRPr>
          </a:p>
        </p:txBody>
      </p:sp>
    </p:spTree>
    <p:extLst>
      <p:ext uri="{BB962C8B-B14F-4D97-AF65-F5344CB8AC3E}">
        <p14:creationId xmlns:p14="http://schemas.microsoft.com/office/powerpoint/2010/main" val="4165600874"/>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49220">
                                            <p:txEl>
                                              <p:pRg st="0" end="0"/>
                                            </p:txEl>
                                          </p:spTgt>
                                        </p:tgtEl>
                                        <p:attrNameLst>
                                          <p:attrName>style.visibility</p:attrName>
                                        </p:attrNameLst>
                                      </p:cBhvr>
                                      <p:to>
                                        <p:strVal val="visible"/>
                                      </p:to>
                                    </p:set>
                                    <p:anim calcmode="lin" valueType="num">
                                      <p:cBhvr additive="base">
                                        <p:cTn id="7" dur="500" fill="hold"/>
                                        <p:tgtEl>
                                          <p:spTgt spid="6492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92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8" presetClass="emph" presetSubtype="0" repeatCount="indefinite" fill="hold" nodeType="withEffect">
                                  <p:stCondLst>
                                    <p:cond delay="0"/>
                                  </p:stCondLst>
                                  <p:childTnLst>
                                    <p:animRot by="-21600000">
                                      <p:cBhvr>
                                        <p:cTn id="13" dur="5000" fill="hold"/>
                                        <p:tgtEl>
                                          <p:spTgt spid="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49220">
                                            <p:txEl>
                                              <p:pRg st="2" end="2"/>
                                            </p:txEl>
                                          </p:spTgt>
                                        </p:tgtEl>
                                        <p:attrNameLst>
                                          <p:attrName>style.visibility</p:attrName>
                                        </p:attrNameLst>
                                      </p:cBhvr>
                                      <p:to>
                                        <p:strVal val="visible"/>
                                      </p:to>
                                    </p:set>
                                    <p:anim calcmode="lin" valueType="num">
                                      <p:cBhvr additive="base">
                                        <p:cTn id="18" dur="500" fill="hold"/>
                                        <p:tgtEl>
                                          <p:spTgt spid="649220">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492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49220">
                                            <p:txEl>
                                              <p:pRg st="3" end="3"/>
                                            </p:txEl>
                                          </p:spTgt>
                                        </p:tgtEl>
                                        <p:attrNameLst>
                                          <p:attrName>style.visibility</p:attrName>
                                        </p:attrNameLst>
                                      </p:cBhvr>
                                      <p:to>
                                        <p:strVal val="visible"/>
                                      </p:to>
                                    </p:set>
                                    <p:anim calcmode="lin" valueType="num">
                                      <p:cBhvr additive="base">
                                        <p:cTn id="24" dur="500" fill="hold"/>
                                        <p:tgtEl>
                                          <p:spTgt spid="649220">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492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49220">
                                            <p:txEl>
                                              <p:pRg st="4" end="4"/>
                                            </p:txEl>
                                          </p:spTgt>
                                        </p:tgtEl>
                                        <p:attrNameLst>
                                          <p:attrName>style.visibility</p:attrName>
                                        </p:attrNameLst>
                                      </p:cBhvr>
                                      <p:to>
                                        <p:strVal val="visible"/>
                                      </p:to>
                                    </p:set>
                                    <p:anim calcmode="lin" valueType="num">
                                      <p:cBhvr additive="base">
                                        <p:cTn id="30" dur="500" fill="hold"/>
                                        <p:tgtEl>
                                          <p:spTgt spid="649220">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4922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49220">
                                            <p:txEl>
                                              <p:pRg st="5" end="5"/>
                                            </p:txEl>
                                          </p:spTgt>
                                        </p:tgtEl>
                                        <p:attrNameLst>
                                          <p:attrName>style.visibility</p:attrName>
                                        </p:attrNameLst>
                                      </p:cBhvr>
                                      <p:to>
                                        <p:strVal val="visible"/>
                                      </p:to>
                                    </p:set>
                                    <p:anim calcmode="lin" valueType="num">
                                      <p:cBhvr additive="base">
                                        <p:cTn id="36" dur="500" fill="hold"/>
                                        <p:tgtEl>
                                          <p:spTgt spid="649220">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4922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49220">
                                            <p:txEl>
                                              <p:pRg st="6" end="6"/>
                                            </p:txEl>
                                          </p:spTgt>
                                        </p:tgtEl>
                                        <p:attrNameLst>
                                          <p:attrName>style.visibility</p:attrName>
                                        </p:attrNameLst>
                                      </p:cBhvr>
                                      <p:to>
                                        <p:strVal val="visible"/>
                                      </p:to>
                                    </p:set>
                                    <p:anim calcmode="lin" valueType="num">
                                      <p:cBhvr additive="base">
                                        <p:cTn id="42" dur="500" fill="hold"/>
                                        <p:tgtEl>
                                          <p:spTgt spid="649220">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4922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49220">
                                            <p:txEl>
                                              <p:pRg st="7" end="7"/>
                                            </p:txEl>
                                          </p:spTgt>
                                        </p:tgtEl>
                                        <p:attrNameLst>
                                          <p:attrName>style.visibility</p:attrName>
                                        </p:attrNameLst>
                                      </p:cBhvr>
                                      <p:to>
                                        <p:strVal val="visible"/>
                                      </p:to>
                                    </p:set>
                                    <p:anim calcmode="lin" valueType="num">
                                      <p:cBhvr additive="base">
                                        <p:cTn id="48" dur="500" fill="hold"/>
                                        <p:tgtEl>
                                          <p:spTgt spid="649220">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4922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rgbClr val="333399"/>
                </a:solidFill>
                <a:cs typeface="Times New Roman" pitchFamily="18" charset="0"/>
              </a:rPr>
              <a:t>The defining equation of SHM: a</a:t>
            </a:r>
            <a:r>
              <a:rPr lang="en-US" altLang="en-US" sz="2400" dirty="0">
                <a:solidFill>
                  <a:srgbClr val="333399"/>
                </a:solidFill>
                <a:cs typeface="Times New Roman" pitchFamily="18" charset="0"/>
              </a:rPr>
              <a:t> = -</a:t>
            </a:r>
            <a:r>
              <a:rPr lang="en-US" altLang="en-US" sz="2400" dirty="0">
                <a:solidFill>
                  <a:srgbClr val="333399"/>
                </a:solidFill>
                <a:cs typeface="Times New Roman" pitchFamily="18" charset="0"/>
                <a:sym typeface="Symbol" pitchFamily="18" charset="2"/>
              </a:rPr>
              <a:t></a:t>
            </a:r>
            <a:r>
              <a:rPr lang="en-US" altLang="en-US" sz="2400" baseline="30000" dirty="0">
                <a:solidFill>
                  <a:srgbClr val="333399"/>
                </a:solidFill>
                <a:cs typeface="Times New Roman" pitchFamily="18" charset="0"/>
              </a:rPr>
              <a:t>2</a:t>
            </a:r>
            <a:r>
              <a:rPr lang="en-US" altLang="en-US" sz="2400" i="1" dirty="0">
                <a:solidFill>
                  <a:srgbClr val="333399"/>
                </a:solidFill>
                <a:cs typeface="Times New Roman" pitchFamily="18" charset="0"/>
              </a:rPr>
              <a:t>x</a:t>
            </a:r>
            <a:endParaRPr lang="en-US" altLang="en-US" sz="2400" dirty="0">
              <a:solidFill>
                <a:srgbClr val="333399"/>
              </a:solidFill>
              <a:cs typeface="Times New Roman" pitchFamily="18" charset="0"/>
            </a:endParaRPr>
          </a:p>
          <a:p>
            <a:pPr eaLnBrk="1" hangingPunct="1">
              <a:buFontTx/>
              <a:buNone/>
            </a:pPr>
            <a:r>
              <a:rPr lang="en-US" altLang="en-US" sz="2400" dirty="0">
                <a:solidFill>
                  <a:srgbClr val="000000"/>
                </a:solidFill>
                <a:cs typeface="Times New Roman" pitchFamily="18" charset="0"/>
                <a:sym typeface="Symbol" pitchFamily="18" charset="2"/>
              </a:rPr>
              <a:t>Consider a rotating disk that                                                             has a ball glued onto its edge.                                                    We project a strong light to                                                 produce a shadow of the ball’s                                                     motion on a screen.</a:t>
            </a: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r>
              <a:rPr lang="en-US" altLang="en-US" sz="2400" dirty="0">
                <a:solidFill>
                  <a:srgbClr val="000000"/>
                </a:solidFill>
                <a:cs typeface="Times New Roman" pitchFamily="18" charset="0"/>
                <a:sym typeface="Symbol" pitchFamily="18" charset="2"/>
              </a:rPr>
              <a:t>Like the mass in the mass-spring                                       system, the ball behaves the                                               same at the arrows:</a:t>
            </a:r>
          </a:p>
        </p:txBody>
      </p:sp>
      <p:grpSp>
        <p:nvGrpSpPr>
          <p:cNvPr id="2" name="Group 50"/>
          <p:cNvGrpSpPr>
            <a:grpSpLocks/>
          </p:cNvGrpSpPr>
          <p:nvPr/>
        </p:nvGrpSpPr>
        <p:grpSpPr bwMode="auto">
          <a:xfrm>
            <a:off x="5160963" y="2273300"/>
            <a:ext cx="3951287" cy="879475"/>
            <a:chOff x="2782" y="984"/>
            <a:chExt cx="2489" cy="554"/>
          </a:xfrm>
        </p:grpSpPr>
        <p:sp>
          <p:nvSpPr>
            <p:cNvPr id="117796" name="Freeform 36"/>
            <p:cNvSpPr>
              <a:spLocks/>
            </p:cNvSpPr>
            <p:nvPr/>
          </p:nvSpPr>
          <p:spPr bwMode="auto">
            <a:xfrm>
              <a:off x="2782" y="984"/>
              <a:ext cx="2483" cy="536"/>
            </a:xfrm>
            <a:custGeom>
              <a:avLst/>
              <a:gdLst/>
              <a:ahLst/>
              <a:cxnLst>
                <a:cxn ang="0">
                  <a:pos x="339" y="0"/>
                </a:cxn>
                <a:cxn ang="0">
                  <a:pos x="2189" y="0"/>
                </a:cxn>
                <a:cxn ang="0">
                  <a:pos x="1880" y="536"/>
                </a:cxn>
                <a:cxn ang="0">
                  <a:pos x="0" y="536"/>
                </a:cxn>
                <a:cxn ang="0">
                  <a:pos x="339" y="0"/>
                </a:cxn>
              </a:cxnLst>
              <a:rect l="0" t="0" r="r" b="b"/>
              <a:pathLst>
                <a:path w="2189" h="536">
                  <a:moveTo>
                    <a:pt x="339" y="0"/>
                  </a:moveTo>
                  <a:lnTo>
                    <a:pt x="2189" y="0"/>
                  </a:lnTo>
                  <a:lnTo>
                    <a:pt x="1880" y="536"/>
                  </a:lnTo>
                  <a:lnTo>
                    <a:pt x="0" y="536"/>
                  </a:lnTo>
                  <a:lnTo>
                    <a:pt x="339" y="0"/>
                  </a:lnTo>
                  <a:close/>
                </a:path>
              </a:pathLst>
            </a:custGeom>
            <a:gradFill rotWithShape="1">
              <a:gsLst>
                <a:gs pos="0">
                  <a:schemeClr val="bg1"/>
                </a:gs>
                <a:gs pos="100000">
                  <a:schemeClr val="bg1">
                    <a:gamma/>
                    <a:shade val="46275"/>
                    <a:invGamma/>
                  </a:schemeClr>
                </a:gs>
              </a:gsLst>
              <a:lin ang="2700000" scaled="1"/>
            </a:gradFill>
            <a:ln w="9525">
              <a:solidFill>
                <a:schemeClr val="tx1"/>
              </a:solidFill>
              <a:round/>
              <a:headEnd/>
              <a:tailEnd/>
            </a:ln>
            <a:effectLst/>
          </p:spPr>
          <p:txBody>
            <a:bodyPr/>
            <a:lstStyle/>
            <a:p>
              <a:pPr>
                <a:defRPr/>
              </a:pPr>
              <a:endParaRPr lang="en-US" sz="1800"/>
            </a:p>
          </p:txBody>
        </p:sp>
        <p:sp>
          <p:nvSpPr>
            <p:cNvPr id="117791" name="Freeform 31"/>
            <p:cNvSpPr>
              <a:spLocks/>
            </p:cNvSpPr>
            <p:nvPr/>
          </p:nvSpPr>
          <p:spPr bwMode="auto">
            <a:xfrm>
              <a:off x="2788" y="1002"/>
              <a:ext cx="2483" cy="536"/>
            </a:xfrm>
            <a:custGeom>
              <a:avLst/>
              <a:gdLst/>
              <a:ahLst/>
              <a:cxnLst>
                <a:cxn ang="0">
                  <a:pos x="339" y="0"/>
                </a:cxn>
                <a:cxn ang="0">
                  <a:pos x="2189" y="0"/>
                </a:cxn>
                <a:cxn ang="0">
                  <a:pos x="1880" y="536"/>
                </a:cxn>
                <a:cxn ang="0">
                  <a:pos x="0" y="536"/>
                </a:cxn>
                <a:cxn ang="0">
                  <a:pos x="339" y="0"/>
                </a:cxn>
              </a:cxnLst>
              <a:rect l="0" t="0" r="r" b="b"/>
              <a:pathLst>
                <a:path w="2189" h="536">
                  <a:moveTo>
                    <a:pt x="339" y="0"/>
                  </a:moveTo>
                  <a:lnTo>
                    <a:pt x="2189" y="0"/>
                  </a:lnTo>
                  <a:lnTo>
                    <a:pt x="1880" y="536"/>
                  </a:lnTo>
                  <a:lnTo>
                    <a:pt x="0" y="536"/>
                  </a:lnTo>
                  <a:lnTo>
                    <a:pt x="339" y="0"/>
                  </a:lnTo>
                  <a:close/>
                </a:path>
              </a:pathLst>
            </a:custGeom>
            <a:gradFill rotWithShape="1">
              <a:gsLst>
                <a:gs pos="0">
                  <a:schemeClr val="bg1"/>
                </a:gs>
                <a:gs pos="100000">
                  <a:schemeClr val="bg1">
                    <a:gamma/>
                    <a:shade val="46275"/>
                    <a:invGamma/>
                  </a:schemeClr>
                </a:gs>
              </a:gsLst>
              <a:lin ang="2700000" scaled="1"/>
            </a:gradFill>
            <a:ln w="9525">
              <a:solidFill>
                <a:schemeClr val="tx1"/>
              </a:solidFill>
              <a:round/>
              <a:headEnd/>
              <a:tailEnd/>
            </a:ln>
            <a:effectLst/>
          </p:spPr>
          <p:txBody>
            <a:bodyPr/>
            <a:lstStyle/>
            <a:p>
              <a:pPr>
                <a:defRPr/>
              </a:pPr>
              <a:endParaRPr lang="en-US" sz="1800"/>
            </a:p>
          </p:txBody>
        </p:sp>
      </p:grpSp>
      <p:grpSp>
        <p:nvGrpSpPr>
          <p:cNvPr id="21508" name="Group 5"/>
          <p:cNvGrpSpPr>
            <a:grpSpLocks/>
          </p:cNvGrpSpPr>
          <p:nvPr/>
        </p:nvGrpSpPr>
        <p:grpSpPr bwMode="auto">
          <a:xfrm>
            <a:off x="5746750" y="3414713"/>
            <a:ext cx="2816225" cy="2816225"/>
            <a:chOff x="1432" y="1950"/>
            <a:chExt cx="1774" cy="1774"/>
          </a:xfrm>
        </p:grpSpPr>
        <p:sp>
          <p:nvSpPr>
            <p:cNvPr id="21655" name="Oval 6"/>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56" name="Oval 7"/>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57" name="Oval 8"/>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58" name="Oval 9"/>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59" name="Line 10"/>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60" name="Arc 11"/>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61" name="Text Box 12"/>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662" name="Text Box 13"/>
            <p:cNvSpPr txBox="1">
              <a:spLocks noChangeArrowheads="1"/>
            </p:cNvSpPr>
            <p:nvPr/>
          </p:nvSpPr>
          <p:spPr bwMode="auto">
            <a:xfrm>
              <a:off x="2570" y="2812"/>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4" name="Group 34"/>
          <p:cNvGrpSpPr>
            <a:grpSpLocks/>
          </p:cNvGrpSpPr>
          <p:nvPr/>
        </p:nvGrpSpPr>
        <p:grpSpPr bwMode="auto">
          <a:xfrm>
            <a:off x="5307013" y="2740025"/>
            <a:ext cx="3836987" cy="373063"/>
            <a:chOff x="2874" y="1278"/>
            <a:chExt cx="2417" cy="235"/>
          </a:xfrm>
        </p:grpSpPr>
        <p:sp>
          <p:nvSpPr>
            <p:cNvPr id="21653" name="Line 32"/>
            <p:cNvSpPr>
              <a:spLocks noChangeShapeType="1"/>
            </p:cNvSpPr>
            <p:nvPr/>
          </p:nvSpPr>
          <p:spPr bwMode="auto">
            <a:xfrm>
              <a:off x="2874" y="1278"/>
              <a:ext cx="237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54" name="Text Box 33"/>
            <p:cNvSpPr txBox="1">
              <a:spLocks noChangeArrowheads="1"/>
            </p:cNvSpPr>
            <p:nvPr/>
          </p:nvSpPr>
          <p:spPr bwMode="auto">
            <a:xfrm>
              <a:off x="5103" y="1282"/>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p>
          </p:txBody>
        </p:sp>
      </p:grpSp>
      <p:grpSp>
        <p:nvGrpSpPr>
          <p:cNvPr id="5" name="Group 56"/>
          <p:cNvGrpSpPr>
            <a:grpSpLocks/>
          </p:cNvGrpSpPr>
          <p:nvPr/>
        </p:nvGrpSpPr>
        <p:grpSpPr bwMode="auto">
          <a:xfrm rot="-1841879">
            <a:off x="5746750" y="3414713"/>
            <a:ext cx="2816225" cy="2816225"/>
            <a:chOff x="1432" y="1950"/>
            <a:chExt cx="1774" cy="1774"/>
          </a:xfrm>
        </p:grpSpPr>
        <p:sp>
          <p:nvSpPr>
            <p:cNvPr id="21645" name="Oval 57"/>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46" name="Oval 58"/>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47" name="Oval 59"/>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48" name="Oval 60"/>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49" name="Line 61"/>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50" name="Arc 62"/>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51" name="Text Box 63"/>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652" name="Text Box 64"/>
            <p:cNvSpPr txBox="1">
              <a:spLocks noChangeArrowheads="1"/>
            </p:cNvSpPr>
            <p:nvPr/>
          </p:nvSpPr>
          <p:spPr bwMode="auto">
            <a:xfrm>
              <a:off x="2568" y="2810"/>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6" name="Group 79"/>
          <p:cNvGrpSpPr>
            <a:grpSpLocks/>
          </p:cNvGrpSpPr>
          <p:nvPr/>
        </p:nvGrpSpPr>
        <p:grpSpPr bwMode="auto">
          <a:xfrm rot="-3687088">
            <a:off x="5734050" y="3422650"/>
            <a:ext cx="2816225" cy="2816225"/>
            <a:chOff x="1432" y="1950"/>
            <a:chExt cx="1774" cy="1774"/>
          </a:xfrm>
        </p:grpSpPr>
        <p:sp>
          <p:nvSpPr>
            <p:cNvPr id="21637" name="Oval 8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38" name="Oval 8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39" name="Oval 8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40" name="Oval 8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41" name="Line 8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42" name="Arc 8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43" name="Text Box 8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644" name="Text Box 87"/>
            <p:cNvSpPr txBox="1">
              <a:spLocks noChangeArrowheads="1"/>
            </p:cNvSpPr>
            <p:nvPr/>
          </p:nvSpPr>
          <p:spPr bwMode="auto">
            <a:xfrm>
              <a:off x="2569" y="2810"/>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7" name="Group 89"/>
          <p:cNvGrpSpPr>
            <a:grpSpLocks/>
          </p:cNvGrpSpPr>
          <p:nvPr/>
        </p:nvGrpSpPr>
        <p:grpSpPr bwMode="auto">
          <a:xfrm rot="-5400000">
            <a:off x="5743575" y="3422650"/>
            <a:ext cx="2816225" cy="2816225"/>
            <a:chOff x="1432" y="1950"/>
            <a:chExt cx="1774" cy="1774"/>
          </a:xfrm>
        </p:grpSpPr>
        <p:sp>
          <p:nvSpPr>
            <p:cNvPr id="21629" name="Oval 9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30" name="Oval 9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31" name="Oval 9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32" name="Oval 9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33" name="Line 9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34" name="Arc 9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35" name="Text Box 9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636" name="Text Box 97"/>
            <p:cNvSpPr txBox="1">
              <a:spLocks noChangeArrowheads="1"/>
            </p:cNvSpPr>
            <p:nvPr/>
          </p:nvSpPr>
          <p:spPr bwMode="auto">
            <a:xfrm>
              <a:off x="2569" y="2812"/>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8" name="Group 99"/>
          <p:cNvGrpSpPr>
            <a:grpSpLocks/>
          </p:cNvGrpSpPr>
          <p:nvPr/>
        </p:nvGrpSpPr>
        <p:grpSpPr bwMode="auto">
          <a:xfrm rot="-7248311">
            <a:off x="5741988" y="3419475"/>
            <a:ext cx="2816225" cy="2816225"/>
            <a:chOff x="1432" y="1950"/>
            <a:chExt cx="1774" cy="1774"/>
          </a:xfrm>
        </p:grpSpPr>
        <p:sp>
          <p:nvSpPr>
            <p:cNvPr id="21621" name="Oval 10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22" name="Oval 10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23" name="Oval 10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24" name="Oval 10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25" name="Line 10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26" name="Arc 10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27" name="Text Box 10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628" name="Text Box 107"/>
            <p:cNvSpPr txBox="1">
              <a:spLocks noChangeArrowheads="1"/>
            </p:cNvSpPr>
            <p:nvPr/>
          </p:nvSpPr>
          <p:spPr bwMode="auto">
            <a:xfrm>
              <a:off x="2570" y="2810"/>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9" name="Group 109"/>
          <p:cNvGrpSpPr>
            <a:grpSpLocks/>
          </p:cNvGrpSpPr>
          <p:nvPr/>
        </p:nvGrpSpPr>
        <p:grpSpPr bwMode="auto">
          <a:xfrm rot="-8978752">
            <a:off x="5741988" y="3408363"/>
            <a:ext cx="2816225" cy="2816225"/>
            <a:chOff x="1432" y="1950"/>
            <a:chExt cx="1774" cy="1774"/>
          </a:xfrm>
        </p:grpSpPr>
        <p:sp>
          <p:nvSpPr>
            <p:cNvPr id="21613" name="Oval 11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14" name="Oval 11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15" name="Oval 11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16" name="Oval 11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17" name="Line 11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8" name="Arc 11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19" name="Text Box 11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620" name="Text Box 117"/>
            <p:cNvSpPr txBox="1">
              <a:spLocks noChangeArrowheads="1"/>
            </p:cNvSpPr>
            <p:nvPr/>
          </p:nvSpPr>
          <p:spPr bwMode="auto">
            <a:xfrm>
              <a:off x="2570" y="2813"/>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10" name="Group 119"/>
          <p:cNvGrpSpPr>
            <a:grpSpLocks/>
          </p:cNvGrpSpPr>
          <p:nvPr/>
        </p:nvGrpSpPr>
        <p:grpSpPr bwMode="auto">
          <a:xfrm rot="10800000">
            <a:off x="5741988" y="3419475"/>
            <a:ext cx="2816225" cy="2816225"/>
            <a:chOff x="1432" y="1950"/>
            <a:chExt cx="1774" cy="1774"/>
          </a:xfrm>
        </p:grpSpPr>
        <p:sp>
          <p:nvSpPr>
            <p:cNvPr id="21605" name="Oval 12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06" name="Oval 12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07" name="Oval 12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08" name="Oval 12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09" name="Line 12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0" name="Arc 12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11" name="Text Box 12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612" name="Text Box 127"/>
            <p:cNvSpPr txBox="1">
              <a:spLocks noChangeArrowheads="1"/>
            </p:cNvSpPr>
            <p:nvPr/>
          </p:nvSpPr>
          <p:spPr bwMode="auto">
            <a:xfrm>
              <a:off x="2569" y="2811"/>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11" name="Group 129"/>
          <p:cNvGrpSpPr>
            <a:grpSpLocks/>
          </p:cNvGrpSpPr>
          <p:nvPr/>
        </p:nvGrpSpPr>
        <p:grpSpPr bwMode="auto">
          <a:xfrm rot="8773219">
            <a:off x="5729288" y="3405188"/>
            <a:ext cx="2816225" cy="2816225"/>
            <a:chOff x="1432" y="1950"/>
            <a:chExt cx="1774" cy="1774"/>
          </a:xfrm>
        </p:grpSpPr>
        <p:sp>
          <p:nvSpPr>
            <p:cNvPr id="21597" name="Oval 13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98" name="Oval 13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99" name="Oval 13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00" name="Oval 13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01" name="Line 13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2" name="Arc 13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03" name="Text Box 13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604" name="Text Box 137"/>
            <p:cNvSpPr txBox="1">
              <a:spLocks noChangeArrowheads="1"/>
            </p:cNvSpPr>
            <p:nvPr/>
          </p:nvSpPr>
          <p:spPr bwMode="auto">
            <a:xfrm>
              <a:off x="2569" y="2812"/>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12" name="Group 139"/>
          <p:cNvGrpSpPr>
            <a:grpSpLocks/>
          </p:cNvGrpSpPr>
          <p:nvPr/>
        </p:nvGrpSpPr>
        <p:grpSpPr bwMode="auto">
          <a:xfrm rot="6977940">
            <a:off x="5726113" y="3413125"/>
            <a:ext cx="2816225" cy="2816225"/>
            <a:chOff x="1432" y="1950"/>
            <a:chExt cx="1774" cy="1774"/>
          </a:xfrm>
        </p:grpSpPr>
        <p:sp>
          <p:nvSpPr>
            <p:cNvPr id="21589" name="Oval 14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90" name="Oval 14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91" name="Oval 14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92" name="Oval 14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93" name="Line 14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4" name="Arc 14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95" name="Text Box 14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596" name="Text Box 147"/>
            <p:cNvSpPr txBox="1">
              <a:spLocks noChangeArrowheads="1"/>
            </p:cNvSpPr>
            <p:nvPr/>
          </p:nvSpPr>
          <p:spPr bwMode="auto">
            <a:xfrm>
              <a:off x="2569" y="2811"/>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13" name="Group 149"/>
          <p:cNvGrpSpPr>
            <a:grpSpLocks/>
          </p:cNvGrpSpPr>
          <p:nvPr/>
        </p:nvGrpSpPr>
        <p:grpSpPr bwMode="auto">
          <a:xfrm rot="5400000">
            <a:off x="5726113" y="3409950"/>
            <a:ext cx="2816225" cy="2816225"/>
            <a:chOff x="1432" y="1950"/>
            <a:chExt cx="1774" cy="1774"/>
          </a:xfrm>
        </p:grpSpPr>
        <p:sp>
          <p:nvSpPr>
            <p:cNvPr id="21581" name="Oval 15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82" name="Oval 15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83" name="Oval 15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84" name="Oval 15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85" name="Line 15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86" name="Arc 15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87" name="Text Box 15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588" name="Text Box 157"/>
            <p:cNvSpPr txBox="1">
              <a:spLocks noChangeArrowheads="1"/>
            </p:cNvSpPr>
            <p:nvPr/>
          </p:nvSpPr>
          <p:spPr bwMode="auto">
            <a:xfrm>
              <a:off x="2570" y="2812"/>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14" name="Group 159"/>
          <p:cNvGrpSpPr>
            <a:grpSpLocks/>
          </p:cNvGrpSpPr>
          <p:nvPr/>
        </p:nvGrpSpPr>
        <p:grpSpPr bwMode="auto">
          <a:xfrm rot="3507612">
            <a:off x="5729288" y="3417888"/>
            <a:ext cx="2816225" cy="2816225"/>
            <a:chOff x="1432" y="1950"/>
            <a:chExt cx="1774" cy="1774"/>
          </a:xfrm>
        </p:grpSpPr>
        <p:sp>
          <p:nvSpPr>
            <p:cNvPr id="21573" name="Oval 16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74" name="Oval 16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75" name="Oval 16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76" name="Oval 16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77" name="Line 16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8" name="Arc 16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9" name="Text Box 16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580" name="Text Box 167"/>
            <p:cNvSpPr txBox="1">
              <a:spLocks noChangeArrowheads="1"/>
            </p:cNvSpPr>
            <p:nvPr/>
          </p:nvSpPr>
          <p:spPr bwMode="auto">
            <a:xfrm>
              <a:off x="2568" y="2813"/>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15" name="Group 169"/>
          <p:cNvGrpSpPr>
            <a:grpSpLocks/>
          </p:cNvGrpSpPr>
          <p:nvPr/>
        </p:nvGrpSpPr>
        <p:grpSpPr bwMode="auto">
          <a:xfrm rot="1615225">
            <a:off x="5734050" y="3425825"/>
            <a:ext cx="2816225" cy="2816225"/>
            <a:chOff x="1432" y="1950"/>
            <a:chExt cx="1774" cy="1774"/>
          </a:xfrm>
        </p:grpSpPr>
        <p:sp>
          <p:nvSpPr>
            <p:cNvPr id="21565" name="Oval 17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66" name="Oval 17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67" name="Oval 17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68" name="Oval 17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69" name="Line 17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0" name="Arc 17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1" name="Text Box 17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572" name="Text Box 177"/>
            <p:cNvSpPr txBox="1">
              <a:spLocks noChangeArrowheads="1"/>
            </p:cNvSpPr>
            <p:nvPr/>
          </p:nvSpPr>
          <p:spPr bwMode="auto">
            <a:xfrm>
              <a:off x="2568" y="2810"/>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16" name="Group 179"/>
          <p:cNvGrpSpPr>
            <a:grpSpLocks/>
          </p:cNvGrpSpPr>
          <p:nvPr/>
        </p:nvGrpSpPr>
        <p:grpSpPr bwMode="auto">
          <a:xfrm>
            <a:off x="5735638" y="3422650"/>
            <a:ext cx="2816225" cy="2816225"/>
            <a:chOff x="1432" y="1950"/>
            <a:chExt cx="1774" cy="1774"/>
          </a:xfrm>
        </p:grpSpPr>
        <p:sp>
          <p:nvSpPr>
            <p:cNvPr id="21557" name="Oval 18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58" name="Oval 18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59" name="Oval 18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60" name="Oval 18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61" name="Line 18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62" name="Arc 18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3" name="Text Box 18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564" name="Text Box 187"/>
            <p:cNvSpPr txBox="1">
              <a:spLocks noChangeArrowheads="1"/>
            </p:cNvSpPr>
            <p:nvPr/>
          </p:nvSpPr>
          <p:spPr bwMode="auto">
            <a:xfrm>
              <a:off x="2570" y="2812"/>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endParaRPr lang="en-US" altLang="en-US" sz="2400">
                <a:sym typeface="Symbol" pitchFamily="18" charset="2"/>
              </a:endParaRPr>
            </a:p>
          </p:txBody>
        </p:sp>
      </p:grpSp>
      <p:grpSp>
        <p:nvGrpSpPr>
          <p:cNvPr id="17" name="Group 47"/>
          <p:cNvGrpSpPr>
            <a:grpSpLocks/>
          </p:cNvGrpSpPr>
          <p:nvPr/>
        </p:nvGrpSpPr>
        <p:grpSpPr bwMode="auto">
          <a:xfrm>
            <a:off x="5507038" y="2508250"/>
            <a:ext cx="647700" cy="2311400"/>
            <a:chOff x="3000" y="1132"/>
            <a:chExt cx="408" cy="1456"/>
          </a:xfrm>
        </p:grpSpPr>
        <p:sp>
          <p:nvSpPr>
            <p:cNvPr id="21554" name="Line 40"/>
            <p:cNvSpPr>
              <a:spLocks noChangeShapeType="1"/>
            </p:cNvSpPr>
            <p:nvPr/>
          </p:nvSpPr>
          <p:spPr bwMode="auto">
            <a:xfrm flipH="1">
              <a:off x="3189" y="1132"/>
              <a:ext cx="219" cy="2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5" name="Line 41"/>
            <p:cNvSpPr>
              <a:spLocks noChangeShapeType="1"/>
            </p:cNvSpPr>
            <p:nvPr/>
          </p:nvSpPr>
          <p:spPr bwMode="auto">
            <a:xfrm flipV="1">
              <a:off x="3297" y="1281"/>
              <a:ext cx="0" cy="130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556" name="Text Box 44"/>
            <p:cNvSpPr txBox="1">
              <a:spLocks noChangeArrowheads="1"/>
            </p:cNvSpPr>
            <p:nvPr/>
          </p:nvSpPr>
          <p:spPr bwMode="auto">
            <a:xfrm>
              <a:off x="3000" y="1347"/>
              <a:ext cx="2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r>
                <a:rPr lang="en-US" altLang="en-US" sz="1800" baseline="-25000"/>
                <a:t>0</a:t>
              </a:r>
              <a:endParaRPr lang="en-US" altLang="en-US" sz="1800"/>
            </a:p>
          </p:txBody>
        </p:sp>
      </p:grpSp>
      <p:grpSp>
        <p:nvGrpSpPr>
          <p:cNvPr id="18" name="Group 49"/>
          <p:cNvGrpSpPr>
            <a:grpSpLocks/>
          </p:cNvGrpSpPr>
          <p:nvPr/>
        </p:nvGrpSpPr>
        <p:grpSpPr bwMode="auto">
          <a:xfrm>
            <a:off x="7935913" y="2501900"/>
            <a:ext cx="581025" cy="2311400"/>
            <a:chOff x="4530" y="1128"/>
            <a:chExt cx="366" cy="1456"/>
          </a:xfrm>
        </p:grpSpPr>
        <p:sp>
          <p:nvSpPr>
            <p:cNvPr id="21551" name="Line 38"/>
            <p:cNvSpPr>
              <a:spLocks noChangeShapeType="1"/>
            </p:cNvSpPr>
            <p:nvPr/>
          </p:nvSpPr>
          <p:spPr bwMode="auto">
            <a:xfrm flipH="1">
              <a:off x="4677" y="1128"/>
              <a:ext cx="219" cy="2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2" name="Line 39"/>
            <p:cNvSpPr>
              <a:spLocks noChangeShapeType="1"/>
            </p:cNvSpPr>
            <p:nvPr/>
          </p:nvSpPr>
          <p:spPr bwMode="auto">
            <a:xfrm flipV="1">
              <a:off x="4785" y="1277"/>
              <a:ext cx="0" cy="130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553" name="Text Box 45"/>
            <p:cNvSpPr txBox="1">
              <a:spLocks noChangeArrowheads="1"/>
            </p:cNvSpPr>
            <p:nvPr/>
          </p:nvSpPr>
          <p:spPr bwMode="auto">
            <a:xfrm>
              <a:off x="4530" y="1345"/>
              <a:ext cx="24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r>
                <a:rPr lang="en-US" altLang="en-US" sz="1800" baseline="-25000"/>
                <a:t>0</a:t>
              </a:r>
              <a:endParaRPr lang="en-US" altLang="en-US" sz="1800" i="1"/>
            </a:p>
          </p:txBody>
        </p:sp>
      </p:grpSp>
      <p:grpSp>
        <p:nvGrpSpPr>
          <p:cNvPr id="19" name="Group 48"/>
          <p:cNvGrpSpPr>
            <a:grpSpLocks/>
          </p:cNvGrpSpPr>
          <p:nvPr/>
        </p:nvGrpSpPr>
        <p:grpSpPr bwMode="auto">
          <a:xfrm>
            <a:off x="6731000" y="2514600"/>
            <a:ext cx="581025" cy="2292350"/>
            <a:chOff x="3771" y="1136"/>
            <a:chExt cx="366" cy="1444"/>
          </a:xfrm>
        </p:grpSpPr>
        <p:sp>
          <p:nvSpPr>
            <p:cNvPr id="21548" name="Line 35"/>
            <p:cNvSpPr>
              <a:spLocks noChangeShapeType="1"/>
            </p:cNvSpPr>
            <p:nvPr/>
          </p:nvSpPr>
          <p:spPr bwMode="auto">
            <a:xfrm flipV="1">
              <a:off x="4032" y="1273"/>
              <a:ext cx="0" cy="130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549" name="Line 37"/>
            <p:cNvSpPr>
              <a:spLocks noChangeShapeType="1"/>
            </p:cNvSpPr>
            <p:nvPr/>
          </p:nvSpPr>
          <p:spPr bwMode="auto">
            <a:xfrm flipH="1">
              <a:off x="3918" y="1136"/>
              <a:ext cx="219" cy="2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0" name="Text Box 46"/>
            <p:cNvSpPr txBox="1">
              <a:spLocks noChangeArrowheads="1"/>
            </p:cNvSpPr>
            <p:nvPr/>
          </p:nvSpPr>
          <p:spPr bwMode="auto">
            <a:xfrm>
              <a:off x="3771" y="134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0</a:t>
              </a:r>
            </a:p>
          </p:txBody>
        </p:sp>
      </p:grpSp>
      <p:sp>
        <p:nvSpPr>
          <p:cNvPr id="117811" name="Oval 51"/>
          <p:cNvSpPr>
            <a:spLocks noChangeArrowheads="1"/>
          </p:cNvSpPr>
          <p:nvPr/>
        </p:nvSpPr>
        <p:spPr bwMode="auto">
          <a:xfrm rot="2080449">
            <a:off x="8213725" y="2603500"/>
            <a:ext cx="255588" cy="292100"/>
          </a:xfrm>
          <a:prstGeom prst="ellipse">
            <a:avLst/>
          </a:prstGeom>
          <a:solidFill>
            <a:srgbClr val="5F5F5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826" name="Oval 66"/>
          <p:cNvSpPr>
            <a:spLocks noChangeArrowheads="1"/>
          </p:cNvSpPr>
          <p:nvPr/>
        </p:nvSpPr>
        <p:spPr bwMode="auto">
          <a:xfrm rot="2080449">
            <a:off x="8031163" y="2598738"/>
            <a:ext cx="255587" cy="292100"/>
          </a:xfrm>
          <a:prstGeom prst="ellipse">
            <a:avLst/>
          </a:prstGeom>
          <a:solidFill>
            <a:srgbClr val="5F5F5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848" name="Oval 88"/>
          <p:cNvSpPr>
            <a:spLocks noChangeArrowheads="1"/>
          </p:cNvSpPr>
          <p:nvPr/>
        </p:nvSpPr>
        <p:spPr bwMode="auto">
          <a:xfrm rot="2080449">
            <a:off x="7594600" y="2606675"/>
            <a:ext cx="255588" cy="292100"/>
          </a:xfrm>
          <a:prstGeom prst="ellipse">
            <a:avLst/>
          </a:prstGeom>
          <a:solidFill>
            <a:srgbClr val="5F5F5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858" name="Oval 98"/>
          <p:cNvSpPr>
            <a:spLocks noChangeArrowheads="1"/>
          </p:cNvSpPr>
          <p:nvPr/>
        </p:nvSpPr>
        <p:spPr bwMode="auto">
          <a:xfrm rot="2080449">
            <a:off x="7035800" y="2584450"/>
            <a:ext cx="255588" cy="292100"/>
          </a:xfrm>
          <a:prstGeom prst="ellipse">
            <a:avLst/>
          </a:prstGeom>
          <a:solidFill>
            <a:srgbClr val="5F5F5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868" name="Oval 108"/>
          <p:cNvSpPr>
            <a:spLocks noChangeArrowheads="1"/>
          </p:cNvSpPr>
          <p:nvPr/>
        </p:nvSpPr>
        <p:spPr bwMode="auto">
          <a:xfrm rot="2080449">
            <a:off x="6397625" y="2592388"/>
            <a:ext cx="255588" cy="292100"/>
          </a:xfrm>
          <a:prstGeom prst="ellipse">
            <a:avLst/>
          </a:prstGeom>
          <a:solidFill>
            <a:srgbClr val="5F5F5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878" name="Oval 118"/>
          <p:cNvSpPr>
            <a:spLocks noChangeArrowheads="1"/>
          </p:cNvSpPr>
          <p:nvPr/>
        </p:nvSpPr>
        <p:spPr bwMode="auto">
          <a:xfrm rot="2080449">
            <a:off x="6018213" y="2581275"/>
            <a:ext cx="255587" cy="292100"/>
          </a:xfrm>
          <a:prstGeom prst="ellipse">
            <a:avLst/>
          </a:prstGeom>
          <a:solidFill>
            <a:srgbClr val="5F5F5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888" name="Oval 128"/>
          <p:cNvSpPr>
            <a:spLocks noChangeArrowheads="1"/>
          </p:cNvSpPr>
          <p:nvPr/>
        </p:nvSpPr>
        <p:spPr bwMode="auto">
          <a:xfrm rot="2080449">
            <a:off x="5873750" y="2590800"/>
            <a:ext cx="255588" cy="292100"/>
          </a:xfrm>
          <a:prstGeom prst="ellipse">
            <a:avLst/>
          </a:prstGeom>
          <a:solidFill>
            <a:srgbClr val="5F5F5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898" name="Oval 138"/>
          <p:cNvSpPr>
            <a:spLocks noChangeArrowheads="1"/>
          </p:cNvSpPr>
          <p:nvPr/>
        </p:nvSpPr>
        <p:spPr bwMode="auto">
          <a:xfrm rot="2080449">
            <a:off x="6048375" y="2598738"/>
            <a:ext cx="255588" cy="292100"/>
          </a:xfrm>
          <a:prstGeom prst="ellipse">
            <a:avLst/>
          </a:prstGeom>
          <a:solidFill>
            <a:srgbClr val="FF00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908" name="Oval 148"/>
          <p:cNvSpPr>
            <a:spLocks noChangeArrowheads="1"/>
          </p:cNvSpPr>
          <p:nvPr/>
        </p:nvSpPr>
        <p:spPr bwMode="auto">
          <a:xfrm rot="2080449">
            <a:off x="6435725" y="2595563"/>
            <a:ext cx="255588" cy="292100"/>
          </a:xfrm>
          <a:prstGeom prst="ellipse">
            <a:avLst/>
          </a:prstGeom>
          <a:solidFill>
            <a:srgbClr val="FF00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918" name="Oval 158"/>
          <p:cNvSpPr>
            <a:spLocks noChangeArrowheads="1"/>
          </p:cNvSpPr>
          <p:nvPr/>
        </p:nvSpPr>
        <p:spPr bwMode="auto">
          <a:xfrm rot="2080449">
            <a:off x="7078663" y="2592388"/>
            <a:ext cx="255587" cy="292100"/>
          </a:xfrm>
          <a:prstGeom prst="ellipse">
            <a:avLst/>
          </a:prstGeom>
          <a:solidFill>
            <a:srgbClr val="FF00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928" name="Oval 168"/>
          <p:cNvSpPr>
            <a:spLocks noChangeArrowheads="1"/>
          </p:cNvSpPr>
          <p:nvPr/>
        </p:nvSpPr>
        <p:spPr bwMode="auto">
          <a:xfrm rot="2080449">
            <a:off x="7643813" y="2600325"/>
            <a:ext cx="255587" cy="292100"/>
          </a:xfrm>
          <a:prstGeom prst="ellipse">
            <a:avLst/>
          </a:prstGeom>
          <a:solidFill>
            <a:srgbClr val="FF00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938" name="Oval 178"/>
          <p:cNvSpPr>
            <a:spLocks noChangeArrowheads="1"/>
          </p:cNvSpPr>
          <p:nvPr/>
        </p:nvSpPr>
        <p:spPr bwMode="auto">
          <a:xfrm rot="2080449">
            <a:off x="8074025" y="2597150"/>
            <a:ext cx="255588" cy="292100"/>
          </a:xfrm>
          <a:prstGeom prst="ellipse">
            <a:avLst/>
          </a:prstGeom>
          <a:solidFill>
            <a:srgbClr val="FF00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948" name="Oval 188"/>
          <p:cNvSpPr>
            <a:spLocks noChangeArrowheads="1"/>
          </p:cNvSpPr>
          <p:nvPr/>
        </p:nvSpPr>
        <p:spPr bwMode="auto">
          <a:xfrm rot="2080449">
            <a:off x="8281988" y="2593975"/>
            <a:ext cx="255587" cy="292100"/>
          </a:xfrm>
          <a:prstGeom prst="ellipse">
            <a:avLst/>
          </a:prstGeom>
          <a:solidFill>
            <a:srgbClr val="FF00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pSp>
        <p:nvGrpSpPr>
          <p:cNvPr id="20" name="Group 55"/>
          <p:cNvGrpSpPr>
            <a:grpSpLocks/>
          </p:cNvGrpSpPr>
          <p:nvPr/>
        </p:nvGrpSpPr>
        <p:grpSpPr bwMode="auto">
          <a:xfrm>
            <a:off x="5395913" y="2392363"/>
            <a:ext cx="3556000" cy="4262437"/>
            <a:chOff x="2912" y="1003"/>
            <a:chExt cx="2240" cy="3317"/>
          </a:xfrm>
        </p:grpSpPr>
        <p:sp>
          <p:nvSpPr>
            <p:cNvPr id="21546" name="Freeform 52"/>
            <p:cNvSpPr>
              <a:spLocks/>
            </p:cNvSpPr>
            <p:nvPr/>
          </p:nvSpPr>
          <p:spPr bwMode="auto">
            <a:xfrm>
              <a:off x="2912" y="1003"/>
              <a:ext cx="2240" cy="542"/>
            </a:xfrm>
            <a:custGeom>
              <a:avLst/>
              <a:gdLst>
                <a:gd name="T0" fmla="*/ 59 w 2240"/>
                <a:gd name="T1" fmla="*/ 275 h 542"/>
                <a:gd name="T2" fmla="*/ 1289 w 2240"/>
                <a:gd name="T3" fmla="*/ 1 h 542"/>
                <a:gd name="T4" fmla="*/ 2181 w 2240"/>
                <a:gd name="T5" fmla="*/ 268 h 542"/>
                <a:gd name="T6" fmla="*/ 937 w 2240"/>
                <a:gd name="T7" fmla="*/ 542 h 542"/>
                <a:gd name="T8" fmla="*/ 59 w 2240"/>
                <a:gd name="T9" fmla="*/ 275 h 542"/>
                <a:gd name="T10" fmla="*/ 0 60000 65536"/>
                <a:gd name="T11" fmla="*/ 0 60000 65536"/>
                <a:gd name="T12" fmla="*/ 0 60000 65536"/>
                <a:gd name="T13" fmla="*/ 0 60000 65536"/>
                <a:gd name="T14" fmla="*/ 0 60000 65536"/>
                <a:gd name="T15" fmla="*/ 0 w 2240"/>
                <a:gd name="T16" fmla="*/ 0 h 542"/>
                <a:gd name="T17" fmla="*/ 2240 w 2240"/>
                <a:gd name="T18" fmla="*/ 542 h 542"/>
              </a:gdLst>
              <a:ahLst/>
              <a:cxnLst>
                <a:cxn ang="T10">
                  <a:pos x="T0" y="T1"/>
                </a:cxn>
                <a:cxn ang="T11">
                  <a:pos x="T2" y="T3"/>
                </a:cxn>
                <a:cxn ang="T12">
                  <a:pos x="T4" y="T5"/>
                </a:cxn>
                <a:cxn ang="T13">
                  <a:pos x="T6" y="T7"/>
                </a:cxn>
                <a:cxn ang="T14">
                  <a:pos x="T8" y="T9"/>
                </a:cxn>
              </a:cxnLst>
              <a:rect l="T15" t="T16" r="T17" b="T18"/>
              <a:pathLst>
                <a:path w="2240" h="542">
                  <a:moveTo>
                    <a:pt x="59" y="275"/>
                  </a:moveTo>
                  <a:cubicBezTo>
                    <a:pt x="118" y="185"/>
                    <a:pt x="935" y="2"/>
                    <a:pt x="1289" y="1"/>
                  </a:cubicBezTo>
                  <a:cubicBezTo>
                    <a:pt x="1643" y="0"/>
                    <a:pt x="2240" y="178"/>
                    <a:pt x="2181" y="268"/>
                  </a:cubicBezTo>
                  <a:cubicBezTo>
                    <a:pt x="2122" y="358"/>
                    <a:pt x="1288" y="542"/>
                    <a:pt x="937" y="542"/>
                  </a:cubicBezTo>
                  <a:cubicBezTo>
                    <a:pt x="586" y="542"/>
                    <a:pt x="0" y="365"/>
                    <a:pt x="59" y="275"/>
                  </a:cubicBezTo>
                  <a:close/>
                </a:path>
              </a:pathLst>
            </a:custGeom>
            <a:solidFill>
              <a:srgbClr val="FFFF00">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7" name="Rectangle 54"/>
            <p:cNvSpPr>
              <a:spLocks noChangeArrowheads="1"/>
            </p:cNvSpPr>
            <p:nvPr/>
          </p:nvSpPr>
          <p:spPr bwMode="auto">
            <a:xfrm>
              <a:off x="2957" y="1271"/>
              <a:ext cx="2136" cy="3049"/>
            </a:xfrm>
            <a:prstGeom prst="rect">
              <a:avLst/>
            </a:prstGeom>
            <a:solidFill>
              <a:srgbClr val="FFFF00">
                <a:alpha val="3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pSp>
      <p:grpSp>
        <p:nvGrpSpPr>
          <p:cNvPr id="21" name="Group 208"/>
          <p:cNvGrpSpPr>
            <a:grpSpLocks/>
          </p:cNvGrpSpPr>
          <p:nvPr/>
        </p:nvGrpSpPr>
        <p:grpSpPr bwMode="auto">
          <a:xfrm>
            <a:off x="5588000" y="4625975"/>
            <a:ext cx="3363913" cy="366713"/>
            <a:chOff x="802" y="2607"/>
            <a:chExt cx="2119" cy="231"/>
          </a:xfrm>
        </p:grpSpPr>
        <p:sp>
          <p:nvSpPr>
            <p:cNvPr id="21544" name="Line 209"/>
            <p:cNvSpPr>
              <a:spLocks noChangeShapeType="1"/>
            </p:cNvSpPr>
            <p:nvPr/>
          </p:nvSpPr>
          <p:spPr bwMode="auto">
            <a:xfrm>
              <a:off x="802" y="2729"/>
              <a:ext cx="19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5" name="Text Box 210"/>
            <p:cNvSpPr txBox="1">
              <a:spLocks noChangeArrowheads="1"/>
            </p:cNvSpPr>
            <p:nvPr/>
          </p:nvSpPr>
          <p:spPr bwMode="auto">
            <a:xfrm>
              <a:off x="2733" y="260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p>
          </p:txBody>
        </p:sp>
      </p:grpSp>
      <p:sp>
        <p:nvSpPr>
          <p:cNvPr id="117975" name="Line 215"/>
          <p:cNvSpPr>
            <a:spLocks noChangeShapeType="1"/>
          </p:cNvSpPr>
          <p:nvPr/>
        </p:nvSpPr>
        <p:spPr bwMode="auto">
          <a:xfrm flipH="1">
            <a:off x="7389813" y="1974850"/>
            <a:ext cx="301625" cy="43497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976" name="Line 216"/>
          <p:cNvSpPr>
            <a:spLocks noChangeShapeType="1"/>
          </p:cNvSpPr>
          <p:nvPr/>
        </p:nvSpPr>
        <p:spPr bwMode="auto">
          <a:xfrm flipH="1">
            <a:off x="8569325" y="1958975"/>
            <a:ext cx="301625" cy="434975"/>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977" name="Line 217"/>
          <p:cNvSpPr>
            <a:spLocks noChangeShapeType="1"/>
          </p:cNvSpPr>
          <p:nvPr/>
        </p:nvSpPr>
        <p:spPr bwMode="auto">
          <a:xfrm flipH="1">
            <a:off x="6267450" y="1954213"/>
            <a:ext cx="301625" cy="434975"/>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38978">
                                            <p:txEl>
                                              <p:pRg st="0" end="0"/>
                                            </p:txEl>
                                          </p:spTgt>
                                        </p:tgtEl>
                                        <p:attrNameLst>
                                          <p:attrName>style.visibility</p:attrName>
                                        </p:attrNameLst>
                                      </p:cBhvr>
                                      <p:to>
                                        <p:strVal val="visible"/>
                                      </p:to>
                                    </p:set>
                                    <p:anim calcmode="lin" valueType="num">
                                      <p:cBhvr additive="base">
                                        <p:cTn id="7" dur="500" fill="hold"/>
                                        <p:tgtEl>
                                          <p:spTgt spid="6389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89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38978">
                                            <p:txEl>
                                              <p:pRg st="1" end="1"/>
                                            </p:txEl>
                                          </p:spTgt>
                                        </p:tgtEl>
                                        <p:attrNameLst>
                                          <p:attrName>style.visibility</p:attrName>
                                        </p:attrNameLst>
                                      </p:cBhvr>
                                      <p:to>
                                        <p:strVal val="visible"/>
                                      </p:to>
                                    </p:set>
                                    <p:anim calcmode="lin" valueType="num">
                                      <p:cBhvr additive="base">
                                        <p:cTn id="13" dur="500" fill="hold"/>
                                        <p:tgtEl>
                                          <p:spTgt spid="6389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8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suction.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subTnLst>
                                    <p:audio>
                                      <p:cMediaNode>
                                        <p:cTn display="0" masterRel="sameClick">
                                          <p:stCondLst>
                                            <p:cond evt="begin" delay="0">
                                              <p:tn val="28"/>
                                            </p:cond>
                                          </p:stCondLst>
                                          <p:endCondLst>
                                            <p:cond evt="onStopAudio" delay="0">
                                              <p:tgtEl>
                                                <p:sldTgt/>
                                              </p:tgtEl>
                                            </p:cond>
                                          </p:endCondLst>
                                        </p:cTn>
                                        <p:tgtEl>
                                          <p:sndTgt r:embed="rId6" name="voltag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subTnLst>
                                    <p:audio>
                                      <p:cMediaNode>
                                        <p:cTn display="0" masterRel="sameClick">
                                          <p:stCondLst>
                                            <p:cond evt="begin" delay="0">
                                              <p:tn val="33"/>
                                            </p:cond>
                                          </p:stCondLst>
                                          <p:endCondLst>
                                            <p:cond evt="onStopAudio" delay="0">
                                              <p:tgtEl>
                                                <p:sldTgt/>
                                              </p:tgtEl>
                                            </p:cond>
                                          </p:endCondLst>
                                        </p:cTn>
                                        <p:tgtEl>
                                          <p:sndTgt r:embed="rId7" name="cashreg.wav"/>
                                        </p:tgtEl>
                                      </p:cMediaNode>
                                    </p:audio>
                                  </p:subTnLst>
                                </p:cTn>
                              </p:par>
                              <p:par>
                                <p:cTn id="36" presetID="22" presetClass="entr" presetSubtype="4"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subTnLst>
                                    <p:audio>
                                      <p:cMediaNode>
                                        <p:cTn display="0" masterRel="sameClick">
                                          <p:stCondLst>
                                            <p:cond evt="begin" delay="0">
                                              <p:tn val="36"/>
                                            </p:cond>
                                          </p:stCondLst>
                                          <p:endCondLst>
                                            <p:cond evt="onStopAudio" delay="0">
                                              <p:tgtEl>
                                                <p:sldTgt/>
                                              </p:tgtEl>
                                            </p:cond>
                                          </p:endCondLst>
                                        </p:cTn>
                                        <p:tgtEl>
                                          <p:sndTgt r:embed="rId7" name="cashreg.wav"/>
                                        </p:tgtEl>
                                      </p:cMediaNode>
                                    </p:audio>
                                  </p:subTnLst>
                                </p:cTn>
                              </p:par>
                              <p:par>
                                <p:cTn id="39" presetID="22" presetClass="entr" presetSubtype="4"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subTnLst>
                                    <p:audio>
                                      <p:cMediaNode>
                                        <p:cTn display="0" masterRel="sameClick">
                                          <p:stCondLst>
                                            <p:cond evt="begin" delay="0">
                                              <p:tn val="39"/>
                                            </p:cond>
                                          </p:stCondLst>
                                          <p:endCondLst>
                                            <p:cond evt="onStopAudio" delay="0">
                                              <p:tgtEl>
                                                <p:sldTgt/>
                                              </p:tgtEl>
                                            </p:cond>
                                          </p:endCondLst>
                                        </p:cTn>
                                        <p:tgtEl>
                                          <p:sndTgt r:embed="rId7" name="cashreg.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7811"/>
                                        </p:tgtEl>
                                        <p:attrNameLst>
                                          <p:attrName>style.visibility</p:attrName>
                                        </p:attrNameLst>
                                      </p:cBhvr>
                                      <p:to>
                                        <p:strVal val="visible"/>
                                      </p:to>
                                    </p:set>
                                    <p:animEffect transition="in" filter="fade">
                                      <p:cBhvr>
                                        <p:cTn id="49" dur="500"/>
                                        <p:tgtEl>
                                          <p:spTgt spid="117811"/>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7826"/>
                                        </p:tgtEl>
                                        <p:attrNameLst>
                                          <p:attrName>style.visibility</p:attrName>
                                        </p:attrNameLst>
                                      </p:cBhvr>
                                      <p:to>
                                        <p:strVal val="visible"/>
                                      </p:to>
                                    </p:set>
                                    <p:animEffect transition="in" filter="fade">
                                      <p:cBhvr>
                                        <p:cTn id="57" dur="500"/>
                                        <p:tgtEl>
                                          <p:spTgt spid="117826"/>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par>
                          <p:cTn id="58" fill="hold" nodeType="afterGroup">
                            <p:stCondLst>
                              <p:cond delay="500"/>
                            </p:stCondLst>
                            <p:childTnLst>
                              <p:par>
                                <p:cTn id="59" presetID="10"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7848"/>
                                        </p:tgtEl>
                                        <p:attrNameLst>
                                          <p:attrName>style.visibility</p:attrName>
                                        </p:attrNameLst>
                                      </p:cBhvr>
                                      <p:to>
                                        <p:strVal val="visible"/>
                                      </p:to>
                                    </p:set>
                                    <p:animEffect transition="in" filter="fade">
                                      <p:cBhvr>
                                        <p:cTn id="64" dur="500"/>
                                        <p:tgtEl>
                                          <p:spTgt spid="117848"/>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par>
                          <p:cTn id="65" fill="hold" nodeType="afterGroup">
                            <p:stCondLst>
                              <p:cond delay="1000"/>
                            </p:stCondLst>
                            <p:childTnLst>
                              <p:par>
                                <p:cTn id="66" presetID="10" presetClass="entr" presetSubtype="0"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17858"/>
                                        </p:tgtEl>
                                        <p:attrNameLst>
                                          <p:attrName>style.visibility</p:attrName>
                                        </p:attrNameLst>
                                      </p:cBhvr>
                                      <p:to>
                                        <p:strVal val="visible"/>
                                      </p:to>
                                    </p:set>
                                    <p:animEffect transition="in" filter="fade">
                                      <p:cBhvr>
                                        <p:cTn id="71" dur="500"/>
                                        <p:tgtEl>
                                          <p:spTgt spid="117858"/>
                                        </p:tgtEl>
                                      </p:cBhvr>
                                    </p:animEffect>
                                  </p:childTnLst>
                                  <p:subTnLst>
                                    <p:audio>
                                      <p:cMediaNode>
                                        <p:cTn display="0" masterRel="sameClick">
                                          <p:stCondLst>
                                            <p:cond evt="begin" delay="0">
                                              <p:tn val="69"/>
                                            </p:cond>
                                          </p:stCondLst>
                                          <p:endCondLst>
                                            <p:cond evt="onStopAudio" delay="0">
                                              <p:tgtEl>
                                                <p:sldTgt/>
                                              </p:tgtEl>
                                            </p:cond>
                                          </p:endCondLst>
                                        </p:cTn>
                                        <p:tgtEl>
                                          <p:sndTgt r:embed="rId3" name="camera.wav"/>
                                        </p:tgtEl>
                                      </p:cMediaNode>
                                    </p:audio>
                                  </p:subTnLst>
                                </p:cTn>
                              </p:par>
                            </p:childTnLst>
                          </p:cTn>
                        </p:par>
                        <p:par>
                          <p:cTn id="72" fill="hold" nodeType="afterGroup">
                            <p:stCondLst>
                              <p:cond delay="1500"/>
                            </p:stCondLst>
                            <p:childTnLst>
                              <p:par>
                                <p:cTn id="73" presetID="10" presetClass="entr" presetSubtype="0" fill="hold"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7868"/>
                                        </p:tgtEl>
                                        <p:attrNameLst>
                                          <p:attrName>style.visibility</p:attrName>
                                        </p:attrNameLst>
                                      </p:cBhvr>
                                      <p:to>
                                        <p:strVal val="visible"/>
                                      </p:to>
                                    </p:set>
                                    <p:animEffect transition="in" filter="fade">
                                      <p:cBhvr>
                                        <p:cTn id="78" dur="500"/>
                                        <p:tgtEl>
                                          <p:spTgt spid="117868"/>
                                        </p:tgtEl>
                                      </p:cBhvr>
                                    </p:animEffect>
                                  </p:childTnLst>
                                  <p:subTnLst>
                                    <p:audio>
                                      <p:cMediaNode>
                                        <p:cTn display="0" masterRel="sameClick">
                                          <p:stCondLst>
                                            <p:cond evt="begin" delay="0">
                                              <p:tn val="76"/>
                                            </p:cond>
                                          </p:stCondLst>
                                          <p:endCondLst>
                                            <p:cond evt="onStopAudio" delay="0">
                                              <p:tgtEl>
                                                <p:sldTgt/>
                                              </p:tgtEl>
                                            </p:cond>
                                          </p:endCondLst>
                                        </p:cTn>
                                        <p:tgtEl>
                                          <p:sndTgt r:embed="rId3" name="camera.wav"/>
                                        </p:tgtEl>
                                      </p:cMediaNode>
                                    </p:audio>
                                  </p:subTnLst>
                                </p:cTn>
                              </p:par>
                            </p:childTnLst>
                          </p:cTn>
                        </p:par>
                        <p:par>
                          <p:cTn id="79" fill="hold" nodeType="afterGroup">
                            <p:stCondLst>
                              <p:cond delay="2000"/>
                            </p:stCondLst>
                            <p:childTnLst>
                              <p:par>
                                <p:cTn id="80" presetID="10" presetClass="entr" presetSubtype="0"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17878"/>
                                        </p:tgtEl>
                                        <p:attrNameLst>
                                          <p:attrName>style.visibility</p:attrName>
                                        </p:attrNameLst>
                                      </p:cBhvr>
                                      <p:to>
                                        <p:strVal val="visible"/>
                                      </p:to>
                                    </p:set>
                                    <p:animEffect transition="in" filter="fade">
                                      <p:cBhvr>
                                        <p:cTn id="85" dur="500"/>
                                        <p:tgtEl>
                                          <p:spTgt spid="117878"/>
                                        </p:tgtEl>
                                      </p:cBhvr>
                                    </p:animEffect>
                                  </p:childTnLst>
                                  <p:subTnLst>
                                    <p:audio>
                                      <p:cMediaNode>
                                        <p:cTn display="0" masterRel="sameClick">
                                          <p:stCondLst>
                                            <p:cond evt="begin" delay="0">
                                              <p:tn val="83"/>
                                            </p:cond>
                                          </p:stCondLst>
                                          <p:endCondLst>
                                            <p:cond evt="onStopAudio" delay="0">
                                              <p:tgtEl>
                                                <p:sldTgt/>
                                              </p:tgtEl>
                                            </p:cond>
                                          </p:endCondLst>
                                        </p:cTn>
                                        <p:tgtEl>
                                          <p:sndTgt r:embed="rId3" name="camera.wav"/>
                                        </p:tgtEl>
                                      </p:cMediaNode>
                                    </p:audio>
                                  </p:subTnLst>
                                </p:cTn>
                              </p:par>
                            </p:childTnLst>
                          </p:cTn>
                        </p:par>
                        <p:par>
                          <p:cTn id="86" fill="hold" nodeType="afterGroup">
                            <p:stCondLst>
                              <p:cond delay="2500"/>
                            </p:stCondLst>
                            <p:childTnLst>
                              <p:par>
                                <p:cTn id="87" presetID="10" presetClass="entr" presetSubtype="0" fill="hold" nodeType="after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fade">
                                      <p:cBhvr>
                                        <p:cTn id="89" dur="500"/>
                                        <p:tgtEl>
                                          <p:spTgt spid="1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17888"/>
                                        </p:tgtEl>
                                        <p:attrNameLst>
                                          <p:attrName>style.visibility</p:attrName>
                                        </p:attrNameLst>
                                      </p:cBhvr>
                                      <p:to>
                                        <p:strVal val="visible"/>
                                      </p:to>
                                    </p:set>
                                    <p:animEffect transition="in" filter="fade">
                                      <p:cBhvr>
                                        <p:cTn id="92" dur="500"/>
                                        <p:tgtEl>
                                          <p:spTgt spid="117888"/>
                                        </p:tgtEl>
                                      </p:cBhvr>
                                    </p:animEffect>
                                  </p:childTnLst>
                                  <p:subTnLst>
                                    <p:audio>
                                      <p:cMediaNode>
                                        <p:cTn display="0" masterRel="sameClick">
                                          <p:stCondLst>
                                            <p:cond evt="begin" delay="0">
                                              <p:tn val="90"/>
                                            </p:cond>
                                          </p:stCondLst>
                                          <p:endCondLst>
                                            <p:cond evt="onStopAudio" delay="0">
                                              <p:tgtEl>
                                                <p:sldTgt/>
                                              </p:tgtEl>
                                            </p:cond>
                                          </p:endCondLst>
                                        </p:cTn>
                                        <p:tgtEl>
                                          <p:sndTgt r:embed="rId3" name="camera.wav"/>
                                        </p:tgtEl>
                                      </p:cMediaNode>
                                    </p:audio>
                                  </p:subTnLst>
                                </p:cTn>
                              </p:par>
                            </p:childTnLst>
                          </p:cTn>
                        </p:par>
                        <p:par>
                          <p:cTn id="93" fill="hold" nodeType="afterGroup">
                            <p:stCondLst>
                              <p:cond delay="3000"/>
                            </p:stCondLst>
                            <p:childTnLst>
                              <p:par>
                                <p:cTn id="94" presetID="10" presetClass="entr" presetSubtype="0"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fade">
                                      <p:cBhvr>
                                        <p:cTn id="96" dur="500"/>
                                        <p:tgtEl>
                                          <p:spTgt spid="1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7898"/>
                                        </p:tgtEl>
                                        <p:attrNameLst>
                                          <p:attrName>style.visibility</p:attrName>
                                        </p:attrNameLst>
                                      </p:cBhvr>
                                      <p:to>
                                        <p:strVal val="visible"/>
                                      </p:to>
                                    </p:set>
                                    <p:animEffect transition="in" filter="fade">
                                      <p:cBhvr>
                                        <p:cTn id="99" dur="500"/>
                                        <p:tgtEl>
                                          <p:spTgt spid="117898"/>
                                        </p:tgtEl>
                                      </p:cBhvr>
                                    </p:animEffect>
                                  </p:childTnLst>
                                  <p:subTnLst>
                                    <p:audio>
                                      <p:cMediaNode>
                                        <p:cTn display="0" masterRel="sameClick">
                                          <p:stCondLst>
                                            <p:cond evt="begin" delay="0">
                                              <p:tn val="97"/>
                                            </p:cond>
                                          </p:stCondLst>
                                          <p:endCondLst>
                                            <p:cond evt="onStopAudio" delay="0">
                                              <p:tgtEl>
                                                <p:sldTgt/>
                                              </p:tgtEl>
                                            </p:cond>
                                          </p:endCondLst>
                                        </p:cTn>
                                        <p:tgtEl>
                                          <p:sndTgt r:embed="rId3" name="camera.wav"/>
                                        </p:tgtEl>
                                      </p:cMediaNode>
                                    </p:audio>
                                  </p:subTnLst>
                                </p:cTn>
                              </p:par>
                            </p:childTnLst>
                          </p:cTn>
                        </p:par>
                        <p:par>
                          <p:cTn id="100" fill="hold" nodeType="afterGroup">
                            <p:stCondLst>
                              <p:cond delay="3500"/>
                            </p:stCondLst>
                            <p:childTnLst>
                              <p:par>
                                <p:cTn id="101" presetID="10" presetClass="entr" presetSubtype="0" fill="hold" nodeType="after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fade">
                                      <p:cBhvr>
                                        <p:cTn id="103" dur="500"/>
                                        <p:tgtEl>
                                          <p:spTgt spid="1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17908"/>
                                        </p:tgtEl>
                                        <p:attrNameLst>
                                          <p:attrName>style.visibility</p:attrName>
                                        </p:attrNameLst>
                                      </p:cBhvr>
                                      <p:to>
                                        <p:strVal val="visible"/>
                                      </p:to>
                                    </p:set>
                                    <p:animEffect transition="in" filter="fade">
                                      <p:cBhvr>
                                        <p:cTn id="106" dur="500"/>
                                        <p:tgtEl>
                                          <p:spTgt spid="117908"/>
                                        </p:tgtEl>
                                      </p:cBhvr>
                                    </p:animEffect>
                                  </p:childTnLst>
                                  <p:subTnLst>
                                    <p:audio>
                                      <p:cMediaNode>
                                        <p:cTn display="0" masterRel="sameClick">
                                          <p:stCondLst>
                                            <p:cond evt="begin" delay="0">
                                              <p:tn val="104"/>
                                            </p:cond>
                                          </p:stCondLst>
                                          <p:endCondLst>
                                            <p:cond evt="onStopAudio" delay="0">
                                              <p:tgtEl>
                                                <p:sldTgt/>
                                              </p:tgtEl>
                                            </p:cond>
                                          </p:endCondLst>
                                        </p:cTn>
                                        <p:tgtEl>
                                          <p:sndTgt r:embed="rId3" name="camera.wav"/>
                                        </p:tgtEl>
                                      </p:cMediaNode>
                                    </p:audio>
                                  </p:subTnLst>
                                </p:cTn>
                              </p:par>
                            </p:childTnLst>
                          </p:cTn>
                        </p:par>
                        <p:par>
                          <p:cTn id="107" fill="hold" nodeType="afterGroup">
                            <p:stCondLst>
                              <p:cond delay="4000"/>
                            </p:stCondLst>
                            <p:childTnLst>
                              <p:par>
                                <p:cTn id="108" presetID="10" presetClass="entr" presetSubtype="0" fill="hold" nodeType="after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fade">
                                      <p:cBhvr>
                                        <p:cTn id="110" dur="500"/>
                                        <p:tgtEl>
                                          <p:spTgt spid="1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17918"/>
                                        </p:tgtEl>
                                        <p:attrNameLst>
                                          <p:attrName>style.visibility</p:attrName>
                                        </p:attrNameLst>
                                      </p:cBhvr>
                                      <p:to>
                                        <p:strVal val="visible"/>
                                      </p:to>
                                    </p:set>
                                    <p:animEffect transition="in" filter="fade">
                                      <p:cBhvr>
                                        <p:cTn id="113" dur="500"/>
                                        <p:tgtEl>
                                          <p:spTgt spid="117918"/>
                                        </p:tgtEl>
                                      </p:cBhvr>
                                    </p:animEffect>
                                  </p:childTnLst>
                                  <p:subTnLst>
                                    <p:audio>
                                      <p:cMediaNode>
                                        <p:cTn display="0" masterRel="sameClick">
                                          <p:stCondLst>
                                            <p:cond evt="begin" delay="0">
                                              <p:tn val="111"/>
                                            </p:cond>
                                          </p:stCondLst>
                                          <p:endCondLst>
                                            <p:cond evt="onStopAudio" delay="0">
                                              <p:tgtEl>
                                                <p:sldTgt/>
                                              </p:tgtEl>
                                            </p:cond>
                                          </p:endCondLst>
                                        </p:cTn>
                                        <p:tgtEl>
                                          <p:sndTgt r:embed="rId3" name="camera.wav"/>
                                        </p:tgtEl>
                                      </p:cMediaNode>
                                    </p:audio>
                                  </p:subTnLst>
                                </p:cTn>
                              </p:par>
                            </p:childTnLst>
                          </p:cTn>
                        </p:par>
                        <p:par>
                          <p:cTn id="114" fill="hold" nodeType="afterGroup">
                            <p:stCondLst>
                              <p:cond delay="4500"/>
                            </p:stCondLst>
                            <p:childTnLst>
                              <p:par>
                                <p:cTn id="115" presetID="10" presetClass="entr" presetSubtype="0" fill="hold" nodeType="after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fade">
                                      <p:cBhvr>
                                        <p:cTn id="117" dur="500"/>
                                        <p:tgtEl>
                                          <p:spTgt spid="1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17928"/>
                                        </p:tgtEl>
                                        <p:attrNameLst>
                                          <p:attrName>style.visibility</p:attrName>
                                        </p:attrNameLst>
                                      </p:cBhvr>
                                      <p:to>
                                        <p:strVal val="visible"/>
                                      </p:to>
                                    </p:set>
                                    <p:animEffect transition="in" filter="fade">
                                      <p:cBhvr>
                                        <p:cTn id="120" dur="500"/>
                                        <p:tgtEl>
                                          <p:spTgt spid="117928"/>
                                        </p:tgtEl>
                                      </p:cBhvr>
                                    </p:animEffect>
                                  </p:childTnLst>
                                  <p:subTnLst>
                                    <p:audio>
                                      <p:cMediaNode>
                                        <p:cTn display="0" masterRel="sameClick">
                                          <p:stCondLst>
                                            <p:cond evt="begin" delay="0">
                                              <p:tn val="118"/>
                                            </p:cond>
                                          </p:stCondLst>
                                          <p:endCondLst>
                                            <p:cond evt="onStopAudio" delay="0">
                                              <p:tgtEl>
                                                <p:sldTgt/>
                                              </p:tgtEl>
                                            </p:cond>
                                          </p:endCondLst>
                                        </p:cTn>
                                        <p:tgtEl>
                                          <p:sndTgt r:embed="rId3" name="camera.wav"/>
                                        </p:tgtEl>
                                      </p:cMediaNode>
                                    </p:audio>
                                  </p:subTnLst>
                                </p:cTn>
                              </p:par>
                            </p:childTnLst>
                          </p:cTn>
                        </p:par>
                        <p:par>
                          <p:cTn id="121" fill="hold" nodeType="afterGroup">
                            <p:stCondLst>
                              <p:cond delay="5000"/>
                            </p:stCondLst>
                            <p:childTnLst>
                              <p:par>
                                <p:cTn id="122" presetID="10" presetClass="entr" presetSubtype="0" fill="hold" nodeType="afterEffect">
                                  <p:stCondLst>
                                    <p:cond delay="0"/>
                                  </p:stCondLst>
                                  <p:childTnLst>
                                    <p:set>
                                      <p:cBhvr>
                                        <p:cTn id="123" dur="1" fill="hold">
                                          <p:stCondLst>
                                            <p:cond delay="0"/>
                                          </p:stCondLst>
                                        </p:cTn>
                                        <p:tgtEl>
                                          <p:spTgt spid="15"/>
                                        </p:tgtEl>
                                        <p:attrNameLst>
                                          <p:attrName>style.visibility</p:attrName>
                                        </p:attrNameLst>
                                      </p:cBhvr>
                                      <p:to>
                                        <p:strVal val="visible"/>
                                      </p:to>
                                    </p:set>
                                    <p:animEffect transition="in" filter="fade">
                                      <p:cBhvr>
                                        <p:cTn id="124" dur="500"/>
                                        <p:tgtEl>
                                          <p:spTgt spid="1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17938"/>
                                        </p:tgtEl>
                                        <p:attrNameLst>
                                          <p:attrName>style.visibility</p:attrName>
                                        </p:attrNameLst>
                                      </p:cBhvr>
                                      <p:to>
                                        <p:strVal val="visible"/>
                                      </p:to>
                                    </p:set>
                                    <p:animEffect transition="in" filter="fade">
                                      <p:cBhvr>
                                        <p:cTn id="127" dur="500"/>
                                        <p:tgtEl>
                                          <p:spTgt spid="117938"/>
                                        </p:tgtEl>
                                      </p:cBhvr>
                                    </p:animEffect>
                                  </p:childTnLst>
                                  <p:subTnLst>
                                    <p:audio>
                                      <p:cMediaNode>
                                        <p:cTn display="0" masterRel="sameClick">
                                          <p:stCondLst>
                                            <p:cond evt="begin" delay="0">
                                              <p:tn val="125"/>
                                            </p:cond>
                                          </p:stCondLst>
                                          <p:endCondLst>
                                            <p:cond evt="onStopAudio" delay="0">
                                              <p:tgtEl>
                                                <p:sldTgt/>
                                              </p:tgtEl>
                                            </p:cond>
                                          </p:endCondLst>
                                        </p:cTn>
                                        <p:tgtEl>
                                          <p:sndTgt r:embed="rId3" name="camera.wav"/>
                                        </p:tgtEl>
                                      </p:cMediaNode>
                                    </p:audio>
                                  </p:subTnLst>
                                </p:cTn>
                              </p:par>
                            </p:childTnLst>
                          </p:cTn>
                        </p:par>
                        <p:par>
                          <p:cTn id="128" fill="hold" nodeType="afterGroup">
                            <p:stCondLst>
                              <p:cond delay="5500"/>
                            </p:stCondLst>
                            <p:childTnLst>
                              <p:par>
                                <p:cTn id="129" presetID="10" presetClass="entr" presetSubtype="0" fill="hold" nodeType="afterEffect">
                                  <p:stCondLst>
                                    <p:cond delay="0"/>
                                  </p:stCondLst>
                                  <p:childTnLst>
                                    <p:set>
                                      <p:cBhvr>
                                        <p:cTn id="130" dur="1" fill="hold">
                                          <p:stCondLst>
                                            <p:cond delay="0"/>
                                          </p:stCondLst>
                                        </p:cTn>
                                        <p:tgtEl>
                                          <p:spTgt spid="16"/>
                                        </p:tgtEl>
                                        <p:attrNameLst>
                                          <p:attrName>style.visibility</p:attrName>
                                        </p:attrNameLst>
                                      </p:cBhvr>
                                      <p:to>
                                        <p:strVal val="visible"/>
                                      </p:to>
                                    </p:set>
                                    <p:animEffect transition="in" filter="fade">
                                      <p:cBhvr>
                                        <p:cTn id="131" dur="500"/>
                                        <p:tgtEl>
                                          <p:spTgt spid="16"/>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17948"/>
                                        </p:tgtEl>
                                        <p:attrNameLst>
                                          <p:attrName>style.visibility</p:attrName>
                                        </p:attrNameLst>
                                      </p:cBhvr>
                                      <p:to>
                                        <p:strVal val="visible"/>
                                      </p:to>
                                    </p:set>
                                    <p:animEffect transition="in" filter="fade">
                                      <p:cBhvr>
                                        <p:cTn id="134" dur="500"/>
                                        <p:tgtEl>
                                          <p:spTgt spid="117948"/>
                                        </p:tgtEl>
                                      </p:cBhvr>
                                    </p:animEffect>
                                  </p:childTnLst>
                                  <p:subTnLst>
                                    <p:audio>
                                      <p:cMediaNode>
                                        <p:cTn display="0" masterRel="sameClick">
                                          <p:stCondLst>
                                            <p:cond evt="begin" delay="0">
                                              <p:tn val="132"/>
                                            </p:cond>
                                          </p:stCondLst>
                                          <p:endCondLst>
                                            <p:cond evt="onStopAudio" delay="0">
                                              <p:tgtEl>
                                                <p:sldTgt/>
                                              </p:tgtEl>
                                            </p:cond>
                                          </p:endCondLst>
                                        </p:cTn>
                                        <p:tgtEl>
                                          <p:sndTgt r:embed="rId3" name="camera.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nodeType="clickEffect">
                                  <p:stCondLst>
                                    <p:cond delay="0"/>
                                  </p:stCondLst>
                                  <p:childTnLst>
                                    <p:set>
                                      <p:cBhvr>
                                        <p:cTn id="138" dur="1" fill="hold">
                                          <p:stCondLst>
                                            <p:cond delay="0"/>
                                          </p:stCondLst>
                                        </p:cTn>
                                        <p:tgtEl>
                                          <p:spTgt spid="638978">
                                            <p:txEl>
                                              <p:pRg st="4" end="4"/>
                                            </p:txEl>
                                          </p:spTgt>
                                        </p:tgtEl>
                                        <p:attrNameLst>
                                          <p:attrName>style.visibility</p:attrName>
                                        </p:attrNameLst>
                                      </p:cBhvr>
                                      <p:to>
                                        <p:strVal val="visible"/>
                                      </p:to>
                                    </p:set>
                                    <p:anim calcmode="lin" valueType="num">
                                      <p:cBhvr additive="base">
                                        <p:cTn id="139" dur="500" fill="hold"/>
                                        <p:tgtEl>
                                          <p:spTgt spid="638978">
                                            <p:txEl>
                                              <p:pRg st="4" end="4"/>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6389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1" fill="hold" grpId="0" nodeType="clickEffect">
                                  <p:stCondLst>
                                    <p:cond delay="0"/>
                                  </p:stCondLst>
                                  <p:childTnLst>
                                    <p:set>
                                      <p:cBhvr>
                                        <p:cTn id="144" dur="1" fill="hold">
                                          <p:stCondLst>
                                            <p:cond delay="0"/>
                                          </p:stCondLst>
                                        </p:cTn>
                                        <p:tgtEl>
                                          <p:spTgt spid="117977"/>
                                        </p:tgtEl>
                                        <p:attrNameLst>
                                          <p:attrName>style.visibility</p:attrName>
                                        </p:attrNameLst>
                                      </p:cBhvr>
                                      <p:to>
                                        <p:strVal val="visible"/>
                                      </p:to>
                                    </p:set>
                                    <p:animEffect transition="in" filter="wipe(up)">
                                      <p:cBhvr>
                                        <p:cTn id="145" dur="500"/>
                                        <p:tgtEl>
                                          <p:spTgt spid="117977"/>
                                        </p:tgtEl>
                                      </p:cBhvr>
                                    </p:animEffect>
                                  </p:childTnLst>
                                  <p:subTnLst>
                                    <p:audio>
                                      <p:cMediaNode>
                                        <p:cTn display="0" masterRel="sameClick">
                                          <p:stCondLst>
                                            <p:cond evt="begin" delay="0">
                                              <p:tn val="143"/>
                                            </p:cond>
                                          </p:stCondLst>
                                          <p:endCondLst>
                                            <p:cond evt="onStopAudio" delay="0">
                                              <p:tgtEl>
                                                <p:sldTgt/>
                                              </p:tgtEl>
                                            </p:cond>
                                          </p:endCondLst>
                                        </p:cTn>
                                        <p:tgtEl>
                                          <p:sndTgt r:embed="rId7" name="cashreg.wav"/>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22" presetClass="entr" presetSubtype="1" fill="hold" grpId="0" nodeType="clickEffect">
                                  <p:stCondLst>
                                    <p:cond delay="0"/>
                                  </p:stCondLst>
                                  <p:childTnLst>
                                    <p:set>
                                      <p:cBhvr>
                                        <p:cTn id="149" dur="1" fill="hold">
                                          <p:stCondLst>
                                            <p:cond delay="0"/>
                                          </p:stCondLst>
                                        </p:cTn>
                                        <p:tgtEl>
                                          <p:spTgt spid="117976"/>
                                        </p:tgtEl>
                                        <p:attrNameLst>
                                          <p:attrName>style.visibility</p:attrName>
                                        </p:attrNameLst>
                                      </p:cBhvr>
                                      <p:to>
                                        <p:strVal val="visible"/>
                                      </p:to>
                                    </p:set>
                                    <p:animEffect transition="in" filter="wipe(up)">
                                      <p:cBhvr>
                                        <p:cTn id="150" dur="500"/>
                                        <p:tgtEl>
                                          <p:spTgt spid="117976"/>
                                        </p:tgtEl>
                                      </p:cBhvr>
                                    </p:animEffect>
                                  </p:childTnLst>
                                  <p:subTnLst>
                                    <p:audio>
                                      <p:cMediaNode>
                                        <p:cTn display="0" masterRel="sameClick">
                                          <p:stCondLst>
                                            <p:cond evt="begin" delay="0">
                                              <p:tn val="148"/>
                                            </p:cond>
                                          </p:stCondLst>
                                          <p:endCondLst>
                                            <p:cond evt="onStopAudio" delay="0">
                                              <p:tgtEl>
                                                <p:sldTgt/>
                                              </p:tgtEl>
                                            </p:cond>
                                          </p:endCondLst>
                                        </p:cTn>
                                        <p:tgtEl>
                                          <p:sndTgt r:embed="rId7" name="cashreg.wav"/>
                                        </p:tgtEl>
                                      </p:cMediaNode>
                                    </p:audio>
                                  </p:subTnLst>
                                </p:cTn>
                              </p:par>
                            </p:childTnLst>
                          </p:cTn>
                        </p:par>
                      </p:childTnLst>
                    </p:cTn>
                  </p:par>
                  <p:par>
                    <p:cTn id="151" fill="hold" nodeType="clickPar">
                      <p:stCondLst>
                        <p:cond delay="indefinite"/>
                      </p:stCondLst>
                      <p:childTnLst>
                        <p:par>
                          <p:cTn id="152" fill="hold" nodeType="withGroup">
                            <p:stCondLst>
                              <p:cond delay="0"/>
                            </p:stCondLst>
                            <p:childTnLst>
                              <p:par>
                                <p:cTn id="153" presetID="22" presetClass="entr" presetSubtype="1" fill="hold" grpId="0" nodeType="clickEffect">
                                  <p:stCondLst>
                                    <p:cond delay="0"/>
                                  </p:stCondLst>
                                  <p:childTnLst>
                                    <p:set>
                                      <p:cBhvr>
                                        <p:cTn id="154" dur="1" fill="hold">
                                          <p:stCondLst>
                                            <p:cond delay="0"/>
                                          </p:stCondLst>
                                        </p:cTn>
                                        <p:tgtEl>
                                          <p:spTgt spid="117975"/>
                                        </p:tgtEl>
                                        <p:attrNameLst>
                                          <p:attrName>style.visibility</p:attrName>
                                        </p:attrNameLst>
                                      </p:cBhvr>
                                      <p:to>
                                        <p:strVal val="visible"/>
                                      </p:to>
                                    </p:set>
                                    <p:animEffect transition="in" filter="wipe(up)">
                                      <p:cBhvr>
                                        <p:cTn id="155" dur="500"/>
                                        <p:tgtEl>
                                          <p:spTgt spid="117975"/>
                                        </p:tgtEl>
                                      </p:cBhvr>
                                    </p:animEffect>
                                  </p:childTnLst>
                                  <p:subTnLst>
                                    <p:audio>
                                      <p:cMediaNode>
                                        <p:cTn display="0" masterRel="sameClick">
                                          <p:stCondLst>
                                            <p:cond evt="begin" delay="0">
                                              <p:tn val="153"/>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11" grpId="0" animBg="1"/>
      <p:bldP spid="117826" grpId="0" animBg="1"/>
      <p:bldP spid="117848" grpId="0" animBg="1"/>
      <p:bldP spid="117858" grpId="0" animBg="1"/>
      <p:bldP spid="117868" grpId="0" animBg="1"/>
      <p:bldP spid="117878" grpId="0" animBg="1"/>
      <p:bldP spid="117888" grpId="0" animBg="1"/>
      <p:bldP spid="117898" grpId="0" animBg="1"/>
      <p:bldP spid="117908" grpId="0" animBg="1"/>
      <p:bldP spid="117918" grpId="0" animBg="1"/>
      <p:bldP spid="117928" grpId="0" animBg="1"/>
      <p:bldP spid="117938" grpId="0" animBg="1"/>
      <p:bldP spid="117948" grpId="0" animBg="1"/>
      <p:bldP spid="117975" grpId="0" animBg="1"/>
      <p:bldP spid="117976" grpId="0" animBg="1"/>
      <p:bldP spid="11797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4862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33413" indent="-633413"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chemeClr val="accent2"/>
                </a:solidFill>
              </a:rPr>
              <a:t>Understandings: </a:t>
            </a:r>
            <a:endParaRPr lang="en-US" altLang="en-US" sz="2400">
              <a:solidFill>
                <a:schemeClr val="accent2"/>
              </a:solidFill>
            </a:endParaRPr>
          </a:p>
          <a:p>
            <a:pPr eaLnBrk="1" hangingPunct="1">
              <a:spcBef>
                <a:spcPct val="0"/>
              </a:spcBef>
              <a:buFontTx/>
              <a:buNone/>
            </a:pPr>
            <a:r>
              <a:rPr lang="en-US" altLang="en-US" sz="2400">
                <a:solidFill>
                  <a:schemeClr val="accent2"/>
                </a:solidFill>
              </a:rPr>
              <a:t>• The defining equation of SHM </a:t>
            </a:r>
          </a:p>
          <a:p>
            <a:pPr eaLnBrk="1" hangingPunct="1">
              <a:spcBef>
                <a:spcPct val="0"/>
              </a:spcBef>
              <a:buFontTx/>
              <a:buNone/>
            </a:pPr>
            <a:r>
              <a:rPr lang="en-US" altLang="en-US" sz="2400">
                <a:solidFill>
                  <a:schemeClr val="accent2"/>
                </a:solidFill>
              </a:rPr>
              <a:t>• Energy changes </a:t>
            </a:r>
          </a:p>
          <a:p>
            <a:pPr eaLnBrk="1" hangingPunct="1">
              <a:spcBef>
                <a:spcPct val="0"/>
              </a:spcBef>
              <a:buFontTx/>
              <a:buNone/>
            </a:pPr>
            <a:r>
              <a:rPr lang="en-US" altLang="en-US" sz="2400" b="1"/>
              <a:t>Applications and skills: </a:t>
            </a:r>
            <a:endParaRPr lang="en-US" altLang="en-US" sz="2400"/>
          </a:p>
          <a:p>
            <a:pPr eaLnBrk="1" hangingPunct="1">
              <a:spcBef>
                <a:spcPct val="0"/>
              </a:spcBef>
              <a:buFontTx/>
              <a:buNone/>
            </a:pPr>
            <a:r>
              <a:rPr lang="en-US" altLang="en-US" sz="2400"/>
              <a:t>• Solving problems involving acceleration, velocity and displacement during simple harmonic motion, both graphically and algebraically </a:t>
            </a:r>
          </a:p>
          <a:p>
            <a:pPr eaLnBrk="1" hangingPunct="1">
              <a:spcBef>
                <a:spcPct val="0"/>
              </a:spcBef>
              <a:buFontTx/>
              <a:buNone/>
            </a:pPr>
            <a:r>
              <a:rPr lang="en-US" altLang="en-US" sz="2400"/>
              <a:t>• Describing the interchange of kinetic and potential energy during simple harmonic motion </a:t>
            </a:r>
          </a:p>
          <a:p>
            <a:pPr eaLnBrk="1" hangingPunct="1">
              <a:spcBef>
                <a:spcPct val="0"/>
              </a:spcBef>
              <a:buFontTx/>
              <a:buNone/>
            </a:pPr>
            <a:r>
              <a:rPr lang="en-US" altLang="en-US" sz="2400"/>
              <a:t>• Solving problems involving energy transfer during simple harmonic motion, both graphically and algebraically </a:t>
            </a:r>
          </a:p>
        </p:txBody>
      </p:sp>
      <p:sp>
        <p:nvSpPr>
          <p:cNvPr id="307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extLst>
      <p:ext uri="{BB962C8B-B14F-4D97-AF65-F5344CB8AC3E}">
        <p14:creationId xmlns:p14="http://schemas.microsoft.com/office/powerpoint/2010/main" val="334915856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91874"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rgbClr val="333399"/>
                    </a:solidFill>
                    <a:cs typeface="Times New Roman" pitchFamily="18" charset="0"/>
                  </a:rPr>
                  <a:t>The defining equation of SHM: a</a:t>
                </a:r>
                <a:r>
                  <a:rPr lang="en-US" altLang="en-US" sz="2400" dirty="0">
                    <a:solidFill>
                      <a:srgbClr val="333399"/>
                    </a:solidFill>
                    <a:cs typeface="Times New Roman" pitchFamily="18" charset="0"/>
                  </a:rPr>
                  <a:t> = -</a:t>
                </a:r>
                <a:r>
                  <a:rPr lang="en-US" altLang="en-US" sz="2400" dirty="0">
                    <a:solidFill>
                      <a:srgbClr val="333399"/>
                    </a:solidFill>
                    <a:cs typeface="Times New Roman" pitchFamily="18" charset="0"/>
                    <a:sym typeface="Symbol" pitchFamily="18" charset="2"/>
                  </a:rPr>
                  <a:t></a:t>
                </a:r>
                <a:r>
                  <a:rPr lang="en-US" altLang="en-US" sz="2400" baseline="30000" dirty="0">
                    <a:solidFill>
                      <a:srgbClr val="333399"/>
                    </a:solidFill>
                    <a:cs typeface="Times New Roman" pitchFamily="18" charset="0"/>
                  </a:rPr>
                  <a:t>2</a:t>
                </a:r>
                <a:r>
                  <a:rPr lang="en-US" altLang="en-US" sz="2400" i="1" dirty="0">
                    <a:solidFill>
                      <a:srgbClr val="333399"/>
                    </a:solidFill>
                    <a:cs typeface="Times New Roman" pitchFamily="18" charset="0"/>
                  </a:rPr>
                  <a:t>x</a:t>
                </a:r>
                <a:endParaRPr lang="en-US" altLang="en-US" sz="2400" dirty="0">
                  <a:solidFill>
                    <a:srgbClr val="333399"/>
                  </a:solidFill>
                  <a:cs typeface="Times New Roman" pitchFamily="18" charset="0"/>
                </a:endParaRPr>
              </a:p>
              <a:p>
                <a:pPr eaLnBrk="1" hangingPunct="1">
                  <a:buFontTx/>
                  <a:buNone/>
                </a:pPr>
                <a:r>
                  <a:rPr lang="en-US" altLang="en-US" sz="2400" dirty="0">
                    <a:solidFill>
                      <a:srgbClr val="000000"/>
                    </a:solidFill>
                    <a:cs typeface="Times New Roman" pitchFamily="18" charset="0"/>
                    <a:sym typeface="Symbol" pitchFamily="18" charset="2"/>
                  </a:rPr>
                  <a:t>Note that the shadow is the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-coordinate of the ball.</a:t>
                </a:r>
              </a:p>
              <a:p>
                <a:pPr eaLnBrk="1" hangingPunct="1">
                  <a:buFontTx/>
                  <a:buNone/>
                </a:pPr>
                <a:r>
                  <a:rPr lang="en-US" altLang="en-US" sz="2400" dirty="0">
                    <a:solidFill>
                      <a:srgbClr val="000000"/>
                    </a:solidFill>
                    <a:cs typeface="Times New Roman" pitchFamily="18" charset="0"/>
                    <a:sym typeface="Symbol" pitchFamily="18" charset="2"/>
                  </a:rPr>
                  <a:t>Thus the equation of the                                                      shadow’s displacement is </a:t>
                </a:r>
              </a:p>
              <a:p>
                <a:pPr eaLnBrk="1" hangingPunct="1">
                  <a:buFontTx/>
                  <a:buNone/>
                </a:pPr>
                <a:r>
                  <a:rPr lang="en-US" altLang="en-US" sz="2400" i="1" dirty="0">
                    <a:solidFill>
                      <a:srgbClr val="000000"/>
                    </a:solidFill>
                    <a:cs typeface="Times New Roman" pitchFamily="18" charset="0"/>
                    <a:sym typeface="Symbol" pitchFamily="18" charset="2"/>
                  </a:rPr>
                  <a:t>        x</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 </a:t>
                </a:r>
                <a:r>
                  <a:rPr lang="en-US" altLang="en-US" sz="2400" dirty="0">
                    <a:solidFill>
                      <a:srgbClr val="000000"/>
                    </a:solidFill>
                    <a:cs typeface="Times New Roman" pitchFamily="18" charset="0"/>
                    <a:sym typeface="Symbol" pitchFamily="18" charset="2"/>
                  </a:rPr>
                  <a:t>cos</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a:t>
                </a:r>
                <a:r>
                  <a:rPr lang="en-US" altLang="en-US" sz="2400" dirty="0">
                    <a:solidFill>
                      <a:srgbClr val="000000"/>
                    </a:solidFill>
                    <a:cs typeface="Times New Roman" pitchFamily="18" charset="0"/>
                    <a:sym typeface="Symbol" pitchFamily="18" charset="2"/>
                  </a:rPr>
                  <a:t>.</a:t>
                </a:r>
              </a:p>
              <a:p>
                <a:pPr eaLnBrk="1" hangingPunct="1">
                  <a:buFontTx/>
                  <a:buNone/>
                </a:pPr>
                <a:r>
                  <a:rPr lang="en-US" altLang="en-US" sz="2400" dirty="0">
                    <a:solidFill>
                      <a:srgbClr val="000000"/>
                    </a:solidFill>
                    <a:cs typeface="Times New Roman" pitchFamily="18" charset="0"/>
                    <a:sym typeface="Symbol" pitchFamily="18" charset="2"/>
                  </a:rPr>
                  <a:t></a:t>
                </a:r>
                <a:r>
                  <a:rPr lang="en-US" altLang="en-US" sz="2400" dirty="0">
                    <a:sym typeface="Symbol" pitchFamily="18" charset="2"/>
                  </a:rPr>
                  <a:t>Since  = </a:t>
                </a:r>
                <a14:m>
                  <m:oMath xmlns:m="http://schemas.openxmlformats.org/officeDocument/2006/math">
                    <m:f>
                      <m:fPr>
                        <m:ctrlPr>
                          <a:rPr lang="en-US" altLang="en-US" sz="2000" i="1" dirty="0" smtClean="0">
                            <a:latin typeface="Cambria Math" panose="02040503050406030204" pitchFamily="18" charset="0"/>
                            <a:sym typeface="Symbol" pitchFamily="18" charset="2"/>
                          </a:rPr>
                        </m:ctrlPr>
                      </m:fPr>
                      <m:num>
                        <m:r>
                          <a:rPr lang="en-US" altLang="en-US" sz="2000" i="1" dirty="0">
                            <a:latin typeface="Cambria Math" panose="02040503050406030204" pitchFamily="18" charset="0"/>
                            <a:sym typeface="Symbol" pitchFamily="18" charset="2"/>
                          </a:rPr>
                          <m:t></m:t>
                        </m:r>
                      </m:num>
                      <m:den>
                        <m:r>
                          <a:rPr lang="en-US" altLang="en-US" sz="2000" i="1" dirty="0" smtClean="0">
                            <a:latin typeface="Cambria Math" panose="02040503050406030204" pitchFamily="18" charset="0"/>
                            <a:sym typeface="Symbol" pitchFamily="18" charset="2"/>
                          </a:rPr>
                          <m:t>𝑡</m:t>
                        </m:r>
                      </m:den>
                    </m:f>
                  </m:oMath>
                </a14:m>
                <a:r>
                  <a:rPr lang="en-US" altLang="en-US" sz="2400" dirty="0" smtClean="0">
                    <a:sym typeface="Symbol" pitchFamily="18" charset="2"/>
                  </a:rPr>
                  <a:t> </a:t>
                </a:r>
                <a:r>
                  <a:rPr lang="en-US" altLang="en-US" sz="2400" dirty="0">
                    <a:sym typeface="Symbol" pitchFamily="18" charset="2"/>
                  </a:rPr>
                  <a:t>we can write </a:t>
                </a:r>
              </a:p>
              <a:p>
                <a:pPr eaLnBrk="1" hangingPunct="1">
                  <a:buFontTx/>
                  <a:buNone/>
                </a:pPr>
                <a:r>
                  <a:rPr lang="en-US" altLang="en-US" sz="2400" dirty="0">
                    <a:sym typeface="Symbol" pitchFamily="18" charset="2"/>
                  </a:rPr>
                  <a:t>         = </a:t>
                </a:r>
                <a:r>
                  <a:rPr lang="en-US" altLang="en-US" sz="2400" i="1" dirty="0">
                    <a:sym typeface="Symbol" pitchFamily="18" charset="2"/>
                  </a:rPr>
                  <a:t>t</a:t>
                </a:r>
                <a:r>
                  <a:rPr lang="en-US" altLang="en-US" sz="2400" dirty="0">
                    <a:sym typeface="Symbol" pitchFamily="18" charset="2"/>
                  </a:rPr>
                  <a:t>.</a:t>
                </a:r>
              </a:p>
              <a:p>
                <a:pPr eaLnBrk="1" hangingPunct="1">
                  <a:buFontTx/>
                  <a:buNone/>
                </a:pPr>
                <a:r>
                  <a:rPr lang="en-US" altLang="en-US" sz="2400" dirty="0">
                    <a:solidFill>
                      <a:srgbClr val="000000"/>
                    </a:solidFill>
                    <a:cs typeface="Times New Roman" pitchFamily="18" charset="0"/>
                    <a:sym typeface="Symbol" pitchFamily="18" charset="2"/>
                  </a:rPr>
                  <a:t>Therefore the equation of the                                             shadow’s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-coordinate is</a:t>
                </a:r>
              </a:p>
              <a:p>
                <a:pPr eaLnBrk="1" hangingPunct="1">
                  <a:buFontTx/>
                  <a:buNone/>
                </a:pPr>
                <a:r>
                  <a:rPr lang="en-US" altLang="en-US" sz="2400" i="1" dirty="0">
                    <a:solidFill>
                      <a:srgbClr val="000000"/>
                    </a:solidFill>
                    <a:cs typeface="Times New Roman" pitchFamily="18" charset="0"/>
                    <a:sym typeface="Symbol" pitchFamily="18" charset="2"/>
                  </a:rPr>
                  <a:t>        x</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 </a:t>
                </a:r>
                <a:r>
                  <a:rPr lang="en-US" altLang="en-US" sz="2400" dirty="0">
                    <a:solidFill>
                      <a:srgbClr val="000000"/>
                    </a:solidFill>
                    <a:cs typeface="Times New Roman" pitchFamily="18" charset="0"/>
                    <a:sym typeface="Symbol" pitchFamily="18" charset="2"/>
                  </a:rPr>
                  <a:t>cos</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a:t>
                </a:r>
                <a:r>
                  <a:rPr lang="en-US" altLang="en-US" sz="2400" i="1" dirty="0">
                    <a:sym typeface="Symbol" pitchFamily="18" charset="2"/>
                  </a:rPr>
                  <a:t>t</a:t>
                </a:r>
                <a:r>
                  <a:rPr lang="en-US" altLang="en-US" sz="2400" dirty="0">
                    <a:sym typeface="Symbol" pitchFamily="18" charset="2"/>
                  </a:rPr>
                  <a:t>.</a:t>
                </a:r>
              </a:p>
              <a:p>
                <a:pPr eaLnBrk="1" hangingPunct="1">
                  <a:buFontTx/>
                  <a:buNone/>
                </a:pPr>
                <a:r>
                  <a:rPr lang="en-US" altLang="en-US" sz="2400" dirty="0">
                    <a:solidFill>
                      <a:srgbClr val="000000"/>
                    </a:solidFill>
                    <a:cs typeface="Times New Roman" pitchFamily="18" charset="0"/>
                    <a:sym typeface="Symbol" pitchFamily="18" charset="2"/>
                  </a:rPr>
                  <a:t>If we know </a:t>
                </a:r>
                <a:r>
                  <a:rPr lang="en-US" altLang="en-US" sz="2400" dirty="0">
                    <a:sym typeface="Symbol" pitchFamily="18" charset="2"/>
                  </a:rPr>
                  <a:t>, and if we know </a:t>
                </a:r>
                <a:r>
                  <a:rPr lang="en-US" altLang="en-US" sz="2400" i="1" dirty="0">
                    <a:sym typeface="Symbol" pitchFamily="18" charset="2"/>
                  </a:rPr>
                  <a:t>t</a:t>
                </a:r>
                <a:r>
                  <a:rPr lang="en-US" altLang="en-US" sz="2400" dirty="0">
                    <a:sym typeface="Symbol" pitchFamily="18" charset="2"/>
                  </a:rPr>
                  <a:t>,                                                 we can then calculate </a:t>
                </a:r>
                <a:r>
                  <a:rPr lang="en-US" altLang="en-US" sz="2400" i="1" dirty="0">
                    <a:sym typeface="Symbol" pitchFamily="18" charset="2"/>
                  </a:rPr>
                  <a:t>x</a:t>
                </a:r>
                <a:r>
                  <a:rPr lang="en-US" altLang="en-US" sz="2400" dirty="0">
                    <a:sym typeface="Symbol" pitchFamily="18" charset="2"/>
                  </a:rPr>
                  <a:t>.</a:t>
                </a:r>
              </a:p>
            </p:txBody>
          </p:sp>
        </mc:Choice>
        <mc:Fallback xmlns="">
          <p:sp>
            <p:nvSpPr>
              <p:cNvPr id="591874" name="Rectangle 2"/>
              <p:cNvSpPr>
                <a:spLocks noRot="1" noChangeAspect="1" noMove="1" noResize="1" noEditPoints="1" noAdjustHandles="1" noChangeArrowheads="1" noChangeShapeType="1" noTextEdit="1"/>
              </p:cNvSpPr>
              <p:nvPr/>
            </p:nvSpPr>
            <p:spPr bwMode="auto">
              <a:xfrm>
                <a:off x="685800" y="1343025"/>
                <a:ext cx="7772400" cy="5514975"/>
              </a:xfrm>
              <a:prstGeom prst="rect">
                <a:avLst/>
              </a:prstGeom>
              <a:blipFill>
                <a:blip r:embed="rId8"/>
                <a:stretch>
                  <a:fillRect l="-1255" t="-884" r="-12078" b="-375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2" name="Group 962"/>
          <p:cNvGrpSpPr>
            <a:grpSpLocks/>
          </p:cNvGrpSpPr>
          <p:nvPr/>
        </p:nvGrpSpPr>
        <p:grpSpPr bwMode="auto">
          <a:xfrm>
            <a:off x="5911850" y="3576638"/>
            <a:ext cx="2465388" cy="2465387"/>
            <a:chOff x="1500" y="428"/>
            <a:chExt cx="1553" cy="1553"/>
          </a:xfrm>
        </p:grpSpPr>
        <p:sp>
          <p:nvSpPr>
            <p:cNvPr id="22573" name="Oval 950"/>
            <p:cNvSpPr>
              <a:spLocks noChangeArrowheads="1"/>
            </p:cNvSpPr>
            <p:nvPr/>
          </p:nvSpPr>
          <p:spPr bwMode="auto">
            <a:xfrm>
              <a:off x="1500" y="428"/>
              <a:ext cx="1553" cy="1553"/>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92823" name="Oval 951"/>
            <p:cNvSpPr>
              <a:spLocks noChangeArrowheads="1"/>
            </p:cNvSpPr>
            <p:nvPr/>
          </p:nvSpPr>
          <p:spPr bwMode="auto">
            <a:xfrm>
              <a:off x="2873" y="1126"/>
              <a:ext cx="169" cy="169"/>
            </a:xfrm>
            <a:prstGeom prst="ellipse">
              <a:avLst/>
            </a:prstGeom>
            <a:gradFill rotWithShape="1">
              <a:gsLst>
                <a:gs pos="0">
                  <a:schemeClr val="bg2"/>
                </a:gs>
                <a:gs pos="100000">
                  <a:schemeClr val="bg2">
                    <a:gamma/>
                    <a:shade val="46275"/>
                    <a:invGamma/>
                  </a:schemeClr>
                </a:gs>
              </a:gsLst>
              <a:lin ang="18900000" scaled="1"/>
            </a:gradFill>
            <a:ln w="9525">
              <a:solidFill>
                <a:schemeClr val="tx1"/>
              </a:solidFill>
              <a:round/>
              <a:headEnd/>
              <a:tailEnd/>
            </a:ln>
            <a:effectLst/>
          </p:spPr>
          <p:txBody>
            <a:bodyPr wrap="none" anchor="ctr"/>
            <a:lstStyle/>
            <a:p>
              <a:pPr>
                <a:defRPr/>
              </a:pPr>
              <a:endParaRPr lang="en-US"/>
            </a:p>
          </p:txBody>
        </p:sp>
        <p:sp>
          <p:nvSpPr>
            <p:cNvPr id="22575" name="Line 952"/>
            <p:cNvSpPr>
              <a:spLocks noChangeShapeType="1"/>
            </p:cNvSpPr>
            <p:nvPr/>
          </p:nvSpPr>
          <p:spPr bwMode="auto">
            <a:xfrm>
              <a:off x="2266" y="1205"/>
              <a:ext cx="69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576" name="Group 953"/>
            <p:cNvGrpSpPr>
              <a:grpSpLocks/>
            </p:cNvGrpSpPr>
            <p:nvPr/>
          </p:nvGrpSpPr>
          <p:grpSpPr bwMode="auto">
            <a:xfrm>
              <a:off x="2198" y="1145"/>
              <a:ext cx="149" cy="140"/>
              <a:chOff x="789" y="2403"/>
              <a:chExt cx="114" cy="106"/>
            </a:xfrm>
          </p:grpSpPr>
          <p:sp>
            <p:nvSpPr>
              <p:cNvPr id="22581" name="Line 954"/>
              <p:cNvSpPr>
                <a:spLocks noChangeShapeType="1"/>
              </p:cNvSpPr>
              <p:nvPr/>
            </p:nvSpPr>
            <p:spPr bwMode="auto">
              <a:xfrm>
                <a:off x="796" y="2403"/>
                <a:ext cx="107"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82" name="Line 955"/>
              <p:cNvSpPr>
                <a:spLocks noChangeShapeType="1"/>
              </p:cNvSpPr>
              <p:nvPr/>
            </p:nvSpPr>
            <p:spPr bwMode="auto">
              <a:xfrm flipH="1">
                <a:off x="789" y="2403"/>
                <a:ext cx="114"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77" name="Rectangle 956"/>
            <p:cNvSpPr>
              <a:spLocks noChangeArrowheads="1"/>
            </p:cNvSpPr>
            <p:nvPr/>
          </p:nvSpPr>
          <p:spPr bwMode="auto">
            <a:xfrm>
              <a:off x="2485" y="1085"/>
              <a:ext cx="249" cy="24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2578" name="Text Box 957"/>
            <p:cNvSpPr txBox="1">
              <a:spLocks noChangeArrowheads="1"/>
            </p:cNvSpPr>
            <p:nvPr/>
          </p:nvSpPr>
          <p:spPr bwMode="auto">
            <a:xfrm>
              <a:off x="2455" y="1023"/>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x</a:t>
              </a:r>
              <a:r>
                <a:rPr lang="en-US" altLang="en-US" sz="2400" b="1" baseline="-25000"/>
                <a:t>0</a:t>
              </a:r>
              <a:endParaRPr lang="en-US" altLang="en-US" sz="2400" b="1"/>
            </a:p>
          </p:txBody>
        </p:sp>
        <p:sp>
          <p:nvSpPr>
            <p:cNvPr id="22579" name="Line 958"/>
            <p:cNvSpPr>
              <a:spLocks noChangeShapeType="1"/>
            </p:cNvSpPr>
            <p:nvPr/>
          </p:nvSpPr>
          <p:spPr bwMode="auto">
            <a:xfrm flipV="1">
              <a:off x="2961" y="576"/>
              <a:ext cx="0" cy="618"/>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2580" name="Text Box 959"/>
            <p:cNvSpPr txBox="1">
              <a:spLocks noChangeArrowheads="1"/>
            </p:cNvSpPr>
            <p:nvPr/>
          </p:nvSpPr>
          <p:spPr bwMode="auto">
            <a:xfrm>
              <a:off x="2646" y="744"/>
              <a:ext cx="3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FF0000"/>
                  </a:solidFill>
                </a:rPr>
                <a:t>v</a:t>
              </a:r>
              <a:r>
                <a:rPr lang="en-US" altLang="en-US" sz="2400" b="1" baseline="-25000">
                  <a:solidFill>
                    <a:srgbClr val="FF0000"/>
                  </a:solidFill>
                </a:rPr>
                <a:t>0</a:t>
              </a:r>
              <a:endParaRPr lang="en-US" altLang="en-US" sz="2400" b="1">
                <a:solidFill>
                  <a:srgbClr val="FF0000"/>
                </a:solidFill>
              </a:endParaRPr>
            </a:p>
          </p:txBody>
        </p:sp>
      </p:grpSp>
      <p:grpSp>
        <p:nvGrpSpPr>
          <p:cNvPr id="5" name="Group 963"/>
          <p:cNvGrpSpPr>
            <a:grpSpLocks/>
          </p:cNvGrpSpPr>
          <p:nvPr/>
        </p:nvGrpSpPr>
        <p:grpSpPr bwMode="auto">
          <a:xfrm rot="-2736238">
            <a:off x="5913438" y="3584575"/>
            <a:ext cx="2465388" cy="2465387"/>
            <a:chOff x="1500" y="428"/>
            <a:chExt cx="1553" cy="1553"/>
          </a:xfrm>
        </p:grpSpPr>
        <p:sp>
          <p:nvSpPr>
            <p:cNvPr id="22563" name="Oval 964"/>
            <p:cNvSpPr>
              <a:spLocks noChangeArrowheads="1"/>
            </p:cNvSpPr>
            <p:nvPr/>
          </p:nvSpPr>
          <p:spPr bwMode="auto">
            <a:xfrm>
              <a:off x="1500" y="428"/>
              <a:ext cx="1553" cy="1553"/>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92837" name="Oval 965"/>
            <p:cNvSpPr>
              <a:spLocks noChangeArrowheads="1"/>
            </p:cNvSpPr>
            <p:nvPr/>
          </p:nvSpPr>
          <p:spPr bwMode="auto">
            <a:xfrm>
              <a:off x="2874" y="1122"/>
              <a:ext cx="169" cy="169"/>
            </a:xfrm>
            <a:prstGeom prst="ellipse">
              <a:avLst/>
            </a:prstGeom>
            <a:gradFill rotWithShape="1">
              <a:gsLst>
                <a:gs pos="0">
                  <a:schemeClr val="bg2"/>
                </a:gs>
                <a:gs pos="100000">
                  <a:schemeClr val="bg2">
                    <a:gamma/>
                    <a:shade val="46275"/>
                    <a:invGamma/>
                  </a:schemeClr>
                </a:gs>
              </a:gsLst>
              <a:lin ang="18900000" scaled="1"/>
            </a:gradFill>
            <a:ln w="9525">
              <a:solidFill>
                <a:schemeClr val="tx1"/>
              </a:solidFill>
              <a:round/>
              <a:headEnd/>
              <a:tailEnd/>
            </a:ln>
            <a:effectLst/>
          </p:spPr>
          <p:txBody>
            <a:bodyPr wrap="none" anchor="ctr"/>
            <a:lstStyle/>
            <a:p>
              <a:pPr>
                <a:defRPr/>
              </a:pPr>
              <a:endParaRPr lang="en-US"/>
            </a:p>
          </p:txBody>
        </p:sp>
        <p:sp>
          <p:nvSpPr>
            <p:cNvPr id="22565" name="Line 966"/>
            <p:cNvSpPr>
              <a:spLocks noChangeShapeType="1"/>
            </p:cNvSpPr>
            <p:nvPr/>
          </p:nvSpPr>
          <p:spPr bwMode="auto">
            <a:xfrm>
              <a:off x="2266" y="1205"/>
              <a:ext cx="69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566" name="Group 967"/>
            <p:cNvGrpSpPr>
              <a:grpSpLocks/>
            </p:cNvGrpSpPr>
            <p:nvPr/>
          </p:nvGrpSpPr>
          <p:grpSpPr bwMode="auto">
            <a:xfrm>
              <a:off x="2198" y="1145"/>
              <a:ext cx="149" cy="140"/>
              <a:chOff x="789" y="2403"/>
              <a:chExt cx="114" cy="106"/>
            </a:xfrm>
          </p:grpSpPr>
          <p:sp>
            <p:nvSpPr>
              <p:cNvPr id="22571" name="Line 968"/>
              <p:cNvSpPr>
                <a:spLocks noChangeShapeType="1"/>
              </p:cNvSpPr>
              <p:nvPr/>
            </p:nvSpPr>
            <p:spPr bwMode="auto">
              <a:xfrm>
                <a:off x="796" y="2403"/>
                <a:ext cx="107"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2" name="Line 969"/>
              <p:cNvSpPr>
                <a:spLocks noChangeShapeType="1"/>
              </p:cNvSpPr>
              <p:nvPr/>
            </p:nvSpPr>
            <p:spPr bwMode="auto">
              <a:xfrm flipH="1">
                <a:off x="789" y="2403"/>
                <a:ext cx="114"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67" name="Rectangle 970"/>
            <p:cNvSpPr>
              <a:spLocks noChangeArrowheads="1"/>
            </p:cNvSpPr>
            <p:nvPr/>
          </p:nvSpPr>
          <p:spPr bwMode="auto">
            <a:xfrm>
              <a:off x="2485" y="1085"/>
              <a:ext cx="249" cy="24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2568" name="Text Box 971"/>
            <p:cNvSpPr txBox="1">
              <a:spLocks noChangeArrowheads="1"/>
            </p:cNvSpPr>
            <p:nvPr/>
          </p:nvSpPr>
          <p:spPr bwMode="auto">
            <a:xfrm>
              <a:off x="2467" y="1022"/>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x</a:t>
              </a:r>
              <a:r>
                <a:rPr lang="en-US" altLang="en-US" sz="2400" baseline="-25000"/>
                <a:t>0</a:t>
              </a:r>
              <a:endParaRPr lang="en-US" altLang="en-US" sz="2400"/>
            </a:p>
          </p:txBody>
        </p:sp>
        <p:sp>
          <p:nvSpPr>
            <p:cNvPr id="22569" name="Line 972"/>
            <p:cNvSpPr>
              <a:spLocks noChangeShapeType="1"/>
            </p:cNvSpPr>
            <p:nvPr/>
          </p:nvSpPr>
          <p:spPr bwMode="auto">
            <a:xfrm flipV="1">
              <a:off x="2961" y="576"/>
              <a:ext cx="0" cy="618"/>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2570" name="Text Box 973"/>
            <p:cNvSpPr txBox="1">
              <a:spLocks noChangeArrowheads="1"/>
            </p:cNvSpPr>
            <p:nvPr/>
          </p:nvSpPr>
          <p:spPr bwMode="auto">
            <a:xfrm>
              <a:off x="2658" y="743"/>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0000"/>
                  </a:solidFill>
                </a:rPr>
                <a:t>v</a:t>
              </a:r>
              <a:r>
                <a:rPr lang="en-US" altLang="en-US" sz="2400" baseline="-25000">
                  <a:solidFill>
                    <a:srgbClr val="FF0000"/>
                  </a:solidFill>
                </a:rPr>
                <a:t>0</a:t>
              </a:r>
              <a:endParaRPr lang="en-US" altLang="en-US" sz="2400">
                <a:solidFill>
                  <a:srgbClr val="FF0000"/>
                </a:solidFill>
              </a:endParaRPr>
            </a:p>
          </p:txBody>
        </p:sp>
      </p:grpSp>
      <p:sp>
        <p:nvSpPr>
          <p:cNvPr id="592833" name="Text Box 961"/>
          <p:cNvSpPr txBox="1">
            <a:spLocks noChangeArrowheads="1"/>
          </p:cNvSpPr>
          <p:nvPr/>
        </p:nvSpPr>
        <p:spPr bwMode="auto">
          <a:xfrm>
            <a:off x="7392988" y="4467225"/>
            <a:ext cx="315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grpSp>
        <p:nvGrpSpPr>
          <p:cNvPr id="7" name="Group 975"/>
          <p:cNvGrpSpPr>
            <a:grpSpLocks/>
          </p:cNvGrpSpPr>
          <p:nvPr/>
        </p:nvGrpSpPr>
        <p:grpSpPr bwMode="auto">
          <a:xfrm>
            <a:off x="5167313" y="2274888"/>
            <a:ext cx="3951287" cy="2719387"/>
            <a:chOff x="3366" y="1563"/>
            <a:chExt cx="2489" cy="1713"/>
          </a:xfrm>
        </p:grpSpPr>
        <p:grpSp>
          <p:nvGrpSpPr>
            <p:cNvPr id="22543" name="Group 50"/>
            <p:cNvGrpSpPr>
              <a:grpSpLocks/>
            </p:cNvGrpSpPr>
            <p:nvPr/>
          </p:nvGrpSpPr>
          <p:grpSpPr bwMode="auto">
            <a:xfrm>
              <a:off x="3366" y="1563"/>
              <a:ext cx="2489" cy="554"/>
              <a:chOff x="2782" y="984"/>
              <a:chExt cx="2489" cy="554"/>
            </a:xfrm>
          </p:grpSpPr>
          <p:sp>
            <p:nvSpPr>
              <p:cNvPr id="117796" name="Freeform 36"/>
              <p:cNvSpPr>
                <a:spLocks/>
              </p:cNvSpPr>
              <p:nvPr/>
            </p:nvSpPr>
            <p:spPr bwMode="auto">
              <a:xfrm>
                <a:off x="2782" y="984"/>
                <a:ext cx="2483" cy="536"/>
              </a:xfrm>
              <a:custGeom>
                <a:avLst/>
                <a:gdLst/>
                <a:ahLst/>
                <a:cxnLst>
                  <a:cxn ang="0">
                    <a:pos x="339" y="0"/>
                  </a:cxn>
                  <a:cxn ang="0">
                    <a:pos x="2189" y="0"/>
                  </a:cxn>
                  <a:cxn ang="0">
                    <a:pos x="1880" y="536"/>
                  </a:cxn>
                  <a:cxn ang="0">
                    <a:pos x="0" y="536"/>
                  </a:cxn>
                  <a:cxn ang="0">
                    <a:pos x="339" y="0"/>
                  </a:cxn>
                </a:cxnLst>
                <a:rect l="0" t="0" r="r" b="b"/>
                <a:pathLst>
                  <a:path w="2189" h="536">
                    <a:moveTo>
                      <a:pt x="339" y="0"/>
                    </a:moveTo>
                    <a:lnTo>
                      <a:pt x="2189" y="0"/>
                    </a:lnTo>
                    <a:lnTo>
                      <a:pt x="1880" y="536"/>
                    </a:lnTo>
                    <a:lnTo>
                      <a:pt x="0" y="536"/>
                    </a:lnTo>
                    <a:lnTo>
                      <a:pt x="339" y="0"/>
                    </a:lnTo>
                    <a:close/>
                  </a:path>
                </a:pathLst>
              </a:custGeom>
              <a:gradFill rotWithShape="1">
                <a:gsLst>
                  <a:gs pos="0">
                    <a:schemeClr val="bg1"/>
                  </a:gs>
                  <a:gs pos="100000">
                    <a:schemeClr val="bg1">
                      <a:gamma/>
                      <a:shade val="46275"/>
                      <a:invGamma/>
                    </a:schemeClr>
                  </a:gs>
                </a:gsLst>
                <a:lin ang="2700000" scaled="1"/>
              </a:gradFill>
              <a:ln w="9525">
                <a:solidFill>
                  <a:schemeClr val="tx1"/>
                </a:solidFill>
                <a:round/>
                <a:headEnd/>
                <a:tailEnd/>
              </a:ln>
              <a:effectLst/>
            </p:spPr>
            <p:txBody>
              <a:bodyPr/>
              <a:lstStyle/>
              <a:p>
                <a:pPr>
                  <a:defRPr/>
                </a:pPr>
                <a:endParaRPr lang="en-US" sz="1800"/>
              </a:p>
            </p:txBody>
          </p:sp>
          <p:sp>
            <p:nvSpPr>
              <p:cNvPr id="117791" name="Freeform 31"/>
              <p:cNvSpPr>
                <a:spLocks/>
              </p:cNvSpPr>
              <p:nvPr/>
            </p:nvSpPr>
            <p:spPr bwMode="auto">
              <a:xfrm>
                <a:off x="2788" y="1002"/>
                <a:ext cx="2483" cy="536"/>
              </a:xfrm>
              <a:custGeom>
                <a:avLst/>
                <a:gdLst/>
                <a:ahLst/>
                <a:cxnLst>
                  <a:cxn ang="0">
                    <a:pos x="339" y="0"/>
                  </a:cxn>
                  <a:cxn ang="0">
                    <a:pos x="2189" y="0"/>
                  </a:cxn>
                  <a:cxn ang="0">
                    <a:pos x="1880" y="536"/>
                  </a:cxn>
                  <a:cxn ang="0">
                    <a:pos x="0" y="536"/>
                  </a:cxn>
                  <a:cxn ang="0">
                    <a:pos x="339" y="0"/>
                  </a:cxn>
                </a:cxnLst>
                <a:rect l="0" t="0" r="r" b="b"/>
                <a:pathLst>
                  <a:path w="2189" h="536">
                    <a:moveTo>
                      <a:pt x="339" y="0"/>
                    </a:moveTo>
                    <a:lnTo>
                      <a:pt x="2189" y="0"/>
                    </a:lnTo>
                    <a:lnTo>
                      <a:pt x="1880" y="536"/>
                    </a:lnTo>
                    <a:lnTo>
                      <a:pt x="0" y="536"/>
                    </a:lnTo>
                    <a:lnTo>
                      <a:pt x="339" y="0"/>
                    </a:lnTo>
                    <a:close/>
                  </a:path>
                </a:pathLst>
              </a:custGeom>
              <a:gradFill rotWithShape="1">
                <a:gsLst>
                  <a:gs pos="0">
                    <a:schemeClr val="bg1"/>
                  </a:gs>
                  <a:gs pos="100000">
                    <a:schemeClr val="bg1">
                      <a:gamma/>
                      <a:shade val="46275"/>
                      <a:invGamma/>
                    </a:schemeClr>
                  </a:gs>
                </a:gsLst>
                <a:lin ang="2700000" scaled="1"/>
              </a:gradFill>
              <a:ln w="9525">
                <a:solidFill>
                  <a:schemeClr val="tx1"/>
                </a:solidFill>
                <a:round/>
                <a:headEnd/>
                <a:tailEnd/>
              </a:ln>
              <a:effectLst/>
            </p:spPr>
            <p:txBody>
              <a:bodyPr/>
              <a:lstStyle/>
              <a:p>
                <a:pPr>
                  <a:defRPr/>
                </a:pPr>
                <a:endParaRPr lang="en-US" sz="1800"/>
              </a:p>
            </p:txBody>
          </p:sp>
        </p:grpSp>
        <p:sp>
          <p:nvSpPr>
            <p:cNvPr id="22544" name="Line 32"/>
            <p:cNvSpPr>
              <a:spLocks noChangeShapeType="1"/>
            </p:cNvSpPr>
            <p:nvPr/>
          </p:nvSpPr>
          <p:spPr bwMode="auto">
            <a:xfrm>
              <a:off x="3458" y="1857"/>
              <a:ext cx="237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5" name="Text Box 33"/>
            <p:cNvSpPr txBox="1">
              <a:spLocks noChangeArrowheads="1"/>
            </p:cNvSpPr>
            <p:nvPr/>
          </p:nvSpPr>
          <p:spPr bwMode="auto">
            <a:xfrm>
              <a:off x="5591" y="1861"/>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p>
          </p:txBody>
        </p:sp>
        <p:grpSp>
          <p:nvGrpSpPr>
            <p:cNvPr id="22546" name="Group 47"/>
            <p:cNvGrpSpPr>
              <a:grpSpLocks/>
            </p:cNvGrpSpPr>
            <p:nvPr/>
          </p:nvGrpSpPr>
          <p:grpSpPr bwMode="auto">
            <a:xfrm>
              <a:off x="3632" y="1711"/>
              <a:ext cx="408" cy="1456"/>
              <a:chOff x="3000" y="1132"/>
              <a:chExt cx="408" cy="1456"/>
            </a:xfrm>
          </p:grpSpPr>
          <p:sp>
            <p:nvSpPr>
              <p:cNvPr id="22558" name="Line 40"/>
              <p:cNvSpPr>
                <a:spLocks noChangeShapeType="1"/>
              </p:cNvSpPr>
              <p:nvPr/>
            </p:nvSpPr>
            <p:spPr bwMode="auto">
              <a:xfrm flipH="1">
                <a:off x="3189" y="1132"/>
                <a:ext cx="219" cy="2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9" name="Line 41"/>
              <p:cNvSpPr>
                <a:spLocks noChangeShapeType="1"/>
              </p:cNvSpPr>
              <p:nvPr/>
            </p:nvSpPr>
            <p:spPr bwMode="auto">
              <a:xfrm flipV="1">
                <a:off x="3297" y="1281"/>
                <a:ext cx="0" cy="130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60" name="Text Box 44"/>
              <p:cNvSpPr txBox="1">
                <a:spLocks noChangeArrowheads="1"/>
              </p:cNvSpPr>
              <p:nvPr/>
            </p:nvSpPr>
            <p:spPr bwMode="auto">
              <a:xfrm>
                <a:off x="3000" y="1347"/>
                <a:ext cx="2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r>
                  <a:rPr lang="en-US" altLang="en-US" sz="1800" baseline="-25000"/>
                  <a:t>0</a:t>
                </a:r>
                <a:endParaRPr lang="en-US" altLang="en-US" sz="1800"/>
              </a:p>
            </p:txBody>
          </p:sp>
        </p:grpSp>
        <p:grpSp>
          <p:nvGrpSpPr>
            <p:cNvPr id="22547" name="Group 49"/>
            <p:cNvGrpSpPr>
              <a:grpSpLocks/>
            </p:cNvGrpSpPr>
            <p:nvPr/>
          </p:nvGrpSpPr>
          <p:grpSpPr bwMode="auto">
            <a:xfrm>
              <a:off x="5042" y="1707"/>
              <a:ext cx="366" cy="1456"/>
              <a:chOff x="4530" y="1128"/>
              <a:chExt cx="366" cy="1456"/>
            </a:xfrm>
          </p:grpSpPr>
          <p:sp>
            <p:nvSpPr>
              <p:cNvPr id="22555" name="Line 38"/>
              <p:cNvSpPr>
                <a:spLocks noChangeShapeType="1"/>
              </p:cNvSpPr>
              <p:nvPr/>
            </p:nvSpPr>
            <p:spPr bwMode="auto">
              <a:xfrm flipH="1">
                <a:off x="4677" y="1128"/>
                <a:ext cx="219" cy="2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6" name="Line 39"/>
              <p:cNvSpPr>
                <a:spLocks noChangeShapeType="1"/>
              </p:cNvSpPr>
              <p:nvPr/>
            </p:nvSpPr>
            <p:spPr bwMode="auto">
              <a:xfrm flipV="1">
                <a:off x="4785" y="1277"/>
                <a:ext cx="0" cy="130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57" name="Text Box 45"/>
              <p:cNvSpPr txBox="1">
                <a:spLocks noChangeArrowheads="1"/>
              </p:cNvSpPr>
              <p:nvPr/>
            </p:nvSpPr>
            <p:spPr bwMode="auto">
              <a:xfrm>
                <a:off x="4530" y="1345"/>
                <a:ext cx="24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r>
                  <a:rPr lang="en-US" altLang="en-US" sz="1800" baseline="-25000"/>
                  <a:t>0</a:t>
                </a:r>
                <a:endParaRPr lang="en-US" altLang="en-US" sz="1800" i="1"/>
              </a:p>
            </p:txBody>
          </p:sp>
        </p:grpSp>
        <p:grpSp>
          <p:nvGrpSpPr>
            <p:cNvPr id="22548" name="Group 48"/>
            <p:cNvGrpSpPr>
              <a:grpSpLocks/>
            </p:cNvGrpSpPr>
            <p:nvPr/>
          </p:nvGrpSpPr>
          <p:grpSpPr bwMode="auto">
            <a:xfrm>
              <a:off x="4355" y="1715"/>
              <a:ext cx="366" cy="1444"/>
              <a:chOff x="3771" y="1136"/>
              <a:chExt cx="366" cy="1444"/>
            </a:xfrm>
          </p:grpSpPr>
          <p:sp>
            <p:nvSpPr>
              <p:cNvPr id="22552" name="Line 35"/>
              <p:cNvSpPr>
                <a:spLocks noChangeShapeType="1"/>
              </p:cNvSpPr>
              <p:nvPr/>
            </p:nvSpPr>
            <p:spPr bwMode="auto">
              <a:xfrm flipV="1">
                <a:off x="4032" y="1273"/>
                <a:ext cx="0" cy="130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53" name="Line 37"/>
              <p:cNvSpPr>
                <a:spLocks noChangeShapeType="1"/>
              </p:cNvSpPr>
              <p:nvPr/>
            </p:nvSpPr>
            <p:spPr bwMode="auto">
              <a:xfrm flipH="1">
                <a:off x="3918" y="1136"/>
                <a:ext cx="219" cy="2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4" name="Text Box 46"/>
              <p:cNvSpPr txBox="1">
                <a:spLocks noChangeArrowheads="1"/>
              </p:cNvSpPr>
              <p:nvPr/>
            </p:nvSpPr>
            <p:spPr bwMode="auto">
              <a:xfrm>
                <a:off x="3771" y="134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0</a:t>
                </a:r>
              </a:p>
            </p:txBody>
          </p:sp>
        </p:grpSp>
        <p:grpSp>
          <p:nvGrpSpPr>
            <p:cNvPr id="22549" name="Group 208"/>
            <p:cNvGrpSpPr>
              <a:grpSpLocks/>
            </p:cNvGrpSpPr>
            <p:nvPr/>
          </p:nvGrpSpPr>
          <p:grpSpPr bwMode="auto">
            <a:xfrm>
              <a:off x="3635" y="3045"/>
              <a:ext cx="2119" cy="231"/>
              <a:chOff x="802" y="2607"/>
              <a:chExt cx="2119" cy="231"/>
            </a:xfrm>
          </p:grpSpPr>
          <p:sp>
            <p:nvSpPr>
              <p:cNvPr id="22550" name="Line 209"/>
              <p:cNvSpPr>
                <a:spLocks noChangeShapeType="1"/>
              </p:cNvSpPr>
              <p:nvPr/>
            </p:nvSpPr>
            <p:spPr bwMode="auto">
              <a:xfrm>
                <a:off x="802" y="2729"/>
                <a:ext cx="19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1" name="Text Box 210"/>
              <p:cNvSpPr txBox="1">
                <a:spLocks noChangeArrowheads="1"/>
              </p:cNvSpPr>
              <p:nvPr/>
            </p:nvSpPr>
            <p:spPr bwMode="auto">
              <a:xfrm>
                <a:off x="2733" y="260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p>
            </p:txBody>
          </p:sp>
        </p:grpSp>
      </p:grpSp>
      <p:sp>
        <p:nvSpPr>
          <p:cNvPr id="117826" name="Oval 66"/>
          <p:cNvSpPr>
            <a:spLocks noChangeArrowheads="1"/>
          </p:cNvSpPr>
          <p:nvPr/>
        </p:nvSpPr>
        <p:spPr bwMode="auto">
          <a:xfrm rot="2080449">
            <a:off x="7815263" y="2627313"/>
            <a:ext cx="163512" cy="187325"/>
          </a:xfrm>
          <a:prstGeom prst="ellipse">
            <a:avLst/>
          </a:prstGeom>
          <a:solidFill>
            <a:srgbClr val="333333">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92820" name="Line 948"/>
          <p:cNvSpPr>
            <a:spLocks noChangeShapeType="1"/>
          </p:cNvSpPr>
          <p:nvPr/>
        </p:nvSpPr>
        <p:spPr bwMode="auto">
          <a:xfrm flipV="1">
            <a:off x="7896225" y="2730500"/>
            <a:ext cx="0" cy="20701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2819" name="Line 947"/>
          <p:cNvSpPr>
            <a:spLocks noChangeShapeType="1"/>
          </p:cNvSpPr>
          <p:nvPr/>
        </p:nvSpPr>
        <p:spPr bwMode="auto">
          <a:xfrm>
            <a:off x="7173913" y="2741613"/>
            <a:ext cx="71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2848" name="Line 976"/>
          <p:cNvSpPr>
            <a:spLocks noChangeShapeType="1"/>
          </p:cNvSpPr>
          <p:nvPr/>
        </p:nvSpPr>
        <p:spPr bwMode="auto">
          <a:xfrm>
            <a:off x="7161213" y="4818063"/>
            <a:ext cx="7381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Oval 66"/>
          <p:cNvSpPr>
            <a:spLocks noChangeArrowheads="1"/>
          </p:cNvSpPr>
          <p:nvPr/>
        </p:nvSpPr>
        <p:spPr bwMode="auto">
          <a:xfrm rot="2080449">
            <a:off x="8164513" y="2622550"/>
            <a:ext cx="163512" cy="187325"/>
          </a:xfrm>
          <a:prstGeom prst="ellipse">
            <a:avLst/>
          </a:prstGeom>
          <a:solidFill>
            <a:srgbClr val="333333">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2540" name="Text Box 978"/>
          <p:cNvSpPr txBox="1">
            <a:spLocks noChangeArrowheads="1"/>
          </p:cNvSpPr>
          <p:nvPr/>
        </p:nvSpPr>
        <p:spPr bwMode="auto">
          <a:xfrm>
            <a:off x="5508625" y="597217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92851" name="Text Box 979"/>
          <p:cNvSpPr txBox="1">
            <a:spLocks noChangeArrowheads="1"/>
          </p:cNvSpPr>
          <p:nvPr/>
        </p:nvSpPr>
        <p:spPr bwMode="auto">
          <a:xfrm>
            <a:off x="7065963" y="4943475"/>
            <a:ext cx="1901825" cy="461963"/>
          </a:xfrm>
          <a:prstGeom prst="rect">
            <a:avLst/>
          </a:prstGeom>
          <a:solidFill>
            <a:srgbClr val="FFFFFF">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i="1">
                <a:solidFill>
                  <a:srgbClr val="000000"/>
                </a:solidFill>
                <a:cs typeface="Times New Roman" pitchFamily="18" charset="0"/>
                <a:sym typeface="Symbol" pitchFamily="18" charset="2"/>
              </a:rPr>
              <a:t>x</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 </a:t>
            </a:r>
            <a:r>
              <a:rPr lang="en-US" altLang="en-US" sz="2400">
                <a:solidFill>
                  <a:srgbClr val="000000"/>
                </a:solidFill>
                <a:cs typeface="Times New Roman" pitchFamily="18" charset="0"/>
                <a:sym typeface="Symbol" pitchFamily="18" charset="2"/>
              </a:rPr>
              <a:t>cos</a:t>
            </a:r>
            <a:r>
              <a:rPr lang="en-US" altLang="en-US" sz="2400" baseline="-25000">
                <a:solidFill>
                  <a:srgbClr val="000000"/>
                </a:solidFill>
                <a:cs typeface="Times New Roman" pitchFamily="18" charset="0"/>
                <a:sym typeface="Symbol" pitchFamily="18" charset="2"/>
              </a:rPr>
              <a:t> </a:t>
            </a:r>
            <a:r>
              <a:rPr lang="en-US" altLang="en-US" sz="2400">
                <a:sym typeface="Symbol" pitchFamily="18" charset="2"/>
              </a:rPr>
              <a:t></a:t>
            </a:r>
          </a:p>
        </p:txBody>
      </p:sp>
      <p:sp>
        <p:nvSpPr>
          <p:cNvPr id="2254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par>
                                <p:cTn id="19" presetID="10" presetClass="entr" presetSubtype="0" fill="hold" grpId="0" nodeType="withEffect">
                                  <p:stCondLst>
                                    <p:cond delay="0"/>
                                  </p:stCondLst>
                                  <p:childTnLst>
                                    <p:set>
                                      <p:cBhvr>
                                        <p:cTn id="20" dur="1" fill="hold">
                                          <p:stCondLst>
                                            <p:cond delay="0"/>
                                          </p:stCondLst>
                                        </p:cTn>
                                        <p:tgtEl>
                                          <p:spTgt spid="117826"/>
                                        </p:tgtEl>
                                        <p:attrNameLst>
                                          <p:attrName>style.visibility</p:attrName>
                                        </p:attrNameLst>
                                      </p:cBhvr>
                                      <p:to>
                                        <p:strVal val="visible"/>
                                      </p:to>
                                    </p:set>
                                    <p:animEffect transition="in" filter="fade">
                                      <p:cBhvr>
                                        <p:cTn id="21" dur="500"/>
                                        <p:tgtEl>
                                          <p:spTgt spid="117826"/>
                                        </p:tgtEl>
                                      </p:cBhvr>
                                    </p:animEffect>
                                  </p:childTnLst>
                                </p:cTn>
                              </p:par>
                              <p:par>
                                <p:cTn id="22" presetID="10" presetClass="exit" presetSubtype="0" fill="hold" grpId="0" nodeType="with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par>
                          <p:cTn id="25" fill="hold" nodeType="afterGroup">
                            <p:stCondLst>
                              <p:cond delay="500"/>
                            </p:stCondLst>
                            <p:childTnLst>
                              <p:par>
                                <p:cTn id="26" presetID="10" presetClass="exit" presetSubtype="0" fill="hold" nodeType="after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592833"/>
                                        </p:tgtEl>
                                        <p:attrNameLst>
                                          <p:attrName>style.visibility</p:attrName>
                                        </p:attrNameLst>
                                      </p:cBhvr>
                                      <p:to>
                                        <p:strVal val="visible"/>
                                      </p:to>
                                    </p:set>
                                    <p:anim calcmode="lin" valueType="num">
                                      <p:cBhvr>
                                        <p:cTn id="33" dur="500" fill="hold"/>
                                        <p:tgtEl>
                                          <p:spTgt spid="592833"/>
                                        </p:tgtEl>
                                        <p:attrNameLst>
                                          <p:attrName>ppt_w</p:attrName>
                                        </p:attrNameLst>
                                      </p:cBhvr>
                                      <p:tavLst>
                                        <p:tav tm="0">
                                          <p:val>
                                            <p:fltVal val="0"/>
                                          </p:val>
                                        </p:tav>
                                        <p:tav tm="100000">
                                          <p:val>
                                            <p:strVal val="#ppt_w"/>
                                          </p:val>
                                        </p:tav>
                                      </p:tavLst>
                                    </p:anim>
                                    <p:anim calcmode="lin" valueType="num">
                                      <p:cBhvr>
                                        <p:cTn id="34" dur="500" fill="hold"/>
                                        <p:tgtEl>
                                          <p:spTgt spid="592833"/>
                                        </p:tgtEl>
                                        <p:attrNameLst>
                                          <p:attrName>ppt_h</p:attrName>
                                        </p:attrNameLst>
                                      </p:cBhvr>
                                      <p:tavLst>
                                        <p:tav tm="0">
                                          <p:val>
                                            <p:fltVal val="0"/>
                                          </p:val>
                                        </p:tav>
                                        <p:tav tm="100000">
                                          <p:val>
                                            <p:strVal val="#ppt_h"/>
                                          </p:val>
                                        </p:tav>
                                      </p:tavLst>
                                    </p:anim>
                                    <p:animEffect transition="in" filter="fade">
                                      <p:cBhvr>
                                        <p:cTn id="35" dur="500"/>
                                        <p:tgtEl>
                                          <p:spTgt spid="592833"/>
                                        </p:tgtEl>
                                      </p:cBhvr>
                                    </p:animEffect>
                                  </p:childTnLst>
                                  <p:subTnLst>
                                    <p:audio>
                                      <p:cMediaNode>
                                        <p:cTn display="0" masterRel="sameClick">
                                          <p:stCondLst>
                                            <p:cond evt="begin" delay="0">
                                              <p:tn val="31"/>
                                            </p:cond>
                                          </p:stCondLst>
                                          <p:endCondLst>
                                            <p:cond evt="onStopAudio" delay="0">
                                              <p:tgtEl>
                                                <p:sldTgt/>
                                              </p:tgtEl>
                                            </p:cond>
                                          </p:endCondLst>
                                        </p:cTn>
                                        <p:tgtEl>
                                          <p:sndTgt r:embed="rId4" name="cashreg.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92820"/>
                                        </p:tgtEl>
                                        <p:attrNameLst>
                                          <p:attrName>style.visibility</p:attrName>
                                        </p:attrNameLst>
                                      </p:cBhvr>
                                      <p:to>
                                        <p:strVal val="visible"/>
                                      </p:to>
                                    </p:set>
                                    <p:animEffect transition="in" filter="wipe(down)">
                                      <p:cBhvr>
                                        <p:cTn id="40" dur="1000"/>
                                        <p:tgtEl>
                                          <p:spTgt spid="592820"/>
                                        </p:tgtEl>
                                      </p:cBhvr>
                                    </p:animEffect>
                                  </p:childTnLst>
                                  <p:subTnLst>
                                    <p:audio>
                                      <p:cMediaNode>
                                        <p:cTn display="0" masterRel="sameClick">
                                          <p:stCondLst>
                                            <p:cond evt="begin" delay="0">
                                              <p:tn val="38"/>
                                            </p:cond>
                                          </p:stCondLst>
                                          <p:endCondLst>
                                            <p:cond evt="onStopAudio" delay="0">
                                              <p:tgtEl>
                                                <p:sldTgt/>
                                              </p:tgtEl>
                                            </p:cond>
                                          </p:endCondLst>
                                        </p:cTn>
                                        <p:tgtEl>
                                          <p:sndTgt r:embed="rId5" name="chimes.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92819"/>
                                        </p:tgtEl>
                                        <p:attrNameLst>
                                          <p:attrName>style.visibility</p:attrName>
                                        </p:attrNameLst>
                                      </p:cBhvr>
                                      <p:to>
                                        <p:strVal val="visible"/>
                                      </p:to>
                                    </p:set>
                                    <p:animEffect transition="in" filter="wipe(left)">
                                      <p:cBhvr>
                                        <p:cTn id="45" dur="500"/>
                                        <p:tgtEl>
                                          <p:spTgt spid="592819"/>
                                        </p:tgtEl>
                                      </p:cBhvr>
                                    </p:animEffect>
                                  </p:childTnLst>
                                  <p:subTnLst>
                                    <p:audio>
                                      <p:cMediaNode>
                                        <p:cTn display="0" masterRel="sameClick">
                                          <p:stCondLst>
                                            <p:cond evt="begin" delay="0">
                                              <p:tn val="43"/>
                                            </p:cond>
                                          </p:stCondLst>
                                          <p:endCondLst>
                                            <p:cond evt="onStopAudio" delay="0">
                                              <p:tgtEl>
                                                <p:sldTgt/>
                                              </p:tgtEl>
                                            </p:cond>
                                          </p:endCondLst>
                                        </p:cTn>
                                        <p:tgtEl>
                                          <p:sndTgt r:embed="rId6" name="suction.wav"/>
                                        </p:tgtEl>
                                      </p:cMediaNode>
                                    </p:audio>
                                  </p:subTnLst>
                                </p:cTn>
                              </p:par>
                              <p:par>
                                <p:cTn id="46" presetID="22" presetClass="entr" presetSubtype="8" fill="hold" grpId="0" nodeType="withEffect">
                                  <p:stCondLst>
                                    <p:cond delay="0"/>
                                  </p:stCondLst>
                                  <p:childTnLst>
                                    <p:set>
                                      <p:cBhvr>
                                        <p:cTn id="47" dur="1" fill="hold">
                                          <p:stCondLst>
                                            <p:cond delay="0"/>
                                          </p:stCondLst>
                                        </p:cTn>
                                        <p:tgtEl>
                                          <p:spTgt spid="592848"/>
                                        </p:tgtEl>
                                        <p:attrNameLst>
                                          <p:attrName>style.visibility</p:attrName>
                                        </p:attrNameLst>
                                      </p:cBhvr>
                                      <p:to>
                                        <p:strVal val="visible"/>
                                      </p:to>
                                    </p:set>
                                    <p:animEffect transition="in" filter="wipe(left)">
                                      <p:cBhvr>
                                        <p:cTn id="48" dur="500"/>
                                        <p:tgtEl>
                                          <p:spTgt spid="59284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592851"/>
                                        </p:tgtEl>
                                        <p:attrNameLst>
                                          <p:attrName>style.visibility</p:attrName>
                                        </p:attrNameLst>
                                      </p:cBhvr>
                                      <p:to>
                                        <p:strVal val="visible"/>
                                      </p:to>
                                    </p:set>
                                    <p:anim calcmode="lin" valueType="num">
                                      <p:cBhvr>
                                        <p:cTn id="53" dur="500" fill="hold"/>
                                        <p:tgtEl>
                                          <p:spTgt spid="592851"/>
                                        </p:tgtEl>
                                        <p:attrNameLst>
                                          <p:attrName>ppt_w</p:attrName>
                                        </p:attrNameLst>
                                      </p:cBhvr>
                                      <p:tavLst>
                                        <p:tav tm="0">
                                          <p:val>
                                            <p:fltVal val="0"/>
                                          </p:val>
                                        </p:tav>
                                        <p:tav tm="100000">
                                          <p:val>
                                            <p:strVal val="#ppt_w"/>
                                          </p:val>
                                        </p:tav>
                                      </p:tavLst>
                                    </p:anim>
                                    <p:anim calcmode="lin" valueType="num">
                                      <p:cBhvr>
                                        <p:cTn id="54" dur="500" fill="hold"/>
                                        <p:tgtEl>
                                          <p:spTgt spid="592851"/>
                                        </p:tgtEl>
                                        <p:attrNameLst>
                                          <p:attrName>ppt_h</p:attrName>
                                        </p:attrNameLst>
                                      </p:cBhvr>
                                      <p:tavLst>
                                        <p:tav tm="0">
                                          <p:val>
                                            <p:fltVal val="0"/>
                                          </p:val>
                                        </p:tav>
                                        <p:tav tm="100000">
                                          <p:val>
                                            <p:strVal val="#ppt_h"/>
                                          </p:val>
                                        </p:tav>
                                      </p:tavLst>
                                    </p:anim>
                                    <p:animEffect transition="in" filter="fade">
                                      <p:cBhvr>
                                        <p:cTn id="55" dur="500"/>
                                        <p:tgtEl>
                                          <p:spTgt spid="592851"/>
                                        </p:tgtEl>
                                      </p:cBhvr>
                                    </p:animEffect>
                                  </p:childTnLst>
                                  <p:subTnLst>
                                    <p:audio>
                                      <p:cMediaNode>
                                        <p:cTn display="0" masterRel="sameClick">
                                          <p:stCondLst>
                                            <p:cond evt="begin" delay="0">
                                              <p:tn val="51"/>
                                            </p:cond>
                                          </p:stCondLst>
                                          <p:endCondLst>
                                            <p:cond evt="onStopAudio" delay="0">
                                              <p:tgtEl>
                                                <p:sldTgt/>
                                              </p:tgtEl>
                                            </p:cond>
                                          </p:endCondLst>
                                        </p:cTn>
                                        <p:tgtEl>
                                          <p:sndTgt r:embed="rId7"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591874">
                                            <p:txEl>
                                              <p:pRg st="1" end="1"/>
                                            </p:txEl>
                                          </p:spTgt>
                                        </p:tgtEl>
                                        <p:attrNameLst>
                                          <p:attrName>style.visibility</p:attrName>
                                        </p:attrNameLst>
                                      </p:cBhvr>
                                      <p:to>
                                        <p:strVal val="visible"/>
                                      </p:to>
                                    </p:set>
                                    <p:anim calcmode="lin" valueType="num">
                                      <p:cBhvr additive="base">
                                        <p:cTn id="60" dur="500" fill="hold"/>
                                        <p:tgtEl>
                                          <p:spTgt spid="591874">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918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7"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91874">
                                            <p:txEl>
                                              <p:pRg st="2" end="2"/>
                                            </p:txEl>
                                          </p:spTgt>
                                        </p:tgtEl>
                                        <p:attrNameLst>
                                          <p:attrName>style.visibility</p:attrName>
                                        </p:attrNameLst>
                                      </p:cBhvr>
                                      <p:to>
                                        <p:strVal val="visible"/>
                                      </p:to>
                                    </p:set>
                                    <p:anim calcmode="lin" valueType="num">
                                      <p:cBhvr additive="base">
                                        <p:cTn id="66" dur="500" fill="hold"/>
                                        <p:tgtEl>
                                          <p:spTgt spid="591874">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918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7" name="arrow.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591874">
                                            <p:txEl>
                                              <p:pRg st="3" end="3"/>
                                            </p:txEl>
                                          </p:spTgt>
                                        </p:tgtEl>
                                        <p:attrNameLst>
                                          <p:attrName>style.visibility</p:attrName>
                                        </p:attrNameLst>
                                      </p:cBhvr>
                                      <p:to>
                                        <p:strVal val="visible"/>
                                      </p:to>
                                    </p:set>
                                    <p:anim calcmode="lin" valueType="num">
                                      <p:cBhvr additive="base">
                                        <p:cTn id="72" dur="500" fill="hold"/>
                                        <p:tgtEl>
                                          <p:spTgt spid="591874">
                                            <p:txEl>
                                              <p:pRg st="3" end="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918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7" name="arrow.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591874">
                                            <p:txEl>
                                              <p:pRg st="4" end="4"/>
                                            </p:txEl>
                                          </p:spTgt>
                                        </p:tgtEl>
                                        <p:attrNameLst>
                                          <p:attrName>style.visibility</p:attrName>
                                        </p:attrNameLst>
                                      </p:cBhvr>
                                      <p:to>
                                        <p:strVal val="visible"/>
                                      </p:to>
                                    </p:set>
                                    <p:anim calcmode="lin" valueType="num">
                                      <p:cBhvr additive="base">
                                        <p:cTn id="78" dur="500" fill="hold"/>
                                        <p:tgtEl>
                                          <p:spTgt spid="591874">
                                            <p:txEl>
                                              <p:pRg st="4" end="4"/>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5918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7" name="arrow.wav"/>
                                        </p:tgtEl>
                                      </p:cMediaNode>
                                    </p:audio>
                                  </p:sub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591874">
                                            <p:txEl>
                                              <p:pRg st="5" end="5"/>
                                            </p:txEl>
                                          </p:spTgt>
                                        </p:tgtEl>
                                        <p:attrNameLst>
                                          <p:attrName>style.visibility</p:attrName>
                                        </p:attrNameLst>
                                      </p:cBhvr>
                                      <p:to>
                                        <p:strVal val="visible"/>
                                      </p:to>
                                    </p:set>
                                    <p:anim calcmode="lin" valueType="num">
                                      <p:cBhvr additive="base">
                                        <p:cTn id="84" dur="500" fill="hold"/>
                                        <p:tgtEl>
                                          <p:spTgt spid="591874">
                                            <p:txEl>
                                              <p:pRg st="5" end="5"/>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5918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7" name="arrow.wav"/>
                                        </p:tgtEl>
                                      </p:cMediaNode>
                                    </p:audio>
                                  </p:sub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591874">
                                            <p:txEl>
                                              <p:pRg st="6" end="6"/>
                                            </p:txEl>
                                          </p:spTgt>
                                        </p:tgtEl>
                                        <p:attrNameLst>
                                          <p:attrName>style.visibility</p:attrName>
                                        </p:attrNameLst>
                                      </p:cBhvr>
                                      <p:to>
                                        <p:strVal val="visible"/>
                                      </p:to>
                                    </p:set>
                                    <p:anim calcmode="lin" valueType="num">
                                      <p:cBhvr additive="base">
                                        <p:cTn id="90" dur="500" fill="hold"/>
                                        <p:tgtEl>
                                          <p:spTgt spid="591874">
                                            <p:txEl>
                                              <p:pRg st="6" end="6"/>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59187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7" name="arrow.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591874">
                                            <p:txEl>
                                              <p:pRg st="7" end="7"/>
                                            </p:txEl>
                                          </p:spTgt>
                                        </p:tgtEl>
                                        <p:attrNameLst>
                                          <p:attrName>style.visibility</p:attrName>
                                        </p:attrNameLst>
                                      </p:cBhvr>
                                      <p:to>
                                        <p:strVal val="visible"/>
                                      </p:to>
                                    </p:set>
                                    <p:anim calcmode="lin" valueType="num">
                                      <p:cBhvr additive="base">
                                        <p:cTn id="96" dur="500" fill="hold"/>
                                        <p:tgtEl>
                                          <p:spTgt spid="591874">
                                            <p:txEl>
                                              <p:pRg st="7" end="7"/>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59187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7" name="arrow.wav"/>
                                        </p:tgtEl>
                                      </p:cMediaNode>
                                    </p:audio>
                                  </p:sub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591874">
                                            <p:txEl>
                                              <p:pRg st="8" end="8"/>
                                            </p:txEl>
                                          </p:spTgt>
                                        </p:tgtEl>
                                        <p:attrNameLst>
                                          <p:attrName>style.visibility</p:attrName>
                                        </p:attrNameLst>
                                      </p:cBhvr>
                                      <p:to>
                                        <p:strVal val="visible"/>
                                      </p:to>
                                    </p:set>
                                    <p:anim calcmode="lin" valueType="num">
                                      <p:cBhvr additive="base">
                                        <p:cTn id="102" dur="500" fill="hold"/>
                                        <p:tgtEl>
                                          <p:spTgt spid="591874">
                                            <p:txEl>
                                              <p:pRg st="8" end="8"/>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59187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7"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4" grpId="0" uiExpand="1" build="p"/>
      <p:bldP spid="592833" grpId="0"/>
      <p:bldP spid="117826" grpId="0" animBg="1"/>
      <p:bldP spid="592820" grpId="0" animBg="1"/>
      <p:bldP spid="592819" grpId="0" animBg="1"/>
      <p:bldP spid="592848" grpId="0" animBg="1"/>
      <p:bldP spid="3" grpId="0" animBg="1"/>
      <p:bldP spid="3" grpId="1" animBg="1"/>
      <p:bldP spid="5928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rgbClr val="333399"/>
                </a:solidFill>
                <a:cs typeface="Times New Roman" pitchFamily="18" charset="0"/>
              </a:rPr>
              <a:t>The defining equation of SHM: a</a:t>
            </a:r>
            <a:r>
              <a:rPr lang="en-US" altLang="en-US" sz="2400" dirty="0">
                <a:solidFill>
                  <a:srgbClr val="333399"/>
                </a:solidFill>
                <a:cs typeface="Times New Roman" pitchFamily="18" charset="0"/>
              </a:rPr>
              <a:t> = -</a:t>
            </a:r>
            <a:r>
              <a:rPr lang="en-US" altLang="en-US" sz="2400" dirty="0">
                <a:solidFill>
                  <a:srgbClr val="333399"/>
                </a:solidFill>
                <a:cs typeface="Times New Roman" pitchFamily="18" charset="0"/>
                <a:sym typeface="Symbol" pitchFamily="18" charset="2"/>
              </a:rPr>
              <a:t></a:t>
            </a:r>
            <a:r>
              <a:rPr lang="en-US" altLang="en-US" sz="2400" baseline="30000" dirty="0">
                <a:solidFill>
                  <a:srgbClr val="333399"/>
                </a:solidFill>
                <a:cs typeface="Times New Roman" pitchFamily="18" charset="0"/>
              </a:rPr>
              <a:t>2</a:t>
            </a:r>
            <a:r>
              <a:rPr lang="en-US" altLang="en-US" sz="2400" i="1" dirty="0">
                <a:solidFill>
                  <a:srgbClr val="333399"/>
                </a:solidFill>
                <a:cs typeface="Times New Roman" pitchFamily="18" charset="0"/>
              </a:rPr>
              <a:t>x</a:t>
            </a:r>
            <a:endParaRPr lang="en-US" altLang="en-US" sz="2400" dirty="0">
              <a:solidFill>
                <a:srgbClr val="333399"/>
              </a:solidFill>
              <a:cs typeface="Times New Roman" pitchFamily="18" charset="0"/>
            </a:endParaRPr>
          </a:p>
          <a:p>
            <a:pPr eaLnBrk="1" hangingPunct="1">
              <a:buFontTx/>
              <a:buNone/>
            </a:pPr>
            <a:endParaRPr lang="en-US" altLang="en-US" sz="2400" i="1" dirty="0">
              <a:solidFill>
                <a:srgbClr val="000000"/>
              </a:solidFill>
              <a:cs typeface="Times New Roman" pitchFamily="18" charset="0"/>
            </a:endParaRPr>
          </a:p>
          <a:p>
            <a:pPr eaLnBrk="1" hangingPunct="1">
              <a:buFontTx/>
              <a:buNone/>
            </a:pPr>
            <a:r>
              <a:rPr lang="en-US" altLang="en-US" sz="2400" i="1" dirty="0">
                <a:solidFill>
                  <a:srgbClr val="000000"/>
                </a:solidFill>
                <a:cs typeface="Times New Roman" pitchFamily="18" charset="0"/>
              </a:rPr>
              <a:t>On page 355 in your textbook, there is an explanation of how the following formulas are obtained. You do not need to know how to get these formula, and if you don’t know calculus yet, you won’t understand how they were obtained. How they were obtained is not important. Only the results will be important for us in this course:</a:t>
            </a:r>
          </a:p>
          <a:p>
            <a:pPr eaLnBrk="1" hangingPunct="1">
              <a:buFontTx/>
              <a:buNone/>
            </a:pPr>
            <a:endParaRPr lang="en-US" altLang="en-US" sz="2400" i="1" dirty="0">
              <a:solidFill>
                <a:srgbClr val="000000"/>
              </a:solidFill>
              <a:cs typeface="Times New Roman" pitchFamily="18" charset="0"/>
            </a:endParaRPr>
          </a:p>
          <a:p>
            <a:pPr algn="ctr" eaLnBrk="1" hangingPunct="1">
              <a:buNone/>
            </a:pPr>
            <a:r>
              <a:rPr lang="en-US" altLang="en-US" sz="2400" b="1" i="1" dirty="0">
                <a:cs typeface="Times New Roman" pitchFamily="18" charset="0"/>
              </a:rPr>
              <a:t>a</a:t>
            </a:r>
            <a:r>
              <a:rPr lang="en-US" altLang="en-US" sz="2400" b="1" dirty="0">
                <a:cs typeface="Times New Roman" pitchFamily="18" charset="0"/>
              </a:rPr>
              <a:t> = -</a:t>
            </a:r>
            <a:r>
              <a:rPr lang="en-US" altLang="en-US" sz="2400" b="1" dirty="0">
                <a:cs typeface="Times New Roman" pitchFamily="18" charset="0"/>
                <a:sym typeface="Symbol" pitchFamily="18" charset="2"/>
              </a:rPr>
              <a:t></a:t>
            </a:r>
            <a:r>
              <a:rPr lang="en-US" altLang="en-US" sz="2400" b="1" baseline="30000" dirty="0">
                <a:cs typeface="Times New Roman" pitchFamily="18" charset="0"/>
              </a:rPr>
              <a:t>2</a:t>
            </a:r>
            <a:r>
              <a:rPr lang="en-US" altLang="en-US" sz="2400" b="1" i="1" dirty="0">
                <a:cs typeface="Times New Roman" pitchFamily="18" charset="0"/>
              </a:rPr>
              <a:t>x</a:t>
            </a:r>
            <a:endParaRPr lang="en-US" altLang="en-US" sz="2400" b="1" dirty="0">
              <a:cs typeface="Times New Roman" pitchFamily="18" charset="0"/>
            </a:endParaRPr>
          </a:p>
          <a:p>
            <a:pPr algn="ctr" eaLnBrk="1" hangingPunct="1">
              <a:buNone/>
            </a:pPr>
            <a:r>
              <a:rPr lang="en-US" altLang="en-US" sz="2400" b="1" i="1" dirty="0">
                <a:solidFill>
                  <a:srgbClr val="000000"/>
                </a:solidFill>
                <a:cs typeface="Times New Roman" pitchFamily="18" charset="0"/>
                <a:sym typeface="Symbol" pitchFamily="18" charset="2"/>
              </a:rPr>
              <a:t>a</a:t>
            </a:r>
            <a:r>
              <a:rPr lang="en-US" altLang="en-US" sz="2400" b="1" dirty="0">
                <a:solidFill>
                  <a:srgbClr val="000000"/>
                </a:solidFill>
                <a:cs typeface="Times New Roman" pitchFamily="18" charset="0"/>
                <a:sym typeface="Symbol" pitchFamily="18" charset="2"/>
              </a:rPr>
              <a:t> = -</a:t>
            </a:r>
            <a:r>
              <a:rPr lang="en-US" altLang="en-US" sz="2400" b="1" i="1" dirty="0">
                <a:solidFill>
                  <a:srgbClr val="000000"/>
                </a:solidFill>
                <a:sym typeface="Symbol" pitchFamily="18" charset="2"/>
              </a:rPr>
              <a:t>x</a:t>
            </a:r>
            <a:r>
              <a:rPr lang="en-US" altLang="en-US" sz="2400" b="1" baseline="-25000" dirty="0">
                <a:solidFill>
                  <a:srgbClr val="000000"/>
                </a:solidFill>
                <a:sym typeface="Symbol" pitchFamily="18" charset="2"/>
              </a:rPr>
              <a:t>0</a:t>
            </a:r>
            <a:r>
              <a:rPr lang="en-US" altLang="en-US" sz="2400" b="1" dirty="0">
                <a:solidFill>
                  <a:srgbClr val="000000"/>
                </a:solidFill>
                <a:sym typeface="Symbol" pitchFamily="18" charset="2"/>
              </a:rPr>
              <a:t></a:t>
            </a:r>
            <a:r>
              <a:rPr lang="en-US" altLang="en-US" sz="2400" b="1" baseline="30000" dirty="0">
                <a:solidFill>
                  <a:srgbClr val="000000"/>
                </a:solidFill>
                <a:sym typeface="Symbol" pitchFamily="18" charset="2"/>
              </a:rPr>
              <a:t>2</a:t>
            </a:r>
            <a:r>
              <a:rPr lang="en-US" altLang="en-US" sz="2400" b="1" baseline="-25000" dirty="0">
                <a:solidFill>
                  <a:srgbClr val="000000"/>
                </a:solidFill>
                <a:cs typeface="Times New Roman" pitchFamily="18" charset="0"/>
                <a:sym typeface="Symbol" pitchFamily="18" charset="2"/>
              </a:rPr>
              <a:t> </a:t>
            </a:r>
            <a:r>
              <a:rPr lang="en-US" altLang="en-US" sz="2400" b="1" dirty="0">
                <a:solidFill>
                  <a:srgbClr val="000000"/>
                </a:solidFill>
                <a:cs typeface="Times New Roman" pitchFamily="18" charset="0"/>
                <a:sym typeface="Symbol" pitchFamily="18" charset="2"/>
              </a:rPr>
              <a:t>cos</a:t>
            </a:r>
            <a:r>
              <a:rPr lang="en-US" altLang="en-US" sz="2400" b="1" baseline="-25000" dirty="0">
                <a:solidFill>
                  <a:srgbClr val="000000"/>
                </a:solidFill>
                <a:cs typeface="Times New Roman" pitchFamily="18" charset="0"/>
                <a:sym typeface="Symbol" pitchFamily="18" charset="2"/>
              </a:rPr>
              <a:t> </a:t>
            </a:r>
            <a:r>
              <a:rPr lang="en-US" altLang="en-US" sz="2400" b="1" dirty="0">
                <a:sym typeface="Symbol" pitchFamily="18" charset="2"/>
              </a:rPr>
              <a:t></a:t>
            </a:r>
            <a:r>
              <a:rPr lang="en-US" altLang="en-US" sz="2400" b="1" i="1" dirty="0">
                <a:sym typeface="Symbol" pitchFamily="18" charset="2"/>
              </a:rPr>
              <a:t>t</a:t>
            </a:r>
          </a:p>
          <a:p>
            <a:pPr eaLnBrk="1" hangingPunct="1">
              <a:buFontTx/>
              <a:buNone/>
            </a:pPr>
            <a:endParaRPr lang="en-US" altLang="en-US" sz="2400" i="1" dirty="0">
              <a:solidFill>
                <a:srgbClr val="000000"/>
              </a:solidFill>
              <a:cs typeface="Times New Roman" pitchFamily="18" charset="0"/>
            </a:endParaRPr>
          </a:p>
        </p:txBody>
      </p:sp>
      <p:sp>
        <p:nvSpPr>
          <p:cNvPr id="2458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rgbClr val="333399"/>
                </a:solidFill>
                <a:cs typeface="Times New Roman" pitchFamily="18" charset="0"/>
              </a:rPr>
              <a:t>The defining equation of SHM: a</a:t>
            </a:r>
            <a:r>
              <a:rPr lang="en-US" altLang="en-US" sz="2400" dirty="0">
                <a:solidFill>
                  <a:srgbClr val="333399"/>
                </a:solidFill>
                <a:cs typeface="Times New Roman" pitchFamily="18" charset="0"/>
              </a:rPr>
              <a:t> = -</a:t>
            </a:r>
            <a:r>
              <a:rPr lang="en-US" altLang="en-US" sz="2400" dirty="0">
                <a:solidFill>
                  <a:srgbClr val="333399"/>
                </a:solidFill>
                <a:cs typeface="Times New Roman" pitchFamily="18" charset="0"/>
                <a:sym typeface="Symbol" pitchFamily="18" charset="2"/>
              </a:rPr>
              <a:t></a:t>
            </a:r>
            <a:r>
              <a:rPr lang="en-US" altLang="en-US" sz="2400" baseline="30000" dirty="0">
                <a:solidFill>
                  <a:srgbClr val="333399"/>
                </a:solidFill>
                <a:cs typeface="Times New Roman" pitchFamily="18" charset="0"/>
              </a:rPr>
              <a:t>2</a:t>
            </a:r>
            <a:r>
              <a:rPr lang="en-US" altLang="en-US" sz="2400" i="1" dirty="0">
                <a:solidFill>
                  <a:srgbClr val="333399"/>
                </a:solidFill>
                <a:cs typeface="Times New Roman" pitchFamily="18" charset="0"/>
              </a:rPr>
              <a:t>x</a:t>
            </a:r>
            <a:endParaRPr lang="en-US" altLang="en-US" sz="2400" dirty="0">
              <a:solidFill>
                <a:srgbClr val="333399"/>
              </a:solidFill>
              <a:cs typeface="Times New Roman" pitchFamily="18" charset="0"/>
            </a:endParaRPr>
          </a:p>
          <a:p>
            <a:pPr eaLnBrk="1" hangingPunct="1">
              <a:buFontTx/>
              <a:buNone/>
            </a:pPr>
            <a:r>
              <a:rPr lang="en-US" altLang="en-US" sz="2400" dirty="0">
                <a:solidFill>
                  <a:srgbClr val="000000"/>
                </a:solidFill>
                <a:cs typeface="Times New Roman" pitchFamily="18" charset="0"/>
                <a:sym typeface="Symbol" pitchFamily="18" charset="2"/>
              </a:rPr>
              <a:t>Let’s put all of our equations in a box – there are quite a few!</a:t>
            </a: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r>
              <a:rPr lang="en-US" altLang="en-US" sz="2400" dirty="0">
                <a:solidFill>
                  <a:srgbClr val="000000"/>
                </a:solidFill>
                <a:cs typeface="Times New Roman" pitchFamily="18" charset="0"/>
                <a:sym typeface="Symbol" pitchFamily="18" charset="2"/>
              </a:rPr>
              <a:t>We say a particle is undergoing </a:t>
            </a:r>
            <a:r>
              <a:rPr lang="en-US" altLang="en-US" sz="2400" b="1" dirty="0">
                <a:solidFill>
                  <a:srgbClr val="000000"/>
                </a:solidFill>
                <a:cs typeface="Times New Roman" pitchFamily="18" charset="0"/>
                <a:sym typeface="Symbol" pitchFamily="18" charset="2"/>
              </a:rPr>
              <a:t>simple                        harmonic motion (SHM)</a:t>
            </a:r>
            <a:r>
              <a:rPr lang="en-US" altLang="en-US" sz="2400" dirty="0">
                <a:solidFill>
                  <a:srgbClr val="000000"/>
                </a:solidFill>
                <a:cs typeface="Times New Roman" pitchFamily="18" charset="0"/>
                <a:sym typeface="Symbol" pitchFamily="18" charset="2"/>
              </a:rPr>
              <a:t> if it’s                                      acceleration is of the form </a:t>
            </a:r>
            <a:r>
              <a:rPr lang="en-US" altLang="en-US" sz="2400" i="1" dirty="0">
                <a:solidFill>
                  <a:srgbClr val="000000"/>
                </a:solidFill>
                <a:cs typeface="Times New Roman" pitchFamily="18" charset="0"/>
              </a:rPr>
              <a:t>a</a:t>
            </a:r>
            <a:r>
              <a:rPr lang="en-US" altLang="en-US" sz="2400" dirty="0">
                <a:solidFill>
                  <a:srgbClr val="000000"/>
                </a:solidFill>
                <a:cs typeface="Times New Roman" pitchFamily="18" charset="0"/>
              </a:rPr>
              <a:t> = -</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rPr>
              <a:t>2</a:t>
            </a:r>
            <a:r>
              <a:rPr lang="en-US" altLang="en-US" sz="2400" i="1" dirty="0">
                <a:solidFill>
                  <a:srgbClr val="000000"/>
                </a:solidFill>
                <a:cs typeface="Times New Roman" pitchFamily="18" charset="0"/>
              </a:rPr>
              <a:t>x</a:t>
            </a:r>
            <a:r>
              <a:rPr lang="en-US" altLang="en-US" sz="2400" dirty="0">
                <a:solidFill>
                  <a:srgbClr val="000000"/>
                </a:solidFill>
                <a:cs typeface="Times New Roman" pitchFamily="18" charset="0"/>
              </a:rPr>
              <a:t>.</a:t>
            </a:r>
          </a:p>
          <a:p>
            <a:pPr eaLnBrk="1" hangingPunct="1">
              <a:buFontTx/>
              <a:buNone/>
            </a:pPr>
            <a:r>
              <a:rPr lang="en-US" altLang="en-US" sz="2400" dirty="0">
                <a:solidFill>
                  <a:srgbClr val="000000"/>
                </a:solidFill>
                <a:cs typeface="Times New Roman" pitchFamily="18" charset="0"/>
                <a:sym typeface="Symbol" pitchFamily="18" charset="2"/>
              </a:rPr>
              <a:t>The Data Booklet has the highlighted formulas.</a:t>
            </a:r>
          </a:p>
        </p:txBody>
      </p:sp>
      <p:grpSp>
        <p:nvGrpSpPr>
          <p:cNvPr id="2" name="Group 33"/>
          <p:cNvGrpSpPr>
            <a:grpSpLocks/>
          </p:cNvGrpSpPr>
          <p:nvPr/>
        </p:nvGrpSpPr>
        <p:grpSpPr bwMode="auto">
          <a:xfrm>
            <a:off x="830263" y="2546350"/>
            <a:ext cx="7472362" cy="2508250"/>
            <a:chOff x="523" y="1827"/>
            <a:chExt cx="4707" cy="1580"/>
          </a:xfrm>
        </p:grpSpPr>
        <p:sp>
          <p:nvSpPr>
            <p:cNvPr id="25621" name="Rectangle 19"/>
            <p:cNvSpPr>
              <a:spLocks noChangeArrowheads="1"/>
            </p:cNvSpPr>
            <p:nvPr/>
          </p:nvSpPr>
          <p:spPr bwMode="auto">
            <a:xfrm>
              <a:off x="633" y="1828"/>
              <a:ext cx="171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x</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 </a:t>
              </a:r>
              <a:r>
                <a:rPr lang="en-US" altLang="en-US" sz="2400">
                  <a:solidFill>
                    <a:srgbClr val="000000"/>
                  </a:solidFill>
                  <a:cs typeface="Times New Roman" pitchFamily="18" charset="0"/>
                  <a:sym typeface="Symbol" pitchFamily="18" charset="2"/>
                </a:rPr>
                <a:t>cos</a:t>
              </a:r>
              <a:r>
                <a:rPr lang="en-US" altLang="en-US" sz="2400" baseline="-25000">
                  <a:solidFill>
                    <a:srgbClr val="000000"/>
                  </a:solidFill>
                  <a:cs typeface="Times New Roman" pitchFamily="18" charset="0"/>
                  <a:sym typeface="Symbol" pitchFamily="18" charset="2"/>
                </a:rPr>
                <a:t> </a:t>
              </a:r>
              <a:r>
                <a:rPr lang="en-US" altLang="en-US" sz="2400">
                  <a:sym typeface="Symbol" pitchFamily="18" charset="2"/>
                </a:rPr>
                <a:t></a:t>
              </a:r>
              <a:r>
                <a:rPr lang="en-US" altLang="en-US" sz="2400" i="1">
                  <a:sym typeface="Symbol" pitchFamily="18" charset="2"/>
                </a:rPr>
                <a:t>t</a:t>
              </a:r>
            </a:p>
          </p:txBody>
        </p:sp>
        <p:sp>
          <p:nvSpPr>
            <p:cNvPr id="25622" name="Text Box 20"/>
            <p:cNvSpPr txBox="1">
              <a:spLocks noChangeArrowheads="1"/>
            </p:cNvSpPr>
            <p:nvPr/>
          </p:nvSpPr>
          <p:spPr bwMode="auto">
            <a:xfrm>
              <a:off x="3406" y="1846"/>
              <a:ext cx="1819" cy="7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Set 1 - equations of simple harmonic motion</a:t>
              </a:r>
            </a:p>
          </p:txBody>
        </p:sp>
        <p:sp>
          <p:nvSpPr>
            <p:cNvPr id="25623" name="Rectangle 21"/>
            <p:cNvSpPr>
              <a:spLocks noChangeArrowheads="1"/>
            </p:cNvSpPr>
            <p:nvPr/>
          </p:nvSpPr>
          <p:spPr bwMode="auto">
            <a:xfrm>
              <a:off x="523" y="1848"/>
              <a:ext cx="4701" cy="155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5624" name="Rectangle 22"/>
            <p:cNvSpPr>
              <a:spLocks noChangeArrowheads="1"/>
            </p:cNvSpPr>
            <p:nvPr/>
          </p:nvSpPr>
          <p:spPr bwMode="auto">
            <a:xfrm>
              <a:off x="628" y="2053"/>
              <a:ext cx="190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v</a:t>
              </a:r>
              <a:r>
                <a:rPr lang="en-US" altLang="en-US" sz="2400">
                  <a:solidFill>
                    <a:srgbClr val="000000"/>
                  </a:solidFill>
                  <a:cs typeface="Times New Roman" pitchFamily="18" charset="0"/>
                  <a:sym typeface="Symbol" pitchFamily="18" charset="2"/>
                </a:rPr>
                <a:t> = -</a:t>
              </a:r>
              <a:r>
                <a:rPr lang="en-US" altLang="en-US" sz="2400" i="1">
                  <a:solidFill>
                    <a:srgbClr val="000000"/>
                  </a:solidFill>
                  <a:sym typeface="Symbol" pitchFamily="18" charset="2"/>
                </a:rPr>
                <a:t> x</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sin</a:t>
              </a:r>
              <a:r>
                <a:rPr lang="en-US" altLang="en-US" sz="2400" baseline="-25000">
                  <a:solidFill>
                    <a:srgbClr val="000000"/>
                  </a:solidFill>
                  <a:cs typeface="Times New Roman" pitchFamily="18" charset="0"/>
                  <a:sym typeface="Symbol" pitchFamily="18" charset="2"/>
                </a:rPr>
                <a:t> </a:t>
              </a:r>
              <a:r>
                <a:rPr lang="en-US" altLang="en-US" sz="2400">
                  <a:sym typeface="Symbol" pitchFamily="18" charset="2"/>
                </a:rPr>
                <a:t></a:t>
              </a:r>
              <a:r>
                <a:rPr lang="en-US" altLang="en-US" sz="2400" i="1">
                  <a:sym typeface="Symbol" pitchFamily="18" charset="2"/>
                </a:rPr>
                <a:t>t</a:t>
              </a:r>
            </a:p>
          </p:txBody>
        </p:sp>
        <p:sp>
          <p:nvSpPr>
            <p:cNvPr id="25625" name="Rectangle 23"/>
            <p:cNvSpPr>
              <a:spLocks noChangeArrowheads="1"/>
            </p:cNvSpPr>
            <p:nvPr/>
          </p:nvSpPr>
          <p:spPr bwMode="auto">
            <a:xfrm>
              <a:off x="621" y="2288"/>
              <a:ext cx="190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dirty="0">
                  <a:solidFill>
                    <a:srgbClr val="000000"/>
                  </a:solidFill>
                  <a:cs typeface="Times New Roman" pitchFamily="18" charset="0"/>
                  <a:sym typeface="Symbol" pitchFamily="18" charset="2"/>
                </a:rPr>
                <a:t>a</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sym typeface="Symbol" pitchFamily="18" charset="2"/>
                </a:rPr>
                <a:t>x</a:t>
              </a:r>
              <a:r>
                <a:rPr lang="en-US" altLang="en-US" sz="2400" baseline="-25000" dirty="0">
                  <a:solidFill>
                    <a:srgbClr val="000000"/>
                  </a:solidFill>
                  <a:sym typeface="Symbol" pitchFamily="18" charset="2"/>
                </a:rPr>
                <a:t>0</a:t>
              </a:r>
              <a:r>
                <a:rPr lang="en-US" altLang="en-US" sz="2400" dirty="0">
                  <a:solidFill>
                    <a:srgbClr val="000000"/>
                  </a:solidFill>
                  <a:sym typeface="Symbol" pitchFamily="18" charset="2"/>
                </a:rPr>
                <a:t></a:t>
              </a:r>
              <a:r>
                <a:rPr lang="en-US" altLang="en-US" sz="2400" baseline="30000" dirty="0">
                  <a:solidFill>
                    <a:srgbClr val="000000"/>
                  </a:solidFill>
                  <a:sym typeface="Symbol" pitchFamily="18" charset="2"/>
                </a:rPr>
                <a:t>2</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cos</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a:t>
              </a:r>
              <a:r>
                <a:rPr lang="en-US" altLang="en-US" sz="2400" i="1" dirty="0">
                  <a:sym typeface="Symbol" pitchFamily="18" charset="2"/>
                </a:rPr>
                <a:t>t</a:t>
              </a:r>
            </a:p>
          </p:txBody>
        </p:sp>
        <p:sp>
          <p:nvSpPr>
            <p:cNvPr id="25626" name="Rectangle 24"/>
            <p:cNvSpPr>
              <a:spLocks noChangeArrowheads="1"/>
            </p:cNvSpPr>
            <p:nvPr/>
          </p:nvSpPr>
          <p:spPr bwMode="auto">
            <a:xfrm>
              <a:off x="621" y="2539"/>
              <a:ext cx="112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a</a:t>
              </a:r>
              <a:r>
                <a:rPr lang="en-US" altLang="en-US" sz="2400">
                  <a:solidFill>
                    <a:srgbClr val="000000"/>
                  </a:solidFill>
                  <a:cs typeface="Times New Roman" pitchFamily="18" charset="0"/>
                  <a:sym typeface="Symbol" pitchFamily="18" charset="2"/>
                </a:rPr>
                <a:t> = -</a:t>
              </a:r>
              <a:r>
                <a:rPr lang="en-US" altLang="en-US" sz="2400">
                  <a:solidFill>
                    <a:srgbClr val="000000"/>
                  </a:solidFill>
                  <a:sym typeface="Symbol" pitchFamily="18" charset="2"/>
                </a:rPr>
                <a:t></a:t>
              </a:r>
              <a:r>
                <a:rPr lang="en-US" altLang="en-US" sz="2400" baseline="30000">
                  <a:solidFill>
                    <a:srgbClr val="000000"/>
                  </a:solidFill>
                  <a:sym typeface="Symbol" pitchFamily="18" charset="2"/>
                </a:rPr>
                <a:t>2</a:t>
              </a:r>
              <a:r>
                <a:rPr lang="en-US" altLang="en-US" sz="2400" i="1">
                  <a:solidFill>
                    <a:srgbClr val="000000"/>
                  </a:solidFill>
                  <a:cs typeface="Times New Roman" pitchFamily="18" charset="0"/>
                  <a:sym typeface="Symbol" pitchFamily="18" charset="2"/>
                </a:rPr>
                <a:t>x</a:t>
              </a:r>
              <a:endParaRPr lang="en-US" altLang="en-US" sz="2400" i="1">
                <a:sym typeface="Symbol" pitchFamily="18" charset="2"/>
              </a:endParaRPr>
            </a:p>
          </p:txBody>
        </p:sp>
        <p:sp>
          <p:nvSpPr>
            <p:cNvPr id="25627" name="Rectangle 25"/>
            <p:cNvSpPr>
              <a:spLocks noChangeArrowheads="1"/>
            </p:cNvSpPr>
            <p:nvPr/>
          </p:nvSpPr>
          <p:spPr bwMode="auto">
            <a:xfrm>
              <a:off x="2820" y="2674"/>
              <a:ext cx="2401"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i="1">
                  <a:solidFill>
                    <a:schemeClr val="hlink"/>
                  </a:solidFill>
                  <a:cs typeface="Times New Roman" pitchFamily="18" charset="0"/>
                  <a:sym typeface="Symbol" pitchFamily="18" charset="2"/>
                </a:rPr>
                <a:t>x</a:t>
              </a:r>
              <a:r>
                <a:rPr lang="en-US" altLang="en-US" sz="2000" baseline="-25000">
                  <a:solidFill>
                    <a:schemeClr val="hlink"/>
                  </a:solidFill>
                  <a:cs typeface="Times New Roman" pitchFamily="18" charset="0"/>
                  <a:sym typeface="Symbol" pitchFamily="18" charset="2"/>
                </a:rPr>
                <a:t>0 </a:t>
              </a:r>
              <a:r>
                <a:rPr lang="en-US" altLang="en-US" sz="2000">
                  <a:solidFill>
                    <a:schemeClr val="hlink"/>
                  </a:solidFill>
                  <a:cs typeface="Times New Roman" pitchFamily="18" charset="0"/>
                  <a:sym typeface="Symbol" pitchFamily="18" charset="2"/>
                </a:rPr>
                <a:t>is the maximum displacement</a:t>
              </a:r>
              <a:endParaRPr lang="en-US" altLang="en-US" sz="2000" i="1">
                <a:solidFill>
                  <a:schemeClr val="hlink"/>
                </a:solidFill>
                <a:sym typeface="Symbol" pitchFamily="18" charset="2"/>
              </a:endParaRPr>
            </a:p>
          </p:txBody>
        </p:sp>
        <p:sp>
          <p:nvSpPr>
            <p:cNvPr id="25628" name="Rectangle 26"/>
            <p:cNvSpPr>
              <a:spLocks noChangeArrowheads="1"/>
            </p:cNvSpPr>
            <p:nvPr/>
          </p:nvSpPr>
          <p:spPr bwMode="auto">
            <a:xfrm>
              <a:off x="2822" y="2835"/>
              <a:ext cx="239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i="1">
                  <a:solidFill>
                    <a:schemeClr val="hlink"/>
                  </a:solidFill>
                  <a:cs typeface="Times New Roman" pitchFamily="18" charset="0"/>
                  <a:sym typeface="Symbol" pitchFamily="18" charset="2"/>
                </a:rPr>
                <a:t>v</a:t>
              </a:r>
              <a:r>
                <a:rPr lang="en-US" altLang="en-US" sz="2000" baseline="-25000">
                  <a:solidFill>
                    <a:schemeClr val="hlink"/>
                  </a:solidFill>
                  <a:cs typeface="Times New Roman" pitchFamily="18" charset="0"/>
                  <a:sym typeface="Symbol" pitchFamily="18" charset="2"/>
                </a:rPr>
                <a:t>0 </a:t>
              </a:r>
              <a:r>
                <a:rPr lang="en-US" altLang="en-US" sz="2000">
                  <a:solidFill>
                    <a:schemeClr val="hlink"/>
                  </a:solidFill>
                  <a:cs typeface="Times New Roman" pitchFamily="18" charset="0"/>
                  <a:sym typeface="Symbol" pitchFamily="18" charset="2"/>
                </a:rPr>
                <a:t>is the maximum speed</a:t>
              </a:r>
              <a:endParaRPr lang="en-US" altLang="en-US" sz="2000" i="1">
                <a:solidFill>
                  <a:schemeClr val="hlink"/>
                </a:solidFill>
                <a:sym typeface="Symbol" pitchFamily="18" charset="2"/>
              </a:endParaRPr>
            </a:p>
          </p:txBody>
        </p:sp>
        <mc:AlternateContent xmlns:mc="http://schemas.openxmlformats.org/markup-compatibility/2006" xmlns:a14="http://schemas.microsoft.com/office/drawing/2010/main">
          <mc:Choice Requires="a14">
            <p:sp>
              <p:nvSpPr>
                <p:cNvPr id="25629" name="Rectangle 27"/>
                <p:cNvSpPr>
                  <a:spLocks noChangeArrowheads="1"/>
                </p:cNvSpPr>
                <p:nvPr/>
              </p:nvSpPr>
              <p:spPr bwMode="auto">
                <a:xfrm>
                  <a:off x="2397" y="1827"/>
                  <a:ext cx="999" cy="4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dirty="0" smtClean="0">
                      <a:sym typeface="Symbol" pitchFamily="18" charset="2"/>
                    </a:rPr>
                    <a:t></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a:t>
                  </a:r>
                  <a:r>
                    <a:rPr lang="en-US" altLang="en-US" sz="2400" i="1" dirty="0">
                      <a:cs typeface="Courier New" pitchFamily="49" charset="0"/>
                      <a:sym typeface="Symbol" pitchFamily="18" charset="2"/>
                    </a:rPr>
                    <a:t> </a:t>
                  </a:r>
                  <a14:m>
                    <m:oMath xmlns:m="http://schemas.openxmlformats.org/officeDocument/2006/math">
                      <m:f>
                        <m:fPr>
                          <m:ctrlPr>
                            <a:rPr lang="en-US" altLang="en-US" sz="2400" i="1" dirty="0">
                              <a:latin typeface="Cambria Math" panose="02040503050406030204" pitchFamily="18" charset="0"/>
                              <a:cs typeface="Courier New" pitchFamily="49" charset="0"/>
                              <a:sym typeface="Symbol" pitchFamily="18" charset="2"/>
                            </a:rPr>
                          </m:ctrlPr>
                        </m:fPr>
                        <m:num>
                          <m:r>
                            <a:rPr lang="en-US" altLang="en-US" sz="2400" i="1" dirty="0">
                              <a:latin typeface="Cambria Math" panose="02040503050406030204" pitchFamily="18" charset="0"/>
                            </a:rPr>
                            <m:t>2</m:t>
                          </m:r>
                          <m:r>
                            <a:rPr lang="en-US" altLang="en-US" sz="2400" i="1" dirty="0">
                              <a:latin typeface="Cambria Math" panose="02040503050406030204" pitchFamily="18" charset="0"/>
                              <a:sym typeface="Symbol" pitchFamily="18" charset="2"/>
                            </a:rPr>
                            <m:t></m:t>
                          </m:r>
                        </m:num>
                        <m:den>
                          <m:r>
                            <a:rPr lang="en-US" altLang="en-US" sz="2400" i="1" dirty="0">
                              <a:latin typeface="Cambria Math" panose="02040503050406030204" pitchFamily="18" charset="0"/>
                              <a:cs typeface="Courier New" pitchFamily="49" charset="0"/>
                              <a:sym typeface="Symbol" pitchFamily="18" charset="2"/>
                            </a:rPr>
                            <m:t>𝑇</m:t>
                          </m:r>
                        </m:den>
                      </m:f>
                      <m:r>
                        <a:rPr lang="en-US" altLang="en-US" sz="2400" i="1" dirty="0">
                          <a:latin typeface="Cambria Math" panose="02040503050406030204" pitchFamily="18" charset="0"/>
                          <a:cs typeface="Courier New" pitchFamily="49" charset="0"/>
                          <a:sym typeface="Symbol" pitchFamily="18" charset="2"/>
                        </a:rPr>
                        <m:t> </m:t>
                      </m:r>
                    </m:oMath>
                  </a14:m>
                  <a:endParaRPr lang="en-US" altLang="en-US" sz="2400" dirty="0">
                    <a:cs typeface="Courier New" pitchFamily="49" charset="0"/>
                    <a:sym typeface="Symbol" pitchFamily="18" charset="2"/>
                  </a:endParaRPr>
                </a:p>
                <a:p>
                  <a:pPr eaLnBrk="1" hangingPunct="1">
                    <a:lnSpc>
                      <a:spcPct val="90000"/>
                    </a:lnSpc>
                    <a:buFontTx/>
                    <a:buNone/>
                  </a:pPr>
                  <a:r>
                    <a:rPr lang="en-US" altLang="en-US" sz="2400" dirty="0">
                      <a:sym typeface="Symbol" pitchFamily="18" charset="2"/>
                    </a:rPr>
                    <a:t></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 </a:t>
                  </a:r>
                  <a:r>
                    <a:rPr lang="en-US" altLang="en-US" sz="2400" dirty="0"/>
                    <a:t>2</a:t>
                  </a:r>
                  <a:r>
                    <a:rPr lang="en-US" altLang="en-US" sz="2400" dirty="0">
                      <a:sym typeface="Symbol" pitchFamily="18" charset="2"/>
                    </a:rPr>
                    <a:t></a:t>
                  </a:r>
                  <a:r>
                    <a:rPr lang="en-US" altLang="en-US" sz="2400" i="1" dirty="0">
                      <a:cs typeface="Courier New" pitchFamily="49" charset="0"/>
                      <a:sym typeface="Symbol" pitchFamily="18" charset="2"/>
                    </a:rPr>
                    <a:t>f</a:t>
                  </a:r>
                  <a:r>
                    <a:rPr lang="en-US" altLang="en-US" sz="2400" dirty="0">
                      <a:cs typeface="Courier New" pitchFamily="49" charset="0"/>
                      <a:sym typeface="Symbol" pitchFamily="18" charset="2"/>
                    </a:rPr>
                    <a:t> </a:t>
                  </a:r>
                </a:p>
              </p:txBody>
            </p:sp>
          </mc:Choice>
          <mc:Fallback xmlns="">
            <p:sp>
              <p:nvSpPr>
                <p:cNvPr id="25629" name="Rectangle 27"/>
                <p:cNvSpPr>
                  <a:spLocks noRot="1" noChangeAspect="1" noMove="1" noResize="1" noEditPoints="1" noAdjustHandles="1" noChangeArrowheads="1" noChangeShapeType="1" noTextEdit="1"/>
                </p:cNvSpPr>
                <p:nvPr/>
              </p:nvSpPr>
              <p:spPr bwMode="auto">
                <a:xfrm>
                  <a:off x="2397" y="1827"/>
                  <a:ext cx="999" cy="452"/>
                </a:xfrm>
                <a:prstGeom prst="rect">
                  <a:avLst/>
                </a:prstGeom>
                <a:blipFill>
                  <a:blip r:embed="rId6"/>
                  <a:stretch>
                    <a:fillRect l="-5769" t="-3419" b="-5470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5630" name="Rectangle 28"/>
            <p:cNvSpPr>
              <a:spLocks noChangeArrowheads="1"/>
            </p:cNvSpPr>
            <p:nvPr/>
          </p:nvSpPr>
          <p:spPr bwMode="auto">
            <a:xfrm>
              <a:off x="1413" y="3001"/>
              <a:ext cx="3817"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i="1">
                  <a:solidFill>
                    <a:schemeClr val="accent2"/>
                  </a:solidFill>
                  <a:cs typeface="Times New Roman" pitchFamily="18" charset="0"/>
                  <a:sym typeface="Symbol" pitchFamily="18" charset="2"/>
                </a:rPr>
                <a:t>This equation set works only for a mass which begins at x = +x</a:t>
              </a:r>
              <a:r>
                <a:rPr lang="en-US" altLang="en-US" sz="2000" baseline="-25000">
                  <a:solidFill>
                    <a:schemeClr val="accent2"/>
                  </a:solidFill>
                  <a:cs typeface="Times New Roman" pitchFamily="18" charset="0"/>
                  <a:sym typeface="Symbol" pitchFamily="18" charset="2"/>
                </a:rPr>
                <a:t>0</a:t>
              </a:r>
              <a:r>
                <a:rPr lang="en-US" altLang="en-US" sz="2000" i="1">
                  <a:solidFill>
                    <a:schemeClr val="accent2"/>
                  </a:solidFill>
                  <a:cs typeface="Times New Roman" pitchFamily="18" charset="0"/>
                  <a:sym typeface="Symbol" pitchFamily="18" charset="2"/>
                </a:rPr>
                <a:t> and is released from rest</a:t>
              </a:r>
              <a:r>
                <a:rPr lang="en-US" altLang="en-US" sz="2000">
                  <a:solidFill>
                    <a:schemeClr val="accent2"/>
                  </a:solidFill>
                  <a:cs typeface="Times New Roman" pitchFamily="18" charset="0"/>
                  <a:sym typeface="Symbol" pitchFamily="18" charset="2"/>
                </a:rPr>
                <a:t> </a:t>
              </a:r>
              <a:r>
                <a:rPr lang="en-US" altLang="en-US" sz="2000" i="1">
                  <a:solidFill>
                    <a:schemeClr val="accent2"/>
                  </a:solidFill>
                  <a:cs typeface="Times New Roman" pitchFamily="18" charset="0"/>
                  <a:sym typeface="Symbol" pitchFamily="18" charset="2"/>
                </a:rPr>
                <a:t>at t = 0 s.</a:t>
              </a:r>
            </a:p>
          </p:txBody>
        </p:sp>
        <p:sp>
          <p:nvSpPr>
            <p:cNvPr id="25631" name="Rectangle 32"/>
            <p:cNvSpPr>
              <a:spLocks noChangeArrowheads="1"/>
            </p:cNvSpPr>
            <p:nvPr/>
          </p:nvSpPr>
          <p:spPr bwMode="auto">
            <a:xfrm>
              <a:off x="2361" y="2347"/>
              <a:ext cx="999"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25000">
                  <a:sym typeface="Symbol" pitchFamily="18" charset="2"/>
                </a:rPr>
                <a:t>0</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i="1"/>
                <a:t>x</a:t>
              </a:r>
              <a:r>
                <a:rPr lang="en-US" altLang="en-US" sz="2400" baseline="-25000"/>
                <a:t>0</a:t>
              </a:r>
              <a:r>
                <a:rPr lang="en-US" altLang="en-US" sz="2400">
                  <a:sym typeface="Symbol" pitchFamily="18" charset="2"/>
                </a:rPr>
                <a:t></a:t>
              </a:r>
              <a:r>
                <a:rPr lang="en-US" altLang="en-US" sz="2400">
                  <a:cs typeface="Courier New" pitchFamily="49" charset="0"/>
                  <a:sym typeface="Symbol" pitchFamily="18" charset="2"/>
                </a:rPr>
                <a:t> </a:t>
              </a:r>
            </a:p>
          </p:txBody>
        </p:sp>
      </p:grpSp>
      <p:sp>
        <p:nvSpPr>
          <p:cNvPr id="659507" name="Rectangle 51"/>
          <p:cNvSpPr>
            <a:spLocks noChangeArrowheads="1"/>
          </p:cNvSpPr>
          <p:nvPr/>
        </p:nvSpPr>
        <p:spPr bwMode="auto">
          <a:xfrm>
            <a:off x="985838" y="2605088"/>
            <a:ext cx="2154237" cy="717550"/>
          </a:xfrm>
          <a:prstGeom prst="rect">
            <a:avLst/>
          </a:prstGeom>
          <a:solidFill>
            <a:srgbClr val="FF99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9508" name="Rectangle 52"/>
          <p:cNvSpPr>
            <a:spLocks noChangeArrowheads="1"/>
          </p:cNvSpPr>
          <p:nvPr/>
        </p:nvSpPr>
        <p:spPr bwMode="auto">
          <a:xfrm>
            <a:off x="3852069" y="2585403"/>
            <a:ext cx="1078706" cy="488315"/>
          </a:xfrm>
          <a:prstGeom prst="rect">
            <a:avLst/>
          </a:prstGeom>
          <a:solidFill>
            <a:srgbClr val="FF99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560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pic>
        <p:nvPicPr>
          <p:cNvPr id="25632" name="Picture 3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5212" y="5135880"/>
            <a:ext cx="2066402" cy="16211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52"/>
          <p:cNvSpPr>
            <a:spLocks noChangeArrowheads="1"/>
          </p:cNvSpPr>
          <p:nvPr/>
        </p:nvSpPr>
        <p:spPr bwMode="auto">
          <a:xfrm>
            <a:off x="4930775" y="1371600"/>
            <a:ext cx="1256665" cy="396240"/>
          </a:xfrm>
          <a:prstGeom prst="rect">
            <a:avLst/>
          </a:prstGeom>
          <a:solidFill>
            <a:srgbClr val="FF99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59458">
                                            <p:txEl>
                                              <p:pRg st="1" end="1"/>
                                            </p:txEl>
                                          </p:spTgt>
                                        </p:tgtEl>
                                        <p:attrNameLst>
                                          <p:attrName>style.visibility</p:attrName>
                                        </p:attrNameLst>
                                      </p:cBhvr>
                                      <p:to>
                                        <p:strVal val="visible"/>
                                      </p:to>
                                    </p:set>
                                    <p:anim calcmode="lin" valueType="num">
                                      <p:cBhvr additive="base">
                                        <p:cTn id="7" dur="500" fill="hold"/>
                                        <p:tgtEl>
                                          <p:spTgt spid="6594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94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6" fill="hold" nodeType="withGroup">
                            <p:stCondLst>
                              <p:cond delay="500"/>
                            </p:stCondLst>
                            <p:childTnLst>
                              <p:par>
                                <p:cTn id="17" presetID="53" presetClass="entr" presetSubtype="16" fill="hold" nodeType="afterEffect">
                                  <p:stCondLst>
                                    <p:cond delay="0"/>
                                  </p:stCondLst>
                                  <p:childTnLst>
                                    <p:set>
                                      <p:cBhvr>
                                        <p:cTn id="18" dur="1" fill="hold">
                                          <p:stCondLst>
                                            <p:cond delay="0"/>
                                          </p:stCondLst>
                                        </p:cTn>
                                        <p:tgtEl>
                                          <p:spTgt spid="25632"/>
                                        </p:tgtEl>
                                        <p:attrNameLst>
                                          <p:attrName>style.visibility</p:attrName>
                                        </p:attrNameLst>
                                      </p:cBhvr>
                                      <p:to>
                                        <p:strVal val="visible"/>
                                      </p:to>
                                    </p:set>
                                    <p:anim calcmode="lin" valueType="num">
                                      <p:cBhvr>
                                        <p:cTn id="19" dur="500" fill="hold"/>
                                        <p:tgtEl>
                                          <p:spTgt spid="25632"/>
                                        </p:tgtEl>
                                        <p:attrNameLst>
                                          <p:attrName>ppt_w</p:attrName>
                                        </p:attrNameLst>
                                      </p:cBhvr>
                                      <p:tavLst>
                                        <p:tav tm="0">
                                          <p:val>
                                            <p:fltVal val="0"/>
                                          </p:val>
                                        </p:tav>
                                        <p:tav tm="100000">
                                          <p:val>
                                            <p:strVal val="#ppt_w"/>
                                          </p:val>
                                        </p:tav>
                                      </p:tavLst>
                                    </p:anim>
                                    <p:anim calcmode="lin" valueType="num">
                                      <p:cBhvr>
                                        <p:cTn id="20" dur="500" fill="hold"/>
                                        <p:tgtEl>
                                          <p:spTgt spid="25632"/>
                                        </p:tgtEl>
                                        <p:attrNameLst>
                                          <p:attrName>ppt_h</p:attrName>
                                        </p:attrNameLst>
                                      </p:cBhvr>
                                      <p:tavLst>
                                        <p:tav tm="0">
                                          <p:val>
                                            <p:fltVal val="0"/>
                                          </p:val>
                                        </p:tav>
                                        <p:tav tm="100000">
                                          <p:val>
                                            <p:strVal val="#ppt_h"/>
                                          </p:val>
                                        </p:tav>
                                      </p:tavLst>
                                    </p:anim>
                                    <p:animEffect transition="in" filter="fade">
                                      <p:cBhvr>
                                        <p:cTn id="21" dur="500"/>
                                        <p:tgtEl>
                                          <p:spTgt spid="2563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59458">
                                            <p:txEl>
                                              <p:pRg st="8" end="8"/>
                                            </p:txEl>
                                          </p:spTgt>
                                        </p:tgtEl>
                                        <p:attrNameLst>
                                          <p:attrName>style.visibility</p:attrName>
                                        </p:attrNameLst>
                                      </p:cBhvr>
                                      <p:to>
                                        <p:strVal val="visible"/>
                                      </p:to>
                                    </p:set>
                                    <p:anim calcmode="lin" valueType="num">
                                      <p:cBhvr additive="base">
                                        <p:cTn id="26" dur="500" fill="hold"/>
                                        <p:tgtEl>
                                          <p:spTgt spid="659458">
                                            <p:txEl>
                                              <p:pRg st="8" end="8"/>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5945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subTnLst>
                                    <p:audio>
                                      <p:cMediaNode>
                                        <p:cTn display="0" masterRel="sameClick">
                                          <p:stCondLst>
                                            <p:cond evt="begin" delay="0">
                                              <p:tn val="30"/>
                                            </p:cond>
                                          </p:stCondLst>
                                          <p:endCondLst>
                                            <p:cond evt="onStopAudio" delay="0">
                                              <p:tgtEl>
                                                <p:sldTgt/>
                                              </p:tgtEl>
                                            </p:cond>
                                          </p:endCondLst>
                                        </p:cTn>
                                        <p:tgtEl>
                                          <p:sndTgt r:embed="rId5" name="cashreg.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59458">
                                            <p:txEl>
                                              <p:pRg st="9" end="9"/>
                                            </p:txEl>
                                          </p:spTgt>
                                        </p:tgtEl>
                                        <p:attrNameLst>
                                          <p:attrName>style.visibility</p:attrName>
                                        </p:attrNameLst>
                                      </p:cBhvr>
                                      <p:to>
                                        <p:strVal val="visible"/>
                                      </p:to>
                                    </p:set>
                                    <p:anim calcmode="lin" valueType="num">
                                      <p:cBhvr additive="base">
                                        <p:cTn id="37" dur="500" fill="hold"/>
                                        <p:tgtEl>
                                          <p:spTgt spid="659458">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5945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59507"/>
                                        </p:tgtEl>
                                        <p:attrNameLst>
                                          <p:attrName>style.visibility</p:attrName>
                                        </p:attrNameLst>
                                      </p:cBhvr>
                                      <p:to>
                                        <p:strVal val="visible"/>
                                      </p:to>
                                    </p:set>
                                    <p:animEffect transition="in" filter="wipe(left)">
                                      <p:cBhvr>
                                        <p:cTn id="43" dur="500"/>
                                        <p:tgtEl>
                                          <p:spTgt spid="659507"/>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59508"/>
                                        </p:tgtEl>
                                        <p:attrNameLst>
                                          <p:attrName>style.visibility</p:attrName>
                                        </p:attrNameLst>
                                      </p:cBhvr>
                                      <p:to>
                                        <p:strVal val="visible"/>
                                      </p:to>
                                    </p:set>
                                    <p:animEffect transition="in" filter="wipe(left)">
                                      <p:cBhvr>
                                        <p:cTn id="48" dur="500"/>
                                        <p:tgtEl>
                                          <p:spTgt spid="659508"/>
                                        </p:tgtEl>
                                      </p:cBhvr>
                                    </p:animEffect>
                                  </p:childTnLst>
                                  <p:subTnLst>
                                    <p:audio>
                                      <p:cMediaNode>
                                        <p:cTn display="0" masterRel="sameClick">
                                          <p:stCondLst>
                                            <p:cond evt="begin" delay="0">
                                              <p:tn val="46"/>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507" grpId="0" animBg="1"/>
      <p:bldP spid="659508"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rgbClr val="333399"/>
                </a:solidFill>
                <a:cs typeface="Times New Roman" pitchFamily="18" charset="0"/>
              </a:rPr>
              <a:t>The defining equation of SHM: a</a:t>
            </a:r>
            <a:r>
              <a:rPr lang="en-US" altLang="en-US" sz="2400" dirty="0">
                <a:solidFill>
                  <a:srgbClr val="333399"/>
                </a:solidFill>
                <a:cs typeface="Times New Roman" pitchFamily="18" charset="0"/>
              </a:rPr>
              <a:t> = -</a:t>
            </a:r>
            <a:r>
              <a:rPr lang="en-US" altLang="en-US" sz="2400" dirty="0">
                <a:solidFill>
                  <a:srgbClr val="333399"/>
                </a:solidFill>
                <a:cs typeface="Times New Roman" pitchFamily="18" charset="0"/>
                <a:sym typeface="Symbol" pitchFamily="18" charset="2"/>
              </a:rPr>
              <a:t></a:t>
            </a:r>
            <a:r>
              <a:rPr lang="en-US" altLang="en-US" sz="2400" baseline="30000" dirty="0">
                <a:solidFill>
                  <a:srgbClr val="333399"/>
                </a:solidFill>
                <a:cs typeface="Times New Roman" pitchFamily="18" charset="0"/>
              </a:rPr>
              <a:t>2</a:t>
            </a:r>
            <a:r>
              <a:rPr lang="en-US" altLang="en-US" sz="2400" i="1" dirty="0">
                <a:solidFill>
                  <a:srgbClr val="333399"/>
                </a:solidFill>
                <a:cs typeface="Times New Roman" pitchFamily="18" charset="0"/>
              </a:rPr>
              <a:t>x</a:t>
            </a:r>
            <a:endParaRPr lang="en-US" altLang="en-US" sz="2400" dirty="0">
              <a:solidFill>
                <a:srgbClr val="333399"/>
              </a:solidFill>
              <a:cs typeface="Times New Roman" pitchFamily="18" charset="0"/>
            </a:endParaRPr>
          </a:p>
          <a:p>
            <a:pPr eaLnBrk="1" hangingPunct="1">
              <a:buFontTx/>
              <a:buNone/>
            </a:pPr>
            <a:r>
              <a:rPr lang="en-US" altLang="en-US" sz="2400" dirty="0">
                <a:solidFill>
                  <a:srgbClr val="000000"/>
                </a:solidFill>
                <a:cs typeface="Times New Roman" pitchFamily="18" charset="0"/>
                <a:sym typeface="Symbol" pitchFamily="18" charset="2"/>
              </a:rPr>
              <a:t>Without deriving the other set in the Data Booklet, here they are:</a:t>
            </a: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r>
              <a:rPr lang="en-US" altLang="en-US" sz="2400" dirty="0">
                <a:solidFill>
                  <a:srgbClr val="000000"/>
                </a:solidFill>
                <a:cs typeface="Times New Roman" pitchFamily="18" charset="0"/>
                <a:sym typeface="Symbol" pitchFamily="18" charset="2"/>
              </a:rPr>
              <a:t>This last set is derived by observing                              the shadow from a light at the left,                                     beginning as shown:</a:t>
            </a:r>
          </a:p>
          <a:p>
            <a:pPr eaLnBrk="1" hangingPunct="1">
              <a:buFontTx/>
              <a:buNone/>
            </a:pPr>
            <a:r>
              <a:rPr lang="en-US" altLang="en-US" sz="2400" dirty="0">
                <a:solidFill>
                  <a:srgbClr val="000000"/>
                </a:solidFill>
                <a:cs typeface="Times New Roman" pitchFamily="18" charset="0"/>
                <a:sym typeface="Symbol" pitchFamily="18" charset="2"/>
              </a:rPr>
              <a:t>Data Booklet has highlighted formulas.</a:t>
            </a:r>
          </a:p>
        </p:txBody>
      </p:sp>
      <p:grpSp>
        <p:nvGrpSpPr>
          <p:cNvPr id="5" name="Group 42"/>
          <p:cNvGrpSpPr>
            <a:grpSpLocks/>
          </p:cNvGrpSpPr>
          <p:nvPr/>
        </p:nvGrpSpPr>
        <p:grpSpPr bwMode="auto">
          <a:xfrm>
            <a:off x="831850" y="2593975"/>
            <a:ext cx="7485063" cy="2551113"/>
            <a:chOff x="523" y="1827"/>
            <a:chExt cx="4715" cy="1607"/>
          </a:xfrm>
        </p:grpSpPr>
        <p:sp>
          <p:nvSpPr>
            <p:cNvPr id="26632" name="Rectangle 43"/>
            <p:cNvSpPr>
              <a:spLocks noChangeArrowheads="1"/>
            </p:cNvSpPr>
            <p:nvPr/>
          </p:nvSpPr>
          <p:spPr bwMode="auto">
            <a:xfrm>
              <a:off x="633" y="1828"/>
              <a:ext cx="171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x</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 </a:t>
              </a:r>
              <a:r>
                <a:rPr lang="en-US" altLang="en-US" sz="2400">
                  <a:solidFill>
                    <a:srgbClr val="000000"/>
                  </a:solidFill>
                  <a:cs typeface="Times New Roman" pitchFamily="18" charset="0"/>
                  <a:sym typeface="Symbol" pitchFamily="18" charset="2"/>
                </a:rPr>
                <a:t>sin</a:t>
              </a:r>
              <a:r>
                <a:rPr lang="en-US" altLang="en-US" sz="2400" baseline="-25000">
                  <a:solidFill>
                    <a:srgbClr val="000000"/>
                  </a:solidFill>
                  <a:cs typeface="Times New Roman" pitchFamily="18" charset="0"/>
                  <a:sym typeface="Symbol" pitchFamily="18" charset="2"/>
                </a:rPr>
                <a:t> </a:t>
              </a:r>
              <a:r>
                <a:rPr lang="en-US" altLang="en-US" sz="2400">
                  <a:sym typeface="Symbol" pitchFamily="18" charset="2"/>
                </a:rPr>
                <a:t></a:t>
              </a:r>
              <a:r>
                <a:rPr lang="en-US" altLang="en-US" sz="2400" i="1">
                  <a:sym typeface="Symbol" pitchFamily="18" charset="2"/>
                </a:rPr>
                <a:t>t</a:t>
              </a:r>
            </a:p>
          </p:txBody>
        </p:sp>
        <p:sp>
          <p:nvSpPr>
            <p:cNvPr id="26633" name="Text Box 44"/>
            <p:cNvSpPr txBox="1">
              <a:spLocks noChangeArrowheads="1"/>
            </p:cNvSpPr>
            <p:nvPr/>
          </p:nvSpPr>
          <p:spPr bwMode="auto">
            <a:xfrm>
              <a:off x="3406" y="1846"/>
              <a:ext cx="1819" cy="7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Set 2 - equations of simple harmonic motion</a:t>
              </a:r>
            </a:p>
          </p:txBody>
        </p:sp>
        <p:sp>
          <p:nvSpPr>
            <p:cNvPr id="26634" name="Rectangle 45"/>
            <p:cNvSpPr>
              <a:spLocks noChangeArrowheads="1"/>
            </p:cNvSpPr>
            <p:nvPr/>
          </p:nvSpPr>
          <p:spPr bwMode="auto">
            <a:xfrm>
              <a:off x="523" y="1848"/>
              <a:ext cx="4701" cy="155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6635" name="Rectangle 46"/>
            <p:cNvSpPr>
              <a:spLocks noChangeArrowheads="1"/>
            </p:cNvSpPr>
            <p:nvPr/>
          </p:nvSpPr>
          <p:spPr bwMode="auto">
            <a:xfrm>
              <a:off x="628" y="2053"/>
              <a:ext cx="190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v</a:t>
              </a:r>
              <a:r>
                <a:rPr lang="en-US" altLang="en-US" sz="2400">
                  <a:solidFill>
                    <a:srgbClr val="000000"/>
                  </a:solidFill>
                  <a:cs typeface="Times New Roman" pitchFamily="18" charset="0"/>
                  <a:sym typeface="Symbol" pitchFamily="18" charset="2"/>
                </a:rPr>
                <a:t> = </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cos</a:t>
              </a:r>
              <a:r>
                <a:rPr lang="en-US" altLang="en-US" sz="2400" baseline="-25000">
                  <a:solidFill>
                    <a:srgbClr val="000000"/>
                  </a:solidFill>
                  <a:cs typeface="Times New Roman" pitchFamily="18" charset="0"/>
                  <a:sym typeface="Symbol" pitchFamily="18" charset="2"/>
                </a:rPr>
                <a:t> </a:t>
              </a:r>
              <a:r>
                <a:rPr lang="en-US" altLang="en-US" sz="2400">
                  <a:sym typeface="Symbol" pitchFamily="18" charset="2"/>
                </a:rPr>
                <a:t></a:t>
              </a:r>
              <a:r>
                <a:rPr lang="en-US" altLang="en-US" sz="2400" i="1">
                  <a:sym typeface="Symbol" pitchFamily="18" charset="2"/>
                </a:rPr>
                <a:t>t</a:t>
              </a:r>
            </a:p>
          </p:txBody>
        </p:sp>
        <p:sp>
          <p:nvSpPr>
            <p:cNvPr id="26636" name="Rectangle 47"/>
            <p:cNvSpPr>
              <a:spLocks noChangeArrowheads="1"/>
            </p:cNvSpPr>
            <p:nvPr/>
          </p:nvSpPr>
          <p:spPr bwMode="auto">
            <a:xfrm>
              <a:off x="621" y="2288"/>
              <a:ext cx="190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a</a:t>
              </a:r>
              <a:r>
                <a:rPr lang="en-US" altLang="en-US" sz="2400">
                  <a:solidFill>
                    <a:srgbClr val="000000"/>
                  </a:solidFill>
                  <a:cs typeface="Times New Roman" pitchFamily="18" charset="0"/>
                  <a:sym typeface="Symbol" pitchFamily="18" charset="2"/>
                </a:rPr>
                <a:t> = -</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a:t>
              </a:r>
              <a:r>
                <a:rPr lang="en-US" altLang="en-US" sz="2400" baseline="30000">
                  <a:solidFill>
                    <a:srgbClr val="000000"/>
                  </a:solidFill>
                  <a:sym typeface="Symbol" pitchFamily="18" charset="2"/>
                </a:rPr>
                <a:t>2</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sin</a:t>
              </a:r>
              <a:r>
                <a:rPr lang="en-US" altLang="en-US" sz="2400" baseline="-25000">
                  <a:solidFill>
                    <a:srgbClr val="000000"/>
                  </a:solidFill>
                  <a:cs typeface="Times New Roman" pitchFamily="18" charset="0"/>
                  <a:sym typeface="Symbol" pitchFamily="18" charset="2"/>
                </a:rPr>
                <a:t> </a:t>
              </a:r>
              <a:r>
                <a:rPr lang="en-US" altLang="en-US" sz="2400">
                  <a:sym typeface="Symbol" pitchFamily="18" charset="2"/>
                </a:rPr>
                <a:t></a:t>
              </a:r>
              <a:r>
                <a:rPr lang="en-US" altLang="en-US" sz="2400" i="1">
                  <a:sym typeface="Symbol" pitchFamily="18" charset="2"/>
                </a:rPr>
                <a:t>t</a:t>
              </a:r>
            </a:p>
          </p:txBody>
        </p:sp>
        <p:sp>
          <p:nvSpPr>
            <p:cNvPr id="26637" name="Rectangle 48"/>
            <p:cNvSpPr>
              <a:spLocks noChangeArrowheads="1"/>
            </p:cNvSpPr>
            <p:nvPr/>
          </p:nvSpPr>
          <p:spPr bwMode="auto">
            <a:xfrm>
              <a:off x="621" y="2539"/>
              <a:ext cx="112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a</a:t>
              </a:r>
              <a:r>
                <a:rPr lang="en-US" altLang="en-US" sz="2400">
                  <a:solidFill>
                    <a:srgbClr val="000000"/>
                  </a:solidFill>
                  <a:cs typeface="Times New Roman" pitchFamily="18" charset="0"/>
                  <a:sym typeface="Symbol" pitchFamily="18" charset="2"/>
                </a:rPr>
                <a:t> = -</a:t>
              </a:r>
              <a:r>
                <a:rPr lang="en-US" altLang="en-US" sz="2400">
                  <a:solidFill>
                    <a:srgbClr val="000000"/>
                  </a:solidFill>
                  <a:sym typeface="Symbol" pitchFamily="18" charset="2"/>
                </a:rPr>
                <a:t></a:t>
              </a:r>
              <a:r>
                <a:rPr lang="en-US" altLang="en-US" sz="2400" baseline="30000">
                  <a:solidFill>
                    <a:srgbClr val="000000"/>
                  </a:solidFill>
                  <a:sym typeface="Symbol" pitchFamily="18" charset="2"/>
                </a:rPr>
                <a:t>2</a:t>
              </a:r>
              <a:r>
                <a:rPr lang="en-US" altLang="en-US" sz="2400" i="1">
                  <a:solidFill>
                    <a:srgbClr val="000000"/>
                  </a:solidFill>
                  <a:cs typeface="Times New Roman" pitchFamily="18" charset="0"/>
                  <a:sym typeface="Symbol" pitchFamily="18" charset="2"/>
                </a:rPr>
                <a:t>x</a:t>
              </a:r>
              <a:endParaRPr lang="en-US" altLang="en-US" sz="2400" i="1">
                <a:sym typeface="Symbol" pitchFamily="18" charset="2"/>
              </a:endParaRPr>
            </a:p>
          </p:txBody>
        </p:sp>
        <p:sp>
          <p:nvSpPr>
            <p:cNvPr id="26638" name="Rectangle 49"/>
            <p:cNvSpPr>
              <a:spLocks noChangeArrowheads="1"/>
            </p:cNvSpPr>
            <p:nvPr/>
          </p:nvSpPr>
          <p:spPr bwMode="auto">
            <a:xfrm>
              <a:off x="2791" y="2661"/>
              <a:ext cx="244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i="1">
                  <a:solidFill>
                    <a:schemeClr val="hlink"/>
                  </a:solidFill>
                  <a:cs typeface="Times New Roman" pitchFamily="18" charset="0"/>
                  <a:sym typeface="Symbol" pitchFamily="18" charset="2"/>
                </a:rPr>
                <a:t>x</a:t>
              </a:r>
              <a:r>
                <a:rPr lang="en-US" altLang="en-US" sz="2000" baseline="-25000">
                  <a:solidFill>
                    <a:schemeClr val="hlink"/>
                  </a:solidFill>
                  <a:cs typeface="Times New Roman" pitchFamily="18" charset="0"/>
                  <a:sym typeface="Symbol" pitchFamily="18" charset="2"/>
                </a:rPr>
                <a:t>0 </a:t>
              </a:r>
              <a:r>
                <a:rPr lang="en-US" altLang="en-US" sz="2000">
                  <a:solidFill>
                    <a:schemeClr val="hlink"/>
                  </a:solidFill>
                  <a:cs typeface="Times New Roman" pitchFamily="18" charset="0"/>
                  <a:sym typeface="Symbol" pitchFamily="18" charset="2"/>
                </a:rPr>
                <a:t>is the maximum displacement</a:t>
              </a:r>
              <a:endParaRPr lang="en-US" altLang="en-US" sz="2000" i="1">
                <a:solidFill>
                  <a:schemeClr val="hlink"/>
                </a:solidFill>
                <a:sym typeface="Symbol" pitchFamily="18" charset="2"/>
              </a:endParaRPr>
            </a:p>
          </p:txBody>
        </p:sp>
        <p:sp>
          <p:nvSpPr>
            <p:cNvPr id="26639" name="Rectangle 50"/>
            <p:cNvSpPr>
              <a:spLocks noChangeArrowheads="1"/>
            </p:cNvSpPr>
            <p:nvPr/>
          </p:nvSpPr>
          <p:spPr bwMode="auto">
            <a:xfrm>
              <a:off x="2793" y="2821"/>
              <a:ext cx="2315"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i="1">
                  <a:solidFill>
                    <a:schemeClr val="hlink"/>
                  </a:solidFill>
                  <a:cs typeface="Times New Roman" pitchFamily="18" charset="0"/>
                  <a:sym typeface="Symbol" pitchFamily="18" charset="2"/>
                </a:rPr>
                <a:t>v</a:t>
              </a:r>
              <a:r>
                <a:rPr lang="en-US" altLang="en-US" sz="2000" baseline="-25000">
                  <a:solidFill>
                    <a:schemeClr val="hlink"/>
                  </a:solidFill>
                  <a:cs typeface="Times New Roman" pitchFamily="18" charset="0"/>
                  <a:sym typeface="Symbol" pitchFamily="18" charset="2"/>
                </a:rPr>
                <a:t>0 </a:t>
              </a:r>
              <a:r>
                <a:rPr lang="en-US" altLang="en-US" sz="2000">
                  <a:solidFill>
                    <a:schemeClr val="hlink"/>
                  </a:solidFill>
                  <a:cs typeface="Times New Roman" pitchFamily="18" charset="0"/>
                  <a:sym typeface="Symbol" pitchFamily="18" charset="2"/>
                </a:rPr>
                <a:t>is the maximum speed</a:t>
              </a:r>
              <a:endParaRPr lang="en-US" altLang="en-US" sz="2000" i="1">
                <a:solidFill>
                  <a:schemeClr val="hlink"/>
                </a:solidFill>
                <a:sym typeface="Symbol" pitchFamily="18" charset="2"/>
              </a:endParaRPr>
            </a:p>
          </p:txBody>
        </p:sp>
        <mc:AlternateContent xmlns:mc="http://schemas.openxmlformats.org/markup-compatibility/2006" xmlns:a14="http://schemas.microsoft.com/office/drawing/2010/main">
          <mc:Choice Requires="a14">
            <p:sp>
              <p:nvSpPr>
                <p:cNvPr id="26640" name="Rectangle 51"/>
                <p:cNvSpPr>
                  <a:spLocks noChangeArrowheads="1"/>
                </p:cNvSpPr>
                <p:nvPr/>
              </p:nvSpPr>
              <p:spPr bwMode="auto">
                <a:xfrm>
                  <a:off x="2397" y="1827"/>
                  <a:ext cx="999" cy="4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lnSpc>
                      <a:spcPct val="90000"/>
                    </a:lnSpc>
                    <a:buFont typeface="Symbol" panose="05050102010706020507" pitchFamily="18" charset="2"/>
                    <a:buChar char="w"/>
                  </a:pPr>
                  <a:r>
                    <a:rPr lang="en-US" altLang="en-US" sz="2400" dirty="0" smtClean="0">
                      <a:cs typeface="Courier New" pitchFamily="49" charset="0"/>
                      <a:sym typeface="Symbol" pitchFamily="18" charset="2"/>
                    </a:rPr>
                    <a:t>=</a:t>
                  </a:r>
                  <a:r>
                    <a:rPr lang="en-US" altLang="en-US" sz="2400" i="1" dirty="0" smtClean="0">
                      <a:cs typeface="Courier New" pitchFamily="49" charset="0"/>
                      <a:sym typeface="Symbol" pitchFamily="18" charset="2"/>
                    </a:rPr>
                    <a:t> </a:t>
                  </a:r>
                  <a14:m>
                    <m:oMath xmlns:m="http://schemas.openxmlformats.org/officeDocument/2006/math">
                      <m:f>
                        <m:fPr>
                          <m:ctrlPr>
                            <a:rPr lang="en-US" altLang="en-US" sz="2400" i="1" dirty="0">
                              <a:latin typeface="Cambria Math" panose="02040503050406030204" pitchFamily="18" charset="0"/>
                              <a:cs typeface="Courier New" pitchFamily="49" charset="0"/>
                              <a:sym typeface="Symbol" pitchFamily="18" charset="2"/>
                            </a:rPr>
                          </m:ctrlPr>
                        </m:fPr>
                        <m:num>
                          <m:r>
                            <a:rPr lang="en-US" altLang="en-US" sz="2400" i="1" dirty="0">
                              <a:latin typeface="Cambria Math" panose="02040503050406030204" pitchFamily="18" charset="0"/>
                            </a:rPr>
                            <m:t>2</m:t>
                          </m:r>
                          <m:r>
                            <a:rPr lang="en-US" altLang="en-US" sz="2400" i="1" dirty="0">
                              <a:latin typeface="Cambria Math" panose="02040503050406030204" pitchFamily="18" charset="0"/>
                              <a:sym typeface="Symbol" pitchFamily="18" charset="2"/>
                            </a:rPr>
                            <m:t></m:t>
                          </m:r>
                        </m:num>
                        <m:den>
                          <m:r>
                            <a:rPr lang="en-US" altLang="en-US" sz="2400" i="1" dirty="0">
                              <a:latin typeface="Cambria Math" panose="02040503050406030204" pitchFamily="18" charset="0"/>
                              <a:cs typeface="Courier New" pitchFamily="49" charset="0"/>
                              <a:sym typeface="Symbol" pitchFamily="18" charset="2"/>
                            </a:rPr>
                            <m:t>𝑇</m:t>
                          </m:r>
                        </m:den>
                      </m:f>
                    </m:oMath>
                  </a14:m>
                  <a:endParaRPr lang="en-US" altLang="en-US" sz="2400" dirty="0" smtClean="0">
                    <a:sym typeface="Symbol" pitchFamily="18" charset="2"/>
                  </a:endParaRPr>
                </a:p>
                <a:p>
                  <a:pPr eaLnBrk="1" hangingPunct="1">
                    <a:lnSpc>
                      <a:spcPct val="90000"/>
                    </a:lnSpc>
                    <a:buNone/>
                  </a:pPr>
                  <a:r>
                    <a:rPr lang="en-US" altLang="en-US" sz="2400" dirty="0" smtClean="0">
                      <a:sym typeface="Symbol" pitchFamily="18" charset="2"/>
                    </a:rPr>
                    <a:t></a:t>
                  </a:r>
                  <a:r>
                    <a:rPr lang="en-US" altLang="en-US" sz="2400" i="1" dirty="0" smtClean="0">
                      <a:cs typeface="Courier New" pitchFamily="49" charset="0"/>
                      <a:sym typeface="Symbol" pitchFamily="18" charset="2"/>
                    </a:rPr>
                    <a:t> </a:t>
                  </a:r>
                  <a:r>
                    <a:rPr lang="en-US" altLang="en-US" sz="2400" dirty="0">
                      <a:cs typeface="Courier New" pitchFamily="49" charset="0"/>
                      <a:sym typeface="Symbol" pitchFamily="18" charset="2"/>
                    </a:rPr>
                    <a:t>= </a:t>
                  </a:r>
                  <a:r>
                    <a:rPr lang="en-US" altLang="en-US" sz="2400" dirty="0"/>
                    <a:t>2</a:t>
                  </a:r>
                  <a:r>
                    <a:rPr lang="en-US" altLang="en-US" sz="2400" dirty="0">
                      <a:sym typeface="Symbol" pitchFamily="18" charset="2"/>
                    </a:rPr>
                    <a:t></a:t>
                  </a:r>
                  <a:r>
                    <a:rPr lang="en-US" altLang="en-US" sz="2400" i="1" dirty="0">
                      <a:cs typeface="Courier New" pitchFamily="49" charset="0"/>
                      <a:sym typeface="Symbol" pitchFamily="18" charset="2"/>
                    </a:rPr>
                    <a:t>f</a:t>
                  </a:r>
                  <a:r>
                    <a:rPr lang="en-US" altLang="en-US" sz="2400" dirty="0">
                      <a:cs typeface="Courier New" pitchFamily="49" charset="0"/>
                      <a:sym typeface="Symbol" pitchFamily="18" charset="2"/>
                    </a:rPr>
                    <a:t> </a:t>
                  </a:r>
                </a:p>
              </p:txBody>
            </p:sp>
          </mc:Choice>
          <mc:Fallback xmlns="">
            <p:sp>
              <p:nvSpPr>
                <p:cNvPr id="26640" name="Rectangle 51"/>
                <p:cNvSpPr>
                  <a:spLocks noRot="1" noChangeAspect="1" noMove="1" noResize="1" noEditPoints="1" noAdjustHandles="1" noChangeArrowheads="1" noChangeShapeType="1" noTextEdit="1"/>
                </p:cNvSpPr>
                <p:nvPr/>
              </p:nvSpPr>
              <p:spPr bwMode="auto">
                <a:xfrm>
                  <a:off x="2397" y="1827"/>
                  <a:ext cx="999" cy="402"/>
                </a:xfrm>
                <a:prstGeom prst="rect">
                  <a:avLst/>
                </a:prstGeom>
                <a:blipFill>
                  <a:blip r:embed="rId6"/>
                  <a:stretch>
                    <a:fillRect l="-6130" t="-5769" b="-740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6641" name="Rectangle 52"/>
            <p:cNvSpPr>
              <a:spLocks noChangeArrowheads="1"/>
            </p:cNvSpPr>
            <p:nvPr/>
          </p:nvSpPr>
          <p:spPr bwMode="auto">
            <a:xfrm>
              <a:off x="1295" y="2993"/>
              <a:ext cx="3916"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i="1">
                  <a:solidFill>
                    <a:schemeClr val="accent2"/>
                  </a:solidFill>
                  <a:cs typeface="Times New Roman" pitchFamily="18" charset="0"/>
                  <a:sym typeface="Symbol" pitchFamily="18" charset="2"/>
                </a:rPr>
                <a:t>This equation set works only for a mass which begins at x = 0 and is given a positive velocity v</a:t>
              </a:r>
              <a:r>
                <a:rPr lang="en-US" altLang="en-US" sz="2000" baseline="-25000">
                  <a:solidFill>
                    <a:schemeClr val="accent2"/>
                  </a:solidFill>
                  <a:cs typeface="Times New Roman" pitchFamily="18" charset="0"/>
                  <a:sym typeface="Symbol" pitchFamily="18" charset="2"/>
                </a:rPr>
                <a:t>0</a:t>
              </a:r>
              <a:r>
                <a:rPr lang="en-US" altLang="en-US" sz="2000">
                  <a:solidFill>
                    <a:schemeClr val="accent2"/>
                  </a:solidFill>
                  <a:cs typeface="Times New Roman" pitchFamily="18" charset="0"/>
                  <a:sym typeface="Symbol" pitchFamily="18" charset="2"/>
                </a:rPr>
                <a:t> </a:t>
              </a:r>
              <a:r>
                <a:rPr lang="en-US" altLang="en-US" sz="2000" i="1">
                  <a:solidFill>
                    <a:schemeClr val="accent2"/>
                  </a:solidFill>
                  <a:cs typeface="Times New Roman" pitchFamily="18" charset="0"/>
                  <a:sym typeface="Symbol" pitchFamily="18" charset="2"/>
                </a:rPr>
                <a:t>at t = 0 s.</a:t>
              </a:r>
            </a:p>
          </p:txBody>
        </p:sp>
        <p:sp>
          <p:nvSpPr>
            <p:cNvPr id="26642" name="Rectangle 53"/>
            <p:cNvSpPr>
              <a:spLocks noChangeArrowheads="1"/>
            </p:cNvSpPr>
            <p:nvPr/>
          </p:nvSpPr>
          <p:spPr bwMode="auto">
            <a:xfrm>
              <a:off x="2361" y="2347"/>
              <a:ext cx="999"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25000">
                  <a:sym typeface="Symbol" pitchFamily="18" charset="2"/>
                </a:rPr>
                <a:t>0</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i="1"/>
                <a:t>x</a:t>
              </a:r>
              <a:r>
                <a:rPr lang="en-US" altLang="en-US" sz="2400" baseline="-25000"/>
                <a:t>0</a:t>
              </a:r>
              <a:r>
                <a:rPr lang="en-US" altLang="en-US" sz="2400">
                  <a:sym typeface="Symbol" pitchFamily="18" charset="2"/>
                </a:rPr>
                <a:t></a:t>
              </a:r>
              <a:r>
                <a:rPr lang="en-US" altLang="en-US" sz="2400">
                  <a:cs typeface="Courier New" pitchFamily="49" charset="0"/>
                  <a:sym typeface="Symbol" pitchFamily="18" charset="2"/>
                </a:rPr>
                <a:t> </a:t>
              </a:r>
            </a:p>
          </p:txBody>
        </p:sp>
      </p:grpSp>
      <p:sp>
        <p:nvSpPr>
          <p:cNvPr id="661560" name="Rectangle 56"/>
          <p:cNvSpPr>
            <a:spLocks noChangeArrowheads="1"/>
          </p:cNvSpPr>
          <p:nvPr/>
        </p:nvSpPr>
        <p:spPr bwMode="auto">
          <a:xfrm>
            <a:off x="985838" y="2649538"/>
            <a:ext cx="2046287" cy="719137"/>
          </a:xfrm>
          <a:prstGeom prst="rect">
            <a:avLst/>
          </a:prstGeom>
          <a:solidFill>
            <a:srgbClr val="FF99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1561" name="Rectangle 57"/>
          <p:cNvSpPr>
            <a:spLocks noChangeArrowheads="1"/>
          </p:cNvSpPr>
          <p:nvPr/>
        </p:nvSpPr>
        <p:spPr bwMode="auto">
          <a:xfrm>
            <a:off x="3749675" y="2629955"/>
            <a:ext cx="1219013" cy="518057"/>
          </a:xfrm>
          <a:prstGeom prst="rect">
            <a:avLst/>
          </a:prstGeom>
          <a:solidFill>
            <a:srgbClr val="FF99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663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pic>
        <p:nvPicPr>
          <p:cNvPr id="26656" name="Picture 3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95160" y="5179424"/>
            <a:ext cx="2011680" cy="15806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61506">
                                            <p:txEl>
                                              <p:pRg st="1" end="1"/>
                                            </p:txEl>
                                          </p:spTgt>
                                        </p:tgtEl>
                                        <p:attrNameLst>
                                          <p:attrName>style.visibility</p:attrName>
                                        </p:attrNameLst>
                                      </p:cBhvr>
                                      <p:to>
                                        <p:strVal val="visible"/>
                                      </p:to>
                                    </p:set>
                                    <p:anim calcmode="lin" valueType="num">
                                      <p:cBhvr additive="base">
                                        <p:cTn id="7" dur="500" fill="hold"/>
                                        <p:tgtEl>
                                          <p:spTgt spid="6615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15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61506">
                                            <p:txEl>
                                              <p:pRg st="8" end="8"/>
                                            </p:txEl>
                                          </p:spTgt>
                                        </p:tgtEl>
                                        <p:attrNameLst>
                                          <p:attrName>style.visibility</p:attrName>
                                        </p:attrNameLst>
                                      </p:cBhvr>
                                      <p:to>
                                        <p:strVal val="visible"/>
                                      </p:to>
                                    </p:set>
                                    <p:anim calcmode="lin" valueType="num">
                                      <p:cBhvr additive="base">
                                        <p:cTn id="20" dur="500" fill="hold"/>
                                        <p:tgtEl>
                                          <p:spTgt spid="661506">
                                            <p:txEl>
                                              <p:pRg st="8" end="8"/>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6150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par>
                          <p:cTn id="22" fill="hold" nodeType="withGroup">
                            <p:stCondLst>
                              <p:cond delay="500"/>
                            </p:stCondLst>
                            <p:childTnLst>
                              <p:par>
                                <p:cTn id="23" presetID="53" presetClass="entr" presetSubtype="16" fill="hold" nodeType="afterEffect">
                                  <p:stCondLst>
                                    <p:cond delay="0"/>
                                  </p:stCondLst>
                                  <p:childTnLst>
                                    <p:set>
                                      <p:cBhvr>
                                        <p:cTn id="24" dur="1" fill="hold">
                                          <p:stCondLst>
                                            <p:cond delay="0"/>
                                          </p:stCondLst>
                                        </p:cTn>
                                        <p:tgtEl>
                                          <p:spTgt spid="26656"/>
                                        </p:tgtEl>
                                        <p:attrNameLst>
                                          <p:attrName>style.visibility</p:attrName>
                                        </p:attrNameLst>
                                      </p:cBhvr>
                                      <p:to>
                                        <p:strVal val="visible"/>
                                      </p:to>
                                    </p:set>
                                    <p:anim calcmode="lin" valueType="num">
                                      <p:cBhvr>
                                        <p:cTn id="25" dur="500" fill="hold"/>
                                        <p:tgtEl>
                                          <p:spTgt spid="26656"/>
                                        </p:tgtEl>
                                        <p:attrNameLst>
                                          <p:attrName>ppt_w</p:attrName>
                                        </p:attrNameLst>
                                      </p:cBhvr>
                                      <p:tavLst>
                                        <p:tav tm="0">
                                          <p:val>
                                            <p:fltVal val="0"/>
                                          </p:val>
                                        </p:tav>
                                        <p:tav tm="100000">
                                          <p:val>
                                            <p:strVal val="#ppt_w"/>
                                          </p:val>
                                        </p:tav>
                                      </p:tavLst>
                                    </p:anim>
                                    <p:anim calcmode="lin" valueType="num">
                                      <p:cBhvr>
                                        <p:cTn id="26" dur="500" fill="hold"/>
                                        <p:tgtEl>
                                          <p:spTgt spid="26656"/>
                                        </p:tgtEl>
                                        <p:attrNameLst>
                                          <p:attrName>ppt_h</p:attrName>
                                        </p:attrNameLst>
                                      </p:cBhvr>
                                      <p:tavLst>
                                        <p:tav tm="0">
                                          <p:val>
                                            <p:fltVal val="0"/>
                                          </p:val>
                                        </p:tav>
                                        <p:tav tm="100000">
                                          <p:val>
                                            <p:strVal val="#ppt_h"/>
                                          </p:val>
                                        </p:tav>
                                      </p:tavLst>
                                    </p:anim>
                                    <p:animEffect transition="in" filter="fade">
                                      <p:cBhvr>
                                        <p:cTn id="27" dur="500"/>
                                        <p:tgtEl>
                                          <p:spTgt spid="26656"/>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61506">
                                            <p:txEl>
                                              <p:pRg st="9" end="9"/>
                                            </p:txEl>
                                          </p:spTgt>
                                        </p:tgtEl>
                                        <p:attrNameLst>
                                          <p:attrName>style.visibility</p:attrName>
                                        </p:attrNameLst>
                                      </p:cBhvr>
                                      <p:to>
                                        <p:strVal val="visible"/>
                                      </p:to>
                                    </p:set>
                                    <p:anim calcmode="lin" valueType="num">
                                      <p:cBhvr additive="base">
                                        <p:cTn id="32" dur="500" fill="hold"/>
                                        <p:tgtEl>
                                          <p:spTgt spid="661506">
                                            <p:txEl>
                                              <p:pRg st="9" end="9"/>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6150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61560"/>
                                        </p:tgtEl>
                                        <p:attrNameLst>
                                          <p:attrName>style.visibility</p:attrName>
                                        </p:attrNameLst>
                                      </p:cBhvr>
                                      <p:to>
                                        <p:strVal val="visible"/>
                                      </p:to>
                                    </p:set>
                                    <p:animEffect transition="in" filter="wipe(left)">
                                      <p:cBhvr>
                                        <p:cTn id="38" dur="500"/>
                                        <p:tgtEl>
                                          <p:spTgt spid="661560"/>
                                        </p:tgtEl>
                                      </p:cBhvr>
                                    </p:animEffect>
                                  </p:childTnLst>
                                  <p:subTnLst>
                                    <p:audio>
                                      <p:cMediaNode>
                                        <p:cTn display="0" masterRel="sameClick">
                                          <p:stCondLst>
                                            <p:cond evt="begin" delay="0">
                                              <p:tn val="36"/>
                                            </p:cond>
                                          </p:stCondLst>
                                          <p:endCondLst>
                                            <p:cond evt="onStopAudio" delay="0">
                                              <p:tgtEl>
                                                <p:sldTgt/>
                                              </p:tgtEl>
                                            </p:cond>
                                          </p:endCondLst>
                                        </p:cTn>
                                        <p:tgtEl>
                                          <p:sndTgt r:embed="rId5" name="cashreg.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61561"/>
                                        </p:tgtEl>
                                        <p:attrNameLst>
                                          <p:attrName>style.visibility</p:attrName>
                                        </p:attrNameLst>
                                      </p:cBhvr>
                                      <p:to>
                                        <p:strVal val="visible"/>
                                      </p:to>
                                    </p:set>
                                    <p:animEffect transition="in" filter="wipe(left)">
                                      <p:cBhvr>
                                        <p:cTn id="43" dur="500"/>
                                        <p:tgtEl>
                                          <p:spTgt spid="661561"/>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60" grpId="0" animBg="1"/>
      <p:bldP spid="6615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ChangeArrowheads="1"/>
          </p:cNvSpPr>
          <p:nvPr/>
        </p:nvSpPr>
        <p:spPr bwMode="auto">
          <a:xfrm>
            <a:off x="685800" y="1343025"/>
            <a:ext cx="7772400" cy="45402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rgbClr val="333399"/>
                </a:solidFill>
                <a:cs typeface="Times New Roman" pitchFamily="18" charset="0"/>
              </a:rPr>
              <a:t>The defining equation of SHM: a</a:t>
            </a:r>
            <a:r>
              <a:rPr lang="en-US" altLang="en-US" sz="2400" dirty="0">
                <a:solidFill>
                  <a:srgbClr val="333399"/>
                </a:solidFill>
                <a:cs typeface="Times New Roman" pitchFamily="18" charset="0"/>
              </a:rPr>
              <a:t> = -</a:t>
            </a:r>
            <a:r>
              <a:rPr lang="en-US" altLang="en-US" sz="2400" dirty="0">
                <a:solidFill>
                  <a:srgbClr val="333399"/>
                </a:solidFill>
                <a:cs typeface="Times New Roman" pitchFamily="18" charset="0"/>
                <a:sym typeface="Symbol" pitchFamily="18" charset="2"/>
              </a:rPr>
              <a:t></a:t>
            </a:r>
            <a:r>
              <a:rPr lang="en-US" altLang="en-US" sz="2400" baseline="30000" dirty="0">
                <a:solidFill>
                  <a:srgbClr val="333399"/>
                </a:solidFill>
                <a:cs typeface="Times New Roman" pitchFamily="18" charset="0"/>
              </a:rPr>
              <a:t>2</a:t>
            </a:r>
            <a:r>
              <a:rPr lang="en-US" altLang="en-US" sz="2400" i="1" dirty="0">
                <a:solidFill>
                  <a:srgbClr val="333399"/>
                </a:solidFill>
                <a:cs typeface="Times New Roman" pitchFamily="18" charset="0"/>
              </a:rPr>
              <a:t>x</a:t>
            </a:r>
            <a:endParaRPr lang="en-US" altLang="en-US" sz="2400" dirty="0">
              <a:solidFill>
                <a:srgbClr val="333399"/>
              </a:solidFill>
              <a:cs typeface="Times New Roman" pitchFamily="18" charset="0"/>
            </a:endParaRPr>
          </a:p>
          <a:p>
            <a:pPr eaLnBrk="1" hangingPunct="1">
              <a:buFontTx/>
              <a:buNone/>
            </a:pPr>
            <a:r>
              <a:rPr lang="en-US" altLang="en-US" sz="2400" dirty="0" smtClean="0">
                <a:solidFill>
                  <a:srgbClr val="000000"/>
                </a:solidFill>
                <a:cs typeface="Times New Roman" pitchFamily="18" charset="0"/>
                <a:sym typeface="Symbol" pitchFamily="18" charset="2"/>
              </a:rPr>
              <a:t>From </a:t>
            </a:r>
            <a:r>
              <a:rPr lang="en-US" altLang="en-US" sz="2400" dirty="0">
                <a:solidFill>
                  <a:srgbClr val="000000"/>
                </a:solidFill>
                <a:cs typeface="Times New Roman" pitchFamily="18" charset="0"/>
                <a:sym typeface="Symbol" pitchFamily="18" charset="2"/>
              </a:rPr>
              <a:t>Set 1: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sym typeface="Symbol" pitchFamily="18" charset="2"/>
              </a:rPr>
              <a:t>x</a:t>
            </a:r>
            <a:r>
              <a:rPr lang="en-US" altLang="en-US" sz="2400" baseline="-25000" dirty="0">
                <a:solidFill>
                  <a:srgbClr val="000000"/>
                </a:solidFill>
                <a:sym typeface="Symbol" pitchFamily="18" charset="2"/>
              </a:rPr>
              <a:t>0</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cos</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a:t>
            </a:r>
            <a:r>
              <a:rPr lang="en-US" altLang="en-US" sz="2400" i="1" dirty="0">
                <a:sym typeface="Symbol" pitchFamily="18" charset="2"/>
              </a:rPr>
              <a:t>t, </a:t>
            </a:r>
            <a:r>
              <a:rPr lang="en-US" altLang="en-US" sz="2400" i="1" dirty="0">
                <a:solidFill>
                  <a:srgbClr val="000000"/>
                </a:solidFill>
                <a:cs typeface="Times New Roman" pitchFamily="18" charset="0"/>
                <a:sym typeface="Symbol" pitchFamily="18" charset="2"/>
              </a:rPr>
              <a:t>v</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a:t>
            </a:r>
            <a:r>
              <a:rPr lang="en-US" altLang="en-US" sz="2400" i="1" dirty="0">
                <a:solidFill>
                  <a:srgbClr val="000000"/>
                </a:solidFill>
                <a:cs typeface="Times New Roman" pitchFamily="18" charset="0"/>
                <a:sym typeface="Symbol" pitchFamily="18" charset="2"/>
              </a:rPr>
              <a:t>x</a:t>
            </a:r>
            <a:r>
              <a:rPr lang="en-US" altLang="en-US" sz="2400" baseline="-25000" dirty="0" smtClean="0">
                <a:solidFill>
                  <a:srgbClr val="000000"/>
                </a:solidFill>
                <a:cs typeface="Times New Roman" pitchFamily="18" charset="0"/>
                <a:sym typeface="Symbol" pitchFamily="18" charset="2"/>
              </a:rPr>
              <a:t>0 </a:t>
            </a:r>
            <a:r>
              <a:rPr lang="en-US" altLang="en-US" sz="2400" dirty="0">
                <a:solidFill>
                  <a:srgbClr val="000000"/>
                </a:solidFill>
                <a:cs typeface="Times New Roman" pitchFamily="18" charset="0"/>
                <a:sym typeface="Symbol" pitchFamily="18" charset="2"/>
              </a:rPr>
              <a:t>sin</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a:t>
            </a:r>
            <a:r>
              <a:rPr lang="en-US" altLang="en-US" sz="2400" i="1" dirty="0">
                <a:sym typeface="Symbol" pitchFamily="18" charset="2"/>
              </a:rPr>
              <a:t>t</a:t>
            </a:r>
            <a:r>
              <a:rPr lang="en-US" altLang="en-US" sz="2400" dirty="0">
                <a:sym typeface="Symbol" pitchFamily="18" charset="2"/>
              </a:rPr>
              <a:t> and </a:t>
            </a:r>
            <a:r>
              <a:rPr lang="en-US" altLang="en-US" sz="2400" i="1" dirty="0">
                <a:sym typeface="Symbol" pitchFamily="18" charset="2"/>
              </a:rPr>
              <a:t>v</a:t>
            </a:r>
            <a:r>
              <a:rPr lang="en-US" altLang="en-US" sz="2400" baseline="-25000" dirty="0">
                <a:sym typeface="Symbol" pitchFamily="18" charset="2"/>
              </a:rPr>
              <a:t>0</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a:t>
            </a:r>
            <a:r>
              <a:rPr lang="en-US" altLang="en-US" sz="2400" i="1" dirty="0">
                <a:cs typeface="Courier New" pitchFamily="49" charset="0"/>
                <a:sym typeface="Symbol" pitchFamily="18" charset="2"/>
              </a:rPr>
              <a:t> </a:t>
            </a:r>
            <a:r>
              <a:rPr lang="en-US" altLang="en-US" sz="2400" i="1" dirty="0"/>
              <a:t>x</a:t>
            </a:r>
            <a:r>
              <a:rPr lang="en-US" altLang="en-US" sz="2400" baseline="-25000" dirty="0"/>
              <a:t>0</a:t>
            </a:r>
            <a:r>
              <a:rPr lang="en-US" altLang="en-US" sz="2400" dirty="0">
                <a:sym typeface="Symbol" pitchFamily="18" charset="2"/>
              </a:rPr>
              <a:t>:</a:t>
            </a:r>
          </a:p>
          <a:p>
            <a:pPr eaLnBrk="1" hangingPunct="1">
              <a:buFontTx/>
              <a:buNone/>
            </a:pPr>
            <a:r>
              <a:rPr lang="en-US" altLang="en-US" sz="2400" dirty="0">
                <a:solidFill>
                  <a:srgbClr val="000000"/>
                </a:solidFill>
                <a:cs typeface="Times New Roman" pitchFamily="18" charset="0"/>
                <a:sym typeface="Symbol" pitchFamily="18" charset="2"/>
              </a:rPr>
              <a:t>Begin by squaring each equation from Set 1:</a:t>
            </a:r>
          </a:p>
          <a:p>
            <a:pPr eaLnBrk="1" hangingPunct="1">
              <a:buFontTx/>
              <a:buNone/>
            </a:pPr>
            <a:r>
              <a:rPr lang="en-US" altLang="en-US" sz="2400" i="1" dirty="0">
                <a:solidFill>
                  <a:srgbClr val="000000"/>
                </a:solidFill>
                <a:cs typeface="Times New Roman" pitchFamily="18" charset="0"/>
                <a:sym typeface="Symbol" pitchFamily="18" charset="2"/>
              </a:rPr>
              <a:t>	       x</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sym typeface="Symbol" pitchFamily="18" charset="2"/>
              </a:rPr>
              <a:t>x</a:t>
            </a:r>
            <a:r>
              <a:rPr lang="en-US" altLang="en-US" sz="2400" baseline="-25000" dirty="0">
                <a:solidFill>
                  <a:srgbClr val="000000"/>
                </a:solidFill>
                <a:sym typeface="Symbol" pitchFamily="18" charset="2"/>
              </a:rPr>
              <a:t>0</a:t>
            </a:r>
            <a:r>
              <a:rPr lang="en-US" altLang="en-US" sz="2400" baseline="30000" dirty="0">
                <a:solidFill>
                  <a:srgbClr val="000000"/>
                </a:solidFill>
                <a:sym typeface="Symbol" pitchFamily="18" charset="2"/>
              </a:rPr>
              <a:t>2</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cos</a:t>
            </a:r>
            <a:r>
              <a:rPr lang="en-US" altLang="en-US" sz="2400" baseline="30000" dirty="0">
                <a:solidFill>
                  <a:srgbClr val="000000"/>
                </a:solidFill>
                <a:cs typeface="Times New Roman" pitchFamily="18" charset="0"/>
                <a:sym typeface="Symbol" pitchFamily="18" charset="2"/>
              </a:rPr>
              <a:t>2</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a:t>
            </a:r>
            <a:r>
              <a:rPr lang="en-US" altLang="en-US" sz="2400" i="1" dirty="0">
                <a:sym typeface="Symbol" pitchFamily="18" charset="2"/>
              </a:rPr>
              <a:t>t</a:t>
            </a:r>
            <a:r>
              <a:rPr lang="en-US" altLang="en-US" sz="2400" dirty="0">
                <a:sym typeface="Symbol" pitchFamily="18" charset="2"/>
              </a:rPr>
              <a:t>,</a:t>
            </a:r>
          </a:p>
          <a:p>
            <a:pPr eaLnBrk="1" hangingPunct="1">
              <a:buFontTx/>
              <a:buNone/>
            </a:pPr>
            <a:r>
              <a:rPr lang="en-US" altLang="en-US" sz="2400" dirty="0">
                <a:cs typeface="Courier New" pitchFamily="49" charset="0"/>
                <a:sym typeface="Symbol" pitchFamily="18" charset="2"/>
              </a:rPr>
              <a:t>                  </a:t>
            </a:r>
            <a:r>
              <a:rPr lang="en-US" altLang="en-US" sz="2400" i="1" dirty="0">
                <a:solidFill>
                  <a:srgbClr val="000000"/>
                </a:solidFill>
                <a:cs typeface="Times New Roman" pitchFamily="18" charset="0"/>
                <a:sym typeface="Symbol" pitchFamily="18" charset="2"/>
              </a:rPr>
              <a:t>v</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sym typeface="Symbol" pitchFamily="18" charset="2"/>
              </a:rPr>
              <a:t> x</a:t>
            </a:r>
            <a:r>
              <a:rPr lang="en-US" altLang="en-US" sz="2400" baseline="-25000" dirty="0">
                <a:solidFill>
                  <a:srgbClr val="000000"/>
                </a:solidFill>
                <a:sym typeface="Symbol" pitchFamily="18" charset="2"/>
              </a:rPr>
              <a:t>0</a:t>
            </a:r>
            <a:r>
              <a:rPr lang="en-US" altLang="en-US" sz="2400" dirty="0">
                <a:solidFill>
                  <a:srgbClr val="000000"/>
                </a:solidFill>
                <a:sym typeface="Symbol" pitchFamily="18" charset="2"/>
              </a:rPr>
              <a:t></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sin</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a:t>
            </a:r>
            <a:r>
              <a:rPr lang="en-US" altLang="en-US" sz="2400" i="1" dirty="0">
                <a:sym typeface="Symbol" pitchFamily="18" charset="2"/>
              </a:rPr>
              <a:t>t</a:t>
            </a:r>
            <a:r>
              <a:rPr lang="en-US" altLang="en-US" sz="2400" dirty="0">
                <a:sym typeface="Symbol" pitchFamily="18" charset="2"/>
              </a:rPr>
              <a:t>)</a:t>
            </a:r>
            <a:r>
              <a:rPr lang="en-US" altLang="en-US" sz="2400" baseline="30000" dirty="0">
                <a:sym typeface="Symbol" pitchFamily="18" charset="2"/>
              </a:rPr>
              <a:t>2</a:t>
            </a:r>
            <a:r>
              <a:rPr lang="en-US" altLang="en-US" sz="2400" dirty="0">
                <a:sym typeface="Symbol" pitchFamily="18" charset="2"/>
              </a:rPr>
              <a:t> =</a:t>
            </a:r>
            <a:r>
              <a:rPr lang="en-US" altLang="en-US" sz="2400" baseline="-25000" dirty="0">
                <a:sym typeface="Symbol" pitchFamily="18" charset="2"/>
              </a:rPr>
              <a:t> </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 </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sin</a:t>
            </a:r>
            <a:r>
              <a:rPr lang="en-US" altLang="en-US" sz="2400" baseline="30000" dirty="0">
                <a:solidFill>
                  <a:srgbClr val="000000"/>
                </a:solidFill>
                <a:cs typeface="Times New Roman" pitchFamily="18" charset="0"/>
                <a:sym typeface="Symbol" pitchFamily="18" charset="2"/>
              </a:rPr>
              <a:t>2</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a:t>
            </a:r>
            <a:r>
              <a:rPr lang="en-US" altLang="en-US" sz="2400" i="1" dirty="0">
                <a:sym typeface="Symbol" pitchFamily="18" charset="2"/>
              </a:rPr>
              <a:t>t</a:t>
            </a:r>
            <a:r>
              <a:rPr lang="en-US" altLang="en-US" sz="2400" dirty="0">
                <a:sym typeface="Symbol" pitchFamily="18" charset="2"/>
              </a:rPr>
              <a:t>.</a:t>
            </a:r>
          </a:p>
          <a:p>
            <a:pPr eaLnBrk="1" hangingPunct="1">
              <a:spcBef>
                <a:spcPct val="0"/>
              </a:spcBef>
              <a:buFontTx/>
              <a:buNone/>
            </a:pPr>
            <a:r>
              <a:rPr lang="en-US" altLang="en-US" sz="2400" dirty="0">
                <a:solidFill>
                  <a:srgbClr val="000000"/>
                </a:solidFill>
                <a:cs typeface="Times New Roman" pitchFamily="18" charset="0"/>
                <a:sym typeface="Symbol" pitchFamily="18" charset="2"/>
              </a:rPr>
              <a:t>Now sin</a:t>
            </a:r>
            <a:r>
              <a:rPr lang="en-US" altLang="en-US" sz="2400" baseline="30000" dirty="0">
                <a:solidFill>
                  <a:srgbClr val="000000"/>
                </a:solidFill>
                <a:cs typeface="Times New Roman" pitchFamily="18" charset="0"/>
                <a:sym typeface="Symbol" pitchFamily="18" charset="2"/>
              </a:rPr>
              <a:t>2 </a:t>
            </a:r>
            <a:r>
              <a:rPr lang="en-US" altLang="en-US" sz="2400" dirty="0">
                <a:sym typeface="Symbol" pitchFamily="18" charset="2"/>
              </a:rPr>
              <a:t></a:t>
            </a:r>
            <a:r>
              <a:rPr lang="en-US" altLang="en-US" sz="2400" i="1" dirty="0">
                <a:sym typeface="Symbol" pitchFamily="18" charset="2"/>
              </a:rPr>
              <a:t>t</a:t>
            </a:r>
            <a:r>
              <a:rPr lang="en-US" altLang="en-US" sz="2400" dirty="0">
                <a:sym typeface="Symbol" pitchFamily="18" charset="2"/>
              </a:rPr>
              <a:t> + </a:t>
            </a:r>
            <a:r>
              <a:rPr lang="en-US" altLang="en-US" sz="2400" dirty="0">
                <a:solidFill>
                  <a:srgbClr val="000000"/>
                </a:solidFill>
                <a:cs typeface="Times New Roman" pitchFamily="18" charset="0"/>
                <a:sym typeface="Symbol" pitchFamily="18" charset="2"/>
              </a:rPr>
              <a:t>cos</a:t>
            </a:r>
            <a:r>
              <a:rPr lang="en-US" altLang="en-US" sz="2400" baseline="30000" dirty="0">
                <a:solidFill>
                  <a:srgbClr val="000000"/>
                </a:solidFill>
                <a:cs typeface="Times New Roman" pitchFamily="18" charset="0"/>
                <a:sym typeface="Symbol" pitchFamily="18" charset="2"/>
              </a:rPr>
              <a:t>2 </a:t>
            </a:r>
            <a:r>
              <a:rPr lang="en-US" altLang="en-US" sz="2400" dirty="0">
                <a:sym typeface="Symbol" pitchFamily="18" charset="2"/>
              </a:rPr>
              <a:t></a:t>
            </a:r>
            <a:r>
              <a:rPr lang="en-US" altLang="en-US" sz="2400" i="1" dirty="0">
                <a:sym typeface="Symbol" pitchFamily="18" charset="2"/>
              </a:rPr>
              <a:t>t</a:t>
            </a:r>
            <a:r>
              <a:rPr lang="en-US" altLang="en-US" sz="2400" dirty="0">
                <a:sym typeface="Symbol" pitchFamily="18" charset="2"/>
              </a:rPr>
              <a:t>  = 1 yields </a:t>
            </a:r>
            <a:r>
              <a:rPr lang="en-US" altLang="en-US" sz="2400" dirty="0">
                <a:solidFill>
                  <a:srgbClr val="000000"/>
                </a:solidFill>
                <a:cs typeface="Times New Roman" pitchFamily="18" charset="0"/>
                <a:sym typeface="Symbol" pitchFamily="18" charset="2"/>
              </a:rPr>
              <a:t>sin</a:t>
            </a:r>
            <a:r>
              <a:rPr lang="en-US" altLang="en-US" sz="2400" baseline="30000" dirty="0">
                <a:solidFill>
                  <a:srgbClr val="000000"/>
                </a:solidFill>
                <a:cs typeface="Times New Roman" pitchFamily="18" charset="0"/>
                <a:sym typeface="Symbol" pitchFamily="18" charset="2"/>
              </a:rPr>
              <a:t>2 </a:t>
            </a:r>
            <a:r>
              <a:rPr lang="en-US" altLang="en-US" sz="2400" dirty="0">
                <a:sym typeface="Symbol" pitchFamily="18" charset="2"/>
              </a:rPr>
              <a:t></a:t>
            </a:r>
            <a:r>
              <a:rPr lang="en-US" altLang="en-US" sz="2400" i="1" dirty="0">
                <a:sym typeface="Symbol" pitchFamily="18" charset="2"/>
              </a:rPr>
              <a:t>t</a:t>
            </a:r>
            <a:r>
              <a:rPr lang="en-US" altLang="en-US" sz="2400" dirty="0">
                <a:sym typeface="Symbol" pitchFamily="18" charset="2"/>
              </a:rPr>
              <a:t> = 1 – </a:t>
            </a:r>
            <a:r>
              <a:rPr lang="en-US" altLang="en-US" sz="2400" dirty="0">
                <a:solidFill>
                  <a:srgbClr val="000000"/>
                </a:solidFill>
                <a:cs typeface="Times New Roman" pitchFamily="18" charset="0"/>
                <a:sym typeface="Symbol" pitchFamily="18" charset="2"/>
              </a:rPr>
              <a:t>cos</a:t>
            </a:r>
            <a:r>
              <a:rPr lang="en-US" altLang="en-US" sz="2400" baseline="30000" dirty="0">
                <a:solidFill>
                  <a:srgbClr val="000000"/>
                </a:solidFill>
                <a:cs typeface="Times New Roman" pitchFamily="18" charset="0"/>
                <a:sym typeface="Symbol" pitchFamily="18" charset="2"/>
              </a:rPr>
              <a:t>2 </a:t>
            </a:r>
            <a:r>
              <a:rPr lang="en-US" altLang="en-US" sz="2400" dirty="0">
                <a:sym typeface="Symbol" pitchFamily="18" charset="2"/>
              </a:rPr>
              <a:t></a:t>
            </a:r>
            <a:r>
              <a:rPr lang="en-US" altLang="en-US" sz="2400" i="1" dirty="0">
                <a:sym typeface="Symbol" pitchFamily="18" charset="2"/>
              </a:rPr>
              <a:t>t</a:t>
            </a:r>
            <a:endParaRPr lang="en-US" altLang="en-US" sz="2400" dirty="0">
              <a:sym typeface="Symbol" pitchFamily="18" charset="2"/>
            </a:endParaRPr>
          </a:p>
          <a:p>
            <a:pPr eaLnBrk="1" hangingPunct="1">
              <a:buFontTx/>
              <a:buNone/>
            </a:pPr>
            <a:r>
              <a:rPr lang="en-US" altLang="en-US" sz="2400" dirty="0">
                <a:solidFill>
                  <a:srgbClr val="000000"/>
                </a:solidFill>
                <a:cs typeface="Times New Roman" pitchFamily="18" charset="0"/>
                <a:sym typeface="Symbol" pitchFamily="18" charset="2"/>
              </a:rPr>
              <a:t>  so that </a:t>
            </a:r>
            <a:r>
              <a:rPr lang="en-US" altLang="en-US" sz="2400" i="1" dirty="0">
                <a:solidFill>
                  <a:srgbClr val="000000"/>
                </a:solidFill>
                <a:cs typeface="Times New Roman" pitchFamily="18" charset="0"/>
                <a:sym typeface="Symbol" pitchFamily="18" charset="2"/>
              </a:rPr>
              <a:t>v</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a:t>
            </a:r>
            <a:r>
              <a:rPr lang="en-US" altLang="en-US" sz="2400" dirty="0">
                <a:sym typeface="Symbol" pitchFamily="18" charset="2"/>
              </a:rPr>
              <a:t>=</a:t>
            </a:r>
            <a:r>
              <a:rPr lang="en-US" altLang="en-US" sz="2400" baseline="-25000" dirty="0">
                <a:sym typeface="Symbol" pitchFamily="18" charset="2"/>
              </a:rPr>
              <a:t> </a:t>
            </a:r>
            <a:r>
              <a:rPr lang="en-US" altLang="en-US" sz="2400" i="1" dirty="0"/>
              <a:t>x</a:t>
            </a:r>
            <a:r>
              <a:rPr lang="en-US" altLang="en-US" sz="2400" baseline="-25000" dirty="0"/>
              <a:t>0</a:t>
            </a:r>
            <a:r>
              <a:rPr lang="en-US" altLang="en-US" sz="2400" baseline="30000" dirty="0"/>
              <a:t>2</a:t>
            </a:r>
            <a:r>
              <a:rPr lang="en-US" altLang="en-US" sz="2400" dirty="0">
                <a:sym typeface="Symbol" pitchFamily="18" charset="2"/>
              </a:rPr>
              <a:t></a:t>
            </a:r>
            <a:r>
              <a:rPr lang="en-US" altLang="en-US" sz="2400" i="1" baseline="30000" dirty="0">
                <a:sym typeface="Symbol" pitchFamily="18" charset="2"/>
              </a:rPr>
              <a:t>2</a:t>
            </a:r>
            <a:r>
              <a:rPr lang="en-US" altLang="en-US" sz="2400" dirty="0">
                <a:solidFill>
                  <a:srgbClr val="000000"/>
                </a:solidFill>
                <a:cs typeface="Times New Roman" pitchFamily="18" charset="0"/>
                <a:sym typeface="Symbol" pitchFamily="18" charset="2"/>
              </a:rPr>
              <a:t>(</a:t>
            </a:r>
            <a:r>
              <a:rPr lang="en-US" altLang="en-US" sz="2400" dirty="0">
                <a:sym typeface="Symbol" pitchFamily="18" charset="2"/>
              </a:rPr>
              <a:t>1 –  </a:t>
            </a:r>
            <a:r>
              <a:rPr lang="en-US" altLang="en-US" sz="2400" dirty="0">
                <a:solidFill>
                  <a:srgbClr val="000000"/>
                </a:solidFill>
                <a:cs typeface="Times New Roman" pitchFamily="18" charset="0"/>
                <a:sym typeface="Symbol" pitchFamily="18" charset="2"/>
              </a:rPr>
              <a:t>cos</a:t>
            </a:r>
            <a:r>
              <a:rPr lang="en-US" altLang="en-US" sz="2400" baseline="30000" dirty="0">
                <a:solidFill>
                  <a:srgbClr val="000000"/>
                </a:solidFill>
                <a:cs typeface="Times New Roman" pitchFamily="18" charset="0"/>
                <a:sym typeface="Symbol" pitchFamily="18" charset="2"/>
              </a:rPr>
              <a:t>2 </a:t>
            </a:r>
            <a:r>
              <a:rPr lang="en-US" altLang="en-US" sz="2400" dirty="0">
                <a:sym typeface="Symbol" pitchFamily="18" charset="2"/>
              </a:rPr>
              <a:t></a:t>
            </a:r>
            <a:r>
              <a:rPr lang="en-US" altLang="en-US" sz="2400" i="1" dirty="0">
                <a:sym typeface="Symbol" pitchFamily="18" charset="2"/>
              </a:rPr>
              <a:t>t</a:t>
            </a:r>
            <a:r>
              <a:rPr lang="en-US" altLang="en-US" sz="2400" dirty="0">
                <a:solidFill>
                  <a:srgbClr val="000000"/>
                </a:solidFill>
                <a:cs typeface="Times New Roman" pitchFamily="18" charset="0"/>
                <a:sym typeface="Symbol" pitchFamily="18" charset="2"/>
              </a:rPr>
              <a:t>)</a:t>
            </a:r>
            <a:r>
              <a:rPr lang="en-US" altLang="en-US" sz="2400" dirty="0">
                <a:sym typeface="Symbol" pitchFamily="18" charset="2"/>
              </a:rPr>
              <a:t> or</a:t>
            </a:r>
          </a:p>
          <a:p>
            <a:pPr eaLnBrk="1" hangingPunct="1">
              <a:buFontTx/>
              <a:buNone/>
            </a:pPr>
            <a:r>
              <a:rPr lang="en-US" altLang="en-US" sz="2400" i="1" dirty="0">
                <a:solidFill>
                  <a:srgbClr val="000000"/>
                </a:solidFill>
                <a:cs typeface="Times New Roman" pitchFamily="18" charset="0"/>
                <a:sym typeface="Symbol" pitchFamily="18" charset="2"/>
              </a:rPr>
              <a:t>                 	      v</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a:t>
            </a:r>
            <a:r>
              <a:rPr lang="en-US" altLang="en-US" sz="2400" dirty="0">
                <a:sym typeface="Symbol" pitchFamily="18" charset="2"/>
              </a:rPr>
              <a:t>=</a:t>
            </a:r>
            <a:r>
              <a:rPr lang="en-US" altLang="en-US" sz="2400" baseline="-25000" dirty="0">
                <a:sym typeface="Symbol" pitchFamily="18" charset="2"/>
              </a:rPr>
              <a:t> </a:t>
            </a:r>
            <a:r>
              <a:rPr lang="en-US" altLang="en-US" sz="2400" dirty="0">
                <a:sym typeface="Symbol" pitchFamily="18" charset="2"/>
              </a:rPr>
              <a:t></a:t>
            </a:r>
            <a:r>
              <a:rPr lang="en-US" altLang="en-US" sz="2400" baseline="30000" dirty="0">
                <a:sym typeface="Symbol" pitchFamily="18" charset="2"/>
              </a:rPr>
              <a:t>2</a:t>
            </a:r>
            <a:r>
              <a:rPr lang="en-US" altLang="en-US" sz="2400" dirty="0">
                <a:solidFill>
                  <a:srgbClr val="000000"/>
                </a:solidFill>
                <a:cs typeface="Times New Roman" pitchFamily="18" charset="0"/>
                <a:sym typeface="Symbol" pitchFamily="18" charset="2"/>
              </a:rPr>
              <a:t>(</a:t>
            </a:r>
            <a:r>
              <a:rPr lang="en-US" altLang="en-US" sz="2400" i="1" dirty="0"/>
              <a:t>x</a:t>
            </a:r>
            <a:r>
              <a:rPr lang="en-US" altLang="en-US" sz="2400" baseline="-25000" dirty="0"/>
              <a:t>0</a:t>
            </a:r>
            <a:r>
              <a:rPr lang="en-US" altLang="en-US" sz="2400" baseline="30000" dirty="0"/>
              <a:t>2</a:t>
            </a:r>
            <a:r>
              <a:rPr lang="en-US" altLang="en-US" sz="2400" dirty="0">
                <a:sym typeface="Symbol" pitchFamily="18" charset="2"/>
              </a:rPr>
              <a:t> –  </a:t>
            </a:r>
            <a:r>
              <a:rPr lang="en-US" altLang="en-US" sz="2400" i="1" dirty="0"/>
              <a:t>x</a:t>
            </a:r>
            <a:r>
              <a:rPr lang="en-US" altLang="en-US" sz="2400" baseline="-25000" dirty="0"/>
              <a:t>0</a:t>
            </a:r>
            <a:r>
              <a:rPr lang="en-US" altLang="en-US" sz="2400" baseline="30000" dirty="0"/>
              <a:t>2</a:t>
            </a:r>
            <a:r>
              <a:rPr lang="en-US" altLang="en-US" sz="2400" baseline="-25000" dirty="0">
                <a:sym typeface="Symbol" pitchFamily="18" charset="2"/>
              </a:rPr>
              <a:t> </a:t>
            </a:r>
            <a:r>
              <a:rPr lang="en-US" altLang="en-US" sz="2400" dirty="0">
                <a:solidFill>
                  <a:srgbClr val="000000"/>
                </a:solidFill>
                <a:cs typeface="Times New Roman" pitchFamily="18" charset="0"/>
                <a:sym typeface="Symbol" pitchFamily="18" charset="2"/>
              </a:rPr>
              <a:t>cos</a:t>
            </a:r>
            <a:r>
              <a:rPr lang="en-US" altLang="en-US" sz="2400" baseline="30000" dirty="0">
                <a:solidFill>
                  <a:srgbClr val="000000"/>
                </a:solidFill>
                <a:cs typeface="Times New Roman" pitchFamily="18" charset="0"/>
                <a:sym typeface="Symbol" pitchFamily="18" charset="2"/>
              </a:rPr>
              <a:t>2 </a:t>
            </a:r>
            <a:r>
              <a:rPr lang="en-US" altLang="en-US" sz="2400" dirty="0">
                <a:sym typeface="Symbol" pitchFamily="18" charset="2"/>
              </a:rPr>
              <a:t></a:t>
            </a:r>
            <a:r>
              <a:rPr lang="en-US" altLang="en-US" sz="2400" i="1" dirty="0">
                <a:sym typeface="Symbol" pitchFamily="18" charset="2"/>
              </a:rPr>
              <a:t>t</a:t>
            </a:r>
            <a:r>
              <a:rPr lang="en-US" altLang="en-US" sz="2400" dirty="0">
                <a:solidFill>
                  <a:srgbClr val="000000"/>
                </a:solidFill>
                <a:cs typeface="Times New Roman" pitchFamily="18" charset="0"/>
                <a:sym typeface="Symbol" pitchFamily="18" charset="2"/>
              </a:rPr>
              <a:t>).</a:t>
            </a:r>
            <a:endParaRPr lang="en-US" altLang="en-US" sz="2400" dirty="0">
              <a:sym typeface="Symbol" pitchFamily="18" charset="2"/>
            </a:endParaRPr>
          </a:p>
          <a:p>
            <a:pPr eaLnBrk="1" hangingPunct="1">
              <a:buFontTx/>
              <a:buNone/>
            </a:pPr>
            <a:r>
              <a:rPr lang="en-US" altLang="en-US" sz="2400" dirty="0">
                <a:solidFill>
                  <a:srgbClr val="000000"/>
                </a:solidFill>
                <a:cs typeface="Times New Roman" pitchFamily="18" charset="0"/>
                <a:sym typeface="Symbol" pitchFamily="18" charset="2"/>
              </a:rPr>
              <a:t>Then </a:t>
            </a:r>
            <a:r>
              <a:rPr lang="en-US" altLang="en-US" sz="2400" i="1" dirty="0">
                <a:solidFill>
                  <a:srgbClr val="000000"/>
                </a:solidFill>
                <a:cs typeface="Times New Roman" pitchFamily="18" charset="0"/>
                <a:sym typeface="Symbol" pitchFamily="18" charset="2"/>
              </a:rPr>
              <a:t>v</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a:t>
            </a:r>
            <a:r>
              <a:rPr lang="en-US" altLang="en-US" sz="2400" dirty="0">
                <a:sym typeface="Symbol" pitchFamily="18" charset="2"/>
              </a:rPr>
              <a:t>=</a:t>
            </a:r>
            <a:r>
              <a:rPr lang="en-US" altLang="en-US" sz="2400" baseline="-25000" dirty="0">
                <a:sym typeface="Symbol" pitchFamily="18" charset="2"/>
              </a:rPr>
              <a:t> </a:t>
            </a:r>
            <a:r>
              <a:rPr lang="en-US" altLang="en-US" sz="2400" dirty="0">
                <a:sym typeface="Symbol" pitchFamily="18" charset="2"/>
              </a:rPr>
              <a:t></a:t>
            </a:r>
            <a:r>
              <a:rPr lang="en-US" altLang="en-US" sz="2400" baseline="30000" dirty="0">
                <a:sym typeface="Symbol" pitchFamily="18" charset="2"/>
              </a:rPr>
              <a:t>2</a:t>
            </a:r>
            <a:r>
              <a:rPr lang="en-US" altLang="en-US" sz="2400" dirty="0">
                <a:solidFill>
                  <a:srgbClr val="000000"/>
                </a:solidFill>
                <a:cs typeface="Times New Roman" pitchFamily="18" charset="0"/>
                <a:sym typeface="Symbol" pitchFamily="18" charset="2"/>
              </a:rPr>
              <a:t>(</a:t>
            </a:r>
            <a:r>
              <a:rPr lang="en-US" altLang="en-US" sz="2400" i="1" dirty="0"/>
              <a:t>x</a:t>
            </a:r>
            <a:r>
              <a:rPr lang="en-US" altLang="en-US" sz="2400" baseline="-25000" dirty="0"/>
              <a:t>0</a:t>
            </a:r>
            <a:r>
              <a:rPr lang="en-US" altLang="en-US" sz="2400" baseline="30000" dirty="0"/>
              <a:t>2</a:t>
            </a:r>
            <a:r>
              <a:rPr lang="en-US" altLang="en-US" sz="2400" dirty="0">
                <a:sym typeface="Symbol" pitchFamily="18" charset="2"/>
              </a:rPr>
              <a:t> –  </a:t>
            </a:r>
            <a:r>
              <a:rPr lang="en-US" altLang="en-US" sz="2400" i="1" dirty="0"/>
              <a:t>x</a:t>
            </a:r>
            <a:r>
              <a:rPr lang="en-US" altLang="en-US" sz="2400" baseline="30000" dirty="0"/>
              <a:t>2</a:t>
            </a:r>
            <a:r>
              <a:rPr lang="en-US" altLang="en-US" sz="2400" dirty="0">
                <a:solidFill>
                  <a:srgbClr val="000000"/>
                </a:solidFill>
                <a:cs typeface="Times New Roman" pitchFamily="18" charset="0"/>
                <a:sym typeface="Symbol" pitchFamily="18" charset="2"/>
              </a:rPr>
              <a:t>), which becomes</a:t>
            </a:r>
          </a:p>
        </p:txBody>
      </p:sp>
      <p:grpSp>
        <p:nvGrpSpPr>
          <p:cNvPr id="2" name="Group 48"/>
          <p:cNvGrpSpPr>
            <a:grpSpLocks/>
          </p:cNvGrpSpPr>
          <p:nvPr/>
        </p:nvGrpSpPr>
        <p:grpSpPr bwMode="auto">
          <a:xfrm>
            <a:off x="833438" y="5313363"/>
            <a:ext cx="7464425" cy="461962"/>
            <a:chOff x="525" y="3875"/>
            <a:chExt cx="4702" cy="291"/>
          </a:xfrm>
        </p:grpSpPr>
        <p:sp>
          <p:nvSpPr>
            <p:cNvPr id="27655" name="Rectangle 43"/>
            <p:cNvSpPr>
              <a:spLocks noChangeArrowheads="1"/>
            </p:cNvSpPr>
            <p:nvPr/>
          </p:nvSpPr>
          <p:spPr bwMode="auto">
            <a:xfrm>
              <a:off x="528" y="3898"/>
              <a:ext cx="243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v</a:t>
              </a:r>
              <a:r>
                <a:rPr lang="en-US" altLang="en-US" sz="2400">
                  <a:solidFill>
                    <a:srgbClr val="000000"/>
                  </a:solidFill>
                  <a:cs typeface="Times New Roman" pitchFamily="18" charset="0"/>
                  <a:sym typeface="Symbol" pitchFamily="18" charset="2"/>
                </a:rPr>
                <a:t> </a:t>
              </a:r>
              <a:r>
                <a:rPr lang="en-US" altLang="en-US" sz="2400">
                  <a:sym typeface="Symbol" pitchFamily="18" charset="2"/>
                </a:rPr>
                <a:t>= </a:t>
              </a:r>
              <a:r>
                <a:rPr lang="en-US" altLang="en-US" sz="2400" i="1">
                  <a:sym typeface="Symbol" pitchFamily="18" charset="2"/>
                </a:rPr>
                <a:t>   </a:t>
              </a:r>
              <a:r>
                <a:rPr lang="en-US" altLang="en-US" sz="2400">
                  <a:solidFill>
                    <a:srgbClr val="000000"/>
                  </a:solidFill>
                  <a:cs typeface="Times New Roman" pitchFamily="18" charset="0"/>
                  <a:sym typeface="Symbol" pitchFamily="18" charset="2"/>
                </a:rPr>
                <a:t> </a:t>
              </a:r>
              <a:r>
                <a:rPr lang="en-US" altLang="en-US" sz="2400" i="1"/>
                <a:t>x</a:t>
              </a:r>
              <a:r>
                <a:rPr lang="en-US" altLang="en-US" sz="2400" baseline="-25000"/>
                <a:t>0</a:t>
              </a:r>
              <a:r>
                <a:rPr lang="en-US" altLang="en-US" sz="2400" baseline="30000"/>
                <a:t>2</a:t>
              </a:r>
              <a:r>
                <a:rPr lang="en-US" altLang="en-US" sz="2400">
                  <a:sym typeface="Symbol" pitchFamily="18" charset="2"/>
                </a:rPr>
                <a:t> – </a:t>
              </a:r>
              <a:r>
                <a:rPr lang="en-US" altLang="en-US" sz="2400" i="1"/>
                <a:t>x</a:t>
              </a:r>
              <a:r>
                <a:rPr lang="en-US" altLang="en-US" sz="2400" baseline="30000"/>
                <a:t>2</a:t>
              </a:r>
              <a:endParaRPr lang="en-US" altLang="en-US" sz="2400">
                <a:solidFill>
                  <a:srgbClr val="000000"/>
                </a:solidFill>
                <a:cs typeface="Times New Roman" pitchFamily="18" charset="0"/>
                <a:sym typeface="Symbol" pitchFamily="18" charset="2"/>
              </a:endParaRPr>
            </a:p>
          </p:txBody>
        </p:sp>
        <p:sp>
          <p:nvSpPr>
            <p:cNvPr id="27656" name="Text Box 44"/>
            <p:cNvSpPr txBox="1">
              <a:spLocks noChangeArrowheads="1"/>
            </p:cNvSpPr>
            <p:nvPr/>
          </p:nvSpPr>
          <p:spPr bwMode="auto">
            <a:xfrm>
              <a:off x="2967" y="3875"/>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a:t>
              </a:r>
              <a:r>
                <a:rPr lang="en-US" altLang="en-US" sz="2400">
                  <a:solidFill>
                    <a:schemeClr val="bg1"/>
                  </a:solidFill>
                  <a:sym typeface="Symbol" pitchFamily="18" charset="2"/>
                </a:rPr>
                <a:t>x </a:t>
              </a:r>
              <a:r>
                <a:rPr lang="en-US" altLang="en-US" sz="2400">
                  <a:solidFill>
                    <a:schemeClr val="bg1"/>
                  </a:solidFill>
                </a:rPr>
                <a:t>and v</a:t>
              </a:r>
            </a:p>
          </p:txBody>
        </p:sp>
        <p:sp>
          <p:nvSpPr>
            <p:cNvPr id="27657" name="Rectangle 45"/>
            <p:cNvSpPr>
              <a:spLocks noChangeArrowheads="1"/>
            </p:cNvSpPr>
            <p:nvPr/>
          </p:nvSpPr>
          <p:spPr bwMode="auto">
            <a:xfrm>
              <a:off x="525" y="3877"/>
              <a:ext cx="4701" cy="2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7658" name="Freeform 47"/>
            <p:cNvSpPr>
              <a:spLocks/>
            </p:cNvSpPr>
            <p:nvPr/>
          </p:nvSpPr>
          <p:spPr bwMode="auto">
            <a:xfrm>
              <a:off x="1215" y="3911"/>
              <a:ext cx="810" cy="214"/>
            </a:xfrm>
            <a:custGeom>
              <a:avLst/>
              <a:gdLst>
                <a:gd name="T0" fmla="*/ 0 w 849"/>
                <a:gd name="T1" fmla="*/ 113208 h 142"/>
                <a:gd name="T2" fmla="*/ 72 w 849"/>
                <a:gd name="T3" fmla="*/ 212505 h 142"/>
                <a:gd name="T4" fmla="*/ 144 w 849"/>
                <a:gd name="T5" fmla="*/ 0 h 142"/>
                <a:gd name="T6" fmla="*/ 1612 w 849"/>
                <a:gd name="T7" fmla="*/ 0 h 142"/>
                <a:gd name="T8" fmla="*/ 0 60000 65536"/>
                <a:gd name="T9" fmla="*/ 0 60000 65536"/>
                <a:gd name="T10" fmla="*/ 0 60000 65536"/>
                <a:gd name="T11" fmla="*/ 0 60000 65536"/>
                <a:gd name="T12" fmla="*/ 0 w 849"/>
                <a:gd name="T13" fmla="*/ 0 h 142"/>
                <a:gd name="T14" fmla="*/ 849 w 849"/>
                <a:gd name="T15" fmla="*/ 142 h 142"/>
              </a:gdLst>
              <a:ahLst/>
              <a:cxnLst>
                <a:cxn ang="T8">
                  <a:pos x="T0" y="T1"/>
                </a:cxn>
                <a:cxn ang="T9">
                  <a:pos x="T2" y="T3"/>
                </a:cxn>
                <a:cxn ang="T10">
                  <a:pos x="T4" y="T5"/>
                </a:cxn>
                <a:cxn ang="T11">
                  <a:pos x="T6" y="T7"/>
                </a:cxn>
              </a:cxnLst>
              <a:rect l="T12" t="T13" r="T14" b="T15"/>
              <a:pathLst>
                <a:path w="849" h="142">
                  <a:moveTo>
                    <a:pt x="0" y="76"/>
                  </a:moveTo>
                  <a:lnTo>
                    <a:pt x="38" y="142"/>
                  </a:lnTo>
                  <a:lnTo>
                    <a:pt x="76" y="0"/>
                  </a:lnTo>
                  <a:lnTo>
                    <a:pt x="849"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765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14" name="Line 23"/>
          <p:cNvSpPr>
            <a:spLocks noChangeShapeType="1"/>
          </p:cNvSpPr>
          <p:nvPr/>
        </p:nvSpPr>
        <p:spPr bwMode="auto">
          <a:xfrm>
            <a:off x="2243138" y="3117850"/>
            <a:ext cx="21082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24"/>
          <p:cNvSpPr>
            <a:spLocks noChangeShapeType="1"/>
          </p:cNvSpPr>
          <p:nvPr/>
        </p:nvSpPr>
        <p:spPr bwMode="auto">
          <a:xfrm>
            <a:off x="3475038" y="5175250"/>
            <a:ext cx="31591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64578">
                                            <p:txEl>
                                              <p:pRg st="1" end="1"/>
                                            </p:txEl>
                                          </p:spTgt>
                                        </p:tgtEl>
                                        <p:attrNameLst>
                                          <p:attrName>style.visibility</p:attrName>
                                        </p:attrNameLst>
                                      </p:cBhvr>
                                      <p:to>
                                        <p:strVal val="visible"/>
                                      </p:to>
                                    </p:set>
                                    <p:anim calcmode="lin" valueType="num">
                                      <p:cBhvr additive="base">
                                        <p:cTn id="7" dur="500" fill="hold"/>
                                        <p:tgtEl>
                                          <p:spTgt spid="6645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45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64578">
                                            <p:txEl>
                                              <p:pRg st="2" end="2"/>
                                            </p:txEl>
                                          </p:spTgt>
                                        </p:tgtEl>
                                        <p:attrNameLst>
                                          <p:attrName>style.visibility</p:attrName>
                                        </p:attrNameLst>
                                      </p:cBhvr>
                                      <p:to>
                                        <p:strVal val="visible"/>
                                      </p:to>
                                    </p:set>
                                    <p:anim calcmode="lin" valueType="num">
                                      <p:cBhvr additive="base">
                                        <p:cTn id="13" dur="500" fill="hold"/>
                                        <p:tgtEl>
                                          <p:spTgt spid="6645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45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64578">
                                            <p:txEl>
                                              <p:pRg st="3" end="3"/>
                                            </p:txEl>
                                          </p:spTgt>
                                        </p:tgtEl>
                                        <p:attrNameLst>
                                          <p:attrName>style.visibility</p:attrName>
                                        </p:attrNameLst>
                                      </p:cBhvr>
                                      <p:to>
                                        <p:strVal val="visible"/>
                                      </p:to>
                                    </p:set>
                                    <p:anim calcmode="lin" valueType="num">
                                      <p:cBhvr additive="base">
                                        <p:cTn id="19" dur="500" fill="hold"/>
                                        <p:tgtEl>
                                          <p:spTgt spid="66457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45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64578">
                                            <p:txEl>
                                              <p:pRg st="4" end="4"/>
                                            </p:txEl>
                                          </p:spTgt>
                                        </p:tgtEl>
                                        <p:attrNameLst>
                                          <p:attrName>style.visibility</p:attrName>
                                        </p:attrNameLst>
                                      </p:cBhvr>
                                      <p:to>
                                        <p:strVal val="visible"/>
                                      </p:to>
                                    </p:set>
                                    <p:anim calcmode="lin" valueType="num">
                                      <p:cBhvr additive="base">
                                        <p:cTn id="25" dur="500" fill="hold"/>
                                        <p:tgtEl>
                                          <p:spTgt spid="66457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45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64578">
                                            <p:txEl>
                                              <p:pRg st="5" end="5"/>
                                            </p:txEl>
                                          </p:spTgt>
                                        </p:tgtEl>
                                        <p:attrNameLst>
                                          <p:attrName>style.visibility</p:attrName>
                                        </p:attrNameLst>
                                      </p:cBhvr>
                                      <p:to>
                                        <p:strVal val="visible"/>
                                      </p:to>
                                    </p:set>
                                    <p:anim calcmode="lin" valueType="num">
                                      <p:cBhvr additive="base">
                                        <p:cTn id="31" dur="500" fill="hold"/>
                                        <p:tgtEl>
                                          <p:spTgt spid="66457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45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64578">
                                            <p:txEl>
                                              <p:pRg st="6" end="6"/>
                                            </p:txEl>
                                          </p:spTgt>
                                        </p:tgtEl>
                                        <p:attrNameLst>
                                          <p:attrName>style.visibility</p:attrName>
                                        </p:attrNameLst>
                                      </p:cBhvr>
                                      <p:to>
                                        <p:strVal val="visible"/>
                                      </p:to>
                                    </p:set>
                                    <p:anim calcmode="lin" valueType="num">
                                      <p:cBhvr additive="base">
                                        <p:cTn id="37" dur="500" fill="hold"/>
                                        <p:tgtEl>
                                          <p:spTgt spid="66457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6457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64578">
                                            <p:txEl>
                                              <p:pRg st="7" end="7"/>
                                            </p:txEl>
                                          </p:spTgt>
                                        </p:tgtEl>
                                        <p:attrNameLst>
                                          <p:attrName>style.visibility</p:attrName>
                                        </p:attrNameLst>
                                      </p:cBhvr>
                                      <p:to>
                                        <p:strVal val="visible"/>
                                      </p:to>
                                    </p:set>
                                    <p:anim calcmode="lin" valueType="num">
                                      <p:cBhvr additive="base">
                                        <p:cTn id="43" dur="500" fill="hold"/>
                                        <p:tgtEl>
                                          <p:spTgt spid="66457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6457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64578">
                                            <p:txEl>
                                              <p:pRg st="8" end="8"/>
                                            </p:txEl>
                                          </p:spTgt>
                                        </p:tgtEl>
                                        <p:attrNameLst>
                                          <p:attrName>style.visibility</p:attrName>
                                        </p:attrNameLst>
                                      </p:cBhvr>
                                      <p:to>
                                        <p:strVal val="visible"/>
                                      </p:to>
                                    </p:set>
                                    <p:anim calcmode="lin" valueType="num">
                                      <p:cBhvr additive="base">
                                        <p:cTn id="49" dur="500" fill="hold"/>
                                        <p:tgtEl>
                                          <p:spTgt spid="664578">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6457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1000"/>
                                        <p:tgtEl>
                                          <p:spTgt spid="14"/>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1000"/>
                                        <p:tgtEl>
                                          <p:spTgt spid="15"/>
                                        </p:tgtEl>
                                      </p:cBhvr>
                                    </p:animEffect>
                                  </p:childTnLst>
                                  <p:subTnLst>
                                    <p:audio>
                                      <p:cMediaNode>
                                        <p:cTn display="0" masterRel="sameClick">
                                          <p:stCondLst>
                                            <p:cond evt="begin" delay="0">
                                              <p:tn val="58"/>
                                            </p:cond>
                                          </p:stCondLst>
                                          <p:endCondLst>
                                            <p:cond evt="onStopAudio" delay="0">
                                              <p:tgtEl>
                                                <p:sldTgt/>
                                              </p:tgtEl>
                                            </p:cond>
                                          </p:endCondLst>
                                        </p:cTn>
                                        <p:tgtEl>
                                          <p:sndTgt r:embed="rId5" name="cashreg.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p:cTn id="65" dur="500" fill="hold"/>
                                        <p:tgtEl>
                                          <p:spTgt spid="2"/>
                                        </p:tgtEl>
                                        <p:attrNameLst>
                                          <p:attrName>ppt_w</p:attrName>
                                        </p:attrNameLst>
                                      </p:cBhvr>
                                      <p:tavLst>
                                        <p:tav tm="0">
                                          <p:val>
                                            <p:fltVal val="0"/>
                                          </p:val>
                                        </p:tav>
                                        <p:tav tm="100000">
                                          <p:val>
                                            <p:strVal val="#ppt_w"/>
                                          </p:val>
                                        </p:tav>
                                      </p:tavLst>
                                    </p:anim>
                                    <p:anim calcmode="lin" valueType="num">
                                      <p:cBhvr>
                                        <p:cTn id="66" dur="500" fill="hold"/>
                                        <p:tgtEl>
                                          <p:spTgt spid="2"/>
                                        </p:tgtEl>
                                        <p:attrNameLst>
                                          <p:attrName>ppt_h</p:attrName>
                                        </p:attrNameLst>
                                      </p:cBhvr>
                                      <p:tavLst>
                                        <p:tav tm="0">
                                          <p:val>
                                            <p:fltVal val="0"/>
                                          </p:val>
                                        </p:tav>
                                        <p:tav tm="100000">
                                          <p:val>
                                            <p:strVal val="#ppt_h"/>
                                          </p:val>
                                        </p:tav>
                                      </p:tavLst>
                                    </p:anim>
                                    <p:animEffect transition="in" filter="fade">
                                      <p:cBhvr>
                                        <p:cTn id="67" dur="500"/>
                                        <p:tgtEl>
                                          <p:spTgt spid="2"/>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66636" name="Rectangle 12"/>
              <p:cNvSpPr>
                <a:spLocks noChangeArrowheads="1"/>
              </p:cNvSpPr>
              <p:nvPr/>
            </p:nvSpPr>
            <p:spPr bwMode="auto">
              <a:xfrm>
                <a:off x="674688" y="1770063"/>
                <a:ext cx="7772400" cy="4970462"/>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EXAMPLE: </a:t>
                </a:r>
                <a:r>
                  <a:rPr lang="en-US" altLang="en-US" sz="2400" dirty="0">
                    <a:solidFill>
                      <a:srgbClr val="000000"/>
                    </a:solidFill>
                    <a:cs typeface="Times New Roman" pitchFamily="18" charset="0"/>
                    <a:sym typeface="Symbol" pitchFamily="18" charset="2"/>
                  </a:rPr>
                  <a:t>A spring having a                                              spring constant of 125 </a:t>
                </a:r>
                <a:r>
                  <a:rPr lang="en-US" altLang="en-US" sz="2400" dirty="0" smtClean="0">
                    <a:solidFill>
                      <a:srgbClr val="000000"/>
                    </a:solidFill>
                    <a:cs typeface="Times New Roman" pitchFamily="18" charset="0"/>
                    <a:sym typeface="Symbol" pitchFamily="18" charset="2"/>
                  </a:rPr>
                  <a:t>N</a:t>
                </a:r>
                <a:r>
                  <a:rPr lang="en-US" altLang="en-US" sz="2400" baseline="-25000" dirty="0" smtClean="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m</a:t>
                </a:r>
                <a:r>
                  <a:rPr lang="en-US" altLang="en-US" sz="2400" baseline="30000" dirty="0">
                    <a:solidFill>
                      <a:srgbClr val="000000"/>
                    </a:solidFill>
                    <a:cs typeface="Times New Roman" pitchFamily="18" charset="0"/>
                    <a:sym typeface="Symbol" pitchFamily="18" charset="2"/>
                  </a:rPr>
                  <a:t>-1</a:t>
                </a:r>
                <a:r>
                  <a:rPr lang="en-US" altLang="en-US" sz="2400" dirty="0">
                    <a:solidFill>
                      <a:srgbClr val="000000"/>
                    </a:solidFill>
                    <a:cs typeface="Times New Roman" pitchFamily="18" charset="0"/>
                    <a:sym typeface="Symbol" pitchFamily="18" charset="2"/>
                  </a:rPr>
                  <a:t>                                                    is attached to a 5.0-kg mass, stretched +4.0 m as shown, and then released from rest.</a:t>
                </a:r>
              </a:p>
              <a:p>
                <a:pPr eaLnBrk="1" hangingPunct="1">
                  <a:buFontTx/>
                  <a:buNone/>
                </a:pPr>
                <a:r>
                  <a:rPr lang="en-US" altLang="en-US" sz="2400" dirty="0">
                    <a:solidFill>
                      <a:srgbClr val="000000"/>
                    </a:solidFill>
                    <a:cs typeface="Times New Roman" pitchFamily="18" charset="0"/>
                    <a:sym typeface="Symbol" pitchFamily="18" charset="2"/>
                  </a:rPr>
                  <a:t>(a) Using Hooke’s law, show that the mass-spring system undergoes SHM with </a:t>
                </a:r>
                <a14:m>
                  <m:oMath xmlns:m="http://schemas.openxmlformats.org/officeDocument/2006/math">
                    <m:r>
                      <a:rPr lang="en-US" altLang="en-US" sz="1800" i="1" dirty="0" smtClean="0">
                        <a:solidFill>
                          <a:srgbClr val="000000"/>
                        </a:solidFill>
                        <a:latin typeface="Cambria Math" panose="02040503050406030204" pitchFamily="18" charset="0"/>
                        <a:cs typeface="Times New Roman" pitchFamily="18" charset="0"/>
                        <a:sym typeface="Symbol" pitchFamily="18" charset="2"/>
                      </a:rPr>
                      <m:t></m:t>
                    </m:r>
                    <m:r>
                      <a:rPr lang="en-US" altLang="en-US" sz="18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18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18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1800" i="1" dirty="0">
                            <a:solidFill>
                              <a:srgbClr val="000000"/>
                            </a:solidFill>
                            <a:latin typeface="Cambria Math" panose="02040503050406030204" pitchFamily="18" charset="0"/>
                            <a:cs typeface="Times New Roman" pitchFamily="18" charset="0"/>
                            <a:sym typeface="Symbol" pitchFamily="18" charset="2"/>
                          </a:rPr>
                          <m:t>𝑘</m:t>
                        </m:r>
                      </m:num>
                      <m:den>
                        <m:r>
                          <a:rPr lang="en-US" altLang="en-US" sz="1800" i="1" dirty="0">
                            <a:solidFill>
                              <a:srgbClr val="000000"/>
                            </a:solidFill>
                            <a:latin typeface="Cambria Math" panose="02040503050406030204" pitchFamily="18" charset="0"/>
                            <a:cs typeface="Times New Roman" pitchFamily="18" charset="0"/>
                            <a:sym typeface="Symbol" pitchFamily="18" charset="2"/>
                          </a:rPr>
                          <m:t>𝑚</m:t>
                        </m:r>
                      </m:den>
                    </m:f>
                  </m:oMath>
                </a14:m>
                <a:r>
                  <a:rPr lang="en-US" altLang="en-US" sz="2400" i="1"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sym typeface="Symbol" pitchFamily="18" charset="2"/>
                  </a:rPr>
                  <a:t> </a:t>
                </a:r>
              </a:p>
              <a:p>
                <a:pPr eaLnBrk="1" hangingPunct="1">
                  <a:buFontTx/>
                  <a:buNone/>
                </a:pPr>
                <a:r>
                  <a:rPr lang="en-US" altLang="en-US" sz="2400" dirty="0">
                    <a:solidFill>
                      <a:srgbClr val="000000"/>
                    </a:solidFill>
                    <a:cs typeface="Times New Roman" pitchFamily="18" charset="0"/>
                    <a:sym typeface="Symbol" pitchFamily="18" charset="2"/>
                  </a:rPr>
                  <a:t>SOLUTION: Hooke’s law states that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𝐹</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r>
                      <a:rPr lang="en-US" altLang="en-US" sz="2400" i="1" dirty="0" err="1">
                        <a:solidFill>
                          <a:srgbClr val="000000"/>
                        </a:solidFill>
                        <a:latin typeface="Cambria Math" panose="02040503050406030204" pitchFamily="18" charset="0"/>
                        <a:cs typeface="Times New Roman" pitchFamily="18" charset="0"/>
                        <a:sym typeface="Symbol" pitchFamily="18" charset="2"/>
                      </a:rPr>
                      <m:t>𝑘𝑥</m:t>
                    </m:r>
                  </m:oMath>
                </a14:m>
                <a:r>
                  <a:rPr lang="en-US" altLang="en-US" sz="2400" dirty="0">
                    <a:solidFill>
                      <a:srgbClr val="000000"/>
                    </a:solidFill>
                    <a:cs typeface="Times New Roman" pitchFamily="18" charset="0"/>
                    <a:sym typeface="Symbol" pitchFamily="18" charset="2"/>
                  </a:rPr>
                  <a:t>.</a:t>
                </a:r>
              </a:p>
              <a:p>
                <a:pPr eaLnBrk="1" hangingPunct="1">
                  <a:buFontTx/>
                  <a:buNone/>
                </a:pPr>
                <a:r>
                  <a:rPr lang="en-US" altLang="en-US" sz="2400" dirty="0">
                    <a:solidFill>
                      <a:srgbClr val="000000"/>
                    </a:solidFill>
                    <a:cs typeface="Times New Roman" pitchFamily="18" charset="0"/>
                    <a:sym typeface="Symbol" pitchFamily="18" charset="2"/>
                  </a:rPr>
                  <a:t>Newton’s second law states that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𝐹</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𝑚𝑎</m:t>
                    </m:r>
                  </m:oMath>
                </a14:m>
                <a:r>
                  <a:rPr lang="en-US" altLang="en-US" sz="2400" dirty="0">
                    <a:solidFill>
                      <a:srgbClr val="000000"/>
                    </a:solidFill>
                    <a:cs typeface="Times New Roman" pitchFamily="18" charset="0"/>
                    <a:sym typeface="Symbol" pitchFamily="18" charset="2"/>
                  </a:rPr>
                  <a:t>.</a:t>
                </a:r>
              </a:p>
              <a:p>
                <a:pPr eaLnBrk="1" hangingPunct="1">
                  <a:buFontTx/>
                  <a:buNone/>
                </a:pPr>
                <a:r>
                  <a:rPr lang="en-US" altLang="en-US" sz="2400" dirty="0">
                    <a:solidFill>
                      <a:srgbClr val="000000"/>
                    </a:solidFill>
                    <a:cs typeface="Times New Roman" pitchFamily="18" charset="0"/>
                    <a:sym typeface="Symbol" pitchFamily="18" charset="2"/>
                  </a:rPr>
                  <a:t>Thus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𝑚𝑎</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r>
                      <a:rPr lang="en-US" altLang="en-US" sz="2400" i="1" dirty="0" err="1">
                        <a:solidFill>
                          <a:srgbClr val="000000"/>
                        </a:solidFill>
                        <a:latin typeface="Cambria Math" panose="02040503050406030204" pitchFamily="18" charset="0"/>
                        <a:cs typeface="Times New Roman" pitchFamily="18" charset="0"/>
                        <a:sym typeface="Symbol" pitchFamily="18" charset="2"/>
                      </a:rPr>
                      <m:t>𝑘𝑥</m:t>
                    </m:r>
                    <m:r>
                      <a:rPr lang="en-US" altLang="en-US" sz="2400" i="1" dirty="0">
                        <a:solidFill>
                          <a:srgbClr val="000000"/>
                        </a:solidFill>
                        <a:latin typeface="Cambria Math" panose="02040503050406030204" pitchFamily="18" charset="0"/>
                        <a:cs typeface="Times New Roman" pitchFamily="18" charset="0"/>
                        <a:sym typeface="Symbol" pitchFamily="18" charset="2"/>
                      </a:rPr>
                      <m:t> </m:t>
                    </m:r>
                  </m:oMath>
                </a14:m>
                <a:r>
                  <a:rPr lang="en-US" altLang="en-US" sz="2400" dirty="0">
                    <a:solidFill>
                      <a:srgbClr val="000000"/>
                    </a:solidFill>
                    <a:cs typeface="Times New Roman" pitchFamily="18" charset="0"/>
                    <a:sym typeface="Symbol" pitchFamily="18" charset="2"/>
                  </a:rPr>
                  <a:t>or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𝑎</m:t>
                    </m:r>
                    <m:r>
                      <a:rPr lang="en-US" altLang="en-US" sz="2000" i="1" dirty="0" smtClean="0">
                        <a:solidFill>
                          <a:srgbClr val="000000"/>
                        </a:solidFill>
                        <a:latin typeface="Cambria Math" panose="02040503050406030204" pitchFamily="18" charset="0"/>
                        <a:cs typeface="Times New Roman" pitchFamily="18" charset="0"/>
                        <a:sym typeface="Symbol" pitchFamily="18" charset="2"/>
                      </a:rPr>
                      <m:t>=−</m:t>
                    </m:r>
                    <m:d>
                      <m:d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dPr>
                      <m:e>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𝑘</m:t>
                            </m:r>
                          </m:num>
                          <m:den>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𝑚</m:t>
                            </m:r>
                          </m:den>
                        </m:f>
                      </m:e>
                    </m:d>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𝑥</m:t>
                    </m:r>
                  </m:oMath>
                </a14:m>
                <a:r>
                  <a:rPr lang="en-US" altLang="en-US" sz="2400" dirty="0">
                    <a:solidFill>
                      <a:srgbClr val="000000"/>
                    </a:solidFill>
                    <a:cs typeface="Times New Roman" pitchFamily="18" charset="0"/>
                    <a:sym typeface="Symbol" pitchFamily="18" charset="2"/>
                  </a:rPr>
                  <a:t>. </a:t>
                </a:r>
              </a:p>
              <a:p>
                <a:pPr eaLnBrk="1" hangingPunct="1">
                  <a:buFontTx/>
                  <a:buNone/>
                </a:pPr>
                <a:r>
                  <a:rPr lang="en-US" altLang="en-US" sz="2400" dirty="0">
                    <a:solidFill>
                      <a:srgbClr val="000000"/>
                    </a:solidFill>
                    <a:cs typeface="Times New Roman" pitchFamily="18" charset="0"/>
                    <a:sym typeface="Symbol" pitchFamily="18" charset="2"/>
                  </a:rPr>
                  <a:t>The result of </a:t>
                </a:r>
                <a14:m>
                  <m:oMath xmlns:m="http://schemas.openxmlformats.org/officeDocument/2006/math">
                    <m:r>
                      <a:rPr lang="en-US" altLang="en-US" sz="2000" i="1" dirty="0">
                        <a:solidFill>
                          <a:srgbClr val="000000"/>
                        </a:solidFill>
                        <a:latin typeface="Cambria Math" panose="02040503050406030204" pitchFamily="18" charset="0"/>
                        <a:cs typeface="Times New Roman" pitchFamily="18" charset="0"/>
                        <a:sym typeface="Symbol" pitchFamily="18" charset="2"/>
                      </a:rPr>
                      <m:t>𝑎</m:t>
                    </m:r>
                    <m:r>
                      <a:rPr lang="en-US" altLang="en-US" sz="2000" i="1" dirty="0">
                        <a:solidFill>
                          <a:srgbClr val="000000"/>
                        </a:solidFill>
                        <a:latin typeface="Cambria Math" panose="02040503050406030204" pitchFamily="18" charset="0"/>
                        <a:cs typeface="Times New Roman" pitchFamily="18" charset="0"/>
                        <a:sym typeface="Symbol" pitchFamily="18" charset="2"/>
                      </a:rPr>
                      <m:t>=−</m:t>
                    </m:r>
                    <m:d>
                      <m:d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dPr>
                      <m:e>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𝑘</m:t>
                            </m:r>
                          </m:num>
                          <m:den>
                            <m:r>
                              <a:rPr lang="en-US" altLang="en-US" sz="2000" i="1" dirty="0">
                                <a:solidFill>
                                  <a:srgbClr val="000000"/>
                                </a:solidFill>
                                <a:latin typeface="Cambria Math" panose="02040503050406030204" pitchFamily="18" charset="0"/>
                                <a:cs typeface="Times New Roman" pitchFamily="18" charset="0"/>
                                <a:sym typeface="Symbol" pitchFamily="18" charset="2"/>
                              </a:rPr>
                              <m:t>𝑚</m:t>
                            </m:r>
                          </m:den>
                        </m:f>
                      </m:e>
                    </m:d>
                    <m:r>
                      <a:rPr lang="en-US" altLang="en-US" sz="2000" i="1" dirty="0">
                        <a:solidFill>
                          <a:srgbClr val="000000"/>
                        </a:solidFill>
                        <a:latin typeface="Cambria Math" panose="02040503050406030204" pitchFamily="18" charset="0"/>
                        <a:cs typeface="Times New Roman" pitchFamily="18" charset="0"/>
                        <a:sym typeface="Symbol" pitchFamily="18" charset="2"/>
                      </a:rPr>
                      <m:t>𝑥</m:t>
                    </m:r>
                    <m:r>
                      <a:rPr lang="en-US" altLang="en-US" sz="2000" i="1" dirty="0">
                        <a:solidFill>
                          <a:srgbClr val="000000"/>
                        </a:solidFill>
                        <a:latin typeface="Cambria Math" panose="02040503050406030204" pitchFamily="18" charset="0"/>
                        <a:cs typeface="Times New Roman" pitchFamily="18" charset="0"/>
                        <a:sym typeface="Symbol" pitchFamily="18" charset="2"/>
                      </a:rPr>
                      <m:t> </m:t>
                    </m:r>
                  </m:oMath>
                </a14:m>
                <a:r>
                  <a:rPr lang="en-US" altLang="en-US" sz="2400" dirty="0">
                    <a:solidFill>
                      <a:srgbClr val="000000"/>
                    </a:solidFill>
                    <a:cs typeface="Times New Roman" pitchFamily="18" charset="0"/>
                    <a:sym typeface="Symbol" pitchFamily="18" charset="2"/>
                  </a:rPr>
                  <a:t>is of the form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rPr>
                      <m:t>𝑎</m:t>
                    </m:r>
                    <m:r>
                      <a:rPr lang="en-US" altLang="en-US" sz="2000" i="1" dirty="0" smtClean="0">
                        <a:solidFill>
                          <a:srgbClr val="000000"/>
                        </a:solidFill>
                        <a:latin typeface="Cambria Math" panose="02040503050406030204" pitchFamily="18" charset="0"/>
                        <a:cs typeface="Times New Roman" pitchFamily="18" charset="0"/>
                      </a:rPr>
                      <m:t>=−</m:t>
                    </m:r>
                    <m:sSup>
                      <m:sSupPr>
                        <m:ctrlP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rPr>
                        </m:ctrlPr>
                      </m:sSupPr>
                      <m:e>
                        <m:r>
                          <a:rPr lang="en-US" alt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rPr>
                          <m:t>𝜔</m:t>
                        </m:r>
                      </m:e>
                      <m:sup>
                        <m: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rPr>
                          <m:t>2</m:t>
                        </m:r>
                      </m:sup>
                    </m:sSup>
                    <m:r>
                      <a:rPr lang="en-US" altLang="en-US" sz="2000" i="1" dirty="0">
                        <a:solidFill>
                          <a:srgbClr val="000000"/>
                        </a:solidFill>
                        <a:latin typeface="Cambria Math" panose="02040503050406030204" pitchFamily="18" charset="0"/>
                        <a:cs typeface="Times New Roman" pitchFamily="18" charset="0"/>
                      </a:rPr>
                      <m:t>𝑥</m:t>
                    </m:r>
                    <m:r>
                      <a:rPr lang="en-US" altLang="en-US" sz="2000" i="1" dirty="0">
                        <a:solidFill>
                          <a:srgbClr val="000000"/>
                        </a:solidFill>
                        <a:latin typeface="Cambria Math" panose="02040503050406030204" pitchFamily="18" charset="0"/>
                        <a:cs typeface="Times New Roman" pitchFamily="18" charset="0"/>
                      </a:rPr>
                      <m:t> </m:t>
                    </m:r>
                  </m:oMath>
                </a14:m>
                <a:r>
                  <a:rPr lang="en-US" altLang="en-US" sz="2400" dirty="0">
                    <a:solidFill>
                      <a:srgbClr val="000000"/>
                    </a:solidFill>
                    <a:cs typeface="Times New Roman" pitchFamily="18" charset="0"/>
                  </a:rPr>
                  <a:t>where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m:t>
                    </m:r>
                    <m:r>
                      <a:rPr lang="en-US" altLang="en-US" sz="20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20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𝑘</m:t>
                        </m:r>
                      </m:num>
                      <m:den>
                        <m:r>
                          <a:rPr lang="en-US" altLang="en-US" sz="2000" i="1" dirty="0">
                            <a:solidFill>
                              <a:srgbClr val="000000"/>
                            </a:solidFill>
                            <a:latin typeface="Cambria Math" panose="02040503050406030204" pitchFamily="18" charset="0"/>
                            <a:cs typeface="Times New Roman" pitchFamily="18" charset="0"/>
                            <a:sym typeface="Symbol" pitchFamily="18" charset="2"/>
                          </a:rPr>
                          <m:t>𝑚</m:t>
                        </m:r>
                      </m:den>
                    </m:f>
                  </m:oMath>
                </a14:m>
                <a:r>
                  <a:rPr lang="en-US" altLang="en-US" sz="2400" dirty="0" smtClean="0">
                    <a:solidFill>
                      <a:srgbClr val="000000"/>
                    </a:solidFill>
                    <a:cs typeface="Times New Roman" pitchFamily="18" charset="0"/>
                    <a:sym typeface="Symbol" pitchFamily="18" charset="2"/>
                  </a:rPr>
                  <a:t>.</a:t>
                </a:r>
                <a:endParaRPr lang="en-US" altLang="en-US" sz="2400" dirty="0">
                  <a:solidFill>
                    <a:srgbClr val="000000"/>
                  </a:solidFill>
                  <a:cs typeface="Times New Roman" pitchFamily="18" charset="0"/>
                  <a:sym typeface="Symbol" pitchFamily="18" charset="2"/>
                </a:endParaRPr>
              </a:p>
            </p:txBody>
          </p:sp>
        </mc:Choice>
        <mc:Fallback>
          <p:sp>
            <p:nvSpPr>
              <p:cNvPr id="666636" name="Rectangle 12"/>
              <p:cNvSpPr>
                <a:spLocks noRot="1" noChangeAspect="1" noMove="1" noResize="1" noEditPoints="1" noAdjustHandles="1" noChangeArrowheads="1" noChangeShapeType="1" noTextEdit="1"/>
              </p:cNvSpPr>
              <p:nvPr/>
            </p:nvSpPr>
            <p:spPr bwMode="auto">
              <a:xfrm>
                <a:off x="674688" y="1770063"/>
                <a:ext cx="7772400" cy="4970462"/>
              </a:xfrm>
              <a:prstGeom prst="rect">
                <a:avLst/>
              </a:prstGeom>
              <a:blipFill>
                <a:blip r:embed="rId5"/>
                <a:stretch>
                  <a:fillRect l="-1255" t="-858" r="-3922"/>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867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666626" name="Rectangle 2"/>
          <p:cNvSpPr>
            <a:spLocks noChangeArrowheads="1"/>
          </p:cNvSpPr>
          <p:nvPr/>
        </p:nvSpPr>
        <p:spPr bwMode="auto">
          <a:xfrm>
            <a:off x="685800" y="1343025"/>
            <a:ext cx="7772400" cy="44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Solving SHM problems</a:t>
            </a:r>
            <a:endParaRPr lang="en-US" altLang="en-US" sz="2400">
              <a:solidFill>
                <a:srgbClr val="333399"/>
              </a:solidFill>
              <a:cs typeface="Times New Roman" pitchFamily="18" charset="0"/>
            </a:endParaRPr>
          </a:p>
        </p:txBody>
      </p:sp>
      <p:sp>
        <p:nvSpPr>
          <p:cNvPr id="666637" name="Freeform 13"/>
          <p:cNvSpPr>
            <a:spLocks/>
          </p:cNvSpPr>
          <p:nvPr/>
        </p:nvSpPr>
        <p:spPr bwMode="auto">
          <a:xfrm>
            <a:off x="5113338" y="173672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638" name="Rectangle 14"/>
          <p:cNvSpPr>
            <a:spLocks noChangeArrowheads="1"/>
          </p:cNvSpPr>
          <p:nvPr/>
        </p:nvSpPr>
        <p:spPr bwMode="auto">
          <a:xfrm>
            <a:off x="8274050" y="173672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32"/>
          <p:cNvGrpSpPr>
            <a:grpSpLocks/>
          </p:cNvGrpSpPr>
          <p:nvPr/>
        </p:nvGrpSpPr>
        <p:grpSpPr bwMode="auto">
          <a:xfrm>
            <a:off x="5065713" y="1739900"/>
            <a:ext cx="4078287" cy="990600"/>
            <a:chOff x="1190" y="3183"/>
            <a:chExt cx="2993" cy="727"/>
          </a:xfrm>
        </p:grpSpPr>
        <p:sp>
          <p:nvSpPr>
            <p:cNvPr id="28680" name="Freeform 16"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1" name="Line 1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82" name="Line 2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3" name="Text Box 2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28684" name="Line 23"/>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85" name="Line 24"/>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86" name="Line 25"/>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87" name="Line 26"/>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88" name="Line 27"/>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89" name="Line 28"/>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90" name="Line 29"/>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91" name="Line 30"/>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92" name="Freeform 31"/>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 name="TextBox 2"/>
          <p:cNvSpPr txBox="1"/>
          <p:nvPr/>
        </p:nvSpPr>
        <p:spPr>
          <a:xfrm>
            <a:off x="2037229" y="6266329"/>
            <a:ext cx="6474759" cy="461665"/>
          </a:xfrm>
          <a:prstGeom prst="rect">
            <a:avLst/>
          </a:prstGeom>
          <a:noFill/>
        </p:spPr>
        <p:txBody>
          <a:bodyPr wrap="square" rtlCol="0">
            <a:spAutoFit/>
          </a:bodyPr>
          <a:lstStyle/>
          <a:p>
            <a:r>
              <a:rPr lang="en-US" altLang="en-US" dirty="0">
                <a:solidFill>
                  <a:srgbClr val="000000"/>
                </a:solidFill>
                <a:cs typeface="Times New Roman" pitchFamily="18" charset="0"/>
                <a:sym typeface="Symbol" pitchFamily="18" charset="2"/>
              </a:rPr>
              <a:t>Therefore, the mass-spring system is in SHM</a:t>
            </a:r>
            <a:endParaRPr lang="en-US"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66626">
                                            <p:txEl>
                                              <p:pRg st="0" end="0"/>
                                            </p:txEl>
                                          </p:spTgt>
                                        </p:tgtEl>
                                        <p:attrNameLst>
                                          <p:attrName>style.visibility</p:attrName>
                                        </p:attrNameLst>
                                      </p:cBhvr>
                                      <p:to>
                                        <p:strVal val="visible"/>
                                      </p:to>
                                    </p:set>
                                    <p:anim calcmode="lin" valueType="num">
                                      <p:cBhvr additive="base">
                                        <p:cTn id="7" dur="500" fill="hold"/>
                                        <p:tgtEl>
                                          <p:spTgt spid="6666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66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66636">
                                            <p:txEl>
                                              <p:pRg st="0" end="0"/>
                                            </p:txEl>
                                          </p:spTgt>
                                        </p:tgtEl>
                                        <p:attrNameLst>
                                          <p:attrName>style.visibility</p:attrName>
                                        </p:attrNameLst>
                                      </p:cBhvr>
                                      <p:to>
                                        <p:strVal val="visible"/>
                                      </p:to>
                                    </p:set>
                                    <p:anim calcmode="lin" valueType="num">
                                      <p:cBhvr additive="base">
                                        <p:cTn id="13" dur="500" fill="hold"/>
                                        <p:tgtEl>
                                          <p:spTgt spid="66663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66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66638"/>
                                        </p:tgtEl>
                                        <p:attrNameLst>
                                          <p:attrName>style.visibility</p:attrName>
                                        </p:attrNameLst>
                                      </p:cBhvr>
                                      <p:to>
                                        <p:strVal val="visible"/>
                                      </p:to>
                                    </p:set>
                                    <p:animEffect transition="in" filter="fade">
                                      <p:cBhvr>
                                        <p:cTn id="20" dur="500"/>
                                        <p:tgtEl>
                                          <p:spTgt spid="666638"/>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66637"/>
                                        </p:tgtEl>
                                        <p:attrNameLst>
                                          <p:attrName>style.visibility</p:attrName>
                                        </p:attrNameLst>
                                      </p:cBhvr>
                                      <p:to>
                                        <p:strVal val="visible"/>
                                      </p:to>
                                    </p:set>
                                    <p:animEffect transition="in" filter="fade">
                                      <p:cBhvr>
                                        <p:cTn id="24" dur="500"/>
                                        <p:tgtEl>
                                          <p:spTgt spid="666637"/>
                                        </p:tgtEl>
                                      </p:cBhvr>
                                    </p:animEffect>
                                  </p:childTnLst>
                                </p:cTn>
                              </p:par>
                              <p:par>
                                <p:cTn id="25" presetID="6" presetClass="emph" presetSubtype="0" repeatCount="indefinite" accel="50000" decel="50000" autoRev="1" fill="hold" grpId="1" nodeType="withEffect">
                                  <p:stCondLst>
                                    <p:cond delay="0"/>
                                  </p:stCondLst>
                                  <p:childTnLst>
                                    <p:animScale>
                                      <p:cBhvr>
                                        <p:cTn id="26" dur="3000" fill="hold"/>
                                        <p:tgtEl>
                                          <p:spTgt spid="666637"/>
                                        </p:tgtEl>
                                      </p:cBhvr>
                                      <p:by x="25000" y="100000"/>
                                    </p:animScale>
                                  </p:childTnLst>
                                </p:cTn>
                              </p:par>
                              <p:par>
                                <p:cTn id="27" presetID="35" presetClass="path" presetSubtype="0" repeatCount="indefinite" accel="50000" decel="50000" autoRev="1" fill="hold" grpId="2" nodeType="withEffect">
                                  <p:stCondLst>
                                    <p:cond delay="0"/>
                                  </p:stCondLst>
                                  <p:childTnLst>
                                    <p:animMotion origin="layout" path="M 0.00539 -7.40741E-7 L -0.13055 -7.40741E-7 " pathEditMode="relative" rAng="0" ptsTypes="AA">
                                      <p:cBhvr>
                                        <p:cTn id="28" dur="3000" fill="hold"/>
                                        <p:tgtEl>
                                          <p:spTgt spid="666637"/>
                                        </p:tgtEl>
                                        <p:attrNameLst>
                                          <p:attrName>ppt_x</p:attrName>
                                          <p:attrName>ppt_y</p:attrName>
                                        </p:attrNameLst>
                                      </p:cBhvr>
                                      <p:rCtr x="-6806" y="0"/>
                                    </p:animMotion>
                                  </p:childTnLst>
                                </p:cTn>
                              </p:par>
                              <p:par>
                                <p:cTn id="29" presetID="35" presetClass="path" presetSubtype="0" repeatCount="indefinite" accel="50000" decel="50000" autoRev="1" fill="hold" grpId="1" nodeType="withEffect">
                                  <p:stCondLst>
                                    <p:cond delay="0"/>
                                  </p:stCondLst>
                                  <p:childTnLst>
                                    <p:animMotion origin="layout" path="M -0.00035 -7.40741E-7 L -0.22917 -7.40741E-7 " pathEditMode="relative" rAng="0" ptsTypes="AA">
                                      <p:cBhvr>
                                        <p:cTn id="30" dur="3000" fill="hold"/>
                                        <p:tgtEl>
                                          <p:spTgt spid="666638"/>
                                        </p:tgtEl>
                                        <p:attrNameLst>
                                          <p:attrName>ppt_x</p:attrName>
                                          <p:attrName>ppt_y</p:attrName>
                                        </p:attrNameLst>
                                      </p:cBhvr>
                                      <p:rCtr x="-11441" y="0"/>
                                    </p:animMotion>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66636">
                                            <p:txEl>
                                              <p:pRg st="1" end="1"/>
                                            </p:txEl>
                                          </p:spTgt>
                                        </p:tgtEl>
                                        <p:attrNameLst>
                                          <p:attrName>style.visibility</p:attrName>
                                        </p:attrNameLst>
                                      </p:cBhvr>
                                      <p:to>
                                        <p:strVal val="visible"/>
                                      </p:to>
                                    </p:set>
                                    <p:anim calcmode="lin" valueType="num">
                                      <p:cBhvr additive="base">
                                        <p:cTn id="35" dur="500" fill="hold"/>
                                        <p:tgtEl>
                                          <p:spTgt spid="66663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666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66636">
                                            <p:txEl>
                                              <p:pRg st="2" end="2"/>
                                            </p:txEl>
                                          </p:spTgt>
                                        </p:tgtEl>
                                        <p:attrNameLst>
                                          <p:attrName>style.visibility</p:attrName>
                                        </p:attrNameLst>
                                      </p:cBhvr>
                                      <p:to>
                                        <p:strVal val="visible"/>
                                      </p:to>
                                    </p:set>
                                    <p:anim calcmode="lin" valueType="num">
                                      <p:cBhvr additive="base">
                                        <p:cTn id="41" dur="500" fill="hold"/>
                                        <p:tgtEl>
                                          <p:spTgt spid="666636">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6663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66636">
                                            <p:txEl>
                                              <p:pRg st="3" end="3"/>
                                            </p:txEl>
                                          </p:spTgt>
                                        </p:tgtEl>
                                        <p:attrNameLst>
                                          <p:attrName>style.visibility</p:attrName>
                                        </p:attrNameLst>
                                      </p:cBhvr>
                                      <p:to>
                                        <p:strVal val="visible"/>
                                      </p:to>
                                    </p:set>
                                    <p:anim calcmode="lin" valueType="num">
                                      <p:cBhvr additive="base">
                                        <p:cTn id="47" dur="500" fill="hold"/>
                                        <p:tgtEl>
                                          <p:spTgt spid="666636">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6663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66636">
                                            <p:txEl>
                                              <p:pRg st="4" end="4"/>
                                            </p:txEl>
                                          </p:spTgt>
                                        </p:tgtEl>
                                        <p:attrNameLst>
                                          <p:attrName>style.visibility</p:attrName>
                                        </p:attrNameLst>
                                      </p:cBhvr>
                                      <p:to>
                                        <p:strVal val="visible"/>
                                      </p:to>
                                    </p:set>
                                    <p:anim calcmode="lin" valueType="num">
                                      <p:cBhvr additive="base">
                                        <p:cTn id="53" dur="500" fill="hold"/>
                                        <p:tgtEl>
                                          <p:spTgt spid="666636">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6663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66636">
                                            <p:txEl>
                                              <p:pRg st="5" end="5"/>
                                            </p:txEl>
                                          </p:spTgt>
                                        </p:tgtEl>
                                        <p:attrNameLst>
                                          <p:attrName>style.visibility</p:attrName>
                                        </p:attrNameLst>
                                      </p:cBhvr>
                                      <p:to>
                                        <p:strVal val="visible"/>
                                      </p:to>
                                    </p:set>
                                    <p:anim calcmode="lin" valueType="num">
                                      <p:cBhvr additive="base">
                                        <p:cTn id="59" dur="500" fill="hold"/>
                                        <p:tgtEl>
                                          <p:spTgt spid="666636">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6663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additive="base">
                                        <p:cTn id="65" dur="500" fill="hold"/>
                                        <p:tgtEl>
                                          <p:spTgt spid="3"/>
                                        </p:tgtEl>
                                        <p:attrNameLst>
                                          <p:attrName>ppt_x</p:attrName>
                                        </p:attrNameLst>
                                      </p:cBhvr>
                                      <p:tavLst>
                                        <p:tav tm="0">
                                          <p:val>
                                            <p:strVal val="#ppt_x"/>
                                          </p:val>
                                        </p:tav>
                                        <p:tav tm="100000">
                                          <p:val>
                                            <p:strVal val="#ppt_x"/>
                                          </p:val>
                                        </p:tav>
                                      </p:tavLst>
                                    </p:anim>
                                    <p:anim calcmode="lin" valueType="num">
                                      <p:cBhvr additive="base">
                                        <p:cTn id="66"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37" grpId="0" animBg="1"/>
      <p:bldP spid="666637" grpId="1" animBg="1"/>
      <p:bldP spid="666637" grpId="2" animBg="1"/>
      <p:bldP spid="666638" grpId="0" animBg="1"/>
      <p:bldP spid="666638" grpId="1"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72772" name="Rectangle 4"/>
              <p:cNvSpPr>
                <a:spLocks noChangeArrowheads="1"/>
              </p:cNvSpPr>
              <p:nvPr/>
            </p:nvSpPr>
            <p:spPr bwMode="auto">
              <a:xfrm>
                <a:off x="674688" y="1770063"/>
                <a:ext cx="7772400" cy="4886231"/>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EXAMPLE: </a:t>
                </a:r>
                <a:r>
                  <a:rPr lang="en-US" altLang="en-US" sz="2400" dirty="0">
                    <a:solidFill>
                      <a:srgbClr val="000000"/>
                    </a:solidFill>
                    <a:cs typeface="Times New Roman" pitchFamily="18" charset="0"/>
                    <a:sym typeface="Symbol" pitchFamily="18" charset="2"/>
                  </a:rPr>
                  <a:t>A spring having a                                               spring constant of 125 </a:t>
                </a:r>
                <a:r>
                  <a:rPr lang="en-US" altLang="en-US" sz="2400" dirty="0" smtClean="0">
                    <a:solidFill>
                      <a:srgbClr val="000000"/>
                    </a:solidFill>
                    <a:cs typeface="Times New Roman" pitchFamily="18" charset="0"/>
                    <a:sym typeface="Symbol" pitchFamily="18" charset="2"/>
                  </a:rPr>
                  <a:t>N</a:t>
                </a:r>
                <a:r>
                  <a:rPr lang="en-US" altLang="en-US" sz="2400" baseline="-25000" dirty="0" smtClean="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m</a:t>
                </a:r>
                <a:r>
                  <a:rPr lang="en-US" altLang="en-US" sz="2400" baseline="30000" dirty="0">
                    <a:solidFill>
                      <a:srgbClr val="000000"/>
                    </a:solidFill>
                    <a:cs typeface="Times New Roman" pitchFamily="18" charset="0"/>
                    <a:sym typeface="Symbol" pitchFamily="18" charset="2"/>
                  </a:rPr>
                  <a:t>-1</a:t>
                </a:r>
                <a:r>
                  <a:rPr lang="en-US" altLang="en-US" sz="2400" dirty="0">
                    <a:solidFill>
                      <a:srgbClr val="000000"/>
                    </a:solidFill>
                    <a:cs typeface="Times New Roman" pitchFamily="18" charset="0"/>
                    <a:sym typeface="Symbol" pitchFamily="18" charset="2"/>
                  </a:rPr>
                  <a:t>                                                             is attached to a 5.0-kg mass, stretched +4.0 m as shown, and then released from rest.</a:t>
                </a:r>
              </a:p>
              <a:p>
                <a:pPr eaLnBrk="1" hangingPunct="1">
                  <a:buFontTx/>
                  <a:buNone/>
                </a:pPr>
                <a:r>
                  <a:rPr lang="en-US" altLang="en-US" sz="2400" dirty="0">
                    <a:solidFill>
                      <a:srgbClr val="000000"/>
                    </a:solidFill>
                    <a:cs typeface="Times New Roman" pitchFamily="18" charset="0"/>
                    <a:sym typeface="Symbol" pitchFamily="18" charset="2"/>
                  </a:rPr>
                  <a:t>(b) Find the angular frequency, frequency and period of the oscillation. </a:t>
                </a:r>
              </a:p>
              <a:p>
                <a:pPr eaLnBrk="1" hangingPunct="1">
                  <a:buFontTx/>
                  <a:buNone/>
                </a:pPr>
                <a:r>
                  <a:rPr lang="en-US" altLang="en-US" sz="2400" dirty="0">
                    <a:solidFill>
                      <a:srgbClr val="000000"/>
                    </a:solidFill>
                    <a:cs typeface="Times New Roman" pitchFamily="18" charset="0"/>
                    <a:sym typeface="Symbol" pitchFamily="18" charset="2"/>
                  </a:rPr>
                  <a:t>SOLUTION:</a:t>
                </a:r>
              </a:p>
              <a:p>
                <a:pPr eaLnBrk="1" hangingPunct="1">
                  <a:buFontTx/>
                  <a:buNone/>
                </a:pPr>
                <a:r>
                  <a:rPr lang="en-US" altLang="en-US" sz="2400" dirty="0">
                    <a:solidFill>
                      <a:srgbClr val="000000"/>
                    </a:solidFill>
                    <a:cs typeface="Times New Roman" pitchFamily="18" charset="0"/>
                    <a:sym typeface="Symbol" pitchFamily="18" charset="2"/>
                  </a:rPr>
                  <a:t>Since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r>
                      <a:rPr lang="en-US" altLang="en-US" sz="24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24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4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400" i="1" dirty="0">
                            <a:solidFill>
                              <a:srgbClr val="000000"/>
                            </a:solidFill>
                            <a:latin typeface="Cambria Math" panose="02040503050406030204" pitchFamily="18" charset="0"/>
                            <a:cs typeface="Times New Roman" pitchFamily="18" charset="0"/>
                            <a:sym typeface="Symbol" pitchFamily="18" charset="2"/>
                          </a:rPr>
                          <m:t>𝑘</m:t>
                        </m:r>
                      </m:num>
                      <m:den>
                        <m:r>
                          <a:rPr lang="en-US" altLang="en-US" sz="2400" i="1" dirty="0">
                            <a:solidFill>
                              <a:srgbClr val="000000"/>
                            </a:solidFill>
                            <a:latin typeface="Cambria Math" panose="02040503050406030204" pitchFamily="18" charset="0"/>
                            <a:cs typeface="Times New Roman" pitchFamily="18" charset="0"/>
                            <a:sym typeface="Symbol" pitchFamily="18" charset="2"/>
                          </a:rPr>
                          <m:t>𝑚</m:t>
                        </m:r>
                      </m:den>
                    </m:f>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4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400" i="1" dirty="0" smtClean="0">
                            <a:solidFill>
                              <a:srgbClr val="000000"/>
                            </a:solidFill>
                            <a:latin typeface="Cambria Math" panose="02040503050406030204" pitchFamily="18" charset="0"/>
                            <a:cs typeface="Times New Roman" pitchFamily="18" charset="0"/>
                            <a:sym typeface="Symbol" pitchFamily="18" charset="2"/>
                          </a:rPr>
                          <m:t>125</m:t>
                        </m:r>
                      </m:num>
                      <m:den>
                        <m:r>
                          <a:rPr lang="en-US" altLang="en-US" sz="2400" i="1" dirty="0" smtClean="0">
                            <a:solidFill>
                              <a:srgbClr val="000000"/>
                            </a:solidFill>
                            <a:latin typeface="Cambria Math" panose="02040503050406030204" pitchFamily="18" charset="0"/>
                            <a:cs typeface="Times New Roman" pitchFamily="18" charset="0"/>
                            <a:sym typeface="Symbol" pitchFamily="18" charset="2"/>
                          </a:rPr>
                          <m:t>5</m:t>
                        </m:r>
                      </m:den>
                    </m:f>
                    <m:r>
                      <a:rPr lang="en-US" altLang="en-US" sz="2400" i="1" dirty="0" smtClean="0">
                        <a:solidFill>
                          <a:srgbClr val="000000"/>
                        </a:solidFill>
                        <a:latin typeface="Cambria Math" panose="02040503050406030204" pitchFamily="18" charset="0"/>
                        <a:cs typeface="Times New Roman" pitchFamily="18" charset="0"/>
                        <a:sym typeface="Symbol" pitchFamily="18" charset="2"/>
                      </a:rPr>
                      <m:t>=25 </m:t>
                    </m:r>
                  </m:oMath>
                </a14:m>
                <a:r>
                  <a:rPr lang="en-US" altLang="en-US" sz="2400" i="0" dirty="0" smtClean="0">
                    <a:solidFill>
                      <a:srgbClr val="000000"/>
                    </a:solidFill>
                    <a:latin typeface="+mj-lt"/>
                    <a:cs typeface="Times New Roman" pitchFamily="18" charset="0"/>
                    <a:sym typeface="Symbol" pitchFamily="18" charset="2"/>
                  </a:rPr>
                  <a:t>then</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 =5 </m:t>
                    </m:r>
                  </m:oMath>
                </a14:m>
                <a:r>
                  <a:rPr lang="en-US" altLang="en-US" sz="2400" dirty="0">
                    <a:solidFill>
                      <a:srgbClr val="000000"/>
                    </a:solidFill>
                    <a:cs typeface="Times New Roman" pitchFamily="18" charset="0"/>
                    <a:sym typeface="Symbol" pitchFamily="18" charset="2"/>
                  </a:rPr>
                  <a:t>rad</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a:t>
                </a:r>
                <a:r>
                  <a:rPr lang="en-US" altLang="en-US" sz="2400" baseline="30000" dirty="0">
                    <a:solidFill>
                      <a:srgbClr val="000000"/>
                    </a:solidFill>
                    <a:cs typeface="Times New Roman" pitchFamily="18" charset="0"/>
                    <a:sym typeface="Symbol" pitchFamily="18" charset="2"/>
                  </a:rPr>
                  <a:t>-1</a:t>
                </a:r>
                <a:r>
                  <a:rPr lang="en-US" altLang="en-US" sz="2400" dirty="0">
                    <a:solidFill>
                      <a:srgbClr val="000000"/>
                    </a:solidFill>
                    <a:cs typeface="Times New Roman" pitchFamily="18" charset="0"/>
                    <a:sym typeface="Symbol" pitchFamily="18" charset="2"/>
                  </a:rPr>
                  <a:t>.</a:t>
                </a:r>
              </a:p>
              <a:p>
                <a:pPr eaLnBrk="1" hangingPunct="1">
                  <a:buFontTx/>
                  <a:buNone/>
                </a:pPr>
                <a:r>
                  <a:rPr lang="en-US" altLang="en-US" sz="2400" dirty="0">
                    <a:solidFill>
                      <a:srgbClr val="000000"/>
                    </a:solidFill>
                    <a:cs typeface="Times New Roman" pitchFamily="18" charset="0"/>
                    <a:sym typeface="Symbol" pitchFamily="18" charset="2"/>
                  </a:rPr>
                  <a:t>Since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=2</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𝑓</m:t>
                    </m:r>
                  </m:oMath>
                </a14:m>
                <a:r>
                  <a:rPr lang="en-US" altLang="en-US" sz="2400" dirty="0">
                    <a:solidFill>
                      <a:srgbClr val="000000"/>
                    </a:solidFill>
                    <a:cs typeface="Times New Roman" pitchFamily="18" charset="0"/>
                    <a:sym typeface="Symbol" pitchFamily="18" charset="2"/>
                  </a:rPr>
                  <a:t>, then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𝑓</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4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400" i="1" dirty="0">
                            <a:solidFill>
                              <a:srgbClr val="000000"/>
                            </a:solidFill>
                            <a:latin typeface="Cambria Math" panose="02040503050406030204" pitchFamily="18" charset="0"/>
                            <a:cs typeface="Times New Roman" pitchFamily="18" charset="0"/>
                            <a:sym typeface="Symbol" pitchFamily="18" charset="2"/>
                          </a:rPr>
                          <m:t></m:t>
                        </m:r>
                      </m:num>
                      <m:den>
                        <m:r>
                          <a:rPr lang="en-US" altLang="en-US" sz="2400" i="1" dirty="0">
                            <a:solidFill>
                              <a:srgbClr val="000000"/>
                            </a:solidFill>
                            <a:latin typeface="Cambria Math" panose="02040503050406030204" pitchFamily="18" charset="0"/>
                            <a:cs typeface="Times New Roman" pitchFamily="18" charset="0"/>
                            <a:sym typeface="Symbol" pitchFamily="18" charset="2"/>
                          </a:rPr>
                          <m:t>2</m:t>
                        </m:r>
                      </m:den>
                    </m:f>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4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400" i="1" dirty="0" smtClean="0">
                            <a:solidFill>
                              <a:srgbClr val="000000"/>
                            </a:solidFill>
                            <a:latin typeface="Cambria Math" panose="02040503050406030204" pitchFamily="18" charset="0"/>
                            <a:cs typeface="Times New Roman" pitchFamily="18" charset="0"/>
                            <a:sym typeface="Symbol" pitchFamily="18" charset="2"/>
                          </a:rPr>
                          <m:t>5</m:t>
                        </m:r>
                      </m:num>
                      <m:den>
                        <m:r>
                          <a:rPr lang="en-US" altLang="en-US" sz="2400" i="1" dirty="0" smtClean="0">
                            <a:solidFill>
                              <a:srgbClr val="000000"/>
                            </a:solidFill>
                            <a:latin typeface="Cambria Math" panose="02040503050406030204" pitchFamily="18" charset="0"/>
                            <a:cs typeface="Times New Roman" pitchFamily="18" charset="0"/>
                            <a:sym typeface="Symbol" pitchFamily="18" charset="2"/>
                          </a:rPr>
                          <m:t>2</m:t>
                        </m:r>
                      </m:den>
                    </m:f>
                    <m:r>
                      <a:rPr lang="en-US" altLang="en-US" sz="2400" i="1" dirty="0" smtClean="0">
                        <a:solidFill>
                          <a:srgbClr val="000000"/>
                        </a:solidFill>
                        <a:latin typeface="Cambria Math" panose="02040503050406030204" pitchFamily="18" charset="0"/>
                        <a:cs typeface="Times New Roman" pitchFamily="18" charset="0"/>
                        <a:sym typeface="Symbol" pitchFamily="18" charset="2"/>
                      </a:rPr>
                      <m:t>= 0.80 </m:t>
                    </m:r>
                  </m:oMath>
                </a14:m>
                <a:r>
                  <a:rPr lang="en-US" altLang="en-US" sz="2400" dirty="0">
                    <a:solidFill>
                      <a:srgbClr val="000000"/>
                    </a:solidFill>
                    <a:cs typeface="Times New Roman" pitchFamily="18" charset="0"/>
                    <a:sym typeface="Symbol" pitchFamily="18" charset="2"/>
                  </a:rPr>
                  <a:t>Hz.</a:t>
                </a:r>
              </a:p>
              <a:p>
                <a:pPr eaLnBrk="1" hangingPunct="1">
                  <a:buFontTx/>
                  <a:buNone/>
                </a:pPr>
                <a:r>
                  <a:rPr lang="en-US" altLang="en-US" sz="2400" dirty="0">
                    <a:solidFill>
                      <a:srgbClr val="000000"/>
                    </a:solidFill>
                    <a:cs typeface="Times New Roman" pitchFamily="18" charset="0"/>
                    <a:sym typeface="Symbol" pitchFamily="18" charset="2"/>
                  </a:rPr>
                  <a:t>Since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4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400" i="1" dirty="0" smtClean="0">
                            <a:solidFill>
                              <a:srgbClr val="000000"/>
                            </a:solidFill>
                            <a:latin typeface="Cambria Math" panose="02040503050406030204" pitchFamily="18" charset="0"/>
                            <a:cs typeface="Times New Roman" pitchFamily="18" charset="0"/>
                            <a:sym typeface="Symbol" pitchFamily="18" charset="2"/>
                          </a:rPr>
                          <m:t>2</m:t>
                        </m:r>
                      </m:num>
                      <m:den>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𝑇</m:t>
                        </m:r>
                      </m:den>
                    </m:f>
                  </m:oMath>
                </a14:m>
                <a:r>
                  <a:rPr lang="en-US" altLang="en-US" sz="2400" dirty="0">
                    <a:solidFill>
                      <a:srgbClr val="000000"/>
                    </a:solidFill>
                    <a:cs typeface="Times New Roman" pitchFamily="18" charset="0"/>
                    <a:sym typeface="Symbol" pitchFamily="18" charset="2"/>
                  </a:rPr>
                  <a:t>, then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𝑇</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4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400" i="1" dirty="0" smtClean="0">
                            <a:solidFill>
                              <a:srgbClr val="000000"/>
                            </a:solidFill>
                            <a:latin typeface="Cambria Math" panose="02040503050406030204" pitchFamily="18" charset="0"/>
                            <a:cs typeface="Times New Roman" pitchFamily="18" charset="0"/>
                            <a:sym typeface="Symbol" pitchFamily="18" charset="2"/>
                          </a:rPr>
                          <m:t>2</m:t>
                        </m:r>
                      </m:num>
                      <m:den>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den>
                    </m:f>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400" b="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400" i="1" dirty="0" smtClean="0">
                            <a:solidFill>
                              <a:srgbClr val="000000"/>
                            </a:solidFill>
                            <a:latin typeface="Cambria Math" panose="02040503050406030204" pitchFamily="18" charset="0"/>
                            <a:cs typeface="Times New Roman" pitchFamily="18" charset="0"/>
                            <a:sym typeface="Symbol" pitchFamily="18" charset="2"/>
                          </a:rPr>
                          <m:t>2</m:t>
                        </m:r>
                      </m:num>
                      <m:den>
                        <m:r>
                          <a:rPr lang="en-US" altLang="en-US" sz="2400" i="1" dirty="0" smtClean="0">
                            <a:solidFill>
                              <a:srgbClr val="000000"/>
                            </a:solidFill>
                            <a:latin typeface="Cambria Math" panose="02040503050406030204" pitchFamily="18" charset="0"/>
                            <a:cs typeface="Times New Roman" pitchFamily="18" charset="0"/>
                            <a:sym typeface="Symbol" pitchFamily="18" charset="2"/>
                          </a:rPr>
                          <m:t>5</m:t>
                        </m:r>
                      </m:den>
                    </m:f>
                    <m:r>
                      <a:rPr lang="en-US" altLang="en-US" sz="2400" i="1" dirty="0" smtClean="0">
                        <a:solidFill>
                          <a:srgbClr val="000000"/>
                        </a:solidFill>
                        <a:latin typeface="Cambria Math" panose="02040503050406030204" pitchFamily="18" charset="0"/>
                        <a:cs typeface="Times New Roman" pitchFamily="18" charset="0"/>
                        <a:sym typeface="Symbol" pitchFamily="18" charset="2"/>
                      </a:rPr>
                      <m:t> = 1.3</m:t>
                    </m:r>
                  </m:oMath>
                </a14:m>
                <a:r>
                  <a:rPr lang="en-US" altLang="en-US" sz="2400" dirty="0">
                    <a:solidFill>
                      <a:srgbClr val="000000"/>
                    </a:solidFill>
                    <a:cs typeface="Times New Roman" pitchFamily="18" charset="0"/>
                    <a:sym typeface="Symbol" pitchFamily="18" charset="2"/>
                  </a:rPr>
                  <a:t> s. </a:t>
                </a:r>
              </a:p>
            </p:txBody>
          </p:sp>
        </mc:Choice>
        <mc:Fallback>
          <p:sp>
            <p:nvSpPr>
              <p:cNvPr id="672772" name="Rectangle 4"/>
              <p:cNvSpPr>
                <a:spLocks noRot="1" noChangeAspect="1" noMove="1" noResize="1" noEditPoints="1" noAdjustHandles="1" noChangeArrowheads="1" noChangeShapeType="1" noTextEdit="1"/>
              </p:cNvSpPr>
              <p:nvPr/>
            </p:nvSpPr>
            <p:spPr bwMode="auto">
              <a:xfrm>
                <a:off x="674688" y="1770063"/>
                <a:ext cx="7772400" cy="4886231"/>
              </a:xfrm>
              <a:prstGeom prst="rect">
                <a:avLst/>
              </a:prstGeom>
              <a:blipFill>
                <a:blip r:embed="rId5"/>
                <a:stretch>
                  <a:fillRect l="-1255" t="-873" r="-502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969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29700" name="Rectangle 2"/>
          <p:cNvSpPr>
            <a:spLocks noChangeArrowheads="1"/>
          </p:cNvSpPr>
          <p:nvPr/>
        </p:nvSpPr>
        <p:spPr bwMode="auto">
          <a:xfrm>
            <a:off x="685800" y="1343025"/>
            <a:ext cx="7772400" cy="44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Solving SHM problems</a:t>
            </a:r>
            <a:endParaRPr lang="en-US" altLang="en-US" sz="2400">
              <a:solidFill>
                <a:srgbClr val="333399"/>
              </a:solidFill>
              <a:cs typeface="Times New Roman" pitchFamily="18" charset="0"/>
            </a:endParaRPr>
          </a:p>
        </p:txBody>
      </p:sp>
      <p:sp>
        <p:nvSpPr>
          <p:cNvPr id="672773" name="Freeform 5"/>
          <p:cNvSpPr>
            <a:spLocks/>
          </p:cNvSpPr>
          <p:nvPr/>
        </p:nvSpPr>
        <p:spPr bwMode="auto">
          <a:xfrm>
            <a:off x="5113338" y="173672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2774" name="Rectangle 6"/>
          <p:cNvSpPr>
            <a:spLocks noChangeArrowheads="1"/>
          </p:cNvSpPr>
          <p:nvPr/>
        </p:nvSpPr>
        <p:spPr bwMode="auto">
          <a:xfrm>
            <a:off x="8274050" y="173672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7"/>
          <p:cNvGrpSpPr>
            <a:grpSpLocks/>
          </p:cNvGrpSpPr>
          <p:nvPr/>
        </p:nvGrpSpPr>
        <p:grpSpPr bwMode="auto">
          <a:xfrm>
            <a:off x="5065713" y="1739900"/>
            <a:ext cx="4078287" cy="990600"/>
            <a:chOff x="1190" y="3183"/>
            <a:chExt cx="2993" cy="727"/>
          </a:xfrm>
        </p:grpSpPr>
        <p:sp>
          <p:nvSpPr>
            <p:cNvPr id="29704"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5"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06"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7"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29708"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0"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1"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2"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3"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4"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5"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6"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72774"/>
                                        </p:tgtEl>
                                        <p:attrNameLst>
                                          <p:attrName>style.visibility</p:attrName>
                                        </p:attrNameLst>
                                      </p:cBhvr>
                                      <p:to>
                                        <p:strVal val="visible"/>
                                      </p:to>
                                    </p:set>
                                    <p:animEffect transition="in" filter="fade">
                                      <p:cBhvr>
                                        <p:cTn id="10" dur="500"/>
                                        <p:tgtEl>
                                          <p:spTgt spid="672774"/>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72773"/>
                                        </p:tgtEl>
                                        <p:attrNameLst>
                                          <p:attrName>style.visibility</p:attrName>
                                        </p:attrNameLst>
                                      </p:cBhvr>
                                      <p:to>
                                        <p:strVal val="visible"/>
                                      </p:to>
                                    </p:set>
                                    <p:animEffect transition="in" filter="fade">
                                      <p:cBhvr>
                                        <p:cTn id="14" dur="500"/>
                                        <p:tgtEl>
                                          <p:spTgt spid="672773"/>
                                        </p:tgtEl>
                                      </p:cBhvr>
                                    </p:animEffect>
                                  </p:childTnLst>
                                </p:cTn>
                              </p:par>
                              <p:par>
                                <p:cTn id="15" presetID="6" presetClass="emph" presetSubtype="0" repeatCount="indefinite" accel="50000" decel="50000" autoRev="1" fill="hold" grpId="1" nodeType="withEffect">
                                  <p:stCondLst>
                                    <p:cond delay="0"/>
                                  </p:stCondLst>
                                  <p:childTnLst>
                                    <p:animScale>
                                      <p:cBhvr>
                                        <p:cTn id="16" dur="3000" fill="hold"/>
                                        <p:tgtEl>
                                          <p:spTgt spid="672773"/>
                                        </p:tgtEl>
                                      </p:cBhvr>
                                      <p:by x="25000" y="100000"/>
                                    </p:animScale>
                                  </p:childTnLst>
                                </p:cTn>
                              </p:par>
                              <p:par>
                                <p:cTn id="17" presetID="35" presetClass="path" presetSubtype="0" repeatCount="indefinite" accel="50000" decel="50000" autoRev="1" fill="hold" grpId="2" nodeType="withEffect">
                                  <p:stCondLst>
                                    <p:cond delay="0"/>
                                  </p:stCondLst>
                                  <p:childTnLst>
                                    <p:animMotion origin="layout" path="M 0.00539 -7.40741E-7 L -0.13055 -7.40741E-7 " pathEditMode="relative" rAng="0" ptsTypes="AA">
                                      <p:cBhvr>
                                        <p:cTn id="18" dur="3000" fill="hold"/>
                                        <p:tgtEl>
                                          <p:spTgt spid="672773"/>
                                        </p:tgtEl>
                                        <p:attrNameLst>
                                          <p:attrName>ppt_x</p:attrName>
                                          <p:attrName>ppt_y</p:attrName>
                                        </p:attrNameLst>
                                      </p:cBhvr>
                                      <p:rCtr x="-6806" y="0"/>
                                    </p:animMotion>
                                  </p:childTnLst>
                                </p:cTn>
                              </p:par>
                              <p:par>
                                <p:cTn id="19" presetID="35" presetClass="path" presetSubtype="0" repeatCount="indefinite" accel="50000" decel="50000" autoRev="1" fill="hold" grpId="1" nodeType="withEffect">
                                  <p:stCondLst>
                                    <p:cond delay="0"/>
                                  </p:stCondLst>
                                  <p:childTnLst>
                                    <p:animMotion origin="layout" path="M -0.00035 -7.40741E-7 L -0.22917 -7.40741E-7 " pathEditMode="relative" rAng="0" ptsTypes="AA">
                                      <p:cBhvr>
                                        <p:cTn id="20" dur="3000" fill="hold"/>
                                        <p:tgtEl>
                                          <p:spTgt spid="672774"/>
                                        </p:tgtEl>
                                        <p:attrNameLst>
                                          <p:attrName>ppt_x</p:attrName>
                                          <p:attrName>ppt_y</p:attrName>
                                        </p:attrNameLst>
                                      </p:cBhvr>
                                      <p:rCtr x="-11441" y="0"/>
                                    </p:animMotion>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72772">
                                            <p:txEl>
                                              <p:pRg st="1" end="1"/>
                                            </p:txEl>
                                          </p:spTgt>
                                        </p:tgtEl>
                                        <p:attrNameLst>
                                          <p:attrName>style.visibility</p:attrName>
                                        </p:attrNameLst>
                                      </p:cBhvr>
                                      <p:to>
                                        <p:strVal val="visible"/>
                                      </p:to>
                                    </p:set>
                                    <p:anim calcmode="lin" valueType="num">
                                      <p:cBhvr additive="base">
                                        <p:cTn id="25" dur="500" fill="hold"/>
                                        <p:tgtEl>
                                          <p:spTgt spid="67277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27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72772">
                                            <p:txEl>
                                              <p:pRg st="2" end="2"/>
                                            </p:txEl>
                                          </p:spTgt>
                                        </p:tgtEl>
                                        <p:attrNameLst>
                                          <p:attrName>style.visibility</p:attrName>
                                        </p:attrNameLst>
                                      </p:cBhvr>
                                      <p:to>
                                        <p:strVal val="visible"/>
                                      </p:to>
                                    </p:set>
                                    <p:anim calcmode="lin" valueType="num">
                                      <p:cBhvr additive="base">
                                        <p:cTn id="31" dur="500" fill="hold"/>
                                        <p:tgtEl>
                                          <p:spTgt spid="67277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277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72772">
                                            <p:txEl>
                                              <p:pRg st="3" end="3"/>
                                            </p:txEl>
                                          </p:spTgt>
                                        </p:tgtEl>
                                        <p:attrNameLst>
                                          <p:attrName>style.visibility</p:attrName>
                                        </p:attrNameLst>
                                      </p:cBhvr>
                                      <p:to>
                                        <p:strVal val="visible"/>
                                      </p:to>
                                    </p:set>
                                    <p:anim calcmode="lin" valueType="num">
                                      <p:cBhvr additive="base">
                                        <p:cTn id="37" dur="500" fill="hold"/>
                                        <p:tgtEl>
                                          <p:spTgt spid="67277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7277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72772">
                                            <p:txEl>
                                              <p:pRg st="4" end="4"/>
                                            </p:txEl>
                                          </p:spTgt>
                                        </p:tgtEl>
                                        <p:attrNameLst>
                                          <p:attrName>style.visibility</p:attrName>
                                        </p:attrNameLst>
                                      </p:cBhvr>
                                      <p:to>
                                        <p:strVal val="visible"/>
                                      </p:to>
                                    </p:set>
                                    <p:anim calcmode="lin" valueType="num">
                                      <p:cBhvr additive="base">
                                        <p:cTn id="43" dur="500" fill="hold"/>
                                        <p:tgtEl>
                                          <p:spTgt spid="67277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7277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72772">
                                            <p:txEl>
                                              <p:pRg st="5" end="5"/>
                                            </p:txEl>
                                          </p:spTgt>
                                        </p:tgtEl>
                                        <p:attrNameLst>
                                          <p:attrName>style.visibility</p:attrName>
                                        </p:attrNameLst>
                                      </p:cBhvr>
                                      <p:to>
                                        <p:strVal val="visible"/>
                                      </p:to>
                                    </p:set>
                                    <p:anim calcmode="lin" valueType="num">
                                      <p:cBhvr additive="base">
                                        <p:cTn id="49" dur="500" fill="hold"/>
                                        <p:tgtEl>
                                          <p:spTgt spid="67277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7277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2" grpId="0" uiExpand="1" build="p"/>
      <p:bldP spid="672773" grpId="0" animBg="1"/>
      <p:bldP spid="672773" grpId="1" animBg="1"/>
      <p:bldP spid="672773" grpId="2" animBg="1"/>
      <p:bldP spid="672774" grpId="0" animBg="1"/>
      <p:bldP spid="67277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70724" name="Rectangle 4"/>
              <p:cNvSpPr>
                <a:spLocks noChangeArrowheads="1"/>
              </p:cNvSpPr>
              <p:nvPr/>
            </p:nvSpPr>
            <p:spPr bwMode="auto">
              <a:xfrm>
                <a:off x="674688" y="1770062"/>
                <a:ext cx="7772400" cy="5087937"/>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EXAMPLE: </a:t>
                </a:r>
                <a:r>
                  <a:rPr lang="en-US" altLang="en-US" sz="2400" dirty="0">
                    <a:solidFill>
                      <a:srgbClr val="000000"/>
                    </a:solidFill>
                    <a:cs typeface="Times New Roman" pitchFamily="18" charset="0"/>
                    <a:sym typeface="Symbol" pitchFamily="18" charset="2"/>
                  </a:rPr>
                  <a:t>A spring having a                                             spring constant of 125 </a:t>
                </a:r>
                <a:r>
                  <a:rPr lang="en-US" altLang="en-US" sz="2400" dirty="0" smtClean="0">
                    <a:solidFill>
                      <a:srgbClr val="000000"/>
                    </a:solidFill>
                    <a:cs typeface="Times New Roman" pitchFamily="18" charset="0"/>
                    <a:sym typeface="Symbol" pitchFamily="18" charset="2"/>
                  </a:rPr>
                  <a:t>N</a:t>
                </a:r>
                <a:r>
                  <a:rPr lang="en-US" altLang="en-US" sz="2400" baseline="-25000" dirty="0" smtClean="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m</a:t>
                </a:r>
                <a:r>
                  <a:rPr lang="en-US" altLang="en-US" sz="2400" baseline="30000" dirty="0">
                    <a:solidFill>
                      <a:srgbClr val="000000"/>
                    </a:solidFill>
                    <a:cs typeface="Times New Roman" pitchFamily="18" charset="0"/>
                    <a:sym typeface="Symbol" pitchFamily="18" charset="2"/>
                  </a:rPr>
                  <a:t>-1</a:t>
                </a:r>
                <a:r>
                  <a:rPr lang="en-US" altLang="en-US" sz="2400" dirty="0">
                    <a:solidFill>
                      <a:srgbClr val="000000"/>
                    </a:solidFill>
                    <a:cs typeface="Times New Roman" pitchFamily="18" charset="0"/>
                    <a:sym typeface="Symbol" pitchFamily="18" charset="2"/>
                  </a:rPr>
                  <a:t>                                                     is attached to a 5.0-kg mass, stretched +4.0 m as shown, and then released from rest.</a:t>
                </a:r>
              </a:p>
              <a:p>
                <a:pPr eaLnBrk="1" hangingPunct="1">
                  <a:buFontTx/>
                  <a:buNone/>
                </a:pPr>
                <a:r>
                  <a:rPr lang="en-US" altLang="en-US" sz="2400" dirty="0">
                    <a:solidFill>
                      <a:srgbClr val="000000"/>
                    </a:solidFill>
                    <a:cs typeface="Times New Roman" pitchFamily="18" charset="0"/>
                    <a:sym typeface="Symbol" pitchFamily="18" charset="2"/>
                  </a:rPr>
                  <a:t>(c) Show that the position and velocity of the mass at any time </a:t>
                </a:r>
                <a:r>
                  <a:rPr lang="en-US" altLang="en-US" sz="2400" i="1"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is given by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 4</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cos</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5</a:t>
                </a:r>
                <a:r>
                  <a:rPr lang="en-US" altLang="en-US" sz="2400" i="1"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and that </a:t>
                </a:r>
                <a:r>
                  <a:rPr lang="en-US" altLang="en-US" sz="2400" i="1" dirty="0">
                    <a:solidFill>
                      <a:srgbClr val="000000"/>
                    </a:solidFill>
                    <a:cs typeface="Times New Roman" pitchFamily="18" charset="0"/>
                    <a:sym typeface="Symbol" pitchFamily="18" charset="2"/>
                  </a:rPr>
                  <a:t>v</a:t>
                </a:r>
                <a:r>
                  <a:rPr lang="en-US" altLang="en-US" sz="2400" dirty="0">
                    <a:solidFill>
                      <a:srgbClr val="000000"/>
                    </a:solidFill>
                    <a:cs typeface="Times New Roman" pitchFamily="18" charset="0"/>
                    <a:sym typeface="Symbol" pitchFamily="18" charset="2"/>
                  </a:rPr>
                  <a:t> = -20</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sin</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5</a:t>
                </a:r>
                <a:r>
                  <a:rPr lang="en-US" altLang="en-US" sz="2400" i="1"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a:t>
                </a:r>
              </a:p>
              <a:p>
                <a:pPr eaLnBrk="1" hangingPunct="1">
                  <a:buFontTx/>
                  <a:buNone/>
                </a:pPr>
                <a:r>
                  <a:rPr lang="en-US" altLang="en-US" sz="2400" dirty="0">
                    <a:solidFill>
                      <a:srgbClr val="000000"/>
                    </a:solidFill>
                    <a:cs typeface="Times New Roman" pitchFamily="18" charset="0"/>
                    <a:sym typeface="Symbol" pitchFamily="18" charset="2"/>
                  </a:rPr>
                  <a:t>SOLUTION:</a:t>
                </a:r>
              </a:p>
              <a:p>
                <a:pPr eaLnBrk="1" hangingPunct="1">
                  <a:buFontTx/>
                  <a:buNone/>
                </a:pPr>
                <a:r>
                  <a:rPr lang="en-US" altLang="en-US" sz="2400" dirty="0">
                    <a:solidFill>
                      <a:srgbClr val="000000"/>
                    </a:solidFill>
                    <a:cs typeface="Times New Roman" pitchFamily="18" charset="0"/>
                    <a:sym typeface="Symbol" pitchFamily="18" charset="2"/>
                  </a:rPr>
                  <a:t>Note: </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 </a:t>
                </a:r>
                <a14:m>
                  <m:oMath xmlns:m="http://schemas.openxmlformats.org/officeDocument/2006/math">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𝑘</m:t>
                        </m:r>
                      </m:num>
                      <m:den>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𝑚</m:t>
                        </m:r>
                      </m:den>
                    </m:f>
                    <m:r>
                      <a:rPr lang="en-US" altLang="en-US" sz="20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125</m:t>
                        </m:r>
                      </m:num>
                      <m:den>
                        <m:r>
                          <a:rPr lang="en-US" altLang="en-US" sz="2000" i="1" dirty="0" smtClean="0">
                            <a:solidFill>
                              <a:srgbClr val="000000"/>
                            </a:solidFill>
                            <a:latin typeface="Cambria Math" panose="02040503050406030204" pitchFamily="18" charset="0"/>
                            <a:cs typeface="Times New Roman" pitchFamily="18" charset="0"/>
                            <a:sym typeface="Symbol" pitchFamily="18" charset="2"/>
                          </a:rPr>
                          <m:t>5</m:t>
                        </m:r>
                      </m:den>
                    </m:f>
                    <m:r>
                      <a:rPr lang="en-US" altLang="en-US" sz="2000" i="1" dirty="0" smtClean="0">
                        <a:solidFill>
                          <a:srgbClr val="000000"/>
                        </a:solidFill>
                        <a:latin typeface="Cambria Math" panose="02040503050406030204" pitchFamily="18" charset="0"/>
                        <a:cs typeface="Times New Roman" pitchFamily="18" charset="0"/>
                        <a:sym typeface="Symbol" pitchFamily="18" charset="2"/>
                      </a:rPr>
                      <m:t> </m:t>
                    </m:r>
                  </m:oMath>
                </a14:m>
                <a:r>
                  <a:rPr lang="en-US" altLang="en-US" sz="2400" dirty="0">
                    <a:solidFill>
                      <a:srgbClr val="000000"/>
                    </a:solidFill>
                    <a:cs typeface="Times New Roman" pitchFamily="18" charset="0"/>
                    <a:sym typeface="Symbol" pitchFamily="18" charset="2"/>
                  </a:rPr>
                  <a:t>= 25 so  = 5 rad</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a:t>
                </a:r>
                <a:r>
                  <a:rPr lang="en-US" altLang="en-US" sz="2400" baseline="30000" dirty="0">
                    <a:solidFill>
                      <a:srgbClr val="000000"/>
                    </a:solidFill>
                    <a:cs typeface="Times New Roman" pitchFamily="18" charset="0"/>
                    <a:sym typeface="Symbol" pitchFamily="18" charset="2"/>
                  </a:rPr>
                  <a:t>-1</a:t>
                </a:r>
                <a:r>
                  <a:rPr lang="en-US" altLang="en-US" sz="2400" dirty="0">
                    <a:solidFill>
                      <a:srgbClr val="000000"/>
                    </a:solidFill>
                    <a:cs typeface="Times New Roman" pitchFamily="18" charset="0"/>
                    <a:sym typeface="Symbol" pitchFamily="18" charset="2"/>
                  </a:rPr>
                  <a:t>.</a:t>
                </a:r>
              </a:p>
              <a:p>
                <a:pPr eaLnBrk="1" hangingPunct="1">
                  <a:buFontTx/>
                  <a:buNone/>
                </a:pPr>
                <a:r>
                  <a:rPr lang="en-US" altLang="en-US" sz="2400" dirty="0">
                    <a:solidFill>
                      <a:srgbClr val="000000"/>
                    </a:solidFill>
                    <a:cs typeface="Times New Roman" pitchFamily="18" charset="0"/>
                    <a:sym typeface="Symbol" pitchFamily="18" charset="2"/>
                  </a:rPr>
                  <a:t>Note: </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dirty="0">
                    <a:solidFill>
                      <a:srgbClr val="000000"/>
                    </a:solidFill>
                    <a:cs typeface="Times New Roman" pitchFamily="18" charset="0"/>
                    <a:sym typeface="Symbol" pitchFamily="18" charset="2"/>
                  </a:rPr>
                  <a:t> = 4 m, and </a:t>
                </a:r>
                <a:r>
                  <a:rPr lang="en-US" altLang="en-US" sz="2400" i="1" dirty="0">
                    <a:solidFill>
                      <a:srgbClr val="000000"/>
                    </a:solidFill>
                    <a:cs typeface="Times New Roman" pitchFamily="18" charset="0"/>
                    <a:sym typeface="Symbol" pitchFamily="18" charset="2"/>
                  </a:rPr>
                  <a:t>v</a:t>
                </a:r>
                <a:r>
                  <a:rPr lang="en-US" altLang="en-US" sz="2400" baseline="-25000" dirty="0">
                    <a:solidFill>
                      <a:srgbClr val="000000"/>
                    </a:solidFill>
                    <a:cs typeface="Times New Roman" pitchFamily="18" charset="0"/>
                    <a:sym typeface="Symbol" pitchFamily="18" charset="2"/>
                  </a:rPr>
                  <a:t>0</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o</a:t>
                </a:r>
                <a:r>
                  <a:rPr lang="en-US" altLang="en-US" sz="2400" dirty="0">
                    <a:solidFill>
                      <a:srgbClr val="000000"/>
                    </a:solidFill>
                    <a:cs typeface="Times New Roman" pitchFamily="18" charset="0"/>
                    <a:sym typeface="Symbol" pitchFamily="18" charset="2"/>
                  </a:rPr>
                  <a:t> = 4(5) = 20 m</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a:t>
                </a:r>
                <a:r>
                  <a:rPr lang="en-US" altLang="en-US" sz="2400" baseline="30000" dirty="0">
                    <a:solidFill>
                      <a:srgbClr val="000000"/>
                    </a:solidFill>
                    <a:cs typeface="Times New Roman" pitchFamily="18" charset="0"/>
                    <a:sym typeface="Symbol" pitchFamily="18" charset="2"/>
                  </a:rPr>
                  <a:t>-1</a:t>
                </a:r>
                <a:r>
                  <a:rPr lang="en-US" altLang="en-US" sz="2400" dirty="0">
                    <a:solidFill>
                      <a:srgbClr val="000000"/>
                    </a:solidFill>
                    <a:cs typeface="Times New Roman" pitchFamily="18" charset="0"/>
                    <a:sym typeface="Symbol" pitchFamily="18" charset="2"/>
                  </a:rPr>
                  <a:t>.</a:t>
                </a:r>
              </a:p>
              <a:p>
                <a:pPr eaLnBrk="1" hangingPunct="1">
                  <a:buFontTx/>
                  <a:buNone/>
                </a:pPr>
                <a:r>
                  <a:rPr lang="en-US" altLang="en-US" sz="2400" dirty="0">
                    <a:solidFill>
                      <a:srgbClr val="000000"/>
                    </a:solidFill>
                    <a:cs typeface="Times New Roman" pitchFamily="18" charset="0"/>
                    <a:sym typeface="Symbol" pitchFamily="18" charset="2"/>
                  </a:rPr>
                  <a:t>At </a:t>
                </a:r>
                <a:r>
                  <a:rPr lang="en-US" altLang="en-US" sz="2400" i="1"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 0 s,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 </a:t>
                </a:r>
                <a:r>
                  <a:rPr lang="en-US" altLang="en-US" sz="2400" dirty="0">
                    <a:solidFill>
                      <a:srgbClr val="000000"/>
                    </a:solidFill>
                    <a:cs typeface="Times New Roman" pitchFamily="18" charset="0"/>
                    <a:sym typeface="Symbol" pitchFamily="18" charset="2"/>
                  </a:rPr>
                  <a:t>and </a:t>
                </a:r>
                <a:r>
                  <a:rPr lang="en-US" altLang="en-US" sz="2400" i="1" dirty="0">
                    <a:solidFill>
                      <a:srgbClr val="000000"/>
                    </a:solidFill>
                    <a:cs typeface="Times New Roman" pitchFamily="18" charset="0"/>
                    <a:sym typeface="Symbol" pitchFamily="18" charset="2"/>
                  </a:rPr>
                  <a:t>v</a:t>
                </a:r>
                <a:r>
                  <a:rPr lang="en-US" altLang="en-US" sz="2400" dirty="0">
                    <a:solidFill>
                      <a:srgbClr val="000000"/>
                    </a:solidFill>
                    <a:cs typeface="Times New Roman" pitchFamily="18" charset="0"/>
                    <a:sym typeface="Symbol" pitchFamily="18" charset="2"/>
                  </a:rPr>
                  <a:t> = 0, so use Set 1: </a:t>
                </a:r>
              </a:p>
              <a:p>
                <a:pPr eaLnBrk="1" hangingPunct="1">
                  <a:buFontTx/>
                  <a:buNone/>
                </a:pPr>
                <a:r>
                  <a:rPr lang="en-US" altLang="en-US" sz="2400" i="1" dirty="0">
                    <a:solidFill>
                      <a:srgbClr val="000000"/>
                    </a:solidFill>
                    <a:cs typeface="Times New Roman" pitchFamily="18" charset="0"/>
                    <a:sym typeface="Symbol" pitchFamily="18" charset="2"/>
                  </a:rPr>
                  <a:t>        		x</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 </a:t>
                </a:r>
                <a:r>
                  <a:rPr lang="en-US" altLang="en-US" sz="2400" dirty="0">
                    <a:solidFill>
                      <a:srgbClr val="000000"/>
                    </a:solidFill>
                    <a:cs typeface="Times New Roman" pitchFamily="18" charset="0"/>
                    <a:sym typeface="Symbol" pitchFamily="18" charset="2"/>
                  </a:rPr>
                  <a:t>cos</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a:t>
                </a:r>
                <a:r>
                  <a:rPr lang="en-US" altLang="en-US" sz="2400" i="1" dirty="0">
                    <a:sym typeface="Symbol" pitchFamily="18" charset="2"/>
                  </a:rPr>
                  <a:t>t</a:t>
                </a:r>
                <a:r>
                  <a:rPr lang="en-US" altLang="en-US" sz="2400" dirty="0">
                    <a:solidFill>
                      <a:srgbClr val="000000"/>
                    </a:solidFill>
                    <a:cs typeface="Times New Roman" pitchFamily="18" charset="0"/>
                    <a:sym typeface="Symbol" pitchFamily="18" charset="2"/>
                  </a:rPr>
                  <a:t> 		</a:t>
                </a:r>
                <a:r>
                  <a:rPr lang="en-US" altLang="en-US" sz="2400" i="1" dirty="0">
                    <a:solidFill>
                      <a:srgbClr val="000000"/>
                    </a:solidFill>
                    <a:cs typeface="Times New Roman" pitchFamily="18" charset="0"/>
                    <a:sym typeface="Symbol" pitchFamily="18" charset="2"/>
                  </a:rPr>
                  <a:t>v</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 x</a:t>
                </a:r>
                <a:r>
                  <a:rPr lang="en-US" altLang="en-US" sz="2400" baseline="-25000" dirty="0">
                    <a:solidFill>
                      <a:srgbClr val="000000"/>
                    </a:solidFill>
                    <a:cs typeface="Times New Roman" pitchFamily="18" charset="0"/>
                    <a:sym typeface="Symbol" pitchFamily="18" charset="2"/>
                  </a:rPr>
                  <a:t>o</a:t>
                </a:r>
                <a:r>
                  <a:rPr lang="en-US" altLang="en-US" sz="2400" dirty="0">
                    <a:solidFill>
                      <a:srgbClr val="000000"/>
                    </a:solidFill>
                    <a:cs typeface="Times New Roman" pitchFamily="18" charset="0"/>
                    <a:sym typeface="Symbol" pitchFamily="18" charset="2"/>
                  </a:rPr>
                  <a:t></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sin</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a:t>
                </a:r>
                <a:r>
                  <a:rPr lang="en-US" altLang="en-US" sz="2400" i="1" dirty="0">
                    <a:sym typeface="Symbol" pitchFamily="18" charset="2"/>
                  </a:rPr>
                  <a:t>t</a:t>
                </a:r>
              </a:p>
              <a:p>
                <a:pPr eaLnBrk="1" hangingPunct="1">
                  <a:buFontTx/>
                  <a:buNone/>
                </a:pPr>
                <a:r>
                  <a:rPr lang="en-US" altLang="en-US" sz="2400" i="1" dirty="0">
                    <a:solidFill>
                      <a:srgbClr val="000000"/>
                    </a:solidFill>
                    <a:cs typeface="Times New Roman" pitchFamily="18" charset="0"/>
                    <a:sym typeface="Symbol" pitchFamily="18" charset="2"/>
                  </a:rPr>
                  <a:t>        		x</a:t>
                </a:r>
                <a:r>
                  <a:rPr lang="en-US" altLang="en-US" sz="2400" dirty="0">
                    <a:solidFill>
                      <a:srgbClr val="000000"/>
                    </a:solidFill>
                    <a:cs typeface="Times New Roman" pitchFamily="18" charset="0"/>
                    <a:sym typeface="Symbol" pitchFamily="18" charset="2"/>
                  </a:rPr>
                  <a:t> =  4</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cos</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5</a:t>
                </a:r>
                <a:r>
                  <a:rPr lang="en-US" altLang="en-US" sz="2400" i="1" dirty="0">
                    <a:sym typeface="Symbol" pitchFamily="18" charset="2"/>
                  </a:rPr>
                  <a:t>t</a:t>
                </a:r>
                <a:r>
                  <a:rPr lang="en-US" altLang="en-US" sz="2400" dirty="0">
                    <a:solidFill>
                      <a:srgbClr val="000000"/>
                    </a:solidFill>
                    <a:cs typeface="Times New Roman" pitchFamily="18" charset="0"/>
                    <a:sym typeface="Symbol" pitchFamily="18" charset="2"/>
                  </a:rPr>
                  <a:t> 		</a:t>
                </a:r>
                <a:r>
                  <a:rPr lang="en-US" altLang="en-US" sz="2400" i="1" dirty="0">
                    <a:solidFill>
                      <a:srgbClr val="000000"/>
                    </a:solidFill>
                    <a:cs typeface="Times New Roman" pitchFamily="18" charset="0"/>
                    <a:sym typeface="Symbol" pitchFamily="18" charset="2"/>
                  </a:rPr>
                  <a:t>v</a:t>
                </a:r>
                <a:r>
                  <a:rPr lang="en-US" altLang="en-US" sz="2400" dirty="0">
                    <a:solidFill>
                      <a:srgbClr val="000000"/>
                    </a:solidFill>
                    <a:cs typeface="Times New Roman" pitchFamily="18" charset="0"/>
                    <a:sym typeface="Symbol" pitchFamily="18" charset="2"/>
                  </a:rPr>
                  <a:t> = -20</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sin</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5</a:t>
                </a:r>
                <a:r>
                  <a:rPr lang="en-US" altLang="en-US" sz="2400" i="1" dirty="0">
                    <a:sym typeface="Symbol" pitchFamily="18" charset="2"/>
                  </a:rPr>
                  <a:t>t</a:t>
                </a:r>
                <a:r>
                  <a:rPr lang="en-US" altLang="en-US" sz="2400" dirty="0">
                    <a:sym typeface="Symbol" pitchFamily="18" charset="2"/>
                  </a:rPr>
                  <a:t>.</a:t>
                </a:r>
                <a:endParaRPr lang="en-US" altLang="en-US" sz="2400" dirty="0">
                  <a:solidFill>
                    <a:srgbClr val="000000"/>
                  </a:solidFill>
                  <a:cs typeface="Times New Roman" pitchFamily="18" charset="0"/>
                  <a:sym typeface="Symbol" pitchFamily="18" charset="2"/>
                </a:endParaRPr>
              </a:p>
            </p:txBody>
          </p:sp>
        </mc:Choice>
        <mc:Fallback>
          <p:sp>
            <p:nvSpPr>
              <p:cNvPr id="670724" name="Rectangle 4"/>
              <p:cNvSpPr>
                <a:spLocks noRot="1" noChangeAspect="1" noMove="1" noResize="1" noEditPoints="1" noAdjustHandles="1" noChangeArrowheads="1" noChangeShapeType="1" noTextEdit="1"/>
              </p:cNvSpPr>
              <p:nvPr/>
            </p:nvSpPr>
            <p:spPr bwMode="auto">
              <a:xfrm>
                <a:off x="674688" y="1770062"/>
                <a:ext cx="7772400" cy="5087937"/>
              </a:xfrm>
              <a:prstGeom prst="rect">
                <a:avLst/>
              </a:prstGeom>
              <a:blipFill>
                <a:blip r:embed="rId5"/>
                <a:stretch>
                  <a:fillRect l="-1255" t="-838" r="-2824" b="-263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072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30724" name="Rectangle 2"/>
          <p:cNvSpPr>
            <a:spLocks noChangeArrowheads="1"/>
          </p:cNvSpPr>
          <p:nvPr/>
        </p:nvSpPr>
        <p:spPr bwMode="auto">
          <a:xfrm>
            <a:off x="685800" y="1343025"/>
            <a:ext cx="7772400" cy="44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Solving SHM problems</a:t>
            </a:r>
            <a:endParaRPr lang="en-US" altLang="en-US" sz="2400">
              <a:solidFill>
                <a:srgbClr val="333399"/>
              </a:solidFill>
              <a:cs typeface="Times New Roman" pitchFamily="18" charset="0"/>
            </a:endParaRPr>
          </a:p>
        </p:txBody>
      </p:sp>
      <p:sp>
        <p:nvSpPr>
          <p:cNvPr id="670725" name="Freeform 5"/>
          <p:cNvSpPr>
            <a:spLocks/>
          </p:cNvSpPr>
          <p:nvPr/>
        </p:nvSpPr>
        <p:spPr bwMode="auto">
          <a:xfrm>
            <a:off x="5113338" y="173672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0726" name="Rectangle 6"/>
          <p:cNvSpPr>
            <a:spLocks noChangeArrowheads="1"/>
          </p:cNvSpPr>
          <p:nvPr/>
        </p:nvSpPr>
        <p:spPr bwMode="auto">
          <a:xfrm>
            <a:off x="8274050" y="173672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7"/>
          <p:cNvGrpSpPr>
            <a:grpSpLocks/>
          </p:cNvGrpSpPr>
          <p:nvPr/>
        </p:nvGrpSpPr>
        <p:grpSpPr bwMode="auto">
          <a:xfrm>
            <a:off x="5065713" y="1739900"/>
            <a:ext cx="4078287" cy="990600"/>
            <a:chOff x="1190" y="3183"/>
            <a:chExt cx="2993" cy="727"/>
          </a:xfrm>
        </p:grpSpPr>
        <p:sp>
          <p:nvSpPr>
            <p:cNvPr id="30728"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29"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0"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1"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30732"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3"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4"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5"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6"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7"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8"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9"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40"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70726"/>
                                        </p:tgtEl>
                                        <p:attrNameLst>
                                          <p:attrName>style.visibility</p:attrName>
                                        </p:attrNameLst>
                                      </p:cBhvr>
                                      <p:to>
                                        <p:strVal val="visible"/>
                                      </p:to>
                                    </p:set>
                                    <p:animEffect transition="in" filter="fade">
                                      <p:cBhvr>
                                        <p:cTn id="10" dur="500"/>
                                        <p:tgtEl>
                                          <p:spTgt spid="670726"/>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70725"/>
                                        </p:tgtEl>
                                        <p:attrNameLst>
                                          <p:attrName>style.visibility</p:attrName>
                                        </p:attrNameLst>
                                      </p:cBhvr>
                                      <p:to>
                                        <p:strVal val="visible"/>
                                      </p:to>
                                    </p:set>
                                    <p:animEffect transition="in" filter="fade">
                                      <p:cBhvr>
                                        <p:cTn id="14" dur="500"/>
                                        <p:tgtEl>
                                          <p:spTgt spid="670725"/>
                                        </p:tgtEl>
                                      </p:cBhvr>
                                    </p:animEffect>
                                  </p:childTnLst>
                                </p:cTn>
                              </p:par>
                              <p:par>
                                <p:cTn id="15" presetID="6" presetClass="emph" presetSubtype="0" repeatCount="indefinite" accel="50000" decel="50000" autoRev="1" fill="hold" grpId="1" nodeType="withEffect">
                                  <p:stCondLst>
                                    <p:cond delay="0"/>
                                  </p:stCondLst>
                                  <p:childTnLst>
                                    <p:animScale>
                                      <p:cBhvr>
                                        <p:cTn id="16" dur="3000" fill="hold"/>
                                        <p:tgtEl>
                                          <p:spTgt spid="670725"/>
                                        </p:tgtEl>
                                      </p:cBhvr>
                                      <p:by x="25000" y="100000"/>
                                    </p:animScale>
                                  </p:childTnLst>
                                </p:cTn>
                              </p:par>
                              <p:par>
                                <p:cTn id="17" presetID="35" presetClass="path" presetSubtype="0" repeatCount="indefinite" accel="50000" decel="50000" autoRev="1" fill="hold" grpId="2" nodeType="withEffect">
                                  <p:stCondLst>
                                    <p:cond delay="0"/>
                                  </p:stCondLst>
                                  <p:childTnLst>
                                    <p:animMotion origin="layout" path="M 0.00539 -7.40741E-7 L -0.13055 -7.40741E-7 " pathEditMode="relative" rAng="0" ptsTypes="AA">
                                      <p:cBhvr>
                                        <p:cTn id="18" dur="3000" fill="hold"/>
                                        <p:tgtEl>
                                          <p:spTgt spid="670725"/>
                                        </p:tgtEl>
                                        <p:attrNameLst>
                                          <p:attrName>ppt_x</p:attrName>
                                          <p:attrName>ppt_y</p:attrName>
                                        </p:attrNameLst>
                                      </p:cBhvr>
                                      <p:rCtr x="-6806" y="0"/>
                                    </p:animMotion>
                                  </p:childTnLst>
                                </p:cTn>
                              </p:par>
                              <p:par>
                                <p:cTn id="19" presetID="35" presetClass="path" presetSubtype="0" repeatCount="indefinite" accel="50000" decel="50000" autoRev="1" fill="hold" grpId="1" nodeType="withEffect">
                                  <p:stCondLst>
                                    <p:cond delay="0"/>
                                  </p:stCondLst>
                                  <p:childTnLst>
                                    <p:animMotion origin="layout" path="M -0.00035 -7.40741E-7 L -0.22917 -7.40741E-7 " pathEditMode="relative" rAng="0" ptsTypes="AA">
                                      <p:cBhvr>
                                        <p:cTn id="20" dur="3000" fill="hold"/>
                                        <p:tgtEl>
                                          <p:spTgt spid="670726"/>
                                        </p:tgtEl>
                                        <p:attrNameLst>
                                          <p:attrName>ppt_x</p:attrName>
                                          <p:attrName>ppt_y</p:attrName>
                                        </p:attrNameLst>
                                      </p:cBhvr>
                                      <p:rCtr x="-11441" y="0"/>
                                    </p:animMotion>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70724">
                                            <p:txEl>
                                              <p:pRg st="1" end="1"/>
                                            </p:txEl>
                                          </p:spTgt>
                                        </p:tgtEl>
                                        <p:attrNameLst>
                                          <p:attrName>style.visibility</p:attrName>
                                        </p:attrNameLst>
                                      </p:cBhvr>
                                      <p:to>
                                        <p:strVal val="visible"/>
                                      </p:to>
                                    </p:set>
                                    <p:anim calcmode="lin" valueType="num">
                                      <p:cBhvr additive="base">
                                        <p:cTn id="25" dur="500" fill="hold"/>
                                        <p:tgtEl>
                                          <p:spTgt spid="67072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07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70724">
                                            <p:txEl>
                                              <p:pRg st="2" end="2"/>
                                            </p:txEl>
                                          </p:spTgt>
                                        </p:tgtEl>
                                        <p:attrNameLst>
                                          <p:attrName>style.visibility</p:attrName>
                                        </p:attrNameLst>
                                      </p:cBhvr>
                                      <p:to>
                                        <p:strVal val="visible"/>
                                      </p:to>
                                    </p:set>
                                    <p:anim calcmode="lin" valueType="num">
                                      <p:cBhvr additive="base">
                                        <p:cTn id="31" dur="500" fill="hold"/>
                                        <p:tgtEl>
                                          <p:spTgt spid="67072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07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70724">
                                            <p:txEl>
                                              <p:pRg st="3" end="3"/>
                                            </p:txEl>
                                          </p:spTgt>
                                        </p:tgtEl>
                                        <p:attrNameLst>
                                          <p:attrName>style.visibility</p:attrName>
                                        </p:attrNameLst>
                                      </p:cBhvr>
                                      <p:to>
                                        <p:strVal val="visible"/>
                                      </p:to>
                                    </p:set>
                                    <p:anim calcmode="lin" valueType="num">
                                      <p:cBhvr additive="base">
                                        <p:cTn id="37" dur="500" fill="hold"/>
                                        <p:tgtEl>
                                          <p:spTgt spid="67072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707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70724">
                                            <p:txEl>
                                              <p:pRg st="4" end="4"/>
                                            </p:txEl>
                                          </p:spTgt>
                                        </p:tgtEl>
                                        <p:attrNameLst>
                                          <p:attrName>style.visibility</p:attrName>
                                        </p:attrNameLst>
                                      </p:cBhvr>
                                      <p:to>
                                        <p:strVal val="visible"/>
                                      </p:to>
                                    </p:set>
                                    <p:anim calcmode="lin" valueType="num">
                                      <p:cBhvr additive="base">
                                        <p:cTn id="43" dur="500" fill="hold"/>
                                        <p:tgtEl>
                                          <p:spTgt spid="67072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7072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70724">
                                            <p:txEl>
                                              <p:pRg st="5" end="5"/>
                                            </p:txEl>
                                          </p:spTgt>
                                        </p:tgtEl>
                                        <p:attrNameLst>
                                          <p:attrName>style.visibility</p:attrName>
                                        </p:attrNameLst>
                                      </p:cBhvr>
                                      <p:to>
                                        <p:strVal val="visible"/>
                                      </p:to>
                                    </p:set>
                                    <p:anim calcmode="lin" valueType="num">
                                      <p:cBhvr additive="base">
                                        <p:cTn id="49" dur="500" fill="hold"/>
                                        <p:tgtEl>
                                          <p:spTgt spid="670724">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7072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70724">
                                            <p:txEl>
                                              <p:pRg st="6" end="6"/>
                                            </p:txEl>
                                          </p:spTgt>
                                        </p:tgtEl>
                                        <p:attrNameLst>
                                          <p:attrName>style.visibility</p:attrName>
                                        </p:attrNameLst>
                                      </p:cBhvr>
                                      <p:to>
                                        <p:strVal val="visible"/>
                                      </p:to>
                                    </p:set>
                                    <p:anim calcmode="lin" valueType="num">
                                      <p:cBhvr additive="base">
                                        <p:cTn id="55" dur="500" fill="hold"/>
                                        <p:tgtEl>
                                          <p:spTgt spid="670724">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7072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70724">
                                            <p:txEl>
                                              <p:pRg st="7" end="7"/>
                                            </p:txEl>
                                          </p:spTgt>
                                        </p:tgtEl>
                                        <p:attrNameLst>
                                          <p:attrName>style.visibility</p:attrName>
                                        </p:attrNameLst>
                                      </p:cBhvr>
                                      <p:to>
                                        <p:strVal val="visible"/>
                                      </p:to>
                                    </p:set>
                                    <p:anim calcmode="lin" valueType="num">
                                      <p:cBhvr additive="base">
                                        <p:cTn id="61" dur="500" fill="hold"/>
                                        <p:tgtEl>
                                          <p:spTgt spid="670724">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7072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4" grpId="0" uiExpand="1" build="p"/>
      <p:bldP spid="670725" grpId="0" animBg="1"/>
      <p:bldP spid="670725" grpId="1" animBg="1"/>
      <p:bldP spid="670725" grpId="2" animBg="1"/>
      <p:bldP spid="670726" grpId="0" animBg="1"/>
      <p:bldP spid="67072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20" name="Rectangle 4"/>
          <p:cNvSpPr>
            <a:spLocks noChangeArrowheads="1"/>
          </p:cNvSpPr>
          <p:nvPr/>
        </p:nvSpPr>
        <p:spPr bwMode="auto">
          <a:xfrm>
            <a:off x="674688" y="1770063"/>
            <a:ext cx="7772400" cy="50879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a:sym typeface="Symbol" pitchFamily="18" charset="2"/>
              </a:rPr>
              <a:t>EXAMPLE: </a:t>
            </a:r>
            <a:r>
              <a:rPr lang="en-US" altLang="en-US" sz="2400" dirty="0">
                <a:solidFill>
                  <a:srgbClr val="000000"/>
                </a:solidFill>
                <a:cs typeface="Times New Roman" pitchFamily="18" charset="0"/>
                <a:sym typeface="Symbol" pitchFamily="18" charset="2"/>
              </a:rPr>
              <a:t>A spring having a                                             spring constant of 125 </a:t>
            </a:r>
            <a:r>
              <a:rPr lang="en-US" altLang="en-US" sz="2400" dirty="0" smtClean="0">
                <a:solidFill>
                  <a:srgbClr val="000000"/>
                </a:solidFill>
                <a:cs typeface="Times New Roman" pitchFamily="18" charset="0"/>
                <a:sym typeface="Symbol" pitchFamily="18" charset="2"/>
              </a:rPr>
              <a:t>N</a:t>
            </a:r>
            <a:r>
              <a:rPr lang="en-US" altLang="en-US" sz="2400" baseline="-25000" dirty="0" smtClean="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m</a:t>
            </a:r>
            <a:r>
              <a:rPr lang="en-US" altLang="en-US" sz="2400" baseline="30000" dirty="0">
                <a:solidFill>
                  <a:srgbClr val="000000"/>
                </a:solidFill>
                <a:cs typeface="Times New Roman" pitchFamily="18" charset="0"/>
                <a:sym typeface="Symbol" pitchFamily="18" charset="2"/>
              </a:rPr>
              <a:t>-1</a:t>
            </a:r>
            <a:r>
              <a:rPr lang="en-US" altLang="en-US" sz="2400" dirty="0">
                <a:solidFill>
                  <a:srgbClr val="000000"/>
                </a:solidFill>
                <a:cs typeface="Times New Roman" pitchFamily="18" charset="0"/>
                <a:sym typeface="Symbol" pitchFamily="18" charset="2"/>
              </a:rPr>
              <a:t>                                                           is attached to a 5.0-kg mass, stretched +4.0 m as shown, and then released from rest.</a:t>
            </a:r>
          </a:p>
          <a:p>
            <a:pPr eaLnBrk="1" hangingPunct="1">
              <a:buFontTx/>
              <a:buNone/>
            </a:pPr>
            <a:r>
              <a:rPr lang="en-US" altLang="en-US" sz="2400" dirty="0">
                <a:solidFill>
                  <a:srgbClr val="000000"/>
                </a:solidFill>
                <a:cs typeface="Times New Roman" pitchFamily="18" charset="0"/>
                <a:sym typeface="Symbol" pitchFamily="18" charset="2"/>
              </a:rPr>
              <a:t>(d) Find the position, the velocity, and the acceleration of the mass at </a:t>
            </a:r>
            <a:r>
              <a:rPr lang="en-US" altLang="en-US" sz="2400" i="1"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 0.75 s. Then find the maximum kinetic energy of the system.</a:t>
            </a:r>
          </a:p>
          <a:p>
            <a:pPr eaLnBrk="1" hangingPunct="1">
              <a:buFontTx/>
              <a:buNone/>
            </a:pPr>
            <a:r>
              <a:rPr lang="en-US" altLang="en-US" sz="2400" dirty="0">
                <a:solidFill>
                  <a:srgbClr val="000000"/>
                </a:solidFill>
                <a:cs typeface="Times New Roman" pitchFamily="18" charset="0"/>
                <a:sym typeface="Symbol" pitchFamily="18" charset="2"/>
              </a:rPr>
              <a:t>SOLUTION:</a:t>
            </a:r>
          </a:p>
          <a:p>
            <a:pPr eaLnBrk="1" hangingPunct="1">
              <a:buFontTx/>
              <a:buNone/>
            </a:pPr>
            <a:r>
              <a:rPr lang="en-US" altLang="en-US" sz="2400" dirty="0">
                <a:solidFill>
                  <a:srgbClr val="000000"/>
                </a:solidFill>
                <a:cs typeface="Times New Roman" pitchFamily="18" charset="0"/>
                <a:sym typeface="Symbol" pitchFamily="18" charset="2"/>
              </a:rPr>
              <a:t></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 4</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cos</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5</a:t>
            </a:r>
            <a:r>
              <a:rPr lang="en-US" altLang="en-US" sz="2400" i="1" dirty="0">
                <a:sym typeface="Symbol" pitchFamily="18" charset="2"/>
              </a:rPr>
              <a:t>t</a:t>
            </a:r>
            <a:r>
              <a:rPr lang="en-US" altLang="en-US" sz="2400" dirty="0">
                <a:solidFill>
                  <a:srgbClr val="000000"/>
                </a:solidFill>
                <a:cs typeface="Times New Roman" pitchFamily="18" charset="0"/>
                <a:sym typeface="Symbol" pitchFamily="18" charset="2"/>
              </a:rPr>
              <a:t> = 4</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cos</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(50.75) = </a:t>
            </a:r>
            <a:r>
              <a:rPr lang="en-US" altLang="en-US" sz="2400" dirty="0">
                <a:solidFill>
                  <a:srgbClr val="000000"/>
                </a:solidFill>
                <a:cs typeface="Times New Roman" pitchFamily="18" charset="0"/>
                <a:sym typeface="Symbol" pitchFamily="18" charset="2"/>
              </a:rPr>
              <a:t>4</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cos</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3.75 = -3.3 m. </a:t>
            </a:r>
            <a:endParaRPr lang="en-US" altLang="en-US" sz="2400" dirty="0">
              <a:solidFill>
                <a:srgbClr val="000000"/>
              </a:solidFill>
              <a:cs typeface="Times New Roman" pitchFamily="18" charset="0"/>
              <a:sym typeface="Symbol" pitchFamily="18" charset="2"/>
            </a:endParaRPr>
          </a:p>
          <a:p>
            <a:pPr eaLnBrk="1" hangingPunct="1">
              <a:buFontTx/>
              <a:buNone/>
            </a:pPr>
            <a:r>
              <a:rPr lang="en-US" altLang="en-US" sz="2400" dirty="0">
                <a:solidFill>
                  <a:srgbClr val="000000"/>
                </a:solidFill>
                <a:cs typeface="Times New Roman" pitchFamily="18" charset="0"/>
                <a:sym typeface="Symbol" pitchFamily="18" charset="2"/>
              </a:rPr>
              <a:t></a:t>
            </a:r>
            <a:r>
              <a:rPr lang="en-US" altLang="en-US" sz="2400" i="1" dirty="0">
                <a:solidFill>
                  <a:srgbClr val="000000"/>
                </a:solidFill>
                <a:cs typeface="Times New Roman" pitchFamily="18" charset="0"/>
                <a:sym typeface="Symbol" pitchFamily="18" charset="2"/>
              </a:rPr>
              <a:t>v</a:t>
            </a:r>
            <a:r>
              <a:rPr lang="en-US" altLang="en-US" sz="2400" dirty="0">
                <a:solidFill>
                  <a:srgbClr val="000000"/>
                </a:solidFill>
                <a:cs typeface="Times New Roman" pitchFamily="18" charset="0"/>
                <a:sym typeface="Symbol" pitchFamily="18" charset="2"/>
              </a:rPr>
              <a:t> = -20</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sin</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5</a:t>
            </a:r>
            <a:r>
              <a:rPr lang="en-US" altLang="en-US" sz="2400" i="1" dirty="0">
                <a:sym typeface="Symbol" pitchFamily="18" charset="2"/>
              </a:rPr>
              <a:t>t</a:t>
            </a:r>
            <a:r>
              <a:rPr lang="en-US" altLang="en-US" sz="2400" dirty="0">
                <a:sym typeface="Symbol" pitchFamily="18" charset="2"/>
              </a:rPr>
              <a:t> = -</a:t>
            </a:r>
            <a:r>
              <a:rPr lang="en-US" altLang="en-US" sz="2400" dirty="0">
                <a:solidFill>
                  <a:srgbClr val="000000"/>
                </a:solidFill>
                <a:cs typeface="Times New Roman" pitchFamily="18" charset="0"/>
                <a:sym typeface="Symbol" pitchFamily="18" charset="2"/>
              </a:rPr>
              <a:t>20</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sin</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(50.75) = +11 m</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-1</a:t>
            </a:r>
            <a:r>
              <a:rPr lang="en-US" altLang="en-US" sz="2400" dirty="0">
                <a:sym typeface="Symbol" pitchFamily="18" charset="2"/>
              </a:rPr>
              <a:t>.</a:t>
            </a:r>
            <a:endParaRPr lang="en-US" altLang="en-US" sz="2400" dirty="0">
              <a:solidFill>
                <a:srgbClr val="000000"/>
              </a:solidFill>
              <a:cs typeface="Times New Roman" pitchFamily="18" charset="0"/>
              <a:sym typeface="Symbol" pitchFamily="18" charset="2"/>
            </a:endParaRPr>
          </a:p>
          <a:p>
            <a:pPr eaLnBrk="1" hangingPunct="1">
              <a:buFontTx/>
              <a:buNone/>
            </a:pPr>
            <a:r>
              <a:rPr lang="en-US" altLang="en-US" sz="2400" dirty="0">
                <a:solidFill>
                  <a:srgbClr val="000000"/>
                </a:solidFill>
                <a:cs typeface="Times New Roman" pitchFamily="18" charset="0"/>
                <a:sym typeface="Symbol" pitchFamily="18" charset="2"/>
              </a:rPr>
              <a:t></a:t>
            </a:r>
            <a:r>
              <a:rPr lang="en-US" altLang="en-US" sz="2400" i="1" dirty="0">
                <a:solidFill>
                  <a:srgbClr val="000000"/>
                </a:solidFill>
                <a:cs typeface="Times New Roman" pitchFamily="18" charset="0"/>
              </a:rPr>
              <a:t>a</a:t>
            </a:r>
            <a:r>
              <a:rPr lang="en-US" altLang="en-US" sz="2400" dirty="0">
                <a:solidFill>
                  <a:srgbClr val="000000"/>
                </a:solidFill>
                <a:cs typeface="Times New Roman" pitchFamily="18" charset="0"/>
              </a:rPr>
              <a:t> = -</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rPr>
              <a:t>2</a:t>
            </a:r>
            <a:r>
              <a:rPr lang="en-US" altLang="en-US" sz="2400" i="1" dirty="0">
                <a:solidFill>
                  <a:srgbClr val="000000"/>
                </a:solidFill>
                <a:cs typeface="Times New Roman" pitchFamily="18" charset="0"/>
              </a:rPr>
              <a:t>x</a:t>
            </a:r>
            <a:r>
              <a:rPr lang="en-US" altLang="en-US" sz="2400" dirty="0">
                <a:solidFill>
                  <a:srgbClr val="000000"/>
                </a:solidFill>
                <a:cs typeface="Times New Roman" pitchFamily="18" charset="0"/>
              </a:rPr>
              <a:t> = </a:t>
            </a:r>
            <a:r>
              <a:rPr lang="en-US" altLang="en-US" sz="2400" dirty="0" smtClean="0">
                <a:solidFill>
                  <a:srgbClr val="000000"/>
                </a:solidFill>
                <a:cs typeface="Times New Roman" pitchFamily="18" charset="0"/>
              </a:rPr>
              <a:t>-(5)</a:t>
            </a:r>
            <a:r>
              <a:rPr lang="en-US" altLang="en-US" sz="2400" baseline="30000" dirty="0" smtClean="0">
                <a:solidFill>
                  <a:srgbClr val="000000"/>
                </a:solidFill>
                <a:cs typeface="Times New Roman" pitchFamily="18" charset="0"/>
              </a:rPr>
              <a:t>2</a:t>
            </a:r>
            <a:r>
              <a:rPr lang="en-US" altLang="en-US" sz="2400" dirty="0">
                <a:solidFill>
                  <a:srgbClr val="000000"/>
                </a:solidFill>
                <a:cs typeface="Times New Roman" pitchFamily="18" charset="0"/>
              </a:rPr>
              <a:t>(-3.3) = 83 m</a:t>
            </a:r>
            <a:r>
              <a:rPr lang="en-US" altLang="en-US" sz="2400" baseline="-25000" dirty="0">
                <a:solidFill>
                  <a:srgbClr val="000000"/>
                </a:solidFill>
                <a:cs typeface="Times New Roman" pitchFamily="18" charset="0"/>
              </a:rPr>
              <a:t> </a:t>
            </a:r>
            <a:r>
              <a:rPr lang="en-US" altLang="en-US" sz="2400" dirty="0">
                <a:solidFill>
                  <a:srgbClr val="000000"/>
                </a:solidFill>
                <a:cs typeface="Times New Roman" pitchFamily="18" charset="0"/>
              </a:rPr>
              <a:t>s</a:t>
            </a:r>
            <a:r>
              <a:rPr lang="en-US" altLang="en-US" sz="2400" baseline="30000" dirty="0">
                <a:solidFill>
                  <a:srgbClr val="000000"/>
                </a:solidFill>
                <a:cs typeface="Times New Roman" pitchFamily="18" charset="0"/>
              </a:rPr>
              <a:t>-2</a:t>
            </a:r>
            <a:r>
              <a:rPr lang="en-US" altLang="en-US" sz="2400" dirty="0">
                <a:solidFill>
                  <a:srgbClr val="000000"/>
                </a:solidFill>
                <a:cs typeface="Times New Roman" pitchFamily="18" charset="0"/>
              </a:rPr>
              <a:t>.</a:t>
            </a:r>
          </a:p>
          <a:p>
            <a:pPr eaLnBrk="1" hangingPunct="1">
              <a:buFontTx/>
              <a:buNone/>
            </a:pPr>
            <a:r>
              <a:rPr lang="en-US" altLang="en-US" sz="2400" dirty="0">
                <a:solidFill>
                  <a:srgbClr val="000000"/>
                </a:solidFill>
                <a:cs typeface="Times New Roman" pitchFamily="18" charset="0"/>
                <a:sym typeface="Symbol" pitchFamily="18" charset="2"/>
              </a:rPr>
              <a:t></a:t>
            </a:r>
            <a:r>
              <a:rPr lang="en-US" altLang="en-US" sz="2400" i="1" dirty="0" err="1">
                <a:solidFill>
                  <a:srgbClr val="000000"/>
                </a:solidFill>
                <a:cs typeface="Times New Roman" pitchFamily="18" charset="0"/>
              </a:rPr>
              <a:t>E</a:t>
            </a:r>
            <a:r>
              <a:rPr lang="en-US" altLang="en-US" sz="2400" baseline="-25000" dirty="0" err="1">
                <a:solidFill>
                  <a:srgbClr val="000000"/>
                </a:solidFill>
                <a:cs typeface="Times New Roman" pitchFamily="18" charset="0"/>
              </a:rPr>
              <a:t>K,max</a:t>
            </a:r>
            <a:r>
              <a:rPr lang="en-US" altLang="en-US" sz="2400" dirty="0">
                <a:solidFill>
                  <a:srgbClr val="000000"/>
                </a:solidFill>
                <a:cs typeface="Times New Roman" pitchFamily="18" charset="0"/>
              </a:rPr>
              <a:t> = </a:t>
            </a:r>
            <a:r>
              <a:rPr lang="en-US" altLang="en-US" sz="2400" dirty="0" smtClean="0">
                <a:solidFill>
                  <a:srgbClr val="000000"/>
                </a:solidFill>
                <a:cs typeface="Times New Roman" pitchFamily="18" charset="0"/>
              </a:rPr>
              <a:t>½</a:t>
            </a:r>
            <a:r>
              <a:rPr lang="en-US" altLang="en-US" sz="2400" i="1" dirty="0" smtClean="0">
                <a:solidFill>
                  <a:srgbClr val="000000"/>
                </a:solidFill>
                <a:cs typeface="Times New Roman" pitchFamily="18" charset="0"/>
              </a:rPr>
              <a:t>mv</a:t>
            </a:r>
            <a:r>
              <a:rPr lang="en-US" altLang="en-US" sz="2400" baseline="-25000" dirty="0" smtClean="0">
                <a:solidFill>
                  <a:srgbClr val="000000"/>
                </a:solidFill>
                <a:cs typeface="Times New Roman" pitchFamily="18" charset="0"/>
              </a:rPr>
              <a:t>0</a:t>
            </a:r>
            <a:r>
              <a:rPr lang="en-US" altLang="en-US" sz="2400" baseline="30000" dirty="0" smtClean="0">
                <a:solidFill>
                  <a:srgbClr val="000000"/>
                </a:solidFill>
                <a:cs typeface="Times New Roman" pitchFamily="18" charset="0"/>
              </a:rPr>
              <a:t>2</a:t>
            </a:r>
            <a:r>
              <a:rPr lang="en-US" altLang="en-US" sz="2400" dirty="0" smtClean="0">
                <a:solidFill>
                  <a:srgbClr val="000000"/>
                </a:solidFill>
                <a:cs typeface="Times New Roman" pitchFamily="18" charset="0"/>
              </a:rPr>
              <a:t> </a:t>
            </a:r>
            <a:r>
              <a:rPr lang="en-US" altLang="en-US" sz="2400" dirty="0">
                <a:solidFill>
                  <a:srgbClr val="000000"/>
                </a:solidFill>
                <a:cs typeface="Times New Roman" pitchFamily="18" charset="0"/>
              </a:rPr>
              <a:t>= </a:t>
            </a:r>
            <a:r>
              <a:rPr lang="en-US" altLang="en-US" sz="2400" dirty="0" smtClean="0">
                <a:solidFill>
                  <a:srgbClr val="000000"/>
                </a:solidFill>
                <a:cs typeface="Times New Roman" pitchFamily="18" charset="0"/>
              </a:rPr>
              <a:t>½(5)(20)</a:t>
            </a:r>
            <a:r>
              <a:rPr lang="en-US" altLang="en-US" sz="2400" baseline="30000" dirty="0" smtClean="0">
                <a:solidFill>
                  <a:srgbClr val="000000"/>
                </a:solidFill>
                <a:cs typeface="Times New Roman" pitchFamily="18" charset="0"/>
              </a:rPr>
              <a:t>2</a:t>
            </a:r>
            <a:r>
              <a:rPr lang="en-US" altLang="en-US" sz="2400" dirty="0" smtClean="0">
                <a:solidFill>
                  <a:srgbClr val="000000"/>
                </a:solidFill>
                <a:cs typeface="Times New Roman" pitchFamily="18" charset="0"/>
              </a:rPr>
              <a:t> </a:t>
            </a:r>
            <a:r>
              <a:rPr lang="en-US" altLang="en-US" sz="2400" dirty="0">
                <a:solidFill>
                  <a:srgbClr val="000000"/>
                </a:solidFill>
                <a:cs typeface="Times New Roman" pitchFamily="18" charset="0"/>
              </a:rPr>
              <a:t>= 1000 J.</a:t>
            </a:r>
          </a:p>
        </p:txBody>
      </p:sp>
      <p:sp>
        <p:nvSpPr>
          <p:cNvPr id="3174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31748" name="Rectangle 2"/>
          <p:cNvSpPr>
            <a:spLocks noChangeArrowheads="1"/>
          </p:cNvSpPr>
          <p:nvPr/>
        </p:nvSpPr>
        <p:spPr bwMode="auto">
          <a:xfrm>
            <a:off x="685800" y="1343025"/>
            <a:ext cx="7772400" cy="44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Solving SHM problems</a:t>
            </a:r>
            <a:endParaRPr lang="en-US" altLang="en-US" sz="2400">
              <a:solidFill>
                <a:srgbClr val="333399"/>
              </a:solidFill>
              <a:cs typeface="Times New Roman" pitchFamily="18" charset="0"/>
            </a:endParaRPr>
          </a:p>
        </p:txBody>
      </p:sp>
      <p:sp>
        <p:nvSpPr>
          <p:cNvPr id="674821" name="Freeform 5"/>
          <p:cNvSpPr>
            <a:spLocks/>
          </p:cNvSpPr>
          <p:nvPr/>
        </p:nvSpPr>
        <p:spPr bwMode="auto">
          <a:xfrm>
            <a:off x="5113338" y="173672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4822" name="Rectangle 6"/>
          <p:cNvSpPr>
            <a:spLocks noChangeArrowheads="1"/>
          </p:cNvSpPr>
          <p:nvPr/>
        </p:nvSpPr>
        <p:spPr bwMode="auto">
          <a:xfrm>
            <a:off x="8274050" y="173672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7"/>
          <p:cNvGrpSpPr>
            <a:grpSpLocks/>
          </p:cNvGrpSpPr>
          <p:nvPr/>
        </p:nvGrpSpPr>
        <p:grpSpPr bwMode="auto">
          <a:xfrm>
            <a:off x="5065713" y="1739900"/>
            <a:ext cx="4078287" cy="990600"/>
            <a:chOff x="1190" y="3183"/>
            <a:chExt cx="2993" cy="727"/>
          </a:xfrm>
        </p:grpSpPr>
        <p:sp>
          <p:nvSpPr>
            <p:cNvPr id="31752"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3"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54"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5"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31756"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58"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61"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74822"/>
                                        </p:tgtEl>
                                        <p:attrNameLst>
                                          <p:attrName>style.visibility</p:attrName>
                                        </p:attrNameLst>
                                      </p:cBhvr>
                                      <p:to>
                                        <p:strVal val="visible"/>
                                      </p:to>
                                    </p:set>
                                    <p:animEffect transition="in" filter="fade">
                                      <p:cBhvr>
                                        <p:cTn id="10" dur="500"/>
                                        <p:tgtEl>
                                          <p:spTgt spid="674822"/>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74821"/>
                                        </p:tgtEl>
                                        <p:attrNameLst>
                                          <p:attrName>style.visibility</p:attrName>
                                        </p:attrNameLst>
                                      </p:cBhvr>
                                      <p:to>
                                        <p:strVal val="visible"/>
                                      </p:to>
                                    </p:set>
                                    <p:animEffect transition="in" filter="fade">
                                      <p:cBhvr>
                                        <p:cTn id="14" dur="500"/>
                                        <p:tgtEl>
                                          <p:spTgt spid="674821"/>
                                        </p:tgtEl>
                                      </p:cBhvr>
                                    </p:animEffect>
                                  </p:childTnLst>
                                </p:cTn>
                              </p:par>
                              <p:par>
                                <p:cTn id="15" presetID="6" presetClass="emph" presetSubtype="0" repeatCount="indefinite" accel="50000" decel="50000" autoRev="1" fill="hold" grpId="1" nodeType="withEffect">
                                  <p:stCondLst>
                                    <p:cond delay="0"/>
                                  </p:stCondLst>
                                  <p:childTnLst>
                                    <p:animScale>
                                      <p:cBhvr>
                                        <p:cTn id="16" dur="3000" fill="hold"/>
                                        <p:tgtEl>
                                          <p:spTgt spid="674821"/>
                                        </p:tgtEl>
                                      </p:cBhvr>
                                      <p:by x="25000" y="100000"/>
                                    </p:animScale>
                                  </p:childTnLst>
                                </p:cTn>
                              </p:par>
                              <p:par>
                                <p:cTn id="17" presetID="35" presetClass="path" presetSubtype="0" repeatCount="indefinite" accel="50000" decel="50000" autoRev="1" fill="hold" grpId="2" nodeType="withEffect">
                                  <p:stCondLst>
                                    <p:cond delay="0"/>
                                  </p:stCondLst>
                                  <p:childTnLst>
                                    <p:animMotion origin="layout" path="M 0.00539 -7.40741E-7 L -0.13055 -7.40741E-7 " pathEditMode="relative" rAng="0" ptsTypes="AA">
                                      <p:cBhvr>
                                        <p:cTn id="18" dur="3000" fill="hold"/>
                                        <p:tgtEl>
                                          <p:spTgt spid="674821"/>
                                        </p:tgtEl>
                                        <p:attrNameLst>
                                          <p:attrName>ppt_x</p:attrName>
                                          <p:attrName>ppt_y</p:attrName>
                                        </p:attrNameLst>
                                      </p:cBhvr>
                                      <p:rCtr x="-6806" y="0"/>
                                    </p:animMotion>
                                  </p:childTnLst>
                                </p:cTn>
                              </p:par>
                              <p:par>
                                <p:cTn id="19" presetID="35" presetClass="path" presetSubtype="0" repeatCount="indefinite" accel="50000" decel="50000" autoRev="1" fill="hold" grpId="1" nodeType="withEffect">
                                  <p:stCondLst>
                                    <p:cond delay="0"/>
                                  </p:stCondLst>
                                  <p:childTnLst>
                                    <p:animMotion origin="layout" path="M -0.00035 -7.40741E-7 L -0.22917 -7.40741E-7 " pathEditMode="relative" rAng="0" ptsTypes="AA">
                                      <p:cBhvr>
                                        <p:cTn id="20" dur="3000" fill="hold"/>
                                        <p:tgtEl>
                                          <p:spTgt spid="674822"/>
                                        </p:tgtEl>
                                        <p:attrNameLst>
                                          <p:attrName>ppt_x</p:attrName>
                                          <p:attrName>ppt_y</p:attrName>
                                        </p:attrNameLst>
                                      </p:cBhvr>
                                      <p:rCtr x="-11441" y="0"/>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74820">
                                            <p:txEl>
                                              <p:pRg st="1" end="1"/>
                                            </p:txEl>
                                          </p:spTgt>
                                        </p:tgtEl>
                                        <p:attrNameLst>
                                          <p:attrName>style.visibility</p:attrName>
                                        </p:attrNameLst>
                                      </p:cBhvr>
                                      <p:to>
                                        <p:strVal val="visible"/>
                                      </p:to>
                                    </p:set>
                                    <p:anim calcmode="lin" valueType="num">
                                      <p:cBhvr additive="base">
                                        <p:cTn id="25" dur="500" fill="hold"/>
                                        <p:tgtEl>
                                          <p:spTgt spid="67482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482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74820">
                                            <p:txEl>
                                              <p:pRg st="2" end="2"/>
                                            </p:txEl>
                                          </p:spTgt>
                                        </p:tgtEl>
                                        <p:attrNameLst>
                                          <p:attrName>style.visibility</p:attrName>
                                        </p:attrNameLst>
                                      </p:cBhvr>
                                      <p:to>
                                        <p:strVal val="visible"/>
                                      </p:to>
                                    </p:set>
                                    <p:anim calcmode="lin" valueType="num">
                                      <p:cBhvr additive="base">
                                        <p:cTn id="31" dur="500" fill="hold"/>
                                        <p:tgtEl>
                                          <p:spTgt spid="67482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48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74820">
                                            <p:txEl>
                                              <p:pRg st="3" end="3"/>
                                            </p:txEl>
                                          </p:spTgt>
                                        </p:tgtEl>
                                        <p:attrNameLst>
                                          <p:attrName>style.visibility</p:attrName>
                                        </p:attrNameLst>
                                      </p:cBhvr>
                                      <p:to>
                                        <p:strVal val="visible"/>
                                      </p:to>
                                    </p:set>
                                    <p:anim calcmode="lin" valueType="num">
                                      <p:cBhvr additive="base">
                                        <p:cTn id="37" dur="500" fill="hold"/>
                                        <p:tgtEl>
                                          <p:spTgt spid="67482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748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74820">
                                            <p:txEl>
                                              <p:pRg st="4" end="4"/>
                                            </p:txEl>
                                          </p:spTgt>
                                        </p:tgtEl>
                                        <p:attrNameLst>
                                          <p:attrName>style.visibility</p:attrName>
                                        </p:attrNameLst>
                                      </p:cBhvr>
                                      <p:to>
                                        <p:strVal val="visible"/>
                                      </p:to>
                                    </p:set>
                                    <p:anim calcmode="lin" valueType="num">
                                      <p:cBhvr additive="base">
                                        <p:cTn id="43" dur="500" fill="hold"/>
                                        <p:tgtEl>
                                          <p:spTgt spid="67482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7482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74820">
                                            <p:txEl>
                                              <p:pRg st="5" end="5"/>
                                            </p:txEl>
                                          </p:spTgt>
                                        </p:tgtEl>
                                        <p:attrNameLst>
                                          <p:attrName>style.visibility</p:attrName>
                                        </p:attrNameLst>
                                      </p:cBhvr>
                                      <p:to>
                                        <p:strVal val="visible"/>
                                      </p:to>
                                    </p:set>
                                    <p:anim calcmode="lin" valueType="num">
                                      <p:cBhvr additive="base">
                                        <p:cTn id="49" dur="500" fill="hold"/>
                                        <p:tgtEl>
                                          <p:spTgt spid="674820">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7482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74820">
                                            <p:txEl>
                                              <p:pRg st="6" end="6"/>
                                            </p:txEl>
                                          </p:spTgt>
                                        </p:tgtEl>
                                        <p:attrNameLst>
                                          <p:attrName>style.visibility</p:attrName>
                                        </p:attrNameLst>
                                      </p:cBhvr>
                                      <p:to>
                                        <p:strVal val="visible"/>
                                      </p:to>
                                    </p:set>
                                    <p:anim calcmode="lin" valueType="num">
                                      <p:cBhvr additive="base">
                                        <p:cTn id="55" dur="500" fill="hold"/>
                                        <p:tgtEl>
                                          <p:spTgt spid="674820">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7482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21" grpId="0" animBg="1"/>
      <p:bldP spid="674821" grpId="1" animBg="1"/>
      <p:bldP spid="674821" grpId="2" animBg="1"/>
      <p:bldP spid="674822" grpId="0" animBg="1"/>
      <p:bldP spid="67482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2770" name="Rectangle 4"/>
              <p:cNvSpPr>
                <a:spLocks noChangeArrowheads="1"/>
              </p:cNvSpPr>
              <p:nvPr/>
            </p:nvSpPr>
            <p:spPr bwMode="auto">
              <a:xfrm>
                <a:off x="698500" y="4837113"/>
                <a:ext cx="7772400" cy="2020887"/>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sym typeface="Symbol" pitchFamily="18" charset="2"/>
                  </a:rPr>
                  <a:t>PRACTICE: </a:t>
                </a:r>
                <a:r>
                  <a:rPr lang="en-US" altLang="en-US" sz="2400" dirty="0">
                    <a:solidFill>
                      <a:srgbClr val="000000"/>
                    </a:solidFill>
                    <a:sym typeface="Symbol" pitchFamily="18" charset="2"/>
                  </a:rPr>
                  <a:t>Find the period of a 25-kg mass placed in oscillation on the end of a spring having </a:t>
                </a:r>
                <a:r>
                  <a:rPr lang="en-US" altLang="en-US" sz="2400" i="1" dirty="0">
                    <a:solidFill>
                      <a:srgbClr val="000000"/>
                    </a:solidFill>
                    <a:sym typeface="Symbol" pitchFamily="18" charset="2"/>
                  </a:rPr>
                  <a:t>k</a:t>
                </a:r>
                <a:r>
                  <a:rPr lang="en-US" altLang="en-US" sz="2400" dirty="0">
                    <a:solidFill>
                      <a:srgbClr val="000000"/>
                    </a:solidFill>
                    <a:sym typeface="Symbol" pitchFamily="18" charset="2"/>
                  </a:rPr>
                  <a:t> = 150 Nm</a:t>
                </a:r>
                <a:r>
                  <a:rPr lang="en-US" altLang="en-US" sz="2400" baseline="30000" dirty="0">
                    <a:solidFill>
                      <a:srgbClr val="000000"/>
                    </a:solidFill>
                    <a:sym typeface="Symbol" pitchFamily="18" charset="2"/>
                  </a:rPr>
                  <a:t>-1</a:t>
                </a:r>
                <a:r>
                  <a:rPr lang="en-US" altLang="en-US" sz="2400" dirty="0">
                    <a:solidFill>
                      <a:srgbClr val="000000"/>
                    </a:solidFill>
                    <a:sym typeface="Symbol" pitchFamily="18" charset="2"/>
                  </a:rPr>
                  <a:t>.</a:t>
                </a:r>
              </a:p>
              <a:p>
                <a:pPr eaLnBrk="1" hangingPunct="1">
                  <a:spcBef>
                    <a:spcPct val="0"/>
                  </a:spcBef>
                  <a:buFontTx/>
                  <a:buNone/>
                </a:pPr>
                <a:r>
                  <a:rPr lang="en-US" altLang="en-US" sz="2400" dirty="0">
                    <a:solidFill>
                      <a:srgbClr val="000000"/>
                    </a:solidFill>
                    <a:sym typeface="Symbol" pitchFamily="18" charset="2"/>
                  </a:rPr>
                  <a:t>SOLUTION:</a:t>
                </a:r>
              </a:p>
              <a:p>
                <a:pPr eaLnBrk="1" hangingPunct="1">
                  <a:spcBef>
                    <a:spcPct val="0"/>
                  </a:spcBef>
                  <a:buFontTx/>
                  <a:buNone/>
                </a:pPr>
                <a:r>
                  <a:rPr lang="en-US" altLang="en-US" sz="2400" i="1" dirty="0">
                    <a:solidFill>
                      <a:srgbClr val="000000"/>
                    </a:solidFill>
                    <a:sym typeface="Symbol" pitchFamily="18" charset="2"/>
                  </a:rPr>
                  <a:t>	</a:t>
                </a:r>
                <a14:m>
                  <m:oMath xmlns:m="http://schemas.openxmlformats.org/officeDocument/2006/math">
                    <m:r>
                      <a:rPr lang="en-US" altLang="en-US" sz="2400" i="1" dirty="0">
                        <a:latin typeface="Cambria Math" panose="02040503050406030204" pitchFamily="18" charset="0"/>
                        <a:sym typeface="Symbol" pitchFamily="18" charset="2"/>
                      </a:rPr>
                      <m:t>𝑇</m:t>
                    </m:r>
                    <m:r>
                      <a:rPr lang="en-US" altLang="en-US" sz="2400" i="1" dirty="0">
                        <a:latin typeface="Cambria Math" panose="02040503050406030204" pitchFamily="18" charset="0"/>
                        <a:cs typeface="Times New Roman" pitchFamily="18" charset="0"/>
                        <a:sym typeface="Symbol" pitchFamily="18" charset="2"/>
                      </a:rPr>
                      <m:t>= 2</m:t>
                    </m:r>
                    <m:rad>
                      <m:radPr>
                        <m:degHide m:val="on"/>
                        <m:ctrlPr>
                          <a:rPr lang="en-US" altLang="en-US" sz="2400" i="1" dirty="0">
                            <a:latin typeface="Cambria Math" panose="02040503050406030204" pitchFamily="18" charset="0"/>
                            <a:cs typeface="Times New Roman" pitchFamily="18" charset="0"/>
                            <a:sym typeface="Symbol" pitchFamily="18" charset="2"/>
                          </a:rPr>
                        </m:ctrlPr>
                      </m:radPr>
                      <m:deg/>
                      <m:e>
                        <m:f>
                          <m:fPr>
                            <m:ctrlPr>
                              <a:rPr lang="en-US" altLang="en-US" sz="2400" i="1" dirty="0">
                                <a:latin typeface="Cambria Math" panose="02040503050406030204" pitchFamily="18" charset="0"/>
                                <a:cs typeface="Times New Roman" pitchFamily="18" charset="0"/>
                                <a:sym typeface="Symbol" pitchFamily="18" charset="2"/>
                              </a:rPr>
                            </m:ctrlPr>
                          </m:fPr>
                          <m:num>
                            <m:r>
                              <a:rPr lang="en-US" altLang="en-US" sz="2400" i="1" dirty="0">
                                <a:latin typeface="Cambria Math" panose="02040503050406030204" pitchFamily="18" charset="0"/>
                                <a:cs typeface="Times New Roman" pitchFamily="18" charset="0"/>
                                <a:sym typeface="Symbol" pitchFamily="18" charset="2"/>
                              </a:rPr>
                              <m:t>𝑚</m:t>
                            </m:r>
                          </m:num>
                          <m:den>
                            <m:r>
                              <a:rPr lang="en-US" altLang="en-US" sz="2400" i="1" dirty="0">
                                <a:latin typeface="Cambria Math" panose="02040503050406030204" pitchFamily="18" charset="0"/>
                                <a:cs typeface="Times New Roman" pitchFamily="18" charset="0"/>
                                <a:sym typeface="Symbol" pitchFamily="18" charset="2"/>
                              </a:rPr>
                              <m:t>𝑘</m:t>
                            </m:r>
                          </m:den>
                        </m:f>
                      </m:e>
                    </m:rad>
                    <m:r>
                      <a:rPr lang="en-US" altLang="en-US" sz="2400" i="1" dirty="0" smtClean="0">
                        <a:solidFill>
                          <a:srgbClr val="000000"/>
                        </a:solidFill>
                        <a:latin typeface="Cambria Math" panose="02040503050406030204" pitchFamily="18" charset="0"/>
                        <a:sym typeface="Symbol" pitchFamily="18" charset="2"/>
                      </a:rPr>
                      <m:t>=</m:t>
                    </m:r>
                    <m:d>
                      <m:dPr>
                        <m:ctrlPr>
                          <a:rPr lang="en-US" altLang="en-US" sz="2400" b="0" i="1" dirty="0" smtClean="0">
                            <a:solidFill>
                              <a:srgbClr val="000000"/>
                            </a:solidFill>
                            <a:latin typeface="Cambria Math" panose="02040503050406030204" pitchFamily="18" charset="0"/>
                            <a:sym typeface="Symbol" pitchFamily="18" charset="2"/>
                          </a:rPr>
                        </m:ctrlPr>
                      </m:dPr>
                      <m:e>
                        <m:r>
                          <a:rPr lang="en-US" altLang="en-US" sz="2400" i="1" dirty="0" smtClean="0">
                            <a:solidFill>
                              <a:srgbClr val="000000"/>
                            </a:solidFill>
                            <a:latin typeface="Cambria Math" panose="02040503050406030204" pitchFamily="18" charset="0"/>
                            <a:sym typeface="Symbol" pitchFamily="18" charset="2"/>
                          </a:rPr>
                          <m:t>2</m:t>
                        </m:r>
                      </m:e>
                    </m:d>
                    <m:rad>
                      <m:radPr>
                        <m:degHide m:val="on"/>
                        <m:ctrlPr>
                          <a:rPr lang="en-US" altLang="en-US" sz="2400" b="0" i="1" dirty="0" smtClean="0">
                            <a:solidFill>
                              <a:srgbClr val="000000"/>
                            </a:solidFill>
                            <a:latin typeface="Cambria Math" panose="02040503050406030204" pitchFamily="18" charset="0"/>
                            <a:sym typeface="Symbol" pitchFamily="18" charset="2"/>
                          </a:rPr>
                        </m:ctrlPr>
                      </m:radPr>
                      <m:deg/>
                      <m:e>
                        <m:f>
                          <m:fPr>
                            <m:ctrlPr>
                              <a:rPr lang="en-US" altLang="en-US" sz="2400" b="0" i="1" dirty="0" smtClean="0">
                                <a:solidFill>
                                  <a:srgbClr val="000000"/>
                                </a:solidFill>
                                <a:latin typeface="Cambria Math" panose="02040503050406030204" pitchFamily="18" charset="0"/>
                                <a:sym typeface="Symbol" pitchFamily="18" charset="2"/>
                              </a:rPr>
                            </m:ctrlPr>
                          </m:fPr>
                          <m:num>
                            <m:r>
                              <a:rPr lang="en-US" altLang="en-US" sz="2400" b="0" i="1" dirty="0" smtClean="0">
                                <a:solidFill>
                                  <a:srgbClr val="000000"/>
                                </a:solidFill>
                                <a:latin typeface="Cambria Math" panose="02040503050406030204" pitchFamily="18" charset="0"/>
                                <a:sym typeface="Symbol" pitchFamily="18" charset="2"/>
                              </a:rPr>
                              <m:t>25</m:t>
                            </m:r>
                          </m:num>
                          <m:den>
                            <m:r>
                              <a:rPr lang="en-US" altLang="en-US" sz="2400" b="0" i="1" dirty="0" smtClean="0">
                                <a:solidFill>
                                  <a:srgbClr val="000000"/>
                                </a:solidFill>
                                <a:latin typeface="Cambria Math" panose="02040503050406030204" pitchFamily="18" charset="0"/>
                                <a:sym typeface="Symbol" pitchFamily="18" charset="2"/>
                              </a:rPr>
                              <m:t>150</m:t>
                            </m:r>
                          </m:den>
                        </m:f>
                      </m:e>
                    </m:rad>
                    <m:r>
                      <a:rPr lang="en-US" altLang="en-US" sz="2400" i="1" dirty="0" smtClean="0">
                        <a:solidFill>
                          <a:srgbClr val="000000"/>
                        </a:solidFill>
                        <a:latin typeface="Cambria Math" panose="02040503050406030204" pitchFamily="18" charset="0"/>
                        <a:sym typeface="Symbol" pitchFamily="18" charset="2"/>
                      </a:rPr>
                      <m:t> = 2.56 </m:t>
                    </m:r>
                  </m:oMath>
                </a14:m>
                <a:r>
                  <a:rPr lang="en-US" altLang="en-US" sz="2400" dirty="0">
                    <a:solidFill>
                      <a:srgbClr val="000000"/>
                    </a:solidFill>
                    <a:sym typeface="Symbol" pitchFamily="18" charset="2"/>
                  </a:rPr>
                  <a:t>s.</a:t>
                </a:r>
                <a:endParaRPr lang="en-US" altLang="en-US" sz="2400" i="1" dirty="0">
                  <a:solidFill>
                    <a:srgbClr val="000000"/>
                  </a:solidFill>
                  <a:sym typeface="Symbol" pitchFamily="18" charset="2"/>
                </a:endParaRPr>
              </a:p>
            </p:txBody>
          </p:sp>
        </mc:Choice>
        <mc:Fallback xmlns="">
          <p:sp>
            <p:nvSpPr>
              <p:cNvPr id="32770" name="Rectangle 4"/>
              <p:cNvSpPr>
                <a:spLocks noRot="1" noChangeAspect="1" noMove="1" noResize="1" noEditPoints="1" noAdjustHandles="1" noChangeArrowheads="1" noChangeShapeType="1" noTextEdit="1"/>
              </p:cNvSpPr>
              <p:nvPr/>
            </p:nvSpPr>
            <p:spPr bwMode="auto">
              <a:xfrm>
                <a:off x="698500" y="4837113"/>
                <a:ext cx="7772400" cy="2020887"/>
              </a:xfrm>
              <a:prstGeom prst="rect">
                <a:avLst/>
              </a:prstGeom>
              <a:blipFill>
                <a:blip r:embed="rId5"/>
                <a:stretch>
                  <a:fillRect l="-1255" t="-210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
              <p:cNvSpPr>
                <a:spLocks noChangeArrowheads="1"/>
              </p:cNvSpPr>
              <p:nvPr/>
            </p:nvSpPr>
            <p:spPr bwMode="auto">
              <a:xfrm>
                <a:off x="685800" y="1343025"/>
                <a:ext cx="7772400" cy="3509963"/>
              </a:xfrm>
              <a:prstGeom prst="rect">
                <a:avLst/>
              </a:prstGeom>
              <a:solidFill>
                <a:srgbClr val="EAEAEA"/>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rgbClr val="333399"/>
                    </a:solidFill>
                    <a:cs typeface="Times New Roman" pitchFamily="18" charset="0"/>
                  </a:rPr>
                  <a:t>The period of a mass-spring system</a:t>
                </a:r>
              </a:p>
              <a:p>
                <a:pPr eaLnBrk="1" hangingPunct="1">
                  <a:buFontTx/>
                  <a:buNone/>
                </a:pPr>
                <a:r>
                  <a:rPr lang="en-US" altLang="en-US" sz="2400" dirty="0">
                    <a:solidFill>
                      <a:srgbClr val="000000"/>
                    </a:solidFill>
                    <a:cs typeface="Times New Roman" pitchFamily="18" charset="0"/>
                    <a:sym typeface="Symbol" pitchFamily="18" charset="2"/>
                  </a:rPr>
                  <a:t></a:t>
                </a:r>
                <a:r>
                  <a:rPr lang="en-US" altLang="en-US" sz="2400" dirty="0">
                    <a:cs typeface="Times New Roman" pitchFamily="18" charset="0"/>
                  </a:rPr>
                  <a:t>Because for a mass-spring                                             system </a:t>
                </a:r>
                <a14:m>
                  <m:oMath xmlns:m="http://schemas.openxmlformats.org/officeDocument/2006/math">
                    <m:sSup>
                      <m:sSupPr>
                        <m:ctrlPr>
                          <a:rPr lang="en-US" altLang="en-US" sz="2400" b="0" i="1" dirty="0" smtClean="0">
                            <a:latin typeface="Cambria Math" panose="02040503050406030204" pitchFamily="18" charset="0"/>
                            <a:cs typeface="Times New Roman" pitchFamily="18" charset="0"/>
                            <a:sym typeface="Symbol" pitchFamily="18" charset="2"/>
                          </a:rPr>
                        </m:ctrlPr>
                      </m:sSupPr>
                      <m:e>
                        <m:r>
                          <a:rPr lang="en-US" altLang="en-US" sz="2400" i="1" dirty="0" smtClean="0">
                            <a:latin typeface="Cambria Math" panose="02040503050406030204" pitchFamily="18" charset="0"/>
                            <a:cs typeface="Times New Roman" pitchFamily="18" charset="0"/>
                            <a:sym typeface="Symbol" pitchFamily="18" charset="2"/>
                          </a:rPr>
                          <m:t></m:t>
                        </m:r>
                      </m:e>
                      <m:sup>
                        <m:r>
                          <a:rPr lang="en-US" altLang="en-US" sz="2400" b="0" i="1" dirty="0" smtClean="0">
                            <a:latin typeface="Cambria Math" panose="02040503050406030204" pitchFamily="18" charset="0"/>
                            <a:cs typeface="Times New Roman" pitchFamily="18" charset="0"/>
                            <a:sym typeface="Symbol" pitchFamily="18" charset="2"/>
                          </a:rPr>
                          <m:t>2</m:t>
                        </m:r>
                      </m:sup>
                    </m:sSup>
                    <m:r>
                      <a:rPr lang="en-US" altLang="en-US" sz="2400" i="1" dirty="0">
                        <a:latin typeface="Cambria Math" panose="02040503050406030204" pitchFamily="18" charset="0"/>
                        <a:cs typeface="Times New Roman" pitchFamily="18" charset="0"/>
                        <a:sym typeface="Symbol" pitchFamily="18" charset="2"/>
                      </a:rPr>
                      <m:t>=</m:t>
                    </m:r>
                    <m:f>
                      <m:fPr>
                        <m:ctrlPr>
                          <a:rPr lang="en-US" altLang="en-US" sz="2400" i="1" dirty="0">
                            <a:latin typeface="Cambria Math" panose="02040503050406030204" pitchFamily="18" charset="0"/>
                            <a:cs typeface="Times New Roman" pitchFamily="18" charset="0"/>
                            <a:sym typeface="Symbol" pitchFamily="18" charset="2"/>
                          </a:rPr>
                        </m:ctrlPr>
                      </m:fPr>
                      <m:num>
                        <m:r>
                          <a:rPr lang="en-US" altLang="en-US" sz="2400" i="1" dirty="0">
                            <a:latin typeface="Cambria Math" panose="02040503050406030204" pitchFamily="18" charset="0"/>
                            <a:cs typeface="Times New Roman" pitchFamily="18" charset="0"/>
                            <a:sym typeface="Symbol" pitchFamily="18" charset="2"/>
                          </a:rPr>
                          <m:t>𝑘</m:t>
                        </m:r>
                      </m:num>
                      <m:den>
                        <m:r>
                          <a:rPr lang="en-US" altLang="en-US" sz="2400" i="1" dirty="0">
                            <a:latin typeface="Cambria Math" panose="02040503050406030204" pitchFamily="18" charset="0"/>
                            <a:cs typeface="Times New Roman" pitchFamily="18" charset="0"/>
                            <a:sym typeface="Symbol" pitchFamily="18" charset="2"/>
                          </a:rPr>
                          <m:t>𝑚</m:t>
                        </m:r>
                      </m:den>
                    </m:f>
                    <m:r>
                      <a:rPr lang="en-US" altLang="en-US" sz="2400" i="1" dirty="0">
                        <a:latin typeface="Cambria Math" panose="02040503050406030204" pitchFamily="18" charset="0"/>
                        <a:cs typeface="Times New Roman" pitchFamily="18" charset="0"/>
                        <a:sym typeface="Symbol" pitchFamily="18" charset="2"/>
                      </a:rPr>
                      <m:t> </m:t>
                    </m:r>
                  </m:oMath>
                </a14:m>
                <a:r>
                  <a:rPr lang="en-US" altLang="en-US" sz="2400" dirty="0">
                    <a:cs typeface="Times New Roman" pitchFamily="18" charset="0"/>
                    <a:sym typeface="Symbol" pitchFamily="18" charset="2"/>
                  </a:rPr>
                  <a:t>and because                                         for any system </a:t>
                </a:r>
                <a14:m>
                  <m:oMath xmlns:m="http://schemas.openxmlformats.org/officeDocument/2006/math">
                    <m:r>
                      <a:rPr lang="en-US" altLang="en-US" sz="2000" i="1" dirty="0" smtClean="0">
                        <a:latin typeface="Cambria Math" panose="02040503050406030204" pitchFamily="18" charset="0"/>
                        <a:cs typeface="Times New Roman" pitchFamily="18" charset="0"/>
                        <a:sym typeface="Symbol" pitchFamily="18" charset="2"/>
                      </a:rPr>
                      <m:t>=</m:t>
                    </m:r>
                    <m:f>
                      <m:fPr>
                        <m:ctrlPr>
                          <a:rPr lang="en-US" altLang="en-US" sz="2000" i="1" dirty="0" smtClean="0">
                            <a:latin typeface="Cambria Math" panose="02040503050406030204" pitchFamily="18" charset="0"/>
                            <a:cs typeface="Times New Roman" pitchFamily="18" charset="0"/>
                            <a:sym typeface="Symbol" pitchFamily="18" charset="2"/>
                          </a:rPr>
                        </m:ctrlPr>
                      </m:fPr>
                      <m:num>
                        <m:r>
                          <a:rPr lang="en-US" altLang="en-US" sz="2000" i="1" dirty="0" smtClean="0">
                            <a:latin typeface="Cambria Math" panose="02040503050406030204" pitchFamily="18" charset="0"/>
                            <a:cs typeface="Times New Roman" pitchFamily="18" charset="0"/>
                            <a:sym typeface="Symbol" pitchFamily="18" charset="2"/>
                          </a:rPr>
                          <m:t>2</m:t>
                        </m:r>
                      </m:num>
                      <m:den>
                        <m:r>
                          <a:rPr lang="en-US" altLang="en-US" sz="2000" i="1" dirty="0" smtClean="0">
                            <a:latin typeface="Cambria Math" panose="02040503050406030204" pitchFamily="18" charset="0"/>
                            <a:cs typeface="Times New Roman" pitchFamily="18" charset="0"/>
                            <a:sym typeface="Symbol" pitchFamily="18" charset="2"/>
                          </a:rPr>
                          <m:t>𝑇</m:t>
                        </m:r>
                      </m:den>
                    </m:f>
                    <m:r>
                      <a:rPr lang="en-US" altLang="en-US" sz="2000" i="1" dirty="0" smtClean="0">
                        <a:latin typeface="Cambria Math" panose="02040503050406030204" pitchFamily="18" charset="0"/>
                        <a:cs typeface="Times New Roman" pitchFamily="18" charset="0"/>
                        <a:sym typeface="Symbol" pitchFamily="18" charset="2"/>
                      </a:rPr>
                      <m:t> </m:t>
                    </m:r>
                  </m:oMath>
                </a14:m>
                <a:r>
                  <a:rPr lang="en-US" altLang="en-US" sz="2400" dirty="0">
                    <a:cs typeface="Times New Roman" pitchFamily="18" charset="0"/>
                    <a:sym typeface="Symbol" pitchFamily="18" charset="2"/>
                  </a:rPr>
                  <a:t>we can write</a:t>
                </a:r>
              </a:p>
              <a:p>
                <a:pPr eaLnBrk="1" hangingPunct="1">
                  <a:spcBef>
                    <a:spcPts val="0"/>
                  </a:spcBef>
                  <a:buFontTx/>
                  <a:buNone/>
                </a:pPr>
                <a:r>
                  <a:rPr lang="en-US" altLang="en-US" sz="2400" i="1" dirty="0">
                    <a:cs typeface="Times New Roman" pitchFamily="18" charset="0"/>
                    <a:sym typeface="Symbol" pitchFamily="18" charset="2"/>
                  </a:rPr>
                  <a:t>	       </a:t>
                </a:r>
                <a14:m>
                  <m:oMath xmlns:m="http://schemas.openxmlformats.org/officeDocument/2006/math">
                    <m:r>
                      <a:rPr lang="en-US" altLang="en-US" sz="2000" i="1" dirty="0" smtClean="0">
                        <a:latin typeface="Cambria Math" panose="02040503050406030204" pitchFamily="18" charset="0"/>
                        <a:cs typeface="Times New Roman" pitchFamily="18" charset="0"/>
                        <a:sym typeface="Symbol" pitchFamily="18" charset="2"/>
                      </a:rPr>
                      <m:t>𝑇</m:t>
                    </m:r>
                    <m:r>
                      <a:rPr lang="en-US" altLang="en-US" sz="2000" i="1" dirty="0" smtClean="0">
                        <a:latin typeface="Cambria Math" panose="02040503050406030204" pitchFamily="18" charset="0"/>
                        <a:cs typeface="Times New Roman" pitchFamily="18" charset="0"/>
                        <a:sym typeface="Symbol" pitchFamily="18" charset="2"/>
                      </a:rPr>
                      <m:t>	=</m:t>
                    </m:r>
                    <m:f>
                      <m:fPr>
                        <m:ctrlPr>
                          <a:rPr lang="en-US" altLang="en-US" sz="2000" i="1" dirty="0" smtClean="0">
                            <a:latin typeface="Cambria Math" panose="02040503050406030204" pitchFamily="18" charset="0"/>
                            <a:cs typeface="Times New Roman" pitchFamily="18" charset="0"/>
                            <a:sym typeface="Symbol" pitchFamily="18" charset="2"/>
                          </a:rPr>
                        </m:ctrlPr>
                      </m:fPr>
                      <m:num>
                        <m:r>
                          <a:rPr lang="en-US" altLang="en-US" sz="2000" i="1" dirty="0" smtClean="0">
                            <a:latin typeface="Cambria Math" panose="02040503050406030204" pitchFamily="18" charset="0"/>
                            <a:cs typeface="Times New Roman" pitchFamily="18" charset="0"/>
                            <a:sym typeface="Symbol" pitchFamily="18" charset="2"/>
                          </a:rPr>
                          <m:t>2</m:t>
                        </m:r>
                      </m:num>
                      <m:den>
                        <m:r>
                          <a:rPr lang="en-US" altLang="en-US" sz="2000" i="1" dirty="0" smtClean="0">
                            <a:latin typeface="Cambria Math" panose="02040503050406030204" pitchFamily="18" charset="0"/>
                            <a:cs typeface="Times New Roman" pitchFamily="18" charset="0"/>
                            <a:sym typeface="Symbol" pitchFamily="18" charset="2"/>
                          </a:rPr>
                          <m:t></m:t>
                        </m:r>
                      </m:den>
                    </m:f>
                    <m:r>
                      <a:rPr lang="en-US" altLang="en-US" sz="2000" i="1" dirty="0" smtClean="0">
                        <a:latin typeface="Cambria Math" panose="02040503050406030204" pitchFamily="18" charset="0"/>
                        <a:cs typeface="Times New Roman" pitchFamily="18" charset="0"/>
                        <a:sym typeface="Symbol" pitchFamily="18" charset="2"/>
                      </a:rPr>
                      <m:t> =</m:t>
                    </m:r>
                    <m:d>
                      <m:dPr>
                        <m:ctrlPr>
                          <a:rPr lang="en-US" altLang="en-US" sz="2000" b="0" i="1" dirty="0" smtClean="0">
                            <a:latin typeface="Cambria Math" panose="02040503050406030204" pitchFamily="18" charset="0"/>
                            <a:cs typeface="Times New Roman" pitchFamily="18" charset="0"/>
                            <a:sym typeface="Symbol" pitchFamily="18" charset="2"/>
                          </a:rPr>
                        </m:ctrlPr>
                      </m:dPr>
                      <m:e>
                        <m:r>
                          <a:rPr lang="en-US" altLang="en-US" sz="2000" i="1" dirty="0">
                            <a:latin typeface="Cambria Math" panose="02040503050406030204" pitchFamily="18" charset="0"/>
                            <a:cs typeface="Times New Roman" pitchFamily="18" charset="0"/>
                            <a:sym typeface="Symbol" pitchFamily="18" charset="2"/>
                          </a:rPr>
                          <m:t>2</m:t>
                        </m:r>
                      </m:e>
                    </m:d>
                    <m:r>
                      <a:rPr lang="en-US" altLang="en-US" sz="2000" b="0" i="1" dirty="0" smtClean="0">
                        <a:latin typeface="Cambria Math" panose="02040503050406030204" pitchFamily="18" charset="0"/>
                        <a:ea typeface="Cambria Math" panose="02040503050406030204" pitchFamily="18" charset="0"/>
                        <a:cs typeface="Times New Roman" pitchFamily="18" charset="0"/>
                        <a:sym typeface="Symbol" pitchFamily="18" charset="2"/>
                      </a:rPr>
                      <m:t>÷</m:t>
                    </m:r>
                    <m:rad>
                      <m:radPr>
                        <m:degHide m:val="on"/>
                        <m:ctrlPr>
                          <a:rPr lang="en-US" altLang="en-US" sz="2000" b="0" i="1" dirty="0" smtClean="0">
                            <a:latin typeface="Cambria Math" panose="02040503050406030204" pitchFamily="18" charset="0"/>
                            <a:ea typeface="Cambria Math" panose="02040503050406030204" pitchFamily="18" charset="0"/>
                            <a:cs typeface="Times New Roman" pitchFamily="18" charset="0"/>
                            <a:sym typeface="Symbol" pitchFamily="18" charset="2"/>
                          </a:rPr>
                        </m:ctrlPr>
                      </m:radPr>
                      <m:deg/>
                      <m:e>
                        <m:f>
                          <m:fPr>
                            <m:ctrlPr>
                              <a:rPr lang="en-US" altLang="en-US" sz="2000" b="0" i="1" dirty="0" smtClean="0">
                                <a:latin typeface="Cambria Math" panose="02040503050406030204" pitchFamily="18" charset="0"/>
                                <a:ea typeface="Cambria Math" panose="02040503050406030204" pitchFamily="18" charset="0"/>
                                <a:cs typeface="Times New Roman" pitchFamily="18" charset="0"/>
                                <a:sym typeface="Symbol" pitchFamily="18" charset="2"/>
                              </a:rPr>
                            </m:ctrlPr>
                          </m:fPr>
                          <m:num>
                            <m:r>
                              <a:rPr lang="en-US" altLang="en-US" sz="2000" b="0" i="1" dirty="0" smtClean="0">
                                <a:latin typeface="Cambria Math" panose="02040503050406030204" pitchFamily="18" charset="0"/>
                                <a:ea typeface="Cambria Math" panose="02040503050406030204" pitchFamily="18" charset="0"/>
                                <a:cs typeface="Times New Roman" pitchFamily="18" charset="0"/>
                                <a:sym typeface="Symbol" pitchFamily="18" charset="2"/>
                              </a:rPr>
                              <m:t>𝑘</m:t>
                            </m:r>
                          </m:num>
                          <m:den>
                            <m:r>
                              <a:rPr lang="en-US" altLang="en-US" sz="2000" b="0" i="1" dirty="0" smtClean="0">
                                <a:latin typeface="Cambria Math" panose="02040503050406030204" pitchFamily="18" charset="0"/>
                                <a:ea typeface="Cambria Math" panose="02040503050406030204" pitchFamily="18" charset="0"/>
                                <a:cs typeface="Times New Roman" pitchFamily="18" charset="0"/>
                                <a:sym typeface="Symbol" pitchFamily="18" charset="2"/>
                              </a:rPr>
                              <m:t>𝑚</m:t>
                            </m:r>
                          </m:den>
                        </m:f>
                      </m:e>
                    </m:rad>
                  </m:oMath>
                </a14:m>
                <a:r>
                  <a:rPr lang="en-US" altLang="en-US" sz="2400" i="1" dirty="0">
                    <a:cs typeface="Times New Roman" pitchFamily="18" charset="0"/>
                    <a:sym typeface="Symbol" pitchFamily="18" charset="2"/>
                  </a:rPr>
                  <a:t> </a:t>
                </a:r>
                <a14:m>
                  <m:oMath xmlns:m="http://schemas.openxmlformats.org/officeDocument/2006/math">
                    <m:r>
                      <a:rPr lang="en-US" altLang="en-US" sz="2000" i="1" dirty="0" smtClean="0">
                        <a:latin typeface="Cambria Math" panose="02040503050406030204" pitchFamily="18" charset="0"/>
                        <a:cs typeface="Times New Roman" pitchFamily="18" charset="0"/>
                        <a:sym typeface="Symbol" pitchFamily="18" charset="2"/>
                      </a:rPr>
                      <m:t>= 2</m:t>
                    </m:r>
                    <m:rad>
                      <m:radPr>
                        <m:degHide m:val="on"/>
                        <m:ctrlPr>
                          <a:rPr lang="en-US" altLang="en-US" sz="2000" b="0" i="1" dirty="0" smtClean="0">
                            <a:latin typeface="Cambria Math" panose="02040503050406030204" pitchFamily="18" charset="0"/>
                            <a:cs typeface="Times New Roman" pitchFamily="18" charset="0"/>
                            <a:sym typeface="Symbol" pitchFamily="18" charset="2"/>
                          </a:rPr>
                        </m:ctrlPr>
                      </m:radPr>
                      <m:deg/>
                      <m:e>
                        <m:f>
                          <m:fPr>
                            <m:ctrlPr>
                              <a:rPr lang="en-US" altLang="en-US" sz="2000" b="0" i="1" dirty="0" smtClean="0">
                                <a:latin typeface="Cambria Math" panose="02040503050406030204" pitchFamily="18" charset="0"/>
                                <a:cs typeface="Times New Roman" pitchFamily="18" charset="0"/>
                                <a:sym typeface="Symbol" pitchFamily="18" charset="2"/>
                              </a:rPr>
                            </m:ctrlPr>
                          </m:fPr>
                          <m:num>
                            <m:r>
                              <a:rPr lang="en-US" altLang="en-US" sz="2000" b="0" i="1" dirty="0" smtClean="0">
                                <a:latin typeface="Cambria Math" panose="02040503050406030204" pitchFamily="18" charset="0"/>
                                <a:cs typeface="Times New Roman" pitchFamily="18" charset="0"/>
                                <a:sym typeface="Symbol" pitchFamily="18" charset="2"/>
                              </a:rPr>
                              <m:t>𝑚</m:t>
                            </m:r>
                          </m:num>
                          <m:den>
                            <m:r>
                              <a:rPr lang="en-US" altLang="en-US" sz="2000" b="0" i="1" dirty="0" smtClean="0">
                                <a:latin typeface="Cambria Math" panose="02040503050406030204" pitchFamily="18" charset="0"/>
                                <a:cs typeface="Times New Roman" pitchFamily="18" charset="0"/>
                                <a:sym typeface="Symbol" pitchFamily="18" charset="2"/>
                              </a:rPr>
                              <m:t>𝑘</m:t>
                            </m:r>
                          </m:den>
                        </m:f>
                      </m:e>
                    </m:rad>
                  </m:oMath>
                </a14:m>
                <a:endParaRPr lang="en-US" altLang="en-US" sz="2400" i="1" dirty="0">
                  <a:cs typeface="Times New Roman" pitchFamily="18" charset="0"/>
                </a:endParaRPr>
              </a:p>
            </p:txBody>
          </p:sp>
        </mc:Choice>
        <mc:Fallback xmlns="">
          <p:sp>
            <p:nvSpPr>
              <p:cNvPr id="21" name="Rectangle 2"/>
              <p:cNvSpPr>
                <a:spLocks noRot="1" noChangeAspect="1" noMove="1" noResize="1" noEditPoints="1" noAdjustHandles="1" noChangeArrowheads="1" noChangeShapeType="1" noTextEdit="1"/>
              </p:cNvSpPr>
              <p:nvPr/>
            </p:nvSpPr>
            <p:spPr bwMode="auto">
              <a:xfrm>
                <a:off x="685800" y="1343025"/>
                <a:ext cx="7772400" cy="3509963"/>
              </a:xfrm>
              <a:prstGeom prst="rect">
                <a:avLst/>
              </a:prstGeom>
              <a:blipFill>
                <a:blip r:embed="rId6"/>
                <a:stretch>
                  <a:fillRect l="-1255" t="-1215" r="-70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74821" name="Freeform 5"/>
          <p:cNvSpPr>
            <a:spLocks/>
          </p:cNvSpPr>
          <p:nvPr/>
        </p:nvSpPr>
        <p:spPr bwMode="auto">
          <a:xfrm>
            <a:off x="5113338" y="173672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4822" name="Rectangle 6"/>
          <p:cNvSpPr>
            <a:spLocks noChangeArrowheads="1"/>
          </p:cNvSpPr>
          <p:nvPr/>
        </p:nvSpPr>
        <p:spPr bwMode="auto">
          <a:xfrm>
            <a:off x="8274050" y="173672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7"/>
          <p:cNvGrpSpPr>
            <a:grpSpLocks/>
          </p:cNvGrpSpPr>
          <p:nvPr/>
        </p:nvGrpSpPr>
        <p:grpSpPr bwMode="auto">
          <a:xfrm>
            <a:off x="5065713" y="1739900"/>
            <a:ext cx="4078287" cy="990600"/>
            <a:chOff x="1190" y="3183"/>
            <a:chExt cx="2993" cy="727"/>
          </a:xfrm>
        </p:grpSpPr>
        <p:sp>
          <p:nvSpPr>
            <p:cNvPr id="32785"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6"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87"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8"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32789"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0"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1"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2"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3"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4"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5"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6"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7"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277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grpSp>
        <p:nvGrpSpPr>
          <p:cNvPr id="32778" name="Group 3"/>
          <p:cNvGrpSpPr>
            <a:grpSpLocks/>
          </p:cNvGrpSpPr>
          <p:nvPr/>
        </p:nvGrpSpPr>
        <p:grpSpPr bwMode="auto">
          <a:xfrm>
            <a:off x="839787" y="4162121"/>
            <a:ext cx="7464425" cy="594566"/>
            <a:chOff x="833438" y="3484563"/>
            <a:chExt cx="7464426" cy="461962"/>
          </a:xfrm>
        </p:grpSpPr>
        <mc:AlternateContent xmlns:mc="http://schemas.openxmlformats.org/markup-compatibility/2006" xmlns:a14="http://schemas.microsoft.com/office/drawing/2010/main">
          <mc:Choice Requires="a14">
            <p:sp>
              <p:nvSpPr>
                <p:cNvPr id="32781" name="Rectangle 5"/>
                <p:cNvSpPr>
                  <a:spLocks noChangeArrowheads="1"/>
                </p:cNvSpPr>
                <p:nvPr/>
              </p:nvSpPr>
              <p:spPr bwMode="auto">
                <a:xfrm>
                  <a:off x="838201" y="3505200"/>
                  <a:ext cx="3332163" cy="3746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sym typeface="Symbol" pitchFamily="18" charset="2"/>
                          </a:rPr>
                          <m:t>𝑇</m:t>
                        </m:r>
                        <m:r>
                          <a:rPr lang="en-US" altLang="en-US" sz="1800" i="1" dirty="0">
                            <a:latin typeface="Cambria Math" panose="02040503050406030204" pitchFamily="18" charset="0"/>
                            <a:cs typeface="Times New Roman" pitchFamily="18" charset="0"/>
                            <a:sym typeface="Symbol" pitchFamily="18" charset="2"/>
                          </a:rPr>
                          <m:t>= 2</m:t>
                        </m:r>
                        <m:rad>
                          <m:radPr>
                            <m:degHide m:val="on"/>
                            <m:ctrlPr>
                              <a:rPr lang="en-US" altLang="en-US" sz="1800" i="1" dirty="0">
                                <a:latin typeface="Cambria Math" panose="02040503050406030204" pitchFamily="18" charset="0"/>
                                <a:cs typeface="Times New Roman" pitchFamily="18" charset="0"/>
                                <a:sym typeface="Symbol" pitchFamily="18" charset="2"/>
                              </a:rPr>
                            </m:ctrlPr>
                          </m:radPr>
                          <m:deg/>
                          <m:e>
                            <m:f>
                              <m:fPr>
                                <m:ctrlPr>
                                  <a:rPr lang="en-US" altLang="en-US" sz="1800" i="1" dirty="0">
                                    <a:latin typeface="Cambria Math" panose="02040503050406030204" pitchFamily="18" charset="0"/>
                                    <a:cs typeface="Times New Roman" pitchFamily="18" charset="0"/>
                                    <a:sym typeface="Symbol" pitchFamily="18" charset="2"/>
                                  </a:rPr>
                                </m:ctrlPr>
                              </m:fPr>
                              <m:num>
                                <m:r>
                                  <a:rPr lang="en-US" altLang="en-US" sz="1800" i="1" dirty="0">
                                    <a:latin typeface="Cambria Math" panose="02040503050406030204" pitchFamily="18" charset="0"/>
                                    <a:cs typeface="Times New Roman" pitchFamily="18" charset="0"/>
                                    <a:sym typeface="Symbol" pitchFamily="18" charset="2"/>
                                  </a:rPr>
                                  <m:t>𝑚</m:t>
                                </m:r>
                              </m:num>
                              <m:den>
                                <m:r>
                                  <a:rPr lang="en-US" altLang="en-US" sz="1800" i="1" dirty="0">
                                    <a:latin typeface="Cambria Math" panose="02040503050406030204" pitchFamily="18" charset="0"/>
                                    <a:cs typeface="Times New Roman" pitchFamily="18" charset="0"/>
                                    <a:sym typeface="Symbol" pitchFamily="18" charset="2"/>
                                  </a:rPr>
                                  <m:t>𝑘</m:t>
                                </m:r>
                              </m:den>
                            </m:f>
                          </m:e>
                        </m:rad>
                      </m:oMath>
                    </m:oMathPara>
                  </a14:m>
                  <a:endParaRPr lang="en-US" altLang="en-US" sz="2400" i="1" dirty="0">
                    <a:cs typeface="Courier New" pitchFamily="49" charset="0"/>
                    <a:sym typeface="Symbol" pitchFamily="18" charset="2"/>
                  </a:endParaRPr>
                </a:p>
              </p:txBody>
            </p:sp>
          </mc:Choice>
          <mc:Fallback xmlns="">
            <p:sp>
              <p:nvSpPr>
                <p:cNvPr id="32781" name="Rectangle 5"/>
                <p:cNvSpPr>
                  <a:spLocks noRot="1" noChangeAspect="1" noMove="1" noResize="1" noEditPoints="1" noAdjustHandles="1" noChangeArrowheads="1" noChangeShapeType="1" noTextEdit="1"/>
                </p:cNvSpPr>
                <p:nvPr/>
              </p:nvSpPr>
              <p:spPr bwMode="auto">
                <a:xfrm>
                  <a:off x="838201" y="3505200"/>
                  <a:ext cx="3332163" cy="374650"/>
                </a:xfrm>
                <a:prstGeom prst="rect">
                  <a:avLst/>
                </a:prstGeom>
                <a:blipFill>
                  <a:blip r:embed="rId7"/>
                  <a:stretch>
                    <a:fillRect b="-202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2782" name="Text Box 6"/>
            <p:cNvSpPr txBox="1">
              <a:spLocks noChangeArrowheads="1"/>
            </p:cNvSpPr>
            <p:nvPr/>
          </p:nvSpPr>
          <p:spPr bwMode="auto">
            <a:xfrm>
              <a:off x="3657601" y="3484563"/>
              <a:ext cx="4640263" cy="4619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Period of a mass-spring system</a:t>
              </a:r>
            </a:p>
          </p:txBody>
        </p:sp>
        <p:sp>
          <p:nvSpPr>
            <p:cNvPr id="32783" name="Rectangle 7"/>
            <p:cNvSpPr>
              <a:spLocks noChangeArrowheads="1"/>
            </p:cNvSpPr>
            <p:nvPr/>
          </p:nvSpPr>
          <p:spPr bwMode="auto">
            <a:xfrm>
              <a:off x="833438" y="3487738"/>
              <a:ext cx="7462838" cy="4587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additive="base">
                                        <p:cTn id="13"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 calcmode="lin" valueType="num">
                                      <p:cBhvr additive="base">
                                        <p:cTn id="19"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nodeType="afterGroup">
                            <p:stCondLst>
                              <p:cond delay="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74822"/>
                                        </p:tgtEl>
                                        <p:attrNameLst>
                                          <p:attrName>style.visibility</p:attrName>
                                        </p:attrNameLst>
                                      </p:cBhvr>
                                      <p:to>
                                        <p:strVal val="visible"/>
                                      </p:to>
                                    </p:set>
                                    <p:animEffect transition="in" filter="fade">
                                      <p:cBhvr>
                                        <p:cTn id="27" dur="500"/>
                                        <p:tgtEl>
                                          <p:spTgt spid="674822"/>
                                        </p:tgtEl>
                                      </p:cBhvr>
                                    </p:animEffect>
                                  </p:childTnLst>
                                </p:cTn>
                              </p:par>
                            </p:childTnLst>
                          </p:cTn>
                        </p:par>
                        <p:par>
                          <p:cTn id="28" fill="hold" nodeType="afterGroup">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674821"/>
                                        </p:tgtEl>
                                        <p:attrNameLst>
                                          <p:attrName>style.visibility</p:attrName>
                                        </p:attrNameLst>
                                      </p:cBhvr>
                                      <p:to>
                                        <p:strVal val="visible"/>
                                      </p:to>
                                    </p:set>
                                    <p:animEffect transition="in" filter="fade">
                                      <p:cBhvr>
                                        <p:cTn id="31" dur="500"/>
                                        <p:tgtEl>
                                          <p:spTgt spid="674821"/>
                                        </p:tgtEl>
                                      </p:cBhvr>
                                    </p:animEffect>
                                  </p:childTnLst>
                                </p:cTn>
                              </p:par>
                              <p:par>
                                <p:cTn id="32" presetID="6" presetClass="emph" presetSubtype="0" repeatCount="indefinite" accel="50000" decel="50000" autoRev="1" fill="hold" grpId="1" nodeType="withEffect">
                                  <p:stCondLst>
                                    <p:cond delay="0"/>
                                  </p:stCondLst>
                                  <p:childTnLst>
                                    <p:animScale>
                                      <p:cBhvr>
                                        <p:cTn id="33" dur="3000" fill="hold"/>
                                        <p:tgtEl>
                                          <p:spTgt spid="674821"/>
                                        </p:tgtEl>
                                      </p:cBhvr>
                                      <p:by x="25000" y="100000"/>
                                    </p:animScale>
                                  </p:childTnLst>
                                </p:cTn>
                              </p:par>
                              <p:par>
                                <p:cTn id="34" presetID="35" presetClass="path" presetSubtype="0" repeatCount="indefinite" accel="50000" decel="50000" autoRev="1" fill="hold" grpId="2" nodeType="withEffect">
                                  <p:stCondLst>
                                    <p:cond delay="0"/>
                                  </p:stCondLst>
                                  <p:childTnLst>
                                    <p:animMotion origin="layout" path="M 0.00539 -7.40741E-7 L -0.13055 -7.40741E-7 " pathEditMode="relative" rAng="0" ptsTypes="AA">
                                      <p:cBhvr>
                                        <p:cTn id="35" dur="3000" fill="hold"/>
                                        <p:tgtEl>
                                          <p:spTgt spid="674821"/>
                                        </p:tgtEl>
                                        <p:attrNameLst>
                                          <p:attrName>ppt_x</p:attrName>
                                          <p:attrName>ppt_y</p:attrName>
                                        </p:attrNameLst>
                                      </p:cBhvr>
                                      <p:rCtr x="-6806" y="0"/>
                                    </p:animMotion>
                                  </p:childTnLst>
                                </p:cTn>
                              </p:par>
                              <p:par>
                                <p:cTn id="36" presetID="35" presetClass="path" presetSubtype="0" repeatCount="indefinite" accel="50000" decel="50000" autoRev="1" fill="hold" grpId="1" nodeType="withEffect">
                                  <p:stCondLst>
                                    <p:cond delay="0"/>
                                  </p:stCondLst>
                                  <p:childTnLst>
                                    <p:animMotion origin="layout" path="M -0.00035 -7.40741E-7 L -0.22917 -7.40741E-7 " pathEditMode="relative" rAng="0" ptsTypes="AA">
                                      <p:cBhvr>
                                        <p:cTn id="37" dur="3000" fill="hold"/>
                                        <p:tgtEl>
                                          <p:spTgt spid="674822"/>
                                        </p:tgtEl>
                                        <p:attrNameLst>
                                          <p:attrName>ppt_x</p:attrName>
                                          <p:attrName>ppt_y</p:attrName>
                                        </p:attrNameLst>
                                      </p:cBhvr>
                                      <p:rCtr x="-11441" y="0"/>
                                    </p:animMotion>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32778"/>
                                        </p:tgtEl>
                                        <p:attrNameLst>
                                          <p:attrName>style.visibility</p:attrName>
                                        </p:attrNameLst>
                                      </p:cBhvr>
                                      <p:to>
                                        <p:strVal val="visible"/>
                                      </p:to>
                                    </p:set>
                                    <p:anim calcmode="lin" valueType="num">
                                      <p:cBhvr>
                                        <p:cTn id="42" dur="500" fill="hold"/>
                                        <p:tgtEl>
                                          <p:spTgt spid="32778"/>
                                        </p:tgtEl>
                                        <p:attrNameLst>
                                          <p:attrName>ppt_w</p:attrName>
                                        </p:attrNameLst>
                                      </p:cBhvr>
                                      <p:tavLst>
                                        <p:tav tm="0">
                                          <p:val>
                                            <p:fltVal val="0"/>
                                          </p:val>
                                        </p:tav>
                                        <p:tav tm="100000">
                                          <p:val>
                                            <p:strVal val="#ppt_w"/>
                                          </p:val>
                                        </p:tav>
                                      </p:tavLst>
                                    </p:anim>
                                    <p:anim calcmode="lin" valueType="num">
                                      <p:cBhvr>
                                        <p:cTn id="43" dur="500" fill="hold"/>
                                        <p:tgtEl>
                                          <p:spTgt spid="32778"/>
                                        </p:tgtEl>
                                        <p:attrNameLst>
                                          <p:attrName>ppt_h</p:attrName>
                                        </p:attrNameLst>
                                      </p:cBhvr>
                                      <p:tavLst>
                                        <p:tav tm="0">
                                          <p:val>
                                            <p:fltVal val="0"/>
                                          </p:val>
                                        </p:tav>
                                        <p:tav tm="100000">
                                          <p:val>
                                            <p:strVal val="#ppt_h"/>
                                          </p:val>
                                        </p:tav>
                                      </p:tavLst>
                                    </p:anim>
                                    <p:animEffect transition="in" filter="fade">
                                      <p:cBhvr>
                                        <p:cTn id="44" dur="500"/>
                                        <p:tgtEl>
                                          <p:spTgt spid="32778"/>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2770">
                                            <p:txEl>
                                              <p:pRg st="0" end="0"/>
                                            </p:txEl>
                                          </p:spTgt>
                                        </p:tgtEl>
                                        <p:attrNameLst>
                                          <p:attrName>style.visibility</p:attrName>
                                        </p:attrNameLst>
                                      </p:cBhvr>
                                      <p:to>
                                        <p:strVal val="visible"/>
                                      </p:to>
                                    </p:set>
                                    <p:anim calcmode="lin" valueType="num">
                                      <p:cBhvr additive="base">
                                        <p:cTn id="49" dur="5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27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2770">
                                            <p:txEl>
                                              <p:pRg st="1" end="1"/>
                                            </p:txEl>
                                          </p:spTgt>
                                        </p:tgtEl>
                                        <p:attrNameLst>
                                          <p:attrName>style.visibility</p:attrName>
                                        </p:attrNameLst>
                                      </p:cBhvr>
                                      <p:to>
                                        <p:strVal val="visible"/>
                                      </p:to>
                                    </p:set>
                                    <p:anim calcmode="lin" valueType="num">
                                      <p:cBhvr additive="base">
                                        <p:cTn id="55" dur="5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27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2770">
                                            <p:txEl>
                                              <p:pRg st="2" end="2"/>
                                            </p:txEl>
                                          </p:spTgt>
                                        </p:tgtEl>
                                        <p:attrNameLst>
                                          <p:attrName>style.visibility</p:attrName>
                                        </p:attrNameLst>
                                      </p:cBhvr>
                                      <p:to>
                                        <p:strVal val="visible"/>
                                      </p:to>
                                    </p:set>
                                    <p:anim calcmode="lin" valueType="num">
                                      <p:cBhvr additive="base">
                                        <p:cTn id="61" dur="5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27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21" grpId="0" animBg="1"/>
      <p:bldP spid="674821" grpId="1" animBg="1"/>
      <p:bldP spid="674821" grpId="2" animBg="1"/>
      <p:bldP spid="674822" grpId="0" animBg="1"/>
      <p:bldP spid="67482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339849"/>
                <a:ext cx="7772400" cy="5444191"/>
              </a:xfrm>
              <a:prstGeom prst="rect">
                <a:avLst/>
              </a:prstGeom>
              <a:solidFill>
                <a:srgbClr val="EAEAEA"/>
              </a:solidFill>
              <a:ln w="9525">
                <a:noFill/>
                <a:miter lim="800000"/>
                <a:headEnd/>
                <a:tailEnd/>
              </a:ln>
            </p:spPr>
            <p:txBody>
              <a:bodyPr/>
              <a:lstStyle/>
              <a:p>
                <a:pPr marL="633413" indent="-633413">
                  <a:defRPr/>
                </a:pPr>
                <a:r>
                  <a:rPr lang="en-US" b="1" dirty="0" smtClean="0"/>
                  <a:t>Guidance </a:t>
                </a:r>
                <a:endParaRPr lang="en-US" dirty="0"/>
              </a:p>
              <a:p>
                <a:pPr marL="633413" indent="-633413">
                  <a:defRPr/>
                </a:pPr>
                <a:r>
                  <a:rPr lang="en-US" dirty="0"/>
                  <a:t>• Contexts for this sub-topic include the simple pendulum and a mass-spring system</a:t>
                </a:r>
              </a:p>
              <a:p>
                <a:pPr marL="625475" indent="-625475">
                  <a:defRPr/>
                </a:pPr>
                <a:r>
                  <a:rPr lang="en-US" altLang="en-US" b="1" dirty="0">
                    <a:solidFill>
                      <a:srgbClr val="FF0000"/>
                    </a:solidFill>
                  </a:rPr>
                  <a:t>Data booklet reference: </a:t>
                </a:r>
                <a:endParaRPr lang="en-US" altLang="en-US" dirty="0">
                  <a:solidFill>
                    <a:srgbClr val="FF0000"/>
                  </a:solidFill>
                </a:endParaRPr>
              </a:p>
              <a:p>
                <a:pPr marL="625475" indent="-625475">
                  <a:defRPr/>
                </a:pPr>
                <a:r>
                  <a:rPr lang="en-US" altLang="en-US" dirty="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sym typeface="Symbol"/>
                      </a:rPr>
                      <m:t></m:t>
                    </m:r>
                    <m:r>
                      <a:rPr lang="en-US" i="1" dirty="0">
                        <a:solidFill>
                          <a:srgbClr val="FF0000"/>
                        </a:solidFill>
                        <a:latin typeface="Cambria Math" panose="02040503050406030204" pitchFamily="18" charset="0"/>
                      </a:rPr>
                      <m:t>=</m:t>
                    </m:r>
                    <m:f>
                      <m:fPr>
                        <m:ctrlPr>
                          <a:rPr lang="en-US" i="1" dirty="0">
                            <a:solidFill>
                              <a:srgbClr val="FF0000"/>
                            </a:solidFill>
                            <a:latin typeface="Cambria Math" panose="02040503050406030204" pitchFamily="18" charset="0"/>
                          </a:rPr>
                        </m:ctrlPr>
                      </m:fPr>
                      <m:num>
                        <m:r>
                          <a:rPr lang="en-US" i="1" dirty="0">
                            <a:solidFill>
                              <a:srgbClr val="FF0000"/>
                            </a:solidFill>
                            <a:latin typeface="Cambria Math" panose="02040503050406030204" pitchFamily="18" charset="0"/>
                          </a:rPr>
                          <m:t>2</m:t>
                        </m:r>
                        <m:r>
                          <a:rPr lang="en-US" i="1" dirty="0" smtClean="0">
                            <a:solidFill>
                              <a:srgbClr val="FF0000"/>
                            </a:solidFill>
                            <a:latin typeface="Cambria Math" panose="02040503050406030204" pitchFamily="18" charset="0"/>
                            <a:ea typeface="Cambria Math" panose="02040503050406030204" pitchFamily="18" charset="0"/>
                          </a:rPr>
                          <m:t>𝜋</m:t>
                        </m:r>
                      </m:num>
                      <m:den>
                        <m:r>
                          <a:rPr lang="en-US" i="1" dirty="0">
                            <a:solidFill>
                              <a:srgbClr val="FF0000"/>
                            </a:solidFill>
                            <a:latin typeface="Cambria Math" panose="02040503050406030204" pitchFamily="18" charset="0"/>
                          </a:rPr>
                          <m:t>𝑇</m:t>
                        </m:r>
                      </m:den>
                    </m:f>
                    <m:r>
                      <a:rPr lang="en-US" altLang="en-US" i="1" dirty="0">
                        <a:solidFill>
                          <a:srgbClr val="FF0000"/>
                        </a:solidFill>
                        <a:latin typeface="Cambria Math" panose="02040503050406030204" pitchFamily="18" charset="0"/>
                      </a:rPr>
                      <m:t> </m:t>
                    </m:r>
                  </m:oMath>
                </a14:m>
                <a:r>
                  <a:rPr lang="en-US" altLang="en-US" dirty="0" smtClean="0">
                    <a:solidFill>
                      <a:srgbClr val="FF0000"/>
                    </a:solidFill>
                  </a:rPr>
                  <a:t>            			• </a:t>
                </a:r>
                <a14:m>
                  <m:oMath xmlns:m="http://schemas.openxmlformats.org/officeDocument/2006/math">
                    <m:r>
                      <a:rPr lang="en-US" i="1" dirty="0" smtClean="0">
                        <a:solidFill>
                          <a:srgbClr val="FF0000"/>
                        </a:solidFill>
                        <a:latin typeface="Cambria Math" panose="02040503050406030204" pitchFamily="18" charset="0"/>
                      </a:rPr>
                      <m:t>𝑎</m:t>
                    </m:r>
                    <m:r>
                      <a:rPr lang="en-US" i="1" dirty="0" smtClean="0">
                        <a:solidFill>
                          <a:srgbClr val="FF0000"/>
                        </a:solidFill>
                        <a:latin typeface="Cambria Math" panose="02040503050406030204" pitchFamily="18" charset="0"/>
                      </a:rPr>
                      <m:t>=−</m:t>
                    </m:r>
                    <m:sSup>
                      <m:sSupPr>
                        <m:ctrlPr>
                          <a:rPr lang="en-US" b="0" i="1" dirty="0" smtClean="0">
                            <a:solidFill>
                              <a:srgbClr val="FF0000"/>
                            </a:solidFill>
                            <a:latin typeface="Cambria Math" panose="02040503050406030204" pitchFamily="18" charset="0"/>
                            <a:ea typeface="Cambria Math" panose="02040503050406030204" pitchFamily="18" charset="0"/>
                          </a:rPr>
                        </m:ctrlPr>
                      </m:sSupPr>
                      <m:e>
                        <m:r>
                          <a:rPr lang="en-US" i="1" dirty="0" smtClean="0">
                            <a:solidFill>
                              <a:srgbClr val="FF0000"/>
                            </a:solidFill>
                            <a:latin typeface="Cambria Math" panose="02040503050406030204" pitchFamily="18" charset="0"/>
                            <a:ea typeface="Cambria Math" panose="02040503050406030204" pitchFamily="18" charset="0"/>
                          </a:rPr>
                          <m:t>𝜔</m:t>
                        </m:r>
                      </m:e>
                      <m:sup>
                        <m:r>
                          <a:rPr lang="en-US" b="0" i="1" dirty="0" smtClean="0">
                            <a:solidFill>
                              <a:srgbClr val="FF0000"/>
                            </a:solidFill>
                            <a:latin typeface="Cambria Math" panose="02040503050406030204" pitchFamily="18" charset="0"/>
                            <a:ea typeface="Cambria Math" panose="02040503050406030204" pitchFamily="18" charset="0"/>
                          </a:rPr>
                          <m:t>2</m:t>
                        </m:r>
                      </m:sup>
                    </m:sSup>
                    <m:r>
                      <a:rPr lang="en-US" i="1" dirty="0">
                        <a:solidFill>
                          <a:srgbClr val="FF0000"/>
                        </a:solidFill>
                        <a:latin typeface="Cambria Math" panose="02040503050406030204" pitchFamily="18" charset="0"/>
                      </a:rPr>
                      <m:t>𝑥</m:t>
                    </m:r>
                  </m:oMath>
                </a14:m>
                <a:endParaRPr lang="en-US" altLang="en-US" baseline="30000" dirty="0">
                  <a:solidFill>
                    <a:srgbClr val="FF0000"/>
                  </a:solidFill>
                </a:endParaRPr>
              </a:p>
              <a:p>
                <a:pPr marL="625475" indent="-625475">
                  <a:defRPr/>
                </a:pPr>
                <a:r>
                  <a:rPr lang="en-US" altLang="en-US" dirty="0">
                    <a:solidFill>
                      <a:srgbClr val="FF0000"/>
                    </a:solidFill>
                  </a:rPr>
                  <a:t>• </a:t>
                </a:r>
                <a14:m>
                  <m:oMath xmlns:m="http://schemas.openxmlformats.org/officeDocument/2006/math">
                    <m:r>
                      <a:rPr lang="fr-FR" i="1" dirty="0" smtClean="0">
                        <a:solidFill>
                          <a:srgbClr val="FF0000"/>
                        </a:solidFill>
                        <a:latin typeface="Cambria Math" panose="02040503050406030204" pitchFamily="18" charset="0"/>
                      </a:rPr>
                      <m:t>𝑥</m:t>
                    </m:r>
                    <m:r>
                      <a:rPr lang="fr-FR" i="1" dirty="0" smtClean="0">
                        <a:solidFill>
                          <a:srgbClr val="FF0000"/>
                        </a:solidFill>
                        <a:latin typeface="Cambria Math" panose="02040503050406030204" pitchFamily="18" charset="0"/>
                      </a:rPr>
                      <m:t>=</m:t>
                    </m:r>
                    <m:r>
                      <a:rPr lang="fr-FR" i="1" dirty="0" smtClean="0">
                        <a:solidFill>
                          <a:srgbClr val="FF0000"/>
                        </a:solidFill>
                        <a:latin typeface="Cambria Math" panose="02040503050406030204" pitchFamily="18" charset="0"/>
                      </a:rPr>
                      <m:t>𝑥</m:t>
                    </m:r>
                    <m:r>
                      <a:rPr lang="fr-FR" i="1" baseline="-25000" dirty="0">
                        <a:solidFill>
                          <a:srgbClr val="FF0000"/>
                        </a:solidFill>
                        <a:latin typeface="Cambria Math" panose="02040503050406030204" pitchFamily="18" charset="0"/>
                      </a:rPr>
                      <m:t>0</m:t>
                    </m:r>
                    <m:r>
                      <m:rPr>
                        <m:sty m:val="p"/>
                      </m:rPr>
                      <a:rPr lang="fr-FR" i="1" dirty="0">
                        <a:solidFill>
                          <a:srgbClr val="FF0000"/>
                        </a:solidFill>
                        <a:latin typeface="Cambria Math" panose="02040503050406030204" pitchFamily="18" charset="0"/>
                      </a:rPr>
                      <m:t>sin</m:t>
                    </m:r>
                    <m:r>
                      <a:rPr lang="en-US" b="0" i="1" dirty="0" smtClean="0">
                        <a:solidFill>
                          <a:srgbClr val="FF0000"/>
                        </a:solidFill>
                        <a:latin typeface="Cambria Math" panose="02040503050406030204" pitchFamily="18" charset="0"/>
                      </a:rPr>
                      <m:t> </m:t>
                    </m:r>
                    <m:r>
                      <a:rPr lang="en-US" i="1" dirty="0">
                        <a:solidFill>
                          <a:srgbClr val="FF0000"/>
                        </a:solidFill>
                        <a:latin typeface="Cambria Math" panose="02040503050406030204" pitchFamily="18" charset="0"/>
                        <a:sym typeface="Symbol"/>
                      </a:rPr>
                      <m:t></m:t>
                    </m:r>
                    <m:r>
                      <a:rPr lang="fr-FR" i="1" dirty="0">
                        <a:solidFill>
                          <a:srgbClr val="FF0000"/>
                        </a:solidFill>
                        <a:latin typeface="Cambria Math" panose="02040503050406030204" pitchFamily="18" charset="0"/>
                      </a:rPr>
                      <m:t>𝑡</m:t>
                    </m:r>
                  </m:oMath>
                </a14:m>
                <a:r>
                  <a:rPr lang="fr-FR" dirty="0">
                    <a:solidFill>
                      <a:srgbClr val="FF0000"/>
                    </a:solidFill>
                  </a:rPr>
                  <a:t>;</a:t>
                </a:r>
                <a:r>
                  <a:rPr lang="fr-FR" i="1" dirty="0">
                    <a:solidFill>
                      <a:srgbClr val="FF0000"/>
                    </a:solidFill>
                  </a:rPr>
                  <a:t>  </a:t>
                </a:r>
                <a14:m>
                  <m:oMath xmlns:m="http://schemas.openxmlformats.org/officeDocument/2006/math">
                    <m:r>
                      <a:rPr lang="fr-FR" i="1" dirty="0" smtClean="0">
                        <a:solidFill>
                          <a:srgbClr val="FF0000"/>
                        </a:solidFill>
                        <a:latin typeface="Cambria Math" panose="02040503050406030204" pitchFamily="18" charset="0"/>
                      </a:rPr>
                      <m:t>𝑥</m:t>
                    </m:r>
                    <m:r>
                      <a:rPr lang="fr-FR" i="1" dirty="0" smtClean="0">
                        <a:solidFill>
                          <a:srgbClr val="FF0000"/>
                        </a:solidFill>
                        <a:latin typeface="Cambria Math" panose="02040503050406030204" pitchFamily="18" charset="0"/>
                      </a:rPr>
                      <m:t>=</m:t>
                    </m:r>
                    <m:r>
                      <a:rPr lang="fr-FR" i="1" dirty="0" smtClean="0">
                        <a:solidFill>
                          <a:srgbClr val="FF0000"/>
                        </a:solidFill>
                        <a:latin typeface="Cambria Math" panose="02040503050406030204" pitchFamily="18" charset="0"/>
                      </a:rPr>
                      <m:t>𝑥</m:t>
                    </m:r>
                    <m:r>
                      <a:rPr lang="fr-FR" i="1" baseline="-25000" dirty="0">
                        <a:solidFill>
                          <a:srgbClr val="FF0000"/>
                        </a:solidFill>
                        <a:latin typeface="Cambria Math" panose="02040503050406030204" pitchFamily="18" charset="0"/>
                      </a:rPr>
                      <m:t>0</m:t>
                    </m:r>
                    <m:r>
                      <m:rPr>
                        <m:sty m:val="p"/>
                      </m:rPr>
                      <a:rPr lang="fr-FR" i="1" dirty="0">
                        <a:solidFill>
                          <a:srgbClr val="FF0000"/>
                        </a:solidFill>
                        <a:latin typeface="Cambria Math" panose="02040503050406030204" pitchFamily="18" charset="0"/>
                      </a:rPr>
                      <m:t>cos</m:t>
                    </m:r>
                    <m:r>
                      <a:rPr lang="en-US" b="0" i="1" dirty="0" smtClean="0">
                        <a:solidFill>
                          <a:srgbClr val="FF0000"/>
                        </a:solidFill>
                        <a:latin typeface="Cambria Math" panose="02040503050406030204" pitchFamily="18" charset="0"/>
                      </a:rPr>
                      <m:t> </m:t>
                    </m:r>
                    <m:r>
                      <a:rPr lang="en-US" i="1" dirty="0">
                        <a:solidFill>
                          <a:srgbClr val="FF0000"/>
                        </a:solidFill>
                        <a:latin typeface="Cambria Math" panose="02040503050406030204" pitchFamily="18" charset="0"/>
                        <a:sym typeface="Symbol"/>
                      </a:rPr>
                      <m:t></m:t>
                    </m:r>
                    <m:r>
                      <a:rPr lang="fr-FR" i="1" dirty="0">
                        <a:solidFill>
                          <a:srgbClr val="FF0000"/>
                        </a:solidFill>
                        <a:latin typeface="Cambria Math" panose="02040503050406030204" pitchFamily="18" charset="0"/>
                      </a:rPr>
                      <m:t>𝑡</m:t>
                    </m:r>
                  </m:oMath>
                </a14:m>
                <a:r>
                  <a:rPr lang="fr-FR" i="1" dirty="0">
                    <a:solidFill>
                      <a:srgbClr val="FF0000"/>
                    </a:solidFill>
                  </a:rPr>
                  <a:t>;</a:t>
                </a:r>
              </a:p>
              <a:p>
                <a:pPr marL="625475" indent="-625475">
                  <a:defRPr/>
                </a:pPr>
                <a:r>
                  <a:rPr lang="en-US" altLang="en-US" dirty="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rPr>
                      <m:t>𝑣</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ea typeface="Cambria Math" panose="02040503050406030204" pitchFamily="18" charset="0"/>
                      </a:rPr>
                      <m:t>𝜔</m:t>
                    </m:r>
                    <m:r>
                      <a:rPr lang="en-US" i="1" dirty="0">
                        <a:solidFill>
                          <a:srgbClr val="FF0000"/>
                        </a:solidFill>
                        <a:latin typeface="Cambria Math" panose="02040503050406030204" pitchFamily="18" charset="0"/>
                      </a:rPr>
                      <m:t>𝑥</m:t>
                    </m:r>
                    <m:r>
                      <a:rPr lang="en-US" i="1" baseline="-25000" dirty="0">
                        <a:solidFill>
                          <a:srgbClr val="FF0000"/>
                        </a:solidFill>
                        <a:latin typeface="Cambria Math" panose="02040503050406030204" pitchFamily="18" charset="0"/>
                      </a:rPr>
                      <m:t>0</m:t>
                    </m:r>
                    <m:r>
                      <m:rPr>
                        <m:sty m:val="p"/>
                      </m:rPr>
                      <a:rPr lang="en-US" i="1" dirty="0" err="1">
                        <a:solidFill>
                          <a:srgbClr val="FF0000"/>
                        </a:solidFill>
                        <a:latin typeface="Cambria Math" panose="02040503050406030204" pitchFamily="18" charset="0"/>
                      </a:rPr>
                      <m:t>cos</m:t>
                    </m:r>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sym typeface="Symbol"/>
                      </a:rPr>
                      <m:t></m:t>
                    </m:r>
                    <m:r>
                      <a:rPr lang="en-US" i="1" dirty="0">
                        <a:solidFill>
                          <a:srgbClr val="FF0000"/>
                        </a:solidFill>
                        <a:latin typeface="Cambria Math" panose="02040503050406030204" pitchFamily="18" charset="0"/>
                      </a:rPr>
                      <m:t>𝑡</m:t>
                    </m:r>
                  </m:oMath>
                </a14:m>
                <a:r>
                  <a:rPr lang="en-US" dirty="0">
                    <a:solidFill>
                      <a:srgbClr val="FF0000"/>
                    </a:solidFill>
                  </a:rPr>
                  <a:t>;</a:t>
                </a:r>
                <a:r>
                  <a:rPr lang="en-US" i="1" dirty="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rPr>
                      <m:t>𝑣</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ea typeface="Cambria Math" panose="02040503050406030204" pitchFamily="18" charset="0"/>
                      </a:rPr>
                      <m:t>𝜔</m:t>
                    </m:r>
                    <m:r>
                      <a:rPr lang="en-US" i="1" dirty="0">
                        <a:solidFill>
                          <a:srgbClr val="FF0000"/>
                        </a:solidFill>
                        <a:latin typeface="Cambria Math" panose="02040503050406030204" pitchFamily="18" charset="0"/>
                      </a:rPr>
                      <m:t>𝑥</m:t>
                    </m:r>
                    <m:r>
                      <a:rPr lang="en-US" i="1" baseline="-25000" dirty="0">
                        <a:solidFill>
                          <a:srgbClr val="FF0000"/>
                        </a:solidFill>
                        <a:latin typeface="Cambria Math" panose="02040503050406030204" pitchFamily="18" charset="0"/>
                      </a:rPr>
                      <m:t>0</m:t>
                    </m:r>
                    <m:r>
                      <m:rPr>
                        <m:sty m:val="p"/>
                      </m:rPr>
                      <a:rPr lang="en-US" i="1" dirty="0">
                        <a:solidFill>
                          <a:srgbClr val="FF0000"/>
                        </a:solidFill>
                        <a:latin typeface="Cambria Math" panose="02040503050406030204" pitchFamily="18" charset="0"/>
                      </a:rPr>
                      <m:t>sin</m:t>
                    </m:r>
                    <m:r>
                      <a:rPr lang="en-US" i="1" dirty="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ea typeface="Cambria Math" panose="02040503050406030204" pitchFamily="18" charset="0"/>
                      </a:rPr>
                      <m:t>𝜔</m:t>
                    </m:r>
                    <m:r>
                      <a:rPr lang="en-US" i="1" dirty="0">
                        <a:solidFill>
                          <a:srgbClr val="FF0000"/>
                        </a:solidFill>
                        <a:latin typeface="Cambria Math" panose="02040503050406030204" pitchFamily="18" charset="0"/>
                      </a:rPr>
                      <m:t>𝑡</m:t>
                    </m:r>
                  </m:oMath>
                </a14:m>
                <a:r>
                  <a:rPr lang="en-US" dirty="0">
                    <a:solidFill>
                      <a:srgbClr val="FF0000"/>
                    </a:solidFill>
                  </a:rPr>
                  <a:t>;</a:t>
                </a:r>
                <a:endParaRPr lang="fr-FR" i="1" dirty="0">
                  <a:solidFill>
                    <a:srgbClr val="FF0000"/>
                  </a:solidFill>
                </a:endParaRPr>
              </a:p>
              <a:p>
                <a:pPr marL="625475" indent="-625475">
                  <a:defRPr/>
                </a:pPr>
                <a:r>
                  <a:rPr lang="en-US" altLang="en-US" dirty="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rPr>
                      <m:t>𝑣</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ea typeface="Cambria Math" panose="02040503050406030204" pitchFamily="18" charset="0"/>
                      </a:rPr>
                      <m:t>𝜔</m:t>
                    </m:r>
                    <m:rad>
                      <m:radPr>
                        <m:degHide m:val="on"/>
                        <m:ctrlPr>
                          <a:rPr lang="en-US" i="1" dirty="0" smtClean="0">
                            <a:solidFill>
                              <a:srgbClr val="FF0000"/>
                            </a:solidFill>
                            <a:latin typeface="Cambria Math" panose="02040503050406030204" pitchFamily="18" charset="0"/>
                            <a:ea typeface="Cambria Math" panose="02040503050406030204" pitchFamily="18" charset="0"/>
                          </a:rPr>
                        </m:ctrlPr>
                      </m:radPr>
                      <m:deg/>
                      <m:e>
                        <m:sSubSup>
                          <m:sSubSupPr>
                            <m:ctrlPr>
                              <a:rPr lang="en-US" b="0" i="1" dirty="0" smtClean="0">
                                <a:solidFill>
                                  <a:srgbClr val="FF0000"/>
                                </a:solidFill>
                                <a:latin typeface="Cambria Math" panose="02040503050406030204" pitchFamily="18" charset="0"/>
                              </a:rPr>
                            </m:ctrlPr>
                          </m:sSubSupPr>
                          <m:e>
                            <m:r>
                              <a:rPr lang="en-US" i="1" dirty="0">
                                <a:solidFill>
                                  <a:srgbClr val="FF0000"/>
                                </a:solidFill>
                                <a:latin typeface="Cambria Math" panose="02040503050406030204" pitchFamily="18" charset="0"/>
                              </a:rPr>
                              <m:t>𝑥</m:t>
                            </m:r>
                          </m:e>
                          <m:sub>
                            <m:r>
                              <a:rPr lang="en-US" b="0" i="1" dirty="0" smtClean="0">
                                <a:solidFill>
                                  <a:srgbClr val="FF0000"/>
                                </a:solidFill>
                                <a:latin typeface="Cambria Math" panose="02040503050406030204" pitchFamily="18" charset="0"/>
                              </a:rPr>
                              <m:t>0</m:t>
                            </m:r>
                          </m:sub>
                          <m:sup>
                            <m:r>
                              <a:rPr lang="en-US" b="0" i="1" dirty="0" smtClean="0">
                                <a:solidFill>
                                  <a:srgbClr val="FF0000"/>
                                </a:solidFill>
                                <a:latin typeface="Cambria Math" panose="02040503050406030204" pitchFamily="18" charset="0"/>
                              </a:rPr>
                              <m:t>2</m:t>
                            </m:r>
                          </m:sup>
                        </m:sSubSup>
                        <m:r>
                          <a:rPr lang="en-US" b="0" i="1" dirty="0" smtClean="0">
                            <a:solidFill>
                              <a:srgbClr val="FF0000"/>
                            </a:solidFill>
                            <a:latin typeface="Cambria Math" panose="02040503050406030204" pitchFamily="18" charset="0"/>
                          </a:rPr>
                          <m:t>−</m:t>
                        </m:r>
                        <m:sSup>
                          <m:sSupPr>
                            <m:ctrlPr>
                              <a:rPr lang="en-US" b="0" i="1" dirty="0" smtClean="0">
                                <a:solidFill>
                                  <a:srgbClr val="FF0000"/>
                                </a:solidFill>
                                <a:latin typeface="Cambria Math" panose="02040503050406030204" pitchFamily="18" charset="0"/>
                              </a:rPr>
                            </m:ctrlPr>
                          </m:sSupPr>
                          <m:e>
                            <m:r>
                              <a:rPr lang="en-US" b="0" i="1" dirty="0" smtClean="0">
                                <a:solidFill>
                                  <a:srgbClr val="FF0000"/>
                                </a:solidFill>
                                <a:latin typeface="Cambria Math" panose="02040503050406030204" pitchFamily="18" charset="0"/>
                              </a:rPr>
                              <m:t>𝑥</m:t>
                            </m:r>
                          </m:e>
                          <m:sup>
                            <m:r>
                              <a:rPr lang="en-US" b="0" i="1" dirty="0" smtClean="0">
                                <a:solidFill>
                                  <a:srgbClr val="FF0000"/>
                                </a:solidFill>
                                <a:latin typeface="Cambria Math" panose="02040503050406030204" pitchFamily="18" charset="0"/>
                              </a:rPr>
                              <m:t>2</m:t>
                            </m:r>
                          </m:sup>
                        </m:sSup>
                        <m:r>
                          <m:rPr>
                            <m:nor/>
                          </m:rPr>
                          <a:rPr lang="fr-FR" i="1" dirty="0">
                            <a:solidFill>
                              <a:srgbClr val="FF0000"/>
                            </a:solidFill>
                          </a:rPr>
                          <m:t> </m:t>
                        </m:r>
                      </m:e>
                    </m:rad>
                    <m:r>
                      <a:rPr lang="en-US" i="1" dirty="0">
                        <a:solidFill>
                          <a:srgbClr val="FF0000"/>
                        </a:solidFill>
                        <a:latin typeface="Cambria Math" panose="02040503050406030204" pitchFamily="18" charset="0"/>
                      </a:rPr>
                      <m:t>  </m:t>
                    </m:r>
                  </m:oMath>
                </a14:m>
                <a:endParaRPr lang="en-US" altLang="en-US" dirty="0" smtClean="0">
                  <a:solidFill>
                    <a:srgbClr val="FF0000"/>
                  </a:solidFill>
                </a:endParaRPr>
              </a:p>
              <a:p>
                <a:pPr marL="625475" indent="-625475">
                  <a:defRPr/>
                </a:pPr>
                <a:r>
                  <a:rPr lang="en-US" altLang="en-US" dirty="0" smtClean="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rPr>
                      <m:t>𝐸</m:t>
                    </m:r>
                    <m:r>
                      <a:rPr lang="en-US" i="1" baseline="-25000" dirty="0">
                        <a:solidFill>
                          <a:srgbClr val="FF0000"/>
                        </a:solidFill>
                        <a:latin typeface="Cambria Math" panose="02040503050406030204" pitchFamily="18" charset="0"/>
                      </a:rPr>
                      <m:t>𝐾</m:t>
                    </m:r>
                    <m:r>
                      <a:rPr lang="en-US" i="1" dirty="0">
                        <a:solidFill>
                          <a:srgbClr val="FF0000"/>
                        </a:solidFill>
                        <a:latin typeface="Cambria Math" panose="02040503050406030204" pitchFamily="18" charset="0"/>
                      </a:rPr>
                      <m:t>=</m:t>
                    </m:r>
                    <m:d>
                      <m:dPr>
                        <m:ctrlPr>
                          <a:rPr lang="en-US" i="1" dirty="0" smtClean="0">
                            <a:solidFill>
                              <a:srgbClr val="FF0000"/>
                            </a:solidFill>
                            <a:latin typeface="Cambria Math" panose="02040503050406030204" pitchFamily="18" charset="0"/>
                          </a:rPr>
                        </m:ctrlPr>
                      </m:dPr>
                      <m:e>
                        <m:r>
                          <a:rPr lang="en-US" i="1" dirty="0" smtClean="0">
                            <a:solidFill>
                              <a:srgbClr val="FF0000"/>
                            </a:solidFill>
                            <a:latin typeface="Cambria Math" panose="02040503050406030204" pitchFamily="18" charset="0"/>
                          </a:rPr>
                          <m:t>½</m:t>
                        </m:r>
                      </m:e>
                    </m:d>
                    <m:r>
                      <a:rPr lang="en-US" i="1" dirty="0" smtClean="0">
                        <a:solidFill>
                          <a:srgbClr val="FF0000"/>
                        </a:solidFill>
                        <a:latin typeface="Cambria Math" panose="02040503050406030204" pitchFamily="18" charset="0"/>
                      </a:rPr>
                      <m:t>𝑚</m:t>
                    </m:r>
                    <m:sSup>
                      <m:sSupPr>
                        <m:ctrlPr>
                          <a:rPr lang="en-US" b="0" i="1" dirty="0" smtClean="0">
                            <a:solidFill>
                              <a:srgbClr val="FF0000"/>
                            </a:solidFill>
                            <a:latin typeface="Cambria Math" panose="02040503050406030204" pitchFamily="18" charset="0"/>
                            <a:sym typeface="Symbol"/>
                          </a:rPr>
                        </m:ctrlPr>
                      </m:sSupPr>
                      <m:e>
                        <m:r>
                          <a:rPr lang="en-US" i="1" dirty="0" smtClean="0">
                            <a:solidFill>
                              <a:srgbClr val="FF0000"/>
                            </a:solidFill>
                            <a:latin typeface="Cambria Math" panose="02040503050406030204" pitchFamily="18" charset="0"/>
                            <a:sym typeface="Symbol"/>
                          </a:rPr>
                          <m:t></m:t>
                        </m:r>
                      </m:e>
                      <m:sup>
                        <m:r>
                          <a:rPr lang="en-US" b="0" i="1" dirty="0" smtClean="0">
                            <a:solidFill>
                              <a:srgbClr val="FF0000"/>
                            </a:solidFill>
                            <a:latin typeface="Cambria Math" panose="02040503050406030204" pitchFamily="18" charset="0"/>
                            <a:sym typeface="Symbol"/>
                          </a:rPr>
                          <m:t>2</m:t>
                        </m:r>
                      </m:sup>
                    </m:sSup>
                    <m:r>
                      <a:rPr lang="en-US" i="1" dirty="0" smtClean="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𝑥</m:t>
                    </m:r>
                    <m:r>
                      <a:rPr lang="en-US" i="1" baseline="-25000" dirty="0">
                        <a:solidFill>
                          <a:srgbClr val="FF0000"/>
                        </a:solidFill>
                        <a:latin typeface="Cambria Math" panose="02040503050406030204" pitchFamily="18" charset="0"/>
                      </a:rPr>
                      <m:t>0</m:t>
                    </m:r>
                    <m:r>
                      <a:rPr lang="en-US" i="1" baseline="30000" dirty="0">
                        <a:solidFill>
                          <a:srgbClr val="FF0000"/>
                        </a:solidFill>
                        <a:latin typeface="Cambria Math" panose="02040503050406030204" pitchFamily="18" charset="0"/>
                      </a:rPr>
                      <m:t>2</m:t>
                    </m:r>
                    <m:r>
                      <a:rPr lang="en-US" i="1" dirty="0">
                        <a:solidFill>
                          <a:srgbClr val="FF0000"/>
                        </a:solidFill>
                        <a:latin typeface="Cambria Math" panose="02040503050406030204" pitchFamily="18" charset="0"/>
                      </a:rPr>
                      <m:t> – </m:t>
                    </m:r>
                    <m:r>
                      <a:rPr lang="en-US" i="1" dirty="0">
                        <a:solidFill>
                          <a:srgbClr val="FF0000"/>
                        </a:solidFill>
                        <a:latin typeface="Cambria Math" panose="02040503050406030204" pitchFamily="18" charset="0"/>
                      </a:rPr>
                      <m:t>𝑥</m:t>
                    </m:r>
                    <m:r>
                      <a:rPr lang="en-US" i="1" baseline="30000" dirty="0">
                        <a:solidFill>
                          <a:srgbClr val="FF0000"/>
                        </a:solidFill>
                        <a:latin typeface="Cambria Math" panose="02040503050406030204" pitchFamily="18" charset="0"/>
                      </a:rPr>
                      <m:t>2</m:t>
                    </m:r>
                    <m:r>
                      <a:rPr lang="en-US" i="1" dirty="0">
                        <a:solidFill>
                          <a:srgbClr val="FF0000"/>
                        </a:solidFill>
                        <a:latin typeface="Cambria Math" panose="02040503050406030204" pitchFamily="18" charset="0"/>
                      </a:rPr>
                      <m:t>)</m:t>
                    </m:r>
                  </m:oMath>
                </a14:m>
                <a:r>
                  <a:rPr lang="en-US" altLang="en-US" dirty="0" smtClean="0">
                    <a:solidFill>
                      <a:srgbClr val="FF0000"/>
                    </a:solidFill>
                  </a:rPr>
                  <a:t>       	• </a:t>
                </a:r>
                <a14:m>
                  <m:oMath xmlns:m="http://schemas.openxmlformats.org/officeDocument/2006/math">
                    <m:r>
                      <a:rPr lang="en-US" i="1" dirty="0" smtClean="0">
                        <a:solidFill>
                          <a:srgbClr val="FF0000"/>
                        </a:solidFill>
                        <a:latin typeface="Cambria Math" panose="02040503050406030204" pitchFamily="18" charset="0"/>
                      </a:rPr>
                      <m:t>𝐸</m:t>
                    </m:r>
                    <m:r>
                      <a:rPr lang="en-US" i="1" baseline="-25000" dirty="0">
                        <a:solidFill>
                          <a:srgbClr val="FF0000"/>
                        </a:solidFill>
                        <a:latin typeface="Cambria Math" panose="02040503050406030204" pitchFamily="18" charset="0"/>
                      </a:rPr>
                      <m:t>𝑇</m:t>
                    </m:r>
                    <m:r>
                      <a:rPr lang="en-US" i="1" dirty="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(½)</m:t>
                    </m:r>
                    <m:r>
                      <a:rPr lang="en-US" i="1" dirty="0" smtClean="0">
                        <a:solidFill>
                          <a:srgbClr val="FF0000"/>
                        </a:solidFill>
                        <a:latin typeface="Cambria Math" panose="02040503050406030204" pitchFamily="18" charset="0"/>
                      </a:rPr>
                      <m:t>𝑚</m:t>
                    </m:r>
                    <m:r>
                      <a:rPr lang="en-US" i="1" dirty="0" smtClean="0">
                        <a:solidFill>
                          <a:srgbClr val="FF0000"/>
                        </a:solidFill>
                        <a:latin typeface="Cambria Math" panose="02040503050406030204" pitchFamily="18" charset="0"/>
                        <a:sym typeface="Symbol"/>
                      </a:rPr>
                      <m:t></m:t>
                    </m:r>
                    <m:r>
                      <a:rPr lang="en-US" i="1" baseline="30000" dirty="0">
                        <a:solidFill>
                          <a:srgbClr val="FF0000"/>
                        </a:solidFill>
                        <a:latin typeface="Cambria Math" panose="02040503050406030204" pitchFamily="18" charset="0"/>
                      </a:rPr>
                      <m:t>2</m:t>
                    </m:r>
                    <m:r>
                      <a:rPr lang="en-US" i="1" dirty="0">
                        <a:solidFill>
                          <a:srgbClr val="FF0000"/>
                        </a:solidFill>
                        <a:latin typeface="Cambria Math" panose="02040503050406030204" pitchFamily="18" charset="0"/>
                      </a:rPr>
                      <m:t>𝑥</m:t>
                    </m:r>
                    <m:r>
                      <a:rPr lang="en-US" i="1" baseline="-25000" dirty="0">
                        <a:solidFill>
                          <a:srgbClr val="FF0000"/>
                        </a:solidFill>
                        <a:latin typeface="Cambria Math" panose="02040503050406030204" pitchFamily="18" charset="0"/>
                      </a:rPr>
                      <m:t>0</m:t>
                    </m:r>
                    <m:r>
                      <a:rPr lang="en-US" i="1" baseline="30000" dirty="0">
                        <a:solidFill>
                          <a:srgbClr val="FF0000"/>
                        </a:solidFill>
                        <a:latin typeface="Cambria Math" panose="02040503050406030204" pitchFamily="18" charset="0"/>
                      </a:rPr>
                      <m:t>2</m:t>
                    </m:r>
                    <m:r>
                      <a:rPr lang="en-US" i="1" dirty="0">
                        <a:solidFill>
                          <a:srgbClr val="FF0000"/>
                        </a:solidFill>
                        <a:latin typeface="Cambria Math" panose="02040503050406030204" pitchFamily="18" charset="0"/>
                      </a:rPr>
                      <m:t> </m:t>
                    </m:r>
                  </m:oMath>
                </a14:m>
                <a:endParaRPr lang="fr-FR" i="1" dirty="0">
                  <a:solidFill>
                    <a:srgbClr val="FF0000"/>
                  </a:solidFill>
                </a:endParaRPr>
              </a:p>
              <a:p>
                <a:pPr>
                  <a:defRPr/>
                </a:pPr>
                <a:r>
                  <a:rPr lang="en-US" altLang="en-US" dirty="0">
                    <a:solidFill>
                      <a:srgbClr val="FF0000"/>
                    </a:solidFill>
                  </a:rPr>
                  <a:t>• </a:t>
                </a:r>
                <a:r>
                  <a:rPr lang="de-DE" dirty="0">
                    <a:solidFill>
                      <a:srgbClr val="FF0000"/>
                    </a:solidFill>
                  </a:rPr>
                  <a:t>Pendulum: </a:t>
                </a:r>
                <a14:m>
                  <m:oMath xmlns:m="http://schemas.openxmlformats.org/officeDocument/2006/math">
                    <m:r>
                      <a:rPr lang="de-DE" i="1" dirty="0" smtClean="0">
                        <a:solidFill>
                          <a:srgbClr val="FF0000"/>
                        </a:solidFill>
                        <a:latin typeface="Cambria Math" panose="02040503050406030204" pitchFamily="18" charset="0"/>
                      </a:rPr>
                      <m:t>𝑇</m:t>
                    </m:r>
                    <m:r>
                      <a:rPr lang="de-DE" i="1" dirty="0" smtClean="0">
                        <a:solidFill>
                          <a:srgbClr val="FF0000"/>
                        </a:solidFill>
                        <a:latin typeface="Cambria Math" panose="02040503050406030204" pitchFamily="18" charset="0"/>
                      </a:rPr>
                      <m:t>=2</m:t>
                    </m:r>
                    <m:r>
                      <a:rPr lang="de-DE" i="1" dirty="0" smtClean="0">
                        <a:solidFill>
                          <a:srgbClr val="FF0000"/>
                        </a:solidFill>
                        <a:latin typeface="Cambria Math" panose="02040503050406030204" pitchFamily="18" charset="0"/>
                        <a:ea typeface="Cambria Math" panose="02040503050406030204" pitchFamily="18" charset="0"/>
                      </a:rPr>
                      <m:t>𝜋</m:t>
                    </m:r>
                    <m:r>
                      <a:rPr lang="de-DE" i="1" dirty="0">
                        <a:solidFill>
                          <a:srgbClr val="FF0000"/>
                        </a:solidFill>
                        <a:latin typeface="Cambria Math" panose="02040503050406030204" pitchFamily="18" charset="0"/>
                      </a:rPr>
                      <m:t> </m:t>
                    </m:r>
                    <m:rad>
                      <m:radPr>
                        <m:degHide m:val="on"/>
                        <m:ctrlPr>
                          <a:rPr lang="de-DE" i="1" dirty="0" smtClean="0">
                            <a:solidFill>
                              <a:srgbClr val="FF0000"/>
                            </a:solidFill>
                            <a:latin typeface="Cambria Math" panose="02040503050406030204" pitchFamily="18" charset="0"/>
                          </a:rPr>
                        </m:ctrlPr>
                      </m:radPr>
                      <m:deg/>
                      <m:e>
                        <m:f>
                          <m:fPr>
                            <m:ctrlPr>
                              <a:rPr lang="en-US" b="0" i="1" dirty="0" smtClean="0">
                                <a:solidFill>
                                  <a:srgbClr val="FF0000"/>
                                </a:solidFill>
                                <a:latin typeface="Cambria Math" panose="02040503050406030204" pitchFamily="18" charset="0"/>
                              </a:rPr>
                            </m:ctrlPr>
                          </m:fPr>
                          <m:num>
                            <m:r>
                              <a:rPr lang="en-US" b="0" i="1" dirty="0" smtClean="0">
                                <a:solidFill>
                                  <a:srgbClr val="FF0000"/>
                                </a:solidFill>
                                <a:latin typeface="Cambria Math" panose="02040503050406030204" pitchFamily="18" charset="0"/>
                              </a:rPr>
                              <m:t>𝐿</m:t>
                            </m:r>
                          </m:num>
                          <m:den>
                            <m:r>
                              <a:rPr lang="en-US" b="0" i="1" dirty="0" smtClean="0">
                                <a:solidFill>
                                  <a:srgbClr val="FF0000"/>
                                </a:solidFill>
                                <a:latin typeface="Cambria Math" panose="02040503050406030204" pitchFamily="18" charset="0"/>
                              </a:rPr>
                              <m:t>𝑔</m:t>
                            </m:r>
                          </m:den>
                        </m:f>
                      </m:e>
                    </m:rad>
                    <m:r>
                      <a:rPr lang="de-DE" i="1" dirty="0">
                        <a:solidFill>
                          <a:srgbClr val="FF0000"/>
                        </a:solidFill>
                        <a:latin typeface="Cambria Math" panose="02040503050406030204" pitchFamily="18" charset="0"/>
                      </a:rPr>
                      <m:t>  </m:t>
                    </m:r>
                  </m:oMath>
                </a14:m>
                <a:endParaRPr lang="fr-FR" i="1" dirty="0">
                  <a:solidFill>
                    <a:srgbClr val="FF0000"/>
                  </a:solidFill>
                </a:endParaRPr>
              </a:p>
              <a:p>
                <a:pPr>
                  <a:defRPr/>
                </a:pPr>
                <a:r>
                  <a:rPr lang="en-US" altLang="en-US" dirty="0">
                    <a:solidFill>
                      <a:srgbClr val="FF0000"/>
                    </a:solidFill>
                  </a:rPr>
                  <a:t>• </a:t>
                </a:r>
                <a:r>
                  <a:rPr lang="de-DE" dirty="0">
                    <a:solidFill>
                      <a:srgbClr val="FF0000"/>
                    </a:solidFill>
                  </a:rPr>
                  <a:t>Mass-spring: </a:t>
                </a:r>
                <a14:m>
                  <m:oMath xmlns:m="http://schemas.openxmlformats.org/officeDocument/2006/math">
                    <m:r>
                      <a:rPr lang="de-DE" i="1" dirty="0" smtClean="0">
                        <a:solidFill>
                          <a:srgbClr val="FF0000"/>
                        </a:solidFill>
                        <a:latin typeface="Cambria Math" panose="02040503050406030204" pitchFamily="18" charset="0"/>
                      </a:rPr>
                      <m:t>𝑇</m:t>
                    </m:r>
                    <m:r>
                      <a:rPr lang="de-DE" i="1" dirty="0" smtClean="0">
                        <a:solidFill>
                          <a:srgbClr val="FF0000"/>
                        </a:solidFill>
                        <a:latin typeface="Cambria Math" panose="02040503050406030204" pitchFamily="18" charset="0"/>
                      </a:rPr>
                      <m:t>=2</m:t>
                    </m:r>
                    <m:r>
                      <a:rPr lang="de-DE" i="1" dirty="0" smtClean="0">
                        <a:solidFill>
                          <a:srgbClr val="FF0000"/>
                        </a:solidFill>
                        <a:latin typeface="Cambria Math" panose="02040503050406030204" pitchFamily="18" charset="0"/>
                        <a:ea typeface="Cambria Math" panose="02040503050406030204" pitchFamily="18" charset="0"/>
                      </a:rPr>
                      <m:t>𝜋</m:t>
                    </m:r>
                    <m:rad>
                      <m:radPr>
                        <m:degHide m:val="on"/>
                        <m:ctrlPr>
                          <a:rPr lang="de-DE" i="1" dirty="0" smtClean="0">
                            <a:solidFill>
                              <a:srgbClr val="FF0000"/>
                            </a:solidFill>
                            <a:latin typeface="Cambria Math" panose="02040503050406030204" pitchFamily="18" charset="0"/>
                            <a:ea typeface="Cambria Math" panose="02040503050406030204" pitchFamily="18" charset="0"/>
                          </a:rPr>
                        </m:ctrlPr>
                      </m:radPr>
                      <m:deg/>
                      <m:e>
                        <m:f>
                          <m:fPr>
                            <m:ctrlPr>
                              <a:rPr lang="en-US" b="0" i="1" dirty="0" smtClean="0">
                                <a:solidFill>
                                  <a:srgbClr val="FF0000"/>
                                </a:solidFill>
                                <a:latin typeface="Cambria Math" panose="02040503050406030204" pitchFamily="18" charset="0"/>
                                <a:ea typeface="Cambria Math" panose="02040503050406030204" pitchFamily="18" charset="0"/>
                              </a:rPr>
                            </m:ctrlPr>
                          </m:fPr>
                          <m:num>
                            <m:r>
                              <a:rPr lang="en-US" b="0" i="1" dirty="0" smtClean="0">
                                <a:solidFill>
                                  <a:srgbClr val="FF0000"/>
                                </a:solidFill>
                                <a:latin typeface="Cambria Math" panose="02040503050406030204" pitchFamily="18" charset="0"/>
                                <a:ea typeface="Cambria Math" panose="02040503050406030204" pitchFamily="18" charset="0"/>
                              </a:rPr>
                              <m:t>𝑚</m:t>
                            </m:r>
                          </m:num>
                          <m:den>
                            <m:r>
                              <a:rPr lang="en-US" b="0" i="1" dirty="0" smtClean="0">
                                <a:solidFill>
                                  <a:srgbClr val="FF0000"/>
                                </a:solidFill>
                                <a:latin typeface="Cambria Math" panose="02040503050406030204" pitchFamily="18" charset="0"/>
                                <a:ea typeface="Cambria Math" panose="02040503050406030204" pitchFamily="18" charset="0"/>
                              </a:rPr>
                              <m:t>𝑘</m:t>
                            </m:r>
                          </m:den>
                        </m:f>
                      </m:e>
                    </m:rad>
                  </m:oMath>
                </a14:m>
                <a:endParaRPr lang="fr-FR" i="1" dirty="0">
                  <a:solidFill>
                    <a:srgbClr val="FF0000"/>
                  </a:solidFill>
                </a:endParaRP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339849"/>
                <a:ext cx="7772400" cy="5444191"/>
              </a:xfrm>
              <a:prstGeom prst="rect">
                <a:avLst/>
              </a:prstGeom>
              <a:blipFill>
                <a:blip r:embed="rId5"/>
                <a:stretch>
                  <a:fillRect l="-1255" t="-784"/>
                </a:stretch>
              </a:blipFill>
              <a:ln w="9525">
                <a:noFill/>
                <a:miter lim="800000"/>
                <a:headEnd/>
                <a:tailEnd/>
              </a:ln>
            </p:spPr>
            <p:txBody>
              <a:bodyPr/>
              <a:lstStyle/>
              <a:p>
                <a:r>
                  <a:rPr lang="en-US">
                    <a:noFill/>
                  </a:rPr>
                  <a:t> </a:t>
                </a:r>
              </a:p>
            </p:txBody>
          </p:sp>
        </mc:Fallback>
      </mc:AlternateContent>
      <p:sp>
        <p:nvSpPr>
          <p:cNvPr id="409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extLst>
      <p:ext uri="{BB962C8B-B14F-4D97-AF65-F5344CB8AC3E}">
        <p14:creationId xmlns:p14="http://schemas.microsoft.com/office/powerpoint/2010/main" val="1983500851"/>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3187">
                                            <p:txEl>
                                              <p:pRg st="9" end="9"/>
                                            </p:txEl>
                                          </p:spTgt>
                                        </p:tgtEl>
                                        <p:attrNameLst>
                                          <p:attrName>style.visibility</p:attrName>
                                        </p:attrNameLst>
                                      </p:cBhvr>
                                      <p:to>
                                        <p:strVal val="visible"/>
                                      </p:to>
                                    </p:set>
                                    <p:anim calcmode="lin" valueType="num">
                                      <p:cBhvr additive="base">
                                        <p:cTn id="61"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2770" name="Rectangle 4"/>
              <p:cNvSpPr>
                <a:spLocks noChangeArrowheads="1"/>
              </p:cNvSpPr>
              <p:nvPr/>
            </p:nvSpPr>
            <p:spPr bwMode="auto">
              <a:xfrm>
                <a:off x="698500" y="5011738"/>
                <a:ext cx="7772400" cy="1846262"/>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sym typeface="Symbol" pitchFamily="18" charset="2"/>
                  </a:rPr>
                  <a:t>PRACTICE: </a:t>
                </a:r>
                <a:r>
                  <a:rPr lang="en-US" altLang="en-US" sz="2400" dirty="0">
                    <a:solidFill>
                      <a:srgbClr val="000000"/>
                    </a:solidFill>
                    <a:sym typeface="Symbol" pitchFamily="18" charset="2"/>
                  </a:rPr>
                  <a:t>Find the period of a 25-kg mass placed in oscillation on the end of a 1.75-meter long string.</a:t>
                </a:r>
              </a:p>
              <a:p>
                <a:pPr eaLnBrk="1" hangingPunct="1">
                  <a:spcBef>
                    <a:spcPct val="0"/>
                  </a:spcBef>
                  <a:buFontTx/>
                  <a:buNone/>
                </a:pPr>
                <a:r>
                  <a:rPr lang="en-US" altLang="en-US" sz="2400" dirty="0">
                    <a:solidFill>
                      <a:srgbClr val="000000"/>
                    </a:solidFill>
                    <a:sym typeface="Symbol" pitchFamily="18" charset="2"/>
                  </a:rPr>
                  <a:t>SOLUTION:</a:t>
                </a:r>
              </a:p>
              <a:p>
                <a:pPr eaLnBrk="1" hangingPunct="1">
                  <a:spcBef>
                    <a:spcPct val="0"/>
                  </a:spcBef>
                  <a:buFontTx/>
                  <a:buNone/>
                </a:pPr>
                <a:r>
                  <a:rPr lang="en-US" altLang="en-US" sz="2400" i="1" dirty="0">
                    <a:solidFill>
                      <a:srgbClr val="000000"/>
                    </a:solidFill>
                    <a:sym typeface="Symbol" pitchFamily="18" charset="2"/>
                  </a:rPr>
                  <a:t>	        </a:t>
                </a:r>
                <a14:m>
                  <m:oMath xmlns:m="http://schemas.openxmlformats.org/officeDocument/2006/math">
                    <m:r>
                      <a:rPr lang="en-US" altLang="en-US" sz="2000" i="1" dirty="0" smtClean="0">
                        <a:solidFill>
                          <a:srgbClr val="000000"/>
                        </a:solidFill>
                        <a:latin typeface="Cambria Math" panose="02040503050406030204" pitchFamily="18" charset="0"/>
                        <a:sym typeface="Symbol" pitchFamily="18" charset="2"/>
                      </a:rPr>
                      <m:t>𝑇</m:t>
                    </m:r>
                    <m:r>
                      <a:rPr lang="en-US" altLang="en-US" sz="2000" i="1" dirty="0" smtClean="0">
                        <a:solidFill>
                          <a:srgbClr val="000000"/>
                        </a:solidFill>
                        <a:latin typeface="Cambria Math" panose="02040503050406030204" pitchFamily="18" charset="0"/>
                        <a:sym typeface="Symbol" pitchFamily="18" charset="2"/>
                      </a:rPr>
                      <m:t>=2</m:t>
                    </m:r>
                    <m:rad>
                      <m:radPr>
                        <m:degHide m:val="on"/>
                        <m:ctrlPr>
                          <a:rPr lang="en-US" altLang="en-US" sz="2000" i="1" dirty="0" smtClean="0">
                            <a:solidFill>
                              <a:srgbClr val="000000"/>
                            </a:solidFill>
                            <a:latin typeface="Cambria Math" panose="02040503050406030204" pitchFamily="18" charset="0"/>
                            <a:sym typeface="Symbol" pitchFamily="18" charset="2"/>
                          </a:rPr>
                        </m:ctrlPr>
                      </m:radPr>
                      <m:deg/>
                      <m:e>
                        <m:f>
                          <m:fPr>
                            <m:ctrlPr>
                              <a:rPr lang="en-US" altLang="en-US" sz="2000" i="1" dirty="0" smtClean="0">
                                <a:solidFill>
                                  <a:srgbClr val="000000"/>
                                </a:solidFill>
                                <a:latin typeface="Cambria Math" panose="02040503050406030204" pitchFamily="18" charset="0"/>
                                <a:sym typeface="Symbol" pitchFamily="18" charset="2"/>
                              </a:rPr>
                            </m:ctrlPr>
                          </m:fPr>
                          <m:num>
                            <m:r>
                              <a:rPr lang="en-US" altLang="en-US" sz="2000" b="0" i="1" dirty="0" smtClean="0">
                                <a:solidFill>
                                  <a:srgbClr val="000000"/>
                                </a:solidFill>
                                <a:latin typeface="Cambria Math" panose="02040503050406030204" pitchFamily="18" charset="0"/>
                                <a:sym typeface="Symbol" pitchFamily="18" charset="2"/>
                              </a:rPr>
                              <m:t>𝐿</m:t>
                            </m:r>
                          </m:num>
                          <m:den>
                            <m:r>
                              <a:rPr lang="en-US" altLang="en-US" sz="2000" b="0" i="1" dirty="0" smtClean="0">
                                <a:solidFill>
                                  <a:srgbClr val="000000"/>
                                </a:solidFill>
                                <a:latin typeface="Cambria Math" panose="02040503050406030204" pitchFamily="18" charset="0"/>
                                <a:sym typeface="Symbol" pitchFamily="18" charset="2"/>
                              </a:rPr>
                              <m:t>𝑔</m:t>
                            </m:r>
                          </m:den>
                        </m:f>
                      </m:e>
                    </m:rad>
                    <m:r>
                      <a:rPr lang="en-US" altLang="en-US" sz="2000" i="1" dirty="0" smtClean="0">
                        <a:solidFill>
                          <a:srgbClr val="000000"/>
                        </a:solidFill>
                        <a:latin typeface="Cambria Math" panose="02040503050406030204" pitchFamily="18" charset="0"/>
                        <a:sym typeface="Symbol" pitchFamily="18" charset="2"/>
                      </a:rPr>
                      <m:t>=</m:t>
                    </m:r>
                    <m:r>
                      <a:rPr lang="en-US" altLang="en-US" sz="2000" b="0" i="1" dirty="0" smtClean="0">
                        <a:solidFill>
                          <a:srgbClr val="000000"/>
                        </a:solidFill>
                        <a:latin typeface="Cambria Math" panose="02040503050406030204" pitchFamily="18" charset="0"/>
                        <a:sym typeface="Symbol" pitchFamily="18" charset="2"/>
                      </a:rPr>
                      <m:t>(</m:t>
                    </m:r>
                    <m:r>
                      <a:rPr lang="en-US" altLang="en-US" sz="2000" i="1" dirty="0" smtClean="0">
                        <a:solidFill>
                          <a:srgbClr val="000000"/>
                        </a:solidFill>
                        <a:latin typeface="Cambria Math" panose="02040503050406030204" pitchFamily="18" charset="0"/>
                        <a:sym typeface="Symbol" pitchFamily="18" charset="2"/>
                      </a:rPr>
                      <m:t>2</m:t>
                    </m:r>
                    <m:r>
                      <a:rPr lang="en-US" altLang="en-US" sz="2000" b="0" i="1" dirty="0" smtClean="0">
                        <a:solidFill>
                          <a:srgbClr val="000000"/>
                        </a:solidFill>
                        <a:latin typeface="Cambria Math" panose="02040503050406030204" pitchFamily="18" charset="0"/>
                        <a:sym typeface="Symbol" pitchFamily="18" charset="2"/>
                      </a:rPr>
                      <m:t>)</m:t>
                    </m:r>
                    <m:rad>
                      <m:radPr>
                        <m:degHide m:val="on"/>
                        <m:ctrlPr>
                          <a:rPr lang="en-US" altLang="en-US" sz="2000" b="0" i="1" dirty="0" smtClean="0">
                            <a:solidFill>
                              <a:srgbClr val="000000"/>
                            </a:solidFill>
                            <a:latin typeface="Cambria Math" panose="02040503050406030204" pitchFamily="18" charset="0"/>
                            <a:sym typeface="Symbol" pitchFamily="18" charset="2"/>
                          </a:rPr>
                        </m:ctrlPr>
                      </m:radPr>
                      <m:deg/>
                      <m:e>
                        <m:f>
                          <m:fPr>
                            <m:ctrlPr>
                              <a:rPr lang="en-US" altLang="en-US" sz="2000" i="1" dirty="0">
                                <a:solidFill>
                                  <a:srgbClr val="000000"/>
                                </a:solidFill>
                                <a:latin typeface="Cambria Math" panose="02040503050406030204" pitchFamily="18" charset="0"/>
                                <a:sym typeface="Symbol" pitchFamily="18" charset="2"/>
                              </a:rPr>
                            </m:ctrlPr>
                          </m:fPr>
                          <m:num>
                            <m:r>
                              <a:rPr lang="en-US" altLang="en-US" sz="2000" i="1" dirty="0">
                                <a:solidFill>
                                  <a:srgbClr val="000000"/>
                                </a:solidFill>
                                <a:latin typeface="Cambria Math" panose="02040503050406030204" pitchFamily="18" charset="0"/>
                                <a:sym typeface="Symbol" pitchFamily="18" charset="2"/>
                              </a:rPr>
                              <m:t>1.75</m:t>
                            </m:r>
                          </m:num>
                          <m:den>
                            <m:r>
                              <a:rPr lang="en-US" altLang="en-US" sz="2000" i="1" dirty="0">
                                <a:solidFill>
                                  <a:srgbClr val="000000"/>
                                </a:solidFill>
                                <a:latin typeface="Cambria Math" panose="02040503050406030204" pitchFamily="18" charset="0"/>
                                <a:sym typeface="Symbol" pitchFamily="18" charset="2"/>
                              </a:rPr>
                              <m:t>9.8</m:t>
                            </m:r>
                          </m:den>
                        </m:f>
                      </m:e>
                    </m:rad>
                    <m:r>
                      <a:rPr lang="en-US" altLang="en-US" sz="2000" i="1" dirty="0" smtClean="0">
                        <a:solidFill>
                          <a:srgbClr val="000000"/>
                        </a:solidFill>
                        <a:latin typeface="Cambria Math" panose="02040503050406030204" pitchFamily="18" charset="0"/>
                        <a:sym typeface="Symbol" pitchFamily="18" charset="2"/>
                      </a:rPr>
                      <m:t>  = 2.7 </m:t>
                    </m:r>
                  </m:oMath>
                </a14:m>
                <a:r>
                  <a:rPr lang="en-US" altLang="en-US" sz="2400" dirty="0">
                    <a:solidFill>
                      <a:srgbClr val="000000"/>
                    </a:solidFill>
                    <a:sym typeface="Symbol" pitchFamily="18" charset="2"/>
                  </a:rPr>
                  <a:t>s.</a:t>
                </a:r>
                <a:endParaRPr lang="en-US" altLang="en-US" sz="2400" i="1" dirty="0">
                  <a:solidFill>
                    <a:srgbClr val="000000"/>
                  </a:solidFill>
                  <a:sym typeface="Symbol" pitchFamily="18" charset="2"/>
                </a:endParaRPr>
              </a:p>
            </p:txBody>
          </p:sp>
        </mc:Choice>
        <mc:Fallback xmlns="">
          <p:sp>
            <p:nvSpPr>
              <p:cNvPr id="32770" name="Rectangle 4"/>
              <p:cNvSpPr>
                <a:spLocks noRot="1" noChangeAspect="1" noMove="1" noResize="1" noEditPoints="1" noAdjustHandles="1" noChangeArrowheads="1" noChangeShapeType="1" noTextEdit="1"/>
              </p:cNvSpPr>
              <p:nvPr/>
            </p:nvSpPr>
            <p:spPr bwMode="auto">
              <a:xfrm>
                <a:off x="698500" y="5011738"/>
                <a:ext cx="7772400" cy="1846262"/>
              </a:xfrm>
              <a:prstGeom prst="rect">
                <a:avLst/>
              </a:prstGeom>
              <a:blipFill>
                <a:blip r:embed="rId5"/>
                <a:stretch>
                  <a:fillRect l="-1255" t="-231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
              <p:cNvSpPr>
                <a:spLocks noChangeArrowheads="1"/>
              </p:cNvSpPr>
              <p:nvPr/>
            </p:nvSpPr>
            <p:spPr bwMode="auto">
              <a:xfrm>
                <a:off x="685800" y="1343025"/>
                <a:ext cx="7772400" cy="3668713"/>
              </a:xfrm>
              <a:prstGeom prst="rect">
                <a:avLst/>
              </a:prstGeom>
              <a:solidFill>
                <a:srgbClr val="EAEAEA"/>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rgbClr val="333399"/>
                    </a:solidFill>
                    <a:cs typeface="Times New Roman" pitchFamily="18" charset="0"/>
                  </a:rPr>
                  <a:t>The period of simple pendulum</a:t>
                </a:r>
              </a:p>
              <a:p>
                <a:pPr eaLnBrk="1" hangingPunct="1">
                  <a:buFontTx/>
                  <a:buNone/>
                </a:pPr>
                <a:r>
                  <a:rPr lang="en-US" altLang="en-US" sz="2400" dirty="0">
                    <a:solidFill>
                      <a:srgbClr val="000000"/>
                    </a:solidFill>
                    <a:cs typeface="Times New Roman" pitchFamily="18" charset="0"/>
                    <a:sym typeface="Symbol" pitchFamily="18" charset="2"/>
                  </a:rPr>
                  <a:t></a:t>
                </a:r>
                <a:r>
                  <a:rPr lang="en-US" altLang="en-US" sz="2400" dirty="0">
                    <a:cs typeface="Times New Roman" pitchFamily="18" charset="0"/>
                  </a:rPr>
                  <a:t>For a simple pendulum                                               consisting of a mass on the                                                    end of a string of length </a:t>
                </a:r>
                <a:r>
                  <a:rPr lang="en-US" altLang="en-US" sz="2400" i="1" dirty="0">
                    <a:cs typeface="Times New Roman" pitchFamily="18" charset="0"/>
                  </a:rPr>
                  <a:t>L </a:t>
                </a:r>
                <a:r>
                  <a:rPr lang="en-US" altLang="en-US" sz="2400" dirty="0">
                    <a:cs typeface="Times New Roman" pitchFamily="18" charset="0"/>
                  </a:rPr>
                  <a:t>we                                                   have (See page 359) </a:t>
                </a:r>
                <a14:m>
                  <m:oMath xmlns:m="http://schemas.openxmlformats.org/officeDocument/2006/math">
                    <m:r>
                      <a:rPr lang="en-US" altLang="en-US" sz="2000" i="1" dirty="0" smtClean="0">
                        <a:latin typeface="Cambria Math" panose="02040503050406030204" pitchFamily="18" charset="0"/>
                        <a:cs typeface="Times New Roman" pitchFamily="18" charset="0"/>
                        <a:sym typeface="Symbol" pitchFamily="18" charset="2"/>
                      </a:rPr>
                      <m:t>=</m:t>
                    </m:r>
                    <m:rad>
                      <m:radPr>
                        <m:degHide m:val="on"/>
                        <m:ctrlPr>
                          <a:rPr lang="en-US" altLang="en-US" sz="2000" i="1" dirty="0" smtClean="0">
                            <a:latin typeface="Cambria Math" panose="02040503050406030204" pitchFamily="18" charset="0"/>
                            <a:cs typeface="Times New Roman" pitchFamily="18" charset="0"/>
                            <a:sym typeface="Symbol" pitchFamily="18" charset="2"/>
                          </a:rPr>
                        </m:ctrlPr>
                      </m:radPr>
                      <m:deg/>
                      <m:e>
                        <m:f>
                          <m:fPr>
                            <m:ctrlPr>
                              <a:rPr lang="en-US" altLang="en-US" sz="2000" b="0" i="1" dirty="0" smtClean="0">
                                <a:latin typeface="Cambria Math" panose="02040503050406030204" pitchFamily="18" charset="0"/>
                                <a:cs typeface="Times New Roman" pitchFamily="18" charset="0"/>
                                <a:sym typeface="Symbol" pitchFamily="18" charset="2"/>
                              </a:rPr>
                            </m:ctrlPr>
                          </m:fPr>
                          <m:num>
                            <m:r>
                              <a:rPr lang="en-US" altLang="en-US" sz="2000" b="0" i="1" dirty="0" smtClean="0">
                                <a:latin typeface="Cambria Math" panose="02040503050406030204" pitchFamily="18" charset="0"/>
                                <a:cs typeface="Times New Roman" pitchFamily="18" charset="0"/>
                                <a:sym typeface="Symbol" pitchFamily="18" charset="2"/>
                              </a:rPr>
                              <m:t>𝑔</m:t>
                            </m:r>
                          </m:num>
                          <m:den>
                            <m:r>
                              <a:rPr lang="en-US" altLang="en-US" sz="2000" b="0" i="1" dirty="0" smtClean="0">
                                <a:latin typeface="Cambria Math" panose="02040503050406030204" pitchFamily="18" charset="0"/>
                                <a:cs typeface="Times New Roman" pitchFamily="18" charset="0"/>
                                <a:sym typeface="Symbol" pitchFamily="18" charset="2"/>
                              </a:rPr>
                              <m:t>𝐿</m:t>
                            </m:r>
                          </m:den>
                        </m:f>
                      </m:e>
                    </m:rad>
                    <m:r>
                      <a:rPr lang="en-US" altLang="en-US" sz="2000" b="0" i="1" dirty="0" smtClean="0">
                        <a:latin typeface="Cambria Math" panose="02040503050406030204" pitchFamily="18" charset="0"/>
                        <a:cs typeface="Times New Roman" pitchFamily="18" charset="0"/>
                        <a:sym typeface="Symbol" pitchFamily="18" charset="2"/>
                      </a:rPr>
                      <m:t> </m:t>
                    </m:r>
                  </m:oMath>
                </a14:m>
                <a:r>
                  <a:rPr lang="en-US" altLang="en-US" sz="2400" i="1" dirty="0" smtClean="0">
                    <a:cs typeface="Times New Roman" pitchFamily="18" charset="0"/>
                    <a:sym typeface="Symbol" pitchFamily="18" charset="2"/>
                  </a:rPr>
                  <a:t> .</a:t>
                </a:r>
                <a:r>
                  <a:rPr lang="en-US" altLang="en-US" sz="2400" dirty="0" smtClean="0">
                    <a:cs typeface="Times New Roman" pitchFamily="18" charset="0"/>
                    <a:sym typeface="Symbol" pitchFamily="18" charset="2"/>
                  </a:rPr>
                  <a:t> </a:t>
                </a:r>
                <a:endParaRPr lang="en-US" altLang="en-US" sz="2400" dirty="0">
                  <a:cs typeface="Times New Roman" pitchFamily="18" charset="0"/>
                  <a:sym typeface="Symbol" pitchFamily="18" charset="2"/>
                </a:endParaRPr>
              </a:p>
              <a:p>
                <a:pPr eaLnBrk="1" hangingPunct="1">
                  <a:buFontTx/>
                  <a:buNone/>
                </a:pPr>
                <a:r>
                  <a:rPr lang="en-US" altLang="en-US" sz="2400" dirty="0">
                    <a:solidFill>
                      <a:srgbClr val="000000"/>
                    </a:solidFill>
                    <a:cs typeface="Times New Roman" pitchFamily="18" charset="0"/>
                    <a:sym typeface="Symbol" pitchFamily="18" charset="2"/>
                  </a:rPr>
                  <a:t></a:t>
                </a:r>
                <a:r>
                  <a:rPr lang="en-US" altLang="en-US" sz="2400" dirty="0">
                    <a:cs typeface="Times New Roman" pitchFamily="18" charset="0"/>
                    <a:sym typeface="Symbol" pitchFamily="18" charset="2"/>
                  </a:rPr>
                  <a:t>Then        </a:t>
                </a:r>
                <a14:m>
                  <m:oMath xmlns:m="http://schemas.openxmlformats.org/officeDocument/2006/math">
                    <m:r>
                      <a:rPr lang="en-US" altLang="en-US" sz="2000" i="1" dirty="0" smtClean="0">
                        <a:latin typeface="Cambria Math" panose="02040503050406030204" pitchFamily="18" charset="0"/>
                        <a:cs typeface="Times New Roman" pitchFamily="18" charset="0"/>
                        <a:sym typeface="Symbol" pitchFamily="18" charset="2"/>
                      </a:rPr>
                      <m:t>𝑇</m:t>
                    </m:r>
                    <m:r>
                      <a:rPr lang="en-US" altLang="en-US" sz="2000" i="1" dirty="0" smtClean="0">
                        <a:latin typeface="Cambria Math" panose="02040503050406030204" pitchFamily="18" charset="0"/>
                        <a:cs typeface="Times New Roman" pitchFamily="18" charset="0"/>
                        <a:sym typeface="Symbol" pitchFamily="18" charset="2"/>
                      </a:rPr>
                      <m:t>=</m:t>
                    </m:r>
                    <m:f>
                      <m:fPr>
                        <m:ctrlPr>
                          <a:rPr lang="en-US" altLang="en-US" sz="2000" i="1" dirty="0" smtClean="0">
                            <a:latin typeface="Cambria Math" panose="02040503050406030204" pitchFamily="18" charset="0"/>
                            <a:cs typeface="Times New Roman" pitchFamily="18" charset="0"/>
                            <a:sym typeface="Symbol" pitchFamily="18" charset="2"/>
                          </a:rPr>
                        </m:ctrlPr>
                      </m:fPr>
                      <m:num>
                        <m:r>
                          <a:rPr lang="en-US" altLang="en-US" sz="2000" i="1" dirty="0" smtClean="0">
                            <a:latin typeface="Cambria Math" panose="02040503050406030204" pitchFamily="18" charset="0"/>
                            <a:cs typeface="Times New Roman" pitchFamily="18" charset="0"/>
                            <a:sym typeface="Symbol" pitchFamily="18" charset="2"/>
                          </a:rPr>
                          <m:t>2</m:t>
                        </m:r>
                      </m:num>
                      <m:den>
                        <m:r>
                          <a:rPr lang="en-US" altLang="en-US" sz="2000" i="1" dirty="0" smtClean="0">
                            <a:latin typeface="Cambria Math" panose="02040503050406030204" pitchFamily="18" charset="0"/>
                            <a:cs typeface="Times New Roman" pitchFamily="18" charset="0"/>
                            <a:sym typeface="Symbol" pitchFamily="18" charset="2"/>
                          </a:rPr>
                          <m:t></m:t>
                        </m:r>
                      </m:den>
                    </m:f>
                    <m:r>
                      <a:rPr lang="en-US" altLang="en-US" sz="2000" i="1" dirty="0" smtClean="0">
                        <a:latin typeface="Cambria Math" panose="02040503050406030204" pitchFamily="18" charset="0"/>
                        <a:cs typeface="Times New Roman" pitchFamily="18" charset="0"/>
                        <a:sym typeface="Symbol" pitchFamily="18" charset="2"/>
                      </a:rPr>
                      <m:t>= </m:t>
                    </m:r>
                    <m:r>
                      <a:rPr lang="en-US" altLang="en-US" sz="2000" i="1" dirty="0">
                        <a:latin typeface="Cambria Math" panose="02040503050406030204" pitchFamily="18" charset="0"/>
                        <a:cs typeface="Times New Roman" pitchFamily="18" charset="0"/>
                        <a:sym typeface="Symbol" pitchFamily="18" charset="2"/>
                      </a:rPr>
                      <m:t>2 </m:t>
                    </m:r>
                    <m:r>
                      <a:rPr lang="en-US" altLang="en-US" sz="2000" i="1" dirty="0" smtClean="0">
                        <a:latin typeface="Cambria Math" panose="02040503050406030204" pitchFamily="18" charset="0"/>
                        <a:ea typeface="Cambria Math" panose="02040503050406030204" pitchFamily="18" charset="0"/>
                        <a:cs typeface="Times New Roman" pitchFamily="18" charset="0"/>
                        <a:sym typeface="Symbol" pitchFamily="18" charset="2"/>
                      </a:rPr>
                      <m:t>÷</m:t>
                    </m:r>
                    <m:r>
                      <a:rPr lang="en-US" altLang="en-US" sz="2000" b="0" i="1" dirty="0" smtClean="0">
                        <a:latin typeface="Cambria Math" panose="02040503050406030204" pitchFamily="18" charset="0"/>
                        <a:ea typeface="Cambria Math" panose="02040503050406030204" pitchFamily="18" charset="0"/>
                        <a:cs typeface="Times New Roman" pitchFamily="18" charset="0"/>
                        <a:sym typeface="Symbol" pitchFamily="18" charset="2"/>
                      </a:rPr>
                      <m:t> </m:t>
                    </m:r>
                    <m:rad>
                      <m:radPr>
                        <m:degHide m:val="on"/>
                        <m:ctrlPr>
                          <a:rPr lang="en-US" altLang="en-US" sz="2000" b="0" i="1" dirty="0" smtClean="0">
                            <a:latin typeface="Cambria Math" panose="02040503050406030204" pitchFamily="18" charset="0"/>
                            <a:ea typeface="Cambria Math" panose="02040503050406030204" pitchFamily="18" charset="0"/>
                            <a:cs typeface="Times New Roman" pitchFamily="18" charset="0"/>
                            <a:sym typeface="Symbol" pitchFamily="18" charset="2"/>
                          </a:rPr>
                        </m:ctrlPr>
                      </m:radPr>
                      <m:deg/>
                      <m:e>
                        <m:f>
                          <m:fPr>
                            <m:ctrlPr>
                              <a:rPr lang="en-US" altLang="en-US" sz="2000" b="0" i="1" dirty="0" smtClean="0">
                                <a:latin typeface="Cambria Math" panose="02040503050406030204" pitchFamily="18" charset="0"/>
                                <a:ea typeface="Cambria Math" panose="02040503050406030204" pitchFamily="18" charset="0"/>
                                <a:cs typeface="Times New Roman" pitchFamily="18" charset="0"/>
                                <a:sym typeface="Symbol" pitchFamily="18" charset="2"/>
                              </a:rPr>
                            </m:ctrlPr>
                          </m:fPr>
                          <m:num>
                            <m:r>
                              <a:rPr lang="en-US" altLang="en-US" sz="2000" b="0" i="1" dirty="0" smtClean="0">
                                <a:latin typeface="Cambria Math" panose="02040503050406030204" pitchFamily="18" charset="0"/>
                                <a:ea typeface="Cambria Math" panose="02040503050406030204" pitchFamily="18" charset="0"/>
                                <a:cs typeface="Times New Roman" pitchFamily="18" charset="0"/>
                                <a:sym typeface="Symbol" pitchFamily="18" charset="2"/>
                              </a:rPr>
                              <m:t>𝑔</m:t>
                            </m:r>
                          </m:num>
                          <m:den>
                            <m:r>
                              <a:rPr lang="en-US" altLang="en-US" sz="2000" b="0" i="1" dirty="0" smtClean="0">
                                <a:latin typeface="Cambria Math" panose="02040503050406030204" pitchFamily="18" charset="0"/>
                                <a:ea typeface="Cambria Math" panose="02040503050406030204" pitchFamily="18" charset="0"/>
                                <a:cs typeface="Times New Roman" pitchFamily="18" charset="0"/>
                                <a:sym typeface="Symbol" pitchFamily="18" charset="2"/>
                              </a:rPr>
                              <m:t>𝐿</m:t>
                            </m:r>
                          </m:den>
                        </m:f>
                      </m:e>
                    </m:rad>
                  </m:oMath>
                </a14:m>
                <a:r>
                  <a:rPr lang="en-US" altLang="en-US" sz="2400" i="1" dirty="0">
                    <a:cs typeface="Times New Roman" pitchFamily="18" charset="0"/>
                    <a:sym typeface="Symbol" pitchFamily="18" charset="2"/>
                  </a:rPr>
                  <a:t>  </a:t>
                </a:r>
              </a:p>
            </p:txBody>
          </p:sp>
        </mc:Choice>
        <mc:Fallback xmlns="">
          <p:sp>
            <p:nvSpPr>
              <p:cNvPr id="21" name="Rectangle 2"/>
              <p:cNvSpPr>
                <a:spLocks noRot="1" noChangeAspect="1" noMove="1" noResize="1" noEditPoints="1" noAdjustHandles="1" noChangeArrowheads="1" noChangeShapeType="1" noTextEdit="1"/>
              </p:cNvSpPr>
              <p:nvPr/>
            </p:nvSpPr>
            <p:spPr bwMode="auto">
              <a:xfrm>
                <a:off x="685800" y="1343025"/>
                <a:ext cx="7772400" cy="3668713"/>
              </a:xfrm>
              <a:prstGeom prst="rect">
                <a:avLst/>
              </a:prstGeom>
              <a:blipFill>
                <a:blip r:embed="rId6"/>
                <a:stretch>
                  <a:fillRect l="-1255" t="-1163" r="-902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379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grpSp>
        <p:nvGrpSpPr>
          <p:cNvPr id="32778" name="Group 3"/>
          <p:cNvGrpSpPr>
            <a:grpSpLocks/>
          </p:cNvGrpSpPr>
          <p:nvPr/>
        </p:nvGrpSpPr>
        <p:grpSpPr bwMode="auto">
          <a:xfrm>
            <a:off x="833438" y="4295775"/>
            <a:ext cx="7464425" cy="715963"/>
            <a:chOff x="833438" y="3484563"/>
            <a:chExt cx="7464425" cy="461962"/>
          </a:xfrm>
        </p:grpSpPr>
        <mc:AlternateContent xmlns:mc="http://schemas.openxmlformats.org/markup-compatibility/2006" xmlns:a14="http://schemas.microsoft.com/office/drawing/2010/main">
          <mc:Choice Requires="a14">
            <p:sp>
              <p:nvSpPr>
                <p:cNvPr id="33812" name="Rectangle 5"/>
                <p:cNvSpPr>
                  <a:spLocks noChangeArrowheads="1"/>
                </p:cNvSpPr>
                <p:nvPr/>
              </p:nvSpPr>
              <p:spPr bwMode="auto">
                <a:xfrm>
                  <a:off x="838201" y="3484563"/>
                  <a:ext cx="3332163" cy="3952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14:m>
                    <m:oMathPara xmlns:m="http://schemas.openxmlformats.org/officeDocument/2006/math">
                      <m:oMathParaPr>
                        <m:jc m:val="centerGroup"/>
                      </m:oMathParaPr>
                      <m:oMath xmlns:m="http://schemas.openxmlformats.org/officeDocument/2006/math">
                        <m:r>
                          <a:rPr lang="en-US" altLang="en-US" sz="1600" i="1" dirty="0" smtClean="0">
                            <a:latin typeface="Cambria Math" panose="02040503050406030204" pitchFamily="18" charset="0"/>
                            <a:sym typeface="Symbol" pitchFamily="18" charset="2"/>
                          </a:rPr>
                          <m:t>𝑇</m:t>
                        </m:r>
                        <m:r>
                          <a:rPr lang="en-US" altLang="en-US" sz="1600" i="1" dirty="0">
                            <a:latin typeface="Cambria Math" panose="02040503050406030204" pitchFamily="18" charset="0"/>
                            <a:cs typeface="Courier New" pitchFamily="49" charset="0"/>
                            <a:sym typeface="Symbol" pitchFamily="18" charset="2"/>
                          </a:rPr>
                          <m:t> = </m:t>
                        </m:r>
                        <m:r>
                          <a:rPr lang="en-US" altLang="en-US" sz="1600" i="1" dirty="0">
                            <a:latin typeface="Cambria Math" panose="02040503050406030204" pitchFamily="18" charset="0"/>
                          </a:rPr>
                          <m:t>2</m:t>
                        </m:r>
                        <m:r>
                          <a:rPr lang="en-US" altLang="en-US" sz="1600" i="1" dirty="0">
                            <a:latin typeface="Cambria Math" panose="02040503050406030204" pitchFamily="18" charset="0"/>
                            <a:sym typeface="Symbol" pitchFamily="18" charset="2"/>
                          </a:rPr>
                          <m:t></m:t>
                        </m:r>
                        <m:rad>
                          <m:radPr>
                            <m:degHide m:val="on"/>
                            <m:ctrlPr>
                              <a:rPr lang="en-US" altLang="en-US" sz="1600" i="1" dirty="0" smtClean="0">
                                <a:latin typeface="Cambria Math" panose="02040503050406030204" pitchFamily="18" charset="0"/>
                                <a:sym typeface="Symbol" pitchFamily="18" charset="2"/>
                              </a:rPr>
                            </m:ctrlPr>
                          </m:radPr>
                          <m:deg/>
                          <m:e>
                            <m:f>
                              <m:fPr>
                                <m:ctrlPr>
                                  <a:rPr lang="en-US" altLang="en-US" sz="1600" i="1" dirty="0" smtClean="0">
                                    <a:latin typeface="Cambria Math" panose="02040503050406030204" pitchFamily="18" charset="0"/>
                                    <a:sym typeface="Symbol" pitchFamily="18" charset="2"/>
                                  </a:rPr>
                                </m:ctrlPr>
                              </m:fPr>
                              <m:num>
                                <m:r>
                                  <a:rPr lang="en-US" altLang="en-US" sz="1600" b="0" i="1" dirty="0" smtClean="0">
                                    <a:latin typeface="Cambria Math" panose="02040503050406030204" pitchFamily="18" charset="0"/>
                                    <a:sym typeface="Symbol" pitchFamily="18" charset="2"/>
                                  </a:rPr>
                                  <m:t>𝐿</m:t>
                                </m:r>
                              </m:num>
                              <m:den>
                                <m:r>
                                  <a:rPr lang="en-US" altLang="en-US" sz="1600" b="0" i="1" dirty="0" smtClean="0">
                                    <a:latin typeface="Cambria Math" panose="02040503050406030204" pitchFamily="18" charset="0"/>
                                    <a:sym typeface="Symbol" pitchFamily="18" charset="2"/>
                                  </a:rPr>
                                  <m:t>𝑔</m:t>
                                </m:r>
                              </m:den>
                            </m:f>
                          </m:e>
                        </m:rad>
                        <m:r>
                          <a:rPr lang="en-US" altLang="en-US" sz="1600" i="1" dirty="0">
                            <a:latin typeface="Cambria Math" panose="02040503050406030204" pitchFamily="18" charset="0"/>
                            <a:cs typeface="Courier New" pitchFamily="49" charset="0"/>
                            <a:sym typeface="Symbol" pitchFamily="18" charset="2"/>
                          </a:rPr>
                          <m:t> </m:t>
                        </m:r>
                      </m:oMath>
                    </m:oMathPara>
                  </a14:m>
                  <a:endParaRPr lang="en-US" altLang="en-US" sz="2400" i="1" dirty="0">
                    <a:cs typeface="Courier New" pitchFamily="49" charset="0"/>
                    <a:sym typeface="Symbol" pitchFamily="18" charset="2"/>
                  </a:endParaRPr>
                </a:p>
              </p:txBody>
            </p:sp>
          </mc:Choice>
          <mc:Fallback xmlns="">
            <p:sp>
              <p:nvSpPr>
                <p:cNvPr id="33812" name="Rectangle 5"/>
                <p:cNvSpPr>
                  <a:spLocks noRot="1" noChangeAspect="1" noMove="1" noResize="1" noEditPoints="1" noAdjustHandles="1" noChangeArrowheads="1" noChangeShapeType="1" noTextEdit="1"/>
                </p:cNvSpPr>
                <p:nvPr/>
              </p:nvSpPr>
              <p:spPr bwMode="auto">
                <a:xfrm>
                  <a:off x="838201" y="3484563"/>
                  <a:ext cx="3332163" cy="395287"/>
                </a:xfrm>
                <a:prstGeom prst="rect">
                  <a:avLst/>
                </a:prstGeom>
                <a:blipFill>
                  <a:blip r:embed="rId7"/>
                  <a:stretch>
                    <a:fillRect b="-18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3813" name="Text Box 6"/>
            <p:cNvSpPr txBox="1">
              <a:spLocks noChangeArrowheads="1"/>
            </p:cNvSpPr>
            <p:nvPr/>
          </p:nvSpPr>
          <p:spPr bwMode="auto">
            <a:xfrm>
              <a:off x="4251959" y="3484563"/>
              <a:ext cx="4045904" cy="4619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period of a simple pendulum</a:t>
              </a:r>
            </a:p>
          </p:txBody>
        </p:sp>
        <p:sp>
          <p:nvSpPr>
            <p:cNvPr id="33814" name="Rectangle 7"/>
            <p:cNvSpPr>
              <a:spLocks noChangeArrowheads="1"/>
            </p:cNvSpPr>
            <p:nvPr/>
          </p:nvSpPr>
          <p:spPr bwMode="auto">
            <a:xfrm>
              <a:off x="833438" y="3487738"/>
              <a:ext cx="7462838" cy="4587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9" name="Group 8"/>
          <p:cNvGrpSpPr>
            <a:grpSpLocks/>
          </p:cNvGrpSpPr>
          <p:nvPr/>
        </p:nvGrpSpPr>
        <p:grpSpPr bwMode="auto">
          <a:xfrm>
            <a:off x="5103813" y="1806575"/>
            <a:ext cx="3887787" cy="438150"/>
            <a:chOff x="4448178" y="3650151"/>
            <a:chExt cx="3887469" cy="438039"/>
          </a:xfrm>
        </p:grpSpPr>
        <p:sp>
          <p:nvSpPr>
            <p:cNvPr id="31" name="Oval 8"/>
            <p:cNvSpPr>
              <a:spLocks noChangeArrowheads="1"/>
            </p:cNvSpPr>
            <p:nvPr/>
          </p:nvSpPr>
          <p:spPr bwMode="auto">
            <a:xfrm rot="16200000">
              <a:off x="8059466" y="3805665"/>
              <a:ext cx="252349" cy="252392"/>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33808" name="Line 9"/>
            <p:cNvSpPr>
              <a:spLocks noChangeShapeType="1"/>
            </p:cNvSpPr>
            <p:nvPr/>
          </p:nvSpPr>
          <p:spPr bwMode="auto">
            <a:xfrm rot="16200000" flipV="1">
              <a:off x="7225984" y="3099752"/>
              <a:ext cx="0" cy="1660525"/>
            </a:xfrm>
            <a:prstGeom prst="line">
              <a:avLst/>
            </a:prstGeom>
            <a:noFill/>
            <a:ln w="28575">
              <a:solidFill>
                <a:srgbClr val="007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9" name="Rectangle 10"/>
            <p:cNvSpPr>
              <a:spLocks noChangeArrowheads="1"/>
            </p:cNvSpPr>
            <p:nvPr/>
          </p:nvSpPr>
          <p:spPr bwMode="auto">
            <a:xfrm rot="-5400000">
              <a:off x="7160665" y="2888383"/>
              <a:ext cx="41321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3810" name="TextBox 1"/>
            <p:cNvSpPr txBox="1">
              <a:spLocks noChangeArrowheads="1"/>
            </p:cNvSpPr>
            <p:nvPr/>
          </p:nvSpPr>
          <p:spPr bwMode="auto">
            <a:xfrm>
              <a:off x="7117080" y="3688080"/>
              <a:ext cx="327334" cy="40011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i="1">
                  <a:solidFill>
                    <a:srgbClr val="0066FF"/>
                  </a:solidFill>
                </a:rPr>
                <a:t>L</a:t>
              </a:r>
            </a:p>
          </p:txBody>
        </p:sp>
        <p:sp>
          <p:nvSpPr>
            <p:cNvPr id="33811" name="Rectangle 10"/>
            <p:cNvSpPr>
              <a:spLocks noChangeArrowheads="1"/>
            </p:cNvSpPr>
            <p:nvPr/>
          </p:nvSpPr>
          <p:spPr bwMode="auto">
            <a:xfrm rot="-5400000">
              <a:off x="5209946" y="2888383"/>
              <a:ext cx="41321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36" name="Group 17"/>
          <p:cNvGrpSpPr>
            <a:grpSpLocks/>
          </p:cNvGrpSpPr>
          <p:nvPr/>
        </p:nvGrpSpPr>
        <p:grpSpPr bwMode="auto">
          <a:xfrm>
            <a:off x="6578600" y="1782763"/>
            <a:ext cx="950913" cy="349250"/>
            <a:chOff x="3774" y="2486"/>
            <a:chExt cx="599" cy="220"/>
          </a:xfrm>
        </p:grpSpPr>
        <p:sp>
          <p:nvSpPr>
            <p:cNvPr id="33804" name="Rectangle 5"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3805" name="Line 6"/>
            <p:cNvSpPr>
              <a:spLocks noChangeShapeType="1"/>
            </p:cNvSpPr>
            <p:nvPr/>
          </p:nvSpPr>
          <p:spPr bwMode="auto">
            <a:xfrm>
              <a:off x="3782" y="2665"/>
              <a:ext cx="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6" name="Oval 15"/>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additive="base">
                                        <p:cTn id="13"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 calcmode="lin" valueType="num">
                                      <p:cBhvr additive="base">
                                        <p:cTn id="19"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nodeType="afterGroup">
                            <p:stCondLst>
                              <p:cond delay="500"/>
                            </p:stCondLst>
                            <p:childTnLst>
                              <p:par>
                                <p:cTn id="22" presetID="10" presetClass="entr" presetSubtype="0"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nodeType="afterGroup">
                            <p:stCondLst>
                              <p:cond delay="1000"/>
                            </p:stCondLst>
                            <p:childTnLst>
                              <p:par>
                                <p:cTn id="29" presetID="8" presetClass="emph" presetSubtype="0" repeatCount="indefinite" accel="50000" decel="50000" autoRev="1" fill="hold" nodeType="afterEffect">
                                  <p:stCondLst>
                                    <p:cond delay="0"/>
                                  </p:stCondLst>
                                  <p:childTnLst>
                                    <p:animRot by="10800000">
                                      <p:cBhvr>
                                        <p:cTn id="30" dur="5000" fill="hold"/>
                                        <p:tgtEl>
                                          <p:spTgt spid="9"/>
                                        </p:tgtEl>
                                        <p:attrNameLst>
                                          <p:attrName>r</p:attrName>
                                        </p:attrNameLst>
                                      </p:cBhvr>
                                    </p:animRo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2778"/>
                                        </p:tgtEl>
                                        <p:attrNameLst>
                                          <p:attrName>style.visibility</p:attrName>
                                        </p:attrNameLst>
                                      </p:cBhvr>
                                      <p:to>
                                        <p:strVal val="visible"/>
                                      </p:to>
                                    </p:set>
                                    <p:anim calcmode="lin" valueType="num">
                                      <p:cBhvr>
                                        <p:cTn id="35" dur="500" fill="hold"/>
                                        <p:tgtEl>
                                          <p:spTgt spid="32778"/>
                                        </p:tgtEl>
                                        <p:attrNameLst>
                                          <p:attrName>ppt_w</p:attrName>
                                        </p:attrNameLst>
                                      </p:cBhvr>
                                      <p:tavLst>
                                        <p:tav tm="0">
                                          <p:val>
                                            <p:fltVal val="0"/>
                                          </p:val>
                                        </p:tav>
                                        <p:tav tm="100000">
                                          <p:val>
                                            <p:strVal val="#ppt_w"/>
                                          </p:val>
                                        </p:tav>
                                      </p:tavLst>
                                    </p:anim>
                                    <p:anim calcmode="lin" valueType="num">
                                      <p:cBhvr>
                                        <p:cTn id="36" dur="500" fill="hold"/>
                                        <p:tgtEl>
                                          <p:spTgt spid="32778"/>
                                        </p:tgtEl>
                                        <p:attrNameLst>
                                          <p:attrName>ppt_h</p:attrName>
                                        </p:attrNameLst>
                                      </p:cBhvr>
                                      <p:tavLst>
                                        <p:tav tm="0">
                                          <p:val>
                                            <p:fltVal val="0"/>
                                          </p:val>
                                        </p:tav>
                                        <p:tav tm="100000">
                                          <p:val>
                                            <p:strVal val="#ppt_h"/>
                                          </p:val>
                                        </p:tav>
                                      </p:tavLst>
                                    </p:anim>
                                    <p:animEffect transition="in" filter="fade">
                                      <p:cBhvr>
                                        <p:cTn id="37" dur="500"/>
                                        <p:tgtEl>
                                          <p:spTgt spid="32778"/>
                                        </p:tgtEl>
                                      </p:cBhvr>
                                    </p:animEffect>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32770">
                                            <p:txEl>
                                              <p:pRg st="0" end="0"/>
                                            </p:txEl>
                                          </p:spTgt>
                                        </p:tgtEl>
                                        <p:attrNameLst>
                                          <p:attrName>style.visibility</p:attrName>
                                        </p:attrNameLst>
                                      </p:cBhvr>
                                      <p:to>
                                        <p:strVal val="visible"/>
                                      </p:to>
                                    </p:set>
                                    <p:anim calcmode="lin" valueType="num">
                                      <p:cBhvr additive="base">
                                        <p:cTn id="42" dur="5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27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2770">
                                            <p:txEl>
                                              <p:pRg st="1" end="1"/>
                                            </p:txEl>
                                          </p:spTgt>
                                        </p:tgtEl>
                                        <p:attrNameLst>
                                          <p:attrName>style.visibility</p:attrName>
                                        </p:attrNameLst>
                                      </p:cBhvr>
                                      <p:to>
                                        <p:strVal val="visible"/>
                                      </p:to>
                                    </p:set>
                                    <p:anim calcmode="lin" valueType="num">
                                      <p:cBhvr additive="base">
                                        <p:cTn id="48" dur="5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27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2770">
                                            <p:txEl>
                                              <p:pRg st="2" end="2"/>
                                            </p:txEl>
                                          </p:spTgt>
                                        </p:tgtEl>
                                        <p:attrNameLst>
                                          <p:attrName>style.visibility</p:attrName>
                                        </p:attrNameLst>
                                      </p:cBhvr>
                                      <p:to>
                                        <p:strVal val="visible"/>
                                      </p:to>
                                    </p:set>
                                    <p:anim calcmode="lin" valueType="num">
                                      <p:cBhvr additive="base">
                                        <p:cTn id="54" dur="5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27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78916" name="Rectangle 4"/>
              <p:cNvSpPr>
                <a:spLocks noChangeArrowheads="1"/>
              </p:cNvSpPr>
              <p:nvPr/>
            </p:nvSpPr>
            <p:spPr bwMode="auto">
              <a:xfrm>
                <a:off x="685800" y="1734857"/>
                <a:ext cx="7772400" cy="5123143"/>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EXAMPLE: </a:t>
                </a:r>
                <a:r>
                  <a:rPr lang="en-US" altLang="en-US" sz="2400" dirty="0">
                    <a:solidFill>
                      <a:srgbClr val="000000"/>
                    </a:solidFill>
                    <a:cs typeface="Times New Roman" pitchFamily="18" charset="0"/>
                    <a:sym typeface="Symbol" pitchFamily="18" charset="2"/>
                  </a:rPr>
                  <a:t>The displace-                                                    </a:t>
                </a:r>
                <a:r>
                  <a:rPr lang="en-US" altLang="en-US" sz="2400" dirty="0" err="1">
                    <a:solidFill>
                      <a:srgbClr val="000000"/>
                    </a:solidFill>
                    <a:cs typeface="Times New Roman" pitchFamily="18" charset="0"/>
                    <a:sym typeface="Symbol" pitchFamily="18" charset="2"/>
                  </a:rPr>
                  <a:t>ment</a:t>
                </a:r>
                <a:r>
                  <a:rPr lang="en-US" altLang="en-US" sz="2400" dirty="0">
                    <a:solidFill>
                      <a:srgbClr val="000000"/>
                    </a:solidFill>
                    <a:cs typeface="Times New Roman" pitchFamily="18" charset="0"/>
                    <a:sym typeface="Symbol" pitchFamily="18" charset="2"/>
                  </a:rPr>
                  <a:t> </a:t>
                </a:r>
                <a:r>
                  <a:rPr lang="en-US" altLang="en-US" sz="2400" i="1" dirty="0">
                    <a:solidFill>
                      <a:srgbClr val="000000"/>
                    </a:solidFill>
                    <a:cs typeface="Times New Roman" pitchFamily="18" charset="0"/>
                    <a:sym typeface="Symbol" pitchFamily="18" charset="2"/>
                  </a:rPr>
                  <a:t>x </a:t>
                </a:r>
                <a:r>
                  <a:rPr lang="en-US" altLang="en-US" sz="2400" dirty="0">
                    <a:solidFill>
                      <a:srgbClr val="000000"/>
                    </a:solidFill>
                    <a:cs typeface="Times New Roman" pitchFamily="18" charset="0"/>
                    <a:sym typeface="Symbol" pitchFamily="18" charset="2"/>
                  </a:rPr>
                  <a:t>vs. time </a:t>
                </a:r>
                <a:r>
                  <a:rPr lang="en-US" altLang="en-US" sz="2400" i="1" dirty="0">
                    <a:solidFill>
                      <a:srgbClr val="000000"/>
                    </a:solidFill>
                    <a:cs typeface="Times New Roman" pitchFamily="18" charset="0"/>
                    <a:sym typeface="Symbol" pitchFamily="18" charset="2"/>
                  </a:rPr>
                  <a:t>t </a:t>
                </a:r>
                <a:r>
                  <a:rPr lang="en-US" altLang="en-US" sz="2400" dirty="0">
                    <a:solidFill>
                      <a:srgbClr val="000000"/>
                    </a:solidFill>
                    <a:cs typeface="Times New Roman" pitchFamily="18" charset="0"/>
                    <a:sym typeface="Symbol" pitchFamily="18" charset="2"/>
                  </a:rPr>
                  <a:t>for a                                                                                 2.5-kg mass is shown                                                                             in the sinusoidal graph. </a:t>
                </a:r>
              </a:p>
              <a:p>
                <a:pPr eaLnBrk="1" hangingPunct="1">
                  <a:buFontTx/>
                  <a:buNone/>
                </a:pPr>
                <a:r>
                  <a:rPr lang="en-US" altLang="en-US" sz="2400" dirty="0">
                    <a:solidFill>
                      <a:srgbClr val="000000"/>
                    </a:solidFill>
                    <a:cs typeface="Times New Roman" pitchFamily="18" charset="0"/>
                    <a:sym typeface="Symbol" pitchFamily="18" charset="2"/>
                  </a:rPr>
                  <a:t>(a) Find the period, the                                                              angular velocity, and the                                                       frequency of the motion.</a:t>
                </a:r>
              </a:p>
              <a:p>
                <a:pPr eaLnBrk="1" hangingPunct="1">
                  <a:buFontTx/>
                  <a:buNone/>
                </a:pPr>
                <a:r>
                  <a:rPr lang="en-US" altLang="en-US" sz="2400" dirty="0">
                    <a:solidFill>
                      <a:srgbClr val="000000"/>
                    </a:solidFill>
                    <a:cs typeface="Times New Roman" pitchFamily="18" charset="0"/>
                    <a:sym typeface="Symbol" pitchFamily="18" charset="2"/>
                  </a:rPr>
                  <a:t>SOLUTION:</a:t>
                </a:r>
              </a:p>
              <a:p>
                <a:pPr eaLnBrk="1" hangingPunct="1">
                  <a:buFontTx/>
                  <a:buNone/>
                </a:pPr>
                <a:r>
                  <a:rPr lang="en-US" altLang="en-US" sz="2400" dirty="0" smtClean="0">
                    <a:solidFill>
                      <a:srgbClr val="000000"/>
                    </a:solidFill>
                    <a:cs typeface="Times New Roman" pitchFamily="18" charset="0"/>
                    <a:sym typeface="Symbol" pitchFamily="18" charset="2"/>
                  </a:rPr>
                  <a:t>The </a:t>
                </a:r>
                <a:r>
                  <a:rPr lang="en-US" altLang="en-US" sz="2400" dirty="0">
                    <a:solidFill>
                      <a:srgbClr val="000000"/>
                    </a:solidFill>
                    <a:cs typeface="Times New Roman" pitchFamily="18" charset="0"/>
                    <a:sym typeface="Symbol" pitchFamily="18" charset="2"/>
                  </a:rPr>
                  <a:t>period is the time for one complete cycle</a:t>
                </a:r>
                <a:r>
                  <a:rPr lang="en-US" altLang="en-US" sz="2400" dirty="0">
                    <a:sym typeface="Symbol" pitchFamily="18" charset="2"/>
                  </a:rPr>
                  <a:t>. It is </a:t>
                </a:r>
                <a:r>
                  <a:rPr lang="en-US" altLang="en-US" sz="2400" dirty="0" smtClean="0">
                    <a:sym typeface="Symbol" pitchFamily="18" charset="2"/>
                  </a:rPr>
                  <a:t>      </a:t>
                </a:r>
                <a14:m>
                  <m:oMath xmlns:m="http://schemas.openxmlformats.org/officeDocument/2006/math">
                    <m:r>
                      <a:rPr lang="en-US" altLang="en-US" sz="2000" i="1" dirty="0" smtClean="0">
                        <a:latin typeface="Cambria Math" panose="02040503050406030204" pitchFamily="18" charset="0"/>
                        <a:sym typeface="Symbol" pitchFamily="18" charset="2"/>
                      </a:rPr>
                      <m:t>𝑇</m:t>
                    </m:r>
                    <m:r>
                      <a:rPr lang="en-US" altLang="en-US" sz="2000" i="1" dirty="0">
                        <a:latin typeface="Cambria Math" panose="02040503050406030204" pitchFamily="18" charset="0"/>
                        <a:sym typeface="Symbol" pitchFamily="18" charset="2"/>
                      </a:rPr>
                      <m:t>=6.0</m:t>
                    </m:r>
                    <m:sSup>
                      <m:sSupPr>
                        <m:ctrlPr>
                          <a:rPr lang="en-US" altLang="en-US" sz="2000" i="1" dirty="0" smtClean="0">
                            <a:latin typeface="Cambria Math" panose="02040503050406030204" pitchFamily="18" charset="0"/>
                            <a:sym typeface="Symbol" pitchFamily="18" charset="2"/>
                          </a:rPr>
                        </m:ctrlPr>
                      </m:sSupPr>
                      <m:e>
                        <m:r>
                          <a:rPr lang="en-US" altLang="en-US" sz="2000" b="0" i="1" dirty="0" smtClean="0">
                            <a:latin typeface="Cambria Math" panose="02040503050406030204" pitchFamily="18" charset="0"/>
                            <a:sym typeface="Symbol" pitchFamily="18" charset="2"/>
                          </a:rPr>
                          <m:t>10</m:t>
                        </m:r>
                      </m:e>
                      <m:sup>
                        <m:r>
                          <a:rPr lang="en-US" altLang="en-US" sz="2000" b="0" i="1" dirty="0" smtClean="0">
                            <a:latin typeface="Cambria Math" panose="02040503050406030204" pitchFamily="18" charset="0"/>
                            <a:sym typeface="Symbol" pitchFamily="18" charset="2"/>
                          </a:rPr>
                          <m:t>−3</m:t>
                        </m:r>
                      </m:sup>
                    </m:sSup>
                    <m:r>
                      <a:rPr lang="en-US" altLang="en-US" sz="2000" i="1" dirty="0">
                        <a:latin typeface="Cambria Math" panose="02040503050406030204" pitchFamily="18" charset="0"/>
                        <a:sym typeface="Symbol" pitchFamily="18" charset="2"/>
                      </a:rPr>
                      <m:t> </m:t>
                    </m:r>
                  </m:oMath>
                </a14:m>
                <a:r>
                  <a:rPr lang="en-US" altLang="en-US" sz="2400" dirty="0">
                    <a:sym typeface="Symbol" pitchFamily="18" charset="2"/>
                  </a:rPr>
                  <a:t>s.</a:t>
                </a:r>
              </a:p>
              <a:p>
                <a:pPr eaLnBrk="1" hangingPunct="1">
                  <a:spcBef>
                    <a:spcPts val="200"/>
                  </a:spcBef>
                  <a:buFontTx/>
                  <a:buNone/>
                </a:pP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r>
                      <a:rPr lang="en-US" altLang="en-US" sz="24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4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400" i="1" dirty="0">
                            <a:solidFill>
                              <a:srgbClr val="000000"/>
                            </a:solidFill>
                            <a:latin typeface="Cambria Math" panose="02040503050406030204" pitchFamily="18" charset="0"/>
                            <a:cs typeface="Times New Roman" pitchFamily="18" charset="0"/>
                            <a:sym typeface="Symbol" pitchFamily="18" charset="2"/>
                          </a:rPr>
                          <m:t>2</m:t>
                        </m:r>
                      </m:num>
                      <m:den>
                        <m:r>
                          <a:rPr lang="en-US" altLang="en-US" sz="2400" i="1" dirty="0">
                            <a:solidFill>
                              <a:srgbClr val="000000"/>
                            </a:solidFill>
                            <a:latin typeface="Cambria Math" panose="02040503050406030204" pitchFamily="18" charset="0"/>
                            <a:cs typeface="Times New Roman" pitchFamily="18" charset="0"/>
                            <a:sym typeface="Symbol" pitchFamily="18" charset="2"/>
                          </a:rPr>
                          <m:t>𝑇</m:t>
                        </m:r>
                      </m:den>
                    </m:f>
                    <m:r>
                      <a:rPr lang="en-US" altLang="en-US" sz="24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4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400" i="1" dirty="0">
                            <a:solidFill>
                              <a:srgbClr val="000000"/>
                            </a:solidFill>
                            <a:latin typeface="Cambria Math" panose="02040503050406030204" pitchFamily="18" charset="0"/>
                            <a:cs typeface="Times New Roman" pitchFamily="18" charset="0"/>
                            <a:sym typeface="Symbol" pitchFamily="18" charset="2"/>
                          </a:rPr>
                          <m:t>2</m:t>
                        </m:r>
                      </m:num>
                      <m:den>
                        <m:r>
                          <a:rPr lang="en-US" altLang="en-US" sz="2400" i="1" dirty="0">
                            <a:solidFill>
                              <a:srgbClr val="000000"/>
                            </a:solidFill>
                            <a:latin typeface="Cambria Math" panose="02040503050406030204" pitchFamily="18" charset="0"/>
                            <a:cs typeface="Times New Roman" pitchFamily="18" charset="0"/>
                            <a:sym typeface="Symbol" pitchFamily="18" charset="2"/>
                          </a:rPr>
                          <m:t>0.006</m:t>
                        </m:r>
                      </m:den>
                    </m:f>
                    <m:r>
                      <a:rPr lang="en-US" altLang="en-US" sz="2400" i="1" dirty="0">
                        <a:solidFill>
                          <a:srgbClr val="000000"/>
                        </a:solidFill>
                        <a:latin typeface="Cambria Math" panose="02040503050406030204" pitchFamily="18" charset="0"/>
                        <a:cs typeface="Times New Roman" pitchFamily="18" charset="0"/>
                        <a:sym typeface="Symbol" pitchFamily="18" charset="2"/>
                      </a:rPr>
                      <m:t> = 1000 </m:t>
                    </m:r>
                  </m:oMath>
                </a14:m>
                <a:r>
                  <a:rPr lang="en-US" altLang="en-US" sz="2400" dirty="0">
                    <a:solidFill>
                      <a:srgbClr val="000000"/>
                    </a:solidFill>
                    <a:cs typeface="Times New Roman" pitchFamily="18" charset="0"/>
                    <a:sym typeface="Symbol" pitchFamily="18" charset="2"/>
                  </a:rPr>
                  <a:t>rad</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a:t>
                </a:r>
                <a:r>
                  <a:rPr lang="en-US" altLang="en-US" sz="2400" baseline="30000" dirty="0">
                    <a:solidFill>
                      <a:srgbClr val="000000"/>
                    </a:solidFill>
                    <a:cs typeface="Times New Roman" pitchFamily="18" charset="0"/>
                    <a:sym typeface="Symbol" pitchFamily="18" charset="2"/>
                  </a:rPr>
                  <a:t>-1</a:t>
                </a:r>
                <a:r>
                  <a:rPr lang="en-US" altLang="en-US" sz="2400" dirty="0">
                    <a:solidFill>
                      <a:srgbClr val="000000"/>
                    </a:solidFill>
                    <a:cs typeface="Times New Roman" pitchFamily="18" charset="0"/>
                    <a:sym typeface="Symbol" pitchFamily="18" charset="2"/>
                  </a:rPr>
                  <a:t>. </a:t>
                </a:r>
                <a:r>
                  <a:rPr lang="en-US" altLang="en-US" sz="2400" dirty="0">
                    <a:solidFill>
                      <a:schemeClr val="hlink"/>
                    </a:solidFill>
                    <a:cs typeface="Times New Roman" pitchFamily="18" charset="0"/>
                    <a:sym typeface="Symbol" pitchFamily="18" charset="2"/>
                  </a:rPr>
                  <a:t>[1047]</a:t>
                </a:r>
              </a:p>
              <a:p>
                <a:pPr eaLnBrk="1" hangingPunct="1">
                  <a:buFontTx/>
                  <a:buNone/>
                </a:pP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𝑓</m:t>
                    </m:r>
                    <m:r>
                      <a:rPr lang="en-US" altLang="en-US" sz="24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4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400" i="1" dirty="0">
                            <a:solidFill>
                              <a:srgbClr val="000000"/>
                            </a:solidFill>
                            <a:latin typeface="Cambria Math" panose="02040503050406030204" pitchFamily="18" charset="0"/>
                            <a:cs typeface="Times New Roman" pitchFamily="18" charset="0"/>
                            <a:sym typeface="Symbol" pitchFamily="18" charset="2"/>
                          </a:rPr>
                          <m:t>1</m:t>
                        </m:r>
                      </m:num>
                      <m:den>
                        <m:r>
                          <a:rPr lang="en-US" altLang="en-US" sz="2400" i="1" dirty="0">
                            <a:solidFill>
                              <a:srgbClr val="000000"/>
                            </a:solidFill>
                            <a:latin typeface="Cambria Math" panose="02040503050406030204" pitchFamily="18" charset="0"/>
                            <a:cs typeface="Times New Roman" pitchFamily="18" charset="0"/>
                            <a:sym typeface="Symbol" pitchFamily="18" charset="2"/>
                          </a:rPr>
                          <m:t>𝑇</m:t>
                        </m:r>
                      </m:den>
                    </m:f>
                    <m:r>
                      <a:rPr lang="en-US" altLang="en-US" sz="24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4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400" i="1" dirty="0">
                            <a:solidFill>
                              <a:srgbClr val="000000"/>
                            </a:solidFill>
                            <a:latin typeface="Cambria Math" panose="02040503050406030204" pitchFamily="18" charset="0"/>
                            <a:cs typeface="Times New Roman" pitchFamily="18" charset="0"/>
                            <a:sym typeface="Symbol" pitchFamily="18" charset="2"/>
                          </a:rPr>
                          <m:t>1</m:t>
                        </m:r>
                      </m:num>
                      <m:den>
                        <m:r>
                          <a:rPr lang="en-US" altLang="en-US" sz="2400" i="1" dirty="0">
                            <a:solidFill>
                              <a:srgbClr val="000000"/>
                            </a:solidFill>
                            <a:latin typeface="Cambria Math" panose="02040503050406030204" pitchFamily="18" charset="0"/>
                            <a:cs typeface="Times New Roman" pitchFamily="18" charset="0"/>
                            <a:sym typeface="Symbol" pitchFamily="18" charset="2"/>
                          </a:rPr>
                          <m:t>0.006</m:t>
                        </m:r>
                      </m:den>
                    </m:f>
                    <m:r>
                      <a:rPr lang="en-US" altLang="en-US" sz="2400" i="1" dirty="0">
                        <a:solidFill>
                          <a:srgbClr val="000000"/>
                        </a:solidFill>
                        <a:latin typeface="Cambria Math" panose="02040503050406030204" pitchFamily="18" charset="0"/>
                        <a:cs typeface="Times New Roman" pitchFamily="18" charset="0"/>
                        <a:sym typeface="Symbol" pitchFamily="18" charset="2"/>
                      </a:rPr>
                      <m:t> = 170</m:t>
                    </m:r>
                  </m:oMath>
                </a14:m>
                <a:r>
                  <a:rPr lang="en-US" altLang="en-US" sz="2400" dirty="0">
                    <a:solidFill>
                      <a:srgbClr val="000000"/>
                    </a:solidFill>
                    <a:cs typeface="Times New Roman" pitchFamily="18" charset="0"/>
                    <a:sym typeface="Symbol" pitchFamily="18" charset="2"/>
                  </a:rPr>
                  <a:t> Hz.</a:t>
                </a:r>
              </a:p>
            </p:txBody>
          </p:sp>
        </mc:Choice>
        <mc:Fallback xmlns="">
          <p:sp>
            <p:nvSpPr>
              <p:cNvPr id="678916" name="Rectangle 4"/>
              <p:cNvSpPr>
                <a:spLocks noRot="1" noChangeAspect="1" noMove="1" noResize="1" noEditPoints="1" noAdjustHandles="1" noChangeArrowheads="1" noChangeShapeType="1" noTextEdit="1"/>
              </p:cNvSpPr>
              <p:nvPr/>
            </p:nvSpPr>
            <p:spPr bwMode="auto">
              <a:xfrm>
                <a:off x="685800" y="1734857"/>
                <a:ext cx="7772400" cy="5123143"/>
              </a:xfrm>
              <a:prstGeom prst="rect">
                <a:avLst/>
              </a:prstGeom>
              <a:blipFill>
                <a:blip r:embed="rId6"/>
                <a:stretch>
                  <a:fillRect l="-1255" t="-833" r="-28627" b="-142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481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34820" name="Rectangle 2"/>
          <p:cNvSpPr>
            <a:spLocks noChangeArrowheads="1"/>
          </p:cNvSpPr>
          <p:nvPr/>
        </p:nvSpPr>
        <p:spPr bwMode="auto">
          <a:xfrm>
            <a:off x="685800" y="1343025"/>
            <a:ext cx="7772400" cy="44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Solving SHM problems graphically and by calculation</a:t>
            </a:r>
            <a:endParaRPr lang="en-US" altLang="en-US" sz="2400">
              <a:solidFill>
                <a:srgbClr val="333399"/>
              </a:solidFill>
              <a:cs typeface="Times New Roman" pitchFamily="18" charset="0"/>
            </a:endParaRPr>
          </a:p>
        </p:txBody>
      </p:sp>
      <p:pic>
        <p:nvPicPr>
          <p:cNvPr id="7" name="Picture 14"/>
          <p:cNvPicPr>
            <a:picLocks noChangeAspect="1" noChangeArrowheads="1"/>
          </p:cNvPicPr>
          <p:nvPr/>
        </p:nvPicPr>
        <p:blipFill>
          <a:blip r:embed="rId7"/>
          <a:srcRect/>
          <a:stretch>
            <a:fillRect/>
          </a:stretch>
        </p:blipFill>
        <p:spPr bwMode="auto">
          <a:xfrm>
            <a:off x="4645025" y="1824038"/>
            <a:ext cx="3621088" cy="3006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9259" name="Line 347"/>
          <p:cNvSpPr>
            <a:spLocks noChangeShapeType="1"/>
          </p:cNvSpPr>
          <p:nvPr/>
        </p:nvSpPr>
        <p:spPr bwMode="auto">
          <a:xfrm>
            <a:off x="5246688" y="3338513"/>
            <a:ext cx="2754312" cy="0"/>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 calcmode="lin" valueType="num">
                                      <p:cBhvr additive="base">
                                        <p:cTn id="7" dur="500" fill="hold"/>
                                        <p:tgtEl>
                                          <p:spTgt spid="348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78916">
                                            <p:txEl>
                                              <p:pRg st="0" end="0"/>
                                            </p:txEl>
                                          </p:spTgt>
                                        </p:tgtEl>
                                        <p:attrNameLst>
                                          <p:attrName>style.visibility</p:attrName>
                                        </p:attrNameLst>
                                      </p:cBhvr>
                                      <p:to>
                                        <p:strVal val="visible"/>
                                      </p:to>
                                    </p:set>
                                    <p:anim calcmode="lin" valueType="num">
                                      <p:cBhvr additive="base">
                                        <p:cTn id="13" dur="500" fill="hold"/>
                                        <p:tgtEl>
                                          <p:spTgt spid="6789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89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78916">
                                            <p:txEl>
                                              <p:pRg st="1" end="1"/>
                                            </p:txEl>
                                          </p:spTgt>
                                        </p:tgtEl>
                                        <p:attrNameLst>
                                          <p:attrName>style.visibility</p:attrName>
                                        </p:attrNameLst>
                                      </p:cBhvr>
                                      <p:to>
                                        <p:strVal val="visible"/>
                                      </p:to>
                                    </p:set>
                                    <p:anim calcmode="lin" valueType="num">
                                      <p:cBhvr additive="base">
                                        <p:cTn id="22" dur="500" fill="hold"/>
                                        <p:tgtEl>
                                          <p:spTgt spid="67891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789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78916">
                                            <p:txEl>
                                              <p:pRg st="2" end="2"/>
                                            </p:txEl>
                                          </p:spTgt>
                                        </p:tgtEl>
                                        <p:attrNameLst>
                                          <p:attrName>style.visibility</p:attrName>
                                        </p:attrNameLst>
                                      </p:cBhvr>
                                      <p:to>
                                        <p:strVal val="visible"/>
                                      </p:to>
                                    </p:set>
                                    <p:anim calcmode="lin" valueType="num">
                                      <p:cBhvr additive="base">
                                        <p:cTn id="28" dur="500" fill="hold"/>
                                        <p:tgtEl>
                                          <p:spTgt spid="678916">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789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78916">
                                            <p:txEl>
                                              <p:pRg st="3" end="3"/>
                                            </p:txEl>
                                          </p:spTgt>
                                        </p:tgtEl>
                                        <p:attrNameLst>
                                          <p:attrName>style.visibility</p:attrName>
                                        </p:attrNameLst>
                                      </p:cBhvr>
                                      <p:to>
                                        <p:strVal val="visible"/>
                                      </p:to>
                                    </p:set>
                                    <p:anim calcmode="lin" valueType="num">
                                      <p:cBhvr additive="base">
                                        <p:cTn id="34" dur="500" fill="hold"/>
                                        <p:tgtEl>
                                          <p:spTgt spid="678916">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789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79259"/>
                                        </p:tgtEl>
                                        <p:attrNameLst>
                                          <p:attrName>style.visibility</p:attrName>
                                        </p:attrNameLst>
                                      </p:cBhvr>
                                      <p:to>
                                        <p:strVal val="visible"/>
                                      </p:to>
                                    </p:set>
                                    <p:animEffect transition="in" filter="wipe(left)">
                                      <p:cBhvr>
                                        <p:cTn id="40" dur="500"/>
                                        <p:tgtEl>
                                          <p:spTgt spid="679259"/>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78916">
                                            <p:txEl>
                                              <p:pRg st="4" end="4"/>
                                            </p:txEl>
                                          </p:spTgt>
                                        </p:tgtEl>
                                        <p:attrNameLst>
                                          <p:attrName>style.visibility</p:attrName>
                                        </p:attrNameLst>
                                      </p:cBhvr>
                                      <p:to>
                                        <p:strVal val="visible"/>
                                      </p:to>
                                    </p:set>
                                    <p:anim calcmode="lin" valueType="num">
                                      <p:cBhvr additive="base">
                                        <p:cTn id="45" dur="500" fill="hold"/>
                                        <p:tgtEl>
                                          <p:spTgt spid="678916">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7891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78916">
                                            <p:txEl>
                                              <p:pRg st="5" end="5"/>
                                            </p:txEl>
                                          </p:spTgt>
                                        </p:tgtEl>
                                        <p:attrNameLst>
                                          <p:attrName>style.visibility</p:attrName>
                                        </p:attrNameLst>
                                      </p:cBhvr>
                                      <p:to>
                                        <p:strVal val="visible"/>
                                      </p:to>
                                    </p:set>
                                    <p:anim calcmode="lin" valueType="num">
                                      <p:cBhvr additive="base">
                                        <p:cTn id="51" dur="500" fill="hold"/>
                                        <p:tgtEl>
                                          <p:spTgt spid="678916">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7891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25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2" name="Rectangle 4"/>
          <p:cNvSpPr>
            <a:spLocks noChangeArrowheads="1"/>
          </p:cNvSpPr>
          <p:nvPr/>
        </p:nvSpPr>
        <p:spPr bwMode="auto">
          <a:xfrm>
            <a:off x="674688" y="1768475"/>
            <a:ext cx="7772400" cy="50895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t>
            </a:r>
            <a:r>
              <a:rPr lang="en-US" altLang="en-US" sz="2400">
                <a:solidFill>
                  <a:srgbClr val="000000"/>
                </a:solidFill>
                <a:cs typeface="Times New Roman" pitchFamily="18" charset="0"/>
                <a:sym typeface="Symbol" pitchFamily="18" charset="2"/>
              </a:rPr>
              <a:t>The displace-                                                      ment </a:t>
            </a:r>
            <a:r>
              <a:rPr lang="en-US" altLang="en-US" sz="2400" i="1">
                <a:solidFill>
                  <a:srgbClr val="000000"/>
                </a:solidFill>
                <a:cs typeface="Times New Roman" pitchFamily="18" charset="0"/>
                <a:sym typeface="Symbol" pitchFamily="18" charset="2"/>
              </a:rPr>
              <a:t>x </a:t>
            </a:r>
            <a:r>
              <a:rPr lang="en-US" altLang="en-US" sz="2400">
                <a:solidFill>
                  <a:srgbClr val="000000"/>
                </a:solidFill>
                <a:cs typeface="Times New Roman" pitchFamily="18" charset="0"/>
                <a:sym typeface="Symbol" pitchFamily="18" charset="2"/>
              </a:rPr>
              <a:t>vs. time </a:t>
            </a:r>
            <a:r>
              <a:rPr lang="en-US" altLang="en-US" sz="2400" i="1">
                <a:solidFill>
                  <a:srgbClr val="000000"/>
                </a:solidFill>
                <a:cs typeface="Times New Roman" pitchFamily="18" charset="0"/>
                <a:sym typeface="Symbol" pitchFamily="18" charset="2"/>
              </a:rPr>
              <a:t>t </a:t>
            </a:r>
            <a:r>
              <a:rPr lang="en-US" altLang="en-US" sz="2400">
                <a:solidFill>
                  <a:srgbClr val="000000"/>
                </a:solidFill>
                <a:cs typeface="Times New Roman" pitchFamily="18" charset="0"/>
                <a:sym typeface="Symbol" pitchFamily="18" charset="2"/>
              </a:rPr>
              <a:t>for a                                                                     2.5-kg mass is shown                                                                  in the sinusoidal graph. </a:t>
            </a:r>
          </a:p>
          <a:p>
            <a:pPr eaLnBrk="1" hangingPunct="1">
              <a:buFontTx/>
              <a:buNone/>
            </a:pPr>
            <a:r>
              <a:rPr lang="en-US" altLang="en-US" sz="2400">
                <a:solidFill>
                  <a:srgbClr val="000000"/>
                </a:solidFill>
                <a:cs typeface="Times New Roman" pitchFamily="18" charset="0"/>
                <a:sym typeface="Symbol" pitchFamily="18" charset="2"/>
              </a:rPr>
              <a:t>(b) Find the velocity and                                                      acceleration of the mass                                                            at </a:t>
            </a:r>
            <a:r>
              <a:rPr lang="en-US" altLang="en-US" sz="2400" i="1">
                <a:solidFill>
                  <a:srgbClr val="000000"/>
                </a:solidFill>
                <a:cs typeface="Times New Roman" pitchFamily="18" charset="0"/>
                <a:sym typeface="Symbol" pitchFamily="18" charset="2"/>
              </a:rPr>
              <a:t>t </a:t>
            </a:r>
            <a:r>
              <a:rPr lang="en-US" altLang="en-US" sz="2400">
                <a:solidFill>
                  <a:srgbClr val="000000"/>
                </a:solidFill>
                <a:cs typeface="Times New Roman" pitchFamily="18" charset="0"/>
                <a:sym typeface="Symbol" pitchFamily="18" charset="2"/>
              </a:rPr>
              <a:t>= 3.4 ms.</a:t>
            </a:r>
          </a:p>
          <a:p>
            <a:pPr eaLnBrk="1" hangingPunct="1">
              <a:buFontTx/>
              <a:buNone/>
            </a:pPr>
            <a:r>
              <a:rPr lang="en-US" altLang="en-US" sz="2400">
                <a:solidFill>
                  <a:srgbClr val="000000"/>
                </a:solidFill>
                <a:cs typeface="Times New Roman" pitchFamily="18" charset="0"/>
                <a:sym typeface="Symbol" pitchFamily="18" charset="2"/>
              </a:rPr>
              <a:t>SOLUTION:</a:t>
            </a:r>
          </a:p>
          <a:p>
            <a:pPr eaLnBrk="1" hangingPunct="1">
              <a:buFontTx/>
              <a:buNone/>
            </a:pPr>
            <a:r>
              <a:rPr lang="en-US" altLang="en-US" sz="2400">
                <a:solidFill>
                  <a:srgbClr val="000000"/>
                </a:solidFill>
                <a:cs typeface="Times New Roman" pitchFamily="18" charset="0"/>
                <a:sym typeface="Symbol" pitchFamily="18" charset="2"/>
              </a:rPr>
              <a:t>From the graph </a:t>
            </a:r>
            <a:r>
              <a:rPr lang="en-US" altLang="en-US" sz="2400" i="1">
                <a:solidFill>
                  <a:srgbClr val="000000"/>
                </a:solidFill>
                <a:cs typeface="Times New Roman" pitchFamily="18" charset="0"/>
                <a:sym typeface="Symbol" pitchFamily="18" charset="2"/>
              </a:rPr>
              <a:t>x</a:t>
            </a:r>
            <a:r>
              <a:rPr lang="en-US" altLang="en-US" sz="2400">
                <a:solidFill>
                  <a:srgbClr val="000000"/>
                </a:solidFill>
                <a:cs typeface="Times New Roman" pitchFamily="18" charset="0"/>
                <a:sym typeface="Symbol" pitchFamily="18" charset="2"/>
              </a:rPr>
              <a:t> = -0.8</a:t>
            </a:r>
            <a:r>
              <a:rPr lang="en-US" altLang="en-US" sz="2400">
                <a:sym typeface="Symbol" pitchFamily="18" charset="2"/>
              </a:rPr>
              <a:t>10</a:t>
            </a:r>
            <a:r>
              <a:rPr lang="en-US" altLang="en-US" sz="2400" baseline="30000">
                <a:sym typeface="Symbol" pitchFamily="18" charset="2"/>
              </a:rPr>
              <a:t>-3</a:t>
            </a:r>
            <a:r>
              <a:rPr lang="en-US" altLang="en-US" sz="2400">
                <a:sym typeface="Symbol" pitchFamily="18" charset="2"/>
              </a:rPr>
              <a:t> </a:t>
            </a:r>
            <a:r>
              <a:rPr lang="en-US" altLang="en-US" sz="2400">
                <a:solidFill>
                  <a:srgbClr val="000000"/>
                </a:solidFill>
                <a:cs typeface="Times New Roman" pitchFamily="18" charset="0"/>
                <a:sym typeface="Symbol" pitchFamily="18" charset="2"/>
              </a:rPr>
              <a:t>m at </a:t>
            </a:r>
            <a:r>
              <a:rPr lang="en-US" altLang="en-US" sz="2400" i="1">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 = 3.4 ms.</a:t>
            </a:r>
            <a:endParaRPr lang="en-US" altLang="en-US" sz="2400">
              <a:sym typeface="Symbol" pitchFamily="18" charset="2"/>
            </a:endParaRPr>
          </a:p>
          <a:p>
            <a:pPr eaLnBrk="1" hangingPunct="1">
              <a:buFontTx/>
              <a:buNone/>
            </a:pPr>
            <a:r>
              <a:rPr lang="en-US" altLang="en-US" sz="2400">
                <a:solidFill>
                  <a:srgbClr val="000000"/>
                </a:solidFill>
                <a:cs typeface="Times New Roman" pitchFamily="18" charset="0"/>
                <a:sym typeface="Symbol" pitchFamily="18" charset="2"/>
              </a:rPr>
              <a:t>From the graph </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a:solidFill>
                  <a:srgbClr val="000000"/>
                </a:solidFill>
                <a:cs typeface="Times New Roman" pitchFamily="18" charset="0"/>
                <a:sym typeface="Symbol" pitchFamily="18" charset="2"/>
              </a:rPr>
              <a:t> = 2.0</a:t>
            </a:r>
            <a:r>
              <a:rPr lang="en-US" altLang="en-US" sz="2400">
                <a:sym typeface="Symbol" pitchFamily="18" charset="2"/>
              </a:rPr>
              <a:t>10</a:t>
            </a:r>
            <a:r>
              <a:rPr lang="en-US" altLang="en-US" sz="2400" baseline="30000">
                <a:sym typeface="Symbol" pitchFamily="18" charset="2"/>
              </a:rPr>
              <a:t>-3</a:t>
            </a:r>
            <a:r>
              <a:rPr lang="en-US" altLang="en-US" sz="2400">
                <a:solidFill>
                  <a:srgbClr val="000000"/>
                </a:solidFill>
                <a:cs typeface="Times New Roman" pitchFamily="18" charset="0"/>
                <a:sym typeface="Symbol" pitchFamily="18" charset="2"/>
              </a:rPr>
              <a:t> m. Thus</a:t>
            </a:r>
          </a:p>
          <a:p>
            <a:pPr eaLnBrk="1" hangingPunct="1">
              <a:buFont typeface="Symbol" pitchFamily="18" charset="2"/>
              <a:buChar char="·"/>
            </a:pPr>
            <a:r>
              <a:rPr lang="en-US" altLang="en-US" sz="2400" i="1">
                <a:solidFill>
                  <a:srgbClr val="000000"/>
                </a:solidFill>
                <a:cs typeface="Times New Roman" pitchFamily="18" charset="0"/>
                <a:sym typeface="Symbol" pitchFamily="18" charset="2"/>
              </a:rPr>
              <a:t>v</a:t>
            </a:r>
            <a:r>
              <a:rPr lang="en-US" altLang="en-US" sz="2400">
                <a:solidFill>
                  <a:srgbClr val="000000"/>
                </a:solidFill>
                <a:cs typeface="Times New Roman" pitchFamily="18" charset="0"/>
                <a:sym typeface="Symbol" pitchFamily="18" charset="2"/>
              </a:rPr>
              <a:t> </a:t>
            </a:r>
            <a:r>
              <a:rPr lang="en-US" altLang="en-US" sz="2400">
                <a:sym typeface="Symbol" pitchFamily="18" charset="2"/>
              </a:rPr>
              <a:t>= </a:t>
            </a:r>
            <a:r>
              <a:rPr lang="en-US" altLang="en-US" sz="2400" i="1">
                <a:sym typeface="Symbol" pitchFamily="18" charset="2"/>
              </a:rPr>
              <a:t>  </a:t>
            </a:r>
            <a:r>
              <a:rPr lang="en-US" altLang="en-US" sz="2400">
                <a:solidFill>
                  <a:srgbClr val="000000"/>
                </a:solidFill>
                <a:cs typeface="Times New Roman" pitchFamily="18" charset="0"/>
                <a:sym typeface="Symbol" pitchFamily="18" charset="2"/>
              </a:rPr>
              <a:t>(</a:t>
            </a:r>
            <a:r>
              <a:rPr lang="en-US" altLang="en-US" sz="2400" i="1"/>
              <a:t>x</a:t>
            </a:r>
            <a:r>
              <a:rPr lang="en-US" altLang="en-US" sz="2400" baseline="-25000"/>
              <a:t>0</a:t>
            </a:r>
            <a:r>
              <a:rPr lang="en-US" altLang="en-US" sz="2400" baseline="30000"/>
              <a:t>2</a:t>
            </a:r>
            <a:r>
              <a:rPr lang="en-US" altLang="en-US" sz="2400">
                <a:sym typeface="Symbol" pitchFamily="18" charset="2"/>
              </a:rPr>
              <a:t> - </a:t>
            </a:r>
            <a:r>
              <a:rPr lang="en-US" altLang="en-US" sz="2400" i="1"/>
              <a:t>x</a:t>
            </a:r>
            <a:r>
              <a:rPr lang="en-US" altLang="en-US" sz="2400" baseline="30000"/>
              <a:t>2</a:t>
            </a:r>
            <a:r>
              <a:rPr lang="en-US" altLang="en-US" sz="2400">
                <a:solidFill>
                  <a:srgbClr val="000000"/>
                </a:solidFill>
                <a:cs typeface="Times New Roman" pitchFamily="18" charset="0"/>
                <a:sym typeface="Symbol" pitchFamily="18" charset="2"/>
              </a:rPr>
              <a:t>) = -1047 (0.002</a:t>
            </a:r>
            <a:r>
              <a:rPr lang="en-US" altLang="en-US" sz="2400" baseline="30000">
                <a:solidFill>
                  <a:srgbClr val="000000"/>
                </a:solidFill>
                <a:cs typeface="Times New Roman" pitchFamily="18" charset="0"/>
                <a:sym typeface="Symbol" pitchFamily="18" charset="2"/>
              </a:rPr>
              <a:t>2 </a:t>
            </a:r>
            <a:r>
              <a:rPr lang="en-US" altLang="en-US" sz="2400">
                <a:solidFill>
                  <a:srgbClr val="000000"/>
                </a:solidFill>
                <a:cs typeface="Times New Roman" pitchFamily="18" charset="0"/>
                <a:sym typeface="Symbol" pitchFamily="18" charset="2"/>
              </a:rPr>
              <a:t>- 0.0008</a:t>
            </a:r>
            <a:r>
              <a:rPr lang="en-US" altLang="en-US" sz="2400" baseline="30000">
                <a:solidFill>
                  <a:srgbClr val="000000"/>
                </a:solidFill>
                <a:cs typeface="Times New Roman" pitchFamily="18" charset="0"/>
                <a:sym typeface="Symbol" pitchFamily="18" charset="2"/>
              </a:rPr>
              <a:t>2</a:t>
            </a:r>
            <a:r>
              <a:rPr lang="en-US" altLang="en-US" sz="2400">
                <a:solidFill>
                  <a:srgbClr val="000000"/>
                </a:solidFill>
                <a:cs typeface="Times New Roman" pitchFamily="18" charset="0"/>
                <a:sym typeface="Symbol" pitchFamily="18" charset="2"/>
              </a:rPr>
              <a:t>) = -1.9 m</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s</a:t>
            </a:r>
            <a:r>
              <a:rPr lang="en-US" altLang="en-US" sz="2400" baseline="30000">
                <a:solidFill>
                  <a:srgbClr val="000000"/>
                </a:solidFill>
                <a:cs typeface="Times New Roman" pitchFamily="18" charset="0"/>
                <a:sym typeface="Symbol" pitchFamily="18" charset="2"/>
              </a:rPr>
              <a:t>-1</a:t>
            </a:r>
            <a:r>
              <a:rPr lang="en-US" altLang="en-US" sz="2400">
                <a:solidFill>
                  <a:srgbClr val="000000"/>
                </a:solidFill>
                <a:cs typeface="Times New Roman" pitchFamily="18" charset="0"/>
                <a:sym typeface="Symbol" pitchFamily="18" charset="2"/>
              </a:rPr>
              <a:t>.</a:t>
            </a:r>
          </a:p>
          <a:p>
            <a:pPr eaLnBrk="1" hangingPunct="1">
              <a:buFont typeface="Symbol" pitchFamily="18" charset="2"/>
              <a:buNone/>
            </a:pPr>
            <a:r>
              <a:rPr lang="en-US" altLang="en-US" sz="2400">
                <a:solidFill>
                  <a:srgbClr val="000000"/>
                </a:solidFill>
                <a:cs typeface="Times New Roman" pitchFamily="18" charset="0"/>
                <a:sym typeface="Symbol" pitchFamily="18" charset="2"/>
              </a:rPr>
              <a:t>Finally </a:t>
            </a:r>
            <a:r>
              <a:rPr lang="en-US" altLang="en-US" sz="2400" i="1">
                <a:solidFill>
                  <a:srgbClr val="000000"/>
                </a:solidFill>
                <a:cs typeface="Times New Roman" pitchFamily="18" charset="0"/>
              </a:rPr>
              <a:t>a</a:t>
            </a:r>
            <a:r>
              <a:rPr lang="en-US" altLang="en-US" sz="2400">
                <a:solidFill>
                  <a:srgbClr val="000000"/>
                </a:solidFill>
                <a:cs typeface="Times New Roman" pitchFamily="18" charset="0"/>
              </a:rPr>
              <a:t> = -</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rPr>
              <a:t>2</a:t>
            </a:r>
            <a:r>
              <a:rPr lang="en-US" altLang="en-US" sz="2400" i="1">
                <a:solidFill>
                  <a:srgbClr val="000000"/>
                </a:solidFill>
                <a:cs typeface="Times New Roman" pitchFamily="18" charset="0"/>
              </a:rPr>
              <a:t>x</a:t>
            </a:r>
            <a:r>
              <a:rPr lang="en-US" altLang="en-US" sz="2400">
                <a:solidFill>
                  <a:srgbClr val="000000"/>
                </a:solidFill>
                <a:cs typeface="Times New Roman" pitchFamily="18" charset="0"/>
              </a:rPr>
              <a:t> = -(1047</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)(-0.0008) = +880 m</a:t>
            </a:r>
            <a:r>
              <a:rPr lang="en-US" altLang="en-US" sz="2400" baseline="-25000">
                <a:solidFill>
                  <a:srgbClr val="000000"/>
                </a:solidFill>
                <a:cs typeface="Times New Roman" pitchFamily="18" charset="0"/>
              </a:rPr>
              <a:t> </a:t>
            </a:r>
            <a:r>
              <a:rPr lang="en-US" altLang="en-US" sz="2400">
                <a:solidFill>
                  <a:srgbClr val="000000"/>
                </a:solidFill>
                <a:cs typeface="Times New Roman" pitchFamily="18" charset="0"/>
              </a:rPr>
              <a:t>s</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a:t>
            </a:r>
          </a:p>
        </p:txBody>
      </p:sp>
      <p:sp>
        <p:nvSpPr>
          <p:cNvPr id="683018" name="Freeform 10"/>
          <p:cNvSpPr>
            <a:spLocks/>
          </p:cNvSpPr>
          <p:nvPr/>
        </p:nvSpPr>
        <p:spPr bwMode="auto">
          <a:xfrm>
            <a:off x="1838325" y="5851525"/>
            <a:ext cx="1346200" cy="344488"/>
          </a:xfrm>
          <a:custGeom>
            <a:avLst/>
            <a:gdLst>
              <a:gd name="T0" fmla="*/ 0 w 909"/>
              <a:gd name="T1" fmla="*/ 2147483647 h 219"/>
              <a:gd name="T2" fmla="*/ 2147483647 w 909"/>
              <a:gd name="T3" fmla="*/ 2147483647 h 219"/>
              <a:gd name="T4" fmla="*/ 2147483647 w 909"/>
              <a:gd name="T5" fmla="*/ 0 h 219"/>
              <a:gd name="T6" fmla="*/ 2147483647 w 909"/>
              <a:gd name="T7" fmla="*/ 0 h 219"/>
              <a:gd name="T8" fmla="*/ 0 60000 65536"/>
              <a:gd name="T9" fmla="*/ 0 60000 65536"/>
              <a:gd name="T10" fmla="*/ 0 60000 65536"/>
              <a:gd name="T11" fmla="*/ 0 60000 65536"/>
              <a:gd name="T12" fmla="*/ 0 w 909"/>
              <a:gd name="T13" fmla="*/ 0 h 219"/>
              <a:gd name="T14" fmla="*/ 909 w 909"/>
              <a:gd name="T15" fmla="*/ 219 h 219"/>
            </a:gdLst>
            <a:ahLst/>
            <a:cxnLst>
              <a:cxn ang="T8">
                <a:pos x="T0" y="T1"/>
              </a:cxn>
              <a:cxn ang="T9">
                <a:pos x="T2" y="T3"/>
              </a:cxn>
              <a:cxn ang="T10">
                <a:pos x="T4" y="T5"/>
              </a:cxn>
              <a:cxn ang="T11">
                <a:pos x="T6" y="T7"/>
              </a:cxn>
            </a:cxnLst>
            <a:rect l="T12" t="T13" r="T14" b="T15"/>
            <a:pathLst>
              <a:path w="909" h="219">
                <a:moveTo>
                  <a:pt x="0" y="166"/>
                </a:moveTo>
                <a:lnTo>
                  <a:pt x="31" y="219"/>
                </a:lnTo>
                <a:lnTo>
                  <a:pt x="90" y="0"/>
                </a:lnTo>
                <a:lnTo>
                  <a:pt x="909"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3019" name="Freeform 11"/>
          <p:cNvSpPr>
            <a:spLocks/>
          </p:cNvSpPr>
          <p:nvPr/>
        </p:nvSpPr>
        <p:spPr bwMode="auto">
          <a:xfrm>
            <a:off x="4165600" y="5837238"/>
            <a:ext cx="2540000" cy="346075"/>
          </a:xfrm>
          <a:custGeom>
            <a:avLst/>
            <a:gdLst>
              <a:gd name="T0" fmla="*/ 0 w 1695"/>
              <a:gd name="T1" fmla="*/ 2147483647 h 221"/>
              <a:gd name="T2" fmla="*/ 2147483647 w 1695"/>
              <a:gd name="T3" fmla="*/ 2147483647 h 221"/>
              <a:gd name="T4" fmla="*/ 2147483647 w 1695"/>
              <a:gd name="T5" fmla="*/ 2147483647 h 221"/>
              <a:gd name="T6" fmla="*/ 2147483647 w 1695"/>
              <a:gd name="T7" fmla="*/ 0 h 221"/>
              <a:gd name="T8" fmla="*/ 0 60000 65536"/>
              <a:gd name="T9" fmla="*/ 0 60000 65536"/>
              <a:gd name="T10" fmla="*/ 0 60000 65536"/>
              <a:gd name="T11" fmla="*/ 0 60000 65536"/>
              <a:gd name="T12" fmla="*/ 0 w 1695"/>
              <a:gd name="T13" fmla="*/ 0 h 221"/>
              <a:gd name="T14" fmla="*/ 1695 w 1695"/>
              <a:gd name="T15" fmla="*/ 221 h 221"/>
            </a:gdLst>
            <a:ahLst/>
            <a:cxnLst>
              <a:cxn ang="T8">
                <a:pos x="T0" y="T1"/>
              </a:cxn>
              <a:cxn ang="T9">
                <a:pos x="T2" y="T3"/>
              </a:cxn>
              <a:cxn ang="T10">
                <a:pos x="T4" y="T5"/>
              </a:cxn>
              <a:cxn ang="T11">
                <a:pos x="T6" y="T7"/>
              </a:cxn>
            </a:cxnLst>
            <a:rect l="T12" t="T13" r="T14" b="T15"/>
            <a:pathLst>
              <a:path w="1695" h="221">
                <a:moveTo>
                  <a:pt x="0" y="168"/>
                </a:moveTo>
                <a:lnTo>
                  <a:pt x="31" y="221"/>
                </a:lnTo>
                <a:lnTo>
                  <a:pt x="90" y="2"/>
                </a:lnTo>
                <a:lnTo>
                  <a:pt x="169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4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35846" name="Rectangle 2"/>
          <p:cNvSpPr>
            <a:spLocks noChangeArrowheads="1"/>
          </p:cNvSpPr>
          <p:nvPr/>
        </p:nvSpPr>
        <p:spPr bwMode="auto">
          <a:xfrm>
            <a:off x="685800" y="1343025"/>
            <a:ext cx="7772400" cy="44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Solving SHM problems graphically and by calculation</a:t>
            </a:r>
            <a:endParaRPr lang="en-US" altLang="en-US" sz="2400">
              <a:solidFill>
                <a:srgbClr val="333399"/>
              </a:solidFill>
              <a:cs typeface="Times New Roman" pitchFamily="18" charset="0"/>
            </a:endParaRPr>
          </a:p>
        </p:txBody>
      </p:sp>
      <p:pic>
        <p:nvPicPr>
          <p:cNvPr id="16" name="Picture 14"/>
          <p:cNvPicPr>
            <a:picLocks noChangeAspect="1" noChangeArrowheads="1"/>
          </p:cNvPicPr>
          <p:nvPr/>
        </p:nvPicPr>
        <p:blipFill>
          <a:blip r:embed="rId7"/>
          <a:srcRect/>
          <a:stretch>
            <a:fillRect/>
          </a:stretch>
        </p:blipFill>
        <p:spPr bwMode="auto">
          <a:xfrm>
            <a:off x="4645025" y="1824038"/>
            <a:ext cx="3621088" cy="3006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3020" name="Text Box 12"/>
          <p:cNvSpPr txBox="1">
            <a:spLocks noChangeArrowheads="1"/>
          </p:cNvSpPr>
          <p:nvPr/>
        </p:nvSpPr>
        <p:spPr bwMode="auto">
          <a:xfrm>
            <a:off x="6456363" y="1931988"/>
            <a:ext cx="1555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a:solidFill>
                  <a:schemeClr val="hlink"/>
                </a:solidFill>
              </a:rPr>
              <a:t>Why is </a:t>
            </a:r>
            <a:r>
              <a:rPr lang="en-US" altLang="en-US" sz="2400" i="1">
                <a:solidFill>
                  <a:schemeClr val="hlink"/>
                </a:solidFill>
              </a:rPr>
              <a:t>v</a:t>
            </a:r>
            <a:r>
              <a:rPr lang="en-US" altLang="en-US" sz="2400">
                <a:solidFill>
                  <a:schemeClr val="hlink"/>
                </a:solidFill>
              </a:rPr>
              <a:t> negative?</a:t>
            </a:r>
          </a:p>
        </p:txBody>
      </p:sp>
      <p:sp>
        <p:nvSpPr>
          <p:cNvPr id="683021" name="Text Box 13"/>
          <p:cNvSpPr txBox="1">
            <a:spLocks noChangeArrowheads="1"/>
          </p:cNvSpPr>
          <p:nvPr/>
        </p:nvSpPr>
        <p:spPr bwMode="auto">
          <a:xfrm>
            <a:off x="5213350" y="3875088"/>
            <a:ext cx="18303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0000"/>
                </a:solidFill>
              </a:rPr>
              <a:t>Because the slope is!</a:t>
            </a:r>
          </a:p>
        </p:txBody>
      </p:sp>
      <p:sp>
        <p:nvSpPr>
          <p:cNvPr id="683015" name="Line 7"/>
          <p:cNvSpPr>
            <a:spLocks noChangeShapeType="1"/>
          </p:cNvSpPr>
          <p:nvPr/>
        </p:nvSpPr>
        <p:spPr bwMode="auto">
          <a:xfrm flipV="1">
            <a:off x="6818313" y="3314700"/>
            <a:ext cx="0" cy="392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3016" name="Line 8"/>
          <p:cNvSpPr>
            <a:spLocks noChangeShapeType="1"/>
          </p:cNvSpPr>
          <p:nvPr/>
        </p:nvSpPr>
        <p:spPr bwMode="auto">
          <a:xfrm flipH="1">
            <a:off x="5187950" y="3695700"/>
            <a:ext cx="16351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3017" name="Line 9"/>
          <p:cNvSpPr>
            <a:spLocks noChangeShapeType="1"/>
          </p:cNvSpPr>
          <p:nvPr/>
        </p:nvSpPr>
        <p:spPr bwMode="auto">
          <a:xfrm flipH="1">
            <a:off x="5156200" y="2393950"/>
            <a:ext cx="7874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3022" name="Line 14"/>
          <p:cNvSpPr>
            <a:spLocks noChangeShapeType="1"/>
          </p:cNvSpPr>
          <p:nvPr/>
        </p:nvSpPr>
        <p:spPr bwMode="auto">
          <a:xfrm>
            <a:off x="5869940" y="1962468"/>
            <a:ext cx="1521460" cy="2807652"/>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3012">
                                            <p:txEl>
                                              <p:pRg st="1" end="1"/>
                                            </p:txEl>
                                          </p:spTgt>
                                        </p:tgtEl>
                                        <p:attrNameLst>
                                          <p:attrName>style.visibility</p:attrName>
                                        </p:attrNameLst>
                                      </p:cBhvr>
                                      <p:to>
                                        <p:strVal val="visible"/>
                                      </p:to>
                                    </p:set>
                                    <p:anim calcmode="lin" valueType="num">
                                      <p:cBhvr additive="base">
                                        <p:cTn id="7" dur="500" fill="hold"/>
                                        <p:tgtEl>
                                          <p:spTgt spid="6830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30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83012">
                                            <p:txEl>
                                              <p:pRg st="2" end="2"/>
                                            </p:txEl>
                                          </p:spTgt>
                                        </p:tgtEl>
                                        <p:attrNameLst>
                                          <p:attrName>style.visibility</p:attrName>
                                        </p:attrNameLst>
                                      </p:cBhvr>
                                      <p:to>
                                        <p:strVal val="visible"/>
                                      </p:to>
                                    </p:set>
                                    <p:anim calcmode="lin" valueType="num">
                                      <p:cBhvr additive="base">
                                        <p:cTn id="13" dur="500" fill="hold"/>
                                        <p:tgtEl>
                                          <p:spTgt spid="6830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30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83015"/>
                                        </p:tgtEl>
                                        <p:attrNameLst>
                                          <p:attrName>style.visibility</p:attrName>
                                        </p:attrNameLst>
                                      </p:cBhvr>
                                      <p:to>
                                        <p:strVal val="visible"/>
                                      </p:to>
                                    </p:set>
                                    <p:animEffect transition="in" filter="wipe(up)">
                                      <p:cBhvr>
                                        <p:cTn id="19" dur="500"/>
                                        <p:tgtEl>
                                          <p:spTgt spid="683015"/>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par>
                          <p:cTn id="20" fill="hold" nodeType="afterGroup">
                            <p:stCondLst>
                              <p:cond delay="500"/>
                            </p:stCondLst>
                            <p:childTnLst>
                              <p:par>
                                <p:cTn id="21" presetID="22" presetClass="entr" presetSubtype="2" fill="hold" grpId="0" nodeType="afterEffect">
                                  <p:stCondLst>
                                    <p:cond delay="0"/>
                                  </p:stCondLst>
                                  <p:childTnLst>
                                    <p:set>
                                      <p:cBhvr>
                                        <p:cTn id="22" dur="1" fill="hold">
                                          <p:stCondLst>
                                            <p:cond delay="0"/>
                                          </p:stCondLst>
                                        </p:cTn>
                                        <p:tgtEl>
                                          <p:spTgt spid="683016"/>
                                        </p:tgtEl>
                                        <p:attrNameLst>
                                          <p:attrName>style.visibility</p:attrName>
                                        </p:attrNameLst>
                                      </p:cBhvr>
                                      <p:to>
                                        <p:strVal val="visible"/>
                                      </p:to>
                                    </p:set>
                                    <p:animEffect transition="in" filter="wipe(right)">
                                      <p:cBhvr>
                                        <p:cTn id="23" dur="500"/>
                                        <p:tgtEl>
                                          <p:spTgt spid="683016"/>
                                        </p:tgtEl>
                                      </p:cBhvr>
                                    </p:animEffect>
                                  </p:childTnLst>
                                  <p:subTnLst>
                                    <p:audio>
                                      <p:cMediaNode>
                                        <p:cTn display="0" masterRel="sameClick">
                                          <p:stCondLst>
                                            <p:cond evt="begin" delay="0">
                                              <p:tn val="21"/>
                                            </p:cond>
                                          </p:stCondLst>
                                          <p:endCondLst>
                                            <p:cond evt="onStopAudio" delay="0">
                                              <p:tgtEl>
                                                <p:sldTgt/>
                                              </p:tgtEl>
                                            </p:cond>
                                          </p:endCondLst>
                                        </p:cTn>
                                        <p:tgtEl>
                                          <p:sndTgt r:embed="rId5" name="cashreg.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683012">
                                            <p:txEl>
                                              <p:pRg st="3" end="3"/>
                                            </p:txEl>
                                          </p:spTgt>
                                        </p:tgtEl>
                                        <p:attrNameLst>
                                          <p:attrName>style.visibility</p:attrName>
                                        </p:attrNameLst>
                                      </p:cBhvr>
                                      <p:to>
                                        <p:strVal val="visible"/>
                                      </p:to>
                                    </p:set>
                                    <p:anim calcmode="lin" valueType="num">
                                      <p:cBhvr additive="base">
                                        <p:cTn id="28" dur="500" fill="hold"/>
                                        <p:tgtEl>
                                          <p:spTgt spid="68301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830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683012">
                                            <p:txEl>
                                              <p:pRg st="4" end="4"/>
                                            </p:txEl>
                                          </p:spTgt>
                                        </p:tgtEl>
                                        <p:attrNameLst>
                                          <p:attrName>style.visibility</p:attrName>
                                        </p:attrNameLst>
                                      </p:cBhvr>
                                      <p:to>
                                        <p:strVal val="visible"/>
                                      </p:to>
                                    </p:set>
                                    <p:anim calcmode="lin" valueType="num">
                                      <p:cBhvr additive="base">
                                        <p:cTn id="34" dur="500" fill="hold"/>
                                        <p:tgtEl>
                                          <p:spTgt spid="68301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830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83017"/>
                                        </p:tgtEl>
                                        <p:attrNameLst>
                                          <p:attrName>style.visibility</p:attrName>
                                        </p:attrNameLst>
                                      </p:cBhvr>
                                      <p:to>
                                        <p:strVal val="visible"/>
                                      </p:to>
                                    </p:set>
                                    <p:animEffect transition="in" filter="wipe(right)">
                                      <p:cBhvr>
                                        <p:cTn id="40" dur="500"/>
                                        <p:tgtEl>
                                          <p:spTgt spid="683017"/>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683012">
                                            <p:txEl>
                                              <p:pRg st="5" end="5"/>
                                            </p:txEl>
                                          </p:spTgt>
                                        </p:tgtEl>
                                        <p:attrNameLst>
                                          <p:attrName>style.visibility</p:attrName>
                                        </p:attrNameLst>
                                      </p:cBhvr>
                                      <p:to>
                                        <p:strVal val="visible"/>
                                      </p:to>
                                    </p:set>
                                    <p:anim calcmode="lin" valueType="num">
                                      <p:cBhvr additive="base">
                                        <p:cTn id="45" dur="500" fill="hold"/>
                                        <p:tgtEl>
                                          <p:spTgt spid="683012">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830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par>
                                <p:cTn id="47" presetID="2" presetClass="entr" presetSubtype="4" fill="hold" grpId="0" nodeType="withEffect">
                                  <p:stCondLst>
                                    <p:cond delay="0"/>
                                  </p:stCondLst>
                                  <p:childTnLst>
                                    <p:set>
                                      <p:cBhvr>
                                        <p:cTn id="48" dur="1" fill="hold">
                                          <p:stCondLst>
                                            <p:cond delay="0"/>
                                          </p:stCondLst>
                                        </p:cTn>
                                        <p:tgtEl>
                                          <p:spTgt spid="683018"/>
                                        </p:tgtEl>
                                        <p:attrNameLst>
                                          <p:attrName>style.visibility</p:attrName>
                                        </p:attrNameLst>
                                      </p:cBhvr>
                                      <p:to>
                                        <p:strVal val="visible"/>
                                      </p:to>
                                    </p:set>
                                    <p:anim calcmode="lin" valueType="num">
                                      <p:cBhvr additive="base">
                                        <p:cTn id="49" dur="500" fill="hold"/>
                                        <p:tgtEl>
                                          <p:spTgt spid="683018"/>
                                        </p:tgtEl>
                                        <p:attrNameLst>
                                          <p:attrName>ppt_x</p:attrName>
                                        </p:attrNameLst>
                                      </p:cBhvr>
                                      <p:tavLst>
                                        <p:tav tm="0">
                                          <p:val>
                                            <p:strVal val="#ppt_x"/>
                                          </p:val>
                                        </p:tav>
                                        <p:tav tm="100000">
                                          <p:val>
                                            <p:strVal val="#ppt_x"/>
                                          </p:val>
                                        </p:tav>
                                      </p:tavLst>
                                    </p:anim>
                                    <p:anim calcmode="lin" valueType="num">
                                      <p:cBhvr additive="base">
                                        <p:cTn id="50" dur="500" fill="hold"/>
                                        <p:tgtEl>
                                          <p:spTgt spid="68301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83019"/>
                                        </p:tgtEl>
                                        <p:attrNameLst>
                                          <p:attrName>style.visibility</p:attrName>
                                        </p:attrNameLst>
                                      </p:cBhvr>
                                      <p:to>
                                        <p:strVal val="visible"/>
                                      </p:to>
                                    </p:set>
                                    <p:anim calcmode="lin" valueType="num">
                                      <p:cBhvr additive="base">
                                        <p:cTn id="53" dur="500" fill="hold"/>
                                        <p:tgtEl>
                                          <p:spTgt spid="683019"/>
                                        </p:tgtEl>
                                        <p:attrNameLst>
                                          <p:attrName>ppt_x</p:attrName>
                                        </p:attrNameLst>
                                      </p:cBhvr>
                                      <p:tavLst>
                                        <p:tav tm="0">
                                          <p:val>
                                            <p:strVal val="#ppt_x"/>
                                          </p:val>
                                        </p:tav>
                                        <p:tav tm="100000">
                                          <p:val>
                                            <p:strVal val="#ppt_x"/>
                                          </p:val>
                                        </p:tav>
                                      </p:tavLst>
                                    </p:anim>
                                    <p:anim calcmode="lin" valueType="num">
                                      <p:cBhvr additive="base">
                                        <p:cTn id="54" dur="500" fill="hold"/>
                                        <p:tgtEl>
                                          <p:spTgt spid="683019"/>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683020"/>
                                        </p:tgtEl>
                                        <p:attrNameLst>
                                          <p:attrName>style.visibility</p:attrName>
                                        </p:attrNameLst>
                                      </p:cBhvr>
                                      <p:to>
                                        <p:strVal val="visible"/>
                                      </p:to>
                                    </p:set>
                                    <p:anim calcmode="lin" valueType="num">
                                      <p:cBhvr>
                                        <p:cTn id="59" dur="500" fill="hold"/>
                                        <p:tgtEl>
                                          <p:spTgt spid="683020"/>
                                        </p:tgtEl>
                                        <p:attrNameLst>
                                          <p:attrName>ppt_w</p:attrName>
                                        </p:attrNameLst>
                                      </p:cBhvr>
                                      <p:tavLst>
                                        <p:tav tm="0">
                                          <p:val>
                                            <p:fltVal val="0"/>
                                          </p:val>
                                        </p:tav>
                                        <p:tav tm="100000">
                                          <p:val>
                                            <p:strVal val="#ppt_w"/>
                                          </p:val>
                                        </p:tav>
                                      </p:tavLst>
                                    </p:anim>
                                    <p:anim calcmode="lin" valueType="num">
                                      <p:cBhvr>
                                        <p:cTn id="60" dur="500" fill="hold"/>
                                        <p:tgtEl>
                                          <p:spTgt spid="683020"/>
                                        </p:tgtEl>
                                        <p:attrNameLst>
                                          <p:attrName>ppt_h</p:attrName>
                                        </p:attrNameLst>
                                      </p:cBhvr>
                                      <p:tavLst>
                                        <p:tav tm="0">
                                          <p:val>
                                            <p:fltVal val="0"/>
                                          </p:val>
                                        </p:tav>
                                        <p:tav tm="100000">
                                          <p:val>
                                            <p:strVal val="#ppt_h"/>
                                          </p:val>
                                        </p:tav>
                                      </p:tavLst>
                                    </p:anim>
                                    <p:animEffect transition="in" filter="fade">
                                      <p:cBhvr>
                                        <p:cTn id="61" dur="500"/>
                                        <p:tgtEl>
                                          <p:spTgt spid="683020"/>
                                        </p:tgtEl>
                                      </p:cBhvr>
                                    </p:animEffect>
                                  </p:childTnLst>
                                  <p:subTnLst>
                                    <p:audio>
                                      <p:cMediaNode>
                                        <p:cTn display="0" masterRel="sameClick">
                                          <p:stCondLst>
                                            <p:cond evt="begin" delay="0">
                                              <p:tn val="57"/>
                                            </p:cond>
                                          </p:stCondLst>
                                          <p:endCondLst>
                                            <p:cond evt="onStopAudio" delay="0">
                                              <p:tgtEl>
                                                <p:sldTgt/>
                                              </p:tgtEl>
                                            </p:cond>
                                          </p:endCondLst>
                                        </p:cTn>
                                        <p:tgtEl>
                                          <p:sndTgt r:embed="rId5" name="cashreg.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683021"/>
                                        </p:tgtEl>
                                        <p:attrNameLst>
                                          <p:attrName>style.visibility</p:attrName>
                                        </p:attrNameLst>
                                      </p:cBhvr>
                                      <p:to>
                                        <p:strVal val="visible"/>
                                      </p:to>
                                    </p:set>
                                    <p:anim calcmode="lin" valueType="num">
                                      <p:cBhvr>
                                        <p:cTn id="66" dur="500" fill="hold"/>
                                        <p:tgtEl>
                                          <p:spTgt spid="683021"/>
                                        </p:tgtEl>
                                        <p:attrNameLst>
                                          <p:attrName>ppt_w</p:attrName>
                                        </p:attrNameLst>
                                      </p:cBhvr>
                                      <p:tavLst>
                                        <p:tav tm="0">
                                          <p:val>
                                            <p:fltVal val="0"/>
                                          </p:val>
                                        </p:tav>
                                        <p:tav tm="100000">
                                          <p:val>
                                            <p:strVal val="#ppt_w"/>
                                          </p:val>
                                        </p:tav>
                                      </p:tavLst>
                                    </p:anim>
                                    <p:anim calcmode="lin" valueType="num">
                                      <p:cBhvr>
                                        <p:cTn id="67" dur="500" fill="hold"/>
                                        <p:tgtEl>
                                          <p:spTgt spid="683021"/>
                                        </p:tgtEl>
                                        <p:attrNameLst>
                                          <p:attrName>ppt_h</p:attrName>
                                        </p:attrNameLst>
                                      </p:cBhvr>
                                      <p:tavLst>
                                        <p:tav tm="0">
                                          <p:val>
                                            <p:fltVal val="0"/>
                                          </p:val>
                                        </p:tav>
                                        <p:tav tm="100000">
                                          <p:val>
                                            <p:strVal val="#ppt_h"/>
                                          </p:val>
                                        </p:tav>
                                      </p:tavLst>
                                    </p:anim>
                                    <p:animEffect transition="in" filter="fade">
                                      <p:cBhvr>
                                        <p:cTn id="68" dur="500"/>
                                        <p:tgtEl>
                                          <p:spTgt spid="683021"/>
                                        </p:tgtEl>
                                      </p:cBhvr>
                                    </p:animEffect>
                                  </p:childTnLst>
                                  <p:subTnLst>
                                    <p:audio>
                                      <p:cMediaNode>
                                        <p:cTn display="0" masterRel="sameClick">
                                          <p:stCondLst>
                                            <p:cond evt="begin" delay="0">
                                              <p:tn val="64"/>
                                            </p:cond>
                                          </p:stCondLst>
                                          <p:endCondLst>
                                            <p:cond evt="onStopAudio" delay="0">
                                              <p:tgtEl>
                                                <p:sldTgt/>
                                              </p:tgtEl>
                                            </p:cond>
                                          </p:endCondLst>
                                        </p:cTn>
                                        <p:tgtEl>
                                          <p:sndTgt r:embed="rId5" name="cashreg.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683022"/>
                                        </p:tgtEl>
                                        <p:attrNameLst>
                                          <p:attrName>style.visibility</p:attrName>
                                        </p:attrNameLst>
                                      </p:cBhvr>
                                      <p:to>
                                        <p:strVal val="visible"/>
                                      </p:to>
                                    </p:set>
                                    <p:animEffect transition="in" filter="wipe(up)">
                                      <p:cBhvr>
                                        <p:cTn id="73" dur="1000"/>
                                        <p:tgtEl>
                                          <p:spTgt spid="683022"/>
                                        </p:tgtEl>
                                      </p:cBhvr>
                                    </p:animEffect>
                                  </p:childTnLst>
                                  <p:subTnLst>
                                    <p:audio>
                                      <p:cMediaNode>
                                        <p:cTn display="0" masterRel="sameClick">
                                          <p:stCondLst>
                                            <p:cond evt="begin" delay="0">
                                              <p:tn val="71"/>
                                            </p:cond>
                                          </p:stCondLst>
                                          <p:endCondLst>
                                            <p:cond evt="onStopAudio" delay="0">
                                              <p:tgtEl>
                                                <p:sldTgt/>
                                              </p:tgtEl>
                                            </p:cond>
                                          </p:endCondLst>
                                        </p:cTn>
                                        <p:tgtEl>
                                          <p:sndTgt r:embed="rId6" name="chimes.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683012">
                                            <p:txEl>
                                              <p:pRg st="6" end="6"/>
                                            </p:txEl>
                                          </p:spTgt>
                                        </p:tgtEl>
                                        <p:attrNameLst>
                                          <p:attrName>style.visibility</p:attrName>
                                        </p:attrNameLst>
                                      </p:cBhvr>
                                      <p:to>
                                        <p:strVal val="visible"/>
                                      </p:to>
                                    </p:set>
                                    <p:anim calcmode="lin" valueType="num">
                                      <p:cBhvr additive="base">
                                        <p:cTn id="78" dur="500" fill="hold"/>
                                        <p:tgtEl>
                                          <p:spTgt spid="683012">
                                            <p:txEl>
                                              <p:pRg st="6" end="6"/>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6830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8" grpId="0" animBg="1"/>
      <p:bldP spid="683019" grpId="0" animBg="1"/>
      <p:bldP spid="683020" grpId="0"/>
      <p:bldP spid="683021" grpId="0"/>
      <p:bldP spid="683015" grpId="0" animBg="1"/>
      <p:bldP spid="683016" grpId="0" animBg="1"/>
      <p:bldP spid="683017" grpId="0" animBg="1"/>
      <p:bldP spid="6830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5072" name="Rectangle 16"/>
              <p:cNvSpPr>
                <a:spLocks noChangeArrowheads="1"/>
              </p:cNvSpPr>
              <p:nvPr/>
            </p:nvSpPr>
            <p:spPr bwMode="auto">
              <a:xfrm>
                <a:off x="698500" y="1768474"/>
                <a:ext cx="7772400" cy="4921083"/>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sym typeface="Symbol" pitchFamily="18" charset="2"/>
                  </a:rPr>
                  <a:t>PRACTICE: </a:t>
                </a:r>
                <a:r>
                  <a:rPr lang="en-US" altLang="en-US" sz="2400" dirty="0">
                    <a:solidFill>
                      <a:srgbClr val="000000"/>
                    </a:solidFill>
                    <a:sym typeface="Symbol" pitchFamily="18" charset="2"/>
                  </a:rPr>
                  <a:t>The displacement </a:t>
                </a:r>
                <a:r>
                  <a:rPr lang="en-US" altLang="en-US" sz="2400" i="1" dirty="0">
                    <a:solidFill>
                      <a:srgbClr val="000000"/>
                    </a:solidFill>
                    <a:sym typeface="Symbol" pitchFamily="18" charset="2"/>
                  </a:rPr>
                  <a:t>x  </a:t>
                </a:r>
                <a:r>
                  <a:rPr lang="en-US" altLang="en-US" sz="2400" dirty="0">
                    <a:solidFill>
                      <a:srgbClr val="000000"/>
                    </a:solidFill>
                    <a:sym typeface="Symbol" pitchFamily="18" charset="2"/>
                  </a:rPr>
                  <a:t>vs. time </a:t>
                </a:r>
                <a:r>
                  <a:rPr lang="en-US" altLang="en-US" sz="2400" i="1" dirty="0">
                    <a:solidFill>
                      <a:srgbClr val="000000"/>
                    </a:solidFill>
                    <a:sym typeface="Symbol" pitchFamily="18" charset="2"/>
                  </a:rPr>
                  <a:t>t </a:t>
                </a:r>
                <a:r>
                  <a:rPr lang="en-US" altLang="en-US" sz="2400" dirty="0">
                    <a:solidFill>
                      <a:srgbClr val="000000"/>
                    </a:solidFill>
                    <a:sym typeface="Symbol" pitchFamily="18" charset="2"/>
                  </a:rPr>
                  <a:t>for a 2.5-kg mass is shown                                                                      in the sinusoidal                                                                                                                  graph. </a:t>
                </a:r>
              </a:p>
              <a:p>
                <a:pPr eaLnBrk="1" hangingPunct="1">
                  <a:spcBef>
                    <a:spcPct val="0"/>
                  </a:spcBef>
                  <a:buFontTx/>
                  <a:buNone/>
                </a:pPr>
                <a:r>
                  <a:rPr lang="en-US" altLang="en-US" sz="2400" dirty="0">
                    <a:solidFill>
                      <a:srgbClr val="000000"/>
                    </a:solidFill>
                    <a:sym typeface="Symbol" pitchFamily="18" charset="2"/>
                  </a:rPr>
                  <a:t>(a) Find the                                                                           period and the                                                                  angular                                                                                       frequency of the mass. Then find the maximum velocity.</a:t>
                </a:r>
              </a:p>
              <a:p>
                <a:pPr eaLnBrk="1" hangingPunct="1">
                  <a:spcBef>
                    <a:spcPct val="0"/>
                  </a:spcBef>
                  <a:buFontTx/>
                  <a:buNone/>
                </a:pPr>
                <a:r>
                  <a:rPr lang="en-US" altLang="en-US" sz="2400" dirty="0">
                    <a:solidFill>
                      <a:srgbClr val="000000"/>
                    </a:solidFill>
                    <a:sym typeface="Symbol" pitchFamily="18" charset="2"/>
                  </a:rPr>
                  <a:t>The period is the time for one complete cycle</a:t>
                </a:r>
                <a:r>
                  <a:rPr lang="en-US" altLang="en-US" sz="2400" dirty="0">
                    <a:sym typeface="Symbol" pitchFamily="18" charset="2"/>
                  </a:rPr>
                  <a:t>. It is </a:t>
                </a:r>
                <a:r>
                  <a:rPr lang="en-US" altLang="en-US" sz="2400" dirty="0" smtClean="0">
                    <a:sym typeface="Symbol" pitchFamily="18" charset="2"/>
                  </a:rPr>
                  <a:t>      </a:t>
                </a:r>
                <a14:m>
                  <m:oMath xmlns:m="http://schemas.openxmlformats.org/officeDocument/2006/math">
                    <m:r>
                      <a:rPr lang="en-US" altLang="en-US" sz="2400" i="1" dirty="0" smtClean="0">
                        <a:latin typeface="Cambria Math" panose="02040503050406030204" pitchFamily="18" charset="0"/>
                        <a:sym typeface="Symbol" pitchFamily="18" charset="2"/>
                      </a:rPr>
                      <m:t>𝑇</m:t>
                    </m:r>
                    <m:r>
                      <a:rPr lang="en-US" altLang="en-US" sz="2400" i="1" dirty="0">
                        <a:latin typeface="Cambria Math" panose="02040503050406030204" pitchFamily="18" charset="0"/>
                        <a:sym typeface="Symbol" pitchFamily="18" charset="2"/>
                      </a:rPr>
                      <m:t>=6.0</m:t>
                    </m:r>
                  </m:oMath>
                </a14:m>
                <a:r>
                  <a:rPr lang="en-US" altLang="en-US" sz="2400" dirty="0">
                    <a:sym typeface="Symbol" pitchFamily="18" charset="2"/>
                  </a:rPr>
                  <a:t> s.</a:t>
                </a:r>
              </a:p>
              <a:p>
                <a:pPr eaLnBrk="1" hangingPunct="1">
                  <a:spcBef>
                    <a:spcPct val="0"/>
                  </a:spcBef>
                  <a:buFontTx/>
                  <a:buNone/>
                </a:pPr>
                <a14:m>
                  <m:oMath xmlns:m="http://schemas.openxmlformats.org/officeDocument/2006/math">
                    <m:r>
                      <a:rPr lang="en-US" altLang="en-US" sz="2400" i="1" dirty="0" smtClean="0">
                        <a:solidFill>
                          <a:srgbClr val="000000"/>
                        </a:solidFill>
                        <a:latin typeface="Cambria Math" panose="02040503050406030204" pitchFamily="18" charset="0"/>
                        <a:sym typeface="Symbol" pitchFamily="18" charset="2"/>
                      </a:rPr>
                      <m:t></m:t>
                    </m:r>
                    <m:r>
                      <a:rPr lang="en-US" altLang="en-US" sz="2400" i="1" dirty="0">
                        <a:solidFill>
                          <a:srgbClr val="000000"/>
                        </a:solidFill>
                        <a:latin typeface="Cambria Math" panose="02040503050406030204" pitchFamily="18" charset="0"/>
                        <a:sym typeface="Symbol" pitchFamily="18" charset="2"/>
                      </a:rPr>
                      <m:t>=</m:t>
                    </m:r>
                    <m:f>
                      <m:fPr>
                        <m:ctrlPr>
                          <a:rPr lang="en-US" altLang="en-US" sz="2400" i="1" dirty="0">
                            <a:solidFill>
                              <a:srgbClr val="000000"/>
                            </a:solidFill>
                            <a:latin typeface="Cambria Math" panose="02040503050406030204" pitchFamily="18" charset="0"/>
                            <a:sym typeface="Symbol" pitchFamily="18" charset="2"/>
                          </a:rPr>
                        </m:ctrlPr>
                      </m:fPr>
                      <m:num>
                        <m:r>
                          <a:rPr lang="en-US" altLang="en-US" sz="2400" i="1" dirty="0">
                            <a:solidFill>
                              <a:srgbClr val="000000"/>
                            </a:solidFill>
                            <a:latin typeface="Cambria Math" panose="02040503050406030204" pitchFamily="18" charset="0"/>
                            <a:sym typeface="Symbol" pitchFamily="18" charset="2"/>
                          </a:rPr>
                          <m:t>2</m:t>
                        </m:r>
                      </m:num>
                      <m:den>
                        <m:r>
                          <a:rPr lang="en-US" altLang="en-US" sz="2400" i="1" dirty="0">
                            <a:solidFill>
                              <a:srgbClr val="000000"/>
                            </a:solidFill>
                            <a:latin typeface="Cambria Math" panose="02040503050406030204" pitchFamily="18" charset="0"/>
                            <a:sym typeface="Symbol" pitchFamily="18" charset="2"/>
                          </a:rPr>
                          <m:t>𝑇</m:t>
                        </m:r>
                      </m:den>
                    </m:f>
                    <m:r>
                      <a:rPr lang="en-US" altLang="en-US" sz="2400" i="1" dirty="0">
                        <a:solidFill>
                          <a:srgbClr val="000000"/>
                        </a:solidFill>
                        <a:latin typeface="Cambria Math" panose="02040503050406030204" pitchFamily="18" charset="0"/>
                        <a:sym typeface="Symbol" pitchFamily="18" charset="2"/>
                      </a:rPr>
                      <m:t> =</m:t>
                    </m:r>
                    <m:f>
                      <m:fPr>
                        <m:ctrlPr>
                          <a:rPr lang="en-US" altLang="en-US" sz="2400" i="1" dirty="0">
                            <a:solidFill>
                              <a:srgbClr val="000000"/>
                            </a:solidFill>
                            <a:latin typeface="Cambria Math" panose="02040503050406030204" pitchFamily="18" charset="0"/>
                            <a:sym typeface="Symbol" pitchFamily="18" charset="2"/>
                          </a:rPr>
                        </m:ctrlPr>
                      </m:fPr>
                      <m:num>
                        <m:r>
                          <a:rPr lang="en-US" altLang="en-US" sz="2400" i="1" dirty="0">
                            <a:solidFill>
                              <a:srgbClr val="000000"/>
                            </a:solidFill>
                            <a:latin typeface="Cambria Math" panose="02040503050406030204" pitchFamily="18" charset="0"/>
                            <a:sym typeface="Symbol" pitchFamily="18" charset="2"/>
                          </a:rPr>
                          <m:t>2</m:t>
                        </m:r>
                      </m:num>
                      <m:den>
                        <m:r>
                          <a:rPr lang="en-US" altLang="en-US" sz="2400" i="1" dirty="0">
                            <a:solidFill>
                              <a:srgbClr val="000000"/>
                            </a:solidFill>
                            <a:latin typeface="Cambria Math" panose="02040503050406030204" pitchFamily="18" charset="0"/>
                            <a:sym typeface="Symbol" pitchFamily="18" charset="2"/>
                          </a:rPr>
                          <m:t>6</m:t>
                        </m:r>
                      </m:den>
                    </m:f>
                    <m:r>
                      <a:rPr lang="en-US" altLang="en-US" sz="2400" i="1" dirty="0">
                        <a:solidFill>
                          <a:srgbClr val="000000"/>
                        </a:solidFill>
                        <a:latin typeface="Cambria Math" panose="02040503050406030204" pitchFamily="18" charset="0"/>
                        <a:sym typeface="Symbol" pitchFamily="18" charset="2"/>
                      </a:rPr>
                      <m:t> = 1.0 </m:t>
                    </m:r>
                  </m:oMath>
                </a14:m>
                <a:r>
                  <a:rPr lang="en-US" altLang="en-US" sz="2400" dirty="0">
                    <a:solidFill>
                      <a:srgbClr val="000000"/>
                    </a:solidFill>
                    <a:sym typeface="Symbol" pitchFamily="18" charset="2"/>
                  </a:rPr>
                  <a:t>rad s</a:t>
                </a:r>
                <a:r>
                  <a:rPr lang="en-US" altLang="en-US" sz="2400" baseline="30000" dirty="0">
                    <a:solidFill>
                      <a:srgbClr val="000000"/>
                    </a:solidFill>
                    <a:sym typeface="Symbol" pitchFamily="18" charset="2"/>
                  </a:rPr>
                  <a:t>-1</a:t>
                </a:r>
                <a:r>
                  <a:rPr lang="en-US" altLang="en-US" sz="2400" dirty="0">
                    <a:solidFill>
                      <a:srgbClr val="000000"/>
                    </a:solidFill>
                    <a:sym typeface="Symbol" pitchFamily="18" charset="2"/>
                  </a:rPr>
                  <a:t>. </a:t>
                </a:r>
                <a:r>
                  <a:rPr lang="en-US" altLang="en-US" sz="2400" dirty="0">
                    <a:solidFill>
                      <a:schemeClr val="hlink"/>
                    </a:solidFill>
                    <a:sym typeface="Symbol" pitchFamily="18" charset="2"/>
                  </a:rPr>
                  <a:t>[1.047]</a:t>
                </a:r>
              </a:p>
              <a:p>
                <a:pPr eaLnBrk="1" hangingPunct="1">
                  <a:spcBef>
                    <a:spcPct val="0"/>
                  </a:spcBef>
                  <a:buFontTx/>
                  <a:buNone/>
                </a:pPr>
                <a14:m>
                  <m:oMath xmlns:m="http://schemas.openxmlformats.org/officeDocument/2006/math">
                    <m:r>
                      <a:rPr lang="en-US" altLang="en-US" sz="2400" i="1" dirty="0" smtClean="0">
                        <a:solidFill>
                          <a:srgbClr val="000000"/>
                        </a:solidFill>
                        <a:latin typeface="Cambria Math" panose="02040503050406030204" pitchFamily="18" charset="0"/>
                        <a:sym typeface="Symbol" pitchFamily="18" charset="2"/>
                      </a:rPr>
                      <m:t>𝑣</m:t>
                    </m:r>
                    <m:r>
                      <a:rPr lang="en-US" altLang="en-US" sz="2400" i="1" baseline="-25000" dirty="0" smtClean="0">
                        <a:solidFill>
                          <a:srgbClr val="000000"/>
                        </a:solidFill>
                        <a:latin typeface="Cambria Math" panose="02040503050406030204" pitchFamily="18" charset="0"/>
                        <a:sym typeface="Symbol" pitchFamily="18" charset="2"/>
                      </a:rPr>
                      <m:t>0</m:t>
                    </m:r>
                    <m:r>
                      <a:rPr lang="en-US" altLang="en-US" sz="2400" i="1" dirty="0">
                        <a:solidFill>
                          <a:srgbClr val="000000"/>
                        </a:solidFill>
                        <a:latin typeface="Cambria Math" panose="02040503050406030204" pitchFamily="18" charset="0"/>
                        <a:sym typeface="Symbol" pitchFamily="18" charset="2"/>
                      </a:rPr>
                      <m:t>=</m:t>
                    </m:r>
                    <m:r>
                      <a:rPr lang="en-US" altLang="en-US" sz="2400" i="1" dirty="0">
                        <a:solidFill>
                          <a:srgbClr val="000000"/>
                        </a:solidFill>
                        <a:latin typeface="Cambria Math" panose="02040503050406030204" pitchFamily="18" charset="0"/>
                        <a:sym typeface="Symbol" pitchFamily="18" charset="2"/>
                      </a:rPr>
                      <m:t>𝑥</m:t>
                    </m:r>
                    <m:r>
                      <a:rPr lang="en-US" altLang="en-US" sz="2400" i="1" baseline="-25000" dirty="0">
                        <a:solidFill>
                          <a:srgbClr val="000000"/>
                        </a:solidFill>
                        <a:latin typeface="Cambria Math" panose="02040503050406030204" pitchFamily="18" charset="0"/>
                        <a:sym typeface="Symbol" pitchFamily="18" charset="2"/>
                      </a:rPr>
                      <m:t>0</m:t>
                    </m:r>
                    <m:r>
                      <a:rPr lang="en-US" altLang="en-US" sz="2400" i="1" dirty="0">
                        <a:solidFill>
                          <a:srgbClr val="000000"/>
                        </a:solidFill>
                        <a:latin typeface="Cambria Math" panose="02040503050406030204" pitchFamily="18" charset="0"/>
                        <a:sym typeface="Symbol" pitchFamily="18" charset="2"/>
                      </a:rPr>
                      <m:t>=1.4(1.047)=1.5 </m:t>
                    </m:r>
                  </m:oMath>
                </a14:m>
                <a:r>
                  <a:rPr lang="en-US" altLang="en-US" sz="2400" dirty="0">
                    <a:solidFill>
                      <a:srgbClr val="000000"/>
                    </a:solidFill>
                    <a:sym typeface="Symbol" pitchFamily="18" charset="2"/>
                  </a:rPr>
                  <a:t>m s</a:t>
                </a:r>
                <a:r>
                  <a:rPr lang="en-US" altLang="en-US" sz="2400" baseline="30000" dirty="0">
                    <a:solidFill>
                      <a:srgbClr val="000000"/>
                    </a:solidFill>
                    <a:sym typeface="Symbol" pitchFamily="18" charset="2"/>
                  </a:rPr>
                  <a:t>-1</a:t>
                </a:r>
                <a:r>
                  <a:rPr lang="en-US" altLang="en-US" sz="2400" dirty="0">
                    <a:solidFill>
                      <a:srgbClr val="000000"/>
                    </a:solidFill>
                    <a:sym typeface="Symbol" pitchFamily="18" charset="2"/>
                  </a:rPr>
                  <a:t>.</a:t>
                </a:r>
              </a:p>
            </p:txBody>
          </p:sp>
        </mc:Choice>
        <mc:Fallback xmlns="">
          <p:sp>
            <p:nvSpPr>
              <p:cNvPr id="685072" name="Rectangle 16"/>
              <p:cNvSpPr>
                <a:spLocks noRot="1" noChangeAspect="1" noMove="1" noResize="1" noEditPoints="1" noAdjustHandles="1" noChangeArrowheads="1" noChangeShapeType="1" noTextEdit="1"/>
              </p:cNvSpPr>
              <p:nvPr/>
            </p:nvSpPr>
            <p:spPr bwMode="auto">
              <a:xfrm>
                <a:off x="698500" y="1768474"/>
                <a:ext cx="7772400" cy="4921083"/>
              </a:xfrm>
              <a:prstGeom prst="rect">
                <a:avLst/>
              </a:prstGeom>
              <a:blipFill>
                <a:blip r:embed="rId6"/>
                <a:stretch>
                  <a:fillRect l="-1255" t="-867" r="-4862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685071" name="Picture 15"/>
          <p:cNvPicPr>
            <a:picLocks noChangeAspect="1" noChangeArrowheads="1"/>
          </p:cNvPicPr>
          <p:nvPr/>
        </p:nvPicPr>
        <p:blipFill>
          <a:blip r:embed="rId7"/>
          <a:srcRect/>
          <a:stretch>
            <a:fillRect/>
          </a:stretch>
        </p:blipFill>
        <p:spPr bwMode="auto">
          <a:xfrm>
            <a:off x="3051175" y="2262188"/>
            <a:ext cx="6000750" cy="2062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5073" name="Line 17"/>
          <p:cNvSpPr>
            <a:spLocks noChangeShapeType="1"/>
          </p:cNvSpPr>
          <p:nvPr/>
        </p:nvSpPr>
        <p:spPr bwMode="auto">
          <a:xfrm>
            <a:off x="3705225" y="3287713"/>
            <a:ext cx="2767013" cy="0"/>
          </a:xfrm>
          <a:prstGeom prst="line">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85074" name="Line 18"/>
          <p:cNvSpPr>
            <a:spLocks noChangeShapeType="1"/>
          </p:cNvSpPr>
          <p:nvPr/>
        </p:nvSpPr>
        <p:spPr bwMode="auto">
          <a:xfrm flipV="1">
            <a:off x="3702050" y="2635250"/>
            <a:ext cx="0" cy="649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36871" name="Rectangle 2"/>
          <p:cNvSpPr>
            <a:spLocks noChangeArrowheads="1"/>
          </p:cNvSpPr>
          <p:nvPr/>
        </p:nvSpPr>
        <p:spPr bwMode="auto">
          <a:xfrm>
            <a:off x="685800" y="1343025"/>
            <a:ext cx="7772400" cy="44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Solving SHM problems graphically and by calculation</a:t>
            </a:r>
            <a:endParaRPr lang="en-US" altLang="en-US" sz="2400">
              <a:solidFill>
                <a:srgbClr val="333399"/>
              </a:solidFill>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5072">
                                            <p:txEl>
                                              <p:pRg st="0" end="0"/>
                                            </p:txEl>
                                          </p:spTgt>
                                        </p:tgtEl>
                                        <p:attrNameLst>
                                          <p:attrName>style.visibility</p:attrName>
                                        </p:attrNameLst>
                                      </p:cBhvr>
                                      <p:to>
                                        <p:strVal val="visible"/>
                                      </p:to>
                                    </p:set>
                                    <p:anim calcmode="lin" valueType="num">
                                      <p:cBhvr additive="base">
                                        <p:cTn id="7" dur="500" fill="hold"/>
                                        <p:tgtEl>
                                          <p:spTgt spid="6850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50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685071"/>
                                        </p:tgtEl>
                                        <p:attrNameLst>
                                          <p:attrName>style.visibility</p:attrName>
                                        </p:attrNameLst>
                                      </p:cBhvr>
                                      <p:to>
                                        <p:strVal val="visible"/>
                                      </p:to>
                                    </p:set>
                                    <p:anim calcmode="lin" valueType="num">
                                      <p:cBhvr>
                                        <p:cTn id="11" dur="500" fill="hold"/>
                                        <p:tgtEl>
                                          <p:spTgt spid="685071"/>
                                        </p:tgtEl>
                                        <p:attrNameLst>
                                          <p:attrName>ppt_w</p:attrName>
                                        </p:attrNameLst>
                                      </p:cBhvr>
                                      <p:tavLst>
                                        <p:tav tm="0">
                                          <p:val>
                                            <p:fltVal val="0"/>
                                          </p:val>
                                        </p:tav>
                                        <p:tav tm="100000">
                                          <p:val>
                                            <p:strVal val="#ppt_w"/>
                                          </p:val>
                                        </p:tav>
                                      </p:tavLst>
                                    </p:anim>
                                    <p:anim calcmode="lin" valueType="num">
                                      <p:cBhvr>
                                        <p:cTn id="12" dur="500" fill="hold"/>
                                        <p:tgtEl>
                                          <p:spTgt spid="685071"/>
                                        </p:tgtEl>
                                        <p:attrNameLst>
                                          <p:attrName>ppt_h</p:attrName>
                                        </p:attrNameLst>
                                      </p:cBhvr>
                                      <p:tavLst>
                                        <p:tav tm="0">
                                          <p:val>
                                            <p:fltVal val="0"/>
                                          </p:val>
                                        </p:tav>
                                        <p:tav tm="100000">
                                          <p:val>
                                            <p:strVal val="#ppt_h"/>
                                          </p:val>
                                        </p:tav>
                                      </p:tavLst>
                                    </p:anim>
                                    <p:animEffect transition="in" filter="fade">
                                      <p:cBhvr>
                                        <p:cTn id="13" dur="500"/>
                                        <p:tgtEl>
                                          <p:spTgt spid="68507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85072">
                                            <p:txEl>
                                              <p:pRg st="1" end="1"/>
                                            </p:txEl>
                                          </p:spTgt>
                                        </p:tgtEl>
                                        <p:attrNameLst>
                                          <p:attrName>style.visibility</p:attrName>
                                        </p:attrNameLst>
                                      </p:cBhvr>
                                      <p:to>
                                        <p:strVal val="visible"/>
                                      </p:to>
                                    </p:set>
                                    <p:anim calcmode="lin" valueType="num">
                                      <p:cBhvr additive="base">
                                        <p:cTn id="18" dur="500" fill="hold"/>
                                        <p:tgtEl>
                                          <p:spTgt spid="68507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850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85072">
                                            <p:txEl>
                                              <p:pRg st="2" end="2"/>
                                            </p:txEl>
                                          </p:spTgt>
                                        </p:tgtEl>
                                        <p:attrNameLst>
                                          <p:attrName>style.visibility</p:attrName>
                                        </p:attrNameLst>
                                      </p:cBhvr>
                                      <p:to>
                                        <p:strVal val="visible"/>
                                      </p:to>
                                    </p:set>
                                    <p:anim calcmode="lin" valueType="num">
                                      <p:cBhvr additive="base">
                                        <p:cTn id="24" dur="500" fill="hold"/>
                                        <p:tgtEl>
                                          <p:spTgt spid="68507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8507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85073"/>
                                        </p:tgtEl>
                                        <p:attrNameLst>
                                          <p:attrName>style.visibility</p:attrName>
                                        </p:attrNameLst>
                                      </p:cBhvr>
                                      <p:to>
                                        <p:strVal val="visible"/>
                                      </p:to>
                                    </p:set>
                                    <p:animEffect transition="in" filter="wipe(left)">
                                      <p:cBhvr>
                                        <p:cTn id="30" dur="500"/>
                                        <p:tgtEl>
                                          <p:spTgt spid="685073"/>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85072">
                                            <p:txEl>
                                              <p:pRg st="3" end="3"/>
                                            </p:txEl>
                                          </p:spTgt>
                                        </p:tgtEl>
                                        <p:attrNameLst>
                                          <p:attrName>style.visibility</p:attrName>
                                        </p:attrNameLst>
                                      </p:cBhvr>
                                      <p:to>
                                        <p:strVal val="visible"/>
                                      </p:to>
                                    </p:set>
                                    <p:anim calcmode="lin" valueType="num">
                                      <p:cBhvr additive="base">
                                        <p:cTn id="35" dur="500" fill="hold"/>
                                        <p:tgtEl>
                                          <p:spTgt spid="68507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8507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85072">
                                            <p:txEl>
                                              <p:pRg st="4" end="4"/>
                                            </p:txEl>
                                          </p:spTgt>
                                        </p:tgtEl>
                                        <p:attrNameLst>
                                          <p:attrName>style.visibility</p:attrName>
                                        </p:attrNameLst>
                                      </p:cBhvr>
                                      <p:to>
                                        <p:strVal val="visible"/>
                                      </p:to>
                                    </p:set>
                                    <p:anim calcmode="lin" valueType="num">
                                      <p:cBhvr additive="base">
                                        <p:cTn id="41" dur="500" fill="hold"/>
                                        <p:tgtEl>
                                          <p:spTgt spid="68507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8507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par>
                          <p:cTn id="43" fill="hold" nodeType="afterGroup">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685074"/>
                                        </p:tgtEl>
                                        <p:attrNameLst>
                                          <p:attrName>style.visibility</p:attrName>
                                        </p:attrNameLst>
                                      </p:cBhvr>
                                      <p:to>
                                        <p:strVal val="visible"/>
                                      </p:to>
                                    </p:set>
                                    <p:animEffect transition="in" filter="wipe(down)">
                                      <p:cBhvr>
                                        <p:cTn id="46" dur="500"/>
                                        <p:tgtEl>
                                          <p:spTgt spid="685074"/>
                                        </p:tgtEl>
                                      </p:cBhvr>
                                    </p:animEffec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73" grpId="0" animBg="1"/>
      <p:bldP spid="68507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8" name="Rectangle 4"/>
          <p:cNvSpPr>
            <a:spLocks noChangeArrowheads="1"/>
          </p:cNvSpPr>
          <p:nvPr/>
        </p:nvSpPr>
        <p:spPr bwMode="auto">
          <a:xfrm>
            <a:off x="698500" y="1768475"/>
            <a:ext cx="7772400" cy="488315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ym typeface="Symbol" pitchFamily="18" charset="2"/>
              </a:rPr>
              <a:t>PRACTICE: </a:t>
            </a:r>
            <a:r>
              <a:rPr lang="en-US" altLang="en-US" sz="2400" dirty="0">
                <a:solidFill>
                  <a:srgbClr val="000000"/>
                </a:solidFill>
                <a:sym typeface="Symbol" pitchFamily="18" charset="2"/>
              </a:rPr>
              <a:t>The displacement </a:t>
            </a:r>
            <a:r>
              <a:rPr lang="en-US" altLang="en-US" sz="2400" i="1" dirty="0">
                <a:solidFill>
                  <a:srgbClr val="000000"/>
                </a:solidFill>
                <a:sym typeface="Symbol" pitchFamily="18" charset="2"/>
              </a:rPr>
              <a:t>x  </a:t>
            </a:r>
            <a:r>
              <a:rPr lang="en-US" altLang="en-US" sz="2400" dirty="0">
                <a:solidFill>
                  <a:srgbClr val="000000"/>
                </a:solidFill>
                <a:sym typeface="Symbol" pitchFamily="18" charset="2"/>
              </a:rPr>
              <a:t>vs. time </a:t>
            </a:r>
            <a:r>
              <a:rPr lang="en-US" altLang="en-US" sz="2400" i="1" dirty="0">
                <a:solidFill>
                  <a:srgbClr val="000000"/>
                </a:solidFill>
                <a:sym typeface="Symbol" pitchFamily="18" charset="2"/>
              </a:rPr>
              <a:t>t </a:t>
            </a:r>
            <a:r>
              <a:rPr lang="en-US" altLang="en-US" sz="2400" dirty="0">
                <a:solidFill>
                  <a:srgbClr val="000000"/>
                </a:solidFill>
                <a:sym typeface="Symbol" pitchFamily="18" charset="2"/>
              </a:rPr>
              <a:t>for a 2.5-kg mass is shown                                                                               in the sinusoidal                                                                                                                  graph. </a:t>
            </a:r>
          </a:p>
          <a:p>
            <a:pPr eaLnBrk="1" hangingPunct="1">
              <a:spcBef>
                <a:spcPct val="0"/>
              </a:spcBef>
              <a:buFontTx/>
              <a:buNone/>
            </a:pPr>
            <a:r>
              <a:rPr lang="en-US" altLang="en-US" sz="2400" dirty="0">
                <a:solidFill>
                  <a:srgbClr val="000000"/>
                </a:solidFill>
                <a:sym typeface="Symbol" pitchFamily="18" charset="2"/>
              </a:rPr>
              <a:t>(b) Find the                                                                            force acting on                                                                                       the mass at                                                                                   </a:t>
            </a:r>
            <a:r>
              <a:rPr lang="en-US" altLang="en-US" sz="2400" i="1" dirty="0">
                <a:solidFill>
                  <a:srgbClr val="000000"/>
                </a:solidFill>
                <a:sym typeface="Symbol" pitchFamily="18" charset="2"/>
              </a:rPr>
              <a:t>t</a:t>
            </a:r>
            <a:r>
              <a:rPr lang="en-US" altLang="en-US" sz="2400" dirty="0">
                <a:solidFill>
                  <a:srgbClr val="000000"/>
                </a:solidFill>
                <a:sym typeface="Symbol" pitchFamily="18" charset="2"/>
              </a:rPr>
              <a:t> = 3 s. Then find it’s velocity at that instant.</a:t>
            </a:r>
          </a:p>
          <a:p>
            <a:pPr eaLnBrk="1" hangingPunct="1">
              <a:spcBef>
                <a:spcPct val="0"/>
              </a:spcBef>
              <a:buFontTx/>
              <a:buNone/>
            </a:pPr>
            <a:r>
              <a:rPr lang="en-US" altLang="en-US" sz="2400" dirty="0">
                <a:solidFill>
                  <a:srgbClr val="000000"/>
                </a:solidFill>
                <a:sym typeface="Symbol" pitchFamily="18" charset="2"/>
              </a:rPr>
              <a:t>Use </a:t>
            </a:r>
            <a:r>
              <a:rPr lang="en-US" altLang="en-US" sz="2400" i="1" dirty="0">
                <a:solidFill>
                  <a:srgbClr val="000000"/>
                </a:solidFill>
                <a:sym typeface="Symbol" pitchFamily="18" charset="2"/>
              </a:rPr>
              <a:t>F</a:t>
            </a:r>
            <a:r>
              <a:rPr lang="en-US" altLang="en-US" sz="2400" dirty="0">
                <a:solidFill>
                  <a:srgbClr val="000000"/>
                </a:solidFill>
                <a:sym typeface="Symbol" pitchFamily="18" charset="2"/>
              </a:rPr>
              <a:t> = </a:t>
            </a:r>
            <a:r>
              <a:rPr lang="en-US" altLang="en-US" sz="2400" i="1" dirty="0">
                <a:solidFill>
                  <a:srgbClr val="000000"/>
                </a:solidFill>
                <a:sym typeface="Symbol" pitchFamily="18" charset="2"/>
              </a:rPr>
              <a:t>ma</a:t>
            </a:r>
            <a:r>
              <a:rPr lang="en-US" altLang="en-US" sz="2400" dirty="0">
                <a:solidFill>
                  <a:srgbClr val="000000"/>
                </a:solidFill>
                <a:sym typeface="Symbol" pitchFamily="18" charset="2"/>
              </a:rPr>
              <a:t> where </a:t>
            </a:r>
            <a:r>
              <a:rPr lang="en-US" altLang="en-US" sz="2400" i="1" dirty="0">
                <a:solidFill>
                  <a:srgbClr val="000000"/>
                </a:solidFill>
                <a:sym typeface="Symbol" pitchFamily="18" charset="2"/>
              </a:rPr>
              <a:t>m</a:t>
            </a:r>
            <a:r>
              <a:rPr lang="en-US" altLang="en-US" sz="2400" dirty="0">
                <a:solidFill>
                  <a:srgbClr val="000000"/>
                </a:solidFill>
                <a:sym typeface="Symbol" pitchFamily="18" charset="2"/>
              </a:rPr>
              <a:t> = 2.5 kg. </a:t>
            </a:r>
            <a:endParaRPr lang="en-US" altLang="en-US" sz="2400" dirty="0">
              <a:sym typeface="Symbol" pitchFamily="18" charset="2"/>
            </a:endParaRPr>
          </a:p>
          <a:p>
            <a:pPr eaLnBrk="1" hangingPunct="1">
              <a:spcBef>
                <a:spcPct val="0"/>
              </a:spcBef>
              <a:buFontTx/>
              <a:buNone/>
            </a:pPr>
            <a:r>
              <a:rPr lang="en-US" altLang="en-US" sz="2400" dirty="0">
                <a:solidFill>
                  <a:srgbClr val="000000"/>
                </a:solidFill>
                <a:sym typeface="Symbol" pitchFamily="18" charset="2"/>
              </a:rPr>
              <a:t>At </a:t>
            </a:r>
            <a:r>
              <a:rPr lang="en-US" altLang="en-US" sz="2400" i="1" dirty="0">
                <a:solidFill>
                  <a:srgbClr val="000000"/>
                </a:solidFill>
                <a:sym typeface="Symbol" pitchFamily="18" charset="2"/>
              </a:rPr>
              <a:t>t</a:t>
            </a:r>
            <a:r>
              <a:rPr lang="en-US" altLang="en-US" sz="2400" dirty="0">
                <a:solidFill>
                  <a:srgbClr val="000000"/>
                </a:solidFill>
                <a:sym typeface="Symbol" pitchFamily="18" charset="2"/>
              </a:rPr>
              <a:t> = 3 s we see that </a:t>
            </a:r>
            <a:r>
              <a:rPr lang="en-US" altLang="en-US" sz="2400" i="1" dirty="0">
                <a:solidFill>
                  <a:srgbClr val="000000"/>
                </a:solidFill>
                <a:sym typeface="Symbol" pitchFamily="18" charset="2"/>
              </a:rPr>
              <a:t>x</a:t>
            </a:r>
            <a:r>
              <a:rPr lang="en-US" altLang="en-US" sz="2400" dirty="0">
                <a:solidFill>
                  <a:srgbClr val="000000"/>
                </a:solidFill>
                <a:sym typeface="Symbol" pitchFamily="18" charset="2"/>
              </a:rPr>
              <a:t> = -1.4 m.</a:t>
            </a:r>
            <a:endParaRPr lang="en-US" altLang="en-US" sz="2400" b="1" i="1" dirty="0">
              <a:solidFill>
                <a:schemeClr val="hlink"/>
              </a:solidFill>
              <a:sym typeface="Symbol" pitchFamily="18" charset="2"/>
            </a:endParaRPr>
          </a:p>
          <a:p>
            <a:pPr eaLnBrk="1" hangingPunct="1">
              <a:spcBef>
                <a:spcPct val="0"/>
              </a:spcBef>
              <a:buFontTx/>
              <a:buNone/>
            </a:pPr>
            <a:r>
              <a:rPr lang="en-US" altLang="en-US" sz="2400" dirty="0">
                <a:solidFill>
                  <a:srgbClr val="000000"/>
                </a:solidFill>
                <a:sym typeface="Symbol" pitchFamily="18" charset="2"/>
              </a:rPr>
              <a:t>Then </a:t>
            </a:r>
            <a:r>
              <a:rPr lang="en-US" altLang="en-US" sz="2400" i="1" dirty="0">
                <a:solidFill>
                  <a:srgbClr val="000000"/>
                </a:solidFill>
                <a:cs typeface="Times New Roman" pitchFamily="18" charset="0"/>
              </a:rPr>
              <a:t>a</a:t>
            </a:r>
            <a:r>
              <a:rPr lang="en-US" altLang="en-US" sz="2400" dirty="0">
                <a:solidFill>
                  <a:srgbClr val="000000"/>
                </a:solidFill>
                <a:cs typeface="Times New Roman" pitchFamily="18" charset="0"/>
              </a:rPr>
              <a:t> = -</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rPr>
              <a:t>2</a:t>
            </a:r>
            <a:r>
              <a:rPr lang="en-US" altLang="en-US" sz="2400" i="1" dirty="0">
                <a:solidFill>
                  <a:srgbClr val="000000"/>
                </a:solidFill>
                <a:cs typeface="Times New Roman" pitchFamily="18" charset="0"/>
              </a:rPr>
              <a:t>x</a:t>
            </a:r>
            <a:r>
              <a:rPr lang="en-US" altLang="en-US" sz="2400" dirty="0">
                <a:solidFill>
                  <a:srgbClr val="000000"/>
                </a:solidFill>
                <a:cs typeface="Times New Roman" pitchFamily="18" charset="0"/>
              </a:rPr>
              <a:t> = -(1.047</a:t>
            </a:r>
            <a:r>
              <a:rPr lang="en-US" altLang="en-US" sz="2400" baseline="30000" dirty="0">
                <a:solidFill>
                  <a:srgbClr val="000000"/>
                </a:solidFill>
                <a:cs typeface="Times New Roman" pitchFamily="18" charset="0"/>
              </a:rPr>
              <a:t>2</a:t>
            </a:r>
            <a:r>
              <a:rPr lang="en-US" altLang="en-US" sz="2400" dirty="0">
                <a:solidFill>
                  <a:srgbClr val="000000"/>
                </a:solidFill>
                <a:cs typeface="Times New Roman" pitchFamily="18" charset="0"/>
              </a:rPr>
              <a:t>)(-1.4) = 1.5 m</a:t>
            </a:r>
            <a:r>
              <a:rPr lang="en-US" altLang="en-US" sz="2400" baseline="-25000" dirty="0">
                <a:solidFill>
                  <a:srgbClr val="000000"/>
                </a:solidFill>
                <a:cs typeface="Times New Roman" pitchFamily="18" charset="0"/>
              </a:rPr>
              <a:t> </a:t>
            </a:r>
            <a:r>
              <a:rPr lang="en-US" altLang="en-US" sz="2400" dirty="0">
                <a:solidFill>
                  <a:srgbClr val="000000"/>
                </a:solidFill>
                <a:cs typeface="Times New Roman" pitchFamily="18" charset="0"/>
              </a:rPr>
              <a:t>s</a:t>
            </a:r>
            <a:r>
              <a:rPr lang="en-US" altLang="en-US" sz="2400" baseline="30000" dirty="0">
                <a:solidFill>
                  <a:srgbClr val="000000"/>
                </a:solidFill>
                <a:cs typeface="Times New Roman" pitchFamily="18" charset="0"/>
              </a:rPr>
              <a:t>-2</a:t>
            </a:r>
            <a:r>
              <a:rPr lang="en-US" altLang="en-US" sz="2400" dirty="0">
                <a:solidFill>
                  <a:srgbClr val="000000"/>
                </a:solidFill>
                <a:cs typeface="Times New Roman" pitchFamily="18" charset="0"/>
              </a:rPr>
              <a:t>.</a:t>
            </a:r>
          </a:p>
          <a:p>
            <a:pPr eaLnBrk="1" hangingPunct="1">
              <a:spcBef>
                <a:spcPct val="0"/>
              </a:spcBef>
              <a:buFontTx/>
              <a:buNone/>
            </a:pPr>
            <a:r>
              <a:rPr lang="en-US" altLang="en-US" sz="2400" dirty="0">
                <a:solidFill>
                  <a:srgbClr val="000000"/>
                </a:solidFill>
                <a:sym typeface="Symbol" pitchFamily="18" charset="2"/>
              </a:rPr>
              <a:t>Then </a:t>
            </a:r>
            <a:r>
              <a:rPr lang="en-US" altLang="en-US" sz="2400" i="1" dirty="0">
                <a:solidFill>
                  <a:srgbClr val="000000"/>
                </a:solidFill>
              </a:rPr>
              <a:t>F</a:t>
            </a:r>
            <a:r>
              <a:rPr lang="en-US" altLang="en-US" sz="2400" dirty="0">
                <a:solidFill>
                  <a:srgbClr val="000000"/>
                </a:solidFill>
              </a:rPr>
              <a:t> = </a:t>
            </a:r>
            <a:r>
              <a:rPr lang="en-US" altLang="en-US" sz="2400" i="1" dirty="0">
                <a:solidFill>
                  <a:srgbClr val="000000"/>
                </a:solidFill>
              </a:rPr>
              <a:t>ma </a:t>
            </a:r>
            <a:r>
              <a:rPr lang="en-US" altLang="en-US" sz="2400" dirty="0">
                <a:solidFill>
                  <a:srgbClr val="000000"/>
                </a:solidFill>
              </a:rPr>
              <a:t>= 2.5(1.5) = 3.8 </a:t>
            </a:r>
            <a:r>
              <a:rPr lang="en-US" altLang="en-US" sz="2400" dirty="0" smtClean="0">
                <a:solidFill>
                  <a:srgbClr val="000000"/>
                </a:solidFill>
              </a:rPr>
              <a:t>N.</a:t>
            </a:r>
            <a:endParaRPr lang="en-US" altLang="en-US" sz="2400" dirty="0">
              <a:solidFill>
                <a:srgbClr val="000000"/>
              </a:solidFill>
            </a:endParaRPr>
          </a:p>
          <a:p>
            <a:pPr eaLnBrk="1" hangingPunct="1">
              <a:spcBef>
                <a:spcPct val="0"/>
              </a:spcBef>
              <a:buFontTx/>
              <a:buNone/>
            </a:pPr>
            <a:r>
              <a:rPr lang="en-US" altLang="en-US" sz="2400" dirty="0">
                <a:solidFill>
                  <a:srgbClr val="000000"/>
                </a:solidFill>
                <a:sym typeface="Symbol" pitchFamily="18" charset="2"/>
              </a:rPr>
              <a:t>Because the slope is zero, so is the velocity.</a:t>
            </a:r>
          </a:p>
        </p:txBody>
      </p:sp>
      <p:pic>
        <p:nvPicPr>
          <p:cNvPr id="35844" name="Picture 5"/>
          <p:cNvPicPr>
            <a:picLocks noChangeAspect="1" noChangeArrowheads="1"/>
          </p:cNvPicPr>
          <p:nvPr/>
        </p:nvPicPr>
        <p:blipFill>
          <a:blip r:embed="rId7"/>
          <a:srcRect/>
          <a:stretch>
            <a:fillRect/>
          </a:stretch>
        </p:blipFill>
        <p:spPr bwMode="auto">
          <a:xfrm>
            <a:off x="3051175" y="2262188"/>
            <a:ext cx="6000750" cy="2062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111" name="Line 7"/>
          <p:cNvSpPr>
            <a:spLocks noChangeShapeType="1"/>
          </p:cNvSpPr>
          <p:nvPr/>
        </p:nvSpPr>
        <p:spPr bwMode="auto">
          <a:xfrm flipV="1">
            <a:off x="5084763" y="3275013"/>
            <a:ext cx="0" cy="6492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37895" name="Rectangle 2"/>
          <p:cNvSpPr>
            <a:spLocks noChangeArrowheads="1"/>
          </p:cNvSpPr>
          <p:nvPr/>
        </p:nvSpPr>
        <p:spPr bwMode="auto">
          <a:xfrm>
            <a:off x="685800" y="1343025"/>
            <a:ext cx="7772400" cy="44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Solving SHM problems graphically and by calculation</a:t>
            </a:r>
            <a:endParaRPr lang="en-US" altLang="en-US" sz="2400">
              <a:solidFill>
                <a:srgbClr val="333399"/>
              </a:solidFill>
              <a:cs typeface="Times New Roman" pitchFamily="18" charset="0"/>
            </a:endParaRPr>
          </a:p>
        </p:txBody>
      </p:sp>
      <p:sp>
        <p:nvSpPr>
          <p:cNvPr id="8" name="Line 8"/>
          <p:cNvSpPr>
            <a:spLocks noChangeShapeType="1"/>
          </p:cNvSpPr>
          <p:nvPr/>
        </p:nvSpPr>
        <p:spPr bwMode="auto">
          <a:xfrm flipH="1">
            <a:off x="3672839" y="3924300"/>
            <a:ext cx="142811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7112" name="Line 8"/>
          <p:cNvSpPr>
            <a:spLocks noChangeShapeType="1"/>
          </p:cNvSpPr>
          <p:nvPr/>
        </p:nvSpPr>
        <p:spPr bwMode="auto">
          <a:xfrm>
            <a:off x="4010025" y="3940175"/>
            <a:ext cx="215423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7108">
                                            <p:txEl>
                                              <p:pRg st="1" end="1"/>
                                            </p:txEl>
                                          </p:spTgt>
                                        </p:tgtEl>
                                        <p:attrNameLst>
                                          <p:attrName>style.visibility</p:attrName>
                                        </p:attrNameLst>
                                      </p:cBhvr>
                                      <p:to>
                                        <p:strVal val="visible"/>
                                      </p:to>
                                    </p:set>
                                    <p:anim calcmode="lin" valueType="num">
                                      <p:cBhvr additive="base">
                                        <p:cTn id="7" dur="500" fill="hold"/>
                                        <p:tgtEl>
                                          <p:spTgt spid="68710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71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87108">
                                            <p:txEl>
                                              <p:pRg st="2" end="2"/>
                                            </p:txEl>
                                          </p:spTgt>
                                        </p:tgtEl>
                                        <p:attrNameLst>
                                          <p:attrName>style.visibility</p:attrName>
                                        </p:attrNameLst>
                                      </p:cBhvr>
                                      <p:to>
                                        <p:strVal val="visible"/>
                                      </p:to>
                                    </p:set>
                                    <p:anim calcmode="lin" valueType="num">
                                      <p:cBhvr additive="base">
                                        <p:cTn id="13" dur="500" fill="hold"/>
                                        <p:tgtEl>
                                          <p:spTgt spid="68710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71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87108">
                                            <p:txEl>
                                              <p:pRg st="3" end="3"/>
                                            </p:txEl>
                                          </p:spTgt>
                                        </p:tgtEl>
                                        <p:attrNameLst>
                                          <p:attrName>style.visibility</p:attrName>
                                        </p:attrNameLst>
                                      </p:cBhvr>
                                      <p:to>
                                        <p:strVal val="visible"/>
                                      </p:to>
                                    </p:set>
                                    <p:anim calcmode="lin" valueType="num">
                                      <p:cBhvr additive="base">
                                        <p:cTn id="19" dur="500" fill="hold"/>
                                        <p:tgtEl>
                                          <p:spTgt spid="68710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710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87111"/>
                                        </p:tgtEl>
                                        <p:attrNameLst>
                                          <p:attrName>style.visibility</p:attrName>
                                        </p:attrNameLst>
                                      </p:cBhvr>
                                      <p:to>
                                        <p:strVal val="visible"/>
                                      </p:to>
                                    </p:set>
                                    <p:animEffect transition="in" filter="wipe(up)">
                                      <p:cBhvr>
                                        <p:cTn id="25" dur="500"/>
                                        <p:tgtEl>
                                          <p:spTgt spid="687111"/>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par>
                          <p:cTn id="26" fill="hold" nodeType="withGroup">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right)">
                                      <p:cBhvr>
                                        <p:cTn id="29" dur="500"/>
                                        <p:tgtEl>
                                          <p:spTgt spid="8"/>
                                        </p:tgtEl>
                                      </p:cBhvr>
                                    </p:animEffect>
                                  </p:childTnLst>
                                  <p:subTnLst>
                                    <p:audio>
                                      <p:cMediaNode>
                                        <p:cTn display="0" masterRel="sameClick">
                                          <p:stCondLst>
                                            <p:cond evt="begin" delay="0">
                                              <p:tn val="27"/>
                                            </p:cond>
                                          </p:stCondLst>
                                          <p:endCondLst>
                                            <p:cond evt="onStopAudio" delay="0">
                                              <p:tgtEl>
                                                <p:sldTgt/>
                                              </p:tgtEl>
                                            </p:cond>
                                          </p:endCondLst>
                                        </p:cTn>
                                        <p:tgtEl>
                                          <p:sndTgt r:embed="rId5" name="cashreg.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87108">
                                            <p:txEl>
                                              <p:pRg st="4" end="4"/>
                                            </p:txEl>
                                          </p:spTgt>
                                        </p:tgtEl>
                                        <p:attrNameLst>
                                          <p:attrName>style.visibility</p:attrName>
                                        </p:attrNameLst>
                                      </p:cBhvr>
                                      <p:to>
                                        <p:strVal val="visible"/>
                                      </p:to>
                                    </p:set>
                                    <p:anim calcmode="lin" valueType="num">
                                      <p:cBhvr additive="base">
                                        <p:cTn id="34" dur="500" fill="hold"/>
                                        <p:tgtEl>
                                          <p:spTgt spid="687108">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8710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687108">
                                            <p:txEl>
                                              <p:pRg st="5" end="5"/>
                                            </p:txEl>
                                          </p:spTgt>
                                        </p:tgtEl>
                                        <p:attrNameLst>
                                          <p:attrName>style.visibility</p:attrName>
                                        </p:attrNameLst>
                                      </p:cBhvr>
                                      <p:to>
                                        <p:strVal val="visible"/>
                                      </p:to>
                                    </p:set>
                                    <p:anim calcmode="lin" valueType="num">
                                      <p:cBhvr additive="base">
                                        <p:cTn id="40" dur="500" fill="hold"/>
                                        <p:tgtEl>
                                          <p:spTgt spid="687108">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8710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687108">
                                            <p:txEl>
                                              <p:pRg st="6" end="6"/>
                                            </p:txEl>
                                          </p:spTgt>
                                        </p:tgtEl>
                                        <p:attrNameLst>
                                          <p:attrName>style.visibility</p:attrName>
                                        </p:attrNameLst>
                                      </p:cBhvr>
                                      <p:to>
                                        <p:strVal val="visible"/>
                                      </p:to>
                                    </p:set>
                                    <p:anim calcmode="lin" valueType="num">
                                      <p:cBhvr additive="base">
                                        <p:cTn id="46" dur="500" fill="hold"/>
                                        <p:tgtEl>
                                          <p:spTgt spid="687108">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8710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87112"/>
                                        </p:tgtEl>
                                        <p:attrNameLst>
                                          <p:attrName>style.visibility</p:attrName>
                                        </p:attrNameLst>
                                      </p:cBhvr>
                                      <p:to>
                                        <p:strVal val="visible"/>
                                      </p:to>
                                    </p:set>
                                    <p:animEffect transition="in" filter="wipe(left)">
                                      <p:cBhvr>
                                        <p:cTn id="52" dur="1000"/>
                                        <p:tgtEl>
                                          <p:spTgt spid="687112"/>
                                        </p:tgtEl>
                                      </p:cBhvr>
                                    </p:animEffect>
                                  </p:childTnLst>
                                  <p:subTnLst>
                                    <p:audio>
                                      <p:cMediaNode>
                                        <p:cTn display="0" masterRel="sameClick">
                                          <p:stCondLst>
                                            <p:cond evt="begin" delay="0">
                                              <p:tn val="50"/>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11" grpId="0" animBg="1"/>
      <p:bldP spid="8" grpId="0" animBg="1"/>
      <p:bldP spid="6871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5" name="Rectangle 3"/>
          <p:cNvSpPr>
            <a:spLocks noChangeArrowheads="1"/>
          </p:cNvSpPr>
          <p:nvPr/>
        </p:nvSpPr>
        <p:spPr bwMode="auto">
          <a:xfrm>
            <a:off x="685800" y="1343025"/>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a:p>
            <a:pPr eaLnBrk="1" hangingPunct="1">
              <a:spcBef>
                <a:spcPct val="0"/>
              </a:spcBef>
              <a:buFontTx/>
              <a:buNone/>
            </a:pPr>
            <a:r>
              <a:rPr lang="en-US" altLang="en-US" sz="2400">
                <a:solidFill>
                  <a:srgbClr val="000000"/>
                </a:solidFill>
                <a:cs typeface="Times New Roman" pitchFamily="18" charset="0"/>
                <a:sym typeface="Symbol" pitchFamily="18" charset="2"/>
              </a:rPr>
              <a:t>Consider the pendulum to                                                 the right which is placed in                                                 position and held there.</a:t>
            </a:r>
          </a:p>
          <a:p>
            <a:pPr eaLnBrk="1" hangingPunct="1">
              <a:spcBef>
                <a:spcPct val="0"/>
              </a:spcBef>
              <a:buFontTx/>
              <a:buNone/>
            </a:pPr>
            <a:r>
              <a:rPr lang="en-US" altLang="en-US" sz="2400">
                <a:solidFill>
                  <a:srgbClr val="000000"/>
                </a:solidFill>
                <a:cs typeface="Times New Roman" pitchFamily="18" charset="0"/>
                <a:sym typeface="Symbol" pitchFamily="18" charset="2"/>
              </a:rPr>
              <a:t>Let the </a:t>
            </a:r>
            <a:r>
              <a:rPr lang="en-US" altLang="en-US" sz="2400">
                <a:cs typeface="Times New Roman" pitchFamily="18" charset="0"/>
                <a:sym typeface="Symbol" pitchFamily="18" charset="2"/>
              </a:rPr>
              <a:t>green rectangle                    </a:t>
            </a:r>
            <a:r>
              <a:rPr lang="en-US" altLang="en-US" sz="2400">
                <a:solidFill>
                  <a:srgbClr val="000000"/>
                </a:solidFill>
                <a:cs typeface="Times New Roman" pitchFamily="18" charset="0"/>
                <a:sym typeface="Symbol" pitchFamily="18" charset="2"/>
              </a:rPr>
              <a:t>                           represent the </a:t>
            </a:r>
            <a:r>
              <a:rPr lang="en-US" altLang="en-US" sz="2400">
                <a:solidFill>
                  <a:srgbClr val="008000"/>
                </a:solidFill>
                <a:cs typeface="Times New Roman" pitchFamily="18" charset="0"/>
                <a:sym typeface="Symbol" pitchFamily="18" charset="2"/>
              </a:rPr>
              <a:t>potential                                                   energy</a:t>
            </a:r>
            <a:r>
              <a:rPr lang="en-US" altLang="en-US" sz="2400">
                <a:solidFill>
                  <a:srgbClr val="000000"/>
                </a:solidFill>
                <a:cs typeface="Times New Roman" pitchFamily="18" charset="0"/>
                <a:sym typeface="Symbol" pitchFamily="18" charset="2"/>
              </a:rPr>
              <a:t> of the system.</a:t>
            </a:r>
          </a:p>
          <a:p>
            <a:pPr eaLnBrk="1" hangingPunct="1">
              <a:spcBef>
                <a:spcPct val="0"/>
              </a:spcBef>
              <a:buFontTx/>
              <a:buNone/>
            </a:pPr>
            <a:r>
              <a:rPr lang="en-US" altLang="en-US" sz="2400">
                <a:solidFill>
                  <a:srgbClr val="000000"/>
                </a:solidFill>
                <a:cs typeface="Times New Roman" pitchFamily="18" charset="0"/>
                <a:sym typeface="Symbol" pitchFamily="18" charset="2"/>
              </a:rPr>
              <a:t>Let the red rectangle                                                      represent the </a:t>
            </a:r>
            <a:r>
              <a:rPr lang="en-US" altLang="en-US" sz="2400">
                <a:solidFill>
                  <a:srgbClr val="FF0000"/>
                </a:solidFill>
                <a:cs typeface="Times New Roman" pitchFamily="18" charset="0"/>
                <a:sym typeface="Symbol" pitchFamily="18" charset="2"/>
              </a:rPr>
              <a:t>kinetic                                                            energy</a:t>
            </a:r>
            <a:r>
              <a:rPr lang="en-US" altLang="en-US" sz="2400">
                <a:solidFill>
                  <a:srgbClr val="000000"/>
                </a:solidFill>
                <a:cs typeface="Times New Roman" pitchFamily="18" charset="0"/>
                <a:sym typeface="Symbol" pitchFamily="18" charset="2"/>
              </a:rPr>
              <a:t> of the system.</a:t>
            </a:r>
          </a:p>
          <a:p>
            <a:pPr eaLnBrk="1" hangingPunct="1">
              <a:spcBef>
                <a:spcPct val="0"/>
              </a:spcBef>
              <a:buFontTx/>
              <a:buNone/>
            </a:pPr>
            <a:r>
              <a:rPr lang="en-US" altLang="en-US" sz="2400">
                <a:solidFill>
                  <a:srgbClr val="000000"/>
                </a:solidFill>
                <a:cs typeface="Times New Roman" pitchFamily="18" charset="0"/>
                <a:sym typeface="Symbol" pitchFamily="18" charset="2"/>
              </a:rPr>
              <a:t>Because there is no motion yet, there is no kinetic energy. But if we release it, the </a:t>
            </a:r>
            <a:r>
              <a:rPr lang="en-US" altLang="en-US" sz="2400">
                <a:solidFill>
                  <a:srgbClr val="FF0000"/>
                </a:solidFill>
                <a:cs typeface="Times New Roman" pitchFamily="18" charset="0"/>
                <a:sym typeface="Symbol" pitchFamily="18" charset="2"/>
              </a:rPr>
              <a:t>kinetic energy</a:t>
            </a:r>
            <a:r>
              <a:rPr lang="en-US" altLang="en-US" sz="2400">
                <a:solidFill>
                  <a:srgbClr val="000000"/>
                </a:solidFill>
                <a:cs typeface="Times New Roman" pitchFamily="18" charset="0"/>
                <a:sym typeface="Symbol" pitchFamily="18" charset="2"/>
              </a:rPr>
              <a:t> will grow as the </a:t>
            </a:r>
            <a:r>
              <a:rPr lang="en-US" altLang="en-US" sz="2400">
                <a:solidFill>
                  <a:srgbClr val="008000"/>
                </a:solidFill>
                <a:cs typeface="Times New Roman" pitchFamily="18" charset="0"/>
                <a:sym typeface="Symbol" pitchFamily="18" charset="2"/>
              </a:rPr>
              <a:t>potential energy</a:t>
            </a:r>
            <a:r>
              <a:rPr lang="en-US" altLang="en-US" sz="2400">
                <a:solidFill>
                  <a:srgbClr val="000000"/>
                </a:solidFill>
                <a:cs typeface="Times New Roman" pitchFamily="18" charset="0"/>
                <a:sym typeface="Symbol" pitchFamily="18" charset="2"/>
              </a:rPr>
              <a:t> diminishes.</a:t>
            </a:r>
          </a:p>
          <a:p>
            <a:pPr eaLnBrk="1" hangingPunct="1">
              <a:spcBef>
                <a:spcPct val="0"/>
              </a:spcBef>
              <a:buFontTx/>
              <a:buNone/>
            </a:pPr>
            <a:r>
              <a:rPr lang="en-US" altLang="en-US" sz="2400">
                <a:solidFill>
                  <a:srgbClr val="000000"/>
                </a:solidFill>
                <a:cs typeface="Times New Roman" pitchFamily="18" charset="0"/>
                <a:sym typeface="Symbol" pitchFamily="18" charset="2"/>
              </a:rPr>
              <a:t>A continuous exchange between </a:t>
            </a:r>
            <a:r>
              <a:rPr lang="en-US" altLang="en-US" sz="2400" i="1">
                <a:solidFill>
                  <a:srgbClr val="FF0000"/>
                </a:solidFill>
                <a:cs typeface="Times New Roman" pitchFamily="18" charset="0"/>
                <a:sym typeface="Symbol" pitchFamily="18" charset="2"/>
              </a:rPr>
              <a:t>E</a:t>
            </a:r>
            <a:r>
              <a:rPr lang="en-US" altLang="en-US" sz="2400" baseline="-25000">
                <a:solidFill>
                  <a:srgbClr val="FF0000"/>
                </a:solidFill>
                <a:cs typeface="Times New Roman" pitchFamily="18" charset="0"/>
                <a:sym typeface="Symbol" pitchFamily="18" charset="2"/>
              </a:rPr>
              <a:t>K</a:t>
            </a:r>
            <a:r>
              <a:rPr lang="en-US" altLang="en-US" sz="2400">
                <a:solidFill>
                  <a:srgbClr val="000000"/>
                </a:solidFill>
                <a:cs typeface="Times New Roman" pitchFamily="18" charset="0"/>
                <a:sym typeface="Symbol" pitchFamily="18" charset="2"/>
              </a:rPr>
              <a:t> and </a:t>
            </a:r>
            <a:r>
              <a:rPr lang="en-US" altLang="en-US" sz="2400" i="1">
                <a:solidFill>
                  <a:srgbClr val="008000"/>
                </a:solidFill>
                <a:cs typeface="Times New Roman" pitchFamily="18" charset="0"/>
                <a:sym typeface="Symbol" pitchFamily="18" charset="2"/>
              </a:rPr>
              <a:t>E</a:t>
            </a:r>
            <a:r>
              <a:rPr lang="en-US" altLang="en-US" sz="2400" baseline="-25000">
                <a:solidFill>
                  <a:srgbClr val="008000"/>
                </a:solidFill>
                <a:cs typeface="Times New Roman" pitchFamily="18" charset="0"/>
                <a:sym typeface="Symbol" pitchFamily="18" charset="2"/>
              </a:rPr>
              <a:t>P</a:t>
            </a:r>
            <a:r>
              <a:rPr lang="en-US" altLang="en-US" sz="2400">
                <a:solidFill>
                  <a:srgbClr val="000000"/>
                </a:solidFill>
                <a:cs typeface="Times New Roman" pitchFamily="18" charset="0"/>
                <a:sym typeface="Symbol" pitchFamily="18" charset="2"/>
              </a:rPr>
              <a:t> occurs.</a:t>
            </a:r>
          </a:p>
        </p:txBody>
      </p:sp>
      <p:sp>
        <p:nvSpPr>
          <p:cNvPr id="689216" name="Rectangle 64"/>
          <p:cNvSpPr>
            <a:spLocks noChangeArrowheads="1"/>
          </p:cNvSpPr>
          <p:nvPr/>
        </p:nvSpPr>
        <p:spPr bwMode="auto">
          <a:xfrm>
            <a:off x="6335713" y="2698750"/>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89215" name="Rectangle 63"/>
          <p:cNvSpPr>
            <a:spLocks noChangeArrowheads="1"/>
          </p:cNvSpPr>
          <p:nvPr/>
        </p:nvSpPr>
        <p:spPr bwMode="auto">
          <a:xfrm>
            <a:off x="6338888" y="2690813"/>
            <a:ext cx="700087"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89217" name="Rectangle 65"/>
          <p:cNvSpPr>
            <a:spLocks noChangeArrowheads="1"/>
          </p:cNvSpPr>
          <p:nvPr/>
        </p:nvSpPr>
        <p:spPr bwMode="auto">
          <a:xfrm>
            <a:off x="6316663" y="3684588"/>
            <a:ext cx="715962" cy="1057275"/>
          </a:xfrm>
          <a:prstGeom prst="rect">
            <a:avLst/>
          </a:prstGeom>
          <a:solidFill>
            <a:srgbClr val="EAEAEA"/>
          </a:solidFill>
          <a:ln w="9525">
            <a:solidFill>
              <a:srgbClr val="EAEAEA"/>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6"/>
          <p:cNvGrpSpPr>
            <a:grpSpLocks/>
          </p:cNvGrpSpPr>
          <p:nvPr/>
        </p:nvGrpSpPr>
        <p:grpSpPr bwMode="auto">
          <a:xfrm rot="-5400000">
            <a:off x="6496050" y="406400"/>
            <a:ext cx="307975" cy="3883025"/>
            <a:chOff x="1934" y="1419"/>
            <a:chExt cx="194" cy="2446"/>
          </a:xfrm>
        </p:grpSpPr>
        <p:sp>
          <p:nvSpPr>
            <p:cNvPr id="689159" name="Oval 7"/>
            <p:cNvSpPr>
              <a:spLocks noChangeArrowheads="1"/>
            </p:cNvSpPr>
            <p:nvPr/>
          </p:nvSpPr>
          <p:spPr bwMode="auto">
            <a:xfrm>
              <a:off x="1970" y="3691"/>
              <a:ext cx="159" cy="159"/>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38926" name="Line 8"/>
            <p:cNvSpPr>
              <a:spLocks noChangeShapeType="1"/>
            </p:cNvSpPr>
            <p:nvPr/>
          </p:nvSpPr>
          <p:spPr bwMode="auto">
            <a:xfrm flipV="1">
              <a:off x="2031" y="2653"/>
              <a:ext cx="0" cy="10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8927" name="Group 9"/>
            <p:cNvGrpSpPr>
              <a:grpSpLocks/>
            </p:cNvGrpSpPr>
            <p:nvPr/>
          </p:nvGrpSpPr>
          <p:grpSpPr bwMode="auto">
            <a:xfrm>
              <a:off x="1934" y="1419"/>
              <a:ext cx="174" cy="2446"/>
              <a:chOff x="1934" y="1419"/>
              <a:chExt cx="174" cy="2446"/>
            </a:xfrm>
          </p:grpSpPr>
          <p:sp>
            <p:nvSpPr>
              <p:cNvPr id="38928" name="Rectangle 10"/>
              <p:cNvSpPr>
                <a:spLocks noChangeArrowheads="1"/>
              </p:cNvSpPr>
              <p:nvPr/>
            </p:nvSpPr>
            <p:spPr bwMode="auto">
              <a:xfrm>
                <a:off x="1940" y="2645"/>
                <a:ext cx="167"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8929" name="Rectangle 11"/>
              <p:cNvSpPr>
                <a:spLocks noChangeArrowheads="1"/>
              </p:cNvSpPr>
              <p:nvPr/>
            </p:nvSpPr>
            <p:spPr bwMode="auto">
              <a:xfrm>
                <a:off x="1934" y="1419"/>
                <a:ext cx="174"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grpSp>
        <p:nvGrpSpPr>
          <p:cNvPr id="4" name="Group 12"/>
          <p:cNvGrpSpPr>
            <a:grpSpLocks/>
          </p:cNvGrpSpPr>
          <p:nvPr/>
        </p:nvGrpSpPr>
        <p:grpSpPr bwMode="auto">
          <a:xfrm>
            <a:off x="6194425" y="2060575"/>
            <a:ext cx="950913" cy="349250"/>
            <a:chOff x="3774" y="2486"/>
            <a:chExt cx="599" cy="220"/>
          </a:xfrm>
        </p:grpSpPr>
        <p:sp>
          <p:nvSpPr>
            <p:cNvPr id="38922" name="Rectangle 13"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8923" name="Line 14"/>
            <p:cNvSpPr>
              <a:spLocks noChangeShapeType="1"/>
            </p:cNvSpPr>
            <p:nvPr/>
          </p:nvSpPr>
          <p:spPr bwMode="auto">
            <a:xfrm>
              <a:off x="3782" y="2665"/>
              <a:ext cx="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4" name="Oval 15"/>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pic>
        <p:nvPicPr>
          <p:cNvPr id="689221" name="Picture 69" descr="bd05378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242300" y="2416175"/>
            <a:ext cx="8397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9155">
                                            <p:txEl>
                                              <p:pRg st="0" end="0"/>
                                            </p:txEl>
                                          </p:spTgt>
                                        </p:tgtEl>
                                        <p:attrNameLst>
                                          <p:attrName>style.visibility</p:attrName>
                                        </p:attrNameLst>
                                      </p:cBhvr>
                                      <p:to>
                                        <p:strVal val="visible"/>
                                      </p:to>
                                    </p:set>
                                    <p:anim calcmode="lin" valueType="num">
                                      <p:cBhvr additive="base">
                                        <p:cTn id="7" dur="500" fill="hold"/>
                                        <p:tgtEl>
                                          <p:spTgt spid="68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915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89155">
                                            <p:txEl>
                                              <p:pRg st="1" end="1"/>
                                            </p:txEl>
                                          </p:spTgt>
                                        </p:tgtEl>
                                        <p:attrNameLst>
                                          <p:attrName>style.visibility</p:attrName>
                                        </p:attrNameLst>
                                      </p:cBhvr>
                                      <p:to>
                                        <p:strVal val="visible"/>
                                      </p:to>
                                    </p:set>
                                    <p:anim calcmode="lin" valueType="num">
                                      <p:cBhvr additive="base">
                                        <p:cTn id="13" dur="500" fill="hold"/>
                                        <p:tgtEl>
                                          <p:spTgt spid="68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91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689221"/>
                                        </p:tgtEl>
                                        <p:attrNameLst>
                                          <p:attrName>style.visibility</p:attrName>
                                        </p:attrNameLst>
                                      </p:cBhvr>
                                      <p:to>
                                        <p:strVal val="visible"/>
                                      </p:to>
                                    </p:set>
                                    <p:anim calcmode="lin" valueType="num">
                                      <p:cBhvr additive="base">
                                        <p:cTn id="27" dur="500" fill="hold"/>
                                        <p:tgtEl>
                                          <p:spTgt spid="689221"/>
                                        </p:tgtEl>
                                        <p:attrNameLst>
                                          <p:attrName>ppt_x</p:attrName>
                                        </p:attrNameLst>
                                      </p:cBhvr>
                                      <p:tavLst>
                                        <p:tav tm="0">
                                          <p:val>
                                            <p:strVal val="1+#ppt_w/2"/>
                                          </p:val>
                                        </p:tav>
                                        <p:tav tm="100000">
                                          <p:val>
                                            <p:strVal val="#ppt_x"/>
                                          </p:val>
                                        </p:tav>
                                      </p:tavLst>
                                    </p:anim>
                                    <p:anim calcmode="lin" valueType="num">
                                      <p:cBhvr additive="base">
                                        <p:cTn id="28" dur="500" fill="hold"/>
                                        <p:tgtEl>
                                          <p:spTgt spid="6892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689155">
                                            <p:txEl>
                                              <p:pRg st="2" end="2"/>
                                            </p:txEl>
                                          </p:spTgt>
                                        </p:tgtEl>
                                        <p:attrNameLst>
                                          <p:attrName>style.visibility</p:attrName>
                                        </p:attrNameLst>
                                      </p:cBhvr>
                                      <p:to>
                                        <p:strVal val="visible"/>
                                      </p:to>
                                    </p:set>
                                    <p:anim calcmode="lin" valueType="num">
                                      <p:cBhvr additive="base">
                                        <p:cTn id="33" dur="500" fill="hold"/>
                                        <p:tgtEl>
                                          <p:spTgt spid="68915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8915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89216"/>
                                        </p:tgtEl>
                                        <p:attrNameLst>
                                          <p:attrName>style.visibility</p:attrName>
                                        </p:attrNameLst>
                                      </p:cBhvr>
                                      <p:to>
                                        <p:strVal val="visible"/>
                                      </p:to>
                                    </p:set>
                                    <p:animEffect transition="in" filter="fade">
                                      <p:cBhvr>
                                        <p:cTn id="39" dur="500"/>
                                        <p:tgtEl>
                                          <p:spTgt spid="6892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89215"/>
                                        </p:tgtEl>
                                        <p:attrNameLst>
                                          <p:attrName>style.visibility</p:attrName>
                                        </p:attrNameLst>
                                      </p:cBhvr>
                                      <p:to>
                                        <p:strVal val="visible"/>
                                      </p:to>
                                    </p:set>
                                    <p:animEffect transition="in" filter="fade">
                                      <p:cBhvr>
                                        <p:cTn id="42" dur="500"/>
                                        <p:tgtEl>
                                          <p:spTgt spid="6892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89217"/>
                                        </p:tgtEl>
                                        <p:attrNameLst>
                                          <p:attrName>style.visibility</p:attrName>
                                        </p:attrNameLst>
                                      </p:cBhvr>
                                      <p:to>
                                        <p:strVal val="visible"/>
                                      </p:to>
                                    </p:set>
                                    <p:animEffect transition="in" filter="fade">
                                      <p:cBhvr>
                                        <p:cTn id="45" dur="500"/>
                                        <p:tgtEl>
                                          <p:spTgt spid="68921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689155">
                                            <p:txEl>
                                              <p:pRg st="3" end="3"/>
                                            </p:txEl>
                                          </p:spTgt>
                                        </p:tgtEl>
                                        <p:attrNameLst>
                                          <p:attrName>style.visibility</p:attrName>
                                        </p:attrNameLst>
                                      </p:cBhvr>
                                      <p:to>
                                        <p:strVal val="visible"/>
                                      </p:to>
                                    </p:set>
                                    <p:anim calcmode="lin" valueType="num">
                                      <p:cBhvr additive="base">
                                        <p:cTn id="50" dur="500" fill="hold"/>
                                        <p:tgtEl>
                                          <p:spTgt spid="689155">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8915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689155">
                                            <p:txEl>
                                              <p:pRg st="4" end="4"/>
                                            </p:txEl>
                                          </p:spTgt>
                                        </p:tgtEl>
                                        <p:attrNameLst>
                                          <p:attrName>style.visibility</p:attrName>
                                        </p:attrNameLst>
                                      </p:cBhvr>
                                      <p:to>
                                        <p:strVal val="visible"/>
                                      </p:to>
                                    </p:set>
                                    <p:anim calcmode="lin" valueType="num">
                                      <p:cBhvr additive="base">
                                        <p:cTn id="56" dur="500" fill="hold"/>
                                        <p:tgtEl>
                                          <p:spTgt spid="689155">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68915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xit" presetSubtype="2" fill="hold" nodeType="clickEffect">
                                  <p:stCondLst>
                                    <p:cond delay="0"/>
                                  </p:stCondLst>
                                  <p:childTnLst>
                                    <p:anim calcmode="lin" valueType="num">
                                      <p:cBhvr additive="base">
                                        <p:cTn id="61" dur="500"/>
                                        <p:tgtEl>
                                          <p:spTgt spid="689221"/>
                                        </p:tgtEl>
                                        <p:attrNameLst>
                                          <p:attrName>ppt_x</p:attrName>
                                        </p:attrNameLst>
                                      </p:cBhvr>
                                      <p:tavLst>
                                        <p:tav tm="0">
                                          <p:val>
                                            <p:strVal val="ppt_x"/>
                                          </p:val>
                                        </p:tav>
                                        <p:tav tm="100000">
                                          <p:val>
                                            <p:strVal val="1+ppt_w/2"/>
                                          </p:val>
                                        </p:tav>
                                      </p:tavLst>
                                    </p:anim>
                                    <p:anim calcmode="lin" valueType="num">
                                      <p:cBhvr additive="base">
                                        <p:cTn id="62" dur="500"/>
                                        <p:tgtEl>
                                          <p:spTgt spid="689221"/>
                                        </p:tgtEl>
                                        <p:attrNameLst>
                                          <p:attrName>ppt_y</p:attrName>
                                        </p:attrNameLst>
                                      </p:cBhvr>
                                      <p:tavLst>
                                        <p:tav tm="0">
                                          <p:val>
                                            <p:strVal val="ppt_y"/>
                                          </p:val>
                                        </p:tav>
                                        <p:tav tm="100000">
                                          <p:val>
                                            <p:strVal val="ppt_y"/>
                                          </p:val>
                                        </p:tav>
                                      </p:tavLst>
                                    </p:anim>
                                    <p:set>
                                      <p:cBhvr>
                                        <p:cTn id="63" dur="1" fill="hold">
                                          <p:stCondLst>
                                            <p:cond delay="499"/>
                                          </p:stCondLst>
                                        </p:cTn>
                                        <p:tgtEl>
                                          <p:spTgt spid="689221"/>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par>
                          <p:cTn id="64" fill="hold" nodeType="afterGroup">
                            <p:stCondLst>
                              <p:cond delay="500"/>
                            </p:stCondLst>
                            <p:childTnLst>
                              <p:par>
                                <p:cTn id="65" presetID="8" presetClass="emph" presetSubtype="0" repeatCount="indefinite" accel="50000" decel="50000" autoRev="1" fill="hold" nodeType="afterEffect">
                                  <p:stCondLst>
                                    <p:cond delay="0"/>
                                  </p:stCondLst>
                                  <p:childTnLst>
                                    <p:animRot by="10800000">
                                      <p:cBhvr>
                                        <p:cTn id="66" dur="2000" fill="hold"/>
                                        <p:tgtEl>
                                          <p:spTgt spid="2"/>
                                        </p:tgtEl>
                                        <p:attrNameLst>
                                          <p:attrName>r</p:attrName>
                                        </p:attrNameLst>
                                      </p:cBhvr>
                                    </p:animRot>
                                  </p:childTnLst>
                                </p:cTn>
                              </p:par>
                              <p:par>
                                <p:cTn id="67"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68" dur="1000" fill="hold"/>
                                        <p:tgtEl>
                                          <p:spTgt spid="689215"/>
                                        </p:tgtEl>
                                        <p:attrNameLst>
                                          <p:attrName>ppt_x</p:attrName>
                                          <p:attrName>ppt_y</p:attrName>
                                        </p:attrNameLst>
                                      </p:cBhvr>
                                      <p:rCtr x="0" y="7269"/>
                                    </p:animMotion>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689155">
                                            <p:txEl>
                                              <p:pRg st="5" end="5"/>
                                            </p:txEl>
                                          </p:spTgt>
                                        </p:tgtEl>
                                        <p:attrNameLst>
                                          <p:attrName>style.visibility</p:attrName>
                                        </p:attrNameLst>
                                      </p:cBhvr>
                                      <p:to>
                                        <p:strVal val="visible"/>
                                      </p:to>
                                    </p:set>
                                    <p:anim calcmode="lin" valueType="num">
                                      <p:cBhvr additive="base">
                                        <p:cTn id="73" dur="500" fill="hold"/>
                                        <p:tgtEl>
                                          <p:spTgt spid="689155">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8915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216" grpId="0" animBg="1"/>
      <p:bldP spid="689215" grpId="0" animBg="1"/>
      <p:bldP spid="689215" grpId="1" animBg="1"/>
      <p:bldP spid="6892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ChangeArrowheads="1"/>
          </p:cNvSpPr>
          <p:nvPr/>
        </p:nvSpPr>
        <p:spPr bwMode="auto">
          <a:xfrm>
            <a:off x="685800" y="1343025"/>
            <a:ext cx="7772400" cy="54117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a:p>
            <a:pPr eaLnBrk="1" hangingPunct="1">
              <a:spcBef>
                <a:spcPct val="0"/>
              </a:spcBef>
              <a:buFontTx/>
              <a:buNone/>
            </a:pPr>
            <a:r>
              <a:rPr lang="en-US" altLang="en-US" sz="2400">
                <a:solidFill>
                  <a:srgbClr val="000000"/>
                </a:solidFill>
                <a:cs typeface="Times New Roman" pitchFamily="18" charset="0"/>
                <a:sym typeface="Symbol" pitchFamily="18" charset="2"/>
              </a:rPr>
              <a:t>Consider the mass-spring                                             system shown here. The                                                   mass is pulled to the right                                                         and held in place.</a:t>
            </a:r>
          </a:p>
          <a:p>
            <a:pPr eaLnBrk="1" hangingPunct="1">
              <a:spcBef>
                <a:spcPct val="0"/>
              </a:spcBef>
              <a:buFontTx/>
              <a:buNone/>
            </a:pPr>
            <a:r>
              <a:rPr lang="en-US" altLang="en-US" sz="2400">
                <a:solidFill>
                  <a:srgbClr val="000000"/>
                </a:solidFill>
                <a:cs typeface="Times New Roman" pitchFamily="18" charset="0"/>
                <a:sym typeface="Symbol" pitchFamily="18" charset="2"/>
              </a:rPr>
              <a:t>Let the </a:t>
            </a:r>
            <a:r>
              <a:rPr lang="en-US" altLang="en-US" sz="2400">
                <a:cs typeface="Times New Roman" pitchFamily="18" charset="0"/>
                <a:sym typeface="Symbol" pitchFamily="18" charset="2"/>
              </a:rPr>
              <a:t>green rectangle                    </a:t>
            </a:r>
            <a:r>
              <a:rPr lang="en-US" altLang="en-US" sz="2400">
                <a:solidFill>
                  <a:srgbClr val="000000"/>
                </a:solidFill>
                <a:cs typeface="Times New Roman" pitchFamily="18" charset="0"/>
                <a:sym typeface="Symbol" pitchFamily="18" charset="2"/>
              </a:rPr>
              <a:t>                           represent the </a:t>
            </a:r>
            <a:r>
              <a:rPr lang="en-US" altLang="en-US" sz="2400">
                <a:solidFill>
                  <a:srgbClr val="008000"/>
                </a:solidFill>
                <a:cs typeface="Times New Roman" pitchFamily="18" charset="0"/>
                <a:sym typeface="Symbol" pitchFamily="18" charset="2"/>
              </a:rPr>
              <a:t>potential                                                   energy</a:t>
            </a:r>
            <a:r>
              <a:rPr lang="en-US" altLang="en-US" sz="2400">
                <a:solidFill>
                  <a:srgbClr val="000000"/>
                </a:solidFill>
                <a:cs typeface="Times New Roman" pitchFamily="18" charset="0"/>
                <a:sym typeface="Symbol" pitchFamily="18" charset="2"/>
              </a:rPr>
              <a:t> of the system.</a:t>
            </a:r>
          </a:p>
          <a:p>
            <a:pPr eaLnBrk="1" hangingPunct="1">
              <a:spcBef>
                <a:spcPct val="0"/>
              </a:spcBef>
              <a:buFontTx/>
              <a:buNone/>
            </a:pPr>
            <a:r>
              <a:rPr lang="en-US" altLang="en-US" sz="2400">
                <a:solidFill>
                  <a:srgbClr val="000000"/>
                </a:solidFill>
                <a:cs typeface="Times New Roman" pitchFamily="18" charset="0"/>
                <a:sym typeface="Symbol" pitchFamily="18" charset="2"/>
              </a:rPr>
              <a:t>Let the red rectangle                                                        represent the </a:t>
            </a:r>
            <a:r>
              <a:rPr lang="en-US" altLang="en-US" sz="2400">
                <a:solidFill>
                  <a:srgbClr val="FF0000"/>
                </a:solidFill>
                <a:cs typeface="Times New Roman" pitchFamily="18" charset="0"/>
                <a:sym typeface="Symbol" pitchFamily="18" charset="2"/>
              </a:rPr>
              <a:t>kinetic                                                              energy</a:t>
            </a:r>
            <a:r>
              <a:rPr lang="en-US" altLang="en-US" sz="2400">
                <a:solidFill>
                  <a:srgbClr val="000000"/>
                </a:solidFill>
                <a:cs typeface="Times New Roman" pitchFamily="18" charset="0"/>
                <a:sym typeface="Symbol" pitchFamily="18" charset="2"/>
              </a:rPr>
              <a:t> of the system.</a:t>
            </a:r>
          </a:p>
          <a:p>
            <a:pPr eaLnBrk="1" hangingPunct="1">
              <a:spcBef>
                <a:spcPct val="0"/>
              </a:spcBef>
              <a:buFontTx/>
              <a:buNone/>
            </a:pPr>
            <a:r>
              <a:rPr lang="en-US" altLang="en-US" sz="2400">
                <a:solidFill>
                  <a:srgbClr val="000000"/>
                </a:solidFill>
                <a:cs typeface="Times New Roman" pitchFamily="18" charset="0"/>
                <a:sym typeface="Symbol" pitchFamily="18" charset="2"/>
              </a:rPr>
              <a:t>A continuous exchange between </a:t>
            </a:r>
            <a:r>
              <a:rPr lang="en-US" altLang="en-US" sz="2400" i="1">
                <a:solidFill>
                  <a:srgbClr val="FF0000"/>
                </a:solidFill>
                <a:cs typeface="Times New Roman" pitchFamily="18" charset="0"/>
                <a:sym typeface="Symbol" pitchFamily="18" charset="2"/>
              </a:rPr>
              <a:t>E</a:t>
            </a:r>
            <a:r>
              <a:rPr lang="en-US" altLang="en-US" sz="2400" baseline="-25000">
                <a:solidFill>
                  <a:srgbClr val="FF0000"/>
                </a:solidFill>
                <a:cs typeface="Times New Roman" pitchFamily="18" charset="0"/>
                <a:sym typeface="Symbol" pitchFamily="18" charset="2"/>
              </a:rPr>
              <a:t>K</a:t>
            </a:r>
            <a:r>
              <a:rPr lang="en-US" altLang="en-US" sz="2400">
                <a:solidFill>
                  <a:srgbClr val="000000"/>
                </a:solidFill>
                <a:cs typeface="Times New Roman" pitchFamily="18" charset="0"/>
                <a:sym typeface="Symbol" pitchFamily="18" charset="2"/>
              </a:rPr>
              <a:t> and </a:t>
            </a:r>
            <a:r>
              <a:rPr lang="en-US" altLang="en-US" sz="2400" i="1">
                <a:solidFill>
                  <a:srgbClr val="008000"/>
                </a:solidFill>
                <a:cs typeface="Times New Roman" pitchFamily="18" charset="0"/>
                <a:sym typeface="Symbol" pitchFamily="18" charset="2"/>
              </a:rPr>
              <a:t>E</a:t>
            </a:r>
            <a:r>
              <a:rPr lang="en-US" altLang="en-US" sz="2400" baseline="-25000">
                <a:solidFill>
                  <a:srgbClr val="008000"/>
                </a:solidFill>
                <a:cs typeface="Times New Roman" pitchFamily="18" charset="0"/>
                <a:sym typeface="Symbol" pitchFamily="18" charset="2"/>
              </a:rPr>
              <a:t>P</a:t>
            </a:r>
            <a:r>
              <a:rPr lang="en-US" altLang="en-US" sz="2400">
                <a:solidFill>
                  <a:srgbClr val="000000"/>
                </a:solidFill>
                <a:cs typeface="Times New Roman" pitchFamily="18" charset="0"/>
                <a:sym typeface="Symbol" pitchFamily="18" charset="2"/>
              </a:rPr>
              <a:t> occurs.</a:t>
            </a:r>
          </a:p>
          <a:p>
            <a:pPr eaLnBrk="1" hangingPunct="1">
              <a:spcBef>
                <a:spcPct val="0"/>
              </a:spcBef>
              <a:buFontTx/>
              <a:buNone/>
            </a:pPr>
            <a:r>
              <a:rPr lang="en-US" altLang="en-US" sz="2400">
                <a:solidFill>
                  <a:srgbClr val="000000"/>
                </a:solidFill>
                <a:cs typeface="Times New Roman" pitchFamily="18" charset="0"/>
                <a:sym typeface="Symbol" pitchFamily="18" charset="2"/>
              </a:rPr>
              <a:t>Note that the sum of </a:t>
            </a: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K</a:t>
            </a:r>
            <a:r>
              <a:rPr lang="en-US" altLang="en-US" sz="2400">
                <a:solidFill>
                  <a:srgbClr val="000000"/>
                </a:solidFill>
                <a:cs typeface="Times New Roman" pitchFamily="18" charset="0"/>
                <a:sym typeface="Symbol" pitchFamily="18" charset="2"/>
              </a:rPr>
              <a:t> and </a:t>
            </a: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P</a:t>
            </a:r>
            <a:r>
              <a:rPr lang="en-US" altLang="en-US" sz="2400">
                <a:solidFill>
                  <a:srgbClr val="000000"/>
                </a:solidFill>
                <a:cs typeface="Times New Roman" pitchFamily="18" charset="0"/>
                <a:sym typeface="Symbol" pitchFamily="18" charset="2"/>
              </a:rPr>
              <a:t> is constant.</a:t>
            </a:r>
          </a:p>
        </p:txBody>
      </p:sp>
      <p:sp>
        <p:nvSpPr>
          <p:cNvPr id="691218" name="Freeform 18"/>
          <p:cNvSpPr>
            <a:spLocks/>
          </p:cNvSpPr>
          <p:nvPr/>
        </p:nvSpPr>
        <p:spPr bwMode="auto">
          <a:xfrm>
            <a:off x="4491038" y="1854200"/>
            <a:ext cx="3989387"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1219" name="Rectangle 19"/>
          <p:cNvSpPr>
            <a:spLocks noChangeArrowheads="1"/>
          </p:cNvSpPr>
          <p:nvPr/>
        </p:nvSpPr>
        <p:spPr bwMode="auto">
          <a:xfrm>
            <a:off x="8120063" y="1854200"/>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20"/>
          <p:cNvGrpSpPr>
            <a:grpSpLocks/>
          </p:cNvGrpSpPr>
          <p:nvPr/>
        </p:nvGrpSpPr>
        <p:grpSpPr bwMode="auto">
          <a:xfrm>
            <a:off x="4479925" y="1854200"/>
            <a:ext cx="4664075" cy="1346200"/>
            <a:chOff x="1708" y="3117"/>
            <a:chExt cx="2938" cy="848"/>
          </a:xfrm>
        </p:grpSpPr>
        <p:sp>
          <p:nvSpPr>
            <p:cNvPr id="39953" name="Freeform 21"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4" name="Freeform 22"/>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9955" name="Group 23"/>
            <p:cNvGrpSpPr>
              <a:grpSpLocks/>
            </p:cNvGrpSpPr>
            <p:nvPr/>
          </p:nvGrpSpPr>
          <p:grpSpPr bwMode="auto">
            <a:xfrm>
              <a:off x="2361" y="3117"/>
              <a:ext cx="2084" cy="848"/>
              <a:chOff x="2688" y="1584"/>
              <a:chExt cx="2084" cy="848"/>
            </a:xfrm>
          </p:grpSpPr>
          <p:sp>
            <p:nvSpPr>
              <p:cNvPr id="39956" name="Line 24"/>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57" name="Line 25"/>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8" name="Text Box 26"/>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39959" name="Text Box 27"/>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39960" name="Line 28"/>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61" name="Line 29"/>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62" name="Line 30"/>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63" name="Line 31"/>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64" name="Line 32"/>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65" name="Line 33"/>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66" name="Line 34"/>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67" name="Line 35"/>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691236" name="Picture 36" descr="bd05378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242300" y="1865313"/>
            <a:ext cx="83978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1237" name="Rectangle 37"/>
          <p:cNvSpPr>
            <a:spLocks noChangeArrowheads="1"/>
          </p:cNvSpPr>
          <p:nvPr/>
        </p:nvSpPr>
        <p:spPr bwMode="auto">
          <a:xfrm>
            <a:off x="6529388" y="2736850"/>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91238" name="Rectangle 38"/>
          <p:cNvSpPr>
            <a:spLocks noChangeArrowheads="1"/>
          </p:cNvSpPr>
          <p:nvPr/>
        </p:nvSpPr>
        <p:spPr bwMode="auto">
          <a:xfrm>
            <a:off x="6532563" y="2728913"/>
            <a:ext cx="700087"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91239" name="Rectangle 39"/>
          <p:cNvSpPr>
            <a:spLocks noChangeArrowheads="1"/>
          </p:cNvSpPr>
          <p:nvPr/>
        </p:nvSpPr>
        <p:spPr bwMode="auto">
          <a:xfrm>
            <a:off x="6510338" y="3735388"/>
            <a:ext cx="715962" cy="1057275"/>
          </a:xfrm>
          <a:prstGeom prst="rect">
            <a:avLst/>
          </a:prstGeom>
          <a:solidFill>
            <a:srgbClr val="EAEAEA"/>
          </a:solidFill>
          <a:ln w="9525">
            <a:solidFill>
              <a:srgbClr val="EAEAEA"/>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 name="Group 45"/>
          <p:cNvGrpSpPr>
            <a:grpSpLocks/>
          </p:cNvGrpSpPr>
          <p:nvPr/>
        </p:nvGrpSpPr>
        <p:grpSpPr bwMode="auto">
          <a:xfrm>
            <a:off x="839788" y="6192838"/>
            <a:ext cx="7464425" cy="461962"/>
            <a:chOff x="529" y="3937"/>
            <a:chExt cx="4702" cy="291"/>
          </a:xfrm>
        </p:grpSpPr>
        <p:sp>
          <p:nvSpPr>
            <p:cNvPr id="39950" name="Rectangle 41"/>
            <p:cNvSpPr>
              <a:spLocks noChangeArrowheads="1"/>
            </p:cNvSpPr>
            <p:nvPr/>
          </p:nvSpPr>
          <p:spPr bwMode="auto">
            <a:xfrm>
              <a:off x="532" y="3950"/>
              <a:ext cx="239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a:t>
              </a:r>
              <a:endParaRPr lang="en-US" altLang="en-US" sz="2400">
                <a:sym typeface="Symbol" pitchFamily="18" charset="2"/>
              </a:endParaRPr>
            </a:p>
          </p:txBody>
        </p:sp>
        <p:sp>
          <p:nvSpPr>
            <p:cNvPr id="39951" name="Text Box 42"/>
            <p:cNvSpPr txBox="1">
              <a:spLocks noChangeArrowheads="1"/>
            </p:cNvSpPr>
            <p:nvPr/>
          </p:nvSpPr>
          <p:spPr bwMode="auto">
            <a:xfrm>
              <a:off x="2674" y="3937"/>
              <a:ext cx="2557"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K</a:t>
              </a:r>
              <a:r>
                <a:rPr lang="en-US" altLang="en-US" sz="2400">
                  <a:solidFill>
                    <a:schemeClr val="bg1"/>
                  </a:solidFill>
                </a:rPr>
                <a:t> and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39952" name="Rectangle 43"/>
            <p:cNvSpPr>
              <a:spLocks noChangeArrowheads="1"/>
            </p:cNvSpPr>
            <p:nvPr/>
          </p:nvSpPr>
          <p:spPr bwMode="auto">
            <a:xfrm>
              <a:off x="529" y="3939"/>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691246" name="Rectangle 46"/>
          <p:cNvSpPr>
            <a:spLocks noChangeArrowheads="1"/>
          </p:cNvSpPr>
          <p:nvPr/>
        </p:nvSpPr>
        <p:spPr bwMode="auto">
          <a:xfrm>
            <a:off x="6532563" y="2719388"/>
            <a:ext cx="685800" cy="10112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91247" name="Rectangle 47"/>
          <p:cNvSpPr>
            <a:spLocks noChangeArrowheads="1"/>
          </p:cNvSpPr>
          <p:nvPr/>
        </p:nvSpPr>
        <p:spPr bwMode="auto">
          <a:xfrm>
            <a:off x="4860925" y="3838575"/>
            <a:ext cx="3597275" cy="131603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b="1" i="1"/>
              <a:t>FYI</a:t>
            </a:r>
          </a:p>
          <a:p>
            <a:pPr eaLnBrk="1" hangingPunct="1">
              <a:buFontTx/>
              <a:buNone/>
            </a:pPr>
            <a:r>
              <a:rPr lang="en-US" altLang="en-US" sz="2400" b="1">
                <a:sym typeface="Symbol" pitchFamily="18" charset="2"/>
              </a:rPr>
              <a:t></a:t>
            </a:r>
            <a:r>
              <a:rPr lang="en-US" altLang="en-US" sz="2400">
                <a:sym typeface="Symbol" pitchFamily="18" charset="2"/>
              </a:rPr>
              <a:t>If friction and drag are both zero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a:t>
            </a:r>
            <a:r>
              <a:rPr lang="en-US" altLang="en-US" sz="2400">
                <a:sym typeface="Symbol" pitchFamily="18" charset="2"/>
              </a:rPr>
              <a:t>.</a:t>
            </a:r>
          </a:p>
        </p:txBody>
      </p:sp>
      <p:sp>
        <p:nvSpPr>
          <p:cNvPr id="3994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91202">
                                            <p:txEl>
                                              <p:pRg st="1" end="1"/>
                                            </p:txEl>
                                          </p:spTgt>
                                        </p:tgtEl>
                                        <p:attrNameLst>
                                          <p:attrName>style.visibility</p:attrName>
                                        </p:attrNameLst>
                                      </p:cBhvr>
                                      <p:to>
                                        <p:strVal val="visible"/>
                                      </p:to>
                                    </p:set>
                                    <p:anim calcmode="lin" valueType="num">
                                      <p:cBhvr additive="base">
                                        <p:cTn id="7" dur="500" fill="hold"/>
                                        <p:tgtEl>
                                          <p:spTgt spid="6912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1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91218"/>
                                        </p:tgtEl>
                                        <p:attrNameLst>
                                          <p:attrName>style.visibility</p:attrName>
                                        </p:attrNameLst>
                                      </p:cBhvr>
                                      <p:to>
                                        <p:strVal val="visible"/>
                                      </p:to>
                                    </p:set>
                                    <p:animEffect transition="in" filter="fade">
                                      <p:cBhvr>
                                        <p:cTn id="13" dur="2000"/>
                                        <p:tgtEl>
                                          <p:spTgt spid="691218"/>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691219"/>
                                        </p:tgtEl>
                                        <p:attrNameLst>
                                          <p:attrName>style.visibility</p:attrName>
                                        </p:attrNameLst>
                                      </p:cBhvr>
                                      <p:to>
                                        <p:strVal val="visible"/>
                                      </p:to>
                                    </p:set>
                                    <p:animEffect transition="in" filter="fade">
                                      <p:cBhvr>
                                        <p:cTn id="16" dur="2000"/>
                                        <p:tgtEl>
                                          <p:spTgt spid="691219"/>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691236"/>
                                        </p:tgtEl>
                                        <p:attrNameLst>
                                          <p:attrName>style.visibility</p:attrName>
                                        </p:attrNameLst>
                                      </p:cBhvr>
                                      <p:to>
                                        <p:strVal val="visible"/>
                                      </p:to>
                                    </p:set>
                                    <p:anim calcmode="lin" valueType="num">
                                      <p:cBhvr additive="base">
                                        <p:cTn id="24" dur="500" fill="hold"/>
                                        <p:tgtEl>
                                          <p:spTgt spid="691236"/>
                                        </p:tgtEl>
                                        <p:attrNameLst>
                                          <p:attrName>ppt_x</p:attrName>
                                        </p:attrNameLst>
                                      </p:cBhvr>
                                      <p:tavLst>
                                        <p:tav tm="0">
                                          <p:val>
                                            <p:strVal val="1+#ppt_w/2"/>
                                          </p:val>
                                        </p:tav>
                                        <p:tav tm="100000">
                                          <p:val>
                                            <p:strVal val="#ppt_x"/>
                                          </p:val>
                                        </p:tav>
                                      </p:tavLst>
                                    </p:anim>
                                    <p:anim calcmode="lin" valueType="num">
                                      <p:cBhvr additive="base">
                                        <p:cTn id="25" dur="500" fill="hold"/>
                                        <p:tgtEl>
                                          <p:spTgt spid="6912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691202">
                                            <p:txEl>
                                              <p:pRg st="2" end="2"/>
                                            </p:txEl>
                                          </p:spTgt>
                                        </p:tgtEl>
                                        <p:attrNameLst>
                                          <p:attrName>style.visibility</p:attrName>
                                        </p:attrNameLst>
                                      </p:cBhvr>
                                      <p:to>
                                        <p:strVal val="visible"/>
                                      </p:to>
                                    </p:set>
                                    <p:anim calcmode="lin" valueType="num">
                                      <p:cBhvr additive="base">
                                        <p:cTn id="30" dur="500" fill="hold"/>
                                        <p:tgtEl>
                                          <p:spTgt spid="69120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91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91237"/>
                                        </p:tgtEl>
                                        <p:attrNameLst>
                                          <p:attrName>style.visibility</p:attrName>
                                        </p:attrNameLst>
                                      </p:cBhvr>
                                      <p:to>
                                        <p:strVal val="visible"/>
                                      </p:to>
                                    </p:set>
                                    <p:animEffect transition="in" filter="fade">
                                      <p:cBhvr>
                                        <p:cTn id="36" dur="500"/>
                                        <p:tgtEl>
                                          <p:spTgt spid="6912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91238"/>
                                        </p:tgtEl>
                                        <p:attrNameLst>
                                          <p:attrName>style.visibility</p:attrName>
                                        </p:attrNameLst>
                                      </p:cBhvr>
                                      <p:to>
                                        <p:strVal val="visible"/>
                                      </p:to>
                                    </p:set>
                                    <p:animEffect transition="in" filter="fade">
                                      <p:cBhvr>
                                        <p:cTn id="39" dur="500"/>
                                        <p:tgtEl>
                                          <p:spTgt spid="6912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91239"/>
                                        </p:tgtEl>
                                        <p:attrNameLst>
                                          <p:attrName>style.visibility</p:attrName>
                                        </p:attrNameLst>
                                      </p:cBhvr>
                                      <p:to>
                                        <p:strVal val="visible"/>
                                      </p:to>
                                    </p:set>
                                    <p:animEffect transition="in" filter="fade">
                                      <p:cBhvr>
                                        <p:cTn id="42" dur="500"/>
                                        <p:tgtEl>
                                          <p:spTgt spid="69123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691202">
                                            <p:txEl>
                                              <p:pRg st="3" end="3"/>
                                            </p:txEl>
                                          </p:spTgt>
                                        </p:tgtEl>
                                        <p:attrNameLst>
                                          <p:attrName>style.visibility</p:attrName>
                                        </p:attrNameLst>
                                      </p:cBhvr>
                                      <p:to>
                                        <p:strVal val="visible"/>
                                      </p:to>
                                    </p:set>
                                    <p:anim calcmode="lin" valueType="num">
                                      <p:cBhvr additive="base">
                                        <p:cTn id="47" dur="500" fill="hold"/>
                                        <p:tgtEl>
                                          <p:spTgt spid="691202">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91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xit" presetSubtype="2" fill="hold" nodeType="clickEffect">
                                  <p:stCondLst>
                                    <p:cond delay="0"/>
                                  </p:stCondLst>
                                  <p:childTnLst>
                                    <p:anim calcmode="lin" valueType="num">
                                      <p:cBhvr additive="base">
                                        <p:cTn id="52" dur="500"/>
                                        <p:tgtEl>
                                          <p:spTgt spid="691236"/>
                                        </p:tgtEl>
                                        <p:attrNameLst>
                                          <p:attrName>ppt_x</p:attrName>
                                        </p:attrNameLst>
                                      </p:cBhvr>
                                      <p:tavLst>
                                        <p:tav tm="0">
                                          <p:val>
                                            <p:strVal val="ppt_x"/>
                                          </p:val>
                                        </p:tav>
                                        <p:tav tm="100000">
                                          <p:val>
                                            <p:strVal val="1+ppt_w/2"/>
                                          </p:val>
                                        </p:tav>
                                      </p:tavLst>
                                    </p:anim>
                                    <p:anim calcmode="lin" valueType="num">
                                      <p:cBhvr additive="base">
                                        <p:cTn id="53" dur="500"/>
                                        <p:tgtEl>
                                          <p:spTgt spid="691236"/>
                                        </p:tgtEl>
                                        <p:attrNameLst>
                                          <p:attrName>ppt_y</p:attrName>
                                        </p:attrNameLst>
                                      </p:cBhvr>
                                      <p:tavLst>
                                        <p:tav tm="0">
                                          <p:val>
                                            <p:strVal val="ppt_y"/>
                                          </p:val>
                                        </p:tav>
                                        <p:tav tm="100000">
                                          <p:val>
                                            <p:strVal val="ppt_y"/>
                                          </p:val>
                                        </p:tav>
                                      </p:tavLst>
                                    </p:anim>
                                    <p:set>
                                      <p:cBhvr>
                                        <p:cTn id="54" dur="1" fill="hold">
                                          <p:stCondLst>
                                            <p:cond delay="499"/>
                                          </p:stCondLst>
                                        </p:cTn>
                                        <p:tgtEl>
                                          <p:spTgt spid="691236"/>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par>
                                <p:cTn id="55" presetID="6" presetClass="emph" presetSubtype="0" repeatCount="indefinite" accel="50000" decel="50000" autoRev="1" fill="hold" grpId="1" nodeType="withEffect">
                                  <p:stCondLst>
                                    <p:cond delay="0"/>
                                  </p:stCondLst>
                                  <p:childTnLst>
                                    <p:animScale>
                                      <p:cBhvr>
                                        <p:cTn id="56" dur="2000" fill="hold"/>
                                        <p:tgtEl>
                                          <p:spTgt spid="691218"/>
                                        </p:tgtEl>
                                      </p:cBhvr>
                                      <p:by x="25000" y="100000"/>
                                    </p:animScale>
                                  </p:childTnLst>
                                </p:cTn>
                              </p:par>
                              <p:par>
                                <p:cTn id="57" presetID="35" presetClass="path" presetSubtype="0" repeatCount="indefinite" accel="50000" decel="50000" autoRev="1" fill="hold" grpId="2" nodeType="withEffect">
                                  <p:stCondLst>
                                    <p:cond delay="0"/>
                                  </p:stCondLst>
                                  <p:childTnLst>
                                    <p:animMotion origin="layout" path="M -1.38889E-6 4.07407E-6 L -0.14739 4.07407E-6 " pathEditMode="relative" rAng="0" ptsTypes="AA">
                                      <p:cBhvr>
                                        <p:cTn id="58" dur="2000" fill="hold"/>
                                        <p:tgtEl>
                                          <p:spTgt spid="691218"/>
                                        </p:tgtEl>
                                        <p:attrNameLst>
                                          <p:attrName>ppt_x</p:attrName>
                                          <p:attrName>ppt_y</p:attrName>
                                        </p:attrNameLst>
                                      </p:cBhvr>
                                      <p:rCtr x="-7378" y="0"/>
                                    </p:animMotion>
                                  </p:childTnLst>
                                </p:cTn>
                              </p:par>
                              <p:par>
                                <p:cTn id="59"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60" dur="2000" fill="hold"/>
                                        <p:tgtEl>
                                          <p:spTgt spid="691219"/>
                                        </p:tgtEl>
                                        <p:attrNameLst>
                                          <p:attrName>ppt_x</p:attrName>
                                          <p:attrName>ppt_y</p:attrName>
                                        </p:attrNameLst>
                                      </p:cBhvr>
                                      <p:rCtr x="-13351" y="0"/>
                                    </p:animMotion>
                                  </p:childTnLst>
                                </p:cTn>
                              </p:par>
                              <p:par>
                                <p:cTn id="61"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62" dur="1000" fill="hold"/>
                                        <p:tgtEl>
                                          <p:spTgt spid="691238"/>
                                        </p:tgtEl>
                                        <p:attrNameLst>
                                          <p:attrName>ppt_x</p:attrName>
                                          <p:attrName>ppt_y</p:attrName>
                                        </p:attrNameLst>
                                      </p:cBhvr>
                                      <p:rCtr x="0" y="7269"/>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691202">
                                            <p:txEl>
                                              <p:pRg st="4" end="4"/>
                                            </p:txEl>
                                          </p:spTgt>
                                        </p:tgtEl>
                                        <p:attrNameLst>
                                          <p:attrName>style.visibility</p:attrName>
                                        </p:attrNameLst>
                                      </p:cBhvr>
                                      <p:to>
                                        <p:strVal val="visible"/>
                                      </p:to>
                                    </p:set>
                                    <p:anim calcmode="lin" valueType="num">
                                      <p:cBhvr additive="base">
                                        <p:cTn id="67" dur="500" fill="hold"/>
                                        <p:tgtEl>
                                          <p:spTgt spid="691202">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91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691202">
                                            <p:txEl>
                                              <p:pRg st="5" end="5"/>
                                            </p:txEl>
                                          </p:spTgt>
                                        </p:tgtEl>
                                        <p:attrNameLst>
                                          <p:attrName>style.visibility</p:attrName>
                                        </p:attrNameLst>
                                      </p:cBhvr>
                                      <p:to>
                                        <p:strVal val="visible"/>
                                      </p:to>
                                    </p:set>
                                    <p:anim calcmode="lin" valueType="num">
                                      <p:cBhvr additive="base">
                                        <p:cTn id="73" dur="500" fill="hold"/>
                                        <p:tgtEl>
                                          <p:spTgt spid="691202">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912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91246"/>
                                        </p:tgtEl>
                                        <p:attrNameLst>
                                          <p:attrName>style.visibility</p:attrName>
                                        </p:attrNameLst>
                                      </p:cBhvr>
                                      <p:to>
                                        <p:strVal val="visible"/>
                                      </p:to>
                                    </p:set>
                                    <p:animEffect transition="in" filter="fade">
                                      <p:cBhvr>
                                        <p:cTn id="79" dur="2000"/>
                                        <p:tgtEl>
                                          <p:spTgt spid="691246"/>
                                        </p:tgtEl>
                                      </p:cBhvr>
                                    </p:animEffect>
                                  </p:childTnLst>
                                  <p:subTnLst>
                                    <p:audio>
                                      <p:cMediaNode>
                                        <p:cTn display="0" masterRel="sameClick">
                                          <p:stCondLst>
                                            <p:cond evt="begin" delay="0">
                                              <p:tn val="77"/>
                                            </p:cond>
                                          </p:stCondLst>
                                          <p:endCondLst>
                                            <p:cond evt="onStopAudio" delay="0">
                                              <p:tgtEl>
                                                <p:sldTgt/>
                                              </p:tgtEl>
                                            </p:cond>
                                          </p:endCondLst>
                                        </p:cTn>
                                        <p:tgtEl>
                                          <p:sndTgt r:embed="rId5" name="chimes.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2" fill="hold" nodeType="clickEffect">
                                  <p:stCondLst>
                                    <p:cond delay="0"/>
                                  </p:stCondLst>
                                  <p:childTnLst>
                                    <p:set>
                                      <p:cBhvr>
                                        <p:cTn id="83" dur="1" fill="hold">
                                          <p:stCondLst>
                                            <p:cond delay="0"/>
                                          </p:stCondLst>
                                        </p:cTn>
                                        <p:tgtEl>
                                          <p:spTgt spid="691247">
                                            <p:txEl>
                                              <p:pRg st="1" end="1"/>
                                            </p:txEl>
                                          </p:spTgt>
                                        </p:tgtEl>
                                        <p:attrNameLst>
                                          <p:attrName>style.visibility</p:attrName>
                                        </p:attrNameLst>
                                      </p:cBhvr>
                                      <p:to>
                                        <p:strVal val="visible"/>
                                      </p:to>
                                    </p:set>
                                    <p:anim calcmode="lin" valueType="num">
                                      <p:cBhvr additive="base">
                                        <p:cTn id="84" dur="500" fill="hold"/>
                                        <p:tgtEl>
                                          <p:spTgt spid="691247">
                                            <p:txEl>
                                              <p:pRg st="1" end="1"/>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6912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53" presetClass="entr" presetSubtype="0" fill="hold" nodeType="clickEffect">
                                  <p:stCondLst>
                                    <p:cond delay="0"/>
                                  </p:stCondLst>
                                  <p:childTnLst>
                                    <p:set>
                                      <p:cBhvr>
                                        <p:cTn id="89" dur="1" fill="hold">
                                          <p:stCondLst>
                                            <p:cond delay="0"/>
                                          </p:stCondLst>
                                        </p:cTn>
                                        <p:tgtEl>
                                          <p:spTgt spid="4"/>
                                        </p:tgtEl>
                                        <p:attrNameLst>
                                          <p:attrName>style.visibility</p:attrName>
                                        </p:attrNameLst>
                                      </p:cBhvr>
                                      <p:to>
                                        <p:strVal val="visible"/>
                                      </p:to>
                                    </p:set>
                                    <p:anim calcmode="lin" valueType="num">
                                      <p:cBhvr>
                                        <p:cTn id="90" dur="500" fill="hold"/>
                                        <p:tgtEl>
                                          <p:spTgt spid="4"/>
                                        </p:tgtEl>
                                        <p:attrNameLst>
                                          <p:attrName>ppt_w</p:attrName>
                                        </p:attrNameLst>
                                      </p:cBhvr>
                                      <p:tavLst>
                                        <p:tav tm="0">
                                          <p:val>
                                            <p:fltVal val="0"/>
                                          </p:val>
                                        </p:tav>
                                        <p:tav tm="100000">
                                          <p:val>
                                            <p:strVal val="#ppt_w"/>
                                          </p:val>
                                        </p:tav>
                                      </p:tavLst>
                                    </p:anim>
                                    <p:anim calcmode="lin" valueType="num">
                                      <p:cBhvr>
                                        <p:cTn id="91" dur="500" fill="hold"/>
                                        <p:tgtEl>
                                          <p:spTgt spid="4"/>
                                        </p:tgtEl>
                                        <p:attrNameLst>
                                          <p:attrName>ppt_h</p:attrName>
                                        </p:attrNameLst>
                                      </p:cBhvr>
                                      <p:tavLst>
                                        <p:tav tm="0">
                                          <p:val>
                                            <p:fltVal val="0"/>
                                          </p:val>
                                        </p:tav>
                                        <p:tav tm="100000">
                                          <p:val>
                                            <p:strVal val="#ppt_h"/>
                                          </p:val>
                                        </p:tav>
                                      </p:tavLst>
                                    </p:anim>
                                    <p:animEffect transition="in" filter="fade">
                                      <p:cBhvr>
                                        <p:cTn id="92" dur="500"/>
                                        <p:tgtEl>
                                          <p:spTgt spid="4"/>
                                        </p:tgtEl>
                                      </p:cBhvr>
                                    </p:animEffect>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18" grpId="0" animBg="1"/>
      <p:bldP spid="691218" grpId="1" animBg="1"/>
      <p:bldP spid="691218" grpId="2" animBg="1"/>
      <p:bldP spid="691219" grpId="0" animBg="1"/>
      <p:bldP spid="691219" grpId="1" animBg="1"/>
      <p:bldP spid="691237" grpId="0" animBg="1"/>
      <p:bldP spid="691238" grpId="0" animBg="1"/>
      <p:bldP spid="691238" grpId="1" animBg="1"/>
      <p:bldP spid="691239" grpId="0" animBg="1"/>
      <p:bldP spid="69124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ChangeArrowheads="1"/>
          </p:cNvSpPr>
          <p:nvPr/>
        </p:nvSpPr>
        <p:spPr bwMode="auto">
          <a:xfrm>
            <a:off x="685800" y="1343025"/>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solidFill>
                  <a:schemeClr val="accent2"/>
                </a:solidFill>
              </a:rPr>
              <a:t>Energy changes during SHM</a:t>
            </a:r>
          </a:p>
          <a:p>
            <a:pPr eaLnBrk="1" hangingPunct="1">
              <a:spcBef>
                <a:spcPct val="0"/>
              </a:spcBef>
              <a:buFontTx/>
              <a:buNone/>
            </a:pPr>
            <a:endParaRPr lang="en-US" altLang="en-US" sz="2400" dirty="0">
              <a:solidFill>
                <a:srgbClr val="000000"/>
              </a:solidFill>
              <a:cs typeface="Times New Roman" pitchFamily="18" charset="0"/>
              <a:sym typeface="Symbol" pitchFamily="18" charset="2"/>
            </a:endParaRPr>
          </a:p>
          <a:p>
            <a:pPr eaLnBrk="1" hangingPunct="1">
              <a:spcBef>
                <a:spcPct val="0"/>
              </a:spcBef>
              <a:buFontTx/>
              <a:buNone/>
            </a:pPr>
            <a:endParaRPr lang="en-US" altLang="en-US" sz="2400" dirty="0">
              <a:solidFill>
                <a:srgbClr val="000000"/>
              </a:solidFill>
              <a:cs typeface="Times New Roman" pitchFamily="18" charset="0"/>
              <a:sym typeface="Symbol" pitchFamily="18" charset="2"/>
            </a:endParaRPr>
          </a:p>
          <a:p>
            <a:pPr eaLnBrk="1" hangingPunct="1">
              <a:spcBef>
                <a:spcPct val="0"/>
              </a:spcBef>
              <a:buFontTx/>
              <a:buNone/>
            </a:pPr>
            <a:r>
              <a:rPr lang="en-US" altLang="en-US" sz="2400" dirty="0">
                <a:solidFill>
                  <a:srgbClr val="000000"/>
                </a:solidFill>
                <a:cs typeface="Times New Roman" pitchFamily="18" charset="0"/>
                <a:sym typeface="Symbol" pitchFamily="18" charset="2"/>
              </a:rPr>
              <a:t>If we plot both </a:t>
            </a:r>
            <a:r>
              <a:rPr lang="en-US" altLang="en-US" sz="2400" dirty="0">
                <a:solidFill>
                  <a:srgbClr val="FF0000"/>
                </a:solidFill>
                <a:cs typeface="Times New Roman" pitchFamily="18" charset="0"/>
                <a:sym typeface="Symbol" pitchFamily="18" charset="2"/>
              </a:rPr>
              <a:t>kinetic                                                     energy</a:t>
            </a:r>
            <a:r>
              <a:rPr lang="en-US" altLang="en-US" sz="2400" dirty="0">
                <a:solidFill>
                  <a:srgbClr val="000000"/>
                </a:solidFill>
                <a:cs typeface="Times New Roman" pitchFamily="18" charset="0"/>
                <a:sym typeface="Symbol" pitchFamily="18" charset="2"/>
              </a:rPr>
              <a:t> and </a:t>
            </a:r>
            <a:r>
              <a:rPr lang="en-US" altLang="en-US" sz="2400" dirty="0">
                <a:solidFill>
                  <a:srgbClr val="008000"/>
                </a:solidFill>
                <a:cs typeface="Times New Roman" pitchFamily="18" charset="0"/>
                <a:sym typeface="Symbol" pitchFamily="18" charset="2"/>
              </a:rPr>
              <a:t>potential                                                        energy</a:t>
            </a:r>
            <a:r>
              <a:rPr lang="en-US" altLang="en-US" sz="2400" dirty="0">
                <a:solidFill>
                  <a:srgbClr val="000000"/>
                </a:solidFill>
                <a:cs typeface="Times New Roman" pitchFamily="18" charset="0"/>
                <a:sym typeface="Symbol" pitchFamily="18" charset="2"/>
              </a:rPr>
              <a:t> vs. time for                                                            either system we would                                                          get the following graph:</a:t>
            </a:r>
          </a:p>
        </p:txBody>
      </p:sp>
      <p:sp>
        <p:nvSpPr>
          <p:cNvPr id="693271" name="Rectangle 23"/>
          <p:cNvSpPr>
            <a:spLocks noChangeArrowheads="1"/>
          </p:cNvSpPr>
          <p:nvPr/>
        </p:nvSpPr>
        <p:spPr bwMode="auto">
          <a:xfrm>
            <a:off x="6362700" y="4449763"/>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93272" name="Rectangle 24"/>
          <p:cNvSpPr>
            <a:spLocks noChangeArrowheads="1"/>
          </p:cNvSpPr>
          <p:nvPr/>
        </p:nvSpPr>
        <p:spPr bwMode="auto">
          <a:xfrm>
            <a:off x="6365875" y="4441825"/>
            <a:ext cx="700088"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93273" name="Rectangle 25"/>
          <p:cNvSpPr>
            <a:spLocks noChangeArrowheads="1"/>
          </p:cNvSpPr>
          <p:nvPr/>
        </p:nvSpPr>
        <p:spPr bwMode="auto">
          <a:xfrm>
            <a:off x="6343650" y="5448300"/>
            <a:ext cx="715963" cy="1057275"/>
          </a:xfrm>
          <a:prstGeom prst="rect">
            <a:avLst/>
          </a:prstGeom>
          <a:solidFill>
            <a:srgbClr val="EAEAEA"/>
          </a:solidFill>
          <a:ln w="9525">
            <a:solidFill>
              <a:srgbClr val="EAEAEA"/>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93278" name="Rectangle 30"/>
          <p:cNvSpPr>
            <a:spLocks noChangeArrowheads="1"/>
          </p:cNvSpPr>
          <p:nvPr/>
        </p:nvSpPr>
        <p:spPr bwMode="auto">
          <a:xfrm>
            <a:off x="6365875" y="4432300"/>
            <a:ext cx="685800" cy="10112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3" name="Group 32"/>
          <p:cNvGrpSpPr>
            <a:grpSpLocks/>
          </p:cNvGrpSpPr>
          <p:nvPr/>
        </p:nvGrpSpPr>
        <p:grpSpPr bwMode="auto">
          <a:xfrm>
            <a:off x="641350" y="4697413"/>
            <a:ext cx="3719513" cy="1954212"/>
            <a:chOff x="1038" y="2961"/>
            <a:chExt cx="2343" cy="1231"/>
          </a:xfrm>
        </p:grpSpPr>
        <p:grpSp>
          <p:nvGrpSpPr>
            <p:cNvPr id="41038" name="Group 33"/>
            <p:cNvGrpSpPr>
              <a:grpSpLocks/>
            </p:cNvGrpSpPr>
            <p:nvPr/>
          </p:nvGrpSpPr>
          <p:grpSpPr bwMode="auto">
            <a:xfrm>
              <a:off x="1277" y="2961"/>
              <a:ext cx="2104" cy="1012"/>
              <a:chOff x="1277" y="2961"/>
              <a:chExt cx="2104" cy="1012"/>
            </a:xfrm>
          </p:grpSpPr>
          <p:sp>
            <p:nvSpPr>
              <p:cNvPr id="41041" name="Rectangle 34"/>
              <p:cNvSpPr>
                <a:spLocks noChangeArrowheads="1"/>
              </p:cNvSpPr>
              <p:nvPr/>
            </p:nvSpPr>
            <p:spPr bwMode="auto">
              <a:xfrm>
                <a:off x="1284" y="3018"/>
                <a:ext cx="2022" cy="951"/>
              </a:xfrm>
              <a:prstGeom prst="rect">
                <a:avLst/>
              </a:prstGeom>
              <a:solidFill>
                <a:schemeClr val="bg1"/>
              </a:solidFill>
              <a:ln w="9525">
                <a:solidFill>
                  <a:schemeClr val="hlink"/>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1042" name="Line 35"/>
              <p:cNvSpPr>
                <a:spLocks noChangeShapeType="1"/>
              </p:cNvSpPr>
              <p:nvPr/>
            </p:nvSpPr>
            <p:spPr bwMode="auto">
              <a:xfrm>
                <a:off x="1280" y="3496"/>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3" name="Line 36"/>
              <p:cNvSpPr>
                <a:spLocks noChangeShapeType="1"/>
              </p:cNvSpPr>
              <p:nvPr/>
            </p:nvSpPr>
            <p:spPr bwMode="auto">
              <a:xfrm>
                <a:off x="1279" y="3253"/>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4" name="Line 37"/>
              <p:cNvSpPr>
                <a:spLocks noChangeShapeType="1"/>
              </p:cNvSpPr>
              <p:nvPr/>
            </p:nvSpPr>
            <p:spPr bwMode="auto">
              <a:xfrm>
                <a:off x="1279" y="3732"/>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5" name="Line 38"/>
              <p:cNvSpPr>
                <a:spLocks noChangeShapeType="1"/>
              </p:cNvSpPr>
              <p:nvPr/>
            </p:nvSpPr>
            <p:spPr bwMode="auto">
              <a:xfrm>
                <a:off x="1279" y="3375"/>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6" name="Line 39"/>
              <p:cNvSpPr>
                <a:spLocks noChangeShapeType="1"/>
              </p:cNvSpPr>
              <p:nvPr/>
            </p:nvSpPr>
            <p:spPr bwMode="auto">
              <a:xfrm>
                <a:off x="1278" y="3132"/>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7" name="Line 40"/>
              <p:cNvSpPr>
                <a:spLocks noChangeShapeType="1"/>
              </p:cNvSpPr>
              <p:nvPr/>
            </p:nvSpPr>
            <p:spPr bwMode="auto">
              <a:xfrm>
                <a:off x="1278" y="3853"/>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8" name="Line 41"/>
              <p:cNvSpPr>
                <a:spLocks noChangeShapeType="1"/>
              </p:cNvSpPr>
              <p:nvPr/>
            </p:nvSpPr>
            <p:spPr bwMode="auto">
              <a:xfrm>
                <a:off x="1277" y="3610"/>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9" name="Line 42"/>
              <p:cNvSpPr>
                <a:spLocks noChangeShapeType="1"/>
              </p:cNvSpPr>
              <p:nvPr/>
            </p:nvSpPr>
            <p:spPr bwMode="auto">
              <a:xfrm>
                <a:off x="1578" y="3018"/>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0" name="Line 43"/>
              <p:cNvSpPr>
                <a:spLocks noChangeShapeType="1"/>
              </p:cNvSpPr>
              <p:nvPr/>
            </p:nvSpPr>
            <p:spPr bwMode="auto">
              <a:xfrm>
                <a:off x="1866" y="3018"/>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1" name="Line 44"/>
              <p:cNvSpPr>
                <a:spLocks noChangeShapeType="1"/>
              </p:cNvSpPr>
              <p:nvPr/>
            </p:nvSpPr>
            <p:spPr bwMode="auto">
              <a:xfrm>
                <a:off x="2154" y="3017"/>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2" name="Line 45"/>
              <p:cNvSpPr>
                <a:spLocks noChangeShapeType="1"/>
              </p:cNvSpPr>
              <p:nvPr/>
            </p:nvSpPr>
            <p:spPr bwMode="auto">
              <a:xfrm>
                <a:off x="2436" y="3017"/>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3" name="Line 46"/>
              <p:cNvSpPr>
                <a:spLocks noChangeShapeType="1"/>
              </p:cNvSpPr>
              <p:nvPr/>
            </p:nvSpPr>
            <p:spPr bwMode="auto">
              <a:xfrm>
                <a:off x="2724" y="3022"/>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4" name="Line 47"/>
              <p:cNvSpPr>
                <a:spLocks noChangeShapeType="1"/>
              </p:cNvSpPr>
              <p:nvPr/>
            </p:nvSpPr>
            <p:spPr bwMode="auto">
              <a:xfrm>
                <a:off x="3006" y="3022"/>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5" name="Line 48"/>
              <p:cNvSpPr>
                <a:spLocks noChangeShapeType="1"/>
              </p:cNvSpPr>
              <p:nvPr/>
            </p:nvSpPr>
            <p:spPr bwMode="auto">
              <a:xfrm flipV="1">
                <a:off x="1279" y="2961"/>
                <a:ext cx="0" cy="100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56" name="Line 49"/>
              <p:cNvSpPr>
                <a:spLocks noChangeShapeType="1"/>
              </p:cNvSpPr>
              <p:nvPr/>
            </p:nvSpPr>
            <p:spPr bwMode="auto">
              <a:xfrm>
                <a:off x="1279" y="3969"/>
                <a:ext cx="210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1039" name="Text Box 50"/>
            <p:cNvSpPr txBox="1">
              <a:spLocks noChangeArrowheads="1"/>
            </p:cNvSpPr>
            <p:nvPr/>
          </p:nvSpPr>
          <p:spPr bwMode="auto">
            <a:xfrm rot="-5400000">
              <a:off x="817" y="3338"/>
              <a:ext cx="6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Energy</a:t>
              </a:r>
            </a:p>
          </p:txBody>
        </p:sp>
        <p:sp>
          <p:nvSpPr>
            <p:cNvPr id="41040" name="Text Box 51"/>
            <p:cNvSpPr txBox="1">
              <a:spLocks noChangeArrowheads="1"/>
            </p:cNvSpPr>
            <p:nvPr/>
          </p:nvSpPr>
          <p:spPr bwMode="auto">
            <a:xfrm>
              <a:off x="1997" y="3942"/>
              <a:ext cx="5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time</a:t>
              </a:r>
            </a:p>
          </p:txBody>
        </p:sp>
      </p:grpSp>
      <p:sp>
        <p:nvSpPr>
          <p:cNvPr id="693252" name="Freeform 4"/>
          <p:cNvSpPr>
            <a:spLocks/>
          </p:cNvSpPr>
          <p:nvPr/>
        </p:nvSpPr>
        <p:spPr bwMode="auto">
          <a:xfrm>
            <a:off x="4491038" y="5551488"/>
            <a:ext cx="3722687"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3253" name="Rectangle 5"/>
          <p:cNvSpPr>
            <a:spLocks noChangeArrowheads="1"/>
          </p:cNvSpPr>
          <p:nvPr/>
        </p:nvSpPr>
        <p:spPr bwMode="auto">
          <a:xfrm>
            <a:off x="8120063" y="5551488"/>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 name="Group 6"/>
          <p:cNvGrpSpPr>
            <a:grpSpLocks/>
          </p:cNvGrpSpPr>
          <p:nvPr/>
        </p:nvGrpSpPr>
        <p:grpSpPr bwMode="auto">
          <a:xfrm>
            <a:off x="4479925" y="5551488"/>
            <a:ext cx="4664075" cy="1346200"/>
            <a:chOff x="1708" y="3117"/>
            <a:chExt cx="2938" cy="848"/>
          </a:xfrm>
        </p:grpSpPr>
        <p:sp>
          <p:nvSpPr>
            <p:cNvPr id="41023" name="Freeform 7"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4" name="Freeform 8"/>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1025" name="Group 9"/>
            <p:cNvGrpSpPr>
              <a:grpSpLocks/>
            </p:cNvGrpSpPr>
            <p:nvPr/>
          </p:nvGrpSpPr>
          <p:grpSpPr bwMode="auto">
            <a:xfrm>
              <a:off x="2361" y="3117"/>
              <a:ext cx="2084" cy="848"/>
              <a:chOff x="2688" y="1584"/>
              <a:chExt cx="2084" cy="848"/>
            </a:xfrm>
          </p:grpSpPr>
          <p:sp>
            <p:nvSpPr>
              <p:cNvPr id="41026" name="Line 10"/>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27" name="Line 11"/>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28" name="Text Box 12"/>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1029" name="Text Box 13"/>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1030" name="Line 14"/>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31" name="Line 15"/>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32" name="Line 16"/>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33" name="Line 17"/>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34" name="Line 18"/>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35" name="Line 19"/>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36" name="Line 20"/>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37" name="Line 21"/>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7" name="Group 52"/>
          <p:cNvGrpSpPr>
            <a:grpSpLocks/>
          </p:cNvGrpSpPr>
          <p:nvPr/>
        </p:nvGrpSpPr>
        <p:grpSpPr bwMode="auto">
          <a:xfrm rot="-5400000">
            <a:off x="6557963" y="963613"/>
            <a:ext cx="307975" cy="3883025"/>
            <a:chOff x="1934" y="1419"/>
            <a:chExt cx="194" cy="2446"/>
          </a:xfrm>
        </p:grpSpPr>
        <p:sp>
          <p:nvSpPr>
            <p:cNvPr id="693301" name="Oval 53"/>
            <p:cNvSpPr>
              <a:spLocks noChangeArrowheads="1"/>
            </p:cNvSpPr>
            <p:nvPr/>
          </p:nvSpPr>
          <p:spPr bwMode="auto">
            <a:xfrm>
              <a:off x="1970" y="3691"/>
              <a:ext cx="159" cy="159"/>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1019" name="Line 54"/>
            <p:cNvSpPr>
              <a:spLocks noChangeShapeType="1"/>
            </p:cNvSpPr>
            <p:nvPr/>
          </p:nvSpPr>
          <p:spPr bwMode="auto">
            <a:xfrm flipV="1">
              <a:off x="2038" y="2653"/>
              <a:ext cx="0" cy="10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1020" name="Group 55"/>
            <p:cNvGrpSpPr>
              <a:grpSpLocks/>
            </p:cNvGrpSpPr>
            <p:nvPr/>
          </p:nvGrpSpPr>
          <p:grpSpPr bwMode="auto">
            <a:xfrm>
              <a:off x="1934" y="1419"/>
              <a:ext cx="174" cy="2446"/>
              <a:chOff x="1934" y="1419"/>
              <a:chExt cx="174" cy="2446"/>
            </a:xfrm>
          </p:grpSpPr>
          <p:sp>
            <p:nvSpPr>
              <p:cNvPr id="41021" name="Rectangle 56"/>
              <p:cNvSpPr>
                <a:spLocks noChangeArrowheads="1"/>
              </p:cNvSpPr>
              <p:nvPr/>
            </p:nvSpPr>
            <p:spPr bwMode="auto">
              <a:xfrm>
                <a:off x="1940" y="2645"/>
                <a:ext cx="167"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1022" name="Rectangle 57"/>
              <p:cNvSpPr>
                <a:spLocks noChangeArrowheads="1"/>
              </p:cNvSpPr>
              <p:nvPr/>
            </p:nvSpPr>
            <p:spPr bwMode="auto">
              <a:xfrm>
                <a:off x="1934" y="1419"/>
                <a:ext cx="174"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grpSp>
        <p:nvGrpSpPr>
          <p:cNvPr id="9" name="Group 58"/>
          <p:cNvGrpSpPr>
            <a:grpSpLocks/>
          </p:cNvGrpSpPr>
          <p:nvPr/>
        </p:nvGrpSpPr>
        <p:grpSpPr bwMode="auto">
          <a:xfrm>
            <a:off x="6256338" y="2606675"/>
            <a:ext cx="950912" cy="349250"/>
            <a:chOff x="3774" y="2486"/>
            <a:chExt cx="599" cy="220"/>
          </a:xfrm>
        </p:grpSpPr>
        <p:sp>
          <p:nvSpPr>
            <p:cNvPr id="41015" name="Rectangle 59"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1016" name="Line 60"/>
            <p:cNvSpPr>
              <a:spLocks noChangeShapeType="1"/>
            </p:cNvSpPr>
            <p:nvPr/>
          </p:nvSpPr>
          <p:spPr bwMode="auto">
            <a:xfrm>
              <a:off x="3782" y="2665"/>
              <a:ext cx="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7" name="Oval 61"/>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pic>
        <p:nvPicPr>
          <p:cNvPr id="693310" name="Picture 62" descr="bd05378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304213" y="2962275"/>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3311" name="Picture 63" descr="bd05378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304213" y="5553075"/>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64"/>
          <p:cNvGrpSpPr>
            <a:grpSpLocks/>
          </p:cNvGrpSpPr>
          <p:nvPr/>
        </p:nvGrpSpPr>
        <p:grpSpPr bwMode="auto">
          <a:xfrm>
            <a:off x="1039813" y="4800600"/>
            <a:ext cx="3190875" cy="1477963"/>
            <a:chOff x="1288" y="3032"/>
            <a:chExt cx="2384" cy="931"/>
          </a:xfrm>
        </p:grpSpPr>
        <p:sp>
          <p:nvSpPr>
            <p:cNvPr id="41007" name="Arc 65"/>
            <p:cNvSpPr>
              <a:spLocks/>
            </p:cNvSpPr>
            <p:nvPr/>
          </p:nvSpPr>
          <p:spPr bwMode="auto">
            <a:xfrm flipV="1">
              <a:off x="1288" y="3390"/>
              <a:ext cx="172" cy="573"/>
            </a:xfrm>
            <a:custGeom>
              <a:avLst/>
              <a:gdLst>
                <a:gd name="T0" fmla="*/ 0 w 21575"/>
                <a:gd name="T1" fmla="*/ 0 h 21600"/>
                <a:gd name="T2" fmla="*/ 0 w 21575"/>
                <a:gd name="T3" fmla="*/ 0 h 21600"/>
                <a:gd name="T4" fmla="*/ 0 w 21575"/>
                <a:gd name="T5" fmla="*/ 0 h 21600"/>
                <a:gd name="T6" fmla="*/ 0 60000 65536"/>
                <a:gd name="T7" fmla="*/ 0 60000 65536"/>
                <a:gd name="T8" fmla="*/ 0 60000 65536"/>
                <a:gd name="T9" fmla="*/ 0 w 21575"/>
                <a:gd name="T10" fmla="*/ 0 h 21600"/>
                <a:gd name="T11" fmla="*/ 21575 w 21575"/>
                <a:gd name="T12" fmla="*/ 21600 h 21600"/>
              </a:gdLst>
              <a:ahLst/>
              <a:cxnLst>
                <a:cxn ang="T6">
                  <a:pos x="T0" y="T1"/>
                </a:cxn>
                <a:cxn ang="T7">
                  <a:pos x="T2" y="T3"/>
                </a:cxn>
                <a:cxn ang="T8">
                  <a:pos x="T4" y="T5"/>
                </a:cxn>
              </a:cxnLst>
              <a:rect l="T9" t="T10" r="T11" b="T12"/>
              <a:pathLst>
                <a:path w="21575" h="21600" fill="none" extrusionOk="0">
                  <a:moveTo>
                    <a:pt x="0" y="3"/>
                  </a:moveTo>
                  <a:cubicBezTo>
                    <a:pt x="127" y="1"/>
                    <a:pt x="254" y="-1"/>
                    <a:pt x="382" y="0"/>
                  </a:cubicBezTo>
                  <a:cubicBezTo>
                    <a:pt x="10701" y="0"/>
                    <a:pt x="19579" y="7299"/>
                    <a:pt x="21574" y="17424"/>
                  </a:cubicBezTo>
                </a:path>
                <a:path w="21575" h="21600" stroke="0" extrusionOk="0">
                  <a:moveTo>
                    <a:pt x="0" y="3"/>
                  </a:moveTo>
                  <a:cubicBezTo>
                    <a:pt x="127" y="1"/>
                    <a:pt x="254" y="-1"/>
                    <a:pt x="382" y="0"/>
                  </a:cubicBezTo>
                  <a:cubicBezTo>
                    <a:pt x="10701" y="0"/>
                    <a:pt x="19579" y="7299"/>
                    <a:pt x="21574" y="17424"/>
                  </a:cubicBezTo>
                  <a:lnTo>
                    <a:pt x="382" y="21600"/>
                  </a:lnTo>
                  <a:lnTo>
                    <a:pt x="0" y="3"/>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8" name="Arc 66"/>
            <p:cNvSpPr>
              <a:spLocks/>
            </p:cNvSpPr>
            <p:nvPr/>
          </p:nvSpPr>
          <p:spPr bwMode="auto">
            <a:xfrm>
              <a:off x="1462" y="3032"/>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9" name="Arc 67"/>
            <p:cNvSpPr>
              <a:spLocks/>
            </p:cNvSpPr>
            <p:nvPr/>
          </p:nvSpPr>
          <p:spPr bwMode="auto">
            <a:xfrm flipV="1">
              <a:off x="1802" y="3390"/>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10" name="Arc 68"/>
            <p:cNvSpPr>
              <a:spLocks/>
            </p:cNvSpPr>
            <p:nvPr/>
          </p:nvSpPr>
          <p:spPr bwMode="auto">
            <a:xfrm>
              <a:off x="2142" y="3032"/>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11" name="Arc 69"/>
            <p:cNvSpPr>
              <a:spLocks/>
            </p:cNvSpPr>
            <p:nvPr/>
          </p:nvSpPr>
          <p:spPr bwMode="auto">
            <a:xfrm flipV="1">
              <a:off x="2481" y="3390"/>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12" name="Arc 70"/>
            <p:cNvSpPr>
              <a:spLocks/>
            </p:cNvSpPr>
            <p:nvPr/>
          </p:nvSpPr>
          <p:spPr bwMode="auto">
            <a:xfrm>
              <a:off x="2821" y="3032"/>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13" name="Arc 71"/>
            <p:cNvSpPr>
              <a:spLocks/>
            </p:cNvSpPr>
            <p:nvPr/>
          </p:nvSpPr>
          <p:spPr bwMode="auto">
            <a:xfrm flipV="1">
              <a:off x="3161" y="3390"/>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14" name="Arc 72"/>
            <p:cNvSpPr>
              <a:spLocks/>
            </p:cNvSpPr>
            <p:nvPr/>
          </p:nvSpPr>
          <p:spPr bwMode="auto">
            <a:xfrm>
              <a:off x="3501" y="3033"/>
              <a:ext cx="171" cy="573"/>
            </a:xfrm>
            <a:custGeom>
              <a:avLst/>
              <a:gdLst>
                <a:gd name="T0" fmla="*/ 0 w 21444"/>
                <a:gd name="T1" fmla="*/ 0 h 21600"/>
                <a:gd name="T2" fmla="*/ 0 w 21444"/>
                <a:gd name="T3" fmla="*/ 0 h 21600"/>
                <a:gd name="T4" fmla="*/ 0 w 21444"/>
                <a:gd name="T5" fmla="*/ 0 h 21600"/>
                <a:gd name="T6" fmla="*/ 0 60000 65536"/>
                <a:gd name="T7" fmla="*/ 0 60000 65536"/>
                <a:gd name="T8" fmla="*/ 0 60000 65536"/>
                <a:gd name="T9" fmla="*/ 0 w 21444"/>
                <a:gd name="T10" fmla="*/ 0 h 21600"/>
                <a:gd name="T11" fmla="*/ 21444 w 21444"/>
                <a:gd name="T12" fmla="*/ 21600 h 21600"/>
              </a:gdLst>
              <a:ahLst/>
              <a:cxnLst>
                <a:cxn ang="T6">
                  <a:pos x="T0" y="T1"/>
                </a:cxn>
                <a:cxn ang="T7">
                  <a:pos x="T2" y="T3"/>
                </a:cxn>
                <a:cxn ang="T8">
                  <a:pos x="T4" y="T5"/>
                </a:cxn>
              </a:cxnLst>
              <a:rect l="T9" t="T10" r="T11" b="T12"/>
              <a:pathLst>
                <a:path w="21444" h="21600" fill="none" extrusionOk="0">
                  <a:moveTo>
                    <a:pt x="-1" y="17499"/>
                  </a:moveTo>
                  <a:cubicBezTo>
                    <a:pt x="1964" y="7339"/>
                    <a:pt x="10858" y="-1"/>
                    <a:pt x="21207" y="0"/>
                  </a:cubicBezTo>
                  <a:cubicBezTo>
                    <a:pt x="21286" y="0"/>
                    <a:pt x="21365" y="0"/>
                    <a:pt x="21443" y="1"/>
                  </a:cubicBezTo>
                </a:path>
                <a:path w="21444" h="21600" stroke="0" extrusionOk="0">
                  <a:moveTo>
                    <a:pt x="-1" y="17499"/>
                  </a:moveTo>
                  <a:cubicBezTo>
                    <a:pt x="1964" y="7339"/>
                    <a:pt x="10858" y="-1"/>
                    <a:pt x="21207" y="0"/>
                  </a:cubicBezTo>
                  <a:cubicBezTo>
                    <a:pt x="21286" y="0"/>
                    <a:pt x="21365" y="0"/>
                    <a:pt x="21443" y="1"/>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1" name="Group 73"/>
          <p:cNvGrpSpPr>
            <a:grpSpLocks/>
          </p:cNvGrpSpPr>
          <p:nvPr/>
        </p:nvGrpSpPr>
        <p:grpSpPr bwMode="auto">
          <a:xfrm flipV="1">
            <a:off x="1028700" y="4806950"/>
            <a:ext cx="3190875" cy="1477963"/>
            <a:chOff x="1288" y="3032"/>
            <a:chExt cx="2384" cy="931"/>
          </a:xfrm>
        </p:grpSpPr>
        <p:sp>
          <p:nvSpPr>
            <p:cNvPr id="40999" name="Arc 74"/>
            <p:cNvSpPr>
              <a:spLocks/>
            </p:cNvSpPr>
            <p:nvPr/>
          </p:nvSpPr>
          <p:spPr bwMode="auto">
            <a:xfrm flipV="1">
              <a:off x="1288" y="3390"/>
              <a:ext cx="172" cy="573"/>
            </a:xfrm>
            <a:custGeom>
              <a:avLst/>
              <a:gdLst>
                <a:gd name="T0" fmla="*/ 0 w 21575"/>
                <a:gd name="T1" fmla="*/ 0 h 21600"/>
                <a:gd name="T2" fmla="*/ 0 w 21575"/>
                <a:gd name="T3" fmla="*/ 0 h 21600"/>
                <a:gd name="T4" fmla="*/ 0 w 21575"/>
                <a:gd name="T5" fmla="*/ 0 h 21600"/>
                <a:gd name="T6" fmla="*/ 0 60000 65536"/>
                <a:gd name="T7" fmla="*/ 0 60000 65536"/>
                <a:gd name="T8" fmla="*/ 0 60000 65536"/>
                <a:gd name="T9" fmla="*/ 0 w 21575"/>
                <a:gd name="T10" fmla="*/ 0 h 21600"/>
                <a:gd name="T11" fmla="*/ 21575 w 21575"/>
                <a:gd name="T12" fmla="*/ 21600 h 21600"/>
              </a:gdLst>
              <a:ahLst/>
              <a:cxnLst>
                <a:cxn ang="T6">
                  <a:pos x="T0" y="T1"/>
                </a:cxn>
                <a:cxn ang="T7">
                  <a:pos x="T2" y="T3"/>
                </a:cxn>
                <a:cxn ang="T8">
                  <a:pos x="T4" y="T5"/>
                </a:cxn>
              </a:cxnLst>
              <a:rect l="T9" t="T10" r="T11" b="T12"/>
              <a:pathLst>
                <a:path w="21575" h="21600" fill="none" extrusionOk="0">
                  <a:moveTo>
                    <a:pt x="0" y="3"/>
                  </a:moveTo>
                  <a:cubicBezTo>
                    <a:pt x="127" y="1"/>
                    <a:pt x="254" y="-1"/>
                    <a:pt x="382" y="0"/>
                  </a:cubicBezTo>
                  <a:cubicBezTo>
                    <a:pt x="10701" y="0"/>
                    <a:pt x="19579" y="7299"/>
                    <a:pt x="21574" y="17424"/>
                  </a:cubicBezTo>
                </a:path>
                <a:path w="21575" h="21600" stroke="0" extrusionOk="0">
                  <a:moveTo>
                    <a:pt x="0" y="3"/>
                  </a:moveTo>
                  <a:cubicBezTo>
                    <a:pt x="127" y="1"/>
                    <a:pt x="254" y="-1"/>
                    <a:pt x="382" y="0"/>
                  </a:cubicBezTo>
                  <a:cubicBezTo>
                    <a:pt x="10701" y="0"/>
                    <a:pt x="19579" y="7299"/>
                    <a:pt x="21574" y="17424"/>
                  </a:cubicBezTo>
                  <a:lnTo>
                    <a:pt x="382" y="21600"/>
                  </a:lnTo>
                  <a:lnTo>
                    <a:pt x="0" y="3"/>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0" name="Arc 75"/>
            <p:cNvSpPr>
              <a:spLocks/>
            </p:cNvSpPr>
            <p:nvPr/>
          </p:nvSpPr>
          <p:spPr bwMode="auto">
            <a:xfrm>
              <a:off x="1462" y="3032"/>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1" name="Arc 76"/>
            <p:cNvSpPr>
              <a:spLocks/>
            </p:cNvSpPr>
            <p:nvPr/>
          </p:nvSpPr>
          <p:spPr bwMode="auto">
            <a:xfrm flipV="1">
              <a:off x="1802" y="3390"/>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2" name="Arc 77"/>
            <p:cNvSpPr>
              <a:spLocks/>
            </p:cNvSpPr>
            <p:nvPr/>
          </p:nvSpPr>
          <p:spPr bwMode="auto">
            <a:xfrm>
              <a:off x="2142" y="3032"/>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3" name="Arc 78"/>
            <p:cNvSpPr>
              <a:spLocks/>
            </p:cNvSpPr>
            <p:nvPr/>
          </p:nvSpPr>
          <p:spPr bwMode="auto">
            <a:xfrm flipV="1">
              <a:off x="2481" y="3390"/>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4" name="Arc 79"/>
            <p:cNvSpPr>
              <a:spLocks/>
            </p:cNvSpPr>
            <p:nvPr/>
          </p:nvSpPr>
          <p:spPr bwMode="auto">
            <a:xfrm>
              <a:off x="2821" y="3032"/>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5" name="Arc 80"/>
            <p:cNvSpPr>
              <a:spLocks/>
            </p:cNvSpPr>
            <p:nvPr/>
          </p:nvSpPr>
          <p:spPr bwMode="auto">
            <a:xfrm flipV="1">
              <a:off x="3161" y="3390"/>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6" name="Arc 81"/>
            <p:cNvSpPr>
              <a:spLocks/>
            </p:cNvSpPr>
            <p:nvPr/>
          </p:nvSpPr>
          <p:spPr bwMode="auto">
            <a:xfrm>
              <a:off x="3501" y="3033"/>
              <a:ext cx="171" cy="573"/>
            </a:xfrm>
            <a:custGeom>
              <a:avLst/>
              <a:gdLst>
                <a:gd name="T0" fmla="*/ 0 w 21444"/>
                <a:gd name="T1" fmla="*/ 0 h 21600"/>
                <a:gd name="T2" fmla="*/ 0 w 21444"/>
                <a:gd name="T3" fmla="*/ 0 h 21600"/>
                <a:gd name="T4" fmla="*/ 0 w 21444"/>
                <a:gd name="T5" fmla="*/ 0 h 21600"/>
                <a:gd name="T6" fmla="*/ 0 60000 65536"/>
                <a:gd name="T7" fmla="*/ 0 60000 65536"/>
                <a:gd name="T8" fmla="*/ 0 60000 65536"/>
                <a:gd name="T9" fmla="*/ 0 w 21444"/>
                <a:gd name="T10" fmla="*/ 0 h 21600"/>
                <a:gd name="T11" fmla="*/ 21444 w 21444"/>
                <a:gd name="T12" fmla="*/ 21600 h 21600"/>
              </a:gdLst>
              <a:ahLst/>
              <a:cxnLst>
                <a:cxn ang="T6">
                  <a:pos x="T0" y="T1"/>
                </a:cxn>
                <a:cxn ang="T7">
                  <a:pos x="T2" y="T3"/>
                </a:cxn>
                <a:cxn ang="T8">
                  <a:pos x="T4" y="T5"/>
                </a:cxn>
              </a:cxnLst>
              <a:rect l="T9" t="T10" r="T11" b="T12"/>
              <a:pathLst>
                <a:path w="21444" h="21600" fill="none" extrusionOk="0">
                  <a:moveTo>
                    <a:pt x="-1" y="17499"/>
                  </a:moveTo>
                  <a:cubicBezTo>
                    <a:pt x="1964" y="7339"/>
                    <a:pt x="10858" y="-1"/>
                    <a:pt x="21207" y="0"/>
                  </a:cubicBezTo>
                  <a:cubicBezTo>
                    <a:pt x="21286" y="0"/>
                    <a:pt x="21365" y="0"/>
                    <a:pt x="21443" y="1"/>
                  </a:cubicBezTo>
                </a:path>
                <a:path w="21444" h="21600" stroke="0" extrusionOk="0">
                  <a:moveTo>
                    <a:pt x="-1" y="17499"/>
                  </a:moveTo>
                  <a:cubicBezTo>
                    <a:pt x="1964" y="7339"/>
                    <a:pt x="10858" y="-1"/>
                    <a:pt x="21207" y="0"/>
                  </a:cubicBezTo>
                  <a:cubicBezTo>
                    <a:pt x="21286" y="0"/>
                    <a:pt x="21365" y="0"/>
                    <a:pt x="21443" y="1"/>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2" name="Group 82"/>
          <p:cNvGrpSpPr>
            <a:grpSpLocks/>
          </p:cNvGrpSpPr>
          <p:nvPr/>
        </p:nvGrpSpPr>
        <p:grpSpPr bwMode="auto">
          <a:xfrm>
            <a:off x="4379913" y="3873500"/>
            <a:ext cx="1503362" cy="1503363"/>
            <a:chOff x="4100" y="2501"/>
            <a:chExt cx="947" cy="947"/>
          </a:xfrm>
        </p:grpSpPr>
        <p:sp>
          <p:nvSpPr>
            <p:cNvPr id="40987" name="Oval 83"/>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0988" name="Line 84"/>
            <p:cNvSpPr>
              <a:spLocks noChangeShapeType="1"/>
            </p:cNvSpPr>
            <p:nvPr/>
          </p:nvSpPr>
          <p:spPr bwMode="auto">
            <a:xfrm>
              <a:off x="4578" y="2523"/>
              <a:ext cx="0" cy="9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9" name="Line 85"/>
            <p:cNvSpPr>
              <a:spLocks noChangeShapeType="1"/>
            </p:cNvSpPr>
            <p:nvPr/>
          </p:nvSpPr>
          <p:spPr bwMode="auto">
            <a:xfrm>
              <a:off x="4122" y="2979"/>
              <a:ext cx="9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0" name="Line 86"/>
            <p:cNvSpPr>
              <a:spLocks noChangeShapeType="1"/>
            </p:cNvSpPr>
            <p:nvPr/>
          </p:nvSpPr>
          <p:spPr bwMode="auto">
            <a:xfrm flipV="1">
              <a:off x="4351" y="2588"/>
              <a:ext cx="453" cy="7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1" name="Line 87"/>
            <p:cNvSpPr>
              <a:spLocks noChangeShapeType="1"/>
            </p:cNvSpPr>
            <p:nvPr/>
          </p:nvSpPr>
          <p:spPr bwMode="auto">
            <a:xfrm flipV="1">
              <a:off x="4174" y="2756"/>
              <a:ext cx="789" cy="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2" name="Line 88"/>
            <p:cNvSpPr>
              <a:spLocks noChangeShapeType="1"/>
            </p:cNvSpPr>
            <p:nvPr/>
          </p:nvSpPr>
          <p:spPr bwMode="auto">
            <a:xfrm flipH="1" flipV="1">
              <a:off x="4346" y="2575"/>
              <a:ext cx="453" cy="7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3" name="Line 89"/>
            <p:cNvSpPr>
              <a:spLocks noChangeShapeType="1"/>
            </p:cNvSpPr>
            <p:nvPr/>
          </p:nvSpPr>
          <p:spPr bwMode="auto">
            <a:xfrm flipH="1" flipV="1">
              <a:off x="4169" y="2743"/>
              <a:ext cx="789" cy="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4" name="Oval 90"/>
            <p:cNvSpPr>
              <a:spLocks noChangeArrowheads="1"/>
            </p:cNvSpPr>
            <p:nvPr/>
          </p:nvSpPr>
          <p:spPr bwMode="auto">
            <a:xfrm>
              <a:off x="4203" y="2593"/>
              <a:ext cx="750" cy="7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0995" name="Text Box 91"/>
            <p:cNvSpPr txBox="1">
              <a:spLocks noChangeArrowheads="1"/>
            </p:cNvSpPr>
            <p:nvPr/>
          </p:nvSpPr>
          <p:spPr bwMode="auto">
            <a:xfrm>
              <a:off x="4436" y="252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a:t> </a:t>
              </a:r>
            </a:p>
          </p:txBody>
        </p:sp>
        <p:sp>
          <p:nvSpPr>
            <p:cNvPr id="40996" name="Text Box 92"/>
            <p:cNvSpPr txBox="1">
              <a:spLocks noChangeArrowheads="1"/>
            </p:cNvSpPr>
            <p:nvPr/>
          </p:nvSpPr>
          <p:spPr bwMode="auto">
            <a:xfrm>
              <a:off x="4798" y="2863"/>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 </a:t>
              </a:r>
            </a:p>
          </p:txBody>
        </p:sp>
        <p:sp>
          <p:nvSpPr>
            <p:cNvPr id="40997" name="Text Box 93"/>
            <p:cNvSpPr txBox="1">
              <a:spLocks noChangeArrowheads="1"/>
            </p:cNvSpPr>
            <p:nvPr/>
          </p:nvSpPr>
          <p:spPr bwMode="auto">
            <a:xfrm>
              <a:off x="4470" y="3167"/>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 </a:t>
              </a:r>
            </a:p>
          </p:txBody>
        </p:sp>
        <p:sp>
          <p:nvSpPr>
            <p:cNvPr id="40998" name="Text Box 94"/>
            <p:cNvSpPr txBox="1">
              <a:spLocks noChangeArrowheads="1"/>
            </p:cNvSpPr>
            <p:nvPr/>
          </p:nvSpPr>
          <p:spPr bwMode="auto">
            <a:xfrm>
              <a:off x="4154" y="2859"/>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 </a:t>
              </a:r>
            </a:p>
          </p:txBody>
        </p:sp>
      </p:grpSp>
      <p:grpSp>
        <p:nvGrpSpPr>
          <p:cNvPr id="13" name="Group 95"/>
          <p:cNvGrpSpPr>
            <a:grpSpLocks/>
          </p:cNvGrpSpPr>
          <p:nvPr/>
        </p:nvGrpSpPr>
        <p:grpSpPr bwMode="auto">
          <a:xfrm>
            <a:off x="5091113" y="3968750"/>
            <a:ext cx="96837" cy="1311275"/>
            <a:chOff x="4532" y="2501"/>
            <a:chExt cx="61" cy="826"/>
          </a:xfrm>
        </p:grpSpPr>
        <p:sp>
          <p:nvSpPr>
            <p:cNvPr id="40984" name="Line 96"/>
            <p:cNvSpPr>
              <a:spLocks noChangeShapeType="1"/>
            </p:cNvSpPr>
            <p:nvPr/>
          </p:nvSpPr>
          <p:spPr bwMode="auto">
            <a:xfrm>
              <a:off x="4563" y="2501"/>
              <a:ext cx="0" cy="417"/>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5" name="Rectangle 97"/>
            <p:cNvSpPr>
              <a:spLocks noChangeArrowheads="1"/>
            </p:cNvSpPr>
            <p:nvPr/>
          </p:nvSpPr>
          <p:spPr bwMode="auto">
            <a:xfrm>
              <a:off x="4540" y="2918"/>
              <a:ext cx="48"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0986" name="Oval 98"/>
            <p:cNvSpPr>
              <a:spLocks noChangeArrowheads="1"/>
            </p:cNvSpPr>
            <p:nvPr/>
          </p:nvSpPr>
          <p:spPr bwMode="auto">
            <a:xfrm>
              <a:off x="4532" y="2887"/>
              <a:ext cx="61" cy="61"/>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4097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grpSp>
        <p:nvGrpSpPr>
          <p:cNvPr id="97" name="Group 45"/>
          <p:cNvGrpSpPr>
            <a:grpSpLocks/>
          </p:cNvGrpSpPr>
          <p:nvPr/>
        </p:nvGrpSpPr>
        <p:grpSpPr bwMode="auto">
          <a:xfrm>
            <a:off x="839788" y="1774825"/>
            <a:ext cx="7464425" cy="461963"/>
            <a:chOff x="529" y="3937"/>
            <a:chExt cx="4702" cy="291"/>
          </a:xfrm>
        </p:grpSpPr>
        <p:sp>
          <p:nvSpPr>
            <p:cNvPr id="40981" name="Rectangle 41"/>
            <p:cNvSpPr>
              <a:spLocks noChangeArrowheads="1"/>
            </p:cNvSpPr>
            <p:nvPr/>
          </p:nvSpPr>
          <p:spPr bwMode="auto">
            <a:xfrm>
              <a:off x="532" y="3950"/>
              <a:ext cx="239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a:t>
              </a:r>
              <a:endParaRPr lang="en-US" altLang="en-US" sz="2400">
                <a:sym typeface="Symbol" pitchFamily="18" charset="2"/>
              </a:endParaRPr>
            </a:p>
          </p:txBody>
        </p:sp>
        <p:sp>
          <p:nvSpPr>
            <p:cNvPr id="40982" name="Text Box 42"/>
            <p:cNvSpPr txBox="1">
              <a:spLocks noChangeArrowheads="1"/>
            </p:cNvSpPr>
            <p:nvPr/>
          </p:nvSpPr>
          <p:spPr bwMode="auto">
            <a:xfrm>
              <a:off x="2674" y="3937"/>
              <a:ext cx="2557"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K</a:t>
              </a:r>
              <a:r>
                <a:rPr lang="en-US" altLang="en-US" sz="2400">
                  <a:solidFill>
                    <a:schemeClr val="bg1"/>
                  </a:solidFill>
                </a:rPr>
                <a:t> and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40983" name="Rectangle 43"/>
            <p:cNvSpPr>
              <a:spLocks noChangeArrowheads="1"/>
            </p:cNvSpPr>
            <p:nvPr/>
          </p:nvSpPr>
          <p:spPr bwMode="auto">
            <a:xfrm>
              <a:off x="529" y="3939"/>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100" name="Line 8"/>
          <p:cNvSpPr>
            <a:spLocks noChangeShapeType="1"/>
          </p:cNvSpPr>
          <p:nvPr/>
        </p:nvSpPr>
        <p:spPr bwMode="auto">
          <a:xfrm>
            <a:off x="1007744" y="4778375"/>
            <a:ext cx="324421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p:cTn id="7" dur="500" fill="hold"/>
                                        <p:tgtEl>
                                          <p:spTgt spid="97"/>
                                        </p:tgtEl>
                                        <p:attrNameLst>
                                          <p:attrName>ppt_w</p:attrName>
                                        </p:attrNameLst>
                                      </p:cBhvr>
                                      <p:tavLst>
                                        <p:tav tm="0">
                                          <p:val>
                                            <p:fltVal val="0"/>
                                          </p:val>
                                        </p:tav>
                                        <p:tav tm="100000">
                                          <p:val>
                                            <p:strVal val="#ppt_w"/>
                                          </p:val>
                                        </p:tav>
                                      </p:tavLst>
                                    </p:anim>
                                    <p:anim calcmode="lin" valueType="num">
                                      <p:cBhvr>
                                        <p:cTn id="8" dur="500" fill="hold"/>
                                        <p:tgtEl>
                                          <p:spTgt spid="97"/>
                                        </p:tgtEl>
                                        <p:attrNameLst>
                                          <p:attrName>ppt_h</p:attrName>
                                        </p:attrNameLst>
                                      </p:cBhvr>
                                      <p:tavLst>
                                        <p:tav tm="0">
                                          <p:val>
                                            <p:fltVal val="0"/>
                                          </p:val>
                                        </p:tav>
                                        <p:tav tm="100000">
                                          <p:val>
                                            <p:strVal val="#ppt_h"/>
                                          </p:val>
                                        </p:tav>
                                      </p:tavLst>
                                    </p:anim>
                                    <p:animEffect transition="in" filter="fade">
                                      <p:cBhvr>
                                        <p:cTn id="9" dur="500"/>
                                        <p:tgtEl>
                                          <p:spTgt spid="97"/>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93250">
                                            <p:txEl>
                                              <p:pRg st="3" end="3"/>
                                            </p:txEl>
                                          </p:spTgt>
                                        </p:tgtEl>
                                        <p:attrNameLst>
                                          <p:attrName>style.visibility</p:attrName>
                                        </p:attrNameLst>
                                      </p:cBhvr>
                                      <p:to>
                                        <p:strVal val="visible"/>
                                      </p:to>
                                    </p:set>
                                    <p:anim calcmode="lin" valueType="num">
                                      <p:cBhvr additive="base">
                                        <p:cTn id="14" dur="500" fill="hold"/>
                                        <p:tgtEl>
                                          <p:spTgt spid="693250">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932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693252"/>
                                        </p:tgtEl>
                                        <p:attrNameLst>
                                          <p:attrName>style.visibility</p:attrName>
                                        </p:attrNameLst>
                                      </p:cBhvr>
                                      <p:to>
                                        <p:strVal val="visible"/>
                                      </p:to>
                                    </p:set>
                                    <p:animEffect transition="in" filter="fade">
                                      <p:cBhvr>
                                        <p:cTn id="18" dur="2000"/>
                                        <p:tgtEl>
                                          <p:spTgt spid="693252"/>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par>
                                <p:cTn id="19" presetID="10" presetClass="entr" presetSubtype="0" fill="hold" grpId="0" nodeType="withEffect">
                                  <p:stCondLst>
                                    <p:cond delay="0"/>
                                  </p:stCondLst>
                                  <p:childTnLst>
                                    <p:set>
                                      <p:cBhvr>
                                        <p:cTn id="20" dur="1" fill="hold">
                                          <p:stCondLst>
                                            <p:cond delay="0"/>
                                          </p:stCondLst>
                                        </p:cTn>
                                        <p:tgtEl>
                                          <p:spTgt spid="693253"/>
                                        </p:tgtEl>
                                        <p:attrNameLst>
                                          <p:attrName>style.visibility</p:attrName>
                                        </p:attrNameLst>
                                      </p:cBhvr>
                                      <p:to>
                                        <p:strVal val="visible"/>
                                      </p:to>
                                    </p:set>
                                    <p:animEffect transition="in" filter="fade">
                                      <p:cBhvr>
                                        <p:cTn id="21" dur="2000"/>
                                        <p:tgtEl>
                                          <p:spTgt spid="693253"/>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93271"/>
                                        </p:tgtEl>
                                        <p:attrNameLst>
                                          <p:attrName>style.visibility</p:attrName>
                                        </p:attrNameLst>
                                      </p:cBhvr>
                                      <p:to>
                                        <p:strVal val="visible"/>
                                      </p:to>
                                    </p:set>
                                    <p:animEffect transition="in" filter="fade">
                                      <p:cBhvr>
                                        <p:cTn id="27" dur="500"/>
                                        <p:tgtEl>
                                          <p:spTgt spid="69327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93272"/>
                                        </p:tgtEl>
                                        <p:attrNameLst>
                                          <p:attrName>style.visibility</p:attrName>
                                        </p:attrNameLst>
                                      </p:cBhvr>
                                      <p:to>
                                        <p:strVal val="visible"/>
                                      </p:to>
                                    </p:set>
                                    <p:animEffect transition="in" filter="fade">
                                      <p:cBhvr>
                                        <p:cTn id="30" dur="500"/>
                                        <p:tgtEl>
                                          <p:spTgt spid="69327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93273"/>
                                        </p:tgtEl>
                                        <p:attrNameLst>
                                          <p:attrName>style.visibility</p:attrName>
                                        </p:attrNameLst>
                                      </p:cBhvr>
                                      <p:to>
                                        <p:strVal val="visible"/>
                                      </p:to>
                                    </p:set>
                                    <p:animEffect transition="in" filter="fade">
                                      <p:cBhvr>
                                        <p:cTn id="33" dur="500"/>
                                        <p:tgtEl>
                                          <p:spTgt spid="69327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93278"/>
                                        </p:tgtEl>
                                        <p:attrNameLst>
                                          <p:attrName>style.visibility</p:attrName>
                                        </p:attrNameLst>
                                      </p:cBhvr>
                                      <p:to>
                                        <p:strVal val="visible"/>
                                      </p:to>
                                    </p:set>
                                    <p:animEffect transition="in" filter="fade">
                                      <p:cBhvr>
                                        <p:cTn id="36" dur="2000"/>
                                        <p:tgtEl>
                                          <p:spTgt spid="693278"/>
                                        </p:tgtEl>
                                      </p:cBhvr>
                                    </p:animEffect>
                                  </p:childTnLst>
                                  <p:subTnLst>
                                    <p:audio>
                                      <p:cMediaNode>
                                        <p:cTn display="0" masterRel="sameClick">
                                          <p:stCondLst>
                                            <p:cond evt="begin" delay="0">
                                              <p:tn val="34"/>
                                            </p:cond>
                                          </p:stCondLst>
                                          <p:endCondLst>
                                            <p:cond evt="onStopAudio" delay="0">
                                              <p:tgtEl>
                                                <p:sldTgt/>
                                              </p:tgtEl>
                                            </p:cond>
                                          </p:endCondLst>
                                        </p:cTn>
                                        <p:tgtEl>
                                          <p:sndTgt r:embed="rId5" name="chimes.wav"/>
                                        </p:tgtEl>
                                      </p:cMediaNode>
                                    </p:audio>
                                  </p:sub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2000"/>
                                        <p:tgtEl>
                                          <p:spTgt spid="12"/>
                                        </p:tgtEl>
                                      </p:cBhvr>
                                    </p:animEffect>
                                  </p:childTnLst>
                                </p:cTn>
                              </p:par>
                              <p:par>
                                <p:cTn id="49" presetID="10"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2000"/>
                                        <p:tgtEl>
                                          <p:spTgt spid="13"/>
                                        </p:tgtEl>
                                      </p:cBhvr>
                                    </p:animEffect>
                                  </p:childTnLst>
                                </p:cTn>
                              </p:par>
                              <p:par>
                                <p:cTn id="52" presetID="2" presetClass="entr" presetSubtype="2" fill="hold" nodeType="withEffect">
                                  <p:stCondLst>
                                    <p:cond delay="0"/>
                                  </p:stCondLst>
                                  <p:childTnLst>
                                    <p:set>
                                      <p:cBhvr>
                                        <p:cTn id="53" dur="1" fill="hold">
                                          <p:stCondLst>
                                            <p:cond delay="0"/>
                                          </p:stCondLst>
                                        </p:cTn>
                                        <p:tgtEl>
                                          <p:spTgt spid="693310"/>
                                        </p:tgtEl>
                                        <p:attrNameLst>
                                          <p:attrName>style.visibility</p:attrName>
                                        </p:attrNameLst>
                                      </p:cBhvr>
                                      <p:to>
                                        <p:strVal val="visible"/>
                                      </p:to>
                                    </p:set>
                                    <p:anim calcmode="lin" valueType="num">
                                      <p:cBhvr additive="base">
                                        <p:cTn id="54" dur="500" fill="hold"/>
                                        <p:tgtEl>
                                          <p:spTgt spid="693310"/>
                                        </p:tgtEl>
                                        <p:attrNameLst>
                                          <p:attrName>ppt_x</p:attrName>
                                        </p:attrNameLst>
                                      </p:cBhvr>
                                      <p:tavLst>
                                        <p:tav tm="0">
                                          <p:val>
                                            <p:strVal val="1+#ppt_w/2"/>
                                          </p:val>
                                        </p:tav>
                                        <p:tav tm="100000">
                                          <p:val>
                                            <p:strVal val="#ppt_x"/>
                                          </p:val>
                                        </p:tav>
                                      </p:tavLst>
                                    </p:anim>
                                    <p:anim calcmode="lin" valueType="num">
                                      <p:cBhvr additive="base">
                                        <p:cTn id="55" dur="500" fill="hold"/>
                                        <p:tgtEl>
                                          <p:spTgt spid="6933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par>
                                <p:cTn id="56" presetID="2" presetClass="entr" presetSubtype="2" fill="hold" nodeType="withEffect">
                                  <p:stCondLst>
                                    <p:cond delay="0"/>
                                  </p:stCondLst>
                                  <p:childTnLst>
                                    <p:set>
                                      <p:cBhvr>
                                        <p:cTn id="57" dur="1" fill="hold">
                                          <p:stCondLst>
                                            <p:cond delay="0"/>
                                          </p:stCondLst>
                                        </p:cTn>
                                        <p:tgtEl>
                                          <p:spTgt spid="693311"/>
                                        </p:tgtEl>
                                        <p:attrNameLst>
                                          <p:attrName>style.visibility</p:attrName>
                                        </p:attrNameLst>
                                      </p:cBhvr>
                                      <p:to>
                                        <p:strVal val="visible"/>
                                      </p:to>
                                    </p:set>
                                    <p:anim calcmode="lin" valueType="num">
                                      <p:cBhvr additive="base">
                                        <p:cTn id="58" dur="500" fill="hold"/>
                                        <p:tgtEl>
                                          <p:spTgt spid="693311"/>
                                        </p:tgtEl>
                                        <p:attrNameLst>
                                          <p:attrName>ppt_x</p:attrName>
                                        </p:attrNameLst>
                                      </p:cBhvr>
                                      <p:tavLst>
                                        <p:tav tm="0">
                                          <p:val>
                                            <p:strVal val="1+#ppt_w/2"/>
                                          </p:val>
                                        </p:tav>
                                        <p:tav tm="100000">
                                          <p:val>
                                            <p:strVal val="#ppt_x"/>
                                          </p:val>
                                        </p:tav>
                                      </p:tavLst>
                                    </p:anim>
                                    <p:anim calcmode="lin" valueType="num">
                                      <p:cBhvr additive="base">
                                        <p:cTn id="59" dur="500" fill="hold"/>
                                        <p:tgtEl>
                                          <p:spTgt spid="6933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xit" presetSubtype="2" fill="hold" nodeType="clickEffect">
                                  <p:stCondLst>
                                    <p:cond delay="0"/>
                                  </p:stCondLst>
                                  <p:childTnLst>
                                    <p:anim calcmode="lin" valueType="num">
                                      <p:cBhvr additive="base">
                                        <p:cTn id="63" dur="500"/>
                                        <p:tgtEl>
                                          <p:spTgt spid="693311"/>
                                        </p:tgtEl>
                                        <p:attrNameLst>
                                          <p:attrName>ppt_x</p:attrName>
                                        </p:attrNameLst>
                                      </p:cBhvr>
                                      <p:tavLst>
                                        <p:tav tm="0">
                                          <p:val>
                                            <p:strVal val="ppt_x"/>
                                          </p:val>
                                        </p:tav>
                                        <p:tav tm="100000">
                                          <p:val>
                                            <p:strVal val="1+ppt_w/2"/>
                                          </p:val>
                                        </p:tav>
                                      </p:tavLst>
                                    </p:anim>
                                    <p:anim calcmode="lin" valueType="num">
                                      <p:cBhvr additive="base">
                                        <p:cTn id="64" dur="500"/>
                                        <p:tgtEl>
                                          <p:spTgt spid="693311"/>
                                        </p:tgtEl>
                                        <p:attrNameLst>
                                          <p:attrName>ppt_y</p:attrName>
                                        </p:attrNameLst>
                                      </p:cBhvr>
                                      <p:tavLst>
                                        <p:tav tm="0">
                                          <p:val>
                                            <p:strVal val="ppt_y"/>
                                          </p:val>
                                        </p:tav>
                                        <p:tav tm="100000">
                                          <p:val>
                                            <p:strVal val="ppt_y"/>
                                          </p:val>
                                        </p:tav>
                                      </p:tavLst>
                                    </p:anim>
                                    <p:set>
                                      <p:cBhvr>
                                        <p:cTn id="65" dur="1" fill="hold">
                                          <p:stCondLst>
                                            <p:cond delay="499"/>
                                          </p:stCondLst>
                                        </p:cTn>
                                        <p:tgtEl>
                                          <p:spTgt spid="693311"/>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par>
                                <p:cTn id="66" presetID="6" presetClass="emph" presetSubtype="0" repeatCount="indefinite" accel="50000" decel="50000" autoRev="1" fill="hold" grpId="1" nodeType="withEffect">
                                  <p:stCondLst>
                                    <p:cond delay="0"/>
                                  </p:stCondLst>
                                  <p:childTnLst>
                                    <p:animScale>
                                      <p:cBhvr>
                                        <p:cTn id="67" dur="2000" fill="hold"/>
                                        <p:tgtEl>
                                          <p:spTgt spid="693252"/>
                                        </p:tgtEl>
                                      </p:cBhvr>
                                      <p:by x="25000" y="100000"/>
                                    </p:animScale>
                                  </p:childTnLst>
                                </p:cTn>
                              </p:par>
                              <p:par>
                                <p:cTn id="68" presetID="35" presetClass="path" presetSubtype="0" repeatCount="indefinite" accel="50000" decel="50000" autoRev="1" fill="hold" grpId="2" nodeType="withEffect">
                                  <p:stCondLst>
                                    <p:cond delay="0"/>
                                  </p:stCondLst>
                                  <p:childTnLst>
                                    <p:animMotion origin="layout" path="M 4.72222E-6 1.85185E-6 L -0.12639 1.85185E-6 " pathEditMode="relative" rAng="0" ptsTypes="AA">
                                      <p:cBhvr>
                                        <p:cTn id="69" dur="2000" fill="hold"/>
                                        <p:tgtEl>
                                          <p:spTgt spid="693252"/>
                                        </p:tgtEl>
                                        <p:attrNameLst>
                                          <p:attrName>ppt_x</p:attrName>
                                          <p:attrName>ppt_y</p:attrName>
                                        </p:attrNameLst>
                                      </p:cBhvr>
                                      <p:rCtr x="-6319" y="0"/>
                                    </p:animMotion>
                                  </p:childTnLst>
                                </p:cTn>
                              </p:par>
                              <p:par>
                                <p:cTn id="70"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71" dur="2000" fill="hold"/>
                                        <p:tgtEl>
                                          <p:spTgt spid="693253"/>
                                        </p:tgtEl>
                                        <p:attrNameLst>
                                          <p:attrName>ppt_x</p:attrName>
                                          <p:attrName>ppt_y</p:attrName>
                                        </p:attrNameLst>
                                      </p:cBhvr>
                                      <p:rCtr x="-13351" y="0"/>
                                    </p:animMotion>
                                  </p:childTnLst>
                                </p:cTn>
                              </p:par>
                              <p:par>
                                <p:cTn id="72"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73" dur="1000" fill="hold"/>
                                        <p:tgtEl>
                                          <p:spTgt spid="693272"/>
                                        </p:tgtEl>
                                        <p:attrNameLst>
                                          <p:attrName>ppt_x</p:attrName>
                                          <p:attrName>ppt_y</p:attrName>
                                        </p:attrNameLst>
                                      </p:cBhvr>
                                      <p:rCtr x="0" y="7269"/>
                                    </p:animMotion>
                                  </p:childTnLst>
                                </p:cTn>
                              </p:par>
                            </p:childTnLst>
                          </p:cTn>
                        </p:par>
                        <p:par>
                          <p:cTn id="74" fill="hold" nodeType="afterGroup">
                            <p:stCondLst>
                              <p:cond delay="4000"/>
                            </p:stCondLst>
                            <p:childTnLst>
                              <p:par>
                                <p:cTn id="75" presetID="2" presetClass="exit" presetSubtype="2" fill="hold" nodeType="afterEffect">
                                  <p:stCondLst>
                                    <p:cond delay="0"/>
                                  </p:stCondLst>
                                  <p:childTnLst>
                                    <p:anim calcmode="lin" valueType="num">
                                      <p:cBhvr additive="base">
                                        <p:cTn id="76" dur="500"/>
                                        <p:tgtEl>
                                          <p:spTgt spid="693310"/>
                                        </p:tgtEl>
                                        <p:attrNameLst>
                                          <p:attrName>ppt_x</p:attrName>
                                        </p:attrNameLst>
                                      </p:cBhvr>
                                      <p:tavLst>
                                        <p:tav tm="0">
                                          <p:val>
                                            <p:strVal val="ppt_x"/>
                                          </p:val>
                                        </p:tav>
                                        <p:tav tm="100000">
                                          <p:val>
                                            <p:strVal val="1+ppt_w/2"/>
                                          </p:val>
                                        </p:tav>
                                      </p:tavLst>
                                    </p:anim>
                                    <p:anim calcmode="lin" valueType="num">
                                      <p:cBhvr additive="base">
                                        <p:cTn id="77" dur="500"/>
                                        <p:tgtEl>
                                          <p:spTgt spid="693310"/>
                                        </p:tgtEl>
                                        <p:attrNameLst>
                                          <p:attrName>ppt_y</p:attrName>
                                        </p:attrNameLst>
                                      </p:cBhvr>
                                      <p:tavLst>
                                        <p:tav tm="0">
                                          <p:val>
                                            <p:strVal val="ppt_y"/>
                                          </p:val>
                                        </p:tav>
                                        <p:tav tm="100000">
                                          <p:val>
                                            <p:strVal val="ppt_y"/>
                                          </p:val>
                                        </p:tav>
                                      </p:tavLst>
                                    </p:anim>
                                    <p:set>
                                      <p:cBhvr>
                                        <p:cTn id="78" dur="1" fill="hold">
                                          <p:stCondLst>
                                            <p:cond delay="499"/>
                                          </p:stCondLst>
                                        </p:cTn>
                                        <p:tgtEl>
                                          <p:spTgt spid="693310"/>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par>
                                <p:cTn id="79" presetID="8" presetClass="emph" presetSubtype="0" repeatCount="indefinite" accel="50000" decel="50000" autoRev="1" fill="hold" nodeType="withEffect">
                                  <p:stCondLst>
                                    <p:cond delay="0"/>
                                  </p:stCondLst>
                                  <p:childTnLst>
                                    <p:animRot by="10800000">
                                      <p:cBhvr>
                                        <p:cTn id="80" dur="2000" fill="hold"/>
                                        <p:tgtEl>
                                          <p:spTgt spid="7"/>
                                        </p:tgtEl>
                                        <p:attrNameLst>
                                          <p:attrName>r</p:attrName>
                                        </p:attrNameLst>
                                      </p:cBhvr>
                                    </p:animRot>
                                  </p:childTnLst>
                                </p:cTn>
                              </p:par>
                            </p:childTnLst>
                          </p:cTn>
                        </p:par>
                        <p:par>
                          <p:cTn id="81" fill="hold" nodeType="afterGroup">
                            <p:stCondLst>
                              <p:cond delay="8000"/>
                            </p:stCondLst>
                            <p:childTnLst>
                              <p:par>
                                <p:cTn id="82" presetID="22" presetClass="entr" presetSubtype="8" fill="hold" nodeType="after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left)">
                                      <p:cBhvr>
                                        <p:cTn id="84" dur="5000"/>
                                        <p:tgtEl>
                                          <p:spTgt spid="11"/>
                                        </p:tgtEl>
                                      </p:cBhvr>
                                    </p:animEffect>
                                  </p:childTnLst>
                                </p:cTn>
                              </p:par>
                              <p:par>
                                <p:cTn id="85" presetID="22" presetClass="entr" presetSubtype="8" fill="hold"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0"/>
                                        <p:tgtEl>
                                          <p:spTgt spid="10"/>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wipe(left)">
                                      <p:cBhvr>
                                        <p:cTn id="90" dur="5000"/>
                                        <p:tgtEl>
                                          <p:spTgt spid="100"/>
                                        </p:tgtEl>
                                      </p:cBhvr>
                                    </p:animEffect>
                                  </p:childTnLst>
                                </p:cTn>
                              </p:par>
                              <p:par>
                                <p:cTn id="91" presetID="8" presetClass="emph" presetSubtype="0" repeatCount="indefinite" fill="hold" nodeType="withEffect">
                                  <p:stCondLst>
                                    <p:cond delay="0"/>
                                  </p:stCondLst>
                                  <p:childTnLst>
                                    <p:animRot by="21600000">
                                      <p:cBhvr>
                                        <p:cTn id="92" dur="5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71" grpId="0" animBg="1"/>
      <p:bldP spid="693272" grpId="0" animBg="1"/>
      <p:bldP spid="693272" grpId="1" animBg="1"/>
      <p:bldP spid="693273" grpId="0" animBg="1"/>
      <p:bldP spid="693278" grpId="0" animBg="1"/>
      <p:bldP spid="693252" grpId="0" animBg="1"/>
      <p:bldP spid="693252" grpId="1" animBg="1"/>
      <p:bldP spid="693252" grpId="2" animBg="1"/>
      <p:bldP spid="693253" grpId="0" animBg="1"/>
      <p:bldP spid="693253" grpId="1" animBg="1"/>
      <p:bldP spid="10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ChangeArrowheads="1"/>
          </p:cNvSpPr>
          <p:nvPr/>
        </p:nvSpPr>
        <p:spPr bwMode="auto">
          <a:xfrm>
            <a:off x="685800" y="1343025"/>
            <a:ext cx="7772400" cy="52451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solidFill>
                  <a:schemeClr val="accent2"/>
                </a:solidFill>
              </a:rPr>
              <a:t>Energy changes during SHM</a:t>
            </a:r>
          </a:p>
          <a:p>
            <a:pPr eaLnBrk="1" hangingPunct="1">
              <a:spcBef>
                <a:spcPct val="0"/>
              </a:spcBef>
              <a:buFontTx/>
              <a:buNone/>
            </a:pPr>
            <a:endParaRPr lang="en-US" altLang="en-US" sz="2400" dirty="0">
              <a:solidFill>
                <a:srgbClr val="000000"/>
              </a:solidFill>
              <a:cs typeface="Times New Roman" pitchFamily="18" charset="0"/>
              <a:sym typeface="Symbol" pitchFamily="18" charset="2"/>
            </a:endParaRPr>
          </a:p>
          <a:p>
            <a:pPr eaLnBrk="1" hangingPunct="1">
              <a:spcBef>
                <a:spcPts val="1800"/>
              </a:spcBef>
              <a:buFontTx/>
              <a:buNone/>
            </a:pPr>
            <a:r>
              <a:rPr lang="en-US" altLang="en-US" sz="2400" dirty="0">
                <a:solidFill>
                  <a:srgbClr val="000000"/>
                </a:solidFill>
                <a:cs typeface="Times New Roman" pitchFamily="18" charset="0"/>
                <a:sym typeface="Symbol" pitchFamily="18" charset="2"/>
              </a:rPr>
              <a:t>Recall the relation between </a:t>
            </a:r>
            <a:r>
              <a:rPr lang="en-US" altLang="en-US" sz="2400" i="1" dirty="0">
                <a:solidFill>
                  <a:srgbClr val="000000"/>
                </a:solidFill>
                <a:cs typeface="Times New Roman" pitchFamily="18" charset="0"/>
                <a:sym typeface="Symbol" pitchFamily="18" charset="2"/>
              </a:rPr>
              <a:t>v</a:t>
            </a:r>
            <a:r>
              <a:rPr lang="en-US" altLang="en-US" sz="2400" dirty="0">
                <a:solidFill>
                  <a:srgbClr val="000000"/>
                </a:solidFill>
                <a:cs typeface="Times New Roman" pitchFamily="18" charset="0"/>
                <a:sym typeface="Symbol" pitchFamily="18" charset="2"/>
              </a:rPr>
              <a:t> and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that we derived in the last section:  </a:t>
            </a:r>
            <a:r>
              <a:rPr lang="en-US" altLang="en-US" sz="2400" i="1" dirty="0">
                <a:solidFill>
                  <a:srgbClr val="000000"/>
                </a:solidFill>
                <a:cs typeface="Times New Roman" pitchFamily="18" charset="0"/>
                <a:sym typeface="Symbol" pitchFamily="18" charset="2"/>
              </a:rPr>
              <a:t>v</a:t>
            </a:r>
            <a:r>
              <a:rPr lang="en-US" altLang="en-US" sz="2400" dirty="0">
                <a:solidFill>
                  <a:srgbClr val="000000"/>
                </a:solidFill>
                <a:cs typeface="Times New Roman" pitchFamily="18" charset="0"/>
                <a:sym typeface="Symbol" pitchFamily="18" charset="2"/>
              </a:rPr>
              <a:t> =  (</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x</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a:t>
            </a:r>
          </a:p>
          <a:p>
            <a:pPr eaLnBrk="1" hangingPunct="1">
              <a:spcBef>
                <a:spcPts val="500"/>
              </a:spcBef>
              <a:buFontTx/>
              <a:buNone/>
            </a:pPr>
            <a:r>
              <a:rPr lang="en-US" altLang="en-US" sz="2400" dirty="0">
                <a:solidFill>
                  <a:srgbClr val="000000"/>
                </a:solidFill>
                <a:cs typeface="Times New Roman" pitchFamily="18" charset="0"/>
                <a:sym typeface="Symbol" pitchFamily="18" charset="2"/>
              </a:rPr>
              <a:t>Then        </a:t>
            </a:r>
            <a:r>
              <a:rPr lang="en-US" altLang="en-US" sz="2400" baseline="-25000" dirty="0">
                <a:solidFill>
                  <a:srgbClr val="000000"/>
                </a:solidFill>
                <a:cs typeface="Times New Roman" pitchFamily="18" charset="0"/>
                <a:sym typeface="Symbol" pitchFamily="18" charset="2"/>
              </a:rPr>
              <a:t>               </a:t>
            </a:r>
            <a:r>
              <a:rPr lang="en-US" altLang="en-US" sz="2400" i="1" dirty="0">
                <a:solidFill>
                  <a:srgbClr val="000000"/>
                </a:solidFill>
                <a:cs typeface="Times New Roman" pitchFamily="18" charset="0"/>
                <a:sym typeface="Symbol" pitchFamily="18" charset="2"/>
              </a:rPr>
              <a:t>v</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 </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x</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a:t>
            </a:r>
          </a:p>
          <a:p>
            <a:pPr eaLnBrk="1" hangingPunct="1">
              <a:spcBef>
                <a:spcPts val="500"/>
              </a:spcBef>
              <a:buFontTx/>
              <a:buNone/>
            </a:pPr>
            <a:r>
              <a:rPr lang="en-US" altLang="en-US" sz="2400" dirty="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pitchFamily="18" charset="2"/>
              </a:rPr>
              <a:t>	½</a:t>
            </a:r>
            <a:r>
              <a:rPr lang="en-US" altLang="en-US" sz="2400" i="1" dirty="0" smtClean="0">
                <a:solidFill>
                  <a:srgbClr val="000000"/>
                </a:solidFill>
                <a:cs typeface="Times New Roman" pitchFamily="18" charset="0"/>
                <a:sym typeface="Symbol" pitchFamily="18" charset="2"/>
              </a:rPr>
              <a:t>mv</a:t>
            </a:r>
            <a:r>
              <a:rPr lang="en-US" altLang="en-US" sz="2400" baseline="30000" dirty="0" smtClean="0">
                <a:solidFill>
                  <a:srgbClr val="000000"/>
                </a:solidFill>
                <a:cs typeface="Times New Roman" pitchFamily="18" charset="0"/>
                <a:sym typeface="Symbol" pitchFamily="18" charset="2"/>
              </a:rPr>
              <a:t>2</a:t>
            </a:r>
            <a:r>
              <a:rPr lang="en-US" altLang="en-US" sz="2400" dirty="0" smtClean="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x</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a:t>
            </a:r>
          </a:p>
          <a:p>
            <a:pPr eaLnBrk="1" hangingPunct="1">
              <a:spcBef>
                <a:spcPts val="500"/>
              </a:spcBef>
              <a:buFontTx/>
              <a:buNone/>
            </a:pPr>
            <a:r>
              <a:rPr lang="en-US" altLang="en-US" sz="2400" i="1" dirty="0">
                <a:solidFill>
                  <a:srgbClr val="000000"/>
                </a:solidFill>
                <a:cs typeface="Times New Roman" pitchFamily="18" charset="0"/>
                <a:sym typeface="Symbol" pitchFamily="18" charset="2"/>
              </a:rPr>
              <a:t>             	     E</a:t>
            </a:r>
            <a:r>
              <a:rPr lang="en-US" altLang="en-US" sz="2400" baseline="-25000" dirty="0">
                <a:solidFill>
                  <a:srgbClr val="000000"/>
                </a:solidFill>
                <a:cs typeface="Times New Roman" pitchFamily="18" charset="0"/>
                <a:sym typeface="Symbol" pitchFamily="18" charset="2"/>
              </a:rPr>
              <a:t>K</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x</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a:t>
            </a:r>
          </a:p>
          <a:p>
            <a:pPr eaLnBrk="1" hangingPunct="1">
              <a:spcBef>
                <a:spcPct val="0"/>
              </a:spcBef>
              <a:buFontTx/>
              <a:buNone/>
            </a:pPr>
            <a:endParaRPr lang="en-US" altLang="en-US" sz="2400" dirty="0">
              <a:solidFill>
                <a:srgbClr val="000000"/>
              </a:solidFill>
              <a:cs typeface="Times New Roman" pitchFamily="18" charset="0"/>
              <a:sym typeface="Symbol" pitchFamily="18" charset="2"/>
            </a:endParaRPr>
          </a:p>
          <a:p>
            <a:pPr eaLnBrk="1" hangingPunct="1">
              <a:spcBef>
                <a:spcPts val="1200"/>
              </a:spcBef>
              <a:buFontTx/>
              <a:buNone/>
            </a:pPr>
            <a:r>
              <a:rPr lang="en-US" altLang="en-US" sz="2400" dirty="0">
                <a:solidFill>
                  <a:srgbClr val="000000"/>
                </a:solidFill>
                <a:cs typeface="Times New Roman" pitchFamily="18" charset="0"/>
                <a:sym typeface="Symbol" pitchFamily="18" charset="2"/>
              </a:rPr>
              <a:t>Recall that </a:t>
            </a:r>
            <a:r>
              <a:rPr lang="en-US" altLang="en-US" sz="2400" i="1" dirty="0" err="1">
                <a:solidFill>
                  <a:srgbClr val="000000"/>
                </a:solidFill>
                <a:cs typeface="Times New Roman" pitchFamily="18" charset="0"/>
                <a:sym typeface="Symbol" pitchFamily="18" charset="2"/>
              </a:rPr>
              <a:t>v</a:t>
            </a:r>
            <a:r>
              <a:rPr lang="en-US" altLang="en-US" sz="2400" baseline="-25000" dirty="0" err="1">
                <a:solidFill>
                  <a:srgbClr val="000000"/>
                </a:solidFill>
                <a:cs typeface="Times New Roman" pitchFamily="18" charset="0"/>
                <a:sym typeface="Symbol" pitchFamily="18" charset="2"/>
              </a:rPr>
              <a:t>max</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v</a:t>
            </a:r>
            <a:r>
              <a:rPr lang="en-US" altLang="en-US" sz="2400" baseline="-25000" dirty="0">
                <a:solidFill>
                  <a:srgbClr val="000000"/>
                </a:solidFill>
                <a:cs typeface="Times New Roman" pitchFamily="18" charset="0"/>
                <a:sym typeface="Symbol" pitchFamily="18" charset="2"/>
              </a:rPr>
              <a:t>0</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dirty="0">
                <a:solidFill>
                  <a:srgbClr val="000000"/>
                </a:solidFill>
                <a:cs typeface="Times New Roman" pitchFamily="18" charset="0"/>
                <a:sym typeface="Symbol" pitchFamily="18" charset="2"/>
              </a:rPr>
              <a:t> so that we have</a:t>
            </a:r>
          </a:p>
          <a:p>
            <a:pPr eaLnBrk="1" hangingPunct="1">
              <a:spcBef>
                <a:spcPts val="600"/>
              </a:spcBef>
              <a:buFontTx/>
              <a:buNone/>
            </a:pPr>
            <a:r>
              <a:rPr lang="en-US" altLang="en-US" sz="2400" i="1" dirty="0">
                <a:solidFill>
                  <a:srgbClr val="000000"/>
                </a:solidFill>
                <a:cs typeface="Times New Roman" pitchFamily="18" charset="0"/>
                <a:sym typeface="Symbol" pitchFamily="18" charset="2"/>
              </a:rPr>
              <a:t>        </a:t>
            </a:r>
            <a:r>
              <a:rPr lang="en-US" altLang="en-US" sz="2400" i="1" dirty="0" err="1">
                <a:solidFill>
                  <a:srgbClr val="000000"/>
                </a:solidFill>
                <a:cs typeface="Times New Roman" pitchFamily="18" charset="0"/>
                <a:sym typeface="Symbol" pitchFamily="18" charset="2"/>
              </a:rPr>
              <a:t>E</a:t>
            </a:r>
            <a:r>
              <a:rPr lang="en-US" altLang="en-US" sz="2400" baseline="-25000" dirty="0" err="1">
                <a:solidFill>
                  <a:srgbClr val="000000"/>
                </a:solidFill>
                <a:cs typeface="Times New Roman" pitchFamily="18" charset="0"/>
                <a:sym typeface="Symbol" pitchFamily="18" charset="2"/>
              </a:rPr>
              <a:t>K,max</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mv</a:t>
            </a:r>
            <a:r>
              <a:rPr lang="en-US" altLang="en-US" sz="2400" baseline="-25000" dirty="0" smtClean="0">
                <a:solidFill>
                  <a:srgbClr val="000000"/>
                </a:solidFill>
                <a:cs typeface="Times New Roman" pitchFamily="18" charset="0"/>
                <a:sym typeface="Symbol" pitchFamily="18" charset="2"/>
              </a:rPr>
              <a:t>max</a:t>
            </a:r>
            <a:r>
              <a:rPr lang="en-US" altLang="en-US" sz="2400" baseline="30000" dirty="0" smtClean="0">
                <a:solidFill>
                  <a:srgbClr val="000000"/>
                </a:solidFill>
                <a:cs typeface="Times New Roman" pitchFamily="18" charset="0"/>
                <a:sym typeface="Symbol" pitchFamily="18" charset="2"/>
              </a:rPr>
              <a:t>2</a:t>
            </a:r>
            <a:r>
              <a:rPr lang="en-US" altLang="en-US" sz="2400" dirty="0" smtClean="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a:t>
            </a:r>
          </a:p>
          <a:p>
            <a:pPr eaLnBrk="1" hangingPunct="1">
              <a:spcBef>
                <a:spcPct val="0"/>
              </a:spcBef>
              <a:buFontTx/>
              <a:buNone/>
            </a:pPr>
            <a:endParaRPr lang="en-US" altLang="en-US" sz="2400" dirty="0">
              <a:solidFill>
                <a:srgbClr val="000000"/>
              </a:solidFill>
              <a:cs typeface="Times New Roman" pitchFamily="18" charset="0"/>
              <a:sym typeface="Symbol" pitchFamily="18" charset="2"/>
            </a:endParaRPr>
          </a:p>
          <a:p>
            <a:pPr eaLnBrk="1" hangingPunct="1">
              <a:spcBef>
                <a:spcPts val="1200"/>
              </a:spcBef>
              <a:buFontTx/>
              <a:buNone/>
            </a:pPr>
            <a:r>
              <a:rPr lang="en-US" altLang="en-US" sz="2400" dirty="0">
                <a:solidFill>
                  <a:srgbClr val="000000"/>
                </a:solidFill>
                <a:cs typeface="Times New Roman" pitchFamily="18" charset="0"/>
                <a:sym typeface="Symbol" pitchFamily="18" charset="2"/>
              </a:rPr>
              <a:t>These last two are in the Data Booklet.</a:t>
            </a:r>
          </a:p>
        </p:txBody>
      </p:sp>
      <p:sp>
        <p:nvSpPr>
          <p:cNvPr id="695393" name="Freeform 97"/>
          <p:cNvSpPr>
            <a:spLocks/>
          </p:cNvSpPr>
          <p:nvPr/>
        </p:nvSpPr>
        <p:spPr bwMode="auto">
          <a:xfrm>
            <a:off x="3921125" y="2735263"/>
            <a:ext cx="1408113" cy="400050"/>
          </a:xfrm>
          <a:custGeom>
            <a:avLst/>
            <a:gdLst>
              <a:gd name="T0" fmla="*/ 0 w 887"/>
              <a:gd name="T1" fmla="*/ 2147483647 h 169"/>
              <a:gd name="T2" fmla="*/ 2147483647 w 887"/>
              <a:gd name="T3" fmla="*/ 2147483647 h 169"/>
              <a:gd name="T4" fmla="*/ 2147483647 w 887"/>
              <a:gd name="T5" fmla="*/ 0 h 169"/>
              <a:gd name="T6" fmla="*/ 2147483647 w 887"/>
              <a:gd name="T7" fmla="*/ 0 h 169"/>
              <a:gd name="T8" fmla="*/ 0 60000 65536"/>
              <a:gd name="T9" fmla="*/ 0 60000 65536"/>
              <a:gd name="T10" fmla="*/ 0 60000 65536"/>
              <a:gd name="T11" fmla="*/ 0 60000 65536"/>
              <a:gd name="T12" fmla="*/ 0 w 887"/>
              <a:gd name="T13" fmla="*/ 0 h 169"/>
              <a:gd name="T14" fmla="*/ 887 w 887"/>
              <a:gd name="T15" fmla="*/ 169 h 169"/>
            </a:gdLst>
            <a:ahLst/>
            <a:cxnLst>
              <a:cxn ang="T8">
                <a:pos x="T0" y="T1"/>
              </a:cxn>
              <a:cxn ang="T9">
                <a:pos x="T2" y="T3"/>
              </a:cxn>
              <a:cxn ang="T10">
                <a:pos x="T4" y="T5"/>
              </a:cxn>
              <a:cxn ang="T11">
                <a:pos x="T6" y="T7"/>
              </a:cxn>
            </a:cxnLst>
            <a:rect l="T12" t="T13" r="T14" b="T15"/>
            <a:pathLst>
              <a:path w="887" h="169">
                <a:moveTo>
                  <a:pt x="0" y="129"/>
                </a:moveTo>
                <a:lnTo>
                  <a:pt x="23" y="169"/>
                </a:lnTo>
                <a:lnTo>
                  <a:pt x="68" y="0"/>
                </a:lnTo>
                <a:lnTo>
                  <a:pt x="887"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 name="Group 102"/>
          <p:cNvGrpSpPr>
            <a:grpSpLocks/>
          </p:cNvGrpSpPr>
          <p:nvPr/>
        </p:nvGrpSpPr>
        <p:grpSpPr bwMode="auto">
          <a:xfrm>
            <a:off x="854075" y="4448175"/>
            <a:ext cx="7464425" cy="461963"/>
            <a:chOff x="538" y="2994"/>
            <a:chExt cx="4702" cy="291"/>
          </a:xfrm>
        </p:grpSpPr>
        <p:sp>
          <p:nvSpPr>
            <p:cNvPr id="41998" name="Rectangle 99"/>
            <p:cNvSpPr>
              <a:spLocks noChangeArrowheads="1"/>
            </p:cNvSpPr>
            <p:nvPr/>
          </p:nvSpPr>
          <p:spPr bwMode="auto">
            <a:xfrm>
              <a:off x="541" y="3006"/>
              <a:ext cx="2319"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K</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x</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a:t>
              </a:r>
            </a:p>
          </p:txBody>
        </p:sp>
        <p:sp>
          <p:nvSpPr>
            <p:cNvPr id="41999" name="Text Box 100"/>
            <p:cNvSpPr txBox="1">
              <a:spLocks noChangeArrowheads="1"/>
            </p:cNvSpPr>
            <p:nvPr/>
          </p:nvSpPr>
          <p:spPr bwMode="auto">
            <a:xfrm>
              <a:off x="2686" y="2994"/>
              <a:ext cx="2554"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K</a:t>
              </a:r>
              <a:r>
                <a:rPr lang="en-US" altLang="en-US" sz="2400">
                  <a:solidFill>
                    <a:schemeClr val="bg1"/>
                  </a:solidFill>
                </a:rPr>
                <a:t> and x</a:t>
              </a:r>
              <a:endParaRPr lang="en-US" altLang="en-US" sz="2400">
                <a:solidFill>
                  <a:schemeClr val="bg1"/>
                </a:solidFill>
                <a:sym typeface="Symbol" pitchFamily="18" charset="2"/>
              </a:endParaRPr>
            </a:p>
          </p:txBody>
        </p:sp>
        <p:sp>
          <p:nvSpPr>
            <p:cNvPr id="42000" name="Rectangle 101"/>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4" name="Group 103"/>
          <p:cNvGrpSpPr>
            <a:grpSpLocks/>
          </p:cNvGrpSpPr>
          <p:nvPr/>
        </p:nvGrpSpPr>
        <p:grpSpPr bwMode="auto">
          <a:xfrm>
            <a:off x="855663" y="5754688"/>
            <a:ext cx="7464425" cy="461962"/>
            <a:chOff x="538" y="2994"/>
            <a:chExt cx="4702" cy="291"/>
          </a:xfrm>
        </p:grpSpPr>
        <p:sp>
          <p:nvSpPr>
            <p:cNvPr id="41995" name="Rectangle 104"/>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dirty="0" err="1">
                  <a:solidFill>
                    <a:srgbClr val="000000"/>
                  </a:solidFill>
                  <a:cs typeface="Times New Roman" pitchFamily="18" charset="0"/>
                  <a:sym typeface="Symbol" pitchFamily="18" charset="2"/>
                </a:rPr>
                <a:t>E</a:t>
              </a:r>
              <a:r>
                <a:rPr lang="en-US" altLang="en-US" sz="2400" baseline="-25000" dirty="0" err="1">
                  <a:solidFill>
                    <a:srgbClr val="000000"/>
                  </a:solidFill>
                  <a:cs typeface="Times New Roman" pitchFamily="18" charset="0"/>
                  <a:sym typeface="Symbol" pitchFamily="18" charset="2"/>
                </a:rPr>
                <a:t>K,max</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p>
          </p:txBody>
        </p:sp>
        <p:sp>
          <p:nvSpPr>
            <p:cNvPr id="41996" name="Text Box 105"/>
            <p:cNvSpPr txBox="1">
              <a:spLocks noChangeArrowheads="1"/>
            </p:cNvSpPr>
            <p:nvPr/>
          </p:nvSpPr>
          <p:spPr bwMode="auto">
            <a:xfrm>
              <a:off x="2980" y="2994"/>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E</a:t>
              </a:r>
              <a:r>
                <a:rPr lang="en-US" altLang="en-US" sz="2400" baseline="-25000">
                  <a:solidFill>
                    <a:schemeClr val="bg1"/>
                  </a:solidFill>
                </a:rPr>
                <a:t>K,max</a:t>
              </a:r>
              <a:r>
                <a:rPr lang="en-US" altLang="en-US" sz="2400">
                  <a:solidFill>
                    <a:schemeClr val="bg1"/>
                  </a:solidFill>
                </a:rPr>
                <a:t> and x</a:t>
              </a:r>
              <a:r>
                <a:rPr lang="en-US" altLang="en-US" sz="2400" baseline="-25000">
                  <a:solidFill>
                    <a:schemeClr val="bg1"/>
                  </a:solidFill>
                </a:rPr>
                <a:t>0</a:t>
              </a:r>
              <a:endParaRPr lang="en-US" altLang="en-US" sz="2400">
                <a:solidFill>
                  <a:schemeClr val="bg1"/>
                </a:solidFill>
                <a:sym typeface="Symbol" pitchFamily="18" charset="2"/>
              </a:endParaRPr>
            </a:p>
          </p:txBody>
        </p:sp>
        <p:sp>
          <p:nvSpPr>
            <p:cNvPr id="41997" name="Rectangle 106"/>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4199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grpSp>
        <p:nvGrpSpPr>
          <p:cNvPr id="41991" name="Group 45"/>
          <p:cNvGrpSpPr>
            <a:grpSpLocks/>
          </p:cNvGrpSpPr>
          <p:nvPr/>
        </p:nvGrpSpPr>
        <p:grpSpPr bwMode="auto">
          <a:xfrm>
            <a:off x="839788" y="1774825"/>
            <a:ext cx="7464425" cy="461963"/>
            <a:chOff x="529" y="3937"/>
            <a:chExt cx="4702" cy="291"/>
          </a:xfrm>
        </p:grpSpPr>
        <p:sp>
          <p:nvSpPr>
            <p:cNvPr id="41992" name="Rectangle 41"/>
            <p:cNvSpPr>
              <a:spLocks noChangeArrowheads="1"/>
            </p:cNvSpPr>
            <p:nvPr/>
          </p:nvSpPr>
          <p:spPr bwMode="auto">
            <a:xfrm>
              <a:off x="532" y="3950"/>
              <a:ext cx="239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a:t>
              </a:r>
              <a:endParaRPr lang="en-US" altLang="en-US" sz="2400">
                <a:sym typeface="Symbol" pitchFamily="18" charset="2"/>
              </a:endParaRPr>
            </a:p>
          </p:txBody>
        </p:sp>
        <p:sp>
          <p:nvSpPr>
            <p:cNvPr id="41993" name="Text Box 42"/>
            <p:cNvSpPr txBox="1">
              <a:spLocks noChangeArrowheads="1"/>
            </p:cNvSpPr>
            <p:nvPr/>
          </p:nvSpPr>
          <p:spPr bwMode="auto">
            <a:xfrm>
              <a:off x="2674" y="3937"/>
              <a:ext cx="2557"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K</a:t>
              </a:r>
              <a:r>
                <a:rPr lang="en-US" altLang="en-US" sz="2400">
                  <a:solidFill>
                    <a:schemeClr val="bg1"/>
                  </a:solidFill>
                </a:rPr>
                <a:t> and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41994" name="Rectangle 43"/>
            <p:cNvSpPr>
              <a:spLocks noChangeArrowheads="1"/>
            </p:cNvSpPr>
            <p:nvPr/>
          </p:nvSpPr>
          <p:spPr bwMode="auto">
            <a:xfrm>
              <a:off x="529" y="3939"/>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95298">
                                            <p:txEl>
                                              <p:pRg st="2" end="2"/>
                                            </p:txEl>
                                          </p:spTgt>
                                        </p:tgtEl>
                                        <p:attrNameLst>
                                          <p:attrName>style.visibility</p:attrName>
                                        </p:attrNameLst>
                                      </p:cBhvr>
                                      <p:to>
                                        <p:strVal val="visible"/>
                                      </p:to>
                                    </p:set>
                                    <p:anim calcmode="lin" valueType="num">
                                      <p:cBhvr additive="base">
                                        <p:cTn id="7" dur="500" fill="hold"/>
                                        <p:tgtEl>
                                          <p:spTgt spid="69529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52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695393"/>
                                        </p:tgtEl>
                                        <p:attrNameLst>
                                          <p:attrName>style.visibility</p:attrName>
                                        </p:attrNameLst>
                                      </p:cBhvr>
                                      <p:to>
                                        <p:strVal val="visible"/>
                                      </p:to>
                                    </p:set>
                                    <p:anim calcmode="lin" valueType="num">
                                      <p:cBhvr additive="base">
                                        <p:cTn id="11" dur="500" fill="hold"/>
                                        <p:tgtEl>
                                          <p:spTgt spid="695393"/>
                                        </p:tgtEl>
                                        <p:attrNameLst>
                                          <p:attrName>ppt_x</p:attrName>
                                        </p:attrNameLst>
                                      </p:cBhvr>
                                      <p:tavLst>
                                        <p:tav tm="0">
                                          <p:val>
                                            <p:strVal val="#ppt_x"/>
                                          </p:val>
                                        </p:tav>
                                        <p:tav tm="100000">
                                          <p:val>
                                            <p:strVal val="#ppt_x"/>
                                          </p:val>
                                        </p:tav>
                                      </p:tavLst>
                                    </p:anim>
                                    <p:anim calcmode="lin" valueType="num">
                                      <p:cBhvr additive="base">
                                        <p:cTn id="12" dur="500" fill="hold"/>
                                        <p:tgtEl>
                                          <p:spTgt spid="69539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95298">
                                            <p:txEl>
                                              <p:pRg st="3" end="3"/>
                                            </p:txEl>
                                          </p:spTgt>
                                        </p:tgtEl>
                                        <p:attrNameLst>
                                          <p:attrName>style.visibility</p:attrName>
                                        </p:attrNameLst>
                                      </p:cBhvr>
                                      <p:to>
                                        <p:strVal val="visible"/>
                                      </p:to>
                                    </p:set>
                                    <p:anim calcmode="lin" valueType="num">
                                      <p:cBhvr additive="base">
                                        <p:cTn id="17" dur="500" fill="hold"/>
                                        <p:tgtEl>
                                          <p:spTgt spid="69529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952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95298">
                                            <p:txEl>
                                              <p:pRg st="4" end="4"/>
                                            </p:txEl>
                                          </p:spTgt>
                                        </p:tgtEl>
                                        <p:attrNameLst>
                                          <p:attrName>style.visibility</p:attrName>
                                        </p:attrNameLst>
                                      </p:cBhvr>
                                      <p:to>
                                        <p:strVal val="visible"/>
                                      </p:to>
                                    </p:set>
                                    <p:anim calcmode="lin" valueType="num">
                                      <p:cBhvr additive="base">
                                        <p:cTn id="23" dur="500" fill="hold"/>
                                        <p:tgtEl>
                                          <p:spTgt spid="69529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952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695298">
                                            <p:txEl>
                                              <p:pRg st="5" end="5"/>
                                            </p:txEl>
                                          </p:spTgt>
                                        </p:tgtEl>
                                        <p:attrNameLst>
                                          <p:attrName>style.visibility</p:attrName>
                                        </p:attrNameLst>
                                      </p:cBhvr>
                                      <p:to>
                                        <p:strVal val="visible"/>
                                      </p:to>
                                    </p:set>
                                    <p:anim calcmode="lin" valueType="num">
                                      <p:cBhvr additive="base">
                                        <p:cTn id="29" dur="500" fill="hold"/>
                                        <p:tgtEl>
                                          <p:spTgt spid="69529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9529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695298">
                                            <p:txEl>
                                              <p:pRg st="7" end="7"/>
                                            </p:txEl>
                                          </p:spTgt>
                                        </p:tgtEl>
                                        <p:attrNameLst>
                                          <p:attrName>style.visibility</p:attrName>
                                        </p:attrNameLst>
                                      </p:cBhvr>
                                      <p:to>
                                        <p:strVal val="visible"/>
                                      </p:to>
                                    </p:set>
                                    <p:anim calcmode="lin" valueType="num">
                                      <p:cBhvr additive="base">
                                        <p:cTn id="42" dur="500" fill="hold"/>
                                        <p:tgtEl>
                                          <p:spTgt spid="695298">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9529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695298">
                                            <p:txEl>
                                              <p:pRg st="8" end="8"/>
                                            </p:txEl>
                                          </p:spTgt>
                                        </p:tgtEl>
                                        <p:attrNameLst>
                                          <p:attrName>style.visibility</p:attrName>
                                        </p:attrNameLst>
                                      </p:cBhvr>
                                      <p:to>
                                        <p:strVal val="visible"/>
                                      </p:to>
                                    </p:set>
                                    <p:anim calcmode="lin" valueType="num">
                                      <p:cBhvr additive="base">
                                        <p:cTn id="48" dur="500" fill="hold"/>
                                        <p:tgtEl>
                                          <p:spTgt spid="695298">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9529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500" fill="hold"/>
                                        <p:tgtEl>
                                          <p:spTgt spid="4"/>
                                        </p:tgtEl>
                                        <p:attrNameLst>
                                          <p:attrName>ppt_w</p:attrName>
                                        </p:attrNameLst>
                                      </p:cBhvr>
                                      <p:tavLst>
                                        <p:tav tm="0">
                                          <p:val>
                                            <p:fltVal val="0"/>
                                          </p:val>
                                        </p:tav>
                                        <p:tav tm="100000">
                                          <p:val>
                                            <p:strVal val="#ppt_w"/>
                                          </p:val>
                                        </p:tav>
                                      </p:tavLst>
                                    </p:anim>
                                    <p:anim calcmode="lin" valueType="num">
                                      <p:cBhvr>
                                        <p:cTn id="55" dur="500" fill="hold"/>
                                        <p:tgtEl>
                                          <p:spTgt spid="4"/>
                                        </p:tgtEl>
                                        <p:attrNameLst>
                                          <p:attrName>ppt_h</p:attrName>
                                        </p:attrNameLst>
                                      </p:cBhvr>
                                      <p:tavLst>
                                        <p:tav tm="0">
                                          <p:val>
                                            <p:fltVal val="0"/>
                                          </p:val>
                                        </p:tav>
                                        <p:tav tm="100000">
                                          <p:val>
                                            <p:strVal val="#ppt_h"/>
                                          </p:val>
                                        </p:tav>
                                      </p:tavLst>
                                    </p:anim>
                                    <p:animEffect transition="in" filter="fade">
                                      <p:cBhvr>
                                        <p:cTn id="56" dur="500"/>
                                        <p:tgtEl>
                                          <p:spTgt spid="4"/>
                                        </p:tgtEl>
                                      </p:cBhvr>
                                    </p:animEffect>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695298">
                                            <p:txEl>
                                              <p:pRg st="10" end="10"/>
                                            </p:txEl>
                                          </p:spTgt>
                                        </p:tgtEl>
                                        <p:attrNameLst>
                                          <p:attrName>style.visibility</p:attrName>
                                        </p:attrNameLst>
                                      </p:cBhvr>
                                      <p:to>
                                        <p:strVal val="visible"/>
                                      </p:to>
                                    </p:set>
                                    <p:anim calcmode="lin" valueType="num">
                                      <p:cBhvr additive="base">
                                        <p:cTn id="61" dur="500" fill="hold"/>
                                        <p:tgtEl>
                                          <p:spTgt spid="695298">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95298">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39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1343025"/>
            <a:ext cx="7772400" cy="15033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p:txBody>
      </p:sp>
      <mc:AlternateContent xmlns:mc="http://schemas.openxmlformats.org/markup-compatibility/2006" xmlns:a14="http://schemas.microsoft.com/office/drawing/2010/main">
        <mc:Choice Requires="a14">
          <p:sp>
            <p:nvSpPr>
              <p:cNvPr id="697361" name="Rectangle 17"/>
              <p:cNvSpPr>
                <a:spLocks noChangeArrowheads="1"/>
              </p:cNvSpPr>
              <p:nvPr/>
            </p:nvSpPr>
            <p:spPr bwMode="auto">
              <a:xfrm>
                <a:off x="674688" y="2846388"/>
                <a:ext cx="7772400" cy="4011612"/>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EXAMPLE: A 3.00-kg mass                                                      is undergoing SHM with a                                                     period of 6.00 seconds.                                                                Its amplitude is 4.00 meters. (a) What is its maximum kinetic energy and what is </a:t>
                </a:r>
                <a:r>
                  <a:rPr lang="en-US" altLang="en-US" sz="2400" i="1" dirty="0">
                    <a:sym typeface="Symbol" pitchFamily="18" charset="2"/>
                  </a:rPr>
                  <a:t>x</a:t>
                </a:r>
                <a:r>
                  <a:rPr lang="en-US" altLang="en-US" sz="2400" dirty="0">
                    <a:sym typeface="Symbol" pitchFamily="18" charset="2"/>
                  </a:rPr>
                  <a:t> when this occurs?</a:t>
                </a:r>
              </a:p>
              <a:p>
                <a:pPr eaLnBrk="1" hangingPunct="1">
                  <a:spcBef>
                    <a:spcPts val="0"/>
                  </a:spcBef>
                  <a:buFontTx/>
                  <a:buNone/>
                </a:pPr>
                <a:r>
                  <a:rPr lang="en-US" altLang="en-US" sz="2400" dirty="0">
                    <a:sym typeface="Symbol" pitchFamily="18" charset="2"/>
                  </a:rPr>
                  <a:t>SOLUTION:</a:t>
                </a:r>
              </a:p>
              <a:p>
                <a:pPr eaLnBrk="1" hangingPunct="1">
                  <a:spcBef>
                    <a:spcPts val="400"/>
                  </a:spcBef>
                  <a:buFontTx/>
                  <a:buNone/>
                </a:pPr>
                <a14:m>
                  <m:oMath xmlns:m="http://schemas.openxmlformats.org/officeDocument/2006/math">
                    <m:r>
                      <a:rPr lang="en-US" altLang="en-US" sz="2000" i="1" dirty="0" smtClean="0">
                        <a:latin typeface="Cambria Math" panose="02040503050406030204" pitchFamily="18" charset="0"/>
                        <a:sym typeface="Symbol" pitchFamily="18" charset="2"/>
                      </a:rPr>
                      <m:t></m:t>
                    </m:r>
                    <m:r>
                      <a:rPr lang="en-US" altLang="en-US" sz="2000" i="1" dirty="0">
                        <a:latin typeface="Cambria Math" panose="02040503050406030204" pitchFamily="18" charset="0"/>
                        <a:sym typeface="Symbol" pitchFamily="18" charset="2"/>
                      </a:rPr>
                      <m:t>=</m:t>
                    </m:r>
                    <m:f>
                      <m:fPr>
                        <m:ctrlPr>
                          <a:rPr lang="en-US" altLang="en-US" sz="200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sym typeface="Symbol" pitchFamily="18" charset="2"/>
                          </a:rPr>
                          <m:t>2</m:t>
                        </m:r>
                      </m:num>
                      <m:den>
                        <m:r>
                          <a:rPr lang="en-US" altLang="en-US" sz="2000" i="1" dirty="0">
                            <a:latin typeface="Cambria Math" panose="02040503050406030204" pitchFamily="18" charset="0"/>
                            <a:sym typeface="Symbol" pitchFamily="18" charset="2"/>
                          </a:rPr>
                          <m:t>𝑇</m:t>
                        </m:r>
                      </m:den>
                    </m:f>
                    <m:r>
                      <a:rPr lang="en-US" altLang="en-US" sz="2000" i="1" dirty="0">
                        <a:latin typeface="Cambria Math" panose="02040503050406030204" pitchFamily="18" charset="0"/>
                        <a:sym typeface="Symbol" pitchFamily="18" charset="2"/>
                      </a:rPr>
                      <m:t> =</m:t>
                    </m:r>
                    <m:f>
                      <m:fPr>
                        <m:ctrlPr>
                          <a:rPr lang="en-US" altLang="en-US" sz="200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sym typeface="Symbol" pitchFamily="18" charset="2"/>
                          </a:rPr>
                          <m:t>2</m:t>
                        </m:r>
                      </m:num>
                      <m:den>
                        <m:r>
                          <a:rPr lang="en-US" altLang="en-US" sz="2000" i="1" dirty="0">
                            <a:latin typeface="Cambria Math" panose="02040503050406030204" pitchFamily="18" charset="0"/>
                            <a:sym typeface="Symbol" pitchFamily="18" charset="2"/>
                          </a:rPr>
                          <m:t>6</m:t>
                        </m:r>
                      </m:den>
                    </m:f>
                    <m:r>
                      <a:rPr lang="en-US" altLang="en-US" sz="2000" i="1" dirty="0">
                        <a:latin typeface="Cambria Math" panose="02040503050406030204" pitchFamily="18" charset="0"/>
                        <a:sym typeface="Symbol" pitchFamily="18" charset="2"/>
                      </a:rPr>
                      <m:t> = 1.05 </m:t>
                    </m:r>
                  </m:oMath>
                </a14:m>
                <a:r>
                  <a:rPr lang="en-US" altLang="en-US" sz="2400" dirty="0">
                    <a:sym typeface="Symbol" pitchFamily="18" charset="2"/>
                  </a:rPr>
                  <a:t>rad</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-1</a:t>
                </a:r>
                <a:r>
                  <a:rPr lang="en-US" altLang="en-US" sz="2400" dirty="0">
                    <a:sym typeface="Symbol" pitchFamily="18" charset="2"/>
                  </a:rPr>
                  <a:t> and </a:t>
                </a:r>
                <a14:m>
                  <m:oMath xmlns:m="http://schemas.openxmlformats.org/officeDocument/2006/math">
                    <m:r>
                      <a:rPr lang="en-US" altLang="en-US" sz="2400" i="1" dirty="0" smtClean="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0</m:t>
                    </m:r>
                    <m:r>
                      <a:rPr lang="en-US" altLang="en-US" sz="2400" i="1" dirty="0">
                        <a:latin typeface="Cambria Math" panose="02040503050406030204" pitchFamily="18" charset="0"/>
                        <a:sym typeface="Symbol" pitchFamily="18" charset="2"/>
                      </a:rPr>
                      <m:t>=4.00 </m:t>
                    </m:r>
                  </m:oMath>
                </a14:m>
                <a:r>
                  <a:rPr lang="en-US" altLang="en-US" sz="2400" dirty="0">
                    <a:sym typeface="Symbol" pitchFamily="18" charset="2"/>
                  </a:rPr>
                  <a:t>m.</a:t>
                </a:r>
              </a:p>
              <a:p>
                <a:pPr eaLnBrk="1" hangingPunct="1">
                  <a:spcBef>
                    <a:spcPts val="400"/>
                  </a:spcBef>
                  <a:buFontTx/>
                  <a:buNone/>
                </a:pPr>
                <a:r>
                  <a:rPr lang="en-US" altLang="en-US" sz="2400" dirty="0">
                    <a:sym typeface="Symbol" pitchFamily="18" charset="2"/>
                  </a:rPr>
                  <a:t>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𝐸</m:t>
                    </m:r>
                    <m:r>
                      <a:rPr lang="en-US" altLang="en-US" sz="2400" i="1" baseline="-25000" dirty="0" err="1">
                        <a:solidFill>
                          <a:srgbClr val="000000"/>
                        </a:solidFill>
                        <a:latin typeface="Cambria Math" panose="02040503050406030204" pitchFamily="18" charset="0"/>
                        <a:cs typeface="Times New Roman" pitchFamily="18" charset="0"/>
                        <a:sym typeface="Symbol" pitchFamily="18" charset="2"/>
                      </a:rPr>
                      <m:t>𝐾</m:t>
                    </m:r>
                    <m:r>
                      <a:rPr lang="en-US" altLang="en-US" sz="2400" i="1" baseline="-25000" dirty="0" err="1">
                        <a:solidFill>
                          <a:srgbClr val="000000"/>
                        </a:solidFill>
                        <a:latin typeface="Cambria Math" panose="02040503050406030204" pitchFamily="18" charset="0"/>
                        <a:cs typeface="Times New Roman" pitchFamily="18" charset="0"/>
                        <a:sym typeface="Symbol" pitchFamily="18" charset="2"/>
                      </a:rPr>
                      <m:t>,</m:t>
                    </m:r>
                    <m:r>
                      <m:rPr>
                        <m:sty m:val="p"/>
                      </m:rPr>
                      <a:rPr lang="en-US" altLang="en-US" sz="2400" i="1" baseline="-25000" dirty="0" err="1">
                        <a:solidFill>
                          <a:srgbClr val="000000"/>
                        </a:solidFill>
                        <a:latin typeface="Cambria Math" panose="02040503050406030204" pitchFamily="18" charset="0"/>
                        <a:cs typeface="Times New Roman" pitchFamily="18" charset="0"/>
                        <a:sym typeface="Symbol" pitchFamily="18" charset="2"/>
                      </a:rPr>
                      <m:t>max</m:t>
                    </m:r>
                    <m:r>
                      <a:rPr lang="en-US" altLang="en-US" sz="2400" i="1" dirty="0">
                        <a:solidFill>
                          <a:srgbClr val="000000"/>
                        </a:solidFill>
                        <a:latin typeface="Cambria Math" panose="02040503050406030204" pitchFamily="18" charset="0"/>
                        <a:cs typeface="Times New Roman" pitchFamily="18" charset="0"/>
                        <a:sym typeface="Symbol" pitchFamily="18" charset="2"/>
                      </a:rPr>
                      <m:t>⁡=</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½</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𝑚</m:t>
                    </m:r>
                    <m:r>
                      <a:rPr lang="en-US" altLang="en-US" sz="2400" i="1" dirty="0">
                        <a:solidFill>
                          <a:srgbClr val="000000"/>
                        </a:solidFill>
                        <a:latin typeface="Cambria Math" panose="02040503050406030204" pitchFamily="18" charset="0"/>
                        <a:cs typeface="Times New Roman" pitchFamily="18" charset="0"/>
                        <a:sym typeface="Symbol" pitchFamily="18" charset="2"/>
                      </a:rPr>
                      <m:t></m:t>
                    </m:r>
                    <m:r>
                      <a:rPr lang="en-US" altLang="en-US" sz="24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2400" i="1" dirty="0">
                        <a:solidFill>
                          <a:srgbClr val="000000"/>
                        </a:solidFill>
                        <a:latin typeface="Cambria Math" panose="02040503050406030204" pitchFamily="18" charset="0"/>
                        <a:cs typeface="Times New Roman" pitchFamily="18" charset="0"/>
                        <a:sym typeface="Symbol" pitchFamily="18" charset="2"/>
                      </a:rPr>
                      <m:t>𝑥</m:t>
                    </m:r>
                    <m:r>
                      <a:rPr lang="en-US" altLang="en-US" sz="2400" i="1" baseline="-25000" dirty="0">
                        <a:solidFill>
                          <a:srgbClr val="000000"/>
                        </a:solidFill>
                        <a:latin typeface="Cambria Math" panose="02040503050406030204" pitchFamily="18" charset="0"/>
                        <a:cs typeface="Times New Roman" pitchFamily="18" charset="0"/>
                        <a:sym typeface="Symbol" pitchFamily="18" charset="2"/>
                      </a:rPr>
                      <m:t>0</m:t>
                    </m:r>
                    <m:r>
                      <a:rPr lang="en-US" altLang="en-US" sz="24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2400" i="1" dirty="0">
                        <a:solidFill>
                          <a:srgbClr val="000000"/>
                        </a:solidFill>
                        <a:latin typeface="Cambria Math" panose="02040503050406030204" pitchFamily="18" charset="0"/>
                        <a:cs typeface="Times New Roman" pitchFamily="18" charset="0"/>
                        <a:sym typeface="Symbol" pitchFamily="18" charset="2"/>
                      </a:rPr>
                      <m:t> </m:t>
                    </m:r>
                  </m:oMath>
                </a14:m>
                <a:endParaRPr lang="en-US" altLang="en-US" sz="2400" dirty="0">
                  <a:solidFill>
                    <a:srgbClr val="000000"/>
                  </a:solidFill>
                  <a:cs typeface="Times New Roman" pitchFamily="18" charset="0"/>
                  <a:sym typeface="Symbol" pitchFamily="18" charset="2"/>
                </a:endParaRPr>
              </a:p>
              <a:p>
                <a:pPr eaLnBrk="1" hangingPunct="1">
                  <a:spcBef>
                    <a:spcPts val="400"/>
                  </a:spcBef>
                  <a:buFontTx/>
                  <a:buNone/>
                </a:pPr>
                <a:r>
                  <a:rPr lang="en-US" altLang="en-US" sz="2400" dirty="0">
                    <a:solidFill>
                      <a:srgbClr val="000000"/>
                    </a:solidFill>
                    <a:cs typeface="Times New Roman" pitchFamily="18" charset="0"/>
                    <a:sym typeface="Symbol" pitchFamily="18" charset="2"/>
                  </a:rPr>
                  <a:t>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=(½)(</m:t>
                    </m:r>
                    <m:r>
                      <a:rPr lang="en-US" altLang="en-US" sz="2400" i="1" dirty="0">
                        <a:solidFill>
                          <a:srgbClr val="000000"/>
                        </a:solidFill>
                        <a:latin typeface="Cambria Math" panose="02040503050406030204" pitchFamily="18" charset="0"/>
                        <a:cs typeface="Times New Roman" pitchFamily="18" charset="0"/>
                        <a:sym typeface="Symbol" pitchFamily="18" charset="2"/>
                      </a:rPr>
                      <m:t>3.00)(1.05</m:t>
                    </m:r>
                    <m:r>
                      <a:rPr lang="en-US" altLang="en-US" sz="24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2400" i="1" dirty="0">
                        <a:solidFill>
                          <a:srgbClr val="000000"/>
                        </a:solidFill>
                        <a:latin typeface="Cambria Math" panose="02040503050406030204" pitchFamily="18" charset="0"/>
                        <a:cs typeface="Times New Roman" pitchFamily="18" charset="0"/>
                        <a:sym typeface="Symbol" pitchFamily="18" charset="2"/>
                      </a:rPr>
                      <m:t>)(4.00</m:t>
                    </m:r>
                    <m:r>
                      <a:rPr lang="en-US" altLang="en-US" sz="24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2400" i="1" dirty="0">
                        <a:solidFill>
                          <a:srgbClr val="000000"/>
                        </a:solidFill>
                        <a:latin typeface="Cambria Math" panose="02040503050406030204" pitchFamily="18" charset="0"/>
                        <a:cs typeface="Times New Roman" pitchFamily="18" charset="0"/>
                        <a:sym typeface="Symbol" pitchFamily="18" charset="2"/>
                      </a:rPr>
                      <m:t>)= 26.5 </m:t>
                    </m:r>
                  </m:oMath>
                </a14:m>
                <a:r>
                  <a:rPr lang="en-US" altLang="en-US" sz="2400" dirty="0">
                    <a:solidFill>
                      <a:srgbClr val="000000"/>
                    </a:solidFill>
                    <a:cs typeface="Times New Roman" pitchFamily="18" charset="0"/>
                    <a:sym typeface="Symbol" pitchFamily="18" charset="2"/>
                  </a:rPr>
                  <a:t>J.</a:t>
                </a:r>
              </a:p>
              <a:p>
                <a:pPr eaLnBrk="1" hangingPunct="1">
                  <a:spcBef>
                    <a:spcPts val="400"/>
                  </a:spcBef>
                  <a:buFontTx/>
                  <a:buNone/>
                </a:pPr>
                <a:r>
                  <a:rPr lang="en-US" altLang="en-US" sz="2400" dirty="0">
                    <a:sym typeface="Symbol" pitchFamily="18" charset="2"/>
                  </a:rPr>
                  <a:t>   </a:t>
                </a:r>
                <a14:m>
                  <m:oMath xmlns:m="http://schemas.openxmlformats.org/officeDocument/2006/math">
                    <m:r>
                      <a:rPr lang="en-US" altLang="en-US" sz="2400" i="1" dirty="0" smtClean="0">
                        <a:latin typeface="Cambria Math" panose="02040503050406030204" pitchFamily="18" charset="0"/>
                        <a:sym typeface="Symbol" pitchFamily="18" charset="2"/>
                      </a:rPr>
                      <m:t>𝐸</m:t>
                    </m:r>
                    <m:r>
                      <a:rPr lang="en-US" altLang="en-US" sz="2400" i="1" baseline="-25000" dirty="0">
                        <a:latin typeface="Cambria Math" panose="02040503050406030204" pitchFamily="18" charset="0"/>
                        <a:sym typeface="Symbol" pitchFamily="18" charset="2"/>
                      </a:rPr>
                      <m:t>𝐾</m:t>
                    </m:r>
                    <m:r>
                      <a:rPr lang="en-US" altLang="en-US" sz="2400" i="1" dirty="0">
                        <a:latin typeface="Cambria Math" panose="02040503050406030204" pitchFamily="18" charset="0"/>
                        <a:sym typeface="Symbol" pitchFamily="18" charset="2"/>
                      </a:rPr>
                      <m:t>=</m:t>
                    </m:r>
                    <m:r>
                      <a:rPr lang="en-US" altLang="en-US" sz="2400" i="1" dirty="0" err="1">
                        <a:solidFill>
                          <a:srgbClr val="000000"/>
                        </a:solidFill>
                        <a:latin typeface="Cambria Math" panose="02040503050406030204" pitchFamily="18" charset="0"/>
                        <a:cs typeface="Times New Roman" pitchFamily="18" charset="0"/>
                        <a:sym typeface="Symbol" pitchFamily="18" charset="2"/>
                      </a:rPr>
                      <m:t>𝐸</m:t>
                    </m:r>
                    <m:r>
                      <a:rPr lang="en-US" altLang="en-US" sz="2400" i="1" baseline="-25000" dirty="0" err="1">
                        <a:solidFill>
                          <a:srgbClr val="000000"/>
                        </a:solidFill>
                        <a:latin typeface="Cambria Math" panose="02040503050406030204" pitchFamily="18" charset="0"/>
                        <a:cs typeface="Times New Roman" pitchFamily="18" charset="0"/>
                        <a:sym typeface="Symbol" pitchFamily="18" charset="2"/>
                      </a:rPr>
                      <m:t>𝐾</m:t>
                    </m:r>
                    <m:r>
                      <a:rPr lang="en-US" altLang="en-US" sz="2400" i="1" baseline="-25000" dirty="0" err="1">
                        <a:solidFill>
                          <a:srgbClr val="000000"/>
                        </a:solidFill>
                        <a:latin typeface="Cambria Math" panose="02040503050406030204" pitchFamily="18" charset="0"/>
                        <a:cs typeface="Times New Roman" pitchFamily="18" charset="0"/>
                        <a:sym typeface="Symbol" pitchFamily="18" charset="2"/>
                      </a:rPr>
                      <m:t>,</m:t>
                    </m:r>
                    <m:r>
                      <m:rPr>
                        <m:sty m:val="p"/>
                      </m:rPr>
                      <a:rPr lang="en-US" altLang="en-US" sz="2400" i="1" baseline="-25000" dirty="0" err="1">
                        <a:solidFill>
                          <a:srgbClr val="000000"/>
                        </a:solidFill>
                        <a:latin typeface="Cambria Math" panose="02040503050406030204" pitchFamily="18" charset="0"/>
                        <a:cs typeface="Times New Roman" pitchFamily="18" charset="0"/>
                        <a:sym typeface="Symbol" pitchFamily="18" charset="2"/>
                      </a:rPr>
                      <m:t>max</m:t>
                    </m:r>
                    <m:r>
                      <a:rPr lang="en-US" altLang="en-US" sz="2400" i="1" dirty="0">
                        <a:solidFill>
                          <a:srgbClr val="000000"/>
                        </a:solidFill>
                        <a:latin typeface="Cambria Math" panose="02040503050406030204" pitchFamily="18" charset="0"/>
                        <a:cs typeface="Times New Roman" pitchFamily="18" charset="0"/>
                        <a:sym typeface="Symbol" pitchFamily="18" charset="2"/>
                      </a:rPr>
                      <m:t>= 26.5 </m:t>
                    </m:r>
                  </m:oMath>
                </a14:m>
                <a:r>
                  <a:rPr lang="en-US" altLang="en-US" sz="2400" dirty="0">
                    <a:solidFill>
                      <a:srgbClr val="000000"/>
                    </a:solidFill>
                    <a:cs typeface="Times New Roman" pitchFamily="18" charset="0"/>
                    <a:sym typeface="Symbol" pitchFamily="18" charset="2"/>
                  </a:rPr>
                  <a:t>J when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𝑥</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=0</m:t>
                    </m:r>
                  </m:oMath>
                </a14:m>
                <a:r>
                  <a:rPr lang="en-US" altLang="en-US" sz="2400" dirty="0">
                    <a:solidFill>
                      <a:srgbClr val="000000"/>
                    </a:solidFill>
                    <a:cs typeface="Times New Roman" pitchFamily="18" charset="0"/>
                    <a:sym typeface="Symbol" pitchFamily="18" charset="2"/>
                  </a:rPr>
                  <a:t>.</a:t>
                </a:r>
              </a:p>
            </p:txBody>
          </p:sp>
        </mc:Choice>
        <mc:Fallback xmlns="">
          <p:sp>
            <p:nvSpPr>
              <p:cNvPr id="697361" name="Rectangle 17"/>
              <p:cNvSpPr>
                <a:spLocks noRot="1" noChangeAspect="1" noMove="1" noResize="1" noEditPoints="1" noAdjustHandles="1" noChangeArrowheads="1" noChangeShapeType="1" noTextEdit="1"/>
              </p:cNvSpPr>
              <p:nvPr/>
            </p:nvSpPr>
            <p:spPr bwMode="auto">
              <a:xfrm>
                <a:off x="674688" y="2846388"/>
                <a:ext cx="7772400" cy="4011612"/>
              </a:xfrm>
              <a:prstGeom prst="rect">
                <a:avLst/>
              </a:prstGeom>
              <a:blipFill>
                <a:blip r:embed="rId5"/>
                <a:stretch>
                  <a:fillRect l="-1255" t="-1064" r="-13569" b="-379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97363" name="Freeform 19"/>
          <p:cNvSpPr>
            <a:spLocks/>
          </p:cNvSpPr>
          <p:nvPr/>
        </p:nvSpPr>
        <p:spPr bwMode="auto">
          <a:xfrm>
            <a:off x="4491038" y="3014663"/>
            <a:ext cx="3722687"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364" name="Rectangle 20"/>
          <p:cNvSpPr>
            <a:spLocks noChangeArrowheads="1"/>
          </p:cNvSpPr>
          <p:nvPr/>
        </p:nvSpPr>
        <p:spPr bwMode="auto">
          <a:xfrm>
            <a:off x="8120063" y="30146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 name="Group 21"/>
          <p:cNvGrpSpPr>
            <a:grpSpLocks/>
          </p:cNvGrpSpPr>
          <p:nvPr/>
        </p:nvGrpSpPr>
        <p:grpSpPr bwMode="auto">
          <a:xfrm>
            <a:off x="4479925" y="3014663"/>
            <a:ext cx="4664075" cy="1346200"/>
            <a:chOff x="1708" y="3117"/>
            <a:chExt cx="2938" cy="848"/>
          </a:xfrm>
        </p:grpSpPr>
        <p:sp>
          <p:nvSpPr>
            <p:cNvPr id="43025" name="Freeform 22"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6" name="Freeform 23"/>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3027" name="Group 24"/>
            <p:cNvGrpSpPr>
              <a:grpSpLocks/>
            </p:cNvGrpSpPr>
            <p:nvPr/>
          </p:nvGrpSpPr>
          <p:grpSpPr bwMode="auto">
            <a:xfrm>
              <a:off x="2361" y="3117"/>
              <a:ext cx="2084" cy="848"/>
              <a:chOff x="2688" y="1584"/>
              <a:chExt cx="2084" cy="848"/>
            </a:xfrm>
          </p:grpSpPr>
          <p:sp>
            <p:nvSpPr>
              <p:cNvPr id="43028" name="Line 25"/>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29" name="Line 26"/>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0" name="Text Box 27"/>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3031" name="Text Box 28"/>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3032" name="Line 29"/>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3" name="Line 30"/>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4" name="Line 31"/>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5" name="Line 32"/>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6" name="Line 33"/>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7" name="Line 34"/>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8" name="Line 35"/>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9" name="Line 36"/>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697381" name="Picture 37" descr="bd05378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304213" y="3016250"/>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grpSp>
        <p:nvGrpSpPr>
          <p:cNvPr id="32" name="Group 103"/>
          <p:cNvGrpSpPr>
            <a:grpSpLocks/>
          </p:cNvGrpSpPr>
          <p:nvPr/>
        </p:nvGrpSpPr>
        <p:grpSpPr bwMode="auto">
          <a:xfrm>
            <a:off x="846138" y="2319338"/>
            <a:ext cx="7464425" cy="461962"/>
            <a:chOff x="538" y="2994"/>
            <a:chExt cx="4702" cy="291"/>
          </a:xfrm>
        </p:grpSpPr>
        <p:sp>
          <p:nvSpPr>
            <p:cNvPr id="43022" name="Rectangle 104"/>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dirty="0" err="1">
                  <a:solidFill>
                    <a:srgbClr val="000000"/>
                  </a:solidFill>
                  <a:cs typeface="Times New Roman" pitchFamily="18" charset="0"/>
                  <a:sym typeface="Symbol" pitchFamily="18" charset="2"/>
                </a:rPr>
                <a:t>E</a:t>
              </a:r>
              <a:r>
                <a:rPr lang="en-US" altLang="en-US" sz="2400" baseline="-25000" dirty="0" err="1">
                  <a:solidFill>
                    <a:srgbClr val="000000"/>
                  </a:solidFill>
                  <a:cs typeface="Times New Roman" pitchFamily="18" charset="0"/>
                  <a:sym typeface="Symbol" pitchFamily="18" charset="2"/>
                </a:rPr>
                <a:t>K,max</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p>
          </p:txBody>
        </p:sp>
        <p:sp>
          <p:nvSpPr>
            <p:cNvPr id="43023" name="Text Box 105"/>
            <p:cNvSpPr txBox="1">
              <a:spLocks noChangeArrowheads="1"/>
            </p:cNvSpPr>
            <p:nvPr/>
          </p:nvSpPr>
          <p:spPr bwMode="auto">
            <a:xfrm>
              <a:off x="2980" y="2994"/>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E</a:t>
              </a:r>
              <a:r>
                <a:rPr lang="en-US" altLang="en-US" sz="2400" baseline="-25000">
                  <a:solidFill>
                    <a:schemeClr val="bg1"/>
                  </a:solidFill>
                </a:rPr>
                <a:t>K,max</a:t>
              </a:r>
              <a:r>
                <a:rPr lang="en-US" altLang="en-US" sz="2400">
                  <a:solidFill>
                    <a:schemeClr val="bg1"/>
                  </a:solidFill>
                </a:rPr>
                <a:t> and x</a:t>
              </a:r>
              <a:r>
                <a:rPr lang="en-US" altLang="en-US" sz="2400" baseline="-25000">
                  <a:solidFill>
                    <a:schemeClr val="bg1"/>
                  </a:solidFill>
                </a:rPr>
                <a:t>0</a:t>
              </a:r>
              <a:endParaRPr lang="en-US" altLang="en-US" sz="2400">
                <a:solidFill>
                  <a:schemeClr val="bg1"/>
                </a:solidFill>
                <a:sym typeface="Symbol" pitchFamily="18" charset="2"/>
              </a:endParaRPr>
            </a:p>
          </p:txBody>
        </p:sp>
        <p:sp>
          <p:nvSpPr>
            <p:cNvPr id="43024" name="Rectangle 106"/>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43018" name="Group 45"/>
          <p:cNvGrpSpPr>
            <a:grpSpLocks/>
          </p:cNvGrpSpPr>
          <p:nvPr/>
        </p:nvGrpSpPr>
        <p:grpSpPr bwMode="auto">
          <a:xfrm>
            <a:off x="839788" y="1776413"/>
            <a:ext cx="7464425" cy="461962"/>
            <a:chOff x="529" y="3937"/>
            <a:chExt cx="4702" cy="291"/>
          </a:xfrm>
        </p:grpSpPr>
        <p:sp>
          <p:nvSpPr>
            <p:cNvPr id="43019" name="Rectangle 41"/>
            <p:cNvSpPr>
              <a:spLocks noChangeArrowheads="1"/>
            </p:cNvSpPr>
            <p:nvPr/>
          </p:nvSpPr>
          <p:spPr bwMode="auto">
            <a:xfrm>
              <a:off x="532" y="3950"/>
              <a:ext cx="239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a:t>
              </a:r>
              <a:endParaRPr lang="en-US" altLang="en-US" sz="2400">
                <a:sym typeface="Symbol" pitchFamily="18" charset="2"/>
              </a:endParaRPr>
            </a:p>
          </p:txBody>
        </p:sp>
        <p:sp>
          <p:nvSpPr>
            <p:cNvPr id="43020" name="Text Box 42"/>
            <p:cNvSpPr txBox="1">
              <a:spLocks noChangeArrowheads="1"/>
            </p:cNvSpPr>
            <p:nvPr/>
          </p:nvSpPr>
          <p:spPr bwMode="auto">
            <a:xfrm>
              <a:off x="2674" y="3937"/>
              <a:ext cx="2557"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K</a:t>
              </a:r>
              <a:r>
                <a:rPr lang="en-US" altLang="en-US" sz="2400">
                  <a:solidFill>
                    <a:schemeClr val="bg1"/>
                  </a:solidFill>
                </a:rPr>
                <a:t> and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43021" name="Rectangle 43"/>
            <p:cNvSpPr>
              <a:spLocks noChangeArrowheads="1"/>
            </p:cNvSpPr>
            <p:nvPr/>
          </p:nvSpPr>
          <p:spPr bwMode="auto">
            <a:xfrm>
              <a:off x="529" y="3939"/>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97361">
                                            <p:txEl>
                                              <p:pRg st="0" end="0"/>
                                            </p:txEl>
                                          </p:spTgt>
                                        </p:tgtEl>
                                        <p:attrNameLst>
                                          <p:attrName>style.visibility</p:attrName>
                                        </p:attrNameLst>
                                      </p:cBhvr>
                                      <p:to>
                                        <p:strVal val="visible"/>
                                      </p:to>
                                    </p:set>
                                    <p:anim calcmode="lin" valueType="num">
                                      <p:cBhvr additive="base">
                                        <p:cTn id="14" dur="500" fill="hold"/>
                                        <p:tgtEl>
                                          <p:spTgt spid="697361">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9736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697363"/>
                                        </p:tgtEl>
                                        <p:attrNameLst>
                                          <p:attrName>style.visibility</p:attrName>
                                        </p:attrNameLst>
                                      </p:cBhvr>
                                      <p:to>
                                        <p:strVal val="visible"/>
                                      </p:to>
                                    </p:set>
                                    <p:animEffect transition="in" filter="fade">
                                      <p:cBhvr>
                                        <p:cTn id="18" dur="2000"/>
                                        <p:tgtEl>
                                          <p:spTgt spid="697363"/>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par>
                                <p:cTn id="19" presetID="10" presetClass="entr" presetSubtype="0" fill="hold" grpId="0" nodeType="withEffect">
                                  <p:stCondLst>
                                    <p:cond delay="0"/>
                                  </p:stCondLst>
                                  <p:childTnLst>
                                    <p:set>
                                      <p:cBhvr>
                                        <p:cTn id="20" dur="1" fill="hold">
                                          <p:stCondLst>
                                            <p:cond delay="0"/>
                                          </p:stCondLst>
                                        </p:cTn>
                                        <p:tgtEl>
                                          <p:spTgt spid="697364"/>
                                        </p:tgtEl>
                                        <p:attrNameLst>
                                          <p:attrName>style.visibility</p:attrName>
                                        </p:attrNameLst>
                                      </p:cBhvr>
                                      <p:to>
                                        <p:strVal val="visible"/>
                                      </p:to>
                                    </p:set>
                                    <p:animEffect transition="in" filter="fade">
                                      <p:cBhvr>
                                        <p:cTn id="21" dur="2000"/>
                                        <p:tgtEl>
                                          <p:spTgt spid="697364"/>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childTnLst>
                                </p:cTn>
                              </p:par>
                              <p:par>
                                <p:cTn id="25" presetID="2" presetClass="entr" presetSubtype="2" fill="hold" nodeType="withEffect">
                                  <p:stCondLst>
                                    <p:cond delay="0"/>
                                  </p:stCondLst>
                                  <p:childTnLst>
                                    <p:set>
                                      <p:cBhvr>
                                        <p:cTn id="26" dur="1" fill="hold">
                                          <p:stCondLst>
                                            <p:cond delay="0"/>
                                          </p:stCondLst>
                                        </p:cTn>
                                        <p:tgtEl>
                                          <p:spTgt spid="697381"/>
                                        </p:tgtEl>
                                        <p:attrNameLst>
                                          <p:attrName>style.visibility</p:attrName>
                                        </p:attrNameLst>
                                      </p:cBhvr>
                                      <p:to>
                                        <p:strVal val="visible"/>
                                      </p:to>
                                    </p:set>
                                    <p:anim calcmode="lin" valueType="num">
                                      <p:cBhvr additive="base">
                                        <p:cTn id="27" dur="500" fill="hold"/>
                                        <p:tgtEl>
                                          <p:spTgt spid="697381"/>
                                        </p:tgtEl>
                                        <p:attrNameLst>
                                          <p:attrName>ppt_x</p:attrName>
                                        </p:attrNameLst>
                                      </p:cBhvr>
                                      <p:tavLst>
                                        <p:tav tm="0">
                                          <p:val>
                                            <p:strVal val="1+#ppt_w/2"/>
                                          </p:val>
                                        </p:tav>
                                        <p:tav tm="100000">
                                          <p:val>
                                            <p:strVal val="#ppt_x"/>
                                          </p:val>
                                        </p:tav>
                                      </p:tavLst>
                                    </p:anim>
                                    <p:anim calcmode="lin" valueType="num">
                                      <p:cBhvr additive="base">
                                        <p:cTn id="28" dur="500" fill="hold"/>
                                        <p:tgtEl>
                                          <p:spTgt spid="69738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xit" presetSubtype="2" fill="hold" nodeType="clickEffect">
                                  <p:stCondLst>
                                    <p:cond delay="0"/>
                                  </p:stCondLst>
                                  <p:childTnLst>
                                    <p:anim calcmode="lin" valueType="num">
                                      <p:cBhvr additive="base">
                                        <p:cTn id="32" dur="500"/>
                                        <p:tgtEl>
                                          <p:spTgt spid="697381"/>
                                        </p:tgtEl>
                                        <p:attrNameLst>
                                          <p:attrName>ppt_x</p:attrName>
                                        </p:attrNameLst>
                                      </p:cBhvr>
                                      <p:tavLst>
                                        <p:tav tm="0">
                                          <p:val>
                                            <p:strVal val="ppt_x"/>
                                          </p:val>
                                        </p:tav>
                                        <p:tav tm="100000">
                                          <p:val>
                                            <p:strVal val="1+ppt_w/2"/>
                                          </p:val>
                                        </p:tav>
                                      </p:tavLst>
                                    </p:anim>
                                    <p:anim calcmode="lin" valueType="num">
                                      <p:cBhvr additive="base">
                                        <p:cTn id="33" dur="500"/>
                                        <p:tgtEl>
                                          <p:spTgt spid="697381"/>
                                        </p:tgtEl>
                                        <p:attrNameLst>
                                          <p:attrName>ppt_y</p:attrName>
                                        </p:attrNameLst>
                                      </p:cBhvr>
                                      <p:tavLst>
                                        <p:tav tm="0">
                                          <p:val>
                                            <p:strVal val="ppt_y"/>
                                          </p:val>
                                        </p:tav>
                                        <p:tav tm="100000">
                                          <p:val>
                                            <p:strVal val="ppt_y"/>
                                          </p:val>
                                        </p:tav>
                                      </p:tavLst>
                                    </p:anim>
                                    <p:set>
                                      <p:cBhvr>
                                        <p:cTn id="34" dur="1" fill="hold">
                                          <p:stCondLst>
                                            <p:cond delay="499"/>
                                          </p:stCondLst>
                                        </p:cTn>
                                        <p:tgtEl>
                                          <p:spTgt spid="697381"/>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par>
                                <p:cTn id="35" presetID="6" presetClass="emph" presetSubtype="0" repeatCount="indefinite" accel="50000" decel="50000" autoRev="1" fill="hold" grpId="1" nodeType="withEffect">
                                  <p:stCondLst>
                                    <p:cond delay="0"/>
                                  </p:stCondLst>
                                  <p:childTnLst>
                                    <p:animScale>
                                      <p:cBhvr>
                                        <p:cTn id="36" dur="3000" fill="hold"/>
                                        <p:tgtEl>
                                          <p:spTgt spid="697363"/>
                                        </p:tgtEl>
                                      </p:cBhvr>
                                      <p:by x="25000" y="100000"/>
                                    </p:animScale>
                                  </p:childTnLst>
                                </p:cTn>
                              </p:par>
                              <p:par>
                                <p:cTn id="37" presetID="35" presetClass="path" presetSubtype="0" repeatCount="indefinite" accel="50000" decel="50000" autoRev="1" fill="hold" grpId="2" nodeType="withEffect">
                                  <p:stCondLst>
                                    <p:cond delay="0"/>
                                  </p:stCondLst>
                                  <p:childTnLst>
                                    <p:animMotion origin="layout" path="M 4.72222E-6 1.85185E-6 L -0.12639 1.85185E-6 " pathEditMode="relative" rAng="0" ptsTypes="AA">
                                      <p:cBhvr>
                                        <p:cTn id="38" dur="3000" fill="hold"/>
                                        <p:tgtEl>
                                          <p:spTgt spid="697363"/>
                                        </p:tgtEl>
                                        <p:attrNameLst>
                                          <p:attrName>ppt_x</p:attrName>
                                          <p:attrName>ppt_y</p:attrName>
                                        </p:attrNameLst>
                                      </p:cBhvr>
                                      <p:rCtr x="-6319" y="0"/>
                                    </p:animMotion>
                                  </p:childTnLst>
                                </p:cTn>
                              </p:par>
                              <p:par>
                                <p:cTn id="39"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40" dur="3000" fill="hold"/>
                                        <p:tgtEl>
                                          <p:spTgt spid="697364"/>
                                        </p:tgtEl>
                                        <p:attrNameLst>
                                          <p:attrName>ppt_x</p:attrName>
                                          <p:attrName>ppt_y</p:attrName>
                                        </p:attrNameLst>
                                      </p:cBhvr>
                                      <p:rCtr x="-13351" y="0"/>
                                    </p:animMotion>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97361">
                                            <p:txEl>
                                              <p:pRg st="1" end="1"/>
                                            </p:txEl>
                                          </p:spTgt>
                                        </p:tgtEl>
                                        <p:attrNameLst>
                                          <p:attrName>style.visibility</p:attrName>
                                        </p:attrNameLst>
                                      </p:cBhvr>
                                      <p:to>
                                        <p:strVal val="visible"/>
                                      </p:to>
                                    </p:set>
                                    <p:anim calcmode="lin" valueType="num">
                                      <p:cBhvr additive="base">
                                        <p:cTn id="45" dur="500" fill="hold"/>
                                        <p:tgtEl>
                                          <p:spTgt spid="697361">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9736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97361">
                                            <p:txEl>
                                              <p:pRg st="2" end="2"/>
                                            </p:txEl>
                                          </p:spTgt>
                                        </p:tgtEl>
                                        <p:attrNameLst>
                                          <p:attrName>style.visibility</p:attrName>
                                        </p:attrNameLst>
                                      </p:cBhvr>
                                      <p:to>
                                        <p:strVal val="visible"/>
                                      </p:to>
                                    </p:set>
                                    <p:anim calcmode="lin" valueType="num">
                                      <p:cBhvr additive="base">
                                        <p:cTn id="51" dur="500" fill="hold"/>
                                        <p:tgtEl>
                                          <p:spTgt spid="697361">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9736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97361">
                                            <p:txEl>
                                              <p:pRg st="3" end="3"/>
                                            </p:txEl>
                                          </p:spTgt>
                                        </p:tgtEl>
                                        <p:attrNameLst>
                                          <p:attrName>style.visibility</p:attrName>
                                        </p:attrNameLst>
                                      </p:cBhvr>
                                      <p:to>
                                        <p:strVal val="visible"/>
                                      </p:to>
                                    </p:set>
                                    <p:anim calcmode="lin" valueType="num">
                                      <p:cBhvr additive="base">
                                        <p:cTn id="57" dur="500" fill="hold"/>
                                        <p:tgtEl>
                                          <p:spTgt spid="697361">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9736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697361">
                                            <p:txEl>
                                              <p:pRg st="4" end="4"/>
                                            </p:txEl>
                                          </p:spTgt>
                                        </p:tgtEl>
                                        <p:attrNameLst>
                                          <p:attrName>style.visibility</p:attrName>
                                        </p:attrNameLst>
                                      </p:cBhvr>
                                      <p:to>
                                        <p:strVal val="visible"/>
                                      </p:to>
                                    </p:set>
                                    <p:anim calcmode="lin" valueType="num">
                                      <p:cBhvr additive="base">
                                        <p:cTn id="63" dur="500" fill="hold"/>
                                        <p:tgtEl>
                                          <p:spTgt spid="697361">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9736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697361">
                                            <p:txEl>
                                              <p:pRg st="5" end="5"/>
                                            </p:txEl>
                                          </p:spTgt>
                                        </p:tgtEl>
                                        <p:attrNameLst>
                                          <p:attrName>style.visibility</p:attrName>
                                        </p:attrNameLst>
                                      </p:cBhvr>
                                      <p:to>
                                        <p:strVal val="visible"/>
                                      </p:to>
                                    </p:set>
                                    <p:anim calcmode="lin" valueType="num">
                                      <p:cBhvr additive="base">
                                        <p:cTn id="69" dur="500" fill="hold"/>
                                        <p:tgtEl>
                                          <p:spTgt spid="697361">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9736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363" grpId="0" animBg="1"/>
      <p:bldP spid="697363" grpId="1" animBg="1"/>
      <p:bldP spid="697363" grpId="2" animBg="1"/>
      <p:bldP spid="697364" grpId="0" animBg="1"/>
      <p:bldP spid="69736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9133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33413" indent="-633413"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Utilization: </a:t>
            </a:r>
            <a:endParaRPr lang="en-US" altLang="en-US" sz="2400"/>
          </a:p>
          <a:p>
            <a:pPr eaLnBrk="1" hangingPunct="1">
              <a:spcBef>
                <a:spcPct val="0"/>
              </a:spcBef>
              <a:buFontTx/>
              <a:buNone/>
            </a:pPr>
            <a:r>
              <a:rPr lang="en-US" altLang="en-US" sz="2400"/>
              <a:t>• Fourier analysis allows us to describe all periodic oscillations in terms of simple harmonic oscillators. The mathematics of simple harmonic motion is crucial to any areas of science and technology where oscillations occur. </a:t>
            </a:r>
          </a:p>
          <a:p>
            <a:pPr eaLnBrk="1" hangingPunct="1">
              <a:spcBef>
                <a:spcPct val="0"/>
              </a:spcBef>
              <a:buFontTx/>
              <a:buNone/>
            </a:pPr>
            <a:r>
              <a:rPr lang="en-US" altLang="en-US" sz="2400"/>
              <a:t>• The interchange of energies in oscillation is important in electrical phenomena </a:t>
            </a:r>
          </a:p>
          <a:p>
            <a:pPr eaLnBrk="1" hangingPunct="1">
              <a:spcBef>
                <a:spcPct val="0"/>
              </a:spcBef>
              <a:buFontTx/>
              <a:buNone/>
            </a:pPr>
            <a:r>
              <a:rPr lang="en-US" altLang="en-US" sz="2400"/>
              <a:t>• Quadratic functions (see </a:t>
            </a:r>
            <a:r>
              <a:rPr lang="en-US" altLang="en-US" sz="2400" i="1"/>
              <a:t>Mathematics HL </a:t>
            </a:r>
            <a:r>
              <a:rPr lang="en-US" altLang="en-US" sz="2400"/>
              <a:t>sub-topic </a:t>
            </a:r>
            <a:r>
              <a:rPr lang="en-US" altLang="en-US" sz="2400" i="1"/>
              <a:t>2.6</a:t>
            </a:r>
            <a:r>
              <a:rPr lang="en-US" altLang="en-US" sz="2400"/>
              <a:t>; </a:t>
            </a:r>
            <a:r>
              <a:rPr lang="en-US" altLang="en-US" sz="2400" i="1"/>
              <a:t>Mathematics SL </a:t>
            </a:r>
            <a:r>
              <a:rPr lang="en-US" altLang="en-US" sz="2400"/>
              <a:t>sub-topic </a:t>
            </a:r>
            <a:r>
              <a:rPr lang="en-US" altLang="en-US" sz="2400" i="1"/>
              <a:t>2.4</a:t>
            </a:r>
            <a:r>
              <a:rPr lang="en-US" altLang="en-US" sz="2400"/>
              <a:t>; </a:t>
            </a:r>
            <a:r>
              <a:rPr lang="en-US" altLang="en-US" sz="2400" i="1"/>
              <a:t>Mathematical studies SL </a:t>
            </a:r>
            <a:r>
              <a:rPr lang="en-US" altLang="en-US" sz="2400"/>
              <a:t>sub-topic </a:t>
            </a:r>
            <a:r>
              <a:rPr lang="en-US" altLang="en-US" sz="2400" i="1"/>
              <a:t>6.3</a:t>
            </a:r>
            <a:r>
              <a:rPr lang="en-US" altLang="en-US" sz="2400"/>
              <a:t>) </a:t>
            </a:r>
          </a:p>
          <a:p>
            <a:pPr eaLnBrk="1" hangingPunct="1">
              <a:spcBef>
                <a:spcPct val="0"/>
              </a:spcBef>
              <a:buFontTx/>
              <a:buNone/>
            </a:pPr>
            <a:r>
              <a:rPr lang="en-US" altLang="en-US" sz="2400"/>
              <a:t>• Trigonometric functions (see </a:t>
            </a:r>
            <a:r>
              <a:rPr lang="en-US" altLang="en-US" sz="2400" i="1"/>
              <a:t>Mathematics SL </a:t>
            </a:r>
            <a:r>
              <a:rPr lang="en-US" altLang="en-US" sz="2400"/>
              <a:t>sub-topic </a:t>
            </a:r>
            <a:r>
              <a:rPr lang="en-US" altLang="en-US" sz="2400" i="1"/>
              <a:t>3.4</a:t>
            </a:r>
            <a:r>
              <a:rPr lang="en-US" altLang="en-US" sz="2400"/>
              <a:t>)</a:t>
            </a:r>
          </a:p>
        </p:txBody>
      </p:sp>
      <p:sp>
        <p:nvSpPr>
          <p:cNvPr id="512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extLst>
      <p:ext uri="{BB962C8B-B14F-4D97-AF65-F5344CB8AC3E}">
        <p14:creationId xmlns:p14="http://schemas.microsoft.com/office/powerpoint/2010/main" val="3975371310"/>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404" name="Rectangle 12"/>
          <p:cNvSpPr>
            <a:spLocks noChangeArrowheads="1"/>
          </p:cNvSpPr>
          <p:nvPr/>
        </p:nvSpPr>
        <p:spPr bwMode="auto">
          <a:xfrm>
            <a:off x="674688" y="2846388"/>
            <a:ext cx="7772400" cy="40116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3.00-kg mass                                                    is undergoing SHM with a                                                   period of 6.00 seconds.                                                           Its amplitude is 4.00 meters. (b) What is its potential energy when the kinetic energy is maximum and what is the total energy of the system?</a:t>
            </a:r>
          </a:p>
          <a:p>
            <a:pPr eaLnBrk="1" hangingPunct="1">
              <a:buFontTx/>
              <a:buNone/>
            </a:pPr>
            <a:r>
              <a:rPr lang="en-US" altLang="en-US" sz="2400">
                <a:sym typeface="Symbol" pitchFamily="18" charset="2"/>
              </a:rPr>
              <a:t>SOLUTION:</a:t>
            </a:r>
          </a:p>
          <a:p>
            <a:pPr eaLnBrk="1" hangingPunct="1">
              <a:buFontTx/>
              <a:buNone/>
            </a:pPr>
            <a:r>
              <a:rPr lang="en-US" altLang="en-US" sz="2400">
                <a:sym typeface="Symbol" pitchFamily="18" charset="2"/>
              </a:rPr>
              <a:t></a:t>
            </a:r>
            <a:r>
              <a:rPr lang="en-US" altLang="en-US" sz="2400" i="1">
                <a:sym typeface="Symbol" pitchFamily="18" charset="2"/>
              </a:rPr>
              <a:t>E</a:t>
            </a:r>
            <a:r>
              <a:rPr lang="en-US" altLang="en-US" sz="2400" baseline="-25000">
                <a:sym typeface="Symbol" pitchFamily="18" charset="2"/>
              </a:rPr>
              <a:t>K</a:t>
            </a:r>
            <a:r>
              <a:rPr lang="en-US" altLang="en-US" sz="2400">
                <a:sym typeface="Symbol" pitchFamily="18" charset="2"/>
              </a:rPr>
              <a:t> = </a:t>
            </a: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K,max</a:t>
            </a:r>
            <a:r>
              <a:rPr lang="en-US" altLang="en-US" sz="2400">
                <a:solidFill>
                  <a:srgbClr val="000000"/>
                </a:solidFill>
                <a:cs typeface="Times New Roman" pitchFamily="18" charset="0"/>
                <a:sym typeface="Symbol" pitchFamily="18" charset="2"/>
              </a:rPr>
              <a:t> when </a:t>
            </a:r>
            <a:r>
              <a:rPr lang="en-US" altLang="en-US" sz="2400" i="1">
                <a:solidFill>
                  <a:srgbClr val="000000"/>
                </a:solidFill>
                <a:cs typeface="Times New Roman" pitchFamily="18" charset="0"/>
                <a:sym typeface="Symbol" pitchFamily="18" charset="2"/>
              </a:rPr>
              <a:t>x</a:t>
            </a:r>
            <a:r>
              <a:rPr lang="en-US" altLang="en-US" sz="2400">
                <a:solidFill>
                  <a:srgbClr val="000000"/>
                </a:solidFill>
                <a:cs typeface="Times New Roman" pitchFamily="18" charset="0"/>
                <a:sym typeface="Symbol" pitchFamily="18" charset="2"/>
              </a:rPr>
              <a:t> = 0. Thus </a:t>
            </a: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P</a:t>
            </a:r>
            <a:r>
              <a:rPr lang="en-US" altLang="en-US" sz="2400">
                <a:solidFill>
                  <a:srgbClr val="000000"/>
                </a:solidFill>
                <a:cs typeface="Times New Roman" pitchFamily="18" charset="0"/>
                <a:sym typeface="Symbol" pitchFamily="18" charset="2"/>
              </a:rPr>
              <a:t> = 0.</a:t>
            </a:r>
            <a:endParaRPr lang="en-US" altLang="en-US" sz="2400">
              <a:sym typeface="Symbol" pitchFamily="18" charset="2"/>
            </a:endParaRPr>
          </a:p>
          <a:p>
            <a:pPr eaLnBrk="1" hangingPunct="1">
              <a:buFontTx/>
              <a:buNone/>
            </a:pPr>
            <a:r>
              <a:rPr lang="en-US" altLang="en-US" sz="2400">
                <a:sym typeface="Symbol" pitchFamily="18" charset="2"/>
              </a:rPr>
              <a:t></a:t>
            </a:r>
            <a:r>
              <a:rPr lang="en-US" altLang="en-US" sz="2400">
                <a:solidFill>
                  <a:srgbClr val="000000"/>
                </a:solidFill>
                <a:cs typeface="Times New Roman" pitchFamily="18" charset="0"/>
                <a:sym typeface="Symbol" pitchFamily="18" charset="2"/>
              </a:rPr>
              <a:t>From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 we have</a:t>
            </a:r>
            <a:r>
              <a:rPr lang="en-US" altLang="en-US" sz="2400">
                <a:solidFill>
                  <a:srgbClr val="000000"/>
                </a:solidFill>
                <a:cs typeface="Times New Roman" pitchFamily="18" charset="0"/>
                <a:sym typeface="Symbol" pitchFamily="18" charset="2"/>
              </a:rPr>
              <a:t> </a:t>
            </a:r>
          </a:p>
          <a:p>
            <a:pPr eaLnBrk="1" hangingPunct="1">
              <a:buFontTx/>
              <a:buNone/>
            </a:pPr>
            <a:r>
              <a:rPr lang="en-US" altLang="en-US" sz="2400">
                <a:solidFill>
                  <a:srgbClr val="000000"/>
                </a:solidFill>
                <a:cs typeface="Times New Roman" pitchFamily="18" charset="0"/>
                <a:sym typeface="Symbol" pitchFamily="18" charset="2"/>
              </a:rPr>
              <a:t>          </a:t>
            </a:r>
            <a:r>
              <a:rPr lang="en-US" altLang="en-US" sz="2400">
                <a:cs typeface="Courier New" pitchFamily="49" charset="0"/>
                <a:sym typeface="Symbol" pitchFamily="18" charset="2"/>
              </a:rPr>
              <a:t>26.5 + 0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baseline="30000">
                <a:cs typeface="Courier New" pitchFamily="49" charset="0"/>
                <a:sym typeface="Symbol" pitchFamily="18" charset="2"/>
              </a:rPr>
              <a:t> </a:t>
            </a:r>
            <a:r>
              <a:rPr lang="en-US" altLang="en-US" sz="2400">
                <a:cs typeface="Courier New" pitchFamily="49" charset="0"/>
                <a:sym typeface="Symbol" pitchFamily="18" charset="2"/>
              </a:rPr>
              <a:t>= 26.5 J.</a:t>
            </a:r>
            <a:endParaRPr lang="en-US" altLang="en-US" sz="2400">
              <a:solidFill>
                <a:srgbClr val="000000"/>
              </a:solidFill>
              <a:cs typeface="Times New Roman" pitchFamily="18" charset="0"/>
              <a:sym typeface="Symbol" pitchFamily="18" charset="2"/>
            </a:endParaRPr>
          </a:p>
        </p:txBody>
      </p:sp>
      <p:sp>
        <p:nvSpPr>
          <p:cNvPr id="699405" name="Freeform 13"/>
          <p:cNvSpPr>
            <a:spLocks/>
          </p:cNvSpPr>
          <p:nvPr/>
        </p:nvSpPr>
        <p:spPr bwMode="auto">
          <a:xfrm>
            <a:off x="4491038" y="3014663"/>
            <a:ext cx="3722687"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9406" name="Rectangle 14"/>
          <p:cNvSpPr>
            <a:spLocks noChangeArrowheads="1"/>
          </p:cNvSpPr>
          <p:nvPr/>
        </p:nvSpPr>
        <p:spPr bwMode="auto">
          <a:xfrm>
            <a:off x="8120063" y="30146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 name="Group 15"/>
          <p:cNvGrpSpPr>
            <a:grpSpLocks/>
          </p:cNvGrpSpPr>
          <p:nvPr/>
        </p:nvGrpSpPr>
        <p:grpSpPr bwMode="auto">
          <a:xfrm>
            <a:off x="4479925" y="3014663"/>
            <a:ext cx="4664075" cy="1346200"/>
            <a:chOff x="1708" y="3117"/>
            <a:chExt cx="2938" cy="848"/>
          </a:xfrm>
        </p:grpSpPr>
        <p:sp>
          <p:nvSpPr>
            <p:cNvPr id="44049" name="Freeform 16"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0" name="Freeform 17"/>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4051" name="Group 18"/>
            <p:cNvGrpSpPr>
              <a:grpSpLocks/>
            </p:cNvGrpSpPr>
            <p:nvPr/>
          </p:nvGrpSpPr>
          <p:grpSpPr bwMode="auto">
            <a:xfrm>
              <a:off x="2361" y="3117"/>
              <a:ext cx="2084" cy="848"/>
              <a:chOff x="2688" y="1584"/>
              <a:chExt cx="2084" cy="848"/>
            </a:xfrm>
          </p:grpSpPr>
          <p:sp>
            <p:nvSpPr>
              <p:cNvPr id="44052" name="Line 19"/>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53" name="Line 20"/>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4" name="Text Box 21"/>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4055" name="Text Box 22"/>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4056" name="Line 23"/>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57" name="Line 24"/>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58" name="Line 25"/>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59" name="Line 26"/>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0" name="Line 27"/>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1" name="Line 28"/>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2" name="Line 29"/>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3" name="Line 30"/>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699423" name="Picture 31" descr="bd05378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304213" y="3016250"/>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44040" name="Rectangle 2"/>
          <p:cNvSpPr>
            <a:spLocks noChangeArrowheads="1"/>
          </p:cNvSpPr>
          <p:nvPr/>
        </p:nvSpPr>
        <p:spPr bwMode="auto">
          <a:xfrm>
            <a:off x="685800" y="1343025"/>
            <a:ext cx="7772400" cy="15033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p:txBody>
      </p:sp>
      <p:grpSp>
        <p:nvGrpSpPr>
          <p:cNvPr id="44041" name="Group 103"/>
          <p:cNvGrpSpPr>
            <a:grpSpLocks/>
          </p:cNvGrpSpPr>
          <p:nvPr/>
        </p:nvGrpSpPr>
        <p:grpSpPr bwMode="auto">
          <a:xfrm>
            <a:off x="846138" y="2319338"/>
            <a:ext cx="7464425" cy="461962"/>
            <a:chOff x="538" y="2994"/>
            <a:chExt cx="4702" cy="291"/>
          </a:xfrm>
        </p:grpSpPr>
        <p:sp>
          <p:nvSpPr>
            <p:cNvPr id="44046" name="Rectangle 104"/>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dirty="0" err="1">
                  <a:solidFill>
                    <a:srgbClr val="000000"/>
                  </a:solidFill>
                  <a:cs typeface="Times New Roman" pitchFamily="18" charset="0"/>
                  <a:sym typeface="Symbol" pitchFamily="18" charset="2"/>
                </a:rPr>
                <a:t>E</a:t>
              </a:r>
              <a:r>
                <a:rPr lang="en-US" altLang="en-US" sz="2400" baseline="-25000" dirty="0" err="1">
                  <a:solidFill>
                    <a:srgbClr val="000000"/>
                  </a:solidFill>
                  <a:cs typeface="Times New Roman" pitchFamily="18" charset="0"/>
                  <a:sym typeface="Symbol" pitchFamily="18" charset="2"/>
                </a:rPr>
                <a:t>K,max</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p>
          </p:txBody>
        </p:sp>
        <p:sp>
          <p:nvSpPr>
            <p:cNvPr id="44047" name="Text Box 105"/>
            <p:cNvSpPr txBox="1">
              <a:spLocks noChangeArrowheads="1"/>
            </p:cNvSpPr>
            <p:nvPr/>
          </p:nvSpPr>
          <p:spPr bwMode="auto">
            <a:xfrm>
              <a:off x="2980" y="2994"/>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E</a:t>
              </a:r>
              <a:r>
                <a:rPr lang="en-US" altLang="en-US" sz="2400" baseline="-25000">
                  <a:solidFill>
                    <a:schemeClr val="bg1"/>
                  </a:solidFill>
                </a:rPr>
                <a:t>K,max</a:t>
              </a:r>
              <a:r>
                <a:rPr lang="en-US" altLang="en-US" sz="2400">
                  <a:solidFill>
                    <a:schemeClr val="bg1"/>
                  </a:solidFill>
                </a:rPr>
                <a:t> and x</a:t>
              </a:r>
              <a:r>
                <a:rPr lang="en-US" altLang="en-US" sz="2400" baseline="-25000">
                  <a:solidFill>
                    <a:schemeClr val="bg1"/>
                  </a:solidFill>
                </a:rPr>
                <a:t>0</a:t>
              </a:r>
              <a:endParaRPr lang="en-US" altLang="en-US" sz="2400">
                <a:solidFill>
                  <a:schemeClr val="bg1"/>
                </a:solidFill>
                <a:sym typeface="Symbol" pitchFamily="18" charset="2"/>
              </a:endParaRPr>
            </a:p>
          </p:txBody>
        </p:sp>
        <p:sp>
          <p:nvSpPr>
            <p:cNvPr id="44048" name="Rectangle 106"/>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44042" name="Group 45"/>
          <p:cNvGrpSpPr>
            <a:grpSpLocks/>
          </p:cNvGrpSpPr>
          <p:nvPr/>
        </p:nvGrpSpPr>
        <p:grpSpPr bwMode="auto">
          <a:xfrm>
            <a:off x="839788" y="1792288"/>
            <a:ext cx="7464425" cy="461962"/>
            <a:chOff x="529" y="3937"/>
            <a:chExt cx="4702" cy="291"/>
          </a:xfrm>
        </p:grpSpPr>
        <p:sp>
          <p:nvSpPr>
            <p:cNvPr id="44043" name="Rectangle 41"/>
            <p:cNvSpPr>
              <a:spLocks noChangeArrowheads="1"/>
            </p:cNvSpPr>
            <p:nvPr/>
          </p:nvSpPr>
          <p:spPr bwMode="auto">
            <a:xfrm>
              <a:off x="532" y="3950"/>
              <a:ext cx="239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a:t>
              </a:r>
              <a:endParaRPr lang="en-US" altLang="en-US" sz="2400">
                <a:sym typeface="Symbol" pitchFamily="18" charset="2"/>
              </a:endParaRPr>
            </a:p>
          </p:txBody>
        </p:sp>
        <p:sp>
          <p:nvSpPr>
            <p:cNvPr id="44044" name="Text Box 42"/>
            <p:cNvSpPr txBox="1">
              <a:spLocks noChangeArrowheads="1"/>
            </p:cNvSpPr>
            <p:nvPr/>
          </p:nvSpPr>
          <p:spPr bwMode="auto">
            <a:xfrm>
              <a:off x="2674" y="3937"/>
              <a:ext cx="2557"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K</a:t>
              </a:r>
              <a:r>
                <a:rPr lang="en-US" altLang="en-US" sz="2400">
                  <a:solidFill>
                    <a:schemeClr val="bg1"/>
                  </a:solidFill>
                </a:rPr>
                <a:t> and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44045" name="Rectangle 43"/>
            <p:cNvSpPr>
              <a:spLocks noChangeArrowheads="1"/>
            </p:cNvSpPr>
            <p:nvPr/>
          </p:nvSpPr>
          <p:spPr bwMode="auto">
            <a:xfrm>
              <a:off x="529" y="3939"/>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9405"/>
                                        </p:tgtEl>
                                        <p:attrNameLst>
                                          <p:attrName>style.visibility</p:attrName>
                                        </p:attrNameLst>
                                      </p:cBhvr>
                                      <p:to>
                                        <p:strVal val="visible"/>
                                      </p:to>
                                    </p:set>
                                    <p:animEffect transition="in" filter="fade">
                                      <p:cBhvr>
                                        <p:cTn id="7" dur="2000"/>
                                        <p:tgtEl>
                                          <p:spTgt spid="699405"/>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699406"/>
                                        </p:tgtEl>
                                        <p:attrNameLst>
                                          <p:attrName>style.visibility</p:attrName>
                                        </p:attrNameLst>
                                      </p:cBhvr>
                                      <p:to>
                                        <p:strVal val="visible"/>
                                      </p:to>
                                    </p:set>
                                    <p:animEffect transition="in" filter="fade">
                                      <p:cBhvr>
                                        <p:cTn id="10" dur="2000"/>
                                        <p:tgtEl>
                                          <p:spTgt spid="69940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2" presetClass="entr" presetSubtype="2" fill="hold" nodeType="withEffect">
                                  <p:stCondLst>
                                    <p:cond delay="0"/>
                                  </p:stCondLst>
                                  <p:childTnLst>
                                    <p:set>
                                      <p:cBhvr>
                                        <p:cTn id="15" dur="1" fill="hold">
                                          <p:stCondLst>
                                            <p:cond delay="0"/>
                                          </p:stCondLst>
                                        </p:cTn>
                                        <p:tgtEl>
                                          <p:spTgt spid="699423"/>
                                        </p:tgtEl>
                                        <p:attrNameLst>
                                          <p:attrName>style.visibility</p:attrName>
                                        </p:attrNameLst>
                                      </p:cBhvr>
                                      <p:to>
                                        <p:strVal val="visible"/>
                                      </p:to>
                                    </p:set>
                                    <p:anim calcmode="lin" valueType="num">
                                      <p:cBhvr additive="base">
                                        <p:cTn id="16" dur="500" fill="hold"/>
                                        <p:tgtEl>
                                          <p:spTgt spid="699423"/>
                                        </p:tgtEl>
                                        <p:attrNameLst>
                                          <p:attrName>ppt_x</p:attrName>
                                        </p:attrNameLst>
                                      </p:cBhvr>
                                      <p:tavLst>
                                        <p:tav tm="0">
                                          <p:val>
                                            <p:strVal val="1+#ppt_w/2"/>
                                          </p:val>
                                        </p:tav>
                                        <p:tav tm="100000">
                                          <p:val>
                                            <p:strVal val="#ppt_x"/>
                                          </p:val>
                                        </p:tav>
                                      </p:tavLst>
                                    </p:anim>
                                    <p:anim calcmode="lin" valueType="num">
                                      <p:cBhvr additive="base">
                                        <p:cTn id="17" dur="500" fill="hold"/>
                                        <p:tgtEl>
                                          <p:spTgt spid="6994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xit" presetSubtype="2" fill="hold" nodeType="clickEffect">
                                  <p:stCondLst>
                                    <p:cond delay="0"/>
                                  </p:stCondLst>
                                  <p:childTnLst>
                                    <p:anim calcmode="lin" valueType="num">
                                      <p:cBhvr additive="base">
                                        <p:cTn id="21" dur="500"/>
                                        <p:tgtEl>
                                          <p:spTgt spid="699423"/>
                                        </p:tgtEl>
                                        <p:attrNameLst>
                                          <p:attrName>ppt_x</p:attrName>
                                        </p:attrNameLst>
                                      </p:cBhvr>
                                      <p:tavLst>
                                        <p:tav tm="0">
                                          <p:val>
                                            <p:strVal val="ppt_x"/>
                                          </p:val>
                                        </p:tav>
                                        <p:tav tm="100000">
                                          <p:val>
                                            <p:strVal val="1+ppt_w/2"/>
                                          </p:val>
                                        </p:tav>
                                      </p:tavLst>
                                    </p:anim>
                                    <p:anim calcmode="lin" valueType="num">
                                      <p:cBhvr additive="base">
                                        <p:cTn id="22" dur="500"/>
                                        <p:tgtEl>
                                          <p:spTgt spid="699423"/>
                                        </p:tgtEl>
                                        <p:attrNameLst>
                                          <p:attrName>ppt_y</p:attrName>
                                        </p:attrNameLst>
                                      </p:cBhvr>
                                      <p:tavLst>
                                        <p:tav tm="0">
                                          <p:val>
                                            <p:strVal val="ppt_y"/>
                                          </p:val>
                                        </p:tav>
                                        <p:tav tm="100000">
                                          <p:val>
                                            <p:strVal val="ppt_y"/>
                                          </p:val>
                                        </p:tav>
                                      </p:tavLst>
                                    </p:anim>
                                    <p:set>
                                      <p:cBhvr>
                                        <p:cTn id="23" dur="1" fill="hold">
                                          <p:stCondLst>
                                            <p:cond delay="499"/>
                                          </p:stCondLst>
                                        </p:cTn>
                                        <p:tgtEl>
                                          <p:spTgt spid="699423"/>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6" presetClass="emph" presetSubtype="0" repeatCount="indefinite" accel="50000" decel="50000" autoRev="1" fill="hold" grpId="1" nodeType="withEffect">
                                  <p:stCondLst>
                                    <p:cond delay="0"/>
                                  </p:stCondLst>
                                  <p:childTnLst>
                                    <p:animScale>
                                      <p:cBhvr>
                                        <p:cTn id="25" dur="3000" fill="hold"/>
                                        <p:tgtEl>
                                          <p:spTgt spid="699405"/>
                                        </p:tgtEl>
                                      </p:cBhvr>
                                      <p:by x="25000" y="100000"/>
                                    </p:animScale>
                                  </p:childTnLst>
                                </p:cTn>
                              </p:par>
                              <p:par>
                                <p:cTn id="26" presetID="35" presetClass="path" presetSubtype="0" repeatCount="indefinite" accel="50000" decel="50000" autoRev="1" fill="hold" grpId="2" nodeType="withEffect">
                                  <p:stCondLst>
                                    <p:cond delay="0"/>
                                  </p:stCondLst>
                                  <p:childTnLst>
                                    <p:animMotion origin="layout" path="M 4.72222E-6 1.85185E-6 L -0.12639 1.85185E-6 " pathEditMode="relative" rAng="0" ptsTypes="AA">
                                      <p:cBhvr>
                                        <p:cTn id="27" dur="3000" fill="hold"/>
                                        <p:tgtEl>
                                          <p:spTgt spid="699405"/>
                                        </p:tgtEl>
                                        <p:attrNameLst>
                                          <p:attrName>ppt_x</p:attrName>
                                          <p:attrName>ppt_y</p:attrName>
                                        </p:attrNameLst>
                                      </p:cBhvr>
                                      <p:rCtr x="-6319" y="0"/>
                                    </p:animMotion>
                                  </p:childTnLst>
                                </p:cTn>
                              </p:par>
                              <p:par>
                                <p:cTn id="28"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29" dur="3000" fill="hold"/>
                                        <p:tgtEl>
                                          <p:spTgt spid="699406"/>
                                        </p:tgtEl>
                                        <p:attrNameLst>
                                          <p:attrName>ppt_x</p:attrName>
                                          <p:attrName>ppt_y</p:attrName>
                                        </p:attrNameLst>
                                      </p:cBhvr>
                                      <p:rCtr x="-13351" y="0"/>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699404">
                                            <p:txEl>
                                              <p:pRg st="1" end="1"/>
                                            </p:txEl>
                                          </p:spTgt>
                                        </p:tgtEl>
                                        <p:attrNameLst>
                                          <p:attrName>style.visibility</p:attrName>
                                        </p:attrNameLst>
                                      </p:cBhvr>
                                      <p:to>
                                        <p:strVal val="visible"/>
                                      </p:to>
                                    </p:set>
                                    <p:anim calcmode="lin" valueType="num">
                                      <p:cBhvr additive="base">
                                        <p:cTn id="34" dur="500" fill="hold"/>
                                        <p:tgtEl>
                                          <p:spTgt spid="699404">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994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699404">
                                            <p:txEl>
                                              <p:pRg st="2" end="2"/>
                                            </p:txEl>
                                          </p:spTgt>
                                        </p:tgtEl>
                                        <p:attrNameLst>
                                          <p:attrName>style.visibility</p:attrName>
                                        </p:attrNameLst>
                                      </p:cBhvr>
                                      <p:to>
                                        <p:strVal val="visible"/>
                                      </p:to>
                                    </p:set>
                                    <p:anim calcmode="lin" valueType="num">
                                      <p:cBhvr additive="base">
                                        <p:cTn id="40" dur="500" fill="hold"/>
                                        <p:tgtEl>
                                          <p:spTgt spid="699404">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9940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699404">
                                            <p:txEl>
                                              <p:pRg st="3" end="3"/>
                                            </p:txEl>
                                          </p:spTgt>
                                        </p:tgtEl>
                                        <p:attrNameLst>
                                          <p:attrName>style.visibility</p:attrName>
                                        </p:attrNameLst>
                                      </p:cBhvr>
                                      <p:to>
                                        <p:strVal val="visible"/>
                                      </p:to>
                                    </p:set>
                                    <p:anim calcmode="lin" valueType="num">
                                      <p:cBhvr additive="base">
                                        <p:cTn id="46" dur="500" fill="hold"/>
                                        <p:tgtEl>
                                          <p:spTgt spid="699404">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9940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699404">
                                            <p:txEl>
                                              <p:pRg st="4" end="4"/>
                                            </p:txEl>
                                          </p:spTgt>
                                        </p:tgtEl>
                                        <p:attrNameLst>
                                          <p:attrName>style.visibility</p:attrName>
                                        </p:attrNameLst>
                                      </p:cBhvr>
                                      <p:to>
                                        <p:strVal val="visible"/>
                                      </p:to>
                                    </p:set>
                                    <p:anim calcmode="lin" valueType="num">
                                      <p:cBhvr additive="base">
                                        <p:cTn id="52" dur="500" fill="hold"/>
                                        <p:tgtEl>
                                          <p:spTgt spid="699404">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9940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405" grpId="0" animBg="1"/>
      <p:bldP spid="699405" grpId="1" animBg="1"/>
      <p:bldP spid="699405" grpId="2" animBg="1"/>
      <p:bldP spid="699406" grpId="0" animBg="1"/>
      <p:bldP spid="699406"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52" name="Rectangle 12"/>
          <p:cNvSpPr>
            <a:spLocks noChangeArrowheads="1"/>
          </p:cNvSpPr>
          <p:nvPr/>
        </p:nvSpPr>
        <p:spPr bwMode="auto">
          <a:xfrm>
            <a:off x="674688" y="2846388"/>
            <a:ext cx="7772400" cy="40116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3.00-kg mass                                                 is undergoing SHM with a                                                   period of 6.00 seconds.                                                            Its amplitude is 4.00 meters. (c) What is its potential energy when the kinetic energy is 15.0 J?</a:t>
            </a:r>
          </a:p>
          <a:p>
            <a:pPr eaLnBrk="1" hangingPunct="1">
              <a:spcBef>
                <a:spcPts val="400"/>
              </a:spcBef>
              <a:buFontTx/>
              <a:buNone/>
            </a:pPr>
            <a:r>
              <a:rPr lang="en-US" altLang="en-US" sz="2400">
                <a:sym typeface="Symbol" pitchFamily="18" charset="2"/>
              </a:rPr>
              <a:t>SOLUTION:</a:t>
            </a:r>
          </a:p>
          <a:p>
            <a:pPr eaLnBrk="1" hangingPunct="1">
              <a:spcBef>
                <a:spcPts val="400"/>
              </a:spcBef>
              <a:buFontTx/>
              <a:buNone/>
            </a:pPr>
            <a:r>
              <a:rPr lang="en-US" altLang="en-US" sz="2400">
                <a:sym typeface="Symbol" pitchFamily="18" charset="2"/>
              </a:rPr>
              <a:t>Since </a:t>
            </a:r>
            <a:r>
              <a:rPr lang="en-US" altLang="en-US" sz="2400" i="1">
                <a:sym typeface="Symbol" pitchFamily="18" charset="2"/>
              </a:rPr>
              <a:t>E</a:t>
            </a:r>
            <a:r>
              <a:rPr lang="en-US" altLang="en-US" sz="2400" baseline="-25000">
                <a:sym typeface="Symbol" pitchFamily="18" charset="2"/>
              </a:rPr>
              <a:t>T</a:t>
            </a:r>
            <a:r>
              <a:rPr lang="en-US" altLang="en-US" sz="2400">
                <a:sym typeface="Symbol" pitchFamily="18" charset="2"/>
              </a:rPr>
              <a:t> = </a:t>
            </a:r>
            <a:r>
              <a:rPr lang="en-US" altLang="en-US" sz="2400">
                <a:cs typeface="Courier New" pitchFamily="49" charset="0"/>
                <a:sym typeface="Symbol" pitchFamily="18" charset="2"/>
              </a:rPr>
              <a:t>26.5 J then</a:t>
            </a:r>
            <a:endParaRPr lang="en-US" altLang="en-US" sz="2400">
              <a:sym typeface="Symbol" pitchFamily="18" charset="2"/>
            </a:endParaRPr>
          </a:p>
          <a:p>
            <a:pPr eaLnBrk="1" hangingPunct="1">
              <a:spcBef>
                <a:spcPts val="400"/>
              </a:spcBef>
              <a:buFontTx/>
              <a:buNone/>
            </a:pPr>
            <a:r>
              <a:rPr lang="en-US" altLang="en-US" sz="2400">
                <a:sym typeface="Symbol" pitchFamily="18" charset="2"/>
              </a:rPr>
              <a:t></a:t>
            </a:r>
            <a:r>
              <a:rPr lang="en-US" altLang="en-US" sz="2400">
                <a:solidFill>
                  <a:srgbClr val="000000"/>
                </a:solidFill>
                <a:cs typeface="Times New Roman" pitchFamily="18" charset="0"/>
                <a:sym typeface="Symbol" pitchFamily="18" charset="2"/>
              </a:rPr>
              <a:t>From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26.5 = CONST so we have</a:t>
            </a:r>
            <a:r>
              <a:rPr lang="en-US" altLang="en-US" sz="2400">
                <a:solidFill>
                  <a:srgbClr val="000000"/>
                </a:solidFill>
                <a:cs typeface="Times New Roman" pitchFamily="18" charset="0"/>
                <a:sym typeface="Symbol" pitchFamily="18" charset="2"/>
              </a:rPr>
              <a:t> </a:t>
            </a:r>
          </a:p>
          <a:p>
            <a:pPr eaLnBrk="1" hangingPunct="1">
              <a:spcBef>
                <a:spcPts val="400"/>
              </a:spcBef>
              <a:buFontTx/>
              <a:buNone/>
            </a:pPr>
            <a:r>
              <a:rPr lang="en-US" altLang="en-US" sz="2400">
                <a:solidFill>
                  <a:srgbClr val="000000"/>
                </a:solidFill>
                <a:cs typeface="Times New Roman" pitchFamily="18" charset="0"/>
                <a:sym typeface="Symbol" pitchFamily="18" charset="2"/>
              </a:rPr>
              <a:t>             	     </a:t>
            </a:r>
            <a:r>
              <a:rPr lang="en-US" altLang="en-US" sz="2400">
                <a:cs typeface="Courier New" pitchFamily="49" charset="0"/>
                <a:sym typeface="Symbol" pitchFamily="18" charset="2"/>
              </a:rPr>
              <a:t>15.0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26.5 J</a:t>
            </a:r>
          </a:p>
          <a:p>
            <a:pPr eaLnBrk="1" hangingPunct="1">
              <a:spcBef>
                <a:spcPts val="400"/>
              </a:spcBef>
              <a:buFontTx/>
              <a:buNone/>
            </a:pPr>
            <a:r>
              <a:rPr lang="en-US" altLang="en-US" sz="2400" i="1">
                <a:cs typeface="Courier New" pitchFamily="49" charset="0"/>
                <a:sym typeface="Symbol" pitchFamily="18" charset="2"/>
              </a:rPr>
              <a:t>                    		     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11.5 J.</a:t>
            </a:r>
          </a:p>
        </p:txBody>
      </p:sp>
      <p:sp>
        <p:nvSpPr>
          <p:cNvPr id="701453" name="Freeform 13"/>
          <p:cNvSpPr>
            <a:spLocks/>
          </p:cNvSpPr>
          <p:nvPr/>
        </p:nvSpPr>
        <p:spPr bwMode="auto">
          <a:xfrm>
            <a:off x="4491038" y="3014663"/>
            <a:ext cx="3722687"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1454" name="Rectangle 14"/>
          <p:cNvSpPr>
            <a:spLocks noChangeArrowheads="1"/>
          </p:cNvSpPr>
          <p:nvPr/>
        </p:nvSpPr>
        <p:spPr bwMode="auto">
          <a:xfrm>
            <a:off x="8120063" y="30146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 name="Group 15"/>
          <p:cNvGrpSpPr>
            <a:grpSpLocks/>
          </p:cNvGrpSpPr>
          <p:nvPr/>
        </p:nvGrpSpPr>
        <p:grpSpPr bwMode="auto">
          <a:xfrm>
            <a:off x="4479925" y="3014663"/>
            <a:ext cx="4664075" cy="1346200"/>
            <a:chOff x="1708" y="3117"/>
            <a:chExt cx="2938" cy="848"/>
          </a:xfrm>
        </p:grpSpPr>
        <p:sp>
          <p:nvSpPr>
            <p:cNvPr id="45073" name="Freeform 16"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4" name="Freeform 17"/>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5075" name="Group 18"/>
            <p:cNvGrpSpPr>
              <a:grpSpLocks/>
            </p:cNvGrpSpPr>
            <p:nvPr/>
          </p:nvGrpSpPr>
          <p:grpSpPr bwMode="auto">
            <a:xfrm>
              <a:off x="2361" y="3117"/>
              <a:ext cx="2084" cy="848"/>
              <a:chOff x="2688" y="1584"/>
              <a:chExt cx="2084" cy="848"/>
            </a:xfrm>
          </p:grpSpPr>
          <p:sp>
            <p:nvSpPr>
              <p:cNvPr id="45076" name="Line 19"/>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77" name="Line 20"/>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8" name="Text Box 21"/>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5079" name="Text Box 22"/>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5080" name="Line 23"/>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81" name="Line 24"/>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82" name="Line 25"/>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83" name="Line 26"/>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84" name="Line 27"/>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85" name="Line 28"/>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86" name="Line 29"/>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87" name="Line 30"/>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701471" name="Picture 31" descr="bd05378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304213" y="3016250"/>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45064" name="Rectangle 2"/>
          <p:cNvSpPr>
            <a:spLocks noChangeArrowheads="1"/>
          </p:cNvSpPr>
          <p:nvPr/>
        </p:nvSpPr>
        <p:spPr bwMode="auto">
          <a:xfrm>
            <a:off x="685800" y="1343025"/>
            <a:ext cx="7772400" cy="15033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p:txBody>
      </p:sp>
      <p:grpSp>
        <p:nvGrpSpPr>
          <p:cNvPr id="45065" name="Group 103"/>
          <p:cNvGrpSpPr>
            <a:grpSpLocks/>
          </p:cNvGrpSpPr>
          <p:nvPr/>
        </p:nvGrpSpPr>
        <p:grpSpPr bwMode="auto">
          <a:xfrm>
            <a:off x="846138" y="2319338"/>
            <a:ext cx="7464425" cy="461962"/>
            <a:chOff x="538" y="2994"/>
            <a:chExt cx="4702" cy="291"/>
          </a:xfrm>
        </p:grpSpPr>
        <p:sp>
          <p:nvSpPr>
            <p:cNvPr id="45070" name="Rectangle 104"/>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dirty="0" err="1">
                  <a:solidFill>
                    <a:srgbClr val="000000"/>
                  </a:solidFill>
                  <a:cs typeface="Times New Roman" pitchFamily="18" charset="0"/>
                  <a:sym typeface="Symbol" pitchFamily="18" charset="2"/>
                </a:rPr>
                <a:t>E</a:t>
              </a:r>
              <a:r>
                <a:rPr lang="en-US" altLang="en-US" sz="2400" baseline="-25000" dirty="0" err="1">
                  <a:solidFill>
                    <a:srgbClr val="000000"/>
                  </a:solidFill>
                  <a:cs typeface="Times New Roman" pitchFamily="18" charset="0"/>
                  <a:sym typeface="Symbol" pitchFamily="18" charset="2"/>
                </a:rPr>
                <a:t>K,max</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p>
          </p:txBody>
        </p:sp>
        <p:sp>
          <p:nvSpPr>
            <p:cNvPr id="45071" name="Text Box 105"/>
            <p:cNvSpPr txBox="1">
              <a:spLocks noChangeArrowheads="1"/>
            </p:cNvSpPr>
            <p:nvPr/>
          </p:nvSpPr>
          <p:spPr bwMode="auto">
            <a:xfrm>
              <a:off x="2980" y="2994"/>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E</a:t>
              </a:r>
              <a:r>
                <a:rPr lang="en-US" altLang="en-US" sz="2400" baseline="-25000">
                  <a:solidFill>
                    <a:schemeClr val="bg1"/>
                  </a:solidFill>
                </a:rPr>
                <a:t>K,max</a:t>
              </a:r>
              <a:r>
                <a:rPr lang="en-US" altLang="en-US" sz="2400">
                  <a:solidFill>
                    <a:schemeClr val="bg1"/>
                  </a:solidFill>
                </a:rPr>
                <a:t> and x</a:t>
              </a:r>
              <a:r>
                <a:rPr lang="en-US" altLang="en-US" sz="2400" baseline="-25000">
                  <a:solidFill>
                    <a:schemeClr val="bg1"/>
                  </a:solidFill>
                </a:rPr>
                <a:t>0</a:t>
              </a:r>
              <a:endParaRPr lang="en-US" altLang="en-US" sz="2400">
                <a:solidFill>
                  <a:schemeClr val="bg1"/>
                </a:solidFill>
                <a:sym typeface="Symbol" pitchFamily="18" charset="2"/>
              </a:endParaRPr>
            </a:p>
          </p:txBody>
        </p:sp>
        <p:sp>
          <p:nvSpPr>
            <p:cNvPr id="45072" name="Rectangle 106"/>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45066" name="Group 45"/>
          <p:cNvGrpSpPr>
            <a:grpSpLocks/>
          </p:cNvGrpSpPr>
          <p:nvPr/>
        </p:nvGrpSpPr>
        <p:grpSpPr bwMode="auto">
          <a:xfrm>
            <a:off x="839788" y="1792288"/>
            <a:ext cx="7464425" cy="461962"/>
            <a:chOff x="529" y="3937"/>
            <a:chExt cx="4702" cy="291"/>
          </a:xfrm>
        </p:grpSpPr>
        <p:sp>
          <p:nvSpPr>
            <p:cNvPr id="45067" name="Rectangle 41"/>
            <p:cNvSpPr>
              <a:spLocks noChangeArrowheads="1"/>
            </p:cNvSpPr>
            <p:nvPr/>
          </p:nvSpPr>
          <p:spPr bwMode="auto">
            <a:xfrm>
              <a:off x="532" y="3950"/>
              <a:ext cx="239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a:t>
              </a:r>
              <a:endParaRPr lang="en-US" altLang="en-US" sz="2400">
                <a:sym typeface="Symbol" pitchFamily="18" charset="2"/>
              </a:endParaRPr>
            </a:p>
          </p:txBody>
        </p:sp>
        <p:sp>
          <p:nvSpPr>
            <p:cNvPr id="45068" name="Text Box 42"/>
            <p:cNvSpPr txBox="1">
              <a:spLocks noChangeArrowheads="1"/>
            </p:cNvSpPr>
            <p:nvPr/>
          </p:nvSpPr>
          <p:spPr bwMode="auto">
            <a:xfrm>
              <a:off x="2674" y="3937"/>
              <a:ext cx="2557"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K</a:t>
              </a:r>
              <a:r>
                <a:rPr lang="en-US" altLang="en-US" sz="2400">
                  <a:solidFill>
                    <a:schemeClr val="bg1"/>
                  </a:solidFill>
                </a:rPr>
                <a:t> and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45069" name="Rectangle 43"/>
            <p:cNvSpPr>
              <a:spLocks noChangeArrowheads="1"/>
            </p:cNvSpPr>
            <p:nvPr/>
          </p:nvSpPr>
          <p:spPr bwMode="auto">
            <a:xfrm>
              <a:off x="529" y="3939"/>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1453"/>
                                        </p:tgtEl>
                                        <p:attrNameLst>
                                          <p:attrName>style.visibility</p:attrName>
                                        </p:attrNameLst>
                                      </p:cBhvr>
                                      <p:to>
                                        <p:strVal val="visible"/>
                                      </p:to>
                                    </p:set>
                                    <p:animEffect transition="in" filter="fade">
                                      <p:cBhvr>
                                        <p:cTn id="7" dur="2000"/>
                                        <p:tgtEl>
                                          <p:spTgt spid="70145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701454"/>
                                        </p:tgtEl>
                                        <p:attrNameLst>
                                          <p:attrName>style.visibility</p:attrName>
                                        </p:attrNameLst>
                                      </p:cBhvr>
                                      <p:to>
                                        <p:strVal val="visible"/>
                                      </p:to>
                                    </p:set>
                                    <p:animEffect transition="in" filter="fade">
                                      <p:cBhvr>
                                        <p:cTn id="10" dur="2000"/>
                                        <p:tgtEl>
                                          <p:spTgt spid="701454"/>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2" presetClass="entr" presetSubtype="2" fill="hold" nodeType="withEffect">
                                  <p:stCondLst>
                                    <p:cond delay="0"/>
                                  </p:stCondLst>
                                  <p:childTnLst>
                                    <p:set>
                                      <p:cBhvr>
                                        <p:cTn id="15" dur="1" fill="hold">
                                          <p:stCondLst>
                                            <p:cond delay="0"/>
                                          </p:stCondLst>
                                        </p:cTn>
                                        <p:tgtEl>
                                          <p:spTgt spid="701471"/>
                                        </p:tgtEl>
                                        <p:attrNameLst>
                                          <p:attrName>style.visibility</p:attrName>
                                        </p:attrNameLst>
                                      </p:cBhvr>
                                      <p:to>
                                        <p:strVal val="visible"/>
                                      </p:to>
                                    </p:set>
                                    <p:anim calcmode="lin" valueType="num">
                                      <p:cBhvr additive="base">
                                        <p:cTn id="16" dur="500" fill="hold"/>
                                        <p:tgtEl>
                                          <p:spTgt spid="701471"/>
                                        </p:tgtEl>
                                        <p:attrNameLst>
                                          <p:attrName>ppt_x</p:attrName>
                                        </p:attrNameLst>
                                      </p:cBhvr>
                                      <p:tavLst>
                                        <p:tav tm="0">
                                          <p:val>
                                            <p:strVal val="1+#ppt_w/2"/>
                                          </p:val>
                                        </p:tav>
                                        <p:tav tm="100000">
                                          <p:val>
                                            <p:strVal val="#ppt_x"/>
                                          </p:val>
                                        </p:tav>
                                      </p:tavLst>
                                    </p:anim>
                                    <p:anim calcmode="lin" valueType="num">
                                      <p:cBhvr additive="base">
                                        <p:cTn id="17" dur="500" fill="hold"/>
                                        <p:tgtEl>
                                          <p:spTgt spid="7014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xit" presetSubtype="2" fill="hold" nodeType="clickEffect">
                                  <p:stCondLst>
                                    <p:cond delay="0"/>
                                  </p:stCondLst>
                                  <p:childTnLst>
                                    <p:anim calcmode="lin" valueType="num">
                                      <p:cBhvr additive="base">
                                        <p:cTn id="21" dur="500"/>
                                        <p:tgtEl>
                                          <p:spTgt spid="701471"/>
                                        </p:tgtEl>
                                        <p:attrNameLst>
                                          <p:attrName>ppt_x</p:attrName>
                                        </p:attrNameLst>
                                      </p:cBhvr>
                                      <p:tavLst>
                                        <p:tav tm="0">
                                          <p:val>
                                            <p:strVal val="ppt_x"/>
                                          </p:val>
                                        </p:tav>
                                        <p:tav tm="100000">
                                          <p:val>
                                            <p:strVal val="1+ppt_w/2"/>
                                          </p:val>
                                        </p:tav>
                                      </p:tavLst>
                                    </p:anim>
                                    <p:anim calcmode="lin" valueType="num">
                                      <p:cBhvr additive="base">
                                        <p:cTn id="22" dur="500"/>
                                        <p:tgtEl>
                                          <p:spTgt spid="701471"/>
                                        </p:tgtEl>
                                        <p:attrNameLst>
                                          <p:attrName>ppt_y</p:attrName>
                                        </p:attrNameLst>
                                      </p:cBhvr>
                                      <p:tavLst>
                                        <p:tav tm="0">
                                          <p:val>
                                            <p:strVal val="ppt_y"/>
                                          </p:val>
                                        </p:tav>
                                        <p:tav tm="100000">
                                          <p:val>
                                            <p:strVal val="ppt_y"/>
                                          </p:val>
                                        </p:tav>
                                      </p:tavLst>
                                    </p:anim>
                                    <p:set>
                                      <p:cBhvr>
                                        <p:cTn id="23" dur="1" fill="hold">
                                          <p:stCondLst>
                                            <p:cond delay="499"/>
                                          </p:stCondLst>
                                        </p:cTn>
                                        <p:tgtEl>
                                          <p:spTgt spid="701471"/>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6" presetClass="emph" presetSubtype="0" repeatCount="indefinite" accel="50000" decel="50000" autoRev="1" fill="hold" grpId="1" nodeType="withEffect">
                                  <p:stCondLst>
                                    <p:cond delay="0"/>
                                  </p:stCondLst>
                                  <p:childTnLst>
                                    <p:animScale>
                                      <p:cBhvr>
                                        <p:cTn id="25" dur="3000" fill="hold"/>
                                        <p:tgtEl>
                                          <p:spTgt spid="701453"/>
                                        </p:tgtEl>
                                      </p:cBhvr>
                                      <p:by x="25000" y="100000"/>
                                    </p:animScale>
                                  </p:childTnLst>
                                </p:cTn>
                              </p:par>
                              <p:par>
                                <p:cTn id="26" presetID="35" presetClass="path" presetSubtype="0" repeatCount="indefinite" accel="50000" decel="50000" autoRev="1" fill="hold" grpId="2" nodeType="withEffect">
                                  <p:stCondLst>
                                    <p:cond delay="0"/>
                                  </p:stCondLst>
                                  <p:childTnLst>
                                    <p:animMotion origin="layout" path="M 4.72222E-6 1.85185E-6 L -0.12639 1.85185E-6 " pathEditMode="relative" rAng="0" ptsTypes="AA">
                                      <p:cBhvr>
                                        <p:cTn id="27" dur="3000" fill="hold"/>
                                        <p:tgtEl>
                                          <p:spTgt spid="701453"/>
                                        </p:tgtEl>
                                        <p:attrNameLst>
                                          <p:attrName>ppt_x</p:attrName>
                                          <p:attrName>ppt_y</p:attrName>
                                        </p:attrNameLst>
                                      </p:cBhvr>
                                      <p:rCtr x="-6319" y="0"/>
                                    </p:animMotion>
                                  </p:childTnLst>
                                </p:cTn>
                              </p:par>
                              <p:par>
                                <p:cTn id="28"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29" dur="3000" fill="hold"/>
                                        <p:tgtEl>
                                          <p:spTgt spid="701454"/>
                                        </p:tgtEl>
                                        <p:attrNameLst>
                                          <p:attrName>ppt_x</p:attrName>
                                          <p:attrName>ppt_y</p:attrName>
                                        </p:attrNameLst>
                                      </p:cBhvr>
                                      <p:rCtr x="-13351" y="0"/>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701452">
                                            <p:txEl>
                                              <p:pRg st="1" end="1"/>
                                            </p:txEl>
                                          </p:spTgt>
                                        </p:tgtEl>
                                        <p:attrNameLst>
                                          <p:attrName>style.visibility</p:attrName>
                                        </p:attrNameLst>
                                      </p:cBhvr>
                                      <p:to>
                                        <p:strVal val="visible"/>
                                      </p:to>
                                    </p:set>
                                    <p:anim calcmode="lin" valueType="num">
                                      <p:cBhvr additive="base">
                                        <p:cTn id="34" dur="500" fill="hold"/>
                                        <p:tgtEl>
                                          <p:spTgt spid="701452">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014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701452">
                                            <p:txEl>
                                              <p:pRg st="2" end="2"/>
                                            </p:txEl>
                                          </p:spTgt>
                                        </p:tgtEl>
                                        <p:attrNameLst>
                                          <p:attrName>style.visibility</p:attrName>
                                        </p:attrNameLst>
                                      </p:cBhvr>
                                      <p:to>
                                        <p:strVal val="visible"/>
                                      </p:to>
                                    </p:set>
                                    <p:anim calcmode="lin" valueType="num">
                                      <p:cBhvr additive="base">
                                        <p:cTn id="40" dur="500" fill="hold"/>
                                        <p:tgtEl>
                                          <p:spTgt spid="701452">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014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701452">
                                            <p:txEl>
                                              <p:pRg st="3" end="3"/>
                                            </p:txEl>
                                          </p:spTgt>
                                        </p:tgtEl>
                                        <p:attrNameLst>
                                          <p:attrName>style.visibility</p:attrName>
                                        </p:attrNameLst>
                                      </p:cBhvr>
                                      <p:to>
                                        <p:strVal val="visible"/>
                                      </p:to>
                                    </p:set>
                                    <p:anim calcmode="lin" valueType="num">
                                      <p:cBhvr additive="base">
                                        <p:cTn id="46" dur="500" fill="hold"/>
                                        <p:tgtEl>
                                          <p:spTgt spid="701452">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7014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701452">
                                            <p:txEl>
                                              <p:pRg st="4" end="4"/>
                                            </p:txEl>
                                          </p:spTgt>
                                        </p:tgtEl>
                                        <p:attrNameLst>
                                          <p:attrName>style.visibility</p:attrName>
                                        </p:attrNameLst>
                                      </p:cBhvr>
                                      <p:to>
                                        <p:strVal val="visible"/>
                                      </p:to>
                                    </p:set>
                                    <p:anim calcmode="lin" valueType="num">
                                      <p:cBhvr additive="base">
                                        <p:cTn id="52" dur="500" fill="hold"/>
                                        <p:tgtEl>
                                          <p:spTgt spid="701452">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7014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701452">
                                            <p:txEl>
                                              <p:pRg st="5" end="5"/>
                                            </p:txEl>
                                          </p:spTgt>
                                        </p:tgtEl>
                                        <p:attrNameLst>
                                          <p:attrName>style.visibility</p:attrName>
                                        </p:attrNameLst>
                                      </p:cBhvr>
                                      <p:to>
                                        <p:strVal val="visible"/>
                                      </p:to>
                                    </p:set>
                                    <p:anim calcmode="lin" valueType="num">
                                      <p:cBhvr additive="base">
                                        <p:cTn id="58" dur="500" fill="hold"/>
                                        <p:tgtEl>
                                          <p:spTgt spid="701452">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70145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53" grpId="0" animBg="1"/>
      <p:bldP spid="701453" grpId="1" animBg="1"/>
      <p:bldP spid="701453" grpId="2" animBg="1"/>
      <p:bldP spid="701454" grpId="0" animBg="1"/>
      <p:bldP spid="701454"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solidFill>
                  <a:schemeClr val="accent2"/>
                </a:solidFill>
              </a:rPr>
              <a:t>Energy changes during SHM</a:t>
            </a:r>
          </a:p>
          <a:p>
            <a:pPr eaLnBrk="1" hangingPunct="1">
              <a:spcBef>
                <a:spcPct val="0"/>
              </a:spcBef>
              <a:buFontTx/>
              <a:buNone/>
            </a:pPr>
            <a:endParaRPr lang="en-US" altLang="en-US" sz="2400" dirty="0">
              <a:solidFill>
                <a:srgbClr val="000000"/>
              </a:solidFill>
              <a:cs typeface="Times New Roman" pitchFamily="18" charset="0"/>
              <a:sym typeface="Symbol" pitchFamily="18" charset="2"/>
            </a:endParaRPr>
          </a:p>
          <a:p>
            <a:pPr eaLnBrk="1" hangingPunct="1">
              <a:spcBef>
                <a:spcPct val="0"/>
              </a:spcBef>
              <a:buFontTx/>
              <a:buNone/>
            </a:pPr>
            <a:endParaRPr lang="en-US" altLang="en-US" sz="2400" dirty="0">
              <a:solidFill>
                <a:srgbClr val="000000"/>
              </a:solidFill>
              <a:cs typeface="Times New Roman" pitchFamily="18" charset="0"/>
              <a:sym typeface="Symbol" pitchFamily="18" charset="2"/>
            </a:endParaRPr>
          </a:p>
          <a:p>
            <a:pPr eaLnBrk="1" hangingPunct="1">
              <a:spcBef>
                <a:spcPct val="0"/>
              </a:spcBef>
              <a:buFontTx/>
              <a:buNone/>
            </a:pPr>
            <a:endParaRPr lang="en-US" altLang="en-US" sz="2400" dirty="0">
              <a:solidFill>
                <a:srgbClr val="000000"/>
              </a:solidFill>
              <a:cs typeface="Times New Roman" pitchFamily="18" charset="0"/>
              <a:sym typeface="Symbol" pitchFamily="18" charset="2"/>
            </a:endParaRPr>
          </a:p>
          <a:p>
            <a:pPr eaLnBrk="1" hangingPunct="1">
              <a:spcBef>
                <a:spcPct val="0"/>
              </a:spcBef>
              <a:buFontTx/>
              <a:buNone/>
            </a:pPr>
            <a:endParaRPr lang="en-US" altLang="en-US" sz="2400" dirty="0">
              <a:solidFill>
                <a:srgbClr val="000000"/>
              </a:solidFill>
              <a:cs typeface="Times New Roman" pitchFamily="18" charset="0"/>
              <a:sym typeface="Symbol" pitchFamily="18" charset="2"/>
            </a:endParaRPr>
          </a:p>
          <a:p>
            <a:pPr eaLnBrk="1" hangingPunct="1">
              <a:spcBef>
                <a:spcPts val="600"/>
              </a:spcBef>
              <a:buFontTx/>
              <a:buNone/>
            </a:pPr>
            <a:r>
              <a:rPr lang="en-US" altLang="en-US" sz="2400" dirty="0">
                <a:solidFill>
                  <a:srgbClr val="000000"/>
                </a:solidFill>
                <a:cs typeface="Times New Roman" pitchFamily="18" charset="0"/>
                <a:sym typeface="Symbol" pitchFamily="18" charset="2"/>
              </a:rPr>
              <a:t>Since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P</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 0 when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K</a:t>
            </a:r>
            <a:r>
              <a:rPr lang="en-US" altLang="en-US" sz="2400" dirty="0">
                <a:cs typeface="Courier New" pitchFamily="49" charset="0"/>
                <a:sym typeface="Symbol" pitchFamily="18" charset="2"/>
              </a:rPr>
              <a:t> = </a:t>
            </a:r>
            <a:r>
              <a:rPr lang="en-US" altLang="en-US" sz="2400" i="1" dirty="0" err="1">
                <a:cs typeface="Courier New" pitchFamily="49" charset="0"/>
                <a:sym typeface="Symbol" pitchFamily="18" charset="2"/>
              </a:rPr>
              <a:t>E</a:t>
            </a:r>
            <a:r>
              <a:rPr lang="en-US" altLang="en-US" sz="2400" baseline="-25000" dirty="0" err="1">
                <a:cs typeface="Courier New" pitchFamily="49" charset="0"/>
                <a:sym typeface="Symbol" pitchFamily="18" charset="2"/>
              </a:rPr>
              <a:t>K,max</a:t>
            </a:r>
            <a:r>
              <a:rPr lang="en-US" altLang="en-US" sz="2400" dirty="0">
                <a:cs typeface="Courier New" pitchFamily="49" charset="0"/>
                <a:sym typeface="Symbol" pitchFamily="18" charset="2"/>
              </a:rPr>
              <a:t> we have</a:t>
            </a:r>
          </a:p>
          <a:p>
            <a:pPr eaLnBrk="1" hangingPunct="1">
              <a:spcBef>
                <a:spcPct val="0"/>
              </a:spcBef>
              <a:buFont typeface="Symbol" pitchFamily="18" charset="2"/>
              <a:buNone/>
            </a:pPr>
            <a:r>
              <a:rPr lang="en-US" altLang="en-US" sz="2400" i="1" dirty="0">
                <a:cs typeface="Courier New" pitchFamily="49" charset="0"/>
                <a:sym typeface="Symbol" pitchFamily="18" charset="2"/>
              </a:rPr>
              <a:t>                   E</a:t>
            </a:r>
            <a:r>
              <a:rPr lang="en-US" altLang="en-US" sz="2400" baseline="-25000" dirty="0">
                <a:cs typeface="Courier New" pitchFamily="49" charset="0"/>
                <a:sym typeface="Symbol" pitchFamily="18" charset="2"/>
              </a:rPr>
              <a:t>K</a:t>
            </a:r>
            <a:r>
              <a:rPr lang="en-US" altLang="en-US" sz="2400" dirty="0">
                <a:cs typeface="Courier New" pitchFamily="49" charset="0"/>
                <a:sym typeface="Symbol" pitchFamily="18" charset="2"/>
              </a:rPr>
              <a:t> +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P</a:t>
            </a:r>
            <a:r>
              <a:rPr lang="en-US" altLang="en-US" sz="2400" dirty="0">
                <a:cs typeface="Courier New" pitchFamily="49" charset="0"/>
                <a:sym typeface="Symbol" pitchFamily="18" charset="2"/>
              </a:rPr>
              <a:t> 	=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T</a:t>
            </a:r>
            <a:endParaRPr lang="en-US" altLang="en-US" sz="2400" dirty="0">
              <a:cs typeface="Courier New" pitchFamily="49" charset="0"/>
              <a:sym typeface="Symbol" pitchFamily="18" charset="2"/>
            </a:endParaRPr>
          </a:p>
          <a:p>
            <a:pPr eaLnBrk="1" hangingPunct="1">
              <a:spcBef>
                <a:spcPct val="0"/>
              </a:spcBef>
              <a:buFont typeface="Symbol" pitchFamily="18" charset="2"/>
              <a:buNone/>
            </a:pPr>
            <a:r>
              <a:rPr lang="en-US" altLang="en-US" sz="2400" i="1" dirty="0">
                <a:cs typeface="Courier New" pitchFamily="49" charset="0"/>
                <a:sym typeface="Symbol" pitchFamily="18" charset="2"/>
              </a:rPr>
              <a:t>                </a:t>
            </a:r>
            <a:r>
              <a:rPr lang="en-US" altLang="en-US" sz="2400" i="1" dirty="0" err="1">
                <a:cs typeface="Courier New" pitchFamily="49" charset="0"/>
                <a:sym typeface="Symbol" pitchFamily="18" charset="2"/>
              </a:rPr>
              <a:t>E</a:t>
            </a:r>
            <a:r>
              <a:rPr lang="en-US" altLang="en-US" sz="2400" baseline="-25000" dirty="0" err="1">
                <a:cs typeface="Courier New" pitchFamily="49" charset="0"/>
                <a:sym typeface="Symbol" pitchFamily="18" charset="2"/>
              </a:rPr>
              <a:t>K,max</a:t>
            </a:r>
            <a:r>
              <a:rPr lang="en-US" altLang="en-US" sz="2400" dirty="0">
                <a:cs typeface="Courier New" pitchFamily="49" charset="0"/>
                <a:sym typeface="Symbol" pitchFamily="18" charset="2"/>
              </a:rPr>
              <a:t> + 0 	=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T</a:t>
            </a:r>
            <a:endParaRPr lang="en-US" altLang="en-US" sz="2400" dirty="0">
              <a:solidFill>
                <a:srgbClr val="000000"/>
              </a:solidFill>
              <a:cs typeface="Times New Roman" pitchFamily="18" charset="0"/>
              <a:sym typeface="Symbol" pitchFamily="18" charset="2"/>
            </a:endParaRPr>
          </a:p>
          <a:p>
            <a:pPr eaLnBrk="1" hangingPunct="1">
              <a:spcBef>
                <a:spcPct val="0"/>
              </a:spcBef>
              <a:buFontTx/>
              <a:buNone/>
            </a:pPr>
            <a:endParaRPr lang="en-US" altLang="en-US" sz="2400" dirty="0">
              <a:solidFill>
                <a:srgbClr val="000000"/>
              </a:solidFill>
              <a:cs typeface="Times New Roman" pitchFamily="18" charset="0"/>
              <a:sym typeface="Symbol" pitchFamily="18" charset="2"/>
            </a:endParaRPr>
          </a:p>
          <a:p>
            <a:pPr eaLnBrk="1" hangingPunct="1">
              <a:spcBef>
                <a:spcPts val="900"/>
              </a:spcBef>
              <a:buFontTx/>
              <a:buNone/>
            </a:pPr>
            <a:r>
              <a:rPr lang="en-US" altLang="en-US" sz="2400" dirty="0">
                <a:solidFill>
                  <a:srgbClr val="000000"/>
                </a:solidFill>
                <a:cs typeface="Times New Roman" pitchFamily="18" charset="0"/>
                <a:sym typeface="Symbol" pitchFamily="18" charset="2"/>
              </a:rPr>
              <a:t>From </a:t>
            </a: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K</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x</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we get</a:t>
            </a:r>
          </a:p>
          <a:p>
            <a:pPr eaLnBrk="1" hangingPunct="1">
              <a:spcBef>
                <a:spcPct val="0"/>
              </a:spcBef>
              <a:buFontTx/>
              <a:buNone/>
            </a:pPr>
            <a:r>
              <a:rPr lang="en-US" altLang="en-US" sz="2400" dirty="0">
                <a:solidFill>
                  <a:srgbClr val="000000"/>
                </a:solidFill>
                <a:cs typeface="Times New Roman" pitchFamily="18" charset="0"/>
                <a:sym typeface="Symbol" pitchFamily="18" charset="2"/>
              </a:rPr>
              <a:t>                </a:t>
            </a: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K</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i="1" dirty="0">
                <a:solidFill>
                  <a:srgbClr val="000000"/>
                </a:solidFill>
                <a:cs typeface="Times New Roman" pitchFamily="18" charset="0"/>
                <a:sym typeface="Symbol" pitchFamily="18" charset="2"/>
              </a:rPr>
              <a:t>x</a:t>
            </a:r>
            <a:r>
              <a:rPr lang="en-US" altLang="en-US" sz="2400" baseline="30000" dirty="0">
                <a:solidFill>
                  <a:srgbClr val="000000"/>
                </a:solidFill>
                <a:cs typeface="Times New Roman" pitchFamily="18" charset="0"/>
                <a:sym typeface="Symbol" pitchFamily="18" charset="2"/>
              </a:rPr>
              <a:t>2</a:t>
            </a:r>
            <a:endParaRPr lang="en-US" altLang="en-US" sz="2400" baseline="-25000" dirty="0">
              <a:solidFill>
                <a:srgbClr val="000000"/>
              </a:solidFill>
              <a:cs typeface="Times New Roman" pitchFamily="18" charset="0"/>
              <a:sym typeface="Symbol" pitchFamily="18" charset="2"/>
            </a:endParaRPr>
          </a:p>
          <a:p>
            <a:pPr eaLnBrk="1" hangingPunct="1">
              <a:spcBef>
                <a:spcPct val="0"/>
              </a:spcBef>
              <a:buFontTx/>
              <a:buNone/>
            </a:pPr>
            <a:r>
              <a:rPr lang="en-US" altLang="en-US" sz="2400" dirty="0">
                <a:solidFill>
                  <a:srgbClr val="000000"/>
                </a:solidFill>
                <a:cs typeface="Times New Roman" pitchFamily="18" charset="0"/>
                <a:sym typeface="Symbol" pitchFamily="18" charset="2"/>
              </a:rPr>
              <a:t>                </a:t>
            </a: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K</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i="1" dirty="0">
                <a:solidFill>
                  <a:srgbClr val="000000"/>
                </a:solidFill>
                <a:cs typeface="Times New Roman" pitchFamily="18" charset="0"/>
                <a:sym typeface="Symbol" pitchFamily="18" charset="2"/>
              </a:rPr>
              <a:t>x</a:t>
            </a:r>
            <a:r>
              <a:rPr lang="en-US" altLang="en-US" sz="2400" baseline="30000" dirty="0">
                <a:solidFill>
                  <a:srgbClr val="000000"/>
                </a:solidFill>
                <a:cs typeface="Times New Roman" pitchFamily="18" charset="0"/>
                <a:sym typeface="Symbol" pitchFamily="18" charset="2"/>
              </a:rPr>
              <a:t>2</a:t>
            </a:r>
          </a:p>
          <a:p>
            <a:pPr eaLnBrk="1" hangingPunct="1">
              <a:spcBef>
                <a:spcPct val="0"/>
              </a:spcBef>
              <a:buFontTx/>
              <a:buNone/>
            </a:pPr>
            <a:r>
              <a:rPr lang="en-US" altLang="en-US" sz="2400" i="1" dirty="0">
                <a:solidFill>
                  <a:srgbClr val="000000"/>
                </a:solidFill>
                <a:cs typeface="Times New Roman" pitchFamily="18" charset="0"/>
                <a:sym typeface="Symbol" pitchFamily="18" charset="2"/>
              </a:rPr>
              <a:t>                E</a:t>
            </a:r>
            <a:r>
              <a:rPr lang="en-US" altLang="en-US" sz="2400" baseline="-25000"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K</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i="1" dirty="0">
                <a:solidFill>
                  <a:srgbClr val="000000"/>
                </a:solidFill>
                <a:cs typeface="Times New Roman" pitchFamily="18" charset="0"/>
                <a:sym typeface="Symbol" pitchFamily="18" charset="2"/>
              </a:rPr>
              <a:t>x</a:t>
            </a:r>
            <a:r>
              <a:rPr lang="en-US" altLang="en-US" sz="2400" baseline="30000" dirty="0">
                <a:solidFill>
                  <a:srgbClr val="000000"/>
                </a:solidFill>
                <a:cs typeface="Times New Roman" pitchFamily="18" charset="0"/>
                <a:sym typeface="Symbol" pitchFamily="18" charset="2"/>
              </a:rPr>
              <a:t>2</a:t>
            </a:r>
          </a:p>
        </p:txBody>
      </p:sp>
      <p:grpSp>
        <p:nvGrpSpPr>
          <p:cNvPr id="46083" name="Group 4"/>
          <p:cNvGrpSpPr>
            <a:grpSpLocks/>
          </p:cNvGrpSpPr>
          <p:nvPr/>
        </p:nvGrpSpPr>
        <p:grpSpPr bwMode="auto">
          <a:xfrm>
            <a:off x="839788" y="1789113"/>
            <a:ext cx="7464425" cy="461962"/>
            <a:chOff x="529" y="1379"/>
            <a:chExt cx="4702" cy="291"/>
          </a:xfrm>
        </p:grpSpPr>
        <p:sp>
          <p:nvSpPr>
            <p:cNvPr id="46107" name="Rectangle 5"/>
            <p:cNvSpPr>
              <a:spLocks noChangeArrowheads="1"/>
            </p:cNvSpPr>
            <p:nvPr/>
          </p:nvSpPr>
          <p:spPr bwMode="auto">
            <a:xfrm>
              <a:off x="532" y="1391"/>
              <a:ext cx="234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a:t>
              </a:r>
              <a:endParaRPr lang="en-US" altLang="en-US" sz="2400">
                <a:sym typeface="Symbol" pitchFamily="18" charset="2"/>
              </a:endParaRPr>
            </a:p>
          </p:txBody>
        </p:sp>
        <p:sp>
          <p:nvSpPr>
            <p:cNvPr id="46108" name="Text Box 6"/>
            <p:cNvSpPr txBox="1">
              <a:spLocks noChangeArrowheads="1"/>
            </p:cNvSpPr>
            <p:nvPr/>
          </p:nvSpPr>
          <p:spPr bwMode="auto">
            <a:xfrm>
              <a:off x="2686" y="1379"/>
              <a:ext cx="2545"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K</a:t>
              </a:r>
              <a:r>
                <a:rPr lang="en-US" altLang="en-US" sz="2400">
                  <a:solidFill>
                    <a:schemeClr val="bg1"/>
                  </a:solidFill>
                </a:rPr>
                <a:t> and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46109" name="Rectangle 7"/>
            <p:cNvSpPr>
              <a:spLocks noChangeArrowheads="1"/>
            </p:cNvSpPr>
            <p:nvPr/>
          </p:nvSpPr>
          <p:spPr bwMode="auto">
            <a:xfrm>
              <a:off x="529" y="1381"/>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3" name="Group 9"/>
          <p:cNvGrpSpPr>
            <a:grpSpLocks/>
          </p:cNvGrpSpPr>
          <p:nvPr/>
        </p:nvGrpSpPr>
        <p:grpSpPr bwMode="auto">
          <a:xfrm>
            <a:off x="841375" y="2293938"/>
            <a:ext cx="7464425" cy="461962"/>
            <a:chOff x="538" y="2994"/>
            <a:chExt cx="4702" cy="291"/>
          </a:xfrm>
        </p:grpSpPr>
        <p:sp>
          <p:nvSpPr>
            <p:cNvPr id="46104" name="Rectangle 10"/>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K</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x</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a:t>
              </a:r>
            </a:p>
          </p:txBody>
        </p:sp>
        <p:sp>
          <p:nvSpPr>
            <p:cNvPr id="46105" name="Text Box 11"/>
            <p:cNvSpPr txBox="1">
              <a:spLocks noChangeArrowheads="1"/>
            </p:cNvSpPr>
            <p:nvPr/>
          </p:nvSpPr>
          <p:spPr bwMode="auto">
            <a:xfrm>
              <a:off x="2980" y="2994"/>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E</a:t>
              </a:r>
              <a:r>
                <a:rPr lang="en-US" altLang="en-US" sz="2400" baseline="-25000">
                  <a:solidFill>
                    <a:schemeClr val="bg1"/>
                  </a:solidFill>
                </a:rPr>
                <a:t>K</a:t>
              </a:r>
              <a:r>
                <a:rPr lang="en-US" altLang="en-US" sz="2400">
                  <a:solidFill>
                    <a:schemeClr val="bg1"/>
                  </a:solidFill>
                </a:rPr>
                <a:t> and x</a:t>
              </a:r>
              <a:endParaRPr lang="en-US" altLang="en-US" sz="2400">
                <a:solidFill>
                  <a:schemeClr val="bg1"/>
                </a:solidFill>
                <a:sym typeface="Symbol" pitchFamily="18" charset="2"/>
              </a:endParaRPr>
            </a:p>
          </p:txBody>
        </p:sp>
        <p:sp>
          <p:nvSpPr>
            <p:cNvPr id="46106" name="Rectangle 12"/>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4" name="Group 13"/>
          <p:cNvGrpSpPr>
            <a:grpSpLocks/>
          </p:cNvGrpSpPr>
          <p:nvPr/>
        </p:nvGrpSpPr>
        <p:grpSpPr bwMode="auto">
          <a:xfrm>
            <a:off x="842963" y="2808288"/>
            <a:ext cx="7464425" cy="461962"/>
            <a:chOff x="538" y="2994"/>
            <a:chExt cx="4702" cy="291"/>
          </a:xfrm>
        </p:grpSpPr>
        <p:sp>
          <p:nvSpPr>
            <p:cNvPr id="46101" name="Rectangle 14"/>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dirty="0" err="1">
                  <a:solidFill>
                    <a:srgbClr val="000000"/>
                  </a:solidFill>
                  <a:cs typeface="Times New Roman" pitchFamily="18" charset="0"/>
                  <a:sym typeface="Symbol" pitchFamily="18" charset="2"/>
                </a:rPr>
                <a:t>E</a:t>
              </a:r>
              <a:r>
                <a:rPr lang="en-US" altLang="en-US" sz="2400" baseline="-25000" dirty="0" err="1">
                  <a:solidFill>
                    <a:srgbClr val="000000"/>
                  </a:solidFill>
                  <a:cs typeface="Times New Roman" pitchFamily="18" charset="0"/>
                  <a:sym typeface="Symbol" pitchFamily="18" charset="2"/>
                </a:rPr>
                <a:t>K,max</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p>
          </p:txBody>
        </p:sp>
        <p:sp>
          <p:nvSpPr>
            <p:cNvPr id="46102" name="Text Box 15"/>
            <p:cNvSpPr txBox="1">
              <a:spLocks noChangeArrowheads="1"/>
            </p:cNvSpPr>
            <p:nvPr/>
          </p:nvSpPr>
          <p:spPr bwMode="auto">
            <a:xfrm>
              <a:off x="2980" y="2994"/>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E</a:t>
              </a:r>
              <a:r>
                <a:rPr lang="en-US" altLang="en-US" sz="2400" baseline="-25000">
                  <a:solidFill>
                    <a:schemeClr val="bg1"/>
                  </a:solidFill>
                </a:rPr>
                <a:t>K,max</a:t>
              </a:r>
              <a:r>
                <a:rPr lang="en-US" altLang="en-US" sz="2400">
                  <a:solidFill>
                    <a:schemeClr val="bg1"/>
                  </a:solidFill>
                </a:rPr>
                <a:t> and x</a:t>
              </a:r>
              <a:r>
                <a:rPr lang="en-US" altLang="en-US" sz="2400" baseline="-25000">
                  <a:solidFill>
                    <a:schemeClr val="bg1"/>
                  </a:solidFill>
                </a:rPr>
                <a:t>0</a:t>
              </a:r>
              <a:endParaRPr lang="en-US" altLang="en-US" sz="2400">
                <a:solidFill>
                  <a:schemeClr val="bg1"/>
                </a:solidFill>
                <a:sym typeface="Symbol" pitchFamily="18" charset="2"/>
              </a:endParaRPr>
            </a:p>
          </p:txBody>
        </p:sp>
        <p:sp>
          <p:nvSpPr>
            <p:cNvPr id="46103" name="Rectangle 16"/>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5" name="Group 17"/>
          <p:cNvGrpSpPr>
            <a:grpSpLocks/>
          </p:cNvGrpSpPr>
          <p:nvPr/>
        </p:nvGrpSpPr>
        <p:grpSpPr bwMode="auto">
          <a:xfrm>
            <a:off x="844550" y="4411663"/>
            <a:ext cx="7464425" cy="461962"/>
            <a:chOff x="538" y="2994"/>
            <a:chExt cx="4702" cy="291"/>
          </a:xfrm>
        </p:grpSpPr>
        <p:sp>
          <p:nvSpPr>
            <p:cNvPr id="46098" name="Rectangle 18"/>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p>
          </p:txBody>
        </p:sp>
        <p:sp>
          <p:nvSpPr>
            <p:cNvPr id="46099" name="Text Box 19"/>
            <p:cNvSpPr txBox="1">
              <a:spLocks noChangeArrowheads="1"/>
            </p:cNvSpPr>
            <p:nvPr/>
          </p:nvSpPr>
          <p:spPr bwMode="auto">
            <a:xfrm>
              <a:off x="2692" y="2994"/>
              <a:ext cx="2548"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T</a:t>
              </a:r>
              <a:r>
                <a:rPr lang="en-US" altLang="en-US" sz="2400">
                  <a:solidFill>
                    <a:schemeClr val="bg1"/>
                  </a:solidFill>
                </a:rPr>
                <a:t> and x</a:t>
              </a:r>
              <a:r>
                <a:rPr lang="en-US" altLang="en-US" sz="2400" baseline="-25000">
                  <a:solidFill>
                    <a:schemeClr val="bg1"/>
                  </a:solidFill>
                </a:rPr>
                <a:t>0</a:t>
              </a:r>
              <a:endParaRPr lang="en-US" altLang="en-US" sz="2400">
                <a:solidFill>
                  <a:schemeClr val="bg1"/>
                </a:solidFill>
                <a:sym typeface="Symbol" pitchFamily="18" charset="2"/>
              </a:endParaRPr>
            </a:p>
          </p:txBody>
        </p:sp>
        <p:sp>
          <p:nvSpPr>
            <p:cNvPr id="46100" name="Rectangle 20"/>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 name="Group 21"/>
          <p:cNvGrpSpPr>
            <a:grpSpLocks/>
          </p:cNvGrpSpPr>
          <p:nvPr/>
        </p:nvGrpSpPr>
        <p:grpSpPr bwMode="auto">
          <a:xfrm>
            <a:off x="846138" y="6354763"/>
            <a:ext cx="7464425" cy="461962"/>
            <a:chOff x="538" y="2994"/>
            <a:chExt cx="4702" cy="291"/>
          </a:xfrm>
        </p:grpSpPr>
        <p:sp>
          <p:nvSpPr>
            <p:cNvPr id="46095" name="Rectangle 22"/>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P</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i="1" dirty="0">
                  <a:solidFill>
                    <a:srgbClr val="000000"/>
                  </a:solidFill>
                  <a:cs typeface="Times New Roman" pitchFamily="18" charset="0"/>
                  <a:sym typeface="Symbol" pitchFamily="18" charset="2"/>
                </a:rPr>
                <a:t>x</a:t>
              </a:r>
              <a:r>
                <a:rPr lang="en-US" altLang="en-US" sz="2400" baseline="30000" dirty="0">
                  <a:solidFill>
                    <a:srgbClr val="000000"/>
                  </a:solidFill>
                  <a:cs typeface="Times New Roman" pitchFamily="18" charset="0"/>
                  <a:sym typeface="Symbol" pitchFamily="18" charset="2"/>
                </a:rPr>
                <a:t>2</a:t>
              </a:r>
            </a:p>
          </p:txBody>
        </p:sp>
        <p:sp>
          <p:nvSpPr>
            <p:cNvPr id="46096" name="Text Box 23"/>
            <p:cNvSpPr txBox="1">
              <a:spLocks noChangeArrowheads="1"/>
            </p:cNvSpPr>
            <p:nvPr/>
          </p:nvSpPr>
          <p:spPr bwMode="auto">
            <a:xfrm>
              <a:off x="2980" y="2994"/>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potential energy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46097" name="Rectangle 24"/>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703514" name="Rectangle 26"/>
          <p:cNvSpPr>
            <a:spLocks noChangeArrowheads="1"/>
          </p:cNvSpPr>
          <p:nvPr/>
        </p:nvSpPr>
        <p:spPr bwMode="auto">
          <a:xfrm>
            <a:off x="3425825" y="5969795"/>
            <a:ext cx="1374775" cy="366712"/>
          </a:xfrm>
          <a:prstGeom prst="rect">
            <a:avLst/>
          </a:prstGeom>
          <a:solidFill>
            <a:srgbClr val="FFFF00">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03515" name="Rectangle 27"/>
          <p:cNvSpPr>
            <a:spLocks noChangeArrowheads="1"/>
          </p:cNvSpPr>
          <p:nvPr/>
        </p:nvSpPr>
        <p:spPr bwMode="auto">
          <a:xfrm>
            <a:off x="1550988" y="1846263"/>
            <a:ext cx="506412" cy="379412"/>
          </a:xfrm>
          <a:prstGeom prst="rect">
            <a:avLst/>
          </a:prstGeom>
          <a:solidFill>
            <a:srgbClr val="FFFF00">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03516" name="Rectangle 28"/>
          <p:cNvSpPr>
            <a:spLocks noChangeArrowheads="1"/>
          </p:cNvSpPr>
          <p:nvPr/>
        </p:nvSpPr>
        <p:spPr bwMode="auto">
          <a:xfrm>
            <a:off x="846138" y="2831306"/>
            <a:ext cx="2579687" cy="419100"/>
          </a:xfrm>
          <a:prstGeom prst="rect">
            <a:avLst/>
          </a:prstGeom>
          <a:solidFill>
            <a:srgbClr val="FF0000">
              <a:alpha val="1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03517" name="Rectangle 29"/>
          <p:cNvSpPr>
            <a:spLocks noChangeArrowheads="1"/>
          </p:cNvSpPr>
          <p:nvPr/>
        </p:nvSpPr>
        <p:spPr bwMode="auto">
          <a:xfrm>
            <a:off x="2085975" y="4040188"/>
            <a:ext cx="869950" cy="395287"/>
          </a:xfrm>
          <a:prstGeom prst="rect">
            <a:avLst/>
          </a:prstGeom>
          <a:solidFill>
            <a:srgbClr val="FF0000">
              <a:alpha val="1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03518" name="Rectangle 30"/>
          <p:cNvSpPr>
            <a:spLocks noChangeArrowheads="1"/>
          </p:cNvSpPr>
          <p:nvPr/>
        </p:nvSpPr>
        <p:spPr bwMode="auto">
          <a:xfrm>
            <a:off x="864394" y="4439632"/>
            <a:ext cx="2091532" cy="395287"/>
          </a:xfrm>
          <a:prstGeom prst="rect">
            <a:avLst/>
          </a:prstGeom>
          <a:solidFill>
            <a:srgbClr val="FF9900">
              <a:alpha val="1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03519" name="Rectangle 31"/>
          <p:cNvSpPr>
            <a:spLocks noChangeArrowheads="1"/>
          </p:cNvSpPr>
          <p:nvPr/>
        </p:nvSpPr>
        <p:spPr bwMode="auto">
          <a:xfrm>
            <a:off x="2520950" y="5257100"/>
            <a:ext cx="1630362" cy="392112"/>
          </a:xfrm>
          <a:prstGeom prst="rect">
            <a:avLst/>
          </a:prstGeom>
          <a:solidFill>
            <a:srgbClr val="FF9900">
              <a:alpha val="1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609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703490">
                                            <p:txEl>
                                              <p:pRg st="5" end="5"/>
                                            </p:txEl>
                                          </p:spTgt>
                                        </p:tgtEl>
                                        <p:attrNameLst>
                                          <p:attrName>style.visibility</p:attrName>
                                        </p:attrNameLst>
                                      </p:cBhvr>
                                      <p:to>
                                        <p:strVal val="visible"/>
                                      </p:to>
                                    </p:set>
                                    <p:anim calcmode="lin" valueType="num">
                                      <p:cBhvr additive="base">
                                        <p:cTn id="21" dur="500" fill="hold"/>
                                        <p:tgtEl>
                                          <p:spTgt spid="703490">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0349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703490">
                                            <p:txEl>
                                              <p:pRg st="6" end="6"/>
                                            </p:txEl>
                                          </p:spTgt>
                                        </p:tgtEl>
                                        <p:attrNameLst>
                                          <p:attrName>style.visibility</p:attrName>
                                        </p:attrNameLst>
                                      </p:cBhvr>
                                      <p:to>
                                        <p:strVal val="visible"/>
                                      </p:to>
                                    </p:set>
                                    <p:anim calcmode="lin" valueType="num">
                                      <p:cBhvr additive="base">
                                        <p:cTn id="27" dur="500" fill="hold"/>
                                        <p:tgtEl>
                                          <p:spTgt spid="703490">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0349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03490">
                                            <p:txEl>
                                              <p:pRg st="7" end="7"/>
                                            </p:txEl>
                                          </p:spTgt>
                                        </p:tgtEl>
                                        <p:attrNameLst>
                                          <p:attrName>style.visibility</p:attrName>
                                        </p:attrNameLst>
                                      </p:cBhvr>
                                      <p:to>
                                        <p:strVal val="visible"/>
                                      </p:to>
                                    </p:set>
                                    <p:anim calcmode="lin" valueType="num">
                                      <p:cBhvr additive="base">
                                        <p:cTn id="33" dur="500" fill="hold"/>
                                        <p:tgtEl>
                                          <p:spTgt spid="703490">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0349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03517"/>
                                        </p:tgtEl>
                                        <p:attrNameLst>
                                          <p:attrName>style.visibility</p:attrName>
                                        </p:attrNameLst>
                                      </p:cBhvr>
                                      <p:to>
                                        <p:strVal val="visible"/>
                                      </p:to>
                                    </p:set>
                                    <p:animEffect transition="in" filter="wipe(left)">
                                      <p:cBhvr>
                                        <p:cTn id="39" dur="500"/>
                                        <p:tgtEl>
                                          <p:spTgt spid="703517"/>
                                        </p:tgtEl>
                                      </p:cBhvr>
                                    </p:animEffect>
                                  </p:childTnLst>
                                  <p:subTnLst>
                                    <p:audio>
                                      <p:cMediaNode>
                                        <p:cTn display="0" masterRel="sameClick">
                                          <p:stCondLst>
                                            <p:cond evt="begin" delay="0">
                                              <p:tn val="37"/>
                                            </p:cond>
                                          </p:stCondLst>
                                          <p:endCondLst>
                                            <p:cond evt="onStopAudio" delay="0">
                                              <p:tgtEl>
                                                <p:sldTgt/>
                                              </p:tgtEl>
                                            </p:cond>
                                          </p:endCondLst>
                                        </p:cTn>
                                        <p:tgtEl>
                                          <p:sndTgt r:embed="rId5" name="cashreg.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03516"/>
                                        </p:tgtEl>
                                        <p:attrNameLst>
                                          <p:attrName>style.visibility</p:attrName>
                                        </p:attrNameLst>
                                      </p:cBhvr>
                                      <p:to>
                                        <p:strVal val="visible"/>
                                      </p:to>
                                    </p:set>
                                    <p:animEffect transition="in" filter="wipe(left)">
                                      <p:cBhvr>
                                        <p:cTn id="44" dur="500"/>
                                        <p:tgtEl>
                                          <p:spTgt spid="703516"/>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703490">
                                            <p:txEl>
                                              <p:pRg st="9" end="9"/>
                                            </p:txEl>
                                          </p:spTgt>
                                        </p:tgtEl>
                                        <p:attrNameLst>
                                          <p:attrName>style.visibility</p:attrName>
                                        </p:attrNameLst>
                                      </p:cBhvr>
                                      <p:to>
                                        <p:strVal val="visible"/>
                                      </p:to>
                                    </p:set>
                                    <p:anim calcmode="lin" valueType="num">
                                      <p:cBhvr additive="base">
                                        <p:cTn id="56" dur="500" fill="hold"/>
                                        <p:tgtEl>
                                          <p:spTgt spid="703490">
                                            <p:txEl>
                                              <p:pRg st="9" end="9"/>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70349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703490">
                                            <p:txEl>
                                              <p:pRg st="10" end="10"/>
                                            </p:txEl>
                                          </p:spTgt>
                                        </p:tgtEl>
                                        <p:attrNameLst>
                                          <p:attrName>style.visibility</p:attrName>
                                        </p:attrNameLst>
                                      </p:cBhvr>
                                      <p:to>
                                        <p:strVal val="visible"/>
                                      </p:to>
                                    </p:set>
                                    <p:anim calcmode="lin" valueType="num">
                                      <p:cBhvr additive="base">
                                        <p:cTn id="62" dur="500" fill="hold"/>
                                        <p:tgtEl>
                                          <p:spTgt spid="703490">
                                            <p:txEl>
                                              <p:pRg st="10" end="1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703490">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703519"/>
                                        </p:tgtEl>
                                        <p:attrNameLst>
                                          <p:attrName>style.visibility</p:attrName>
                                        </p:attrNameLst>
                                      </p:cBhvr>
                                      <p:to>
                                        <p:strVal val="visible"/>
                                      </p:to>
                                    </p:set>
                                    <p:animEffect transition="in" filter="wipe(left)">
                                      <p:cBhvr>
                                        <p:cTn id="68" dur="500"/>
                                        <p:tgtEl>
                                          <p:spTgt spid="703519"/>
                                        </p:tgtEl>
                                      </p:cBhvr>
                                    </p:animEffect>
                                  </p:childTnLst>
                                  <p:subTnLst>
                                    <p:audio>
                                      <p:cMediaNode>
                                        <p:cTn display="0" masterRel="sameClick">
                                          <p:stCondLst>
                                            <p:cond evt="begin" delay="0">
                                              <p:tn val="66"/>
                                            </p:cond>
                                          </p:stCondLst>
                                          <p:endCondLst>
                                            <p:cond evt="onStopAudio" delay="0">
                                              <p:tgtEl>
                                                <p:sldTgt/>
                                              </p:tgtEl>
                                            </p:cond>
                                          </p:endCondLst>
                                        </p:cTn>
                                        <p:tgtEl>
                                          <p:sndTgt r:embed="rId5" name="cashreg.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703518"/>
                                        </p:tgtEl>
                                        <p:attrNameLst>
                                          <p:attrName>style.visibility</p:attrName>
                                        </p:attrNameLst>
                                      </p:cBhvr>
                                      <p:to>
                                        <p:strVal val="visible"/>
                                      </p:to>
                                    </p:set>
                                    <p:animEffect transition="in" filter="wipe(left)">
                                      <p:cBhvr>
                                        <p:cTn id="73" dur="500"/>
                                        <p:tgtEl>
                                          <p:spTgt spid="703518"/>
                                        </p:tgtEl>
                                      </p:cBhvr>
                                    </p:animEffect>
                                  </p:childTnLst>
                                  <p:subTnLst>
                                    <p:audio>
                                      <p:cMediaNode>
                                        <p:cTn display="0" masterRel="sameClick">
                                          <p:stCondLst>
                                            <p:cond evt="begin" delay="0">
                                              <p:tn val="71"/>
                                            </p:cond>
                                          </p:stCondLst>
                                          <p:endCondLst>
                                            <p:cond evt="onStopAudio" delay="0">
                                              <p:tgtEl>
                                                <p:sldTgt/>
                                              </p:tgtEl>
                                            </p:cond>
                                          </p:endCondLst>
                                        </p:cTn>
                                        <p:tgtEl>
                                          <p:sndTgt r:embed="rId5" name="cashreg.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703490">
                                            <p:txEl>
                                              <p:pRg st="11" end="11"/>
                                            </p:txEl>
                                          </p:spTgt>
                                        </p:tgtEl>
                                        <p:attrNameLst>
                                          <p:attrName>style.visibility</p:attrName>
                                        </p:attrNameLst>
                                      </p:cBhvr>
                                      <p:to>
                                        <p:strVal val="visible"/>
                                      </p:to>
                                    </p:set>
                                    <p:anim calcmode="lin" valueType="num">
                                      <p:cBhvr additive="base">
                                        <p:cTn id="78" dur="500" fill="hold"/>
                                        <p:tgtEl>
                                          <p:spTgt spid="703490">
                                            <p:txEl>
                                              <p:pRg st="11" end="1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703490">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703490">
                                            <p:txEl>
                                              <p:pRg st="12" end="12"/>
                                            </p:txEl>
                                          </p:spTgt>
                                        </p:tgtEl>
                                        <p:attrNameLst>
                                          <p:attrName>style.visibility</p:attrName>
                                        </p:attrNameLst>
                                      </p:cBhvr>
                                      <p:to>
                                        <p:strVal val="visible"/>
                                      </p:to>
                                    </p:set>
                                    <p:anim calcmode="lin" valueType="num">
                                      <p:cBhvr additive="base">
                                        <p:cTn id="84" dur="500" fill="hold"/>
                                        <p:tgtEl>
                                          <p:spTgt spid="703490">
                                            <p:txEl>
                                              <p:pRg st="12" end="12"/>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703490">
                                            <p:txEl>
                                              <p:pRg st="12" end="1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703515"/>
                                        </p:tgtEl>
                                        <p:attrNameLst>
                                          <p:attrName>style.visibility</p:attrName>
                                        </p:attrNameLst>
                                      </p:cBhvr>
                                      <p:to>
                                        <p:strVal val="visible"/>
                                      </p:to>
                                    </p:set>
                                    <p:animEffect transition="in" filter="wipe(left)">
                                      <p:cBhvr>
                                        <p:cTn id="90" dur="500"/>
                                        <p:tgtEl>
                                          <p:spTgt spid="703515"/>
                                        </p:tgtEl>
                                      </p:cBhvr>
                                    </p:animEffect>
                                  </p:childTnLst>
                                  <p:subTnLst>
                                    <p:audio>
                                      <p:cMediaNode>
                                        <p:cTn display="0" masterRel="sameClick">
                                          <p:stCondLst>
                                            <p:cond evt="begin" delay="0">
                                              <p:tn val="88"/>
                                            </p:cond>
                                          </p:stCondLst>
                                          <p:endCondLst>
                                            <p:cond evt="onStopAudio" delay="0">
                                              <p:tgtEl>
                                                <p:sldTgt/>
                                              </p:tgtEl>
                                            </p:cond>
                                          </p:endCondLst>
                                        </p:cTn>
                                        <p:tgtEl>
                                          <p:sndTgt r:embed="rId5" name="cashreg.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703514"/>
                                        </p:tgtEl>
                                        <p:attrNameLst>
                                          <p:attrName>style.visibility</p:attrName>
                                        </p:attrNameLst>
                                      </p:cBhvr>
                                      <p:to>
                                        <p:strVal val="visible"/>
                                      </p:to>
                                    </p:set>
                                    <p:animEffect transition="in" filter="wipe(left)">
                                      <p:cBhvr>
                                        <p:cTn id="95" dur="500"/>
                                        <p:tgtEl>
                                          <p:spTgt spid="703514"/>
                                        </p:tgtEl>
                                      </p:cBhvr>
                                    </p:animEffect>
                                  </p:childTnLst>
                                  <p:subTnLst>
                                    <p:audio>
                                      <p:cMediaNode>
                                        <p:cTn display="0" masterRel="sameClick">
                                          <p:stCondLst>
                                            <p:cond evt="begin" delay="0">
                                              <p:tn val="93"/>
                                            </p:cond>
                                          </p:stCondLst>
                                          <p:endCondLst>
                                            <p:cond evt="onStopAudio" delay="0">
                                              <p:tgtEl>
                                                <p:sldTgt/>
                                              </p:tgtEl>
                                            </p:cond>
                                          </p:endCondLst>
                                        </p:cTn>
                                        <p:tgtEl>
                                          <p:sndTgt r:embed="rId5" name="cashreg.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53" presetClass="entr" presetSubtype="0" fill="hold" nodeType="click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p:cTn id="100" dur="500" fill="hold"/>
                                        <p:tgtEl>
                                          <p:spTgt spid="6"/>
                                        </p:tgtEl>
                                        <p:attrNameLst>
                                          <p:attrName>ppt_w</p:attrName>
                                        </p:attrNameLst>
                                      </p:cBhvr>
                                      <p:tavLst>
                                        <p:tav tm="0">
                                          <p:val>
                                            <p:fltVal val="0"/>
                                          </p:val>
                                        </p:tav>
                                        <p:tav tm="100000">
                                          <p:val>
                                            <p:strVal val="#ppt_w"/>
                                          </p:val>
                                        </p:tav>
                                      </p:tavLst>
                                    </p:anim>
                                    <p:anim calcmode="lin" valueType="num">
                                      <p:cBhvr>
                                        <p:cTn id="101" dur="500" fill="hold"/>
                                        <p:tgtEl>
                                          <p:spTgt spid="6"/>
                                        </p:tgtEl>
                                        <p:attrNameLst>
                                          <p:attrName>ppt_h</p:attrName>
                                        </p:attrNameLst>
                                      </p:cBhvr>
                                      <p:tavLst>
                                        <p:tav tm="0">
                                          <p:val>
                                            <p:fltVal val="0"/>
                                          </p:val>
                                        </p:tav>
                                        <p:tav tm="100000">
                                          <p:val>
                                            <p:strVal val="#ppt_h"/>
                                          </p:val>
                                        </p:tav>
                                      </p:tavLst>
                                    </p:anim>
                                    <p:animEffect transition="in" filter="fade">
                                      <p:cBhvr>
                                        <p:cTn id="102" dur="500"/>
                                        <p:tgtEl>
                                          <p:spTgt spid="6"/>
                                        </p:tgtEl>
                                      </p:cBhvr>
                                    </p:animEffect>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514" grpId="0" animBg="1"/>
      <p:bldP spid="703515" grpId="0" animBg="1"/>
      <p:bldP spid="703516" grpId="0" animBg="1"/>
      <p:bldP spid="703517" grpId="0" animBg="1"/>
      <p:bldP spid="703518" grpId="0" animBg="1"/>
      <p:bldP spid="7035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1343025"/>
            <a:ext cx="7772400" cy="16319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p:txBody>
      </p:sp>
      <mc:AlternateContent xmlns:mc="http://schemas.openxmlformats.org/markup-compatibility/2006" xmlns:a14="http://schemas.microsoft.com/office/drawing/2010/main">
        <mc:Choice Requires="a14">
          <p:sp>
            <p:nvSpPr>
              <p:cNvPr id="705548" name="Rectangle 12"/>
              <p:cNvSpPr>
                <a:spLocks noChangeArrowheads="1"/>
              </p:cNvSpPr>
              <p:nvPr/>
            </p:nvSpPr>
            <p:spPr bwMode="auto">
              <a:xfrm>
                <a:off x="674688" y="2846388"/>
                <a:ext cx="7772400" cy="4011612"/>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EXAMPLE: A 3.00-kg mass                                                  is undergoing SHM with a                                                  period of 6.00 seconds.                                                              Its amplitude is 4.00 meters. Find the potential energy when </a:t>
                </a:r>
                <a:r>
                  <a:rPr lang="en-US" altLang="en-US" sz="2400" i="1" dirty="0">
                    <a:sym typeface="Symbol" pitchFamily="18" charset="2"/>
                  </a:rPr>
                  <a:t>x</a:t>
                </a:r>
                <a:r>
                  <a:rPr lang="en-US" altLang="en-US" sz="2400" dirty="0">
                    <a:sym typeface="Symbol" pitchFamily="18" charset="2"/>
                  </a:rPr>
                  <a:t> = 2.00 m. Find the kinetic energy at </a:t>
                </a:r>
                <a:r>
                  <a:rPr lang="en-US" altLang="en-US" sz="2400" i="1" dirty="0">
                    <a:sym typeface="Symbol" pitchFamily="18" charset="2"/>
                  </a:rPr>
                  <a:t>x</a:t>
                </a:r>
                <a:r>
                  <a:rPr lang="en-US" altLang="en-US" sz="2400" dirty="0">
                    <a:sym typeface="Symbol" pitchFamily="18" charset="2"/>
                  </a:rPr>
                  <a:t> = 2.00 m. </a:t>
                </a:r>
              </a:p>
              <a:p>
                <a:pPr eaLnBrk="1" hangingPunct="1">
                  <a:spcBef>
                    <a:spcPts val="200"/>
                  </a:spcBef>
                  <a:buFontTx/>
                  <a:buNone/>
                </a:pPr>
                <a:r>
                  <a:rPr lang="en-US" altLang="en-US" sz="2400" dirty="0">
                    <a:sym typeface="Symbol" pitchFamily="18" charset="2"/>
                  </a:rPr>
                  <a:t>SOLUTION:</a:t>
                </a:r>
              </a:p>
              <a:p>
                <a:pPr eaLnBrk="1" hangingPunct="1">
                  <a:spcBef>
                    <a:spcPts val="400"/>
                  </a:spcBef>
                  <a:buFontTx/>
                  <a:buNone/>
                </a:pPr>
                <a14:m>
                  <m:oMath xmlns:m="http://schemas.openxmlformats.org/officeDocument/2006/math">
                    <m:r>
                      <a:rPr lang="en-US" altLang="en-US" sz="2000" i="1" dirty="0" smtClean="0">
                        <a:latin typeface="Cambria Math" panose="02040503050406030204" pitchFamily="18" charset="0"/>
                        <a:sym typeface="Symbol" pitchFamily="18" charset="2"/>
                      </a:rPr>
                      <m:t>=</m:t>
                    </m:r>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2</m:t>
                        </m:r>
                      </m:num>
                      <m:den>
                        <m:r>
                          <a:rPr lang="en-US" altLang="en-US" sz="2000" i="1" dirty="0" smtClean="0">
                            <a:latin typeface="Cambria Math" panose="02040503050406030204" pitchFamily="18" charset="0"/>
                            <a:sym typeface="Symbol" pitchFamily="18" charset="2"/>
                          </a:rPr>
                          <m:t>𝑇</m:t>
                        </m:r>
                      </m:den>
                    </m:f>
                    <m:r>
                      <a:rPr lang="en-US" altLang="en-US" sz="2000" i="1" dirty="0" smtClean="0">
                        <a:latin typeface="Cambria Math" panose="02040503050406030204" pitchFamily="18" charset="0"/>
                        <a:sym typeface="Symbol" pitchFamily="18" charset="2"/>
                      </a:rPr>
                      <m:t> =</m:t>
                    </m:r>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2</m:t>
                        </m:r>
                      </m:num>
                      <m:den>
                        <m:r>
                          <a:rPr lang="en-US" altLang="en-US" sz="2000" i="1" dirty="0" smtClean="0">
                            <a:latin typeface="Cambria Math" panose="02040503050406030204" pitchFamily="18" charset="0"/>
                            <a:sym typeface="Symbol" pitchFamily="18" charset="2"/>
                          </a:rPr>
                          <m:t>6</m:t>
                        </m:r>
                      </m:den>
                    </m:f>
                    <m:r>
                      <a:rPr lang="en-US" altLang="en-US" sz="2000" i="1" dirty="0" smtClean="0">
                        <a:latin typeface="Cambria Math" panose="02040503050406030204" pitchFamily="18" charset="0"/>
                        <a:sym typeface="Symbol" pitchFamily="18" charset="2"/>
                      </a:rPr>
                      <m:t> = 1.05 </m:t>
                    </m:r>
                  </m:oMath>
                </a14:m>
                <a:r>
                  <a:rPr lang="en-US" altLang="en-US" sz="2400" dirty="0">
                    <a:sym typeface="Symbol" pitchFamily="18" charset="2"/>
                  </a:rPr>
                  <a:t>rad</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-1</a:t>
                </a:r>
                <a:r>
                  <a:rPr lang="en-US" altLang="en-US" sz="2400" dirty="0">
                    <a:sym typeface="Symbol" pitchFamily="18" charset="2"/>
                  </a:rPr>
                  <a:t>. </a:t>
                </a:r>
                <a14:m>
                  <m:oMath xmlns:m="http://schemas.openxmlformats.org/officeDocument/2006/math">
                    <m:r>
                      <a:rPr lang="en-US" altLang="en-US" sz="2400" i="1" dirty="0" smtClean="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0</m:t>
                    </m:r>
                    <m:r>
                      <a:rPr lang="en-US" altLang="en-US" sz="2400" i="1" dirty="0">
                        <a:latin typeface="Cambria Math" panose="02040503050406030204" pitchFamily="18" charset="0"/>
                        <a:sym typeface="Symbol" pitchFamily="18" charset="2"/>
                      </a:rPr>
                      <m:t>=4 </m:t>
                    </m:r>
                  </m:oMath>
                </a14:m>
                <a:r>
                  <a:rPr lang="en-US" altLang="en-US" sz="2400" dirty="0">
                    <a:sym typeface="Symbol" pitchFamily="18" charset="2"/>
                  </a:rPr>
                  <a:t>m.</a:t>
                </a:r>
              </a:p>
              <a:p>
                <a:pPr eaLnBrk="1" hangingPunct="1">
                  <a:spcBef>
                    <a:spcPts val="200"/>
                  </a:spcBef>
                  <a:buFontTx/>
                  <a:buNone/>
                </a:pPr>
                <a:r>
                  <a:rPr lang="en-US" altLang="en-US" sz="2400" dirty="0">
                    <a:sym typeface="Symbol" pitchFamily="18" charset="2"/>
                  </a:rPr>
                  <a:t></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𝐸</m:t>
                    </m:r>
                    <m:r>
                      <a:rPr lang="en-US" altLang="en-US" sz="2400" i="1" baseline="-25000" dirty="0">
                        <a:solidFill>
                          <a:srgbClr val="000000"/>
                        </a:solidFill>
                        <a:latin typeface="Cambria Math" panose="02040503050406030204" pitchFamily="18" charset="0"/>
                        <a:cs typeface="Times New Roman" pitchFamily="18" charset="0"/>
                        <a:sym typeface="Symbol" pitchFamily="18" charset="2"/>
                      </a:rPr>
                      <m:t>𝑇</m:t>
                    </m:r>
                    <m:r>
                      <a:rPr lang="en-US" altLang="en-US" sz="2400" i="1" dirty="0">
                        <a:solidFill>
                          <a:srgbClr val="000000"/>
                        </a:solidFill>
                        <a:latin typeface="Cambria Math" panose="02040503050406030204" pitchFamily="18" charset="0"/>
                        <a:cs typeface="Times New Roman" pitchFamily="18" charset="0"/>
                        <a:sym typeface="Symbol" pitchFamily="18" charset="2"/>
                      </a:rPr>
                      <m:t>=</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½</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𝑚</m:t>
                    </m:r>
                    <m:r>
                      <a:rPr lang="en-US" altLang="en-US" sz="2400" i="1" dirty="0">
                        <a:solidFill>
                          <a:srgbClr val="000000"/>
                        </a:solidFill>
                        <a:latin typeface="Cambria Math" panose="02040503050406030204" pitchFamily="18" charset="0"/>
                        <a:cs typeface="Times New Roman" pitchFamily="18" charset="0"/>
                        <a:sym typeface="Symbol" pitchFamily="18" charset="2"/>
                      </a:rPr>
                      <m:t></m:t>
                    </m:r>
                    <m:r>
                      <a:rPr lang="en-US" altLang="en-US" sz="24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2400" i="1" dirty="0">
                        <a:solidFill>
                          <a:srgbClr val="000000"/>
                        </a:solidFill>
                        <a:latin typeface="Cambria Math" panose="02040503050406030204" pitchFamily="18" charset="0"/>
                        <a:cs typeface="Times New Roman" pitchFamily="18" charset="0"/>
                        <a:sym typeface="Symbol" pitchFamily="18" charset="2"/>
                      </a:rPr>
                      <m:t>𝑥</m:t>
                    </m:r>
                    <m:r>
                      <a:rPr lang="en-US" altLang="en-US" sz="2400" i="1" baseline="-25000" dirty="0">
                        <a:solidFill>
                          <a:srgbClr val="000000"/>
                        </a:solidFill>
                        <a:latin typeface="Cambria Math" panose="02040503050406030204" pitchFamily="18" charset="0"/>
                        <a:cs typeface="Times New Roman" pitchFamily="18" charset="0"/>
                        <a:sym typeface="Symbol" pitchFamily="18" charset="2"/>
                      </a:rPr>
                      <m:t>0</m:t>
                    </m:r>
                    <m:r>
                      <a:rPr lang="en-US" altLang="en-US" sz="24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2400" i="1" dirty="0">
                        <a:solidFill>
                          <a:srgbClr val="000000"/>
                        </a:solidFill>
                        <a:latin typeface="Cambria Math" panose="02040503050406030204" pitchFamily="18" charset="0"/>
                        <a:cs typeface="Times New Roman" pitchFamily="18" charset="0"/>
                        <a:sym typeface="Symbol" pitchFamily="18" charset="2"/>
                      </a:rPr>
                      <m:t>=</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(½)(</m:t>
                    </m:r>
                    <m:r>
                      <a:rPr lang="en-US" altLang="en-US" sz="2400" i="1" dirty="0">
                        <a:solidFill>
                          <a:srgbClr val="000000"/>
                        </a:solidFill>
                        <a:latin typeface="Cambria Math" panose="02040503050406030204" pitchFamily="18" charset="0"/>
                        <a:cs typeface="Times New Roman" pitchFamily="18" charset="0"/>
                        <a:sym typeface="Symbol" pitchFamily="18" charset="2"/>
                      </a:rPr>
                      <m:t>3)(1.05</m:t>
                    </m:r>
                    <m:r>
                      <a:rPr lang="en-US" altLang="en-US" sz="24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2400" i="1" dirty="0">
                        <a:solidFill>
                          <a:srgbClr val="000000"/>
                        </a:solidFill>
                        <a:latin typeface="Cambria Math" panose="02040503050406030204" pitchFamily="18" charset="0"/>
                        <a:cs typeface="Times New Roman" pitchFamily="18" charset="0"/>
                        <a:sym typeface="Symbol" pitchFamily="18" charset="2"/>
                      </a:rPr>
                      <m:t>)(4</m:t>
                    </m:r>
                    <m:r>
                      <a:rPr lang="en-US" altLang="en-US" sz="24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2400" i="1" dirty="0">
                        <a:solidFill>
                          <a:srgbClr val="000000"/>
                        </a:solidFill>
                        <a:latin typeface="Cambria Math" panose="02040503050406030204" pitchFamily="18" charset="0"/>
                        <a:cs typeface="Times New Roman" pitchFamily="18" charset="0"/>
                        <a:sym typeface="Symbol" pitchFamily="18" charset="2"/>
                      </a:rPr>
                      <m:t>)=</m:t>
                    </m:r>
                    <m:r>
                      <a:rPr lang="en-US" altLang="en-US" sz="2400" i="1" dirty="0">
                        <a:latin typeface="Cambria Math" panose="02040503050406030204" pitchFamily="18" charset="0"/>
                        <a:cs typeface="Courier New" pitchFamily="49" charset="0"/>
                        <a:sym typeface="Symbol" pitchFamily="18" charset="2"/>
                      </a:rPr>
                      <m:t>26.5 </m:t>
                    </m:r>
                  </m:oMath>
                </a14:m>
                <a:r>
                  <a:rPr lang="en-US" altLang="en-US" sz="2400" dirty="0">
                    <a:cs typeface="Courier New" pitchFamily="49" charset="0"/>
                    <a:sym typeface="Symbol" pitchFamily="18" charset="2"/>
                  </a:rPr>
                  <a:t>J.</a:t>
                </a:r>
                <a:endParaRPr lang="en-US" altLang="en-US" sz="2400" dirty="0">
                  <a:solidFill>
                    <a:srgbClr val="000000"/>
                  </a:solidFill>
                  <a:cs typeface="Times New Roman" pitchFamily="18" charset="0"/>
                  <a:sym typeface="Symbol" pitchFamily="18" charset="2"/>
                </a:endParaRPr>
              </a:p>
              <a:p>
                <a:pPr eaLnBrk="1" hangingPunct="1">
                  <a:spcBef>
                    <a:spcPts val="400"/>
                  </a:spcBef>
                  <a:buFontTx/>
                  <a:buNone/>
                </a:pPr>
                <a:r>
                  <a:rPr lang="en-US" altLang="en-US" sz="2400" dirty="0">
                    <a:sym typeface="Symbol" pitchFamily="18" charset="2"/>
                  </a:rPr>
                  <a:t></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𝐸</m:t>
                    </m:r>
                    <m:r>
                      <a:rPr lang="en-US" altLang="en-US" sz="2400" i="1" baseline="-25000" dirty="0">
                        <a:solidFill>
                          <a:srgbClr val="000000"/>
                        </a:solidFill>
                        <a:latin typeface="Cambria Math" panose="02040503050406030204" pitchFamily="18" charset="0"/>
                        <a:cs typeface="Times New Roman" pitchFamily="18" charset="0"/>
                        <a:sym typeface="Symbol" pitchFamily="18" charset="2"/>
                      </a:rPr>
                      <m:t>𝑃</m:t>
                    </m:r>
                    <m:r>
                      <a:rPr lang="en-US" altLang="en-US" sz="2400" i="1" dirty="0">
                        <a:solidFill>
                          <a:srgbClr val="000000"/>
                        </a:solidFill>
                        <a:latin typeface="Cambria Math" panose="02040503050406030204" pitchFamily="18" charset="0"/>
                        <a:cs typeface="Times New Roman" pitchFamily="18" charset="0"/>
                        <a:sym typeface="Symbol" pitchFamily="18" charset="2"/>
                      </a:rPr>
                      <m:t>=</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½</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𝑚</m:t>
                    </m:r>
                    <m:r>
                      <a:rPr lang="en-US" altLang="en-US" sz="2400" i="1" dirty="0">
                        <a:solidFill>
                          <a:srgbClr val="000000"/>
                        </a:solidFill>
                        <a:latin typeface="Cambria Math" panose="02040503050406030204" pitchFamily="18" charset="0"/>
                        <a:cs typeface="Times New Roman" pitchFamily="18" charset="0"/>
                        <a:sym typeface="Symbol" pitchFamily="18" charset="2"/>
                      </a:rPr>
                      <m:t></m:t>
                    </m:r>
                    <m:r>
                      <a:rPr lang="en-US" altLang="en-US" sz="24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2400" i="1" dirty="0">
                        <a:solidFill>
                          <a:srgbClr val="000000"/>
                        </a:solidFill>
                        <a:latin typeface="Cambria Math" panose="02040503050406030204" pitchFamily="18" charset="0"/>
                        <a:cs typeface="Times New Roman" pitchFamily="18" charset="0"/>
                        <a:sym typeface="Symbol" pitchFamily="18" charset="2"/>
                      </a:rPr>
                      <m:t>𝑥</m:t>
                    </m:r>
                    <m:r>
                      <a:rPr lang="en-US" altLang="en-US" sz="24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2400" i="1" dirty="0">
                        <a:solidFill>
                          <a:srgbClr val="000000"/>
                        </a:solidFill>
                        <a:latin typeface="Cambria Math" panose="02040503050406030204" pitchFamily="18" charset="0"/>
                        <a:cs typeface="Times New Roman" pitchFamily="18" charset="0"/>
                        <a:sym typeface="Symbol" pitchFamily="18" charset="2"/>
                      </a:rPr>
                      <m:t>=</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(½)(</m:t>
                    </m:r>
                    <m:r>
                      <a:rPr lang="en-US" altLang="en-US" sz="2400" i="1" dirty="0">
                        <a:solidFill>
                          <a:srgbClr val="000000"/>
                        </a:solidFill>
                        <a:latin typeface="Cambria Math" panose="02040503050406030204" pitchFamily="18" charset="0"/>
                        <a:cs typeface="Times New Roman" pitchFamily="18" charset="0"/>
                        <a:sym typeface="Symbol" pitchFamily="18" charset="2"/>
                      </a:rPr>
                      <m:t>3)(1.05</m:t>
                    </m:r>
                    <m:r>
                      <a:rPr lang="en-US" altLang="en-US" sz="24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2400" i="1" dirty="0">
                        <a:solidFill>
                          <a:srgbClr val="000000"/>
                        </a:solidFill>
                        <a:latin typeface="Cambria Math" panose="02040503050406030204" pitchFamily="18" charset="0"/>
                        <a:cs typeface="Times New Roman" pitchFamily="18" charset="0"/>
                        <a:sym typeface="Symbol" pitchFamily="18" charset="2"/>
                      </a:rPr>
                      <m:t>)(2</m:t>
                    </m:r>
                    <m:r>
                      <a:rPr lang="en-US" altLang="en-US" sz="24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2400" i="1" dirty="0">
                        <a:solidFill>
                          <a:srgbClr val="000000"/>
                        </a:solidFill>
                        <a:latin typeface="Cambria Math" panose="02040503050406030204" pitchFamily="18" charset="0"/>
                        <a:cs typeface="Times New Roman" pitchFamily="18" charset="0"/>
                        <a:sym typeface="Symbol" pitchFamily="18" charset="2"/>
                      </a:rPr>
                      <m:t>)=</m:t>
                    </m:r>
                    <m:r>
                      <a:rPr lang="en-US" altLang="en-US" sz="2400" i="1" dirty="0">
                        <a:latin typeface="Cambria Math" panose="02040503050406030204" pitchFamily="18" charset="0"/>
                        <a:cs typeface="Courier New" pitchFamily="49" charset="0"/>
                        <a:sym typeface="Symbol" pitchFamily="18" charset="2"/>
                      </a:rPr>
                      <m:t>6.62 </m:t>
                    </m:r>
                  </m:oMath>
                </a14:m>
                <a:r>
                  <a:rPr lang="en-US" altLang="en-US" sz="2400" dirty="0">
                    <a:cs typeface="Courier New" pitchFamily="49" charset="0"/>
                    <a:sym typeface="Symbol" pitchFamily="18" charset="2"/>
                  </a:rPr>
                  <a:t>J.</a:t>
                </a:r>
              </a:p>
              <a:p>
                <a:pPr eaLnBrk="1" hangingPunct="1">
                  <a:spcBef>
                    <a:spcPts val="400"/>
                  </a:spcBef>
                  <a:buFontTx/>
                  <a:buNone/>
                </a:pPr>
                <a:r>
                  <a:rPr lang="en-US" altLang="en-US" sz="2400" dirty="0">
                    <a:sym typeface="Symbol" pitchFamily="18" charset="2"/>
                  </a:rPr>
                  <a:t></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𝐸</m:t>
                    </m:r>
                    <m:r>
                      <a:rPr lang="en-US" altLang="en-US" sz="2400" i="1" baseline="-25000" dirty="0" smtClean="0">
                        <a:solidFill>
                          <a:srgbClr val="000000"/>
                        </a:solidFill>
                        <a:latin typeface="Cambria Math" panose="02040503050406030204" pitchFamily="18" charset="0"/>
                        <a:cs typeface="Times New Roman" pitchFamily="18" charset="0"/>
                        <a:sym typeface="Symbol" pitchFamily="18" charset="2"/>
                      </a:rPr>
                      <m:t>𝑇</m:t>
                    </m:r>
                    <m:r>
                      <a:rPr lang="en-US" altLang="en-US" sz="2400" i="1" dirty="0">
                        <a:solidFill>
                          <a:srgbClr val="000000"/>
                        </a:solidFill>
                        <a:latin typeface="Cambria Math" panose="02040503050406030204" pitchFamily="18" charset="0"/>
                        <a:cs typeface="Times New Roman" pitchFamily="18" charset="0"/>
                        <a:sym typeface="Symbol" pitchFamily="18" charset="2"/>
                      </a:rPr>
                      <m:t>=</m:t>
                    </m:r>
                    <m:sSub>
                      <m:sSubPr>
                        <m:ctrlPr>
                          <a:rPr lang="en-US" altLang="en-US" sz="2400" b="0" i="1" dirty="0" smtClean="0">
                            <a:solidFill>
                              <a:srgbClr val="000000"/>
                            </a:solidFill>
                            <a:latin typeface="Cambria Math" panose="02040503050406030204" pitchFamily="18" charset="0"/>
                            <a:cs typeface="Times New Roman" pitchFamily="18" charset="0"/>
                            <a:sym typeface="Symbol" pitchFamily="18" charset="2"/>
                          </a:rPr>
                        </m:ctrlPr>
                      </m:sSubPr>
                      <m:e>
                        <m:r>
                          <a:rPr lang="en-US" altLang="en-US" sz="2400" b="0" i="1" dirty="0" smtClean="0">
                            <a:solidFill>
                              <a:srgbClr val="000000"/>
                            </a:solidFill>
                            <a:latin typeface="Cambria Math" panose="02040503050406030204" pitchFamily="18" charset="0"/>
                            <a:cs typeface="Times New Roman" pitchFamily="18" charset="0"/>
                            <a:sym typeface="Symbol" pitchFamily="18" charset="2"/>
                          </a:rPr>
                          <m:t>𝐸</m:t>
                        </m:r>
                      </m:e>
                      <m:sub>
                        <m:r>
                          <a:rPr lang="en-US" altLang="en-US" sz="2400" b="0" i="1" dirty="0" smtClean="0">
                            <a:solidFill>
                              <a:srgbClr val="000000"/>
                            </a:solidFill>
                            <a:latin typeface="Cambria Math" panose="02040503050406030204" pitchFamily="18" charset="0"/>
                            <a:cs typeface="Times New Roman" pitchFamily="18" charset="0"/>
                            <a:sym typeface="Symbol" pitchFamily="18" charset="2"/>
                          </a:rPr>
                          <m:t>𝐾</m:t>
                        </m:r>
                      </m:sub>
                    </m:sSub>
                    <m:r>
                      <a:rPr lang="en-US" altLang="en-US" sz="2400" i="1" dirty="0">
                        <a:solidFill>
                          <a:srgbClr val="000000"/>
                        </a:solidFill>
                        <a:latin typeface="Cambria Math" panose="02040503050406030204" pitchFamily="18" charset="0"/>
                        <a:cs typeface="Times New Roman" pitchFamily="18" charset="0"/>
                        <a:sym typeface="Symbol" pitchFamily="18" charset="2"/>
                      </a:rPr>
                      <m:t>+</m:t>
                    </m:r>
                    <m:sSub>
                      <m:sSubPr>
                        <m:ctrlPr>
                          <a:rPr lang="en-US" altLang="en-US" sz="2400" b="0" i="1" dirty="0" smtClean="0">
                            <a:solidFill>
                              <a:srgbClr val="000000"/>
                            </a:solidFill>
                            <a:latin typeface="Cambria Math" panose="02040503050406030204" pitchFamily="18" charset="0"/>
                            <a:cs typeface="Times New Roman" pitchFamily="18" charset="0"/>
                            <a:sym typeface="Symbol" pitchFamily="18" charset="2"/>
                          </a:rPr>
                        </m:ctrlPr>
                      </m:sSubPr>
                      <m:e>
                        <m:r>
                          <a:rPr lang="en-US" altLang="en-US" sz="2400" i="1" dirty="0">
                            <a:solidFill>
                              <a:srgbClr val="000000"/>
                            </a:solidFill>
                            <a:latin typeface="Cambria Math" panose="02040503050406030204" pitchFamily="18" charset="0"/>
                            <a:cs typeface="Times New Roman" pitchFamily="18" charset="0"/>
                            <a:sym typeface="Symbol" pitchFamily="18" charset="2"/>
                          </a:rPr>
                          <m:t>𝐸</m:t>
                        </m:r>
                      </m:e>
                      <m:sub>
                        <m:r>
                          <m:rPr>
                            <m:sty m:val="p"/>
                          </m:rPr>
                          <a:rPr lang="en-US" altLang="en-US" sz="2400" b="0" i="0" dirty="0" smtClean="0">
                            <a:solidFill>
                              <a:srgbClr val="000000"/>
                            </a:solidFill>
                            <a:latin typeface="Cambria Math" panose="02040503050406030204" pitchFamily="18" charset="0"/>
                            <a:cs typeface="Times New Roman" pitchFamily="18" charset="0"/>
                            <a:sym typeface="Symbol" pitchFamily="18" charset="2"/>
                          </a:rPr>
                          <m:t>P</m:t>
                        </m:r>
                      </m:sub>
                    </m:sSub>
                  </m:oMath>
                </a14:m>
                <a:r>
                  <a:rPr lang="en-US" altLang="en-US" sz="2400" i="0" dirty="0" smtClean="0">
                    <a:solidFill>
                      <a:srgbClr val="000000"/>
                    </a:solidFill>
                    <a:latin typeface="+mj-lt"/>
                    <a:cs typeface="Times New Roman" pitchFamily="18" charset="0"/>
                    <a:sym typeface="Symbol" pitchFamily="18" charset="2"/>
                  </a:rPr>
                  <a:t> so</a:t>
                </a:r>
                <a14:m>
                  <m:oMath xmlns:m="http://schemas.openxmlformats.org/officeDocument/2006/math">
                    <m:r>
                      <a:rPr lang="en-US" altLang="en-US" sz="2400" i="1" dirty="0">
                        <a:solidFill>
                          <a:srgbClr val="000000"/>
                        </a:solidFill>
                        <a:latin typeface="Cambria Math" panose="02040503050406030204" pitchFamily="18" charset="0"/>
                        <a:cs typeface="Times New Roman" pitchFamily="18" charset="0"/>
                        <a:sym typeface="Symbol" pitchFamily="18" charset="2"/>
                      </a:rPr>
                      <m:t> </m:t>
                    </m:r>
                    <m:r>
                      <a:rPr lang="en-US" altLang="en-US" sz="2400" i="1" dirty="0">
                        <a:latin typeface="Cambria Math" panose="02040503050406030204" pitchFamily="18" charset="0"/>
                        <a:cs typeface="Courier New" pitchFamily="49" charset="0"/>
                        <a:sym typeface="Symbol" pitchFamily="18" charset="2"/>
                      </a:rPr>
                      <m:t>26.5</m:t>
                    </m:r>
                    <m:r>
                      <a:rPr lang="en-US" altLang="en-US" sz="2400" i="1" dirty="0">
                        <a:solidFill>
                          <a:srgbClr val="000000"/>
                        </a:solidFill>
                        <a:latin typeface="Cambria Math" panose="02040503050406030204" pitchFamily="18" charset="0"/>
                        <a:cs typeface="Times New Roman" pitchFamily="18" charset="0"/>
                        <a:sym typeface="Symbol" pitchFamily="18" charset="2"/>
                      </a:rPr>
                      <m:t>=</m:t>
                    </m:r>
                    <m:sSub>
                      <m:sSubPr>
                        <m:ctrlPr>
                          <a:rPr lang="en-US" altLang="en-US" sz="2400" b="0" i="1" dirty="0" smtClean="0">
                            <a:solidFill>
                              <a:srgbClr val="000000"/>
                            </a:solidFill>
                            <a:latin typeface="Cambria Math" panose="02040503050406030204" pitchFamily="18" charset="0"/>
                            <a:cs typeface="Times New Roman" pitchFamily="18" charset="0"/>
                            <a:sym typeface="Symbol" pitchFamily="18" charset="2"/>
                          </a:rPr>
                        </m:ctrlPr>
                      </m:sSubPr>
                      <m:e>
                        <m:r>
                          <a:rPr lang="en-US" altLang="en-US" sz="2400" i="1" dirty="0">
                            <a:solidFill>
                              <a:srgbClr val="000000"/>
                            </a:solidFill>
                            <a:latin typeface="Cambria Math" panose="02040503050406030204" pitchFamily="18" charset="0"/>
                            <a:cs typeface="Times New Roman" pitchFamily="18" charset="0"/>
                            <a:sym typeface="Symbol" pitchFamily="18" charset="2"/>
                          </a:rPr>
                          <m:t>𝐸</m:t>
                        </m:r>
                      </m:e>
                      <m:sub>
                        <m:r>
                          <a:rPr lang="en-US" altLang="en-US" sz="2400" i="1" dirty="0">
                            <a:solidFill>
                              <a:srgbClr val="000000"/>
                            </a:solidFill>
                            <a:latin typeface="Cambria Math" panose="02040503050406030204" pitchFamily="18" charset="0"/>
                            <a:cs typeface="Times New Roman" pitchFamily="18" charset="0"/>
                            <a:sym typeface="Symbol" pitchFamily="18" charset="2"/>
                          </a:rPr>
                          <m:t>𝐾</m:t>
                        </m:r>
                      </m:sub>
                    </m:sSub>
                    <m:r>
                      <a:rPr lang="en-US" altLang="en-US" sz="2400" i="1" dirty="0">
                        <a:solidFill>
                          <a:srgbClr val="000000"/>
                        </a:solidFill>
                        <a:latin typeface="Cambria Math" panose="02040503050406030204" pitchFamily="18" charset="0"/>
                        <a:cs typeface="Times New Roman" pitchFamily="18" charset="0"/>
                        <a:sym typeface="Symbol" pitchFamily="18" charset="2"/>
                      </a:rPr>
                      <m:t>+6.62</m:t>
                    </m:r>
                  </m:oMath>
                </a14:m>
                <a:r>
                  <a:rPr lang="en-US" altLang="en-US" sz="2400" dirty="0">
                    <a:cs typeface="Courier New" pitchFamily="49" charset="0"/>
                    <a:sym typeface="Symbol" pitchFamily="18" charset="2"/>
                  </a:rPr>
                  <a:t> or </a:t>
                </a:r>
                <a14:m>
                  <m:oMath xmlns:m="http://schemas.openxmlformats.org/officeDocument/2006/math">
                    <m:r>
                      <a:rPr lang="en-US" altLang="en-US" sz="2400" i="1" dirty="0" smtClean="0">
                        <a:latin typeface="Cambria Math" panose="02040503050406030204" pitchFamily="18" charset="0"/>
                        <a:cs typeface="Courier New" pitchFamily="49" charset="0"/>
                        <a:sym typeface="Symbol" pitchFamily="18" charset="2"/>
                      </a:rPr>
                      <m:t>𝐸</m:t>
                    </m:r>
                    <m:r>
                      <a:rPr lang="en-US" altLang="en-US" sz="2400" i="1" baseline="-25000" dirty="0">
                        <a:latin typeface="Cambria Math" panose="02040503050406030204" pitchFamily="18" charset="0"/>
                        <a:cs typeface="Courier New" pitchFamily="49" charset="0"/>
                        <a:sym typeface="Symbol" pitchFamily="18" charset="2"/>
                      </a:rPr>
                      <m:t>𝐾</m:t>
                    </m:r>
                    <m:r>
                      <a:rPr lang="en-US" altLang="en-US" sz="2400" i="1" dirty="0">
                        <a:latin typeface="Cambria Math" panose="02040503050406030204" pitchFamily="18" charset="0"/>
                        <a:cs typeface="Courier New" pitchFamily="49" charset="0"/>
                        <a:sym typeface="Symbol" pitchFamily="18" charset="2"/>
                      </a:rPr>
                      <m:t>=19.9 </m:t>
                    </m:r>
                  </m:oMath>
                </a14:m>
                <a:r>
                  <a:rPr lang="en-US" altLang="en-US" sz="2400" dirty="0">
                    <a:cs typeface="Courier New" pitchFamily="49" charset="0"/>
                    <a:sym typeface="Symbol" pitchFamily="18" charset="2"/>
                  </a:rPr>
                  <a:t>J.</a:t>
                </a:r>
              </a:p>
            </p:txBody>
          </p:sp>
        </mc:Choice>
        <mc:Fallback xmlns="">
          <p:sp>
            <p:nvSpPr>
              <p:cNvPr id="705548" name="Rectangle 12"/>
              <p:cNvSpPr>
                <a:spLocks noRot="1" noChangeAspect="1" noMove="1" noResize="1" noEditPoints="1" noAdjustHandles="1" noChangeArrowheads="1" noChangeShapeType="1" noTextEdit="1"/>
              </p:cNvSpPr>
              <p:nvPr/>
            </p:nvSpPr>
            <p:spPr bwMode="auto">
              <a:xfrm>
                <a:off x="674688" y="2846388"/>
                <a:ext cx="7772400" cy="4011612"/>
              </a:xfrm>
              <a:prstGeom prst="rect">
                <a:avLst/>
              </a:prstGeom>
              <a:blipFill>
                <a:blip r:embed="rId5"/>
                <a:stretch>
                  <a:fillRect l="-1255" t="-1064" r="-11451" b="-379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05549" name="Freeform 13"/>
          <p:cNvSpPr>
            <a:spLocks/>
          </p:cNvSpPr>
          <p:nvPr/>
        </p:nvSpPr>
        <p:spPr bwMode="auto">
          <a:xfrm>
            <a:off x="4491038" y="3014663"/>
            <a:ext cx="3722687"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5550" name="Rectangle 14"/>
          <p:cNvSpPr>
            <a:spLocks noChangeArrowheads="1"/>
          </p:cNvSpPr>
          <p:nvPr/>
        </p:nvSpPr>
        <p:spPr bwMode="auto">
          <a:xfrm>
            <a:off x="8120063" y="30146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15"/>
          <p:cNvGrpSpPr>
            <a:grpSpLocks/>
          </p:cNvGrpSpPr>
          <p:nvPr/>
        </p:nvGrpSpPr>
        <p:grpSpPr bwMode="auto">
          <a:xfrm>
            <a:off x="4479925" y="3014663"/>
            <a:ext cx="4664075" cy="1346200"/>
            <a:chOff x="1708" y="3117"/>
            <a:chExt cx="2938" cy="848"/>
          </a:xfrm>
        </p:grpSpPr>
        <p:sp>
          <p:nvSpPr>
            <p:cNvPr id="47121" name="Freeform 16"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2" name="Freeform 17"/>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7123" name="Group 18"/>
            <p:cNvGrpSpPr>
              <a:grpSpLocks/>
            </p:cNvGrpSpPr>
            <p:nvPr/>
          </p:nvGrpSpPr>
          <p:grpSpPr bwMode="auto">
            <a:xfrm>
              <a:off x="2361" y="3117"/>
              <a:ext cx="2084" cy="848"/>
              <a:chOff x="2688" y="1584"/>
              <a:chExt cx="2084" cy="848"/>
            </a:xfrm>
          </p:grpSpPr>
          <p:sp>
            <p:nvSpPr>
              <p:cNvPr id="47124" name="Line 19"/>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25" name="Line 20"/>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6" name="Text Box 21"/>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7127" name="Text Box 22"/>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7128" name="Line 23"/>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29" name="Line 24"/>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30" name="Line 25"/>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31" name="Line 26"/>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32" name="Line 27"/>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33" name="Line 28"/>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34" name="Line 29"/>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35" name="Line 30"/>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705567" name="Picture 31" descr="bd05378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304213" y="3016250"/>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0"/>
          <p:cNvGrpSpPr>
            <a:grpSpLocks/>
          </p:cNvGrpSpPr>
          <p:nvPr/>
        </p:nvGrpSpPr>
        <p:grpSpPr bwMode="auto">
          <a:xfrm>
            <a:off x="847725" y="1778000"/>
            <a:ext cx="7464425" cy="461963"/>
            <a:chOff x="538" y="2994"/>
            <a:chExt cx="4702" cy="291"/>
          </a:xfrm>
        </p:grpSpPr>
        <p:sp>
          <p:nvSpPr>
            <p:cNvPr id="47118" name="Rectangle 41"/>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p>
          </p:txBody>
        </p:sp>
        <p:sp>
          <p:nvSpPr>
            <p:cNvPr id="47119" name="Text Box 42"/>
            <p:cNvSpPr txBox="1">
              <a:spLocks noChangeArrowheads="1"/>
            </p:cNvSpPr>
            <p:nvPr/>
          </p:nvSpPr>
          <p:spPr bwMode="auto">
            <a:xfrm>
              <a:off x="2596" y="2994"/>
              <a:ext cx="2644"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T</a:t>
              </a:r>
              <a:r>
                <a:rPr lang="en-US" altLang="en-US" sz="2400">
                  <a:solidFill>
                    <a:schemeClr val="bg1"/>
                  </a:solidFill>
                </a:rPr>
                <a:t> </a:t>
              </a:r>
              <a:r>
                <a:rPr lang="en-US" altLang="en-US" sz="2400" b="1">
                  <a:solidFill>
                    <a:schemeClr val="bg1"/>
                  </a:solidFill>
                </a:rPr>
                <a:t>and x</a:t>
              </a:r>
              <a:r>
                <a:rPr lang="en-US" altLang="en-US" sz="2400" b="1" baseline="-25000">
                  <a:solidFill>
                    <a:schemeClr val="bg1"/>
                  </a:solidFill>
                </a:rPr>
                <a:t>0</a:t>
              </a:r>
              <a:endParaRPr lang="en-US" altLang="en-US" sz="2400" b="1">
                <a:solidFill>
                  <a:schemeClr val="bg1"/>
                </a:solidFill>
                <a:sym typeface="Symbol" pitchFamily="18" charset="2"/>
              </a:endParaRPr>
            </a:p>
          </p:txBody>
        </p:sp>
        <p:sp>
          <p:nvSpPr>
            <p:cNvPr id="47120" name="Rectangle 43"/>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5" name="Group 48"/>
          <p:cNvGrpSpPr>
            <a:grpSpLocks/>
          </p:cNvGrpSpPr>
          <p:nvPr/>
        </p:nvGrpSpPr>
        <p:grpSpPr bwMode="auto">
          <a:xfrm>
            <a:off x="846138" y="2312988"/>
            <a:ext cx="7464425" cy="461962"/>
            <a:chOff x="538" y="2994"/>
            <a:chExt cx="4702" cy="291"/>
          </a:xfrm>
        </p:grpSpPr>
        <p:sp>
          <p:nvSpPr>
            <p:cNvPr id="47115" name="Rectangle 49"/>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P</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i="1" dirty="0">
                  <a:solidFill>
                    <a:srgbClr val="000000"/>
                  </a:solidFill>
                  <a:cs typeface="Times New Roman" pitchFamily="18" charset="0"/>
                  <a:sym typeface="Symbol" pitchFamily="18" charset="2"/>
                </a:rPr>
                <a:t>x</a:t>
              </a:r>
              <a:r>
                <a:rPr lang="en-US" altLang="en-US" sz="2400" baseline="30000" dirty="0">
                  <a:solidFill>
                    <a:srgbClr val="000000"/>
                  </a:solidFill>
                  <a:cs typeface="Times New Roman" pitchFamily="18" charset="0"/>
                  <a:sym typeface="Symbol" pitchFamily="18" charset="2"/>
                </a:rPr>
                <a:t>2</a:t>
              </a:r>
            </a:p>
          </p:txBody>
        </p:sp>
        <p:sp>
          <p:nvSpPr>
            <p:cNvPr id="47116" name="Text Box 50"/>
            <p:cNvSpPr txBox="1">
              <a:spLocks noChangeArrowheads="1"/>
            </p:cNvSpPr>
            <p:nvPr/>
          </p:nvSpPr>
          <p:spPr bwMode="auto">
            <a:xfrm>
              <a:off x="2980" y="2994"/>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potential energy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47117" name="Rectangle 51"/>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4711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705548">
                                            <p:txEl>
                                              <p:pRg st="0" end="0"/>
                                            </p:txEl>
                                          </p:spTgt>
                                        </p:tgtEl>
                                        <p:attrNameLst>
                                          <p:attrName>style.visibility</p:attrName>
                                        </p:attrNameLst>
                                      </p:cBhvr>
                                      <p:to>
                                        <p:strVal val="visible"/>
                                      </p:to>
                                    </p:set>
                                    <p:anim calcmode="lin" valueType="num">
                                      <p:cBhvr additive="base">
                                        <p:cTn id="21" dur="500" fill="hold"/>
                                        <p:tgtEl>
                                          <p:spTgt spid="70554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055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05548">
                                            <p:txEl>
                                              <p:pRg st="1" end="1"/>
                                            </p:txEl>
                                          </p:spTgt>
                                        </p:tgtEl>
                                        <p:attrNameLst>
                                          <p:attrName>style.visibility</p:attrName>
                                        </p:attrNameLst>
                                      </p:cBhvr>
                                      <p:to>
                                        <p:strVal val="visible"/>
                                      </p:to>
                                    </p:set>
                                    <p:anim calcmode="lin" valueType="num">
                                      <p:cBhvr additive="base">
                                        <p:cTn id="27" dur="500" fill="hold"/>
                                        <p:tgtEl>
                                          <p:spTgt spid="705548">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055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05548">
                                            <p:txEl>
                                              <p:pRg st="2" end="2"/>
                                            </p:txEl>
                                          </p:spTgt>
                                        </p:tgtEl>
                                        <p:attrNameLst>
                                          <p:attrName>style.visibility</p:attrName>
                                        </p:attrNameLst>
                                      </p:cBhvr>
                                      <p:to>
                                        <p:strVal val="visible"/>
                                      </p:to>
                                    </p:set>
                                    <p:anim calcmode="lin" valueType="num">
                                      <p:cBhvr additive="base">
                                        <p:cTn id="33" dur="500" fill="hold"/>
                                        <p:tgtEl>
                                          <p:spTgt spid="705548">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055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05548">
                                            <p:txEl>
                                              <p:pRg st="3" end="3"/>
                                            </p:txEl>
                                          </p:spTgt>
                                        </p:tgtEl>
                                        <p:attrNameLst>
                                          <p:attrName>style.visibility</p:attrName>
                                        </p:attrNameLst>
                                      </p:cBhvr>
                                      <p:to>
                                        <p:strVal val="visible"/>
                                      </p:to>
                                    </p:set>
                                    <p:anim calcmode="lin" valueType="num">
                                      <p:cBhvr additive="base">
                                        <p:cTn id="39" dur="500" fill="hold"/>
                                        <p:tgtEl>
                                          <p:spTgt spid="705548">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055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05548">
                                            <p:txEl>
                                              <p:pRg st="4" end="4"/>
                                            </p:txEl>
                                          </p:spTgt>
                                        </p:tgtEl>
                                        <p:attrNameLst>
                                          <p:attrName>style.visibility</p:attrName>
                                        </p:attrNameLst>
                                      </p:cBhvr>
                                      <p:to>
                                        <p:strVal val="visible"/>
                                      </p:to>
                                    </p:set>
                                    <p:anim calcmode="lin" valueType="num">
                                      <p:cBhvr additive="base">
                                        <p:cTn id="45" dur="500" fill="hold"/>
                                        <p:tgtEl>
                                          <p:spTgt spid="705548">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0554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05548">
                                            <p:txEl>
                                              <p:pRg st="5" end="5"/>
                                            </p:txEl>
                                          </p:spTgt>
                                        </p:tgtEl>
                                        <p:attrNameLst>
                                          <p:attrName>style.visibility</p:attrName>
                                        </p:attrNameLst>
                                      </p:cBhvr>
                                      <p:to>
                                        <p:strVal val="visible"/>
                                      </p:to>
                                    </p:set>
                                    <p:anim calcmode="lin" valueType="num">
                                      <p:cBhvr additive="base">
                                        <p:cTn id="51" dur="500" fill="hold"/>
                                        <p:tgtEl>
                                          <p:spTgt spid="705548">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0554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par>
                                <p:cTn id="53" presetID="10" presetClass="entr" presetSubtype="0" fill="hold" grpId="0" nodeType="withEffect">
                                  <p:stCondLst>
                                    <p:cond delay="0"/>
                                  </p:stCondLst>
                                  <p:childTnLst>
                                    <p:set>
                                      <p:cBhvr>
                                        <p:cTn id="54" dur="1" fill="hold">
                                          <p:stCondLst>
                                            <p:cond delay="0"/>
                                          </p:stCondLst>
                                        </p:cTn>
                                        <p:tgtEl>
                                          <p:spTgt spid="705549"/>
                                        </p:tgtEl>
                                        <p:attrNameLst>
                                          <p:attrName>style.visibility</p:attrName>
                                        </p:attrNameLst>
                                      </p:cBhvr>
                                      <p:to>
                                        <p:strVal val="visible"/>
                                      </p:to>
                                    </p:set>
                                    <p:animEffect transition="in" filter="fade">
                                      <p:cBhvr>
                                        <p:cTn id="55" dur="2000"/>
                                        <p:tgtEl>
                                          <p:spTgt spid="705549"/>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705550"/>
                                        </p:tgtEl>
                                        <p:attrNameLst>
                                          <p:attrName>style.visibility</p:attrName>
                                        </p:attrNameLst>
                                      </p:cBhvr>
                                      <p:to>
                                        <p:strVal val="visible"/>
                                      </p:to>
                                    </p:set>
                                    <p:animEffect transition="in" filter="fade">
                                      <p:cBhvr>
                                        <p:cTn id="58" dur="2000"/>
                                        <p:tgtEl>
                                          <p:spTgt spid="705550"/>
                                        </p:tgtEl>
                                      </p:cBhvr>
                                    </p:animEffect>
                                  </p:childTnLst>
                                </p:cTn>
                              </p:par>
                              <p:par>
                                <p:cTn id="59" presetID="10" presetClass="entr" presetSubtype="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2000"/>
                                        <p:tgtEl>
                                          <p:spTgt spid="2"/>
                                        </p:tgtEl>
                                      </p:cBhvr>
                                    </p:animEffect>
                                  </p:childTnLst>
                                </p:cTn>
                              </p:par>
                              <p:par>
                                <p:cTn id="62" presetID="2" presetClass="entr" presetSubtype="2" fill="hold" nodeType="withEffect">
                                  <p:stCondLst>
                                    <p:cond delay="0"/>
                                  </p:stCondLst>
                                  <p:childTnLst>
                                    <p:set>
                                      <p:cBhvr>
                                        <p:cTn id="63" dur="1" fill="hold">
                                          <p:stCondLst>
                                            <p:cond delay="0"/>
                                          </p:stCondLst>
                                        </p:cTn>
                                        <p:tgtEl>
                                          <p:spTgt spid="705567"/>
                                        </p:tgtEl>
                                        <p:attrNameLst>
                                          <p:attrName>style.visibility</p:attrName>
                                        </p:attrNameLst>
                                      </p:cBhvr>
                                      <p:to>
                                        <p:strVal val="visible"/>
                                      </p:to>
                                    </p:set>
                                    <p:anim calcmode="lin" valueType="num">
                                      <p:cBhvr additive="base">
                                        <p:cTn id="64" dur="500" fill="hold"/>
                                        <p:tgtEl>
                                          <p:spTgt spid="705567"/>
                                        </p:tgtEl>
                                        <p:attrNameLst>
                                          <p:attrName>ppt_x</p:attrName>
                                        </p:attrNameLst>
                                      </p:cBhvr>
                                      <p:tavLst>
                                        <p:tav tm="0">
                                          <p:val>
                                            <p:strVal val="1+#ppt_w/2"/>
                                          </p:val>
                                        </p:tav>
                                        <p:tav tm="100000">
                                          <p:val>
                                            <p:strVal val="#ppt_x"/>
                                          </p:val>
                                        </p:tav>
                                      </p:tavLst>
                                    </p:anim>
                                    <p:anim calcmode="lin" valueType="num">
                                      <p:cBhvr additive="base">
                                        <p:cTn id="65" dur="500" fill="hold"/>
                                        <p:tgtEl>
                                          <p:spTgt spid="7055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xit" presetSubtype="2" fill="hold" nodeType="clickEffect">
                                  <p:stCondLst>
                                    <p:cond delay="0"/>
                                  </p:stCondLst>
                                  <p:childTnLst>
                                    <p:anim calcmode="lin" valueType="num">
                                      <p:cBhvr additive="base">
                                        <p:cTn id="69" dur="500"/>
                                        <p:tgtEl>
                                          <p:spTgt spid="705567"/>
                                        </p:tgtEl>
                                        <p:attrNameLst>
                                          <p:attrName>ppt_x</p:attrName>
                                        </p:attrNameLst>
                                      </p:cBhvr>
                                      <p:tavLst>
                                        <p:tav tm="0">
                                          <p:val>
                                            <p:strVal val="ppt_x"/>
                                          </p:val>
                                        </p:tav>
                                        <p:tav tm="100000">
                                          <p:val>
                                            <p:strVal val="1+ppt_w/2"/>
                                          </p:val>
                                        </p:tav>
                                      </p:tavLst>
                                    </p:anim>
                                    <p:anim calcmode="lin" valueType="num">
                                      <p:cBhvr additive="base">
                                        <p:cTn id="70" dur="500"/>
                                        <p:tgtEl>
                                          <p:spTgt spid="705567"/>
                                        </p:tgtEl>
                                        <p:attrNameLst>
                                          <p:attrName>ppt_y</p:attrName>
                                        </p:attrNameLst>
                                      </p:cBhvr>
                                      <p:tavLst>
                                        <p:tav tm="0">
                                          <p:val>
                                            <p:strVal val="ppt_y"/>
                                          </p:val>
                                        </p:tav>
                                        <p:tav tm="100000">
                                          <p:val>
                                            <p:strVal val="ppt_y"/>
                                          </p:val>
                                        </p:tav>
                                      </p:tavLst>
                                    </p:anim>
                                    <p:set>
                                      <p:cBhvr>
                                        <p:cTn id="71" dur="1" fill="hold">
                                          <p:stCondLst>
                                            <p:cond delay="499"/>
                                          </p:stCondLst>
                                        </p:cTn>
                                        <p:tgtEl>
                                          <p:spTgt spid="705567"/>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par>
                                <p:cTn id="72" presetID="6" presetClass="emph" presetSubtype="0" repeatCount="indefinite" accel="50000" decel="50000" autoRev="1" fill="hold" grpId="1" nodeType="withEffect">
                                  <p:stCondLst>
                                    <p:cond delay="0"/>
                                  </p:stCondLst>
                                  <p:childTnLst>
                                    <p:animScale>
                                      <p:cBhvr>
                                        <p:cTn id="73" dur="3000" fill="hold"/>
                                        <p:tgtEl>
                                          <p:spTgt spid="705549"/>
                                        </p:tgtEl>
                                      </p:cBhvr>
                                      <p:by x="25000" y="100000"/>
                                    </p:animScale>
                                  </p:childTnLst>
                                </p:cTn>
                              </p:par>
                              <p:par>
                                <p:cTn id="74" presetID="35" presetClass="path" presetSubtype="0" repeatCount="indefinite" accel="50000" decel="50000" autoRev="1" fill="hold" grpId="2" nodeType="withEffect">
                                  <p:stCondLst>
                                    <p:cond delay="0"/>
                                  </p:stCondLst>
                                  <p:childTnLst>
                                    <p:animMotion origin="layout" path="M 4.72222E-6 1.85185E-6 L -0.12639 1.85185E-6 " pathEditMode="relative" rAng="0" ptsTypes="AA">
                                      <p:cBhvr>
                                        <p:cTn id="75" dur="3000" fill="hold"/>
                                        <p:tgtEl>
                                          <p:spTgt spid="705549"/>
                                        </p:tgtEl>
                                        <p:attrNameLst>
                                          <p:attrName>ppt_x</p:attrName>
                                          <p:attrName>ppt_y</p:attrName>
                                        </p:attrNameLst>
                                      </p:cBhvr>
                                      <p:rCtr x="-6319" y="0"/>
                                    </p:animMotion>
                                  </p:childTnLst>
                                </p:cTn>
                              </p:par>
                              <p:par>
                                <p:cTn id="76"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77" dur="3000" fill="hold"/>
                                        <p:tgtEl>
                                          <p:spTgt spid="705550"/>
                                        </p:tgtEl>
                                        <p:attrNameLst>
                                          <p:attrName>ppt_x</p:attrName>
                                          <p:attrName>ppt_y</p:attrName>
                                        </p:attrNameLst>
                                      </p:cBhvr>
                                      <p:rCtr x="-1335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49" grpId="0" animBg="1"/>
      <p:bldP spid="705549" grpId="1" animBg="1"/>
      <p:bldP spid="705549" grpId="2" animBg="1"/>
      <p:bldP spid="705550" grpId="0" animBg="1"/>
      <p:bldP spid="705550"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56" name="Rectangle 24"/>
          <p:cNvSpPr>
            <a:spLocks noChangeArrowheads="1"/>
          </p:cNvSpPr>
          <p:nvPr/>
        </p:nvSpPr>
        <p:spPr bwMode="auto">
          <a:xfrm>
            <a:off x="682625" y="5222875"/>
            <a:ext cx="7764463" cy="163512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b="1" i="1" dirty="0"/>
              <a:t>FYI</a:t>
            </a:r>
          </a:p>
          <a:p>
            <a:pPr eaLnBrk="1" hangingPunct="1">
              <a:buFontTx/>
              <a:buNone/>
            </a:pPr>
            <a:r>
              <a:rPr lang="en-US" altLang="en-US" sz="2400" b="1" dirty="0">
                <a:sym typeface="Symbol" pitchFamily="18" charset="2"/>
              </a:rPr>
              <a:t></a:t>
            </a:r>
            <a:r>
              <a:rPr lang="en-US" altLang="en-US" sz="2400" dirty="0">
                <a:sym typeface="Symbol" pitchFamily="18" charset="2"/>
              </a:rPr>
              <a:t>All of these problems assume the friction is zero.</a:t>
            </a:r>
          </a:p>
          <a:p>
            <a:pPr eaLnBrk="1" hangingPunct="1">
              <a:buFontTx/>
              <a:buNone/>
            </a:pPr>
            <a:r>
              <a:rPr lang="en-US" altLang="en-US" sz="2400" b="1" dirty="0">
                <a:sym typeface="Symbol" pitchFamily="18" charset="2"/>
              </a:rPr>
              <a:t></a:t>
            </a:r>
            <a:r>
              <a:rPr lang="en-US" altLang="en-US" sz="2400" dirty="0">
                <a:sym typeface="Symbol" pitchFamily="18" charset="2"/>
              </a:rPr>
              <a:t>The potential energy formula is </a:t>
            </a:r>
            <a:r>
              <a:rPr lang="en-US" altLang="en-US" sz="2400" u="sng" dirty="0">
                <a:sym typeface="Symbol" pitchFamily="18" charset="2"/>
              </a:rPr>
              <a:t>not</a:t>
            </a:r>
            <a:r>
              <a:rPr lang="en-US" altLang="en-US" sz="2400" dirty="0">
                <a:sym typeface="Symbol" pitchFamily="18" charset="2"/>
              </a:rPr>
              <a:t> on the Data Booklet.</a:t>
            </a:r>
          </a:p>
        </p:txBody>
      </p:sp>
      <mc:AlternateContent xmlns:mc="http://schemas.openxmlformats.org/markup-compatibility/2006" xmlns:a14="http://schemas.microsoft.com/office/drawing/2010/main">
        <mc:Choice Requires="a14">
          <p:sp>
            <p:nvSpPr>
              <p:cNvPr id="709634" name="Rectangle 2"/>
              <p:cNvSpPr>
                <a:spLocks noChangeArrowheads="1"/>
              </p:cNvSpPr>
              <p:nvPr/>
            </p:nvSpPr>
            <p:spPr bwMode="auto">
              <a:xfrm>
                <a:off x="681038" y="1790700"/>
                <a:ext cx="7772400" cy="3432175"/>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t>PRACTICE: </a:t>
                </a:r>
                <a:r>
                  <a:rPr lang="en-US" altLang="en-US" sz="2400" dirty="0">
                    <a:sym typeface="Symbol" pitchFamily="18" charset="2"/>
                  </a:rPr>
                  <a:t>A 2.00-kg                                                       mass is undergoing SHM                                                          with a period of 1.75 s. </a:t>
                </a:r>
              </a:p>
              <a:p>
                <a:pPr eaLnBrk="1" hangingPunct="1">
                  <a:spcBef>
                    <a:spcPct val="0"/>
                  </a:spcBef>
                  <a:buFontTx/>
                  <a:buAutoNum type="alphaLcParenBoth"/>
                </a:pPr>
                <a:r>
                  <a:rPr lang="en-US" altLang="en-US" sz="2400" dirty="0">
                    <a:sym typeface="Symbol" pitchFamily="18" charset="2"/>
                  </a:rPr>
                  <a:t> What is the total energy of this system?</a:t>
                </a:r>
              </a:p>
              <a:p>
                <a:pPr eaLnBrk="1" hangingPunct="1">
                  <a:spcBef>
                    <a:spcPct val="0"/>
                  </a:spcBef>
                  <a:buFontTx/>
                  <a:buNone/>
                </a:pPr>
                <a14:m>
                  <m:oMath xmlns:m="http://schemas.openxmlformats.org/officeDocument/2006/math">
                    <m:r>
                      <a:rPr lang="en-US" altLang="en-US" sz="2000" i="1" dirty="0" smtClean="0">
                        <a:latin typeface="Cambria Math" panose="02040503050406030204" pitchFamily="18" charset="0"/>
                        <a:sym typeface="Symbol" pitchFamily="18" charset="2"/>
                      </a:rPr>
                      <m:t>=</m:t>
                    </m:r>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2</m:t>
                        </m:r>
                      </m:num>
                      <m:den>
                        <m:r>
                          <a:rPr lang="en-US" altLang="en-US" sz="2000" i="1" dirty="0" smtClean="0">
                            <a:latin typeface="Cambria Math" panose="02040503050406030204" pitchFamily="18" charset="0"/>
                            <a:sym typeface="Symbol" pitchFamily="18" charset="2"/>
                          </a:rPr>
                          <m:t>𝑇</m:t>
                        </m:r>
                      </m:den>
                    </m:f>
                    <m:r>
                      <a:rPr lang="en-US" altLang="en-US" sz="2000" i="1" dirty="0" smtClean="0">
                        <a:latin typeface="Cambria Math" panose="02040503050406030204" pitchFamily="18" charset="0"/>
                        <a:sym typeface="Symbol" pitchFamily="18" charset="2"/>
                      </a:rPr>
                      <m:t> =</m:t>
                    </m:r>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2</m:t>
                        </m:r>
                      </m:num>
                      <m:den>
                        <m:r>
                          <a:rPr lang="en-US" altLang="en-US" sz="2000" i="1" dirty="0" smtClean="0">
                            <a:latin typeface="Cambria Math" panose="02040503050406030204" pitchFamily="18" charset="0"/>
                            <a:sym typeface="Symbol" pitchFamily="18" charset="2"/>
                          </a:rPr>
                          <m:t>1.75</m:t>
                        </m:r>
                      </m:den>
                    </m:f>
                    <m:r>
                      <a:rPr lang="en-US" altLang="en-US" sz="2000" i="1" dirty="0" smtClean="0">
                        <a:latin typeface="Cambria Math" panose="02040503050406030204" pitchFamily="18" charset="0"/>
                        <a:sym typeface="Symbol" pitchFamily="18" charset="2"/>
                      </a:rPr>
                      <m:t> = 3.59 </m:t>
                    </m:r>
                  </m:oMath>
                </a14:m>
                <a:r>
                  <a:rPr lang="en-US" altLang="en-US" sz="2000" dirty="0">
                    <a:sym typeface="Symbol" pitchFamily="18" charset="2"/>
                  </a:rPr>
                  <a:t>rad</a:t>
                </a:r>
                <a:r>
                  <a:rPr lang="en-US" altLang="en-US" sz="2000" baseline="-25000" dirty="0">
                    <a:sym typeface="Symbol" pitchFamily="18" charset="2"/>
                  </a:rPr>
                  <a:t> </a:t>
                </a:r>
                <a:r>
                  <a:rPr lang="en-US" altLang="en-US" sz="2000" dirty="0">
                    <a:sym typeface="Symbol" pitchFamily="18" charset="2"/>
                  </a:rPr>
                  <a:t>s</a:t>
                </a:r>
                <a:r>
                  <a:rPr lang="en-US" altLang="en-US" sz="2000" baseline="30000" dirty="0">
                    <a:sym typeface="Symbol" pitchFamily="18" charset="2"/>
                  </a:rPr>
                  <a:t>-1</a:t>
                </a:r>
                <a:r>
                  <a:rPr lang="en-US" altLang="en-US" sz="2400" dirty="0">
                    <a:sym typeface="Symbol" pitchFamily="18" charset="2"/>
                  </a:rPr>
                  <a:t>. </a:t>
                </a:r>
                <a14:m>
                  <m:oMath xmlns:m="http://schemas.openxmlformats.org/officeDocument/2006/math">
                    <m:r>
                      <a:rPr lang="en-US" altLang="en-US" sz="2400" i="1" dirty="0" smtClean="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0</m:t>
                    </m:r>
                    <m:r>
                      <a:rPr lang="en-US" altLang="en-US" sz="2400" i="1" dirty="0">
                        <a:latin typeface="Cambria Math" panose="02040503050406030204" pitchFamily="18" charset="0"/>
                        <a:sym typeface="Symbol" pitchFamily="18" charset="2"/>
                      </a:rPr>
                      <m:t>=3 </m:t>
                    </m:r>
                  </m:oMath>
                </a14:m>
                <a:r>
                  <a:rPr lang="en-US" altLang="en-US" sz="2400" dirty="0">
                    <a:sym typeface="Symbol" pitchFamily="18" charset="2"/>
                  </a:rPr>
                  <a:t>m.</a:t>
                </a:r>
              </a:p>
              <a:p>
                <a:pPr eaLnBrk="1" hangingPunct="1">
                  <a:spcBef>
                    <a:spcPct val="0"/>
                  </a:spcBef>
                  <a:buFontTx/>
                  <a:buNone/>
                </a:pPr>
                <a:r>
                  <a:rPr lang="en-US" altLang="en-US" sz="2400" dirty="0" smtClean="0">
                    <a:sym typeface="Symbol" pitchFamily="18" charset="2"/>
                  </a:rPr>
                  <a:t></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𝐸</m:t>
                    </m:r>
                    <m:r>
                      <a:rPr lang="en-US" altLang="en-US" sz="2400" i="1" baseline="-25000" dirty="0" smtClean="0">
                        <a:solidFill>
                          <a:srgbClr val="000000"/>
                        </a:solidFill>
                        <a:latin typeface="Cambria Math" panose="02040503050406030204" pitchFamily="18" charset="0"/>
                        <a:cs typeface="Times New Roman" pitchFamily="18" charset="0"/>
                        <a:sym typeface="Symbol" pitchFamily="18" charset="2"/>
                      </a:rPr>
                      <m:t>𝑇</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d>
                      <m:dPr>
                        <m:ctrlPr>
                          <a:rPr lang="en-US" altLang="en-US" sz="2400" i="1" dirty="0" smtClean="0">
                            <a:solidFill>
                              <a:srgbClr val="000000"/>
                            </a:solidFill>
                            <a:latin typeface="Cambria Math" panose="02040503050406030204" pitchFamily="18" charset="0"/>
                            <a:cs typeface="Times New Roman" pitchFamily="18" charset="0"/>
                            <a:sym typeface="Symbol" pitchFamily="18" charset="2"/>
                          </a:rPr>
                        </m:ctrlPr>
                      </m:dPr>
                      <m:e>
                        <m:r>
                          <a:rPr lang="en-US" altLang="en-US" sz="2400" i="1" dirty="0" smtClean="0">
                            <a:solidFill>
                              <a:srgbClr val="000000"/>
                            </a:solidFill>
                            <a:latin typeface="Cambria Math" panose="02040503050406030204" pitchFamily="18" charset="0"/>
                            <a:cs typeface="Times New Roman" pitchFamily="18" charset="0"/>
                            <a:sym typeface="Symbol" pitchFamily="18" charset="2"/>
                          </a:rPr>
                          <m:t>½</m:t>
                        </m:r>
                      </m:e>
                    </m:d>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𝑚</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2</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𝑥</m:t>
                    </m:r>
                    <m:r>
                      <a:rPr lang="en-US" altLang="en-US" sz="2400" i="1" baseline="-25000" dirty="0" smtClean="0">
                        <a:solidFill>
                          <a:srgbClr val="000000"/>
                        </a:solidFill>
                        <a:latin typeface="Cambria Math" panose="02040503050406030204" pitchFamily="18" charset="0"/>
                        <a:cs typeface="Times New Roman" pitchFamily="18" charset="0"/>
                        <a:sym typeface="Symbol" pitchFamily="18" charset="2"/>
                      </a:rPr>
                      <m:t>0</m:t>
                    </m:r>
                    <m:r>
                      <a:rPr lang="en-US" altLang="en-US" sz="2400" i="1" baseline="30000" dirty="0" smtClean="0">
                        <a:solidFill>
                          <a:srgbClr val="000000"/>
                        </a:solidFill>
                        <a:latin typeface="Cambria Math" panose="02040503050406030204" pitchFamily="18" charset="0"/>
                        <a:cs typeface="Times New Roman" pitchFamily="18" charset="0"/>
                        <a:sym typeface="Symbol" pitchFamily="18" charset="2"/>
                      </a:rPr>
                      <m:t>2</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r>
                      <a:rPr lang="en-US" altLang="en-US" sz="2400" b="0" i="1" dirty="0" smtClean="0">
                        <a:solidFill>
                          <a:srgbClr val="000000"/>
                        </a:solidFill>
                        <a:latin typeface="Cambria Math" panose="02040503050406030204" pitchFamily="18" charset="0"/>
                        <a:cs typeface="Times New Roman" pitchFamily="18" charset="0"/>
                        <a:sym typeface="Symbol" pitchFamily="18" charset="2"/>
                      </a:rPr>
                      <m:t>(</m:t>
                    </m:r>
                    <m:r>
                      <a:rPr lang="en-US" altLang="en-US" sz="2400" i="1" dirty="0" smtClean="0">
                        <a:latin typeface="Cambria Math" panose="02040503050406030204" pitchFamily="18" charset="0"/>
                        <a:cs typeface="Courier New" pitchFamily="49" charset="0"/>
                        <a:sym typeface="Symbol" pitchFamily="18" charset="2"/>
                      </a:rPr>
                      <m:t>½</m:t>
                    </m:r>
                    <m:r>
                      <a:rPr lang="en-US" altLang="en-US" sz="2400" b="0" i="1" dirty="0" smtClean="0">
                        <a:latin typeface="Cambria Math" panose="02040503050406030204" pitchFamily="18" charset="0"/>
                        <a:cs typeface="Courier New" pitchFamily="49" charset="0"/>
                        <a:sym typeface="Symbol" pitchFamily="18" charset="2"/>
                      </a:rPr>
                      <m:t>)</m:t>
                    </m:r>
                    <m:d>
                      <m:dPr>
                        <m:ctrlPr>
                          <a:rPr lang="en-US" altLang="en-US" sz="2400" i="1" dirty="0" smtClean="0">
                            <a:solidFill>
                              <a:srgbClr val="000000"/>
                            </a:solidFill>
                            <a:latin typeface="Cambria Math" panose="02040503050406030204" pitchFamily="18" charset="0"/>
                            <a:cs typeface="Times New Roman" pitchFamily="18" charset="0"/>
                            <a:sym typeface="Symbol" pitchFamily="18" charset="2"/>
                          </a:rPr>
                        </m:ctrlPr>
                      </m:dPr>
                      <m:e>
                        <m:r>
                          <a:rPr lang="en-US" altLang="en-US" sz="2400" i="1" dirty="0" smtClean="0">
                            <a:solidFill>
                              <a:srgbClr val="000000"/>
                            </a:solidFill>
                            <a:latin typeface="Cambria Math" panose="02040503050406030204" pitchFamily="18" charset="0"/>
                            <a:cs typeface="Times New Roman" pitchFamily="18" charset="0"/>
                            <a:sym typeface="Symbol" pitchFamily="18" charset="2"/>
                          </a:rPr>
                          <m:t>2</m:t>
                        </m:r>
                      </m:e>
                    </m:d>
                    <m:sSup>
                      <m:sSupPr>
                        <m:ctrlPr>
                          <a:rPr lang="en-US" altLang="en-US" sz="2400" b="0" i="1" dirty="0" smtClean="0">
                            <a:solidFill>
                              <a:srgbClr val="000000"/>
                            </a:solidFill>
                            <a:latin typeface="Cambria Math" panose="02040503050406030204" pitchFamily="18" charset="0"/>
                            <a:cs typeface="Times New Roman" pitchFamily="18" charset="0"/>
                            <a:sym typeface="Symbol" pitchFamily="18" charset="2"/>
                          </a:rPr>
                        </m:ctrlPr>
                      </m:sSupPr>
                      <m:e>
                        <m:d>
                          <m:dPr>
                            <m:ctrlPr>
                              <a:rPr lang="en-US" altLang="en-US" sz="2400" i="1" dirty="0" smtClean="0">
                                <a:solidFill>
                                  <a:srgbClr val="000000"/>
                                </a:solidFill>
                                <a:latin typeface="Cambria Math" panose="02040503050406030204" pitchFamily="18" charset="0"/>
                                <a:cs typeface="Times New Roman" pitchFamily="18" charset="0"/>
                                <a:sym typeface="Symbol" pitchFamily="18" charset="2"/>
                              </a:rPr>
                            </m:ctrlPr>
                          </m:dPr>
                          <m:e>
                            <m:r>
                              <a:rPr lang="en-US" altLang="en-US" sz="2400" i="1" dirty="0" smtClean="0">
                                <a:solidFill>
                                  <a:srgbClr val="000000"/>
                                </a:solidFill>
                                <a:latin typeface="Cambria Math" panose="02040503050406030204" pitchFamily="18" charset="0"/>
                                <a:cs typeface="Times New Roman" pitchFamily="18" charset="0"/>
                                <a:sym typeface="Symbol" pitchFamily="18" charset="2"/>
                              </a:rPr>
                              <m:t>3.59</m:t>
                            </m:r>
                          </m:e>
                        </m:d>
                      </m:e>
                      <m:sup>
                        <m:r>
                          <a:rPr lang="en-US" altLang="en-US" sz="2400" b="0" i="1" dirty="0" smtClean="0">
                            <a:solidFill>
                              <a:srgbClr val="000000"/>
                            </a:solidFill>
                            <a:latin typeface="Cambria Math" panose="02040503050406030204" pitchFamily="18" charset="0"/>
                            <a:cs typeface="Times New Roman" pitchFamily="18" charset="0"/>
                            <a:sym typeface="Symbol" pitchFamily="18" charset="2"/>
                          </a:rPr>
                          <m:t>2</m:t>
                        </m:r>
                      </m:sup>
                    </m:sSup>
                    <m:sSup>
                      <m:sSupPr>
                        <m:ctrlPr>
                          <a:rPr lang="en-US" altLang="en-US" sz="2400" b="0" i="1" dirty="0" smtClean="0">
                            <a:solidFill>
                              <a:srgbClr val="000000"/>
                            </a:solidFill>
                            <a:latin typeface="Cambria Math" panose="02040503050406030204" pitchFamily="18" charset="0"/>
                            <a:cs typeface="Times New Roman" pitchFamily="18" charset="0"/>
                            <a:sym typeface="Symbol" pitchFamily="18" charset="2"/>
                          </a:rPr>
                        </m:ctrlPr>
                      </m:sSupPr>
                      <m:e>
                        <m:d>
                          <m:dPr>
                            <m:ctrlPr>
                              <a:rPr lang="en-US" altLang="en-US" sz="2400" b="0" i="1" dirty="0" smtClean="0">
                                <a:solidFill>
                                  <a:srgbClr val="000000"/>
                                </a:solidFill>
                                <a:latin typeface="Cambria Math" panose="02040503050406030204" pitchFamily="18" charset="0"/>
                                <a:cs typeface="Times New Roman" pitchFamily="18" charset="0"/>
                                <a:sym typeface="Symbol" pitchFamily="18" charset="2"/>
                              </a:rPr>
                            </m:ctrlPr>
                          </m:dPr>
                          <m:e>
                            <m:r>
                              <a:rPr lang="en-US" altLang="en-US" sz="2400" i="1" dirty="0" smtClean="0">
                                <a:solidFill>
                                  <a:srgbClr val="000000"/>
                                </a:solidFill>
                                <a:latin typeface="Cambria Math" panose="02040503050406030204" pitchFamily="18" charset="0"/>
                                <a:cs typeface="Times New Roman" pitchFamily="18" charset="0"/>
                                <a:sym typeface="Symbol" pitchFamily="18" charset="2"/>
                              </a:rPr>
                              <m:t>3</m:t>
                            </m:r>
                          </m:e>
                        </m:d>
                      </m:e>
                      <m:sup>
                        <m:r>
                          <a:rPr lang="en-US" altLang="en-US" sz="2400" b="0" i="1" dirty="0" smtClean="0">
                            <a:solidFill>
                              <a:srgbClr val="000000"/>
                            </a:solidFill>
                            <a:latin typeface="Cambria Math" panose="02040503050406030204" pitchFamily="18" charset="0"/>
                            <a:cs typeface="Times New Roman" pitchFamily="18" charset="0"/>
                            <a:sym typeface="Symbol" pitchFamily="18" charset="2"/>
                          </a:rPr>
                          <m:t>2</m:t>
                        </m:r>
                      </m:sup>
                    </m:sSup>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r>
                      <a:rPr lang="en-US" altLang="en-US" sz="2400" i="1" dirty="0" smtClean="0">
                        <a:latin typeface="Cambria Math" panose="02040503050406030204" pitchFamily="18" charset="0"/>
                        <a:cs typeface="Courier New" pitchFamily="49" charset="0"/>
                        <a:sym typeface="Symbol" pitchFamily="18" charset="2"/>
                      </a:rPr>
                      <m:t>116 </m:t>
                    </m:r>
                  </m:oMath>
                </a14:m>
                <a:r>
                  <a:rPr lang="en-US" altLang="en-US" sz="2400" dirty="0">
                    <a:cs typeface="Courier New" pitchFamily="49" charset="0"/>
                    <a:sym typeface="Symbol" pitchFamily="18" charset="2"/>
                  </a:rPr>
                  <a:t>J.</a:t>
                </a:r>
              </a:p>
              <a:p>
                <a:pPr eaLnBrk="1" hangingPunct="1">
                  <a:spcBef>
                    <a:spcPct val="0"/>
                  </a:spcBef>
                  <a:buFontTx/>
                  <a:buNone/>
                </a:pPr>
                <a:r>
                  <a:rPr lang="en-US" altLang="en-US" sz="2400" dirty="0">
                    <a:sym typeface="Symbol" pitchFamily="18" charset="2"/>
                  </a:rPr>
                  <a:t>(b) What is the potential energy of this system when </a:t>
                </a:r>
                <a:r>
                  <a:rPr lang="en-US" altLang="en-US" sz="2400" dirty="0" smtClean="0">
                    <a:sym typeface="Symbol" pitchFamily="18" charset="2"/>
                  </a:rPr>
                  <a:t>     </a:t>
                </a:r>
                <a14:m>
                  <m:oMath xmlns:m="http://schemas.openxmlformats.org/officeDocument/2006/math">
                    <m:r>
                      <a:rPr lang="en-US" altLang="en-US" sz="2400" i="1" dirty="0" smtClean="0">
                        <a:latin typeface="Cambria Math" panose="02040503050406030204" pitchFamily="18" charset="0"/>
                        <a:sym typeface="Symbol" pitchFamily="18" charset="2"/>
                      </a:rPr>
                      <m:t>𝑥</m:t>
                    </m:r>
                    <m:r>
                      <a:rPr lang="en-US" altLang="en-US" sz="2400" i="1" dirty="0">
                        <a:latin typeface="Cambria Math" panose="02040503050406030204" pitchFamily="18" charset="0"/>
                        <a:sym typeface="Symbol" pitchFamily="18" charset="2"/>
                      </a:rPr>
                      <m:t>=2.50 </m:t>
                    </m:r>
                  </m:oMath>
                </a14:m>
                <a:r>
                  <a:rPr lang="en-US" altLang="en-US" sz="2400" dirty="0">
                    <a:sym typeface="Symbol" pitchFamily="18" charset="2"/>
                  </a:rPr>
                  <a:t>m?</a:t>
                </a:r>
              </a:p>
              <a:p>
                <a:pPr eaLnBrk="1" hangingPunct="1">
                  <a:spcBef>
                    <a:spcPct val="0"/>
                  </a:spcBef>
                  <a:buFontTx/>
                  <a:buNone/>
                </a:pPr>
                <a:r>
                  <a:rPr lang="en-US" altLang="en-US" sz="2400" dirty="0">
                    <a:sym typeface="Symbol" pitchFamily="18" charset="2"/>
                  </a:rPr>
                  <a:t></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𝐸</m:t>
                    </m:r>
                    <m:r>
                      <a:rPr lang="en-US" altLang="en-US" sz="2400" i="1" baseline="-25000" dirty="0">
                        <a:solidFill>
                          <a:srgbClr val="000000"/>
                        </a:solidFill>
                        <a:latin typeface="Cambria Math" panose="02040503050406030204" pitchFamily="18" charset="0"/>
                        <a:cs typeface="Times New Roman" pitchFamily="18" charset="0"/>
                        <a:sym typeface="Symbol" pitchFamily="18" charset="2"/>
                      </a:rPr>
                      <m:t>𝑃</m:t>
                    </m:r>
                    <m:r>
                      <a:rPr lang="en-US" altLang="en-US" sz="2400" i="1" dirty="0">
                        <a:solidFill>
                          <a:srgbClr val="000000"/>
                        </a:solidFill>
                        <a:latin typeface="Cambria Math" panose="02040503050406030204" pitchFamily="18" charset="0"/>
                        <a:cs typeface="Times New Roman" pitchFamily="18" charset="0"/>
                        <a:sym typeface="Symbol" pitchFamily="18" charset="2"/>
                      </a:rPr>
                      <m:t>=</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(½)</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𝑚</m:t>
                    </m:r>
                    <m:r>
                      <a:rPr lang="en-US" altLang="en-US" sz="2400" i="1" dirty="0">
                        <a:solidFill>
                          <a:srgbClr val="000000"/>
                        </a:solidFill>
                        <a:latin typeface="Cambria Math" panose="02040503050406030204" pitchFamily="18" charset="0"/>
                        <a:cs typeface="Times New Roman" pitchFamily="18" charset="0"/>
                        <a:sym typeface="Symbol" pitchFamily="18" charset="2"/>
                      </a:rPr>
                      <m:t></m:t>
                    </m:r>
                    <m:r>
                      <a:rPr lang="en-US" altLang="en-US" sz="24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2400" i="1" dirty="0">
                        <a:solidFill>
                          <a:srgbClr val="000000"/>
                        </a:solidFill>
                        <a:latin typeface="Cambria Math" panose="02040503050406030204" pitchFamily="18" charset="0"/>
                        <a:cs typeface="Times New Roman" pitchFamily="18" charset="0"/>
                        <a:sym typeface="Symbol" pitchFamily="18" charset="2"/>
                      </a:rPr>
                      <m:t>𝑥</m:t>
                    </m:r>
                    <m:r>
                      <a:rPr lang="en-US" altLang="en-US" sz="24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2400" i="1" dirty="0">
                        <a:solidFill>
                          <a:srgbClr val="000000"/>
                        </a:solidFill>
                        <a:latin typeface="Cambria Math" panose="02040503050406030204" pitchFamily="18" charset="0"/>
                        <a:cs typeface="Times New Roman" pitchFamily="18" charset="0"/>
                        <a:sym typeface="Symbol" pitchFamily="18" charset="2"/>
                      </a:rPr>
                      <m:t>=(</m:t>
                    </m:r>
                    <m:r>
                      <a:rPr lang="en-US" altLang="en-US" sz="2400" i="1" dirty="0">
                        <a:latin typeface="Cambria Math" panose="02040503050406030204" pitchFamily="18" charset="0"/>
                        <a:cs typeface="Courier New" pitchFamily="49" charset="0"/>
                        <a:sym typeface="Symbol" pitchFamily="18" charset="2"/>
                      </a:rPr>
                      <m:t>½)</m:t>
                    </m:r>
                    <m:d>
                      <m:dPr>
                        <m:ctrlPr>
                          <a:rPr lang="en-US" altLang="en-US" sz="2400" i="1" dirty="0" smtClean="0">
                            <a:solidFill>
                              <a:srgbClr val="000000"/>
                            </a:solidFill>
                            <a:latin typeface="Cambria Math" panose="02040503050406030204" pitchFamily="18" charset="0"/>
                            <a:cs typeface="Times New Roman" pitchFamily="18" charset="0"/>
                            <a:sym typeface="Symbol" pitchFamily="18" charset="2"/>
                          </a:rPr>
                        </m:ctrlPr>
                      </m:dPr>
                      <m:e>
                        <m:r>
                          <a:rPr lang="en-US" altLang="en-US" sz="2400" i="1" dirty="0">
                            <a:solidFill>
                              <a:srgbClr val="000000"/>
                            </a:solidFill>
                            <a:latin typeface="Cambria Math" panose="02040503050406030204" pitchFamily="18" charset="0"/>
                            <a:cs typeface="Times New Roman" pitchFamily="18" charset="0"/>
                            <a:sym typeface="Symbol" pitchFamily="18" charset="2"/>
                          </a:rPr>
                          <m:t>2</m:t>
                        </m:r>
                      </m:e>
                    </m:d>
                    <m:sSup>
                      <m:sSupPr>
                        <m:ctrlPr>
                          <a:rPr lang="en-US" altLang="en-US" sz="2400" b="0" i="1" dirty="0" smtClean="0">
                            <a:solidFill>
                              <a:srgbClr val="000000"/>
                            </a:solidFill>
                            <a:latin typeface="Cambria Math" panose="02040503050406030204" pitchFamily="18" charset="0"/>
                            <a:cs typeface="Times New Roman" pitchFamily="18" charset="0"/>
                            <a:sym typeface="Symbol" pitchFamily="18" charset="2"/>
                          </a:rPr>
                        </m:ctrlPr>
                      </m:sSupPr>
                      <m:e>
                        <m:d>
                          <m:dPr>
                            <m:ctrlPr>
                              <a:rPr lang="en-US" altLang="en-US" sz="2400" i="1" dirty="0">
                                <a:solidFill>
                                  <a:srgbClr val="000000"/>
                                </a:solidFill>
                                <a:latin typeface="Cambria Math" panose="02040503050406030204" pitchFamily="18" charset="0"/>
                                <a:cs typeface="Times New Roman" pitchFamily="18" charset="0"/>
                                <a:sym typeface="Symbol" pitchFamily="18" charset="2"/>
                              </a:rPr>
                            </m:ctrlPr>
                          </m:dPr>
                          <m:e>
                            <m:r>
                              <a:rPr lang="en-US" altLang="en-US" sz="2400" i="1" dirty="0">
                                <a:solidFill>
                                  <a:srgbClr val="000000"/>
                                </a:solidFill>
                                <a:latin typeface="Cambria Math" panose="02040503050406030204" pitchFamily="18" charset="0"/>
                                <a:cs typeface="Times New Roman" pitchFamily="18" charset="0"/>
                                <a:sym typeface="Symbol" pitchFamily="18" charset="2"/>
                              </a:rPr>
                              <m:t>3.59</m:t>
                            </m:r>
                          </m:e>
                        </m:d>
                      </m:e>
                      <m:sup>
                        <m:r>
                          <a:rPr lang="en-US" altLang="en-US" sz="2400" b="0" i="1" dirty="0" smtClean="0">
                            <a:solidFill>
                              <a:srgbClr val="000000"/>
                            </a:solidFill>
                            <a:latin typeface="Cambria Math" panose="02040503050406030204" pitchFamily="18" charset="0"/>
                            <a:cs typeface="Times New Roman" pitchFamily="18" charset="0"/>
                            <a:sym typeface="Symbol" pitchFamily="18" charset="2"/>
                          </a:rPr>
                          <m:t>2</m:t>
                        </m:r>
                      </m:sup>
                    </m:sSup>
                    <m:sSup>
                      <m:sSupPr>
                        <m:ctrlPr>
                          <a:rPr lang="en-US" altLang="en-US" sz="2400" b="0" i="1" dirty="0" smtClean="0">
                            <a:solidFill>
                              <a:srgbClr val="000000"/>
                            </a:solidFill>
                            <a:latin typeface="Cambria Math" panose="02040503050406030204" pitchFamily="18" charset="0"/>
                            <a:cs typeface="Times New Roman" pitchFamily="18" charset="0"/>
                            <a:sym typeface="Symbol" pitchFamily="18" charset="2"/>
                          </a:rPr>
                        </m:ctrlPr>
                      </m:sSupPr>
                      <m:e>
                        <m:d>
                          <m:dPr>
                            <m:ctrlPr>
                              <a:rPr lang="en-US" altLang="en-US" sz="2400" b="0" i="1" dirty="0">
                                <a:solidFill>
                                  <a:srgbClr val="000000"/>
                                </a:solidFill>
                                <a:latin typeface="Cambria Math" panose="02040503050406030204" pitchFamily="18" charset="0"/>
                                <a:cs typeface="Times New Roman" pitchFamily="18" charset="0"/>
                                <a:sym typeface="Symbol" pitchFamily="18" charset="2"/>
                              </a:rPr>
                            </m:ctrlPr>
                          </m:dPr>
                          <m:e>
                            <m:r>
                              <a:rPr lang="en-US" altLang="en-US" sz="2400" i="1" dirty="0">
                                <a:solidFill>
                                  <a:srgbClr val="000000"/>
                                </a:solidFill>
                                <a:latin typeface="Cambria Math" panose="02040503050406030204" pitchFamily="18" charset="0"/>
                                <a:cs typeface="Times New Roman" pitchFamily="18" charset="0"/>
                                <a:sym typeface="Symbol" pitchFamily="18" charset="2"/>
                              </a:rPr>
                              <m:t>2.5</m:t>
                            </m:r>
                          </m:e>
                        </m:d>
                      </m:e>
                      <m:sup>
                        <m:r>
                          <a:rPr lang="en-US" altLang="en-US" sz="2400" b="0" i="1" dirty="0" smtClean="0">
                            <a:solidFill>
                              <a:srgbClr val="000000"/>
                            </a:solidFill>
                            <a:latin typeface="Cambria Math" panose="02040503050406030204" pitchFamily="18" charset="0"/>
                            <a:cs typeface="Times New Roman" pitchFamily="18" charset="0"/>
                            <a:sym typeface="Symbol" pitchFamily="18" charset="2"/>
                          </a:rPr>
                          <m:t>2</m:t>
                        </m:r>
                      </m:sup>
                    </m:sSup>
                    <m:r>
                      <a:rPr lang="en-US" altLang="en-US" sz="2400" i="1" dirty="0">
                        <a:solidFill>
                          <a:srgbClr val="000000"/>
                        </a:solidFill>
                        <a:latin typeface="Cambria Math" panose="02040503050406030204" pitchFamily="18" charset="0"/>
                        <a:cs typeface="Times New Roman" pitchFamily="18" charset="0"/>
                        <a:sym typeface="Symbol" pitchFamily="18" charset="2"/>
                      </a:rPr>
                      <m:t>= </m:t>
                    </m:r>
                    <m:r>
                      <a:rPr lang="en-US" altLang="en-US" sz="2400" i="1" dirty="0">
                        <a:latin typeface="Cambria Math" panose="02040503050406030204" pitchFamily="18" charset="0"/>
                        <a:cs typeface="Courier New" pitchFamily="49" charset="0"/>
                        <a:sym typeface="Symbol" pitchFamily="18" charset="2"/>
                      </a:rPr>
                      <m:t>80.6 </m:t>
                    </m:r>
                  </m:oMath>
                </a14:m>
                <a:r>
                  <a:rPr lang="en-US" altLang="en-US" sz="2400" dirty="0">
                    <a:cs typeface="Courier New" pitchFamily="49" charset="0"/>
                    <a:sym typeface="Symbol" pitchFamily="18" charset="2"/>
                  </a:rPr>
                  <a:t>J.</a:t>
                </a:r>
                <a:endParaRPr lang="en-US" altLang="en-US" sz="2400" dirty="0">
                  <a:sym typeface="Symbol" pitchFamily="18" charset="2"/>
                </a:endParaRPr>
              </a:p>
              <a:p>
                <a:pPr eaLnBrk="1" hangingPunct="1">
                  <a:spcBef>
                    <a:spcPct val="0"/>
                  </a:spcBef>
                  <a:buFontTx/>
                  <a:buNone/>
                </a:pPr>
                <a:endParaRPr lang="en-US" altLang="en-US" sz="2400" dirty="0">
                  <a:cs typeface="Courier New" pitchFamily="49" charset="0"/>
                  <a:sym typeface="Symbol" pitchFamily="18" charset="2"/>
                </a:endParaRPr>
              </a:p>
            </p:txBody>
          </p:sp>
        </mc:Choice>
        <mc:Fallback xmlns="">
          <p:sp>
            <p:nvSpPr>
              <p:cNvPr id="709634" name="Rectangle 2"/>
              <p:cNvSpPr>
                <a:spLocks noRot="1" noChangeAspect="1" noMove="1" noResize="1" noEditPoints="1" noAdjustHandles="1" noChangeArrowheads="1" noChangeShapeType="1" noTextEdit="1"/>
              </p:cNvSpPr>
              <p:nvPr/>
            </p:nvSpPr>
            <p:spPr bwMode="auto">
              <a:xfrm>
                <a:off x="681038" y="1790700"/>
                <a:ext cx="7772400" cy="3432175"/>
              </a:xfrm>
              <a:prstGeom prst="rect">
                <a:avLst/>
              </a:prstGeom>
              <a:blipFill>
                <a:blip r:embed="rId6"/>
                <a:stretch>
                  <a:fillRect l="-1255" t="-1243" r="-10196" b="-479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8132" name="Rectangle 3"/>
          <p:cNvSpPr>
            <a:spLocks noChangeArrowheads="1"/>
          </p:cNvSpPr>
          <p:nvPr/>
        </p:nvSpPr>
        <p:spPr bwMode="auto">
          <a:xfrm>
            <a:off x="685800" y="1343025"/>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p:txBody>
      </p:sp>
      <p:sp>
        <p:nvSpPr>
          <p:cNvPr id="709637" name="Freeform 5"/>
          <p:cNvSpPr>
            <a:spLocks/>
          </p:cNvSpPr>
          <p:nvPr/>
        </p:nvSpPr>
        <p:spPr bwMode="auto">
          <a:xfrm>
            <a:off x="4648200" y="2060575"/>
            <a:ext cx="3255963"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638" name="Rectangle 6"/>
          <p:cNvSpPr>
            <a:spLocks noChangeArrowheads="1"/>
          </p:cNvSpPr>
          <p:nvPr/>
        </p:nvSpPr>
        <p:spPr bwMode="auto">
          <a:xfrm>
            <a:off x="7802563" y="20621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7"/>
          <p:cNvGrpSpPr>
            <a:grpSpLocks/>
          </p:cNvGrpSpPr>
          <p:nvPr/>
        </p:nvGrpSpPr>
        <p:grpSpPr bwMode="auto">
          <a:xfrm>
            <a:off x="4479925" y="2060575"/>
            <a:ext cx="4664075" cy="1346200"/>
            <a:chOff x="1708" y="3117"/>
            <a:chExt cx="2938" cy="848"/>
          </a:xfrm>
        </p:grpSpPr>
        <p:sp>
          <p:nvSpPr>
            <p:cNvPr id="48139" name="Freeform 8"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0" name="Freeform 9"/>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8141" name="Group 10"/>
            <p:cNvGrpSpPr>
              <a:grpSpLocks/>
            </p:cNvGrpSpPr>
            <p:nvPr/>
          </p:nvGrpSpPr>
          <p:grpSpPr bwMode="auto">
            <a:xfrm>
              <a:off x="2361" y="3117"/>
              <a:ext cx="2084" cy="848"/>
              <a:chOff x="2688" y="1584"/>
              <a:chExt cx="2084" cy="848"/>
            </a:xfrm>
          </p:grpSpPr>
          <p:sp>
            <p:nvSpPr>
              <p:cNvPr id="48142" name="Line 11"/>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43" name="Line 12"/>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44" name="Text Box 13"/>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8145" name="Text Box 14"/>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8146" name="Line 15"/>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47" name="Line 16"/>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48" name="Line 17"/>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49" name="Line 18"/>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50" name="Line 19"/>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51" name="Line 20"/>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52" name="Line 21"/>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53" name="Line 22"/>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709655" name="Picture 23" descr="bd05378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005763" y="2070100"/>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9657" name="Rectangle 25"/>
          <p:cNvSpPr>
            <a:spLocks noChangeArrowheads="1"/>
          </p:cNvSpPr>
          <p:nvPr/>
        </p:nvSpPr>
        <p:spPr bwMode="auto">
          <a:xfrm>
            <a:off x="906836" y="4812507"/>
            <a:ext cx="2187575" cy="373062"/>
          </a:xfrm>
          <a:prstGeom prst="rect">
            <a:avLst/>
          </a:prstGeom>
          <a:solidFill>
            <a:srgbClr val="FFFF00">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813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09634">
                                            <p:txEl>
                                              <p:pRg st="0" end="0"/>
                                            </p:txEl>
                                          </p:spTgt>
                                        </p:tgtEl>
                                        <p:attrNameLst>
                                          <p:attrName>style.visibility</p:attrName>
                                        </p:attrNameLst>
                                      </p:cBhvr>
                                      <p:to>
                                        <p:strVal val="visible"/>
                                      </p:to>
                                    </p:set>
                                    <p:anim calcmode="lin" valueType="num">
                                      <p:cBhvr additive="base">
                                        <p:cTn id="7" dur="500" fill="hold"/>
                                        <p:tgtEl>
                                          <p:spTgt spid="7096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96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09634">
                                            <p:txEl>
                                              <p:pRg st="1" end="1"/>
                                            </p:txEl>
                                          </p:spTgt>
                                        </p:tgtEl>
                                        <p:attrNameLst>
                                          <p:attrName>style.visibility</p:attrName>
                                        </p:attrNameLst>
                                      </p:cBhvr>
                                      <p:to>
                                        <p:strVal val="visible"/>
                                      </p:to>
                                    </p:set>
                                    <p:anim calcmode="lin" valueType="num">
                                      <p:cBhvr additive="base">
                                        <p:cTn id="13" dur="500" fill="hold"/>
                                        <p:tgtEl>
                                          <p:spTgt spid="7096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96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09634">
                                            <p:txEl>
                                              <p:pRg st="2" end="2"/>
                                            </p:txEl>
                                          </p:spTgt>
                                        </p:tgtEl>
                                        <p:attrNameLst>
                                          <p:attrName>style.visibility</p:attrName>
                                        </p:attrNameLst>
                                      </p:cBhvr>
                                      <p:to>
                                        <p:strVal val="visible"/>
                                      </p:to>
                                    </p:set>
                                    <p:anim calcmode="lin" valueType="num">
                                      <p:cBhvr additive="base">
                                        <p:cTn id="19" dur="500" fill="hold"/>
                                        <p:tgtEl>
                                          <p:spTgt spid="7096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96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09634">
                                            <p:txEl>
                                              <p:pRg st="3" end="3"/>
                                            </p:txEl>
                                          </p:spTgt>
                                        </p:tgtEl>
                                        <p:attrNameLst>
                                          <p:attrName>style.visibility</p:attrName>
                                        </p:attrNameLst>
                                      </p:cBhvr>
                                      <p:to>
                                        <p:strVal val="visible"/>
                                      </p:to>
                                    </p:set>
                                    <p:anim calcmode="lin" valueType="num">
                                      <p:cBhvr additive="base">
                                        <p:cTn id="25" dur="500" fill="hold"/>
                                        <p:tgtEl>
                                          <p:spTgt spid="70963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96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09634">
                                            <p:txEl>
                                              <p:pRg st="4" end="4"/>
                                            </p:txEl>
                                          </p:spTgt>
                                        </p:tgtEl>
                                        <p:attrNameLst>
                                          <p:attrName>style.visibility</p:attrName>
                                        </p:attrNameLst>
                                      </p:cBhvr>
                                      <p:to>
                                        <p:strVal val="visible"/>
                                      </p:to>
                                    </p:set>
                                    <p:anim calcmode="lin" valueType="num">
                                      <p:cBhvr additive="base">
                                        <p:cTn id="31" dur="500" fill="hold"/>
                                        <p:tgtEl>
                                          <p:spTgt spid="70963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096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09634">
                                            <p:txEl>
                                              <p:pRg st="5" end="5"/>
                                            </p:txEl>
                                          </p:spTgt>
                                        </p:tgtEl>
                                        <p:attrNameLst>
                                          <p:attrName>style.visibility</p:attrName>
                                        </p:attrNameLst>
                                      </p:cBhvr>
                                      <p:to>
                                        <p:strVal val="visible"/>
                                      </p:to>
                                    </p:set>
                                    <p:anim calcmode="lin" valueType="num">
                                      <p:cBhvr additive="base">
                                        <p:cTn id="37" dur="500" fill="hold"/>
                                        <p:tgtEl>
                                          <p:spTgt spid="70963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0963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10" presetClass="entr" presetSubtype="0" fill="hold" grpId="0" nodeType="withEffect">
                                  <p:stCondLst>
                                    <p:cond delay="0"/>
                                  </p:stCondLst>
                                  <p:childTnLst>
                                    <p:set>
                                      <p:cBhvr>
                                        <p:cTn id="40" dur="1" fill="hold">
                                          <p:stCondLst>
                                            <p:cond delay="0"/>
                                          </p:stCondLst>
                                        </p:cTn>
                                        <p:tgtEl>
                                          <p:spTgt spid="709637"/>
                                        </p:tgtEl>
                                        <p:attrNameLst>
                                          <p:attrName>style.visibility</p:attrName>
                                        </p:attrNameLst>
                                      </p:cBhvr>
                                      <p:to>
                                        <p:strVal val="visible"/>
                                      </p:to>
                                    </p:set>
                                    <p:animEffect transition="in" filter="fade">
                                      <p:cBhvr>
                                        <p:cTn id="41" dur="2000"/>
                                        <p:tgtEl>
                                          <p:spTgt spid="709637"/>
                                        </p:tgtEl>
                                      </p:cBhvr>
                                    </p:animEffec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par>
                                <p:cTn id="42" presetID="10" presetClass="entr" presetSubtype="0" fill="hold" grpId="0" nodeType="withEffect">
                                  <p:stCondLst>
                                    <p:cond delay="0"/>
                                  </p:stCondLst>
                                  <p:childTnLst>
                                    <p:set>
                                      <p:cBhvr>
                                        <p:cTn id="43" dur="1" fill="hold">
                                          <p:stCondLst>
                                            <p:cond delay="0"/>
                                          </p:stCondLst>
                                        </p:cTn>
                                        <p:tgtEl>
                                          <p:spTgt spid="709638"/>
                                        </p:tgtEl>
                                        <p:attrNameLst>
                                          <p:attrName>style.visibility</p:attrName>
                                        </p:attrNameLst>
                                      </p:cBhvr>
                                      <p:to>
                                        <p:strVal val="visible"/>
                                      </p:to>
                                    </p:set>
                                    <p:animEffect transition="in" filter="fade">
                                      <p:cBhvr>
                                        <p:cTn id="44" dur="2000"/>
                                        <p:tgtEl>
                                          <p:spTgt spid="709638"/>
                                        </p:tgtEl>
                                      </p:cBhvr>
                                    </p:animEffect>
                                  </p:childTnLst>
                                </p:cTn>
                              </p:par>
                              <p:par>
                                <p:cTn id="45" presetID="10"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2000"/>
                                        <p:tgtEl>
                                          <p:spTgt spid="2"/>
                                        </p:tgtEl>
                                      </p:cBhvr>
                                    </p:animEffect>
                                  </p:childTnLst>
                                </p:cTn>
                              </p:par>
                              <p:par>
                                <p:cTn id="48" presetID="2" presetClass="entr" presetSubtype="2" fill="hold" nodeType="withEffect">
                                  <p:stCondLst>
                                    <p:cond delay="0"/>
                                  </p:stCondLst>
                                  <p:childTnLst>
                                    <p:set>
                                      <p:cBhvr>
                                        <p:cTn id="49" dur="1" fill="hold">
                                          <p:stCondLst>
                                            <p:cond delay="0"/>
                                          </p:stCondLst>
                                        </p:cTn>
                                        <p:tgtEl>
                                          <p:spTgt spid="709655"/>
                                        </p:tgtEl>
                                        <p:attrNameLst>
                                          <p:attrName>style.visibility</p:attrName>
                                        </p:attrNameLst>
                                      </p:cBhvr>
                                      <p:to>
                                        <p:strVal val="visible"/>
                                      </p:to>
                                    </p:set>
                                    <p:anim calcmode="lin" valueType="num">
                                      <p:cBhvr additive="base">
                                        <p:cTn id="50" dur="500" fill="hold"/>
                                        <p:tgtEl>
                                          <p:spTgt spid="709655"/>
                                        </p:tgtEl>
                                        <p:attrNameLst>
                                          <p:attrName>ppt_x</p:attrName>
                                        </p:attrNameLst>
                                      </p:cBhvr>
                                      <p:tavLst>
                                        <p:tav tm="0">
                                          <p:val>
                                            <p:strVal val="1+#ppt_w/2"/>
                                          </p:val>
                                        </p:tav>
                                        <p:tav tm="100000">
                                          <p:val>
                                            <p:strVal val="#ppt_x"/>
                                          </p:val>
                                        </p:tav>
                                      </p:tavLst>
                                    </p:anim>
                                    <p:anim calcmode="lin" valueType="num">
                                      <p:cBhvr additive="base">
                                        <p:cTn id="51" dur="500" fill="hold"/>
                                        <p:tgtEl>
                                          <p:spTgt spid="7096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xit" presetSubtype="2" fill="hold" nodeType="clickEffect">
                                  <p:stCondLst>
                                    <p:cond delay="0"/>
                                  </p:stCondLst>
                                  <p:childTnLst>
                                    <p:anim calcmode="lin" valueType="num">
                                      <p:cBhvr additive="base">
                                        <p:cTn id="55" dur="500"/>
                                        <p:tgtEl>
                                          <p:spTgt spid="709655"/>
                                        </p:tgtEl>
                                        <p:attrNameLst>
                                          <p:attrName>ppt_x</p:attrName>
                                        </p:attrNameLst>
                                      </p:cBhvr>
                                      <p:tavLst>
                                        <p:tav tm="0">
                                          <p:val>
                                            <p:strVal val="ppt_x"/>
                                          </p:val>
                                        </p:tav>
                                        <p:tav tm="100000">
                                          <p:val>
                                            <p:strVal val="1+ppt_w/2"/>
                                          </p:val>
                                        </p:tav>
                                      </p:tavLst>
                                    </p:anim>
                                    <p:anim calcmode="lin" valueType="num">
                                      <p:cBhvr additive="base">
                                        <p:cTn id="56" dur="500"/>
                                        <p:tgtEl>
                                          <p:spTgt spid="709655"/>
                                        </p:tgtEl>
                                        <p:attrNameLst>
                                          <p:attrName>ppt_y</p:attrName>
                                        </p:attrNameLst>
                                      </p:cBhvr>
                                      <p:tavLst>
                                        <p:tav tm="0">
                                          <p:val>
                                            <p:strVal val="ppt_y"/>
                                          </p:val>
                                        </p:tav>
                                        <p:tav tm="100000">
                                          <p:val>
                                            <p:strVal val="ppt_y"/>
                                          </p:val>
                                        </p:tav>
                                      </p:tavLst>
                                    </p:anim>
                                    <p:set>
                                      <p:cBhvr>
                                        <p:cTn id="57" dur="1" fill="hold">
                                          <p:stCondLst>
                                            <p:cond delay="499"/>
                                          </p:stCondLst>
                                        </p:cTn>
                                        <p:tgtEl>
                                          <p:spTgt spid="709655"/>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par>
                                <p:cTn id="58" presetID="6" presetClass="emph" presetSubtype="0" repeatCount="indefinite" accel="50000" decel="50000" autoRev="1" fill="hold" grpId="1" nodeType="withEffect">
                                  <p:stCondLst>
                                    <p:cond delay="0"/>
                                  </p:stCondLst>
                                  <p:childTnLst>
                                    <p:animScale>
                                      <p:cBhvr>
                                        <p:cTn id="59" dur="1000" fill="hold"/>
                                        <p:tgtEl>
                                          <p:spTgt spid="709637"/>
                                        </p:tgtEl>
                                      </p:cBhvr>
                                      <p:by x="50000" y="100000"/>
                                    </p:animScale>
                                  </p:childTnLst>
                                </p:cTn>
                              </p:par>
                              <p:par>
                                <p:cTn id="60" presetID="35" presetClass="path" presetSubtype="0" repeatCount="indefinite" accel="50000" decel="50000" autoRev="1" fill="hold" grpId="2" nodeType="withEffect">
                                  <p:stCondLst>
                                    <p:cond delay="0"/>
                                  </p:stCondLst>
                                  <p:childTnLst>
                                    <p:animMotion origin="layout" path="M -5.55556E-7 -2.59259E-6 L -0.10399 -2.59259E-6 " pathEditMode="relative" rAng="0" ptsTypes="AA">
                                      <p:cBhvr>
                                        <p:cTn id="61" dur="1000" fill="hold"/>
                                        <p:tgtEl>
                                          <p:spTgt spid="709637"/>
                                        </p:tgtEl>
                                        <p:attrNameLst>
                                          <p:attrName>ppt_x</p:attrName>
                                          <p:attrName>ppt_y</p:attrName>
                                        </p:attrNameLst>
                                      </p:cBhvr>
                                      <p:rCtr x="-5208" y="0"/>
                                    </p:animMotion>
                                  </p:childTnLst>
                                </p:cTn>
                              </p:par>
                              <p:par>
                                <p:cTn id="62" presetID="35" presetClass="path" presetSubtype="0" repeatCount="indefinite" accel="50000" decel="50000" autoRev="1" fill="hold" grpId="1" nodeType="withEffect">
                                  <p:stCondLst>
                                    <p:cond delay="0"/>
                                  </p:stCondLst>
                                  <p:childTnLst>
                                    <p:animMotion origin="layout" path="M -1.38889E-6 -2.59259E-6 L -0.19861 -2.59259E-6 " pathEditMode="relative" rAng="0" ptsTypes="AA">
                                      <p:cBhvr>
                                        <p:cTn id="63" dur="1000" fill="hold"/>
                                        <p:tgtEl>
                                          <p:spTgt spid="709638"/>
                                        </p:tgtEl>
                                        <p:attrNameLst>
                                          <p:attrName>ppt_x</p:attrName>
                                          <p:attrName>ppt_y</p:attrName>
                                        </p:attrNameLst>
                                      </p:cBhvr>
                                      <p:rCtr x="-9931" y="0"/>
                                    </p:animMotion>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709656">
                                            <p:txEl>
                                              <p:pRg st="1" end="1"/>
                                            </p:txEl>
                                          </p:spTgt>
                                        </p:tgtEl>
                                        <p:attrNameLst>
                                          <p:attrName>style.visibility</p:attrName>
                                        </p:attrNameLst>
                                      </p:cBhvr>
                                      <p:to>
                                        <p:strVal val="visible"/>
                                      </p:to>
                                    </p:set>
                                    <p:anim calcmode="lin" valueType="num">
                                      <p:cBhvr additive="base">
                                        <p:cTn id="68" dur="500" fill="hold"/>
                                        <p:tgtEl>
                                          <p:spTgt spid="709656">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7096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709656">
                                            <p:txEl>
                                              <p:pRg st="2" end="2"/>
                                            </p:txEl>
                                          </p:spTgt>
                                        </p:tgtEl>
                                        <p:attrNameLst>
                                          <p:attrName>style.visibility</p:attrName>
                                        </p:attrNameLst>
                                      </p:cBhvr>
                                      <p:to>
                                        <p:strVal val="visible"/>
                                      </p:to>
                                    </p:set>
                                    <p:anim calcmode="lin" valueType="num">
                                      <p:cBhvr additive="base">
                                        <p:cTn id="74" dur="500" fill="hold"/>
                                        <p:tgtEl>
                                          <p:spTgt spid="709656">
                                            <p:txEl>
                                              <p:pRg st="2" end="2"/>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7096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709657"/>
                                        </p:tgtEl>
                                        <p:attrNameLst>
                                          <p:attrName>style.visibility</p:attrName>
                                        </p:attrNameLst>
                                      </p:cBhvr>
                                      <p:to>
                                        <p:strVal val="visible"/>
                                      </p:to>
                                    </p:set>
                                    <p:animEffect transition="in" filter="wipe(left)">
                                      <p:cBhvr>
                                        <p:cTn id="80" dur="500"/>
                                        <p:tgtEl>
                                          <p:spTgt spid="709657"/>
                                        </p:tgtEl>
                                      </p:cBhvr>
                                    </p:animEffect>
                                  </p:childTnLst>
                                  <p:subTnLst>
                                    <p:audio>
                                      <p:cMediaNode>
                                        <p:cTn display="0" masterRel="sameClick">
                                          <p:stCondLst>
                                            <p:cond evt="begin" delay="0">
                                              <p:tn val="78"/>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637" grpId="0" animBg="1"/>
      <p:bldP spid="709637" grpId="1" animBg="1"/>
      <p:bldP spid="709637" grpId="2" animBg="1"/>
      <p:bldP spid="709638" grpId="0" animBg="1"/>
      <p:bldP spid="709638" grpId="1" animBg="1"/>
      <p:bldP spid="70965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07616" name="Rectangle 32"/>
              <p:cNvSpPr>
                <a:spLocks noChangeArrowheads="1"/>
              </p:cNvSpPr>
              <p:nvPr/>
            </p:nvSpPr>
            <p:spPr bwMode="auto">
              <a:xfrm>
                <a:off x="690563" y="1781175"/>
                <a:ext cx="7772400" cy="5076825"/>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t>PRACTICE:                                                                                   </a:t>
                </a:r>
                <a:r>
                  <a:rPr lang="en-US" altLang="en-US" sz="2400" dirty="0">
                    <a:sym typeface="Symbol" pitchFamily="18" charset="2"/>
                  </a:rPr>
                  <a:t>A 2-kg mass is un-                                                               </a:t>
                </a:r>
                <a:r>
                  <a:rPr lang="en-US" altLang="en-US" sz="2400" dirty="0" err="1">
                    <a:sym typeface="Symbol" pitchFamily="18" charset="2"/>
                  </a:rPr>
                  <a:t>dergoing</a:t>
                </a:r>
                <a:r>
                  <a:rPr lang="en-US" altLang="en-US" sz="2400" dirty="0">
                    <a:sym typeface="Symbol" pitchFamily="18" charset="2"/>
                  </a:rPr>
                  <a:t> SHM with                                                                        a displacement vs.                                                                     time plot shown. </a:t>
                </a:r>
                <a:endParaRPr lang="en-US" altLang="en-US" sz="2400" dirty="0" smtClean="0">
                  <a:sym typeface="Symbol" pitchFamily="18" charset="2"/>
                </a:endParaRPr>
              </a:p>
              <a:p>
                <a:pPr eaLnBrk="1" hangingPunct="1">
                  <a:spcBef>
                    <a:spcPct val="0"/>
                  </a:spcBef>
                  <a:buFontTx/>
                  <a:buNone/>
                </a:pPr>
                <a:endParaRPr lang="en-US" altLang="en-US" sz="2400" dirty="0">
                  <a:sym typeface="Symbol" pitchFamily="18" charset="2"/>
                </a:endParaRPr>
              </a:p>
              <a:p>
                <a:pPr eaLnBrk="1" hangingPunct="1">
                  <a:spcBef>
                    <a:spcPct val="0"/>
                  </a:spcBef>
                  <a:buFontTx/>
                  <a:buAutoNum type="alphaLcParenBoth"/>
                </a:pPr>
                <a:r>
                  <a:rPr lang="en-US" altLang="en-US" sz="2400" dirty="0">
                    <a:sym typeface="Symbol" pitchFamily="18" charset="2"/>
                  </a:rPr>
                  <a:t> What is the total energy of this system?</a:t>
                </a:r>
              </a:p>
              <a:p>
                <a:pPr eaLnBrk="1" hangingPunct="1">
                  <a:lnSpc>
                    <a:spcPct val="95000"/>
                  </a:lnSpc>
                  <a:spcBef>
                    <a:spcPct val="0"/>
                  </a:spcBef>
                  <a:buFontTx/>
                  <a:buNone/>
                </a:pPr>
                <a:r>
                  <a:rPr lang="en-US" altLang="en-US" sz="2400" dirty="0">
                    <a:sym typeface="Symbol" pitchFamily="18" charset="2"/>
                  </a:rPr>
                  <a:t> </a:t>
                </a:r>
                <a14:m>
                  <m:oMath xmlns:m="http://schemas.openxmlformats.org/officeDocument/2006/math">
                    <m:r>
                      <a:rPr lang="en-US" altLang="en-US" sz="2400" i="1" dirty="0" smtClean="0">
                        <a:latin typeface="Cambria Math" panose="02040503050406030204" pitchFamily="18" charset="0"/>
                        <a:sym typeface="Symbol" pitchFamily="18" charset="2"/>
                      </a:rPr>
                      <m:t>=</m:t>
                    </m:r>
                    <m:f>
                      <m:fPr>
                        <m:ctrlPr>
                          <a:rPr lang="en-US" altLang="en-US" sz="2400" i="1" dirty="0" smtClean="0">
                            <a:latin typeface="Cambria Math" panose="02040503050406030204" pitchFamily="18" charset="0"/>
                            <a:sym typeface="Symbol" pitchFamily="18" charset="2"/>
                          </a:rPr>
                        </m:ctrlPr>
                      </m:fPr>
                      <m:num>
                        <m:r>
                          <a:rPr lang="en-US" altLang="en-US" sz="2400" i="1" dirty="0" smtClean="0">
                            <a:latin typeface="Cambria Math" panose="02040503050406030204" pitchFamily="18" charset="0"/>
                            <a:sym typeface="Symbol" pitchFamily="18" charset="2"/>
                          </a:rPr>
                          <m:t>2</m:t>
                        </m:r>
                      </m:num>
                      <m:den>
                        <m:r>
                          <a:rPr lang="en-US" altLang="en-US" sz="2400" i="1" dirty="0" smtClean="0">
                            <a:latin typeface="Cambria Math" panose="02040503050406030204" pitchFamily="18" charset="0"/>
                            <a:sym typeface="Symbol" pitchFamily="18" charset="2"/>
                          </a:rPr>
                          <m:t>𝑇</m:t>
                        </m:r>
                      </m:den>
                    </m:f>
                    <m:r>
                      <a:rPr lang="en-US" altLang="en-US" sz="2400" i="1" dirty="0" smtClean="0">
                        <a:latin typeface="Cambria Math" panose="02040503050406030204" pitchFamily="18" charset="0"/>
                        <a:sym typeface="Symbol" pitchFamily="18" charset="2"/>
                      </a:rPr>
                      <m:t>=</m:t>
                    </m:r>
                    <m:f>
                      <m:fPr>
                        <m:ctrlPr>
                          <a:rPr lang="en-US" altLang="en-US" sz="2400" i="1" dirty="0" smtClean="0">
                            <a:latin typeface="Cambria Math" panose="02040503050406030204" pitchFamily="18" charset="0"/>
                            <a:sym typeface="Symbol" pitchFamily="18" charset="2"/>
                          </a:rPr>
                        </m:ctrlPr>
                      </m:fPr>
                      <m:num>
                        <m:r>
                          <a:rPr lang="en-US" altLang="en-US" sz="2400" i="1" dirty="0" smtClean="0">
                            <a:latin typeface="Cambria Math" panose="02040503050406030204" pitchFamily="18" charset="0"/>
                            <a:sym typeface="Symbol" pitchFamily="18" charset="2"/>
                          </a:rPr>
                          <m:t>2</m:t>
                        </m:r>
                      </m:num>
                      <m:den>
                        <m:r>
                          <a:rPr lang="en-US" altLang="en-US" sz="2400" i="1" dirty="0" smtClean="0">
                            <a:latin typeface="Cambria Math" panose="02040503050406030204" pitchFamily="18" charset="0"/>
                            <a:sym typeface="Symbol" pitchFamily="18" charset="2"/>
                          </a:rPr>
                          <m:t>0.3</m:t>
                        </m:r>
                      </m:den>
                    </m:f>
                    <m:r>
                      <a:rPr lang="en-US" altLang="en-US" sz="2400" i="1" dirty="0" smtClean="0">
                        <a:latin typeface="Cambria Math" panose="02040503050406030204" pitchFamily="18" charset="0"/>
                        <a:sym typeface="Symbol" pitchFamily="18" charset="2"/>
                      </a:rPr>
                      <m:t> = 20.94 </m:t>
                    </m:r>
                  </m:oMath>
                </a14:m>
                <a:r>
                  <a:rPr lang="en-US" altLang="en-US" sz="2400" dirty="0">
                    <a:sym typeface="Symbol" pitchFamily="18" charset="2"/>
                  </a:rPr>
                  <a:t>rad</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-1</a:t>
                </a:r>
                <a:r>
                  <a:rPr lang="en-US" altLang="en-US" sz="2400" dirty="0">
                    <a:sym typeface="Symbol" pitchFamily="18" charset="2"/>
                  </a:rPr>
                  <a:t>. </a:t>
                </a:r>
                <a14:m>
                  <m:oMath xmlns:m="http://schemas.openxmlformats.org/officeDocument/2006/math">
                    <m:r>
                      <a:rPr lang="en-US" altLang="en-US" sz="2400" i="1" dirty="0" smtClean="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0</m:t>
                    </m:r>
                    <m:r>
                      <a:rPr lang="en-US" altLang="en-US" sz="2400" i="1" dirty="0">
                        <a:latin typeface="Cambria Math" panose="02040503050406030204" pitchFamily="18" charset="0"/>
                        <a:sym typeface="Symbol" pitchFamily="18" charset="2"/>
                      </a:rPr>
                      <m:t>=</m:t>
                    </m:r>
                    <m:r>
                      <a:rPr lang="en-US" altLang="en-US" sz="2400" b="0" i="1" dirty="0" smtClean="0">
                        <a:latin typeface="Cambria Math" panose="02040503050406030204" pitchFamily="18" charset="0"/>
                        <a:sym typeface="Symbol" pitchFamily="18" charset="2"/>
                      </a:rPr>
                      <m:t>0</m:t>
                    </m:r>
                    <m:r>
                      <a:rPr lang="en-US" altLang="en-US" sz="2400" i="1" dirty="0">
                        <a:latin typeface="Cambria Math" panose="02040503050406030204" pitchFamily="18" charset="0"/>
                        <a:sym typeface="Symbol" pitchFamily="18" charset="2"/>
                      </a:rPr>
                      <m:t>.0040 </m:t>
                    </m:r>
                  </m:oMath>
                </a14:m>
                <a:r>
                  <a:rPr lang="en-US" altLang="en-US" sz="2400" dirty="0">
                    <a:sym typeface="Symbol" pitchFamily="18" charset="2"/>
                  </a:rPr>
                  <a:t>m</a:t>
                </a:r>
                <a:r>
                  <a:rPr lang="en-US" altLang="en-US" sz="2400" dirty="0" smtClean="0">
                    <a:sym typeface="Symbol" pitchFamily="18" charset="2"/>
                  </a:rPr>
                  <a:t>.</a:t>
                </a:r>
              </a:p>
              <a:p>
                <a:pPr eaLnBrk="1" hangingPunct="1">
                  <a:lnSpc>
                    <a:spcPct val="95000"/>
                  </a:lnSpc>
                  <a:spcBef>
                    <a:spcPct val="0"/>
                  </a:spcBef>
                  <a:buFontTx/>
                  <a:buNone/>
                </a:pPr>
                <a:endParaRPr lang="en-US" altLang="en-US" sz="2400" dirty="0">
                  <a:sym typeface="Symbol" pitchFamily="18" charset="2"/>
                </a:endParaRPr>
              </a:p>
              <a:p>
                <a:pPr eaLnBrk="1" hangingPunct="1">
                  <a:lnSpc>
                    <a:spcPct val="95000"/>
                  </a:lnSpc>
                  <a:spcBef>
                    <a:spcPct val="0"/>
                  </a:spcBef>
                  <a:buFontTx/>
                  <a:buNone/>
                </a:pPr>
                <a:r>
                  <a:rPr lang="en-US" altLang="en-US" sz="2400" dirty="0">
                    <a:sym typeface="Symbol" pitchFamily="18" charset="2"/>
                  </a:rPr>
                  <a:t>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𝐸</m:t>
                    </m:r>
                    <m:r>
                      <a:rPr lang="en-US" altLang="en-US" sz="2400" i="1" baseline="-25000" dirty="0">
                        <a:solidFill>
                          <a:srgbClr val="000000"/>
                        </a:solidFill>
                        <a:latin typeface="Cambria Math" panose="02040503050406030204" pitchFamily="18" charset="0"/>
                        <a:cs typeface="Times New Roman" pitchFamily="18" charset="0"/>
                        <a:sym typeface="Symbol" pitchFamily="18" charset="2"/>
                      </a:rPr>
                      <m:t>𝑇</m:t>
                    </m:r>
                    <m:r>
                      <a:rPr lang="en-US" altLang="en-US" sz="2400" i="1" dirty="0">
                        <a:solidFill>
                          <a:srgbClr val="000000"/>
                        </a:solidFill>
                        <a:latin typeface="Cambria Math" panose="02040503050406030204" pitchFamily="18" charset="0"/>
                        <a:cs typeface="Times New Roman" pitchFamily="18" charset="0"/>
                        <a:sym typeface="Symbol" pitchFamily="18" charset="2"/>
                      </a:rPr>
                      <m:t>=</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(½)</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𝑚</m:t>
                    </m:r>
                    <m:r>
                      <a:rPr lang="en-US" altLang="en-US" sz="2400" i="1" dirty="0">
                        <a:solidFill>
                          <a:srgbClr val="000000"/>
                        </a:solidFill>
                        <a:latin typeface="Cambria Math" panose="02040503050406030204" pitchFamily="18" charset="0"/>
                        <a:cs typeface="Times New Roman" pitchFamily="18" charset="0"/>
                        <a:sym typeface="Symbol" pitchFamily="18" charset="2"/>
                      </a:rPr>
                      <m:t></m:t>
                    </m:r>
                    <m:r>
                      <a:rPr lang="en-US" altLang="en-US" sz="24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2400" i="1" dirty="0">
                        <a:solidFill>
                          <a:srgbClr val="000000"/>
                        </a:solidFill>
                        <a:latin typeface="Cambria Math" panose="02040503050406030204" pitchFamily="18" charset="0"/>
                        <a:cs typeface="Times New Roman" pitchFamily="18" charset="0"/>
                        <a:sym typeface="Symbol" pitchFamily="18" charset="2"/>
                      </a:rPr>
                      <m:t>𝑥</m:t>
                    </m:r>
                    <m:r>
                      <a:rPr lang="en-US" altLang="en-US" sz="2400" i="1" baseline="-25000" dirty="0">
                        <a:solidFill>
                          <a:srgbClr val="000000"/>
                        </a:solidFill>
                        <a:latin typeface="Cambria Math" panose="02040503050406030204" pitchFamily="18" charset="0"/>
                        <a:cs typeface="Times New Roman" pitchFamily="18" charset="0"/>
                        <a:sym typeface="Symbol" pitchFamily="18" charset="2"/>
                      </a:rPr>
                      <m:t>0</m:t>
                    </m:r>
                    <m:r>
                      <a:rPr lang="en-US" altLang="en-US" sz="24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2400" i="1" dirty="0">
                        <a:solidFill>
                          <a:srgbClr val="000000"/>
                        </a:solidFill>
                        <a:latin typeface="Cambria Math" panose="02040503050406030204" pitchFamily="18" charset="0"/>
                        <a:cs typeface="Times New Roman" pitchFamily="18" charset="0"/>
                        <a:sym typeface="Symbol" pitchFamily="18" charset="2"/>
                      </a:rPr>
                      <m:t>=</m:t>
                    </m:r>
                    <m:d>
                      <m:dPr>
                        <m:ctrlPr>
                          <a:rPr lang="en-US" altLang="en-US" sz="2400" i="1" dirty="0">
                            <a:solidFill>
                              <a:srgbClr val="000000"/>
                            </a:solidFill>
                            <a:latin typeface="Cambria Math" panose="02040503050406030204" pitchFamily="18" charset="0"/>
                            <a:cs typeface="Times New Roman" pitchFamily="18" charset="0"/>
                            <a:sym typeface="Symbol" pitchFamily="18" charset="2"/>
                          </a:rPr>
                        </m:ctrlPr>
                      </m:dPr>
                      <m:e>
                        <m:r>
                          <a:rPr lang="en-US" altLang="en-US" sz="2400" i="1" dirty="0">
                            <a:latin typeface="Cambria Math" panose="02040503050406030204" pitchFamily="18" charset="0"/>
                            <a:cs typeface="Courier New" pitchFamily="49" charset="0"/>
                            <a:sym typeface="Symbol" pitchFamily="18" charset="2"/>
                          </a:rPr>
                          <m:t>½</m:t>
                        </m:r>
                      </m:e>
                    </m:d>
                    <m:d>
                      <m:dPr>
                        <m:ctrlPr>
                          <a:rPr lang="en-US" altLang="en-US" sz="2400" i="1" dirty="0" smtClean="0">
                            <a:solidFill>
                              <a:srgbClr val="000000"/>
                            </a:solidFill>
                            <a:latin typeface="Cambria Math" panose="02040503050406030204" pitchFamily="18" charset="0"/>
                            <a:cs typeface="Courier New" pitchFamily="49" charset="0"/>
                            <a:sym typeface="Symbol" pitchFamily="18" charset="2"/>
                          </a:rPr>
                        </m:ctrlPr>
                      </m:dPr>
                      <m:e>
                        <m:r>
                          <a:rPr lang="en-US" altLang="en-US" sz="2400" i="1" dirty="0">
                            <a:solidFill>
                              <a:srgbClr val="000000"/>
                            </a:solidFill>
                            <a:latin typeface="Cambria Math" panose="02040503050406030204" pitchFamily="18" charset="0"/>
                            <a:cs typeface="Times New Roman" pitchFamily="18" charset="0"/>
                            <a:sym typeface="Symbol" pitchFamily="18" charset="2"/>
                          </a:rPr>
                          <m:t>2</m:t>
                        </m:r>
                      </m:e>
                    </m:d>
                    <m:sSup>
                      <m:sSupPr>
                        <m:ctrlPr>
                          <a:rPr lang="en-US" altLang="en-US" sz="2400" b="0" i="1" dirty="0" smtClean="0">
                            <a:solidFill>
                              <a:srgbClr val="000000"/>
                            </a:solidFill>
                            <a:latin typeface="Cambria Math" panose="02040503050406030204" pitchFamily="18" charset="0"/>
                            <a:cs typeface="Times New Roman" pitchFamily="18" charset="0"/>
                            <a:sym typeface="Symbol" pitchFamily="18" charset="2"/>
                          </a:rPr>
                        </m:ctrlPr>
                      </m:sSupPr>
                      <m:e>
                        <m:d>
                          <m:dPr>
                            <m:ctrlPr>
                              <a:rPr lang="en-US" altLang="en-US" sz="2400" i="1" dirty="0">
                                <a:solidFill>
                                  <a:srgbClr val="000000"/>
                                </a:solidFill>
                                <a:latin typeface="Cambria Math" panose="02040503050406030204" pitchFamily="18" charset="0"/>
                                <a:cs typeface="Times New Roman" pitchFamily="18" charset="0"/>
                                <a:sym typeface="Symbol" pitchFamily="18" charset="2"/>
                              </a:rPr>
                            </m:ctrlPr>
                          </m:dPr>
                          <m:e>
                            <m:r>
                              <a:rPr lang="en-US" altLang="en-US" sz="2400" i="1" dirty="0" smtClean="0">
                                <a:solidFill>
                                  <a:srgbClr val="000000"/>
                                </a:solidFill>
                                <a:latin typeface="Cambria Math" panose="02040503050406030204" pitchFamily="18" charset="0"/>
                                <a:cs typeface="Times New Roman" pitchFamily="18" charset="0"/>
                                <a:sym typeface="Symbol" pitchFamily="18" charset="2"/>
                              </a:rPr>
                              <m:t>20.94</m:t>
                            </m:r>
                          </m:e>
                        </m:d>
                      </m:e>
                      <m:sup>
                        <m:r>
                          <a:rPr lang="en-US" altLang="en-US" sz="2400" b="0" i="1" dirty="0" smtClean="0">
                            <a:solidFill>
                              <a:srgbClr val="000000"/>
                            </a:solidFill>
                            <a:latin typeface="Cambria Math" panose="02040503050406030204" pitchFamily="18" charset="0"/>
                            <a:cs typeface="Times New Roman" pitchFamily="18" charset="0"/>
                            <a:sym typeface="Symbol" pitchFamily="18" charset="2"/>
                          </a:rPr>
                          <m:t>2</m:t>
                        </m:r>
                      </m:sup>
                    </m:sSup>
                    <m:sSup>
                      <m:sSupPr>
                        <m:ctrlPr>
                          <a:rPr lang="en-US" altLang="en-US" sz="2400" b="0" i="1" dirty="0" smtClean="0">
                            <a:solidFill>
                              <a:srgbClr val="000000"/>
                            </a:solidFill>
                            <a:latin typeface="Cambria Math" panose="02040503050406030204" pitchFamily="18" charset="0"/>
                            <a:cs typeface="Times New Roman" pitchFamily="18" charset="0"/>
                            <a:sym typeface="Symbol" pitchFamily="18" charset="2"/>
                          </a:rPr>
                        </m:ctrlPr>
                      </m:sSupPr>
                      <m:e>
                        <m:d>
                          <m:dPr>
                            <m:ctrlPr>
                              <a:rPr lang="en-US" altLang="en-US" sz="2400" b="0" i="1" dirty="0" smtClean="0">
                                <a:solidFill>
                                  <a:srgbClr val="000000"/>
                                </a:solidFill>
                                <a:latin typeface="Cambria Math" panose="02040503050406030204" pitchFamily="18" charset="0"/>
                                <a:cs typeface="Times New Roman" pitchFamily="18" charset="0"/>
                                <a:sym typeface="Symbol" pitchFamily="18" charset="2"/>
                              </a:rPr>
                            </m:ctrlPr>
                          </m:dPr>
                          <m:e>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r>
                              <a:rPr lang="en-US" altLang="en-US" sz="2400" i="1" dirty="0">
                                <a:solidFill>
                                  <a:srgbClr val="000000"/>
                                </a:solidFill>
                                <a:latin typeface="Cambria Math" panose="02040503050406030204" pitchFamily="18" charset="0"/>
                                <a:cs typeface="Times New Roman" pitchFamily="18" charset="0"/>
                                <a:sym typeface="Symbol" pitchFamily="18" charset="2"/>
                              </a:rPr>
                              <m:t>0040</m:t>
                            </m:r>
                          </m:e>
                        </m:d>
                      </m:e>
                      <m:sup>
                        <m:r>
                          <a:rPr lang="en-US" altLang="en-US" sz="2400" b="0" i="1" dirty="0" smtClean="0">
                            <a:solidFill>
                              <a:srgbClr val="000000"/>
                            </a:solidFill>
                            <a:latin typeface="Cambria Math" panose="02040503050406030204" pitchFamily="18" charset="0"/>
                            <a:cs typeface="Times New Roman" pitchFamily="18" charset="0"/>
                            <a:sym typeface="Symbol" pitchFamily="18" charset="2"/>
                          </a:rPr>
                          <m:t>2</m:t>
                        </m:r>
                      </m:sup>
                    </m:sSup>
                  </m:oMath>
                </a14:m>
                <a:endParaRPr lang="en-US" altLang="en-US" sz="2400" dirty="0" smtClean="0">
                  <a:cs typeface="Courier New" pitchFamily="49" charset="0"/>
                  <a:sym typeface="Symbol" pitchFamily="18" charset="2"/>
                </a:endParaRPr>
              </a:p>
              <a:p>
                <a:pPr eaLnBrk="1" hangingPunct="1">
                  <a:lnSpc>
                    <a:spcPct val="95000"/>
                  </a:lnSpc>
                  <a:spcBef>
                    <a:spcPct val="0"/>
                  </a:spcBef>
                  <a:buFontTx/>
                  <a:buNone/>
                </a:pPr>
                <a:r>
                  <a:rPr lang="en-US" altLang="en-US" sz="2400" dirty="0" smtClean="0">
                    <a:cs typeface="Courier New" pitchFamily="49" charset="0"/>
                    <a:sym typeface="Symbol" pitchFamily="18" charset="2"/>
                  </a:rPr>
                  <a:t>		        </a:t>
                </a:r>
                <a14:m>
                  <m:oMath xmlns:m="http://schemas.openxmlformats.org/officeDocument/2006/math">
                    <m:r>
                      <a:rPr lang="en-US" altLang="en-US" sz="2400" i="1" dirty="0">
                        <a:solidFill>
                          <a:srgbClr val="000000"/>
                        </a:solidFill>
                        <a:latin typeface="Cambria Math" panose="02040503050406030204" pitchFamily="18" charset="0"/>
                        <a:cs typeface="Times New Roman" pitchFamily="18" charset="0"/>
                        <a:sym typeface="Symbol" pitchFamily="18" charset="2"/>
                      </a:rPr>
                      <m:t>=0</m:t>
                    </m:r>
                    <m:r>
                      <a:rPr lang="en-US" altLang="en-US" sz="2400" i="1" dirty="0">
                        <a:latin typeface="Cambria Math" panose="02040503050406030204" pitchFamily="18" charset="0"/>
                        <a:cs typeface="Courier New" pitchFamily="49" charset="0"/>
                        <a:sym typeface="Symbol" pitchFamily="18" charset="2"/>
                      </a:rPr>
                      <m:t>.0070</m:t>
                    </m:r>
                  </m:oMath>
                </a14:m>
                <a:r>
                  <a:rPr lang="en-US" altLang="en-US" sz="2400" dirty="0">
                    <a:cs typeface="Courier New" pitchFamily="49" charset="0"/>
                    <a:sym typeface="Symbol" pitchFamily="18" charset="2"/>
                  </a:rPr>
                  <a:t>J</a:t>
                </a:r>
              </a:p>
            </p:txBody>
          </p:sp>
        </mc:Choice>
        <mc:Fallback xmlns="">
          <p:sp>
            <p:nvSpPr>
              <p:cNvPr id="707616" name="Rectangle 32"/>
              <p:cNvSpPr>
                <a:spLocks noRot="1" noChangeAspect="1" noMove="1" noResize="1" noEditPoints="1" noAdjustHandles="1" noChangeArrowheads="1" noChangeShapeType="1" noTextEdit="1"/>
              </p:cNvSpPr>
              <p:nvPr/>
            </p:nvSpPr>
            <p:spPr bwMode="auto">
              <a:xfrm>
                <a:off x="690563" y="1781175"/>
                <a:ext cx="7772400" cy="5076825"/>
              </a:xfrm>
              <a:prstGeom prst="rect">
                <a:avLst/>
              </a:prstGeom>
              <a:blipFill>
                <a:blip r:embed="rId6"/>
                <a:stretch>
                  <a:fillRect l="-1176" t="-840" r="-1474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9155" name="Rectangle 2"/>
          <p:cNvSpPr>
            <a:spLocks noChangeArrowheads="1"/>
          </p:cNvSpPr>
          <p:nvPr/>
        </p:nvSpPr>
        <p:spPr bwMode="auto">
          <a:xfrm>
            <a:off x="685800" y="1343025"/>
            <a:ext cx="7772400" cy="4381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p:txBody>
      </p:sp>
      <p:pic>
        <p:nvPicPr>
          <p:cNvPr id="707618" name="Picture 34"/>
          <p:cNvPicPr>
            <a:picLocks noChangeAspect="1" noChangeArrowheads="1"/>
          </p:cNvPicPr>
          <p:nvPr/>
        </p:nvPicPr>
        <p:blipFill>
          <a:blip r:embed="rId7"/>
          <a:srcRect/>
          <a:stretch>
            <a:fillRect/>
          </a:stretch>
        </p:blipFill>
        <p:spPr bwMode="auto">
          <a:xfrm>
            <a:off x="3503613" y="1851025"/>
            <a:ext cx="5516562" cy="1809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7619" name="Line 35"/>
          <p:cNvSpPr>
            <a:spLocks noChangeShapeType="1"/>
          </p:cNvSpPr>
          <p:nvPr/>
        </p:nvSpPr>
        <p:spPr bwMode="auto">
          <a:xfrm>
            <a:off x="3956050" y="2770188"/>
            <a:ext cx="247967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7620" name="Line 36"/>
          <p:cNvSpPr>
            <a:spLocks noChangeShapeType="1"/>
          </p:cNvSpPr>
          <p:nvPr/>
        </p:nvSpPr>
        <p:spPr bwMode="auto">
          <a:xfrm flipV="1">
            <a:off x="3962400" y="1946786"/>
            <a:ext cx="4916" cy="8138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07616">
                                            <p:txEl>
                                              <p:pRg st="0" end="0"/>
                                            </p:txEl>
                                          </p:spTgt>
                                        </p:tgtEl>
                                        <p:attrNameLst>
                                          <p:attrName>style.visibility</p:attrName>
                                        </p:attrNameLst>
                                      </p:cBhvr>
                                      <p:to>
                                        <p:strVal val="visible"/>
                                      </p:to>
                                    </p:set>
                                    <p:anim calcmode="lin" valueType="num">
                                      <p:cBhvr additive="base">
                                        <p:cTn id="7" dur="500" fill="hold"/>
                                        <p:tgtEl>
                                          <p:spTgt spid="7076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76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07616">
                                            <p:txEl>
                                              <p:pRg st="2" end="2"/>
                                            </p:txEl>
                                          </p:spTgt>
                                        </p:tgtEl>
                                        <p:attrNameLst>
                                          <p:attrName>style.visibility</p:attrName>
                                        </p:attrNameLst>
                                      </p:cBhvr>
                                      <p:to>
                                        <p:strVal val="visible"/>
                                      </p:to>
                                    </p:set>
                                    <p:anim calcmode="lin" valueType="num">
                                      <p:cBhvr additive="base">
                                        <p:cTn id="13" dur="500" fill="hold"/>
                                        <p:tgtEl>
                                          <p:spTgt spid="70761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76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07616">
                                            <p:txEl>
                                              <p:pRg st="3" end="3"/>
                                            </p:txEl>
                                          </p:spTgt>
                                        </p:tgtEl>
                                        <p:attrNameLst>
                                          <p:attrName>style.visibility</p:attrName>
                                        </p:attrNameLst>
                                      </p:cBhvr>
                                      <p:to>
                                        <p:strVal val="visible"/>
                                      </p:to>
                                    </p:set>
                                    <p:anim calcmode="lin" valueType="num">
                                      <p:cBhvr additive="base">
                                        <p:cTn id="19" dur="500" fill="hold"/>
                                        <p:tgtEl>
                                          <p:spTgt spid="70761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76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07616">
                                            <p:txEl>
                                              <p:pRg st="5" end="5"/>
                                            </p:txEl>
                                          </p:spTgt>
                                        </p:tgtEl>
                                        <p:attrNameLst>
                                          <p:attrName>style.visibility</p:attrName>
                                        </p:attrNameLst>
                                      </p:cBhvr>
                                      <p:to>
                                        <p:strVal val="visible"/>
                                      </p:to>
                                    </p:set>
                                    <p:anim calcmode="lin" valueType="num">
                                      <p:cBhvr additive="base">
                                        <p:cTn id="25" dur="500" fill="hold"/>
                                        <p:tgtEl>
                                          <p:spTgt spid="70761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761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07616">
                                            <p:txEl>
                                              <p:pRg st="6" end="6"/>
                                            </p:txEl>
                                          </p:spTgt>
                                        </p:tgtEl>
                                        <p:attrNameLst>
                                          <p:attrName>style.visibility</p:attrName>
                                        </p:attrNameLst>
                                      </p:cBhvr>
                                      <p:to>
                                        <p:strVal val="visible"/>
                                      </p:to>
                                    </p:set>
                                    <p:anim calcmode="lin" valueType="num">
                                      <p:cBhvr additive="base">
                                        <p:cTn id="31" dur="500" fill="hold"/>
                                        <p:tgtEl>
                                          <p:spTgt spid="70761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0761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53" presetClass="entr" presetSubtype="0" fill="hold" nodeType="withEffect">
                                  <p:stCondLst>
                                    <p:cond delay="0"/>
                                  </p:stCondLst>
                                  <p:childTnLst>
                                    <p:set>
                                      <p:cBhvr>
                                        <p:cTn id="34" dur="1" fill="hold">
                                          <p:stCondLst>
                                            <p:cond delay="0"/>
                                          </p:stCondLst>
                                        </p:cTn>
                                        <p:tgtEl>
                                          <p:spTgt spid="707618"/>
                                        </p:tgtEl>
                                        <p:attrNameLst>
                                          <p:attrName>style.visibility</p:attrName>
                                        </p:attrNameLst>
                                      </p:cBhvr>
                                      <p:to>
                                        <p:strVal val="visible"/>
                                      </p:to>
                                    </p:set>
                                    <p:anim calcmode="lin" valueType="num">
                                      <p:cBhvr>
                                        <p:cTn id="35" dur="500" fill="hold"/>
                                        <p:tgtEl>
                                          <p:spTgt spid="707618"/>
                                        </p:tgtEl>
                                        <p:attrNameLst>
                                          <p:attrName>ppt_w</p:attrName>
                                        </p:attrNameLst>
                                      </p:cBhvr>
                                      <p:tavLst>
                                        <p:tav tm="0">
                                          <p:val>
                                            <p:fltVal val="0"/>
                                          </p:val>
                                        </p:tav>
                                        <p:tav tm="100000">
                                          <p:val>
                                            <p:strVal val="#ppt_w"/>
                                          </p:val>
                                        </p:tav>
                                      </p:tavLst>
                                    </p:anim>
                                    <p:anim calcmode="lin" valueType="num">
                                      <p:cBhvr>
                                        <p:cTn id="36" dur="500" fill="hold"/>
                                        <p:tgtEl>
                                          <p:spTgt spid="707618"/>
                                        </p:tgtEl>
                                        <p:attrNameLst>
                                          <p:attrName>ppt_h</p:attrName>
                                        </p:attrNameLst>
                                      </p:cBhvr>
                                      <p:tavLst>
                                        <p:tav tm="0">
                                          <p:val>
                                            <p:fltVal val="0"/>
                                          </p:val>
                                        </p:tav>
                                        <p:tav tm="100000">
                                          <p:val>
                                            <p:strVal val="#ppt_h"/>
                                          </p:val>
                                        </p:tav>
                                      </p:tavLst>
                                    </p:anim>
                                    <p:animEffect transition="in" filter="fade">
                                      <p:cBhvr>
                                        <p:cTn id="37" dur="500"/>
                                        <p:tgtEl>
                                          <p:spTgt spid="7076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07619"/>
                                        </p:tgtEl>
                                        <p:attrNameLst>
                                          <p:attrName>style.visibility</p:attrName>
                                        </p:attrNameLst>
                                      </p:cBhvr>
                                      <p:to>
                                        <p:strVal val="visible"/>
                                      </p:to>
                                    </p:set>
                                    <p:animEffect transition="in" filter="wipe(left)">
                                      <p:cBhvr>
                                        <p:cTn id="42" dur="500"/>
                                        <p:tgtEl>
                                          <p:spTgt spid="707619"/>
                                        </p:tgtEl>
                                      </p:cBhvr>
                                    </p:animEffect>
                                  </p:childTnLst>
                                  <p:subTnLst>
                                    <p:audio>
                                      <p:cMediaNode>
                                        <p:cTn display="0" masterRel="sameClick">
                                          <p:stCondLst>
                                            <p:cond evt="begin" delay="0">
                                              <p:tn val="40"/>
                                            </p:cond>
                                          </p:stCondLst>
                                          <p:endCondLst>
                                            <p:cond evt="onStopAudio" delay="0">
                                              <p:tgtEl>
                                                <p:sldTgt/>
                                              </p:tgtEl>
                                            </p:cond>
                                          </p:endCondLst>
                                        </p:cTn>
                                        <p:tgtEl>
                                          <p:sndTgt r:embed="rId5" name="cashreg.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07620"/>
                                        </p:tgtEl>
                                        <p:attrNameLst>
                                          <p:attrName>style.visibility</p:attrName>
                                        </p:attrNameLst>
                                      </p:cBhvr>
                                      <p:to>
                                        <p:strVal val="visible"/>
                                      </p:to>
                                    </p:set>
                                    <p:animEffect transition="in" filter="wipe(down)">
                                      <p:cBhvr>
                                        <p:cTn id="47" dur="500"/>
                                        <p:tgtEl>
                                          <p:spTgt spid="707620"/>
                                        </p:tgtEl>
                                      </p:cBhvr>
                                    </p:animEffect>
                                  </p:childTnLst>
                                  <p:subTnLst>
                                    <p:audio>
                                      <p:cMediaNode>
                                        <p:cTn display="0" masterRel="sameClick">
                                          <p:stCondLst>
                                            <p:cond evt="begin" delay="0">
                                              <p:tn val="45"/>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619" grpId="0" animBg="1"/>
      <p:bldP spid="70762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07616" name="Rectangle 32"/>
              <p:cNvSpPr>
                <a:spLocks noChangeArrowheads="1"/>
              </p:cNvSpPr>
              <p:nvPr/>
            </p:nvSpPr>
            <p:spPr bwMode="auto">
              <a:xfrm>
                <a:off x="690563" y="1781175"/>
                <a:ext cx="7772400" cy="5076825"/>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t>PRACTICE:                                                                                   </a:t>
                </a:r>
                <a:r>
                  <a:rPr lang="en-US" altLang="en-US" sz="2400" dirty="0">
                    <a:sym typeface="Symbol" pitchFamily="18" charset="2"/>
                  </a:rPr>
                  <a:t>A 2-kg mass is un-                                                               </a:t>
                </a:r>
                <a:r>
                  <a:rPr lang="en-US" altLang="en-US" sz="2400" dirty="0" err="1">
                    <a:sym typeface="Symbol" pitchFamily="18" charset="2"/>
                  </a:rPr>
                  <a:t>dergoing</a:t>
                </a:r>
                <a:r>
                  <a:rPr lang="en-US" altLang="en-US" sz="2400" dirty="0">
                    <a:sym typeface="Symbol" pitchFamily="18" charset="2"/>
                  </a:rPr>
                  <a:t> SHM with                                                                        a displacement vs.                                                                     time plot shown. </a:t>
                </a:r>
                <a:endParaRPr lang="en-US" altLang="en-US" sz="2400" dirty="0" smtClean="0">
                  <a:sym typeface="Symbol" pitchFamily="18" charset="2"/>
                </a:endParaRPr>
              </a:p>
              <a:p>
                <a:pPr eaLnBrk="1" hangingPunct="1">
                  <a:spcBef>
                    <a:spcPts val="600"/>
                  </a:spcBef>
                  <a:buFontTx/>
                  <a:buNone/>
                </a:pPr>
                <a:r>
                  <a:rPr lang="en-US" altLang="en-US" sz="2400" dirty="0" smtClean="0">
                    <a:sym typeface="Symbol" pitchFamily="18" charset="2"/>
                  </a:rPr>
                  <a:t>(</a:t>
                </a:r>
                <a:r>
                  <a:rPr lang="en-US" altLang="en-US" sz="2400" dirty="0">
                    <a:sym typeface="Symbol" pitchFamily="18" charset="2"/>
                  </a:rPr>
                  <a:t>b) What is the potential energy at </a:t>
                </a:r>
                <a14:m>
                  <m:oMath xmlns:m="http://schemas.openxmlformats.org/officeDocument/2006/math">
                    <m:r>
                      <a:rPr lang="en-US" altLang="en-US" sz="2400" i="1" dirty="0" smtClean="0">
                        <a:latin typeface="Cambria Math" panose="02040503050406030204" pitchFamily="18" charset="0"/>
                        <a:sym typeface="Symbol" pitchFamily="18" charset="2"/>
                      </a:rPr>
                      <m:t>𝑡</m:t>
                    </m:r>
                    <m:r>
                      <a:rPr lang="en-US" altLang="en-US" sz="2400" i="1" dirty="0" smtClean="0">
                        <a:latin typeface="Cambria Math" panose="02040503050406030204" pitchFamily="18" charset="0"/>
                        <a:sym typeface="Symbol" pitchFamily="18" charset="2"/>
                      </a:rPr>
                      <m:t>=0.125 </m:t>
                    </m:r>
                  </m:oMath>
                </a14:m>
                <a:r>
                  <a:rPr lang="en-US" altLang="en-US" sz="2400" dirty="0">
                    <a:sym typeface="Symbol" pitchFamily="18" charset="2"/>
                  </a:rPr>
                  <a:t>s?</a:t>
                </a:r>
              </a:p>
              <a:p>
                <a:pPr eaLnBrk="1" hangingPunct="1">
                  <a:lnSpc>
                    <a:spcPct val="95000"/>
                  </a:lnSpc>
                  <a:spcBef>
                    <a:spcPct val="0"/>
                  </a:spcBef>
                  <a:buFontTx/>
                  <a:buNone/>
                </a:pPr>
                <a:r>
                  <a:rPr lang="en-US" altLang="en-US" sz="2400" dirty="0">
                    <a:sym typeface="Symbol" pitchFamily="18" charset="2"/>
                  </a:rPr>
                  <a:t> </a:t>
                </a:r>
                <a:r>
                  <a:rPr lang="en-US" altLang="en-US" sz="2400" dirty="0">
                    <a:solidFill>
                      <a:srgbClr val="000000"/>
                    </a:solidFill>
                    <a:sym typeface="Symbol" pitchFamily="18" charset="2"/>
                  </a:rPr>
                  <a:t>From the graph </a:t>
                </a:r>
                <a14:m>
                  <m:oMath xmlns:m="http://schemas.openxmlformats.org/officeDocument/2006/math">
                    <m:r>
                      <a:rPr lang="en-US" altLang="en-US" sz="2400" i="1" dirty="0" smtClean="0">
                        <a:solidFill>
                          <a:srgbClr val="000000"/>
                        </a:solidFill>
                        <a:latin typeface="Cambria Math" panose="02040503050406030204" pitchFamily="18" charset="0"/>
                        <a:sym typeface="Symbol" pitchFamily="18" charset="2"/>
                      </a:rPr>
                      <m:t>𝑥</m:t>
                    </m:r>
                    <m:r>
                      <a:rPr lang="en-US" altLang="en-US" sz="2400" i="1" dirty="0" smtClean="0">
                        <a:solidFill>
                          <a:srgbClr val="000000"/>
                        </a:solidFill>
                        <a:latin typeface="Cambria Math" panose="02040503050406030204" pitchFamily="18" charset="0"/>
                        <a:sym typeface="Symbol" pitchFamily="18" charset="2"/>
                      </a:rPr>
                      <m:t>=0.0020 </m:t>
                    </m:r>
                  </m:oMath>
                </a14:m>
                <a:r>
                  <a:rPr lang="en-US" altLang="en-US" sz="2400" dirty="0">
                    <a:solidFill>
                      <a:srgbClr val="000000"/>
                    </a:solidFill>
                    <a:sym typeface="Symbol" pitchFamily="18" charset="2"/>
                  </a:rPr>
                  <a:t>m so that</a:t>
                </a:r>
                <a:endParaRPr lang="en-US" altLang="en-US" sz="2400" dirty="0">
                  <a:sym typeface="Symbol" pitchFamily="18" charset="2"/>
                </a:endParaRPr>
              </a:p>
              <a:p>
                <a:pPr eaLnBrk="1" hangingPunct="1">
                  <a:lnSpc>
                    <a:spcPct val="95000"/>
                  </a:lnSpc>
                  <a:spcBef>
                    <a:spcPct val="0"/>
                  </a:spcBef>
                  <a:buFontTx/>
                  <a:buNone/>
                </a:pPr>
                <a:r>
                  <a:rPr lang="en-US" altLang="en-US" sz="2400" dirty="0">
                    <a:sym typeface="Symbol" pitchFamily="18" charset="2"/>
                  </a:rPr>
                  <a:t>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𝐸</m:t>
                    </m:r>
                    <m:r>
                      <a:rPr lang="en-US" altLang="en-US" sz="2400" i="1" baseline="-25000" dirty="0" smtClean="0">
                        <a:solidFill>
                          <a:srgbClr val="000000"/>
                        </a:solidFill>
                        <a:latin typeface="Cambria Math" panose="02040503050406030204" pitchFamily="18" charset="0"/>
                        <a:cs typeface="Times New Roman" pitchFamily="18" charset="0"/>
                        <a:sym typeface="Symbol" pitchFamily="18" charset="2"/>
                      </a:rPr>
                      <m:t>𝑃</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 = </m:t>
                    </m:r>
                    <m:d>
                      <m:dPr>
                        <m:ctrlPr>
                          <a:rPr lang="en-US" altLang="en-US" sz="2400" i="1" dirty="0" smtClean="0">
                            <a:solidFill>
                              <a:srgbClr val="000000"/>
                            </a:solidFill>
                            <a:latin typeface="Cambria Math" panose="02040503050406030204" pitchFamily="18" charset="0"/>
                            <a:cs typeface="Times New Roman" pitchFamily="18" charset="0"/>
                            <a:sym typeface="Symbol" pitchFamily="18" charset="2"/>
                          </a:rPr>
                        </m:ctrlPr>
                      </m:dPr>
                      <m:e>
                        <m:r>
                          <a:rPr lang="en-US" altLang="en-US" sz="2400" i="1" dirty="0" smtClean="0">
                            <a:solidFill>
                              <a:srgbClr val="000000"/>
                            </a:solidFill>
                            <a:latin typeface="Cambria Math" panose="02040503050406030204" pitchFamily="18" charset="0"/>
                            <a:cs typeface="Times New Roman" pitchFamily="18" charset="0"/>
                            <a:sym typeface="Symbol" pitchFamily="18" charset="2"/>
                          </a:rPr>
                          <m:t>½</m:t>
                        </m:r>
                      </m:e>
                    </m:d>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𝑚</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2</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𝑥</m:t>
                    </m:r>
                    <m:r>
                      <a:rPr lang="en-US" altLang="en-US" sz="2400" i="1" baseline="30000" dirty="0" smtClean="0">
                        <a:solidFill>
                          <a:srgbClr val="000000"/>
                        </a:solidFill>
                        <a:latin typeface="Cambria Math" panose="02040503050406030204" pitchFamily="18" charset="0"/>
                        <a:cs typeface="Times New Roman" pitchFamily="18" charset="0"/>
                        <a:sym typeface="Symbol" pitchFamily="18" charset="2"/>
                      </a:rPr>
                      <m:t>2</m:t>
                    </m:r>
                    <m:r>
                      <a:rPr lang="en-US" altLang="en-US" sz="2400" i="1" dirty="0">
                        <a:solidFill>
                          <a:srgbClr val="000000"/>
                        </a:solidFill>
                        <a:latin typeface="Cambria Math" panose="02040503050406030204" pitchFamily="18" charset="0"/>
                        <a:cs typeface="Times New Roman" pitchFamily="18" charset="0"/>
                        <a:sym typeface="Symbol" pitchFamily="18" charset="2"/>
                      </a:rPr>
                      <m:t> =</m:t>
                    </m:r>
                    <m:d>
                      <m:dPr>
                        <m:ctrlPr>
                          <a:rPr lang="en-US" altLang="en-US" sz="2400" i="1" dirty="0">
                            <a:solidFill>
                              <a:srgbClr val="000000"/>
                            </a:solidFill>
                            <a:latin typeface="Cambria Math" panose="02040503050406030204" pitchFamily="18" charset="0"/>
                            <a:cs typeface="Times New Roman" pitchFamily="18" charset="0"/>
                            <a:sym typeface="Symbol" pitchFamily="18" charset="2"/>
                          </a:rPr>
                        </m:ctrlPr>
                      </m:dPr>
                      <m:e>
                        <m:r>
                          <a:rPr lang="en-US" altLang="en-US" sz="2400" i="1" dirty="0">
                            <a:solidFill>
                              <a:srgbClr val="000000"/>
                            </a:solidFill>
                            <a:latin typeface="Cambria Math" panose="02040503050406030204" pitchFamily="18" charset="0"/>
                            <a:cs typeface="Times New Roman" pitchFamily="18" charset="0"/>
                            <a:sym typeface="Symbol" pitchFamily="18" charset="2"/>
                          </a:rPr>
                          <m:t>½</m:t>
                        </m:r>
                      </m:e>
                    </m:d>
                    <m:d>
                      <m:dPr>
                        <m:ctrlPr>
                          <a:rPr lang="en-US" altLang="en-US" sz="2400" i="1" dirty="0" smtClean="0">
                            <a:solidFill>
                              <a:srgbClr val="000000"/>
                            </a:solidFill>
                            <a:latin typeface="Cambria Math" panose="02040503050406030204" pitchFamily="18" charset="0"/>
                            <a:cs typeface="Times New Roman" pitchFamily="18" charset="0"/>
                            <a:sym typeface="Symbol" pitchFamily="18" charset="2"/>
                          </a:rPr>
                        </m:ctrlPr>
                      </m:dPr>
                      <m:e>
                        <m:r>
                          <a:rPr lang="en-US" altLang="en-US" sz="2400" i="1" dirty="0" smtClean="0">
                            <a:solidFill>
                              <a:srgbClr val="000000"/>
                            </a:solidFill>
                            <a:latin typeface="Cambria Math" panose="02040503050406030204" pitchFamily="18" charset="0"/>
                            <a:cs typeface="Times New Roman" pitchFamily="18" charset="0"/>
                            <a:sym typeface="Symbol" pitchFamily="18" charset="2"/>
                          </a:rPr>
                          <m:t>2</m:t>
                        </m:r>
                      </m:e>
                    </m:d>
                    <m:sSup>
                      <m:sSupPr>
                        <m:ctrlPr>
                          <a:rPr lang="en-US" altLang="en-US" sz="2400" b="0" i="1" dirty="0" smtClean="0">
                            <a:solidFill>
                              <a:srgbClr val="000000"/>
                            </a:solidFill>
                            <a:latin typeface="Cambria Math" panose="02040503050406030204" pitchFamily="18" charset="0"/>
                            <a:cs typeface="Times New Roman" pitchFamily="18" charset="0"/>
                            <a:sym typeface="Symbol" pitchFamily="18" charset="2"/>
                          </a:rPr>
                        </m:ctrlPr>
                      </m:sSupPr>
                      <m:e>
                        <m:d>
                          <m:dPr>
                            <m:ctrlPr>
                              <a:rPr lang="en-US" altLang="en-US" sz="2400" i="1" dirty="0" smtClean="0">
                                <a:solidFill>
                                  <a:srgbClr val="000000"/>
                                </a:solidFill>
                                <a:latin typeface="Cambria Math" panose="02040503050406030204" pitchFamily="18" charset="0"/>
                                <a:cs typeface="Times New Roman" pitchFamily="18" charset="0"/>
                                <a:sym typeface="Symbol" pitchFamily="18" charset="2"/>
                              </a:rPr>
                            </m:ctrlPr>
                          </m:dPr>
                          <m:e>
                            <m:r>
                              <a:rPr lang="en-US" altLang="en-US" sz="2400" i="1" dirty="0" smtClean="0">
                                <a:solidFill>
                                  <a:srgbClr val="000000"/>
                                </a:solidFill>
                                <a:latin typeface="Cambria Math" panose="02040503050406030204" pitchFamily="18" charset="0"/>
                                <a:cs typeface="Times New Roman" pitchFamily="18" charset="0"/>
                                <a:sym typeface="Symbol" pitchFamily="18" charset="2"/>
                              </a:rPr>
                              <m:t>20.94</m:t>
                            </m:r>
                          </m:e>
                        </m:d>
                      </m:e>
                      <m:sup>
                        <m:r>
                          <a:rPr lang="en-US" altLang="en-US" sz="2400" b="0" i="1" dirty="0" smtClean="0">
                            <a:solidFill>
                              <a:srgbClr val="000000"/>
                            </a:solidFill>
                            <a:latin typeface="Cambria Math" panose="02040503050406030204" pitchFamily="18" charset="0"/>
                            <a:cs typeface="Times New Roman" pitchFamily="18" charset="0"/>
                            <a:sym typeface="Symbol" pitchFamily="18" charset="2"/>
                          </a:rPr>
                          <m:t>2</m:t>
                        </m:r>
                      </m:sup>
                    </m:sSup>
                    <m:sSup>
                      <m:sSupPr>
                        <m:ctrlPr>
                          <a:rPr lang="en-US" altLang="en-US" sz="2400" b="0" i="1" dirty="0" smtClean="0">
                            <a:solidFill>
                              <a:srgbClr val="000000"/>
                            </a:solidFill>
                            <a:latin typeface="Cambria Math" panose="02040503050406030204" pitchFamily="18" charset="0"/>
                            <a:cs typeface="Times New Roman" pitchFamily="18" charset="0"/>
                            <a:sym typeface="Symbol" pitchFamily="18" charset="2"/>
                          </a:rPr>
                        </m:ctrlPr>
                      </m:sSupPr>
                      <m:e>
                        <m:d>
                          <m:dPr>
                            <m:ctrlPr>
                              <a:rPr lang="en-US" altLang="en-US" sz="2400" b="0" i="1" dirty="0" smtClean="0">
                                <a:solidFill>
                                  <a:srgbClr val="000000"/>
                                </a:solidFill>
                                <a:latin typeface="Cambria Math" panose="02040503050406030204" pitchFamily="18" charset="0"/>
                                <a:cs typeface="Times New Roman" pitchFamily="18" charset="0"/>
                                <a:sym typeface="Symbol" pitchFamily="18" charset="2"/>
                              </a:rPr>
                            </m:ctrlPr>
                          </m:dPr>
                          <m:e>
                            <m:r>
                              <a:rPr lang="en-US" altLang="en-US" sz="2400" b="0" i="1" dirty="0" smtClean="0">
                                <a:solidFill>
                                  <a:srgbClr val="000000"/>
                                </a:solidFill>
                                <a:latin typeface="Cambria Math" panose="02040503050406030204" pitchFamily="18" charset="0"/>
                                <a:cs typeface="Times New Roman" pitchFamily="18" charset="0"/>
                                <a:sym typeface="Symbol" pitchFamily="18" charset="2"/>
                              </a:rPr>
                              <m:t>0</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.0020</m:t>
                            </m:r>
                          </m:e>
                        </m:d>
                      </m:e>
                      <m:sup>
                        <m:r>
                          <a:rPr lang="en-US" altLang="en-US" sz="2400" b="0" i="1" dirty="0" smtClean="0">
                            <a:solidFill>
                              <a:srgbClr val="000000"/>
                            </a:solidFill>
                            <a:latin typeface="Cambria Math" panose="02040503050406030204" pitchFamily="18" charset="0"/>
                            <a:cs typeface="Times New Roman" pitchFamily="18" charset="0"/>
                            <a:sym typeface="Symbol" pitchFamily="18" charset="2"/>
                          </a:rPr>
                          <m:t>2</m:t>
                        </m:r>
                      </m:sup>
                    </m:sSup>
                    <m:r>
                      <a:rPr lang="en-US" altLang="en-US" sz="2400" i="1" dirty="0" smtClean="0">
                        <a:solidFill>
                          <a:srgbClr val="000000"/>
                        </a:solidFill>
                        <a:latin typeface="Cambria Math" panose="02040503050406030204" pitchFamily="18" charset="0"/>
                        <a:cs typeface="Times New Roman" pitchFamily="18" charset="0"/>
                        <a:sym typeface="Symbol" pitchFamily="18" charset="2"/>
                      </a:rPr>
                      <m:t> </m:t>
                    </m:r>
                  </m:oMath>
                </a14:m>
                <a:endParaRPr lang="en-US" altLang="en-US" sz="2400" i="1" dirty="0" smtClean="0">
                  <a:solidFill>
                    <a:srgbClr val="000000"/>
                  </a:solidFill>
                  <a:latin typeface="Cambria Math" panose="02040503050406030204" pitchFamily="18" charset="0"/>
                  <a:cs typeface="Times New Roman" pitchFamily="18" charset="0"/>
                  <a:sym typeface="Symbol" pitchFamily="18" charset="2"/>
                </a:endParaRPr>
              </a:p>
              <a:p>
                <a:pPr eaLnBrk="1" hangingPunct="1">
                  <a:lnSpc>
                    <a:spcPct val="95000"/>
                  </a:lnSpc>
                  <a:spcBef>
                    <a:spcPct val="0"/>
                  </a:spcBef>
                  <a:buFontTx/>
                  <a:buNone/>
                </a:pPr>
                <a:r>
                  <a:rPr lang="en-US" altLang="en-US" sz="2400" dirty="0" smtClean="0">
                    <a:solidFill>
                      <a:srgbClr val="000000"/>
                    </a:solidFill>
                    <a:cs typeface="Times New Roman" pitchFamily="18" charset="0"/>
                    <a:sym typeface="Symbol" pitchFamily="18" charset="2"/>
                  </a:rPr>
                  <a:t>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r>
                      <a:rPr lang="en-US" altLang="en-US" sz="2400" b="0" i="1" dirty="0" smtClean="0">
                        <a:solidFill>
                          <a:srgbClr val="000000"/>
                        </a:solidFill>
                        <a:latin typeface="Cambria Math" panose="02040503050406030204" pitchFamily="18" charset="0"/>
                        <a:cs typeface="Times New Roman" pitchFamily="18" charset="0"/>
                        <a:sym typeface="Symbol" pitchFamily="18" charset="2"/>
                      </a:rPr>
                      <m:t>0</m:t>
                    </m:r>
                    <m:r>
                      <a:rPr lang="en-US" altLang="en-US" sz="2400" i="1" dirty="0" smtClean="0">
                        <a:latin typeface="Cambria Math" panose="02040503050406030204" pitchFamily="18" charset="0"/>
                        <a:cs typeface="Courier New" pitchFamily="49" charset="0"/>
                        <a:sym typeface="Symbol" pitchFamily="18" charset="2"/>
                      </a:rPr>
                      <m:t>.0018 </m:t>
                    </m:r>
                  </m:oMath>
                </a14:m>
                <a:r>
                  <a:rPr lang="en-US" altLang="en-US" sz="2400" dirty="0" smtClean="0">
                    <a:cs typeface="Courier New" pitchFamily="49" charset="0"/>
                    <a:sym typeface="Symbol" pitchFamily="18" charset="2"/>
                  </a:rPr>
                  <a:t>J</a:t>
                </a:r>
                <a:r>
                  <a:rPr lang="en-US" altLang="en-US" sz="2400" dirty="0">
                    <a:cs typeface="Courier New" pitchFamily="49" charset="0"/>
                    <a:sym typeface="Symbol" pitchFamily="18" charset="2"/>
                  </a:rPr>
                  <a:t>.</a:t>
                </a:r>
              </a:p>
              <a:p>
                <a:pPr eaLnBrk="1" hangingPunct="1">
                  <a:spcBef>
                    <a:spcPct val="0"/>
                  </a:spcBef>
                  <a:buFontTx/>
                  <a:buNone/>
                </a:pPr>
                <a:r>
                  <a:rPr lang="en-US" altLang="en-US" sz="2400" dirty="0">
                    <a:sym typeface="Symbol" pitchFamily="18" charset="2"/>
                  </a:rPr>
                  <a:t>(c) What is the kinetic energy at </a:t>
                </a:r>
                <a14:m>
                  <m:oMath xmlns:m="http://schemas.openxmlformats.org/officeDocument/2006/math">
                    <m:r>
                      <a:rPr lang="en-US" altLang="en-US" sz="2400" i="1" dirty="0" smtClean="0">
                        <a:latin typeface="Cambria Math" panose="02040503050406030204" pitchFamily="18" charset="0"/>
                        <a:sym typeface="Symbol" pitchFamily="18" charset="2"/>
                      </a:rPr>
                      <m:t>𝑡</m:t>
                    </m:r>
                    <m:r>
                      <a:rPr lang="en-US" altLang="en-US" sz="2400" i="1" dirty="0" smtClean="0">
                        <a:latin typeface="Cambria Math" panose="02040503050406030204" pitchFamily="18" charset="0"/>
                        <a:sym typeface="Symbol" pitchFamily="18" charset="2"/>
                      </a:rPr>
                      <m:t>=0.125 </m:t>
                    </m:r>
                  </m:oMath>
                </a14:m>
                <a:r>
                  <a:rPr lang="en-US" altLang="en-US" sz="2400" dirty="0">
                    <a:sym typeface="Symbol" pitchFamily="18" charset="2"/>
                  </a:rPr>
                  <a:t>s?</a:t>
                </a:r>
              </a:p>
              <a:p>
                <a:pPr eaLnBrk="1" hangingPunct="1">
                  <a:lnSpc>
                    <a:spcPct val="95000"/>
                  </a:lnSpc>
                  <a:spcBef>
                    <a:spcPct val="0"/>
                  </a:spcBef>
                  <a:buFontTx/>
                  <a:buNone/>
                </a:pPr>
                <a:r>
                  <a:rPr lang="en-US" altLang="en-US" sz="2400" dirty="0">
                    <a:sym typeface="Symbol" pitchFamily="18" charset="2"/>
                  </a:rPr>
                  <a:t> </a:t>
                </a:r>
                <a:r>
                  <a:rPr lang="en-US" altLang="en-US" sz="2400" dirty="0">
                    <a:solidFill>
                      <a:srgbClr val="000000"/>
                    </a:solidFill>
                    <a:sym typeface="Symbol" pitchFamily="18" charset="2"/>
                  </a:rPr>
                  <a:t>From </a:t>
                </a:r>
                <a14:m>
                  <m:oMath xmlns:m="http://schemas.openxmlformats.org/officeDocument/2006/math">
                    <m:r>
                      <a:rPr lang="en-US" altLang="en-US" sz="2400" i="1" dirty="0" smtClean="0">
                        <a:latin typeface="Cambria Math" panose="02040503050406030204" pitchFamily="18" charset="0"/>
                        <a:cs typeface="Courier New" pitchFamily="49" charset="0"/>
                        <a:sym typeface="Symbol" pitchFamily="18" charset="2"/>
                      </a:rPr>
                      <m:t>𝐸</m:t>
                    </m:r>
                    <m:r>
                      <a:rPr lang="en-US" altLang="en-US" sz="2400" i="1" baseline="-25000" dirty="0">
                        <a:latin typeface="Cambria Math" panose="02040503050406030204" pitchFamily="18" charset="0"/>
                        <a:cs typeface="Courier New" pitchFamily="49" charset="0"/>
                        <a:sym typeface="Symbol" pitchFamily="18" charset="2"/>
                      </a:rPr>
                      <m:t>𝐾</m:t>
                    </m:r>
                    <m:r>
                      <a:rPr lang="en-US" altLang="en-US" sz="2400" i="1" dirty="0">
                        <a:latin typeface="Cambria Math" panose="02040503050406030204" pitchFamily="18" charset="0"/>
                        <a:cs typeface="Courier New" pitchFamily="49" charset="0"/>
                        <a:sym typeface="Symbol" pitchFamily="18" charset="2"/>
                      </a:rPr>
                      <m:t>+</m:t>
                    </m:r>
                    <m:r>
                      <a:rPr lang="en-US" altLang="en-US" sz="2400" i="1" dirty="0">
                        <a:latin typeface="Cambria Math" panose="02040503050406030204" pitchFamily="18" charset="0"/>
                        <a:cs typeface="Courier New" pitchFamily="49" charset="0"/>
                        <a:sym typeface="Symbol" pitchFamily="18" charset="2"/>
                      </a:rPr>
                      <m:t>𝐸𝑃</m:t>
                    </m:r>
                    <m:r>
                      <a:rPr lang="en-US" altLang="en-US" sz="2400" i="1" dirty="0">
                        <a:latin typeface="Cambria Math" panose="02040503050406030204" pitchFamily="18" charset="0"/>
                        <a:cs typeface="Courier New" pitchFamily="49" charset="0"/>
                        <a:sym typeface="Symbol" pitchFamily="18" charset="2"/>
                      </a:rPr>
                      <m:t>=</m:t>
                    </m:r>
                    <m:r>
                      <a:rPr lang="en-US" altLang="en-US" sz="2400" i="1" dirty="0">
                        <a:latin typeface="Cambria Math" panose="02040503050406030204" pitchFamily="18" charset="0"/>
                        <a:cs typeface="Courier New" pitchFamily="49" charset="0"/>
                        <a:sym typeface="Symbol" pitchFamily="18" charset="2"/>
                      </a:rPr>
                      <m:t>𝐸𝑇</m:t>
                    </m:r>
                    <m:r>
                      <a:rPr lang="en-US" altLang="en-US" sz="2400" i="1" dirty="0">
                        <a:latin typeface="Cambria Math" panose="02040503050406030204" pitchFamily="18" charset="0"/>
                        <a:cs typeface="Courier New" pitchFamily="49" charset="0"/>
                        <a:sym typeface="Symbol" pitchFamily="18" charset="2"/>
                      </a:rPr>
                      <m:t> </m:t>
                    </m:r>
                  </m:oMath>
                </a14:m>
                <a:r>
                  <a:rPr lang="en-US" altLang="en-US" sz="2400" dirty="0">
                    <a:solidFill>
                      <a:srgbClr val="000000"/>
                    </a:solidFill>
                    <a:sym typeface="Symbol" pitchFamily="18" charset="2"/>
                  </a:rPr>
                  <a:t>we get</a:t>
                </a:r>
                <a:endParaRPr lang="en-US" altLang="en-US" sz="2400" dirty="0">
                  <a:sym typeface="Symbol" pitchFamily="18" charset="2"/>
                </a:endParaRPr>
              </a:p>
              <a:p>
                <a:pPr eaLnBrk="1" hangingPunct="1">
                  <a:lnSpc>
                    <a:spcPct val="95000"/>
                  </a:lnSpc>
                  <a:spcBef>
                    <a:spcPct val="0"/>
                  </a:spcBef>
                  <a:buFontTx/>
                  <a:buNone/>
                </a:pPr>
                <a:r>
                  <a:rPr lang="en-US" altLang="en-US" sz="2400" dirty="0">
                    <a:sym typeface="Symbol" pitchFamily="18" charset="2"/>
                  </a:rPr>
                  <a:t>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𝐸</m:t>
                    </m:r>
                    <m:r>
                      <a:rPr lang="en-US" altLang="en-US" sz="2400" i="1" baseline="-25000" dirty="0">
                        <a:solidFill>
                          <a:srgbClr val="000000"/>
                        </a:solidFill>
                        <a:latin typeface="Cambria Math" panose="02040503050406030204" pitchFamily="18" charset="0"/>
                        <a:cs typeface="Times New Roman" pitchFamily="18" charset="0"/>
                        <a:sym typeface="Symbol" pitchFamily="18" charset="2"/>
                      </a:rPr>
                      <m:t>𝐾</m:t>
                    </m:r>
                    <m:r>
                      <a:rPr lang="en-US" altLang="en-US" sz="2400" i="1" dirty="0">
                        <a:solidFill>
                          <a:srgbClr val="000000"/>
                        </a:solidFill>
                        <a:latin typeface="Cambria Math" panose="02040503050406030204" pitchFamily="18" charset="0"/>
                        <a:cs typeface="Times New Roman" pitchFamily="18" charset="0"/>
                        <a:sym typeface="Symbol" pitchFamily="18" charset="2"/>
                      </a:rPr>
                      <m:t>+</m:t>
                    </m:r>
                    <m:r>
                      <a:rPr lang="en-US" altLang="en-US" sz="2400" b="0" i="1" dirty="0" smtClean="0">
                        <a:solidFill>
                          <a:srgbClr val="000000"/>
                        </a:solidFill>
                        <a:latin typeface="Cambria Math" panose="02040503050406030204" pitchFamily="18" charset="0"/>
                        <a:cs typeface="Times New Roman" pitchFamily="18" charset="0"/>
                        <a:sym typeface="Symbol" pitchFamily="18" charset="2"/>
                      </a:rPr>
                      <m:t>0</m:t>
                    </m:r>
                    <m:r>
                      <a:rPr lang="en-US" altLang="en-US" sz="2400" i="1" dirty="0">
                        <a:solidFill>
                          <a:srgbClr val="000000"/>
                        </a:solidFill>
                        <a:latin typeface="Cambria Math" panose="02040503050406030204" pitchFamily="18" charset="0"/>
                        <a:cs typeface="Times New Roman" pitchFamily="18" charset="0"/>
                        <a:sym typeface="Symbol" pitchFamily="18" charset="2"/>
                      </a:rPr>
                      <m:t>.0018 =</m:t>
                    </m:r>
                    <m:r>
                      <a:rPr lang="en-US" altLang="en-US" sz="2400" b="0" i="1" dirty="0" smtClean="0">
                        <a:solidFill>
                          <a:srgbClr val="000000"/>
                        </a:solidFill>
                        <a:latin typeface="Cambria Math" panose="02040503050406030204" pitchFamily="18" charset="0"/>
                        <a:cs typeface="Times New Roman" pitchFamily="18" charset="0"/>
                        <a:sym typeface="Symbol" pitchFamily="18" charset="2"/>
                      </a:rPr>
                      <m:t>0</m:t>
                    </m:r>
                    <m:r>
                      <a:rPr lang="en-US" altLang="en-US" sz="2400" i="1" dirty="0">
                        <a:latin typeface="Cambria Math" panose="02040503050406030204" pitchFamily="18" charset="0"/>
                        <a:cs typeface="Courier New" pitchFamily="49" charset="0"/>
                        <a:sym typeface="Symbol" pitchFamily="18" charset="2"/>
                      </a:rPr>
                      <m:t>.0070 </m:t>
                    </m:r>
                  </m:oMath>
                </a14:m>
                <a:endParaRPr lang="en-US" altLang="en-US" sz="2400" i="1" dirty="0" smtClean="0">
                  <a:latin typeface="Cambria Math" panose="02040503050406030204" pitchFamily="18" charset="0"/>
                  <a:cs typeface="Courier New" pitchFamily="49" charset="0"/>
                  <a:sym typeface="Symbol" pitchFamily="18" charset="2"/>
                </a:endParaRPr>
              </a:p>
              <a:p>
                <a:pPr eaLnBrk="1" hangingPunct="1">
                  <a:lnSpc>
                    <a:spcPct val="95000"/>
                  </a:lnSpc>
                  <a:spcBef>
                    <a:spcPct val="0"/>
                  </a:spcBef>
                  <a:buFontTx/>
                  <a:buNone/>
                </a:pPr>
                <a:r>
                  <a:rPr lang="en-US" altLang="en-US" sz="2400" dirty="0" smtClean="0">
                    <a:cs typeface="Courier New" pitchFamily="49" charset="0"/>
                    <a:sym typeface="Symbol" pitchFamily="18" charset="2"/>
                  </a:rPr>
                  <a:t>	 </a:t>
                </a:r>
                <a14:m>
                  <m:oMath xmlns:m="http://schemas.openxmlformats.org/officeDocument/2006/math">
                    <m:r>
                      <a:rPr lang="en-US" altLang="en-US" sz="2400" i="1" dirty="0" smtClean="0">
                        <a:latin typeface="Cambria Math" panose="02040503050406030204" pitchFamily="18" charset="0"/>
                        <a:cs typeface="Courier New" pitchFamily="49" charset="0"/>
                        <a:sym typeface="Symbol" pitchFamily="18" charset="2"/>
                      </a:rPr>
                      <m:t>𝐸</m:t>
                    </m:r>
                    <m:r>
                      <a:rPr lang="en-US" altLang="en-US" sz="2400" i="1" baseline="-25000" dirty="0" smtClean="0">
                        <a:latin typeface="Cambria Math" panose="02040503050406030204" pitchFamily="18" charset="0"/>
                        <a:cs typeface="Courier New" pitchFamily="49" charset="0"/>
                        <a:sym typeface="Symbol" pitchFamily="18" charset="2"/>
                      </a:rPr>
                      <m:t>𝑘</m:t>
                    </m:r>
                    <m:r>
                      <a:rPr lang="en-US" altLang="en-US" sz="2400" i="1" dirty="0">
                        <a:latin typeface="Cambria Math" panose="02040503050406030204" pitchFamily="18" charset="0"/>
                        <a:cs typeface="Courier New" pitchFamily="49" charset="0"/>
                        <a:sym typeface="Symbol" pitchFamily="18" charset="2"/>
                      </a:rPr>
                      <m:t>=</m:t>
                    </m:r>
                    <m:r>
                      <a:rPr lang="en-US" altLang="en-US" sz="2400" b="0" i="1" dirty="0" smtClean="0">
                        <a:latin typeface="Cambria Math" panose="02040503050406030204" pitchFamily="18" charset="0"/>
                        <a:cs typeface="Courier New" pitchFamily="49" charset="0"/>
                        <a:sym typeface="Symbol" pitchFamily="18" charset="2"/>
                      </a:rPr>
                      <m:t>0</m:t>
                    </m:r>
                    <m:r>
                      <a:rPr lang="en-US" altLang="en-US" sz="2400" i="1" dirty="0">
                        <a:latin typeface="Cambria Math" panose="02040503050406030204" pitchFamily="18" charset="0"/>
                        <a:cs typeface="Courier New" pitchFamily="49" charset="0"/>
                        <a:sym typeface="Symbol" pitchFamily="18" charset="2"/>
                      </a:rPr>
                      <m:t>.0052 </m:t>
                    </m:r>
                  </m:oMath>
                </a14:m>
                <a:r>
                  <a:rPr lang="en-US" altLang="en-US" sz="2400" dirty="0">
                    <a:cs typeface="Courier New" pitchFamily="49" charset="0"/>
                    <a:sym typeface="Symbol" pitchFamily="18" charset="2"/>
                  </a:rPr>
                  <a:t>J.</a:t>
                </a:r>
              </a:p>
            </p:txBody>
          </p:sp>
        </mc:Choice>
        <mc:Fallback xmlns="">
          <p:sp>
            <p:nvSpPr>
              <p:cNvPr id="707616" name="Rectangle 32"/>
              <p:cNvSpPr>
                <a:spLocks noRot="1" noChangeAspect="1" noMove="1" noResize="1" noEditPoints="1" noAdjustHandles="1" noChangeArrowheads="1" noChangeShapeType="1" noTextEdit="1"/>
              </p:cNvSpPr>
              <p:nvPr/>
            </p:nvSpPr>
            <p:spPr bwMode="auto">
              <a:xfrm>
                <a:off x="690563" y="1781175"/>
                <a:ext cx="7772400" cy="5076825"/>
              </a:xfrm>
              <a:prstGeom prst="rect">
                <a:avLst/>
              </a:prstGeom>
              <a:blipFill>
                <a:blip r:embed="rId6"/>
                <a:stretch>
                  <a:fillRect l="-1176" t="-840" r="-1474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9155" name="Rectangle 2"/>
          <p:cNvSpPr>
            <a:spLocks noChangeArrowheads="1"/>
          </p:cNvSpPr>
          <p:nvPr/>
        </p:nvSpPr>
        <p:spPr bwMode="auto">
          <a:xfrm>
            <a:off x="685800" y="1343025"/>
            <a:ext cx="7772400" cy="4381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p:txBody>
      </p:sp>
      <p:pic>
        <p:nvPicPr>
          <p:cNvPr id="707618" name="Picture 34"/>
          <p:cNvPicPr>
            <a:picLocks noChangeAspect="1" noChangeArrowheads="1"/>
          </p:cNvPicPr>
          <p:nvPr/>
        </p:nvPicPr>
        <p:blipFill>
          <a:blip r:embed="rId7"/>
          <a:srcRect/>
          <a:stretch>
            <a:fillRect/>
          </a:stretch>
        </p:blipFill>
        <p:spPr bwMode="auto">
          <a:xfrm>
            <a:off x="3503613" y="1851025"/>
            <a:ext cx="5516562" cy="1809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7619" name="Line 35"/>
          <p:cNvSpPr>
            <a:spLocks noChangeShapeType="1"/>
          </p:cNvSpPr>
          <p:nvPr/>
        </p:nvSpPr>
        <p:spPr bwMode="auto">
          <a:xfrm>
            <a:off x="3956050" y="2770188"/>
            <a:ext cx="247967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7620" name="Line 36"/>
          <p:cNvSpPr>
            <a:spLocks noChangeShapeType="1"/>
          </p:cNvSpPr>
          <p:nvPr/>
        </p:nvSpPr>
        <p:spPr bwMode="auto">
          <a:xfrm flipV="1">
            <a:off x="3962400" y="1946786"/>
            <a:ext cx="4916" cy="8138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21" name="Line 37"/>
          <p:cNvSpPr>
            <a:spLocks noChangeShapeType="1"/>
          </p:cNvSpPr>
          <p:nvPr/>
        </p:nvSpPr>
        <p:spPr bwMode="auto">
          <a:xfrm flipH="1" flipV="1">
            <a:off x="4997450" y="2355850"/>
            <a:ext cx="0" cy="385763"/>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extLst>
      <p:ext uri="{BB962C8B-B14F-4D97-AF65-F5344CB8AC3E}">
        <p14:creationId xmlns:p14="http://schemas.microsoft.com/office/powerpoint/2010/main" val="128089039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7616">
                                            <p:txEl>
                                              <p:pRg st="1" end="1"/>
                                            </p:txEl>
                                          </p:spTgt>
                                        </p:tgtEl>
                                        <p:attrNameLst>
                                          <p:attrName>style.visibility</p:attrName>
                                        </p:attrNameLst>
                                      </p:cBhvr>
                                      <p:to>
                                        <p:strVal val="visible"/>
                                      </p:to>
                                    </p:set>
                                    <p:anim calcmode="lin" valueType="num">
                                      <p:cBhvr additive="base">
                                        <p:cTn id="7" dur="500" fill="hold"/>
                                        <p:tgtEl>
                                          <p:spTgt spid="70761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76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07616">
                                            <p:txEl>
                                              <p:pRg st="2" end="2"/>
                                            </p:txEl>
                                          </p:spTgt>
                                        </p:tgtEl>
                                        <p:attrNameLst>
                                          <p:attrName>style.visibility</p:attrName>
                                        </p:attrNameLst>
                                      </p:cBhvr>
                                      <p:to>
                                        <p:strVal val="visible"/>
                                      </p:to>
                                    </p:set>
                                    <p:anim calcmode="lin" valueType="num">
                                      <p:cBhvr additive="base">
                                        <p:cTn id="13" dur="500" fill="hold"/>
                                        <p:tgtEl>
                                          <p:spTgt spid="70761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76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07621"/>
                                        </p:tgtEl>
                                        <p:attrNameLst>
                                          <p:attrName>style.visibility</p:attrName>
                                        </p:attrNameLst>
                                      </p:cBhvr>
                                      <p:to>
                                        <p:strVal val="visible"/>
                                      </p:to>
                                    </p:set>
                                    <p:animEffect transition="in" filter="wipe(down)">
                                      <p:cBhvr>
                                        <p:cTn id="19" dur="500"/>
                                        <p:tgtEl>
                                          <p:spTgt spid="707621"/>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07616">
                                            <p:txEl>
                                              <p:pRg st="3" end="3"/>
                                            </p:txEl>
                                          </p:spTgt>
                                        </p:tgtEl>
                                        <p:attrNameLst>
                                          <p:attrName>style.visibility</p:attrName>
                                        </p:attrNameLst>
                                      </p:cBhvr>
                                      <p:to>
                                        <p:strVal val="visible"/>
                                      </p:to>
                                    </p:set>
                                    <p:anim calcmode="lin" valueType="num">
                                      <p:cBhvr additive="base">
                                        <p:cTn id="24" dur="500" fill="hold"/>
                                        <p:tgtEl>
                                          <p:spTgt spid="70761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076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07616">
                                            <p:txEl>
                                              <p:pRg st="4" end="4"/>
                                            </p:txEl>
                                          </p:spTgt>
                                        </p:tgtEl>
                                        <p:attrNameLst>
                                          <p:attrName>style.visibility</p:attrName>
                                        </p:attrNameLst>
                                      </p:cBhvr>
                                      <p:to>
                                        <p:strVal val="visible"/>
                                      </p:to>
                                    </p:set>
                                    <p:anim calcmode="lin" valueType="num">
                                      <p:cBhvr additive="base">
                                        <p:cTn id="30" dur="500" fill="hold"/>
                                        <p:tgtEl>
                                          <p:spTgt spid="70761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0761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07616">
                                            <p:txEl>
                                              <p:pRg st="5" end="5"/>
                                            </p:txEl>
                                          </p:spTgt>
                                        </p:tgtEl>
                                        <p:attrNameLst>
                                          <p:attrName>style.visibility</p:attrName>
                                        </p:attrNameLst>
                                      </p:cBhvr>
                                      <p:to>
                                        <p:strVal val="visible"/>
                                      </p:to>
                                    </p:set>
                                    <p:anim calcmode="lin" valueType="num">
                                      <p:cBhvr additive="base">
                                        <p:cTn id="36" dur="500" fill="hold"/>
                                        <p:tgtEl>
                                          <p:spTgt spid="707616">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0761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07616">
                                            <p:txEl>
                                              <p:pRg st="6" end="6"/>
                                            </p:txEl>
                                          </p:spTgt>
                                        </p:tgtEl>
                                        <p:attrNameLst>
                                          <p:attrName>style.visibility</p:attrName>
                                        </p:attrNameLst>
                                      </p:cBhvr>
                                      <p:to>
                                        <p:strVal val="visible"/>
                                      </p:to>
                                    </p:set>
                                    <p:anim calcmode="lin" valueType="num">
                                      <p:cBhvr additive="base">
                                        <p:cTn id="42" dur="500" fill="hold"/>
                                        <p:tgtEl>
                                          <p:spTgt spid="707616">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0761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707616">
                                            <p:txEl>
                                              <p:pRg st="7" end="7"/>
                                            </p:txEl>
                                          </p:spTgt>
                                        </p:tgtEl>
                                        <p:attrNameLst>
                                          <p:attrName>style.visibility</p:attrName>
                                        </p:attrNameLst>
                                      </p:cBhvr>
                                      <p:to>
                                        <p:strVal val="visible"/>
                                      </p:to>
                                    </p:set>
                                    <p:anim calcmode="lin" valueType="num">
                                      <p:cBhvr additive="base">
                                        <p:cTn id="48" dur="500" fill="hold"/>
                                        <p:tgtEl>
                                          <p:spTgt spid="707616">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70761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707616">
                                            <p:txEl>
                                              <p:pRg st="8" end="8"/>
                                            </p:txEl>
                                          </p:spTgt>
                                        </p:tgtEl>
                                        <p:attrNameLst>
                                          <p:attrName>style.visibility</p:attrName>
                                        </p:attrNameLst>
                                      </p:cBhvr>
                                      <p:to>
                                        <p:strVal val="visible"/>
                                      </p:to>
                                    </p:set>
                                    <p:anim calcmode="lin" valueType="num">
                                      <p:cBhvr additive="base">
                                        <p:cTn id="54" dur="500" fill="hold"/>
                                        <p:tgtEl>
                                          <p:spTgt spid="707616">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70761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62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4879975"/>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a:latin typeface="+mn-lt"/>
                <a:sym typeface="Symbol" pitchFamily="18" charset="2"/>
              </a:rPr>
              <a:t>EXAMPLE: </a:t>
            </a:r>
            <a:r>
              <a:rPr lang="en-US" altLang="en-US" sz="2400" dirty="0">
                <a:solidFill>
                  <a:srgbClr val="000000"/>
                </a:solidFill>
                <a:latin typeface="+mn-lt"/>
                <a:cs typeface="Times New Roman" pitchFamily="18" charset="0"/>
                <a:sym typeface="Symbol" pitchFamily="18" charset="2"/>
              </a:rPr>
              <a:t>The kinetic energy                                                  vs. displacement for a system                                              undergoing SHM is shown in                                                      the graph. The system consists                                                of a 0.125-kg mass on a spring.</a:t>
            </a:r>
          </a:p>
          <a:p>
            <a:pPr>
              <a:buFontTx/>
              <a:buNone/>
              <a:defRPr/>
            </a:pPr>
            <a:r>
              <a:rPr lang="en-US" altLang="en-US" sz="2400" dirty="0">
                <a:solidFill>
                  <a:srgbClr val="000000"/>
                </a:solidFill>
                <a:latin typeface="+mn-lt"/>
                <a:cs typeface="Times New Roman" pitchFamily="18" charset="0"/>
                <a:sym typeface="Symbol" pitchFamily="18" charset="2"/>
              </a:rPr>
              <a:t>(a) Determine the maximum                                                 velocity of the mass.</a:t>
            </a:r>
          </a:p>
          <a:p>
            <a:pPr>
              <a:buFontTx/>
              <a:buNone/>
              <a:defRPr/>
            </a:pPr>
            <a:r>
              <a:rPr lang="en-US" altLang="en-US" sz="2400" dirty="0">
                <a:solidFill>
                  <a:srgbClr val="000000"/>
                </a:solidFill>
                <a:latin typeface="+mn-lt"/>
                <a:cs typeface="Times New Roman" pitchFamily="18" charset="0"/>
                <a:sym typeface="Symbol" pitchFamily="18" charset="2"/>
              </a:rPr>
              <a:t>SOLUTION: </a:t>
            </a:r>
          </a:p>
          <a:p>
            <a:pPr>
              <a:buFontTx/>
              <a:buNone/>
              <a:defRPr/>
            </a:pPr>
            <a:r>
              <a:rPr lang="en-US" altLang="en-US" sz="2400" dirty="0">
                <a:solidFill>
                  <a:srgbClr val="000000"/>
                </a:solidFill>
                <a:cs typeface="Times New Roman" pitchFamily="18" charset="0"/>
                <a:sym typeface="Symbol" pitchFamily="18" charset="2"/>
              </a:rPr>
              <a:t>When </a:t>
            </a: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K</a:t>
            </a:r>
            <a:r>
              <a:rPr lang="en-US" altLang="en-US" sz="2400" dirty="0">
                <a:solidFill>
                  <a:srgbClr val="000000"/>
                </a:solidFill>
                <a:cs typeface="Times New Roman" pitchFamily="18" charset="0"/>
                <a:sym typeface="Symbol" pitchFamily="18" charset="2"/>
              </a:rPr>
              <a:t> is maximum, so is </a:t>
            </a:r>
            <a:r>
              <a:rPr lang="en-US" altLang="en-US" sz="2400" i="1" dirty="0">
                <a:solidFill>
                  <a:srgbClr val="000000"/>
                </a:solidFill>
                <a:cs typeface="Times New Roman" pitchFamily="18" charset="0"/>
                <a:sym typeface="Symbol" pitchFamily="18" charset="2"/>
              </a:rPr>
              <a:t>v</a:t>
            </a:r>
            <a:r>
              <a:rPr lang="en-US" altLang="en-US" sz="2400" dirty="0">
                <a:solidFill>
                  <a:srgbClr val="000000"/>
                </a:solidFill>
                <a:cs typeface="Times New Roman" pitchFamily="18" charset="0"/>
                <a:sym typeface="Symbol" pitchFamily="18" charset="2"/>
              </a:rPr>
              <a:t>. </a:t>
            </a:r>
          </a:p>
          <a:p>
            <a:pPr>
              <a:buFontTx/>
              <a:buNone/>
              <a:defRPr/>
            </a:pPr>
            <a:r>
              <a:rPr lang="en-US" altLang="en-US" sz="2400" dirty="0">
                <a:solidFill>
                  <a:srgbClr val="000000"/>
                </a:solidFill>
                <a:cs typeface="Times New Roman" pitchFamily="18" charset="0"/>
                <a:sym typeface="Symbol" pitchFamily="18" charset="2"/>
              </a:rPr>
              <a:t>Thus 4.0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mv</a:t>
            </a:r>
            <a:r>
              <a:rPr lang="en-US" altLang="en-US" sz="2400" baseline="-25000" dirty="0" smtClean="0">
                <a:solidFill>
                  <a:srgbClr val="000000"/>
                </a:solidFill>
                <a:cs typeface="Times New Roman" pitchFamily="18" charset="0"/>
                <a:sym typeface="Symbol" pitchFamily="18" charset="2"/>
              </a:rPr>
              <a:t>MAX</a:t>
            </a:r>
            <a:r>
              <a:rPr lang="en-US" altLang="en-US" sz="2400" baseline="30000" dirty="0" smtClean="0">
                <a:solidFill>
                  <a:srgbClr val="000000"/>
                </a:solidFill>
                <a:cs typeface="Times New Roman" pitchFamily="18" charset="0"/>
                <a:sym typeface="Symbol" pitchFamily="18" charset="2"/>
              </a:rPr>
              <a:t>2</a:t>
            </a:r>
            <a:r>
              <a:rPr lang="en-US" altLang="en-US" sz="2400" dirty="0" smtClean="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so that</a:t>
            </a:r>
          </a:p>
          <a:p>
            <a:pPr>
              <a:buFontTx/>
              <a:buNone/>
              <a:defRPr/>
            </a:pPr>
            <a:r>
              <a:rPr lang="en-US" altLang="en-US" sz="2400" dirty="0">
                <a:solidFill>
                  <a:srgbClr val="000000"/>
                </a:solidFill>
                <a:latin typeface="+mn-lt"/>
                <a:cs typeface="Times New Roman" pitchFamily="18" charset="0"/>
                <a:sym typeface="Symbol" pitchFamily="18" charset="2"/>
              </a:rPr>
              <a:t>         4.0 </a:t>
            </a:r>
            <a:r>
              <a:rPr lang="en-US" altLang="en-US" sz="2400" dirty="0" smtClean="0">
                <a:solidFill>
                  <a:srgbClr val="000000"/>
                </a:solidFill>
                <a:latin typeface="+mn-lt"/>
                <a:cs typeface="Times New Roman" pitchFamily="18" charset="0"/>
                <a:sym typeface="Symbol" pitchFamily="18" charset="2"/>
              </a:rPr>
              <a:t>= (½)(0.125)</a:t>
            </a:r>
            <a:r>
              <a:rPr lang="en-US" altLang="en-US" sz="2400" i="1" dirty="0" smtClean="0">
                <a:solidFill>
                  <a:srgbClr val="000000"/>
                </a:solidFill>
                <a:cs typeface="Times New Roman" pitchFamily="18" charset="0"/>
                <a:sym typeface="Symbol" pitchFamily="18" charset="2"/>
              </a:rPr>
              <a:t>v</a:t>
            </a:r>
            <a:r>
              <a:rPr lang="en-US" altLang="en-US" sz="2400" baseline="-25000" dirty="0" smtClean="0">
                <a:solidFill>
                  <a:srgbClr val="000000"/>
                </a:solidFill>
                <a:cs typeface="Times New Roman" pitchFamily="18" charset="0"/>
                <a:sym typeface="Symbol" pitchFamily="18" charset="2"/>
              </a:rPr>
              <a:t>MAX</a:t>
            </a:r>
            <a:r>
              <a:rPr lang="en-US" altLang="en-US" sz="2400" baseline="30000" dirty="0" smtClean="0">
                <a:solidFill>
                  <a:srgbClr val="000000"/>
                </a:solidFill>
                <a:cs typeface="Times New Roman" pitchFamily="18" charset="0"/>
                <a:sym typeface="Symbol" pitchFamily="18" charset="2"/>
              </a:rPr>
              <a:t>2</a:t>
            </a:r>
            <a:r>
              <a:rPr lang="en-US" altLang="en-US" sz="2400" dirty="0" smtClean="0">
                <a:solidFill>
                  <a:srgbClr val="000000"/>
                </a:solidFill>
                <a:latin typeface="+mn-lt"/>
                <a:cs typeface="Times New Roman" pitchFamily="18" charset="0"/>
                <a:sym typeface="Symbol" pitchFamily="18" charset="2"/>
              </a:rPr>
              <a:t> </a:t>
            </a:r>
            <a:endParaRPr lang="en-US" altLang="en-US" sz="2400" dirty="0">
              <a:solidFill>
                <a:srgbClr val="000000"/>
              </a:solidFill>
              <a:latin typeface="+mn-lt"/>
              <a:cs typeface="Times New Roman" pitchFamily="18" charset="0"/>
              <a:sym typeface="Symbol" pitchFamily="18" charset="2"/>
            </a:endParaRPr>
          </a:p>
          <a:p>
            <a:pPr>
              <a:buFontTx/>
              <a:buNone/>
              <a:defRPr/>
            </a:pPr>
            <a:r>
              <a:rPr lang="en-US" altLang="en-US" sz="2400" dirty="0">
                <a:solidFill>
                  <a:srgbClr val="000000"/>
                </a:solidFill>
                <a:latin typeface="+mn-lt"/>
                <a:cs typeface="Times New Roman" pitchFamily="18" charset="0"/>
                <a:sym typeface="Symbol"/>
              </a:rPr>
              <a:t>    </a:t>
            </a:r>
            <a:r>
              <a:rPr lang="en-US" altLang="en-US" sz="2400" i="1" dirty="0" err="1">
                <a:solidFill>
                  <a:srgbClr val="000000"/>
                </a:solidFill>
                <a:latin typeface="+mn-lt"/>
                <a:cs typeface="Times New Roman" pitchFamily="18" charset="0"/>
                <a:sym typeface="Symbol"/>
              </a:rPr>
              <a:t>v</a:t>
            </a:r>
            <a:r>
              <a:rPr lang="en-US" altLang="en-US" sz="2400" baseline="-25000" dirty="0" err="1">
                <a:solidFill>
                  <a:srgbClr val="000000"/>
                </a:solidFill>
                <a:latin typeface="+mn-lt"/>
                <a:cs typeface="Times New Roman" pitchFamily="18" charset="0"/>
                <a:sym typeface="Symbol"/>
              </a:rPr>
              <a:t>MAX</a:t>
            </a:r>
            <a:r>
              <a:rPr lang="en-US" altLang="en-US" sz="2400" dirty="0">
                <a:solidFill>
                  <a:srgbClr val="000000"/>
                </a:solidFill>
                <a:latin typeface="+mn-lt"/>
                <a:cs typeface="Times New Roman" pitchFamily="18" charset="0"/>
                <a:sym typeface="Symbol"/>
              </a:rPr>
              <a:t> = 8.0 ms</a:t>
            </a:r>
            <a:r>
              <a:rPr lang="en-US" altLang="en-US" sz="2400" baseline="30000" dirty="0">
                <a:solidFill>
                  <a:srgbClr val="000000"/>
                </a:solidFill>
                <a:latin typeface="+mn-lt"/>
                <a:cs typeface="Times New Roman" pitchFamily="18" charset="0"/>
                <a:sym typeface="Symbol"/>
              </a:rPr>
              <a:t>-1</a:t>
            </a:r>
            <a:r>
              <a:rPr lang="en-US" altLang="en-US" sz="2400" dirty="0">
                <a:solidFill>
                  <a:srgbClr val="000000"/>
                </a:solidFill>
                <a:latin typeface="+mn-lt"/>
                <a:cs typeface="Times New Roman" pitchFamily="18" charset="0"/>
                <a:sym typeface="Symbol"/>
              </a:rPr>
              <a:t>.</a:t>
            </a:r>
            <a:endParaRPr lang="en-US" altLang="en-US" sz="2400" dirty="0">
              <a:solidFill>
                <a:srgbClr val="000000"/>
              </a:solidFill>
              <a:latin typeface="+mn-lt"/>
              <a:cs typeface="Times New Roman" pitchFamily="18" charset="0"/>
              <a:sym typeface="Symbol" pitchFamily="18" charset="2"/>
            </a:endParaRPr>
          </a:p>
        </p:txBody>
      </p:sp>
      <p:sp>
        <p:nvSpPr>
          <p:cNvPr id="50178"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27675" name="Picture 27"/>
          <p:cNvPicPr>
            <a:picLocks noChangeAspect="1" noChangeArrowheads="1"/>
          </p:cNvPicPr>
          <p:nvPr/>
        </p:nvPicPr>
        <p:blipFill>
          <a:blip r:embed="rId5"/>
          <a:srcRect/>
          <a:stretch>
            <a:fillRect/>
          </a:stretch>
        </p:blipFill>
        <p:spPr bwMode="auto">
          <a:xfrm>
            <a:off x="5214938" y="1951038"/>
            <a:ext cx="3440112" cy="3184525"/>
          </a:xfrm>
          <a:prstGeom prst="rect">
            <a:avLst/>
          </a:prstGeom>
          <a:ln>
            <a:noFill/>
          </a:ln>
          <a:effectLst>
            <a:outerShdw blurRad="292100" dist="139700" dir="2700000" algn="tl" rotWithShape="0">
              <a:srgbClr val="333333">
                <a:alpha val="65000"/>
              </a:srgbClr>
            </a:outerShdw>
          </a:effectLst>
        </p:spPr>
      </p:pic>
      <p:sp>
        <p:nvSpPr>
          <p:cNvPr id="8" name="Freeform 5"/>
          <p:cNvSpPr>
            <a:spLocks/>
          </p:cNvSpPr>
          <p:nvPr/>
        </p:nvSpPr>
        <p:spPr bwMode="auto">
          <a:xfrm>
            <a:off x="5113338" y="524192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Rectangle 6"/>
          <p:cNvSpPr>
            <a:spLocks noChangeArrowheads="1"/>
          </p:cNvSpPr>
          <p:nvPr/>
        </p:nvSpPr>
        <p:spPr bwMode="auto">
          <a:xfrm>
            <a:off x="8274050" y="524192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7"/>
          <p:cNvGrpSpPr>
            <a:grpSpLocks/>
          </p:cNvGrpSpPr>
          <p:nvPr/>
        </p:nvGrpSpPr>
        <p:grpSpPr bwMode="auto">
          <a:xfrm>
            <a:off x="5065713" y="5245100"/>
            <a:ext cx="4078287" cy="990600"/>
            <a:chOff x="1190" y="3183"/>
            <a:chExt cx="2993" cy="727"/>
          </a:xfrm>
        </p:grpSpPr>
        <p:sp>
          <p:nvSpPr>
            <p:cNvPr id="50190"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91"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92"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93"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0194"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95"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96"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97"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98"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99"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200"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201"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202"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 name="Freeform 2"/>
          <p:cNvSpPr/>
          <p:nvPr/>
        </p:nvSpPr>
        <p:spPr>
          <a:xfrm>
            <a:off x="5897563" y="2079625"/>
            <a:ext cx="2606675" cy="2544763"/>
          </a:xfrm>
          <a:custGeom>
            <a:avLst/>
            <a:gdLst>
              <a:gd name="connsiteX0" fmla="*/ 0 w 2606040"/>
              <a:gd name="connsiteY0" fmla="*/ 2545080 h 2545080"/>
              <a:gd name="connsiteX1" fmla="*/ 1295400 w 2606040"/>
              <a:gd name="connsiteY1" fmla="*/ 0 h 2545080"/>
              <a:gd name="connsiteX2" fmla="*/ 2606040 w 2606040"/>
              <a:gd name="connsiteY2" fmla="*/ 2545080 h 2545080"/>
            </a:gdLst>
            <a:ahLst/>
            <a:cxnLst>
              <a:cxn ang="0">
                <a:pos x="connsiteX0" y="connsiteY0"/>
              </a:cxn>
              <a:cxn ang="0">
                <a:pos x="connsiteX1" y="connsiteY1"/>
              </a:cxn>
              <a:cxn ang="0">
                <a:pos x="connsiteX2" y="connsiteY2"/>
              </a:cxn>
            </a:cxnLst>
            <a:rect l="l" t="t" r="r" b="b"/>
            <a:pathLst>
              <a:path w="2606040" h="2545080">
                <a:moveTo>
                  <a:pt x="0" y="2545080"/>
                </a:moveTo>
                <a:cubicBezTo>
                  <a:pt x="430530" y="1272540"/>
                  <a:pt x="861060" y="0"/>
                  <a:pt x="1295400" y="0"/>
                </a:cubicBezTo>
                <a:cubicBezTo>
                  <a:pt x="1729740" y="0"/>
                  <a:pt x="2167890" y="1272540"/>
                  <a:pt x="2606040" y="25450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ame 4"/>
          <p:cNvSpPr/>
          <p:nvPr/>
        </p:nvSpPr>
        <p:spPr>
          <a:xfrm>
            <a:off x="8382000" y="4500563"/>
            <a:ext cx="219075" cy="2174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 name="TextBox 5"/>
          <p:cNvSpPr txBox="1">
            <a:spLocks noChangeArrowheads="1"/>
          </p:cNvSpPr>
          <p:nvPr/>
        </p:nvSpPr>
        <p:spPr bwMode="auto">
          <a:xfrm>
            <a:off x="5807075" y="5972175"/>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28" name="TextBox 27"/>
          <p:cNvSpPr txBox="1">
            <a:spLocks noChangeArrowheads="1"/>
          </p:cNvSpPr>
          <p:nvPr/>
        </p:nvSpPr>
        <p:spPr bwMode="auto">
          <a:xfrm>
            <a:off x="6908800" y="5972175"/>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29" name="TextBox 28"/>
          <p:cNvSpPr txBox="1">
            <a:spLocks noChangeArrowheads="1"/>
          </p:cNvSpPr>
          <p:nvPr/>
        </p:nvSpPr>
        <p:spPr bwMode="auto">
          <a:xfrm>
            <a:off x="7962900" y="5972175"/>
            <a:ext cx="611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30" name="Rectangle 118"/>
          <p:cNvSpPr txBox="1">
            <a:spLocks noChangeArrowheads="1"/>
          </p:cNvSpPr>
          <p:nvPr/>
        </p:nvSpPr>
        <p:spPr bwMode="auto">
          <a:xfrm>
            <a:off x="685800" y="409575"/>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a:t>Topic 9: Wave phenomena - AHL</a:t>
            </a:r>
            <a:br>
              <a:rPr lang="en-US" altLang="en-US" sz="2800" b="1" kern="0"/>
            </a:br>
            <a:r>
              <a:rPr lang="en-US" altLang="en-US" sz="2800" ker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 calcmode="lin" valueType="num">
                                      <p:cBhvr additive="base">
                                        <p:cTn id="7" dur="500" fill="hold"/>
                                        <p:tgtEl>
                                          <p:spTgt spid="501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084">
                                            <p:txEl>
                                              <p:pRg st="0" end="0"/>
                                            </p:txEl>
                                          </p:spTgt>
                                        </p:tgtEl>
                                        <p:attrNameLst>
                                          <p:attrName>style.visibility</p:attrName>
                                        </p:attrNameLst>
                                      </p:cBhvr>
                                      <p:to>
                                        <p:strVal val="visible"/>
                                      </p:to>
                                    </p:set>
                                    <p:anim calcmode="lin" valueType="num">
                                      <p:cBhvr additive="base">
                                        <p:cTn id="13" dur="500" fill="hold"/>
                                        <p:tgtEl>
                                          <p:spTgt spid="17408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0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7675"/>
                                        </p:tgtEl>
                                        <p:attrNameLst>
                                          <p:attrName>style.visibility</p:attrName>
                                        </p:attrNameLst>
                                      </p:cBhvr>
                                      <p:to>
                                        <p:strVal val="visible"/>
                                      </p:to>
                                    </p:set>
                                    <p:anim calcmode="lin" valueType="num">
                                      <p:cBhvr>
                                        <p:cTn id="17" dur="500" fill="hold"/>
                                        <p:tgtEl>
                                          <p:spTgt spid="27675"/>
                                        </p:tgtEl>
                                        <p:attrNameLst>
                                          <p:attrName>ppt_w</p:attrName>
                                        </p:attrNameLst>
                                      </p:cBhvr>
                                      <p:tavLst>
                                        <p:tav tm="0">
                                          <p:val>
                                            <p:fltVal val="0"/>
                                          </p:val>
                                        </p:tav>
                                        <p:tav tm="100000">
                                          <p:val>
                                            <p:strVal val="#ppt_w"/>
                                          </p:val>
                                        </p:tav>
                                      </p:tavLst>
                                    </p:anim>
                                    <p:anim calcmode="lin" valueType="num">
                                      <p:cBhvr>
                                        <p:cTn id="18" dur="500" fill="hold"/>
                                        <p:tgtEl>
                                          <p:spTgt spid="27675"/>
                                        </p:tgtEl>
                                        <p:attrNameLst>
                                          <p:attrName>ppt_h</p:attrName>
                                        </p:attrNameLst>
                                      </p:cBhvr>
                                      <p:tavLst>
                                        <p:tav tm="0">
                                          <p:val>
                                            <p:fltVal val="0"/>
                                          </p:val>
                                        </p:tav>
                                        <p:tav tm="100000">
                                          <p:val>
                                            <p:strVal val="#ppt_h"/>
                                          </p:val>
                                        </p:tav>
                                      </p:tavLst>
                                    </p:anim>
                                    <p:animEffect transition="in" filter="fade">
                                      <p:cBhvr>
                                        <p:cTn id="19" dur="500"/>
                                        <p:tgtEl>
                                          <p:spTgt spid="27675"/>
                                        </p:tgtEl>
                                      </p:cBhvr>
                                    </p:animEffect>
                                  </p:childTnLst>
                                </p:cTn>
                              </p:par>
                            </p:childTnLst>
                          </p:cTn>
                        </p:par>
                        <p:par>
                          <p:cTn id="20" fill="hold" nodeType="afterGroup">
                            <p:stCondLst>
                              <p:cond delay="5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nodeType="afterGroup">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6" presetClass="emph" presetSubtype="0" repeatCount="indefinite" accel="50000" decel="50000" autoRev="1" fill="hold" grpId="1" nodeType="clickEffect">
                                  <p:stCondLst>
                                    <p:cond delay="0"/>
                                  </p:stCondLst>
                                  <p:childTnLst>
                                    <p:animScale>
                                      <p:cBhvr>
                                        <p:cTn id="60" dur="3000" fill="hold"/>
                                        <p:tgtEl>
                                          <p:spTgt spid="8"/>
                                        </p:tgtEl>
                                      </p:cBhvr>
                                      <p:by x="25000" y="100000"/>
                                    </p:animScale>
                                  </p:childTnLst>
                                </p:cTn>
                              </p:par>
                              <p:par>
                                <p:cTn id="61" presetID="35" presetClass="path" presetSubtype="0" repeatCount="indefinite" accel="50000" decel="50000" autoRev="1" fill="hold" grpId="2" nodeType="withEffect">
                                  <p:stCondLst>
                                    <p:cond delay="0"/>
                                  </p:stCondLst>
                                  <p:childTnLst>
                                    <p:animMotion origin="layout" path="M 0.00539 -7.40741E-7 L -0.13055 -7.40741E-7 " pathEditMode="relative" rAng="0" ptsTypes="AA">
                                      <p:cBhvr>
                                        <p:cTn id="62" dur="3000" fill="hold"/>
                                        <p:tgtEl>
                                          <p:spTgt spid="8"/>
                                        </p:tgtEl>
                                        <p:attrNameLst>
                                          <p:attrName>ppt_x</p:attrName>
                                          <p:attrName>ppt_y</p:attrName>
                                        </p:attrNameLst>
                                      </p:cBhvr>
                                      <p:rCtr x="-6806" y="0"/>
                                    </p:animMotion>
                                  </p:childTnLst>
                                </p:cTn>
                              </p:par>
                              <p:par>
                                <p:cTn id="63" presetID="35" presetClass="path" presetSubtype="0" repeatCount="indefinite" accel="50000" decel="50000" autoRev="1" fill="hold" grpId="1" nodeType="withEffect">
                                  <p:stCondLst>
                                    <p:cond delay="0"/>
                                  </p:stCondLst>
                                  <p:childTnLst>
                                    <p:animMotion origin="layout" path="M -0.00035 -7.40741E-7 L -0.22917 -7.40741E-7 " pathEditMode="relative" rAng="0" ptsTypes="AA">
                                      <p:cBhvr>
                                        <p:cTn id="64" dur="3000" fill="hold"/>
                                        <p:tgtEl>
                                          <p:spTgt spid="9"/>
                                        </p:tgtEl>
                                        <p:attrNameLst>
                                          <p:attrName>ppt_x</p:attrName>
                                          <p:attrName>ppt_y</p:attrName>
                                        </p:attrNameLst>
                                      </p:cBhvr>
                                      <p:rCtr x="-11441" y="0"/>
                                    </p:animMotion>
                                  </p:childTnLst>
                                </p:cTn>
                              </p:par>
                              <p:par>
                                <p:cTn id="65" presetID="44" presetClass="path" presetSubtype="0" repeatCount="indefinite" accel="50000" decel="50000" autoRev="1" fill="hold" nodeType="withEffect">
                                  <p:stCondLst>
                                    <p:cond delay="0"/>
                                  </p:stCondLst>
                                  <p:childTnLst>
                                    <p:animMotion origin="layout" path="M 4.16667E-6 3.7037E-7 L -0.07657 -0.27454 C -0.09254 -0.33634 -0.1165 -0.36944 -0.1415 -0.36944 C -0.16997 -0.36944 -0.19271 -0.33634 -0.20868 -0.27454 L -0.28507 3.7037E-7 " pathEditMode="relative" rAng="0" ptsTypes="FffFF">
                                      <p:cBhvr>
                                        <p:cTn id="66" dur="3000" fill="hold"/>
                                        <p:tgtEl>
                                          <p:spTgt spid="5"/>
                                        </p:tgtEl>
                                        <p:attrNameLst>
                                          <p:attrName>ppt_x</p:attrName>
                                          <p:attrName>ppt_y</p:attrName>
                                        </p:attrNameLst>
                                      </p:cBhvr>
                                      <p:rCtr x="-14253" y="-18472"/>
                                    </p:animMotion>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74084">
                                            <p:txEl>
                                              <p:pRg st="1" end="1"/>
                                            </p:txEl>
                                          </p:spTgt>
                                        </p:tgtEl>
                                        <p:attrNameLst>
                                          <p:attrName>style.visibility</p:attrName>
                                        </p:attrNameLst>
                                      </p:cBhvr>
                                      <p:to>
                                        <p:strVal val="visible"/>
                                      </p:to>
                                    </p:set>
                                    <p:anim calcmode="lin" valueType="num">
                                      <p:cBhvr additive="base">
                                        <p:cTn id="71" dur="5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740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174084">
                                            <p:txEl>
                                              <p:pRg st="2" end="2"/>
                                            </p:txEl>
                                          </p:spTgt>
                                        </p:tgtEl>
                                        <p:attrNameLst>
                                          <p:attrName>style.visibility</p:attrName>
                                        </p:attrNameLst>
                                      </p:cBhvr>
                                      <p:to>
                                        <p:strVal val="visible"/>
                                      </p:to>
                                    </p:set>
                                    <p:anim calcmode="lin" valueType="num">
                                      <p:cBhvr additive="base">
                                        <p:cTn id="77"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174084">
                                            <p:txEl>
                                              <p:pRg st="3" end="3"/>
                                            </p:txEl>
                                          </p:spTgt>
                                        </p:tgtEl>
                                        <p:attrNameLst>
                                          <p:attrName>style.visibility</p:attrName>
                                        </p:attrNameLst>
                                      </p:cBhvr>
                                      <p:to>
                                        <p:strVal val="visible"/>
                                      </p:to>
                                    </p:set>
                                    <p:anim calcmode="lin" valueType="num">
                                      <p:cBhvr additive="base">
                                        <p:cTn id="83"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174084">
                                            <p:txEl>
                                              <p:pRg st="4" end="4"/>
                                            </p:txEl>
                                          </p:spTgt>
                                        </p:tgtEl>
                                        <p:attrNameLst>
                                          <p:attrName>style.visibility</p:attrName>
                                        </p:attrNameLst>
                                      </p:cBhvr>
                                      <p:to>
                                        <p:strVal val="visible"/>
                                      </p:to>
                                    </p:set>
                                    <p:anim calcmode="lin" valueType="num">
                                      <p:cBhvr additive="base">
                                        <p:cTn id="89"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nodeType="clickEffect">
                                  <p:stCondLst>
                                    <p:cond delay="0"/>
                                  </p:stCondLst>
                                  <p:childTnLst>
                                    <p:set>
                                      <p:cBhvr>
                                        <p:cTn id="94" dur="1" fill="hold">
                                          <p:stCondLst>
                                            <p:cond delay="0"/>
                                          </p:stCondLst>
                                        </p:cTn>
                                        <p:tgtEl>
                                          <p:spTgt spid="174084">
                                            <p:txEl>
                                              <p:pRg st="5" end="5"/>
                                            </p:txEl>
                                          </p:spTgt>
                                        </p:tgtEl>
                                        <p:attrNameLst>
                                          <p:attrName>style.visibility</p:attrName>
                                        </p:attrNameLst>
                                      </p:cBhvr>
                                      <p:to>
                                        <p:strVal val="visible"/>
                                      </p:to>
                                    </p:set>
                                    <p:anim calcmode="lin" valueType="num">
                                      <p:cBhvr additive="base">
                                        <p:cTn id="95"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nodeType="clickEffect">
                                  <p:stCondLst>
                                    <p:cond delay="0"/>
                                  </p:stCondLst>
                                  <p:childTnLst>
                                    <p:set>
                                      <p:cBhvr>
                                        <p:cTn id="100" dur="1" fill="hold">
                                          <p:stCondLst>
                                            <p:cond delay="0"/>
                                          </p:stCondLst>
                                        </p:cTn>
                                        <p:tgtEl>
                                          <p:spTgt spid="174084">
                                            <p:txEl>
                                              <p:pRg st="6" end="6"/>
                                            </p:txEl>
                                          </p:spTgt>
                                        </p:tgtEl>
                                        <p:attrNameLst>
                                          <p:attrName>style.visibility</p:attrName>
                                        </p:attrNameLst>
                                      </p:cBhvr>
                                      <p:to>
                                        <p:strVal val="visible"/>
                                      </p:to>
                                    </p:set>
                                    <p:anim calcmode="lin" valueType="num">
                                      <p:cBhvr additive="base">
                                        <p:cTn id="101" dur="500" fill="hold"/>
                                        <p:tgtEl>
                                          <p:spTgt spid="174084">
                                            <p:txEl>
                                              <p:pRg st="6" end="6"/>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740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9" grpId="0" animBg="1"/>
      <p:bldP spid="9" grpId="1" animBg="1"/>
      <p:bldP spid="6" grpId="0"/>
      <p:bldP spid="28" grpId="0"/>
      <p:bldP spid="2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5086350"/>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a:latin typeface="+mn-lt"/>
                <a:sym typeface="Symbol" pitchFamily="18" charset="2"/>
              </a:rPr>
              <a:t>EXAMPLE: </a:t>
            </a:r>
            <a:r>
              <a:rPr lang="en-US" altLang="en-US" sz="2400" dirty="0">
                <a:solidFill>
                  <a:srgbClr val="000000"/>
                </a:solidFill>
                <a:latin typeface="+mn-lt"/>
                <a:cs typeface="Times New Roman" pitchFamily="18" charset="0"/>
                <a:sym typeface="Symbol" pitchFamily="18" charset="2"/>
              </a:rPr>
              <a:t>The kinetic energy                                                  vs. displacement for a system                                              undergoing SHM is shown in                                                      the graph. The system consists                                                of a 0.125-kg mass on a spring.</a:t>
            </a:r>
          </a:p>
          <a:p>
            <a:pPr>
              <a:buFontTx/>
              <a:buNone/>
              <a:defRPr/>
            </a:pPr>
            <a:r>
              <a:rPr lang="en-US" altLang="en-US" sz="2400" dirty="0">
                <a:solidFill>
                  <a:srgbClr val="000000"/>
                </a:solidFill>
                <a:latin typeface="+mn-lt"/>
                <a:cs typeface="Times New Roman" pitchFamily="18" charset="0"/>
                <a:sym typeface="Symbol" pitchFamily="18" charset="2"/>
              </a:rPr>
              <a:t>(b) Sketch </a:t>
            </a:r>
            <a:r>
              <a:rPr lang="en-US" altLang="en-US" sz="2400" i="1" dirty="0">
                <a:solidFill>
                  <a:srgbClr val="000000"/>
                </a:solidFill>
                <a:latin typeface="+mn-lt"/>
                <a:cs typeface="Times New Roman" pitchFamily="18" charset="0"/>
                <a:sym typeface="Symbol" pitchFamily="18" charset="2"/>
              </a:rPr>
              <a:t>E</a:t>
            </a:r>
            <a:r>
              <a:rPr lang="en-US" altLang="en-US" sz="2400" baseline="-25000" dirty="0">
                <a:solidFill>
                  <a:srgbClr val="000000"/>
                </a:solidFill>
                <a:latin typeface="+mn-lt"/>
                <a:cs typeface="Times New Roman" pitchFamily="18" charset="0"/>
                <a:sym typeface="Symbol" pitchFamily="18" charset="2"/>
              </a:rPr>
              <a:t>P</a:t>
            </a:r>
            <a:r>
              <a:rPr lang="en-US" altLang="en-US" sz="2400" dirty="0">
                <a:solidFill>
                  <a:srgbClr val="000000"/>
                </a:solidFill>
                <a:latin typeface="+mn-lt"/>
                <a:cs typeface="Times New Roman" pitchFamily="18" charset="0"/>
                <a:sym typeface="Symbol" pitchFamily="18" charset="2"/>
              </a:rPr>
              <a:t> and </a:t>
            </a:r>
            <a:r>
              <a:rPr lang="en-US" altLang="en-US" sz="2400" dirty="0">
                <a:solidFill>
                  <a:srgbClr val="000000"/>
                </a:solidFill>
                <a:cs typeface="Times New Roman" pitchFamily="18" charset="0"/>
                <a:sym typeface="Symbol" pitchFamily="18" charset="2"/>
              </a:rPr>
              <a:t>determine the                                             total energy of the system.</a:t>
            </a:r>
            <a:endParaRPr lang="en-US" altLang="en-US" sz="2400" dirty="0">
              <a:solidFill>
                <a:srgbClr val="000000"/>
              </a:solidFill>
              <a:latin typeface="+mn-lt"/>
              <a:cs typeface="Times New Roman" pitchFamily="18" charset="0"/>
              <a:sym typeface="Symbol" pitchFamily="18" charset="2"/>
            </a:endParaRPr>
          </a:p>
          <a:p>
            <a:pPr>
              <a:spcBef>
                <a:spcPts val="600"/>
              </a:spcBef>
              <a:buFontTx/>
              <a:buNone/>
              <a:defRPr/>
            </a:pPr>
            <a:r>
              <a:rPr lang="en-US" altLang="en-US" sz="2400" dirty="0">
                <a:solidFill>
                  <a:srgbClr val="000000"/>
                </a:solidFill>
                <a:latin typeface="+mn-lt"/>
                <a:cs typeface="Times New Roman" pitchFamily="18" charset="0"/>
                <a:sym typeface="Symbol" pitchFamily="18" charset="2"/>
              </a:rPr>
              <a:t>SOLUTION: </a:t>
            </a:r>
          </a:p>
          <a:p>
            <a:pPr>
              <a:spcBef>
                <a:spcPts val="300"/>
              </a:spcBef>
              <a:buFontTx/>
              <a:buNone/>
              <a:defRPr/>
            </a:pPr>
            <a:r>
              <a:rPr lang="en-US" altLang="en-US" sz="2400" dirty="0">
                <a:solidFill>
                  <a:srgbClr val="000000"/>
                </a:solidFill>
                <a:cs typeface="Times New Roman" pitchFamily="18" charset="0"/>
                <a:sym typeface="Symbol" pitchFamily="18" charset="2"/>
              </a:rPr>
              <a:t>Since </a:t>
            </a:r>
            <a:r>
              <a:rPr lang="en-US" altLang="en-US" sz="2400" i="1" dirty="0">
                <a:solidFill>
                  <a:srgbClr val="FF0000"/>
                </a:solidFill>
                <a:cs typeface="Courier New" pitchFamily="49" charset="0"/>
                <a:sym typeface="Symbol" pitchFamily="18" charset="2"/>
              </a:rPr>
              <a:t>E</a:t>
            </a:r>
            <a:r>
              <a:rPr lang="en-US" altLang="en-US" sz="2400" baseline="-25000" dirty="0">
                <a:solidFill>
                  <a:srgbClr val="FF0000"/>
                </a:solidFill>
                <a:cs typeface="Courier New" pitchFamily="49" charset="0"/>
                <a:sym typeface="Symbol" pitchFamily="18" charset="2"/>
              </a:rPr>
              <a:t>K</a:t>
            </a:r>
            <a:r>
              <a:rPr lang="en-US" altLang="en-US" sz="2400" dirty="0">
                <a:cs typeface="Courier New" pitchFamily="49" charset="0"/>
                <a:sym typeface="Symbol" pitchFamily="18" charset="2"/>
              </a:rPr>
              <a:t> + </a:t>
            </a:r>
            <a:r>
              <a:rPr lang="en-US" altLang="en-US" sz="2400" i="1" dirty="0">
                <a:solidFill>
                  <a:srgbClr val="008000"/>
                </a:solidFill>
                <a:cs typeface="Courier New" pitchFamily="49" charset="0"/>
                <a:sym typeface="Symbol" pitchFamily="18" charset="2"/>
              </a:rPr>
              <a:t>E</a:t>
            </a:r>
            <a:r>
              <a:rPr lang="en-US" altLang="en-US" sz="2400" baseline="-25000" dirty="0">
                <a:solidFill>
                  <a:srgbClr val="008000"/>
                </a:solidFill>
                <a:cs typeface="Courier New" pitchFamily="49" charset="0"/>
                <a:sym typeface="Symbol" pitchFamily="18" charset="2"/>
              </a:rPr>
              <a:t>P</a:t>
            </a:r>
            <a:r>
              <a:rPr lang="en-US" altLang="en-US" sz="2400" dirty="0">
                <a:cs typeface="Courier New" pitchFamily="49" charset="0"/>
                <a:sym typeface="Symbol" pitchFamily="18" charset="2"/>
              </a:rPr>
              <a:t> =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T</a:t>
            </a:r>
            <a:r>
              <a:rPr lang="en-US" altLang="en-US" sz="2400" dirty="0">
                <a:cs typeface="Courier New" pitchFamily="49" charset="0"/>
                <a:sym typeface="Symbol" pitchFamily="18" charset="2"/>
              </a:rPr>
              <a:t> = </a:t>
            </a:r>
            <a:r>
              <a:rPr lang="en-US" altLang="en-US" sz="2400" i="1" dirty="0">
                <a:cs typeface="Courier New" pitchFamily="49" charset="0"/>
                <a:sym typeface="Symbol" pitchFamily="18" charset="2"/>
              </a:rPr>
              <a:t>CONST</a:t>
            </a:r>
            <a:r>
              <a:rPr lang="en-US" altLang="en-US" sz="2400" dirty="0">
                <a:solidFill>
                  <a:srgbClr val="000000"/>
                </a:solidFill>
                <a:latin typeface="+mn-lt"/>
                <a:cs typeface="Times New Roman" pitchFamily="18" charset="0"/>
                <a:sym typeface="Symbol" pitchFamily="18" charset="2"/>
              </a:rPr>
              <a:t>,                                                  and since </a:t>
            </a:r>
            <a:r>
              <a:rPr lang="en-US" altLang="en-US" sz="2400" i="1" dirty="0">
                <a:solidFill>
                  <a:srgbClr val="008000"/>
                </a:solidFill>
                <a:cs typeface="Courier New" pitchFamily="49" charset="0"/>
                <a:sym typeface="Symbol" pitchFamily="18" charset="2"/>
              </a:rPr>
              <a:t>E</a:t>
            </a:r>
            <a:r>
              <a:rPr lang="en-US" altLang="en-US" sz="2400" baseline="-25000" dirty="0">
                <a:solidFill>
                  <a:srgbClr val="008000"/>
                </a:solidFill>
                <a:cs typeface="Courier New" pitchFamily="49" charset="0"/>
                <a:sym typeface="Symbol" pitchFamily="18" charset="2"/>
              </a:rPr>
              <a:t>P</a:t>
            </a:r>
            <a:r>
              <a:rPr lang="en-US" altLang="en-US" sz="2400" dirty="0">
                <a:cs typeface="Courier New" pitchFamily="49" charset="0"/>
                <a:sym typeface="Symbol" pitchFamily="18" charset="2"/>
              </a:rPr>
              <a:t> = 0 when                                                                    </a:t>
            </a:r>
            <a:r>
              <a:rPr lang="en-US" altLang="en-US" sz="2400" i="1" dirty="0">
                <a:solidFill>
                  <a:srgbClr val="FF0000"/>
                </a:solidFill>
                <a:cs typeface="Courier New" pitchFamily="49" charset="0"/>
                <a:sym typeface="Symbol" pitchFamily="18" charset="2"/>
              </a:rPr>
              <a:t>E</a:t>
            </a:r>
            <a:r>
              <a:rPr lang="en-US" altLang="en-US" sz="2400" baseline="-25000" dirty="0">
                <a:solidFill>
                  <a:srgbClr val="FF0000"/>
                </a:solidFill>
                <a:cs typeface="Courier New" pitchFamily="49" charset="0"/>
                <a:sym typeface="Symbol" pitchFamily="18" charset="2"/>
              </a:rPr>
              <a:t>K</a:t>
            </a:r>
            <a:r>
              <a:rPr lang="en-US" altLang="en-US" sz="2400" dirty="0">
                <a:cs typeface="Courier New" pitchFamily="49" charset="0"/>
                <a:sym typeface="Symbol" pitchFamily="18" charset="2"/>
              </a:rPr>
              <a:t> =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K,MAX</a:t>
            </a:r>
            <a:r>
              <a:rPr lang="en-US" altLang="en-US" sz="2400" dirty="0">
                <a:cs typeface="Courier New" pitchFamily="49" charset="0"/>
                <a:sym typeface="Symbol" pitchFamily="18" charset="2"/>
              </a:rPr>
              <a:t>, it must be that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T</a:t>
            </a:r>
            <a:r>
              <a:rPr lang="en-US" altLang="en-US" sz="2400" dirty="0">
                <a:cs typeface="Courier New" pitchFamily="49" charset="0"/>
                <a:sym typeface="Symbol" pitchFamily="18" charset="2"/>
              </a:rPr>
              <a:t> =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K,MAX </a:t>
            </a:r>
            <a:r>
              <a:rPr lang="en-US" altLang="en-US" sz="2400" dirty="0">
                <a:cs typeface="Courier New" pitchFamily="49" charset="0"/>
                <a:sym typeface="Symbol" pitchFamily="18" charset="2"/>
              </a:rPr>
              <a:t>= 4.0 J. </a:t>
            </a:r>
          </a:p>
          <a:p>
            <a:pPr>
              <a:spcBef>
                <a:spcPts val="300"/>
              </a:spcBef>
              <a:buFontTx/>
              <a:buNone/>
              <a:defRPr/>
            </a:pPr>
            <a:r>
              <a:rPr lang="en-US" altLang="en-US" sz="2400" dirty="0">
                <a:solidFill>
                  <a:srgbClr val="000000"/>
                </a:solidFill>
                <a:cs typeface="Times New Roman" pitchFamily="18" charset="0"/>
                <a:sym typeface="Symbol" pitchFamily="18" charset="2"/>
              </a:rPr>
              <a:t></a:t>
            </a:r>
            <a:r>
              <a:rPr lang="en-US" altLang="en-US" sz="2400" dirty="0">
                <a:cs typeface="Courier New" pitchFamily="49" charset="0"/>
                <a:sym typeface="Symbol" pitchFamily="18" charset="2"/>
              </a:rPr>
              <a:t>Thus </a:t>
            </a:r>
            <a:r>
              <a:rPr lang="en-US" altLang="en-US" sz="2400" i="1" dirty="0">
                <a:solidFill>
                  <a:srgbClr val="008000"/>
                </a:solidFill>
                <a:cs typeface="Courier New" pitchFamily="49" charset="0"/>
                <a:sym typeface="Symbol" pitchFamily="18" charset="2"/>
              </a:rPr>
              <a:t>E</a:t>
            </a:r>
            <a:r>
              <a:rPr lang="en-US" altLang="en-US" sz="2400" baseline="-25000" dirty="0">
                <a:solidFill>
                  <a:srgbClr val="008000"/>
                </a:solidFill>
                <a:cs typeface="Courier New" pitchFamily="49" charset="0"/>
                <a:sym typeface="Symbol" pitchFamily="18" charset="2"/>
              </a:rPr>
              <a:t>P</a:t>
            </a:r>
            <a:r>
              <a:rPr lang="en-US" altLang="en-US" sz="2400" dirty="0">
                <a:cs typeface="Courier New" pitchFamily="49" charset="0"/>
                <a:sym typeface="Symbol" pitchFamily="18" charset="2"/>
              </a:rPr>
              <a:t> will be an “inverted” </a:t>
            </a:r>
            <a:r>
              <a:rPr lang="en-US" altLang="en-US" sz="2400" i="1" dirty="0">
                <a:solidFill>
                  <a:srgbClr val="FF0000"/>
                </a:solidFill>
                <a:cs typeface="Courier New" pitchFamily="49" charset="0"/>
                <a:sym typeface="Symbol" pitchFamily="18" charset="2"/>
              </a:rPr>
              <a:t>E</a:t>
            </a:r>
            <a:r>
              <a:rPr lang="en-US" altLang="en-US" sz="2400" baseline="-25000" dirty="0">
                <a:solidFill>
                  <a:srgbClr val="FF0000"/>
                </a:solidFill>
                <a:cs typeface="Courier New" pitchFamily="49" charset="0"/>
                <a:sym typeface="Symbol" pitchFamily="18" charset="2"/>
              </a:rPr>
              <a:t>K</a:t>
            </a:r>
            <a:r>
              <a:rPr lang="en-US" altLang="en-US" sz="2400" dirty="0">
                <a:cs typeface="Courier New" pitchFamily="49" charset="0"/>
                <a:sym typeface="Symbol" pitchFamily="18" charset="2"/>
              </a:rPr>
              <a:t>.</a:t>
            </a:r>
            <a:endParaRPr lang="en-US" altLang="en-US" sz="2400" i="1" dirty="0">
              <a:sym typeface="Symbol" pitchFamily="18" charset="2"/>
            </a:endParaRPr>
          </a:p>
        </p:txBody>
      </p:sp>
      <p:sp>
        <p:nvSpPr>
          <p:cNvPr id="8" name="Freeform 5"/>
          <p:cNvSpPr>
            <a:spLocks/>
          </p:cNvSpPr>
          <p:nvPr/>
        </p:nvSpPr>
        <p:spPr bwMode="auto">
          <a:xfrm>
            <a:off x="5113338" y="524192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Rectangle 6"/>
          <p:cNvSpPr>
            <a:spLocks noChangeArrowheads="1"/>
          </p:cNvSpPr>
          <p:nvPr/>
        </p:nvSpPr>
        <p:spPr bwMode="auto">
          <a:xfrm>
            <a:off x="8274050" y="524192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1205" name="Group 7"/>
          <p:cNvGrpSpPr>
            <a:grpSpLocks/>
          </p:cNvGrpSpPr>
          <p:nvPr/>
        </p:nvGrpSpPr>
        <p:grpSpPr bwMode="auto">
          <a:xfrm>
            <a:off x="5065713" y="5245100"/>
            <a:ext cx="4078287" cy="990600"/>
            <a:chOff x="1190" y="3183"/>
            <a:chExt cx="2993" cy="727"/>
          </a:xfrm>
        </p:grpSpPr>
        <p:sp>
          <p:nvSpPr>
            <p:cNvPr id="51223"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4"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25"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26"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1227"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28"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29"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30"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31"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32"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33"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34"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35"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1206" name="TextBox 5"/>
          <p:cNvSpPr txBox="1">
            <a:spLocks noChangeArrowheads="1"/>
          </p:cNvSpPr>
          <p:nvPr/>
        </p:nvSpPr>
        <p:spPr bwMode="auto">
          <a:xfrm>
            <a:off x="5807075" y="5972175"/>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1207" name="TextBox 27"/>
          <p:cNvSpPr txBox="1">
            <a:spLocks noChangeArrowheads="1"/>
          </p:cNvSpPr>
          <p:nvPr/>
        </p:nvSpPr>
        <p:spPr bwMode="auto">
          <a:xfrm>
            <a:off x="6908800" y="5972175"/>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51208" name="TextBox 28"/>
          <p:cNvSpPr txBox="1">
            <a:spLocks noChangeArrowheads="1"/>
          </p:cNvSpPr>
          <p:nvPr/>
        </p:nvSpPr>
        <p:spPr bwMode="auto">
          <a:xfrm>
            <a:off x="7962900" y="5972175"/>
            <a:ext cx="611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1209"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33" name="Picture 27"/>
          <p:cNvPicPr>
            <a:picLocks noChangeAspect="1" noChangeArrowheads="1"/>
          </p:cNvPicPr>
          <p:nvPr/>
        </p:nvPicPr>
        <p:blipFill>
          <a:blip r:embed="rId8"/>
          <a:srcRect/>
          <a:stretch>
            <a:fillRect/>
          </a:stretch>
        </p:blipFill>
        <p:spPr bwMode="auto">
          <a:xfrm>
            <a:off x="5214938" y="1951038"/>
            <a:ext cx="3440112" cy="3184525"/>
          </a:xfrm>
          <a:prstGeom prst="rect">
            <a:avLst/>
          </a:prstGeom>
          <a:ln>
            <a:noFill/>
          </a:ln>
          <a:effectLst>
            <a:outerShdw blurRad="292100" dist="139700" dir="2700000" algn="tl" rotWithShape="0">
              <a:srgbClr val="333333">
                <a:alpha val="65000"/>
              </a:srgbClr>
            </a:outerShdw>
          </a:effectLst>
        </p:spPr>
      </p:pic>
      <p:sp>
        <p:nvSpPr>
          <p:cNvPr id="3" name="Freeform 2"/>
          <p:cNvSpPr/>
          <p:nvPr/>
        </p:nvSpPr>
        <p:spPr>
          <a:xfrm>
            <a:off x="5897563" y="2079625"/>
            <a:ext cx="2606675" cy="2544763"/>
          </a:xfrm>
          <a:custGeom>
            <a:avLst/>
            <a:gdLst>
              <a:gd name="connsiteX0" fmla="*/ 0 w 2606040"/>
              <a:gd name="connsiteY0" fmla="*/ 2545080 h 2545080"/>
              <a:gd name="connsiteX1" fmla="*/ 1295400 w 2606040"/>
              <a:gd name="connsiteY1" fmla="*/ 0 h 2545080"/>
              <a:gd name="connsiteX2" fmla="*/ 2606040 w 2606040"/>
              <a:gd name="connsiteY2" fmla="*/ 2545080 h 2545080"/>
            </a:gdLst>
            <a:ahLst/>
            <a:cxnLst>
              <a:cxn ang="0">
                <a:pos x="connsiteX0" y="connsiteY0"/>
              </a:cxn>
              <a:cxn ang="0">
                <a:pos x="connsiteX1" y="connsiteY1"/>
              </a:cxn>
              <a:cxn ang="0">
                <a:pos x="connsiteX2" y="connsiteY2"/>
              </a:cxn>
            </a:cxnLst>
            <a:rect l="l" t="t" r="r" b="b"/>
            <a:pathLst>
              <a:path w="2606040" h="2545080">
                <a:moveTo>
                  <a:pt x="0" y="2545080"/>
                </a:moveTo>
                <a:cubicBezTo>
                  <a:pt x="430530" y="1272540"/>
                  <a:pt x="861060" y="0"/>
                  <a:pt x="1295400" y="0"/>
                </a:cubicBezTo>
                <a:cubicBezTo>
                  <a:pt x="1729740" y="0"/>
                  <a:pt x="2167890" y="1272540"/>
                  <a:pt x="2606040" y="25450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Freeform 29"/>
          <p:cNvSpPr/>
          <p:nvPr/>
        </p:nvSpPr>
        <p:spPr>
          <a:xfrm>
            <a:off x="5922963" y="2068513"/>
            <a:ext cx="2573337" cy="2546350"/>
          </a:xfrm>
          <a:custGeom>
            <a:avLst/>
            <a:gdLst>
              <a:gd name="connsiteX0" fmla="*/ 0 w 2574388"/>
              <a:gd name="connsiteY0" fmla="*/ 0 h 2546253"/>
              <a:gd name="connsiteX1" fmla="*/ 1280160 w 2574388"/>
              <a:gd name="connsiteY1" fmla="*/ 2546253 h 2546253"/>
              <a:gd name="connsiteX2" fmla="*/ 2574388 w 2574388"/>
              <a:gd name="connsiteY2" fmla="*/ 0 h 2546253"/>
            </a:gdLst>
            <a:ahLst/>
            <a:cxnLst>
              <a:cxn ang="0">
                <a:pos x="connsiteX0" y="connsiteY0"/>
              </a:cxn>
              <a:cxn ang="0">
                <a:pos x="connsiteX1" y="connsiteY1"/>
              </a:cxn>
              <a:cxn ang="0">
                <a:pos x="connsiteX2" y="connsiteY2"/>
              </a:cxn>
            </a:cxnLst>
            <a:rect l="l" t="t" r="r" b="b"/>
            <a:pathLst>
              <a:path w="2574388" h="2546253">
                <a:moveTo>
                  <a:pt x="0" y="0"/>
                </a:moveTo>
                <a:cubicBezTo>
                  <a:pt x="425547" y="1273126"/>
                  <a:pt x="851095" y="2546253"/>
                  <a:pt x="1280160" y="2546253"/>
                </a:cubicBezTo>
                <a:cubicBezTo>
                  <a:pt x="1709225" y="2546253"/>
                  <a:pt x="2141806" y="1273126"/>
                  <a:pt x="2574388" y="0"/>
                </a:cubicBezTo>
              </a:path>
            </a:pathLst>
          </a:custGeom>
          <a:ln w="28575">
            <a:solidFill>
              <a:srgbClr val="008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2" name="Straight Connector 31"/>
          <p:cNvCxnSpPr>
            <a:stCxn id="30" idx="0"/>
            <a:endCxn id="30" idx="2"/>
          </p:cNvCxnSpPr>
          <p:nvPr/>
        </p:nvCxnSpPr>
        <p:spPr>
          <a:xfrm>
            <a:off x="5922963" y="2068513"/>
            <a:ext cx="257333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ame 4"/>
          <p:cNvSpPr/>
          <p:nvPr/>
        </p:nvSpPr>
        <p:spPr>
          <a:xfrm>
            <a:off x="8382000" y="4500563"/>
            <a:ext cx="219075" cy="2174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9" name="TextBox 5"/>
          <p:cNvSpPr txBox="1">
            <a:spLocks noChangeArrowheads="1"/>
          </p:cNvSpPr>
          <p:nvPr/>
        </p:nvSpPr>
        <p:spPr bwMode="auto">
          <a:xfrm>
            <a:off x="7883525" y="2009775"/>
            <a:ext cx="514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E</a:t>
            </a:r>
            <a:r>
              <a:rPr lang="en-US" altLang="en-US" sz="2400" baseline="-25000"/>
              <a:t>T</a:t>
            </a:r>
            <a:endParaRPr lang="en-US" altLang="en-US" sz="2400" i="1"/>
          </a:p>
        </p:txBody>
      </p:sp>
      <p:sp>
        <p:nvSpPr>
          <p:cNvPr id="31" name="TextBox 5"/>
          <p:cNvSpPr txBox="1">
            <a:spLocks noChangeArrowheads="1"/>
          </p:cNvSpPr>
          <p:nvPr/>
        </p:nvSpPr>
        <p:spPr bwMode="auto">
          <a:xfrm>
            <a:off x="7939088" y="39624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006600"/>
                </a:solidFill>
              </a:rPr>
              <a:t>E</a:t>
            </a:r>
            <a:r>
              <a:rPr lang="en-US" altLang="en-US" sz="2400" baseline="-25000">
                <a:solidFill>
                  <a:srgbClr val="006600"/>
                </a:solidFill>
              </a:rPr>
              <a:t>P</a:t>
            </a:r>
            <a:endParaRPr lang="en-US" altLang="en-US" sz="2400" i="1">
              <a:solidFill>
                <a:srgbClr val="006600"/>
              </a:solidFill>
            </a:endParaRPr>
          </a:p>
        </p:txBody>
      </p:sp>
      <p:sp>
        <p:nvSpPr>
          <p:cNvPr id="34" name="TextBox 5"/>
          <p:cNvSpPr txBox="1">
            <a:spLocks noChangeArrowheads="1"/>
          </p:cNvSpPr>
          <p:nvPr/>
        </p:nvSpPr>
        <p:spPr bwMode="auto">
          <a:xfrm>
            <a:off x="7321550" y="3076575"/>
            <a:ext cx="525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E</a:t>
            </a:r>
            <a:r>
              <a:rPr lang="en-US" altLang="en-US" sz="2400" baseline="-25000">
                <a:solidFill>
                  <a:srgbClr val="FF0000"/>
                </a:solidFill>
              </a:rPr>
              <a:t>K</a:t>
            </a:r>
            <a:endParaRPr lang="en-US" altLang="en-US" sz="2400" i="1">
              <a:solidFill>
                <a:srgbClr val="FF0000"/>
              </a:solidFill>
            </a:endParaRPr>
          </a:p>
        </p:txBody>
      </p:sp>
      <p:cxnSp>
        <p:nvCxnSpPr>
          <p:cNvPr id="40" name="Straight Connector 39"/>
          <p:cNvCxnSpPr/>
          <p:nvPr/>
        </p:nvCxnSpPr>
        <p:spPr>
          <a:xfrm rot="5400000" flipH="1" flipV="1">
            <a:off x="6639719" y="3363119"/>
            <a:ext cx="2560638" cy="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7497763" y="4151313"/>
            <a:ext cx="984250" cy="0"/>
          </a:xfrm>
          <a:prstGeom prst="line">
            <a:avLst/>
          </a:prstGeom>
          <a:ln w="762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7061200" y="3825876"/>
            <a:ext cx="162877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flipV="1">
            <a:off x="6651625" y="3360738"/>
            <a:ext cx="2559050" cy="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Rectangle 118"/>
          <p:cNvSpPr txBox="1">
            <a:spLocks noChangeArrowheads="1"/>
          </p:cNvSpPr>
          <p:nvPr/>
        </p:nvSpPr>
        <p:spPr bwMode="auto">
          <a:xfrm>
            <a:off x="685800" y="409575"/>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a:t>Topic 9: Wave phenomena - AHL</a:t>
            </a:r>
            <a:br>
              <a:rPr lang="en-US" altLang="en-US" sz="2800" b="1" kern="0"/>
            </a:br>
            <a:r>
              <a:rPr lang="en-US" altLang="en-US" sz="2800" ker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8"/>
                                        </p:tgtEl>
                                      </p:cBhvr>
                                      <p:by x="25000" y="100000"/>
                                    </p:animScale>
                                  </p:childTnLst>
                                </p:cTn>
                              </p:par>
                              <p:par>
                                <p:cTn id="7" presetID="35" presetClass="path" presetSubtype="0" repeatCount="indefinite" accel="50000" decel="50000" autoRev="1" fill="hold" grpId="1" nodeType="withEffect">
                                  <p:stCondLst>
                                    <p:cond delay="0"/>
                                  </p:stCondLst>
                                  <p:childTnLst>
                                    <p:animMotion origin="layout" path="M 0.00539 -7.40741E-7 L -0.13055 -7.40741E-7 " pathEditMode="relative" rAng="0" ptsTypes="AA">
                                      <p:cBhvr>
                                        <p:cTn id="8" dur="3000" fill="hold"/>
                                        <p:tgtEl>
                                          <p:spTgt spid="8"/>
                                        </p:tgtEl>
                                        <p:attrNameLst>
                                          <p:attrName>ppt_x</p:attrName>
                                          <p:attrName>ppt_y</p:attrName>
                                        </p:attrNameLst>
                                      </p:cBhvr>
                                      <p:rCtr x="-6806" y="0"/>
                                    </p:animMotion>
                                  </p:childTnLst>
                                </p:cTn>
                              </p:par>
                              <p:par>
                                <p:cTn id="9" presetID="35" presetClass="path" presetSubtype="0" repeatCount="indefinite" accel="50000" decel="50000" autoRev="1" fill="hold" grpId="0" nodeType="withEffect">
                                  <p:stCondLst>
                                    <p:cond delay="0"/>
                                  </p:stCondLst>
                                  <p:childTnLst>
                                    <p:animMotion origin="layout" path="M -0.00035 -7.40741E-7 L -0.22917 -7.40741E-7 " pathEditMode="relative" rAng="0" ptsTypes="AA">
                                      <p:cBhvr>
                                        <p:cTn id="10" dur="3000" fill="hold"/>
                                        <p:tgtEl>
                                          <p:spTgt spid="9"/>
                                        </p:tgtEl>
                                        <p:attrNameLst>
                                          <p:attrName>ppt_x</p:attrName>
                                          <p:attrName>ppt_y</p:attrName>
                                        </p:attrNameLst>
                                      </p:cBhvr>
                                      <p:rCtr x="-11441" y="0"/>
                                    </p:animMotion>
                                  </p:childTnLst>
                                </p:cTn>
                              </p:par>
                              <p:par>
                                <p:cTn id="11" presetID="44" presetClass="path" presetSubtype="0" repeatCount="indefinite" accel="50000" decel="50000" autoRev="1" fill="hold" nodeType="withEffect">
                                  <p:stCondLst>
                                    <p:cond delay="0"/>
                                  </p:stCondLst>
                                  <p:childTnLst>
                                    <p:animMotion origin="layout" path="M 4.16667E-6 3.7037E-7 L -0.07657 -0.27454 C -0.09254 -0.33634 -0.1165 -0.36944 -0.1415 -0.36944 C -0.16997 -0.36944 -0.19271 -0.33634 -0.20868 -0.27454 L -0.28507 3.7037E-7 " pathEditMode="relative" rAng="0" ptsTypes="FffFF">
                                      <p:cBhvr>
                                        <p:cTn id="12" dur="3000" fill="hold"/>
                                        <p:tgtEl>
                                          <p:spTgt spid="5"/>
                                        </p:tgtEl>
                                        <p:attrNameLst>
                                          <p:attrName>ppt_x</p:attrName>
                                          <p:attrName>ppt_y</p:attrName>
                                        </p:attrNameLst>
                                      </p:cBhvr>
                                      <p:rCtr x="-14253" y="-18472"/>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1" end="1"/>
                                            </p:txEl>
                                          </p:spTgt>
                                        </p:tgtEl>
                                        <p:attrNameLst>
                                          <p:attrName>style.visibility</p:attrName>
                                        </p:attrNameLst>
                                      </p:cBhvr>
                                      <p:to>
                                        <p:strVal val="visible"/>
                                      </p:to>
                                    </p:set>
                                    <p:anim calcmode="lin" valueType="num">
                                      <p:cBhvr additive="base">
                                        <p:cTn id="17" dur="5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2" end="2"/>
                                            </p:txEl>
                                          </p:spTgt>
                                        </p:tgtEl>
                                        <p:attrNameLst>
                                          <p:attrName>style.visibility</p:attrName>
                                        </p:attrNameLst>
                                      </p:cBhvr>
                                      <p:to>
                                        <p:strVal val="visible"/>
                                      </p:to>
                                    </p:set>
                                    <p:anim calcmode="lin" valueType="num">
                                      <p:cBhvr additive="base">
                                        <p:cTn id="23"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74084">
                                            <p:txEl>
                                              <p:pRg st="3" end="3"/>
                                            </p:txEl>
                                          </p:spTgt>
                                        </p:tgtEl>
                                        <p:attrNameLst>
                                          <p:attrName>style.visibility</p:attrName>
                                        </p:attrNameLst>
                                      </p:cBhvr>
                                      <p:to>
                                        <p:strVal val="visible"/>
                                      </p:to>
                                    </p:set>
                                    <p:anim calcmode="lin" valueType="num">
                                      <p:cBhvr additive="base">
                                        <p:cTn id="29"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74084">
                                            <p:txEl>
                                              <p:pRg st="4" end="4"/>
                                            </p:txEl>
                                          </p:spTgt>
                                        </p:tgtEl>
                                        <p:attrNameLst>
                                          <p:attrName>style.visibility</p:attrName>
                                        </p:attrNameLst>
                                      </p:cBhvr>
                                      <p:to>
                                        <p:strVal val="visible"/>
                                      </p:to>
                                    </p:set>
                                    <p:anim calcmode="lin" valueType="num">
                                      <p:cBhvr additive="base">
                                        <p:cTn id="35"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2000"/>
                                        <p:tgtEl>
                                          <p:spTgt spid="30"/>
                                        </p:tgtEl>
                                      </p:cBhvr>
                                    </p:animEffect>
                                  </p:childTnLst>
                                  <p:subTnLst>
                                    <p:audio>
                                      <p:cMediaNode>
                                        <p:cTn display="0" masterRel="sameClick">
                                          <p:stCondLst>
                                            <p:cond evt="begin" delay="0">
                                              <p:tn val="39"/>
                                            </p:cond>
                                          </p:stCondLst>
                                          <p:endCondLst>
                                            <p:cond evt="onStopAudio" delay="0">
                                              <p:tgtEl>
                                                <p:sldTgt/>
                                              </p:tgtEl>
                                            </p:cond>
                                          </p:endCondLst>
                                        </p:cTn>
                                        <p:tgtEl>
                                          <p:sndTgt r:embed="rId5" name="drumroll.wav"/>
                                        </p:tgtEl>
                                      </p:cMediaNode>
                                    </p:audio>
                                  </p:subTnLst>
                                </p:cTn>
                              </p:par>
                              <p:par>
                                <p:cTn id="42" presetID="22" presetClass="entr" presetSubtype="8"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2000"/>
                                        <p:tgtEl>
                                          <p:spTgt spid="32"/>
                                        </p:tgtEl>
                                      </p:cBhvr>
                                    </p:animEffect>
                                  </p:childTnLst>
                                  <p:subTnLst>
                                    <p:audio>
                                      <p:cMediaNode>
                                        <p:cTn display="0" masterRel="sameClick">
                                          <p:stCondLst>
                                            <p:cond evt="begin" delay="0">
                                              <p:tn val="42"/>
                                            </p:cond>
                                          </p:stCondLst>
                                          <p:endCondLst>
                                            <p:cond evt="onStopAudio" delay="0">
                                              <p:tgtEl>
                                                <p:sldTgt/>
                                              </p:tgtEl>
                                            </p:cond>
                                          </p:endCondLst>
                                        </p:cTn>
                                        <p:tgtEl>
                                          <p:sndTgt r:embed="rId5" name="drumroll.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down)">
                                      <p:cBhvr>
                                        <p:cTn id="54" dur="500"/>
                                        <p:tgtEl>
                                          <p:spTgt spid="4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childTnLst>
                                  <p:subTnLst>
                                    <p:audio>
                                      <p:cMediaNode>
                                        <p:cTn display="0" masterRel="sameClick">
                                          <p:stCondLst>
                                            <p:cond evt="begin" delay="0">
                                              <p:tn val="57"/>
                                            </p:cond>
                                          </p:stCondLst>
                                          <p:endCondLst>
                                            <p:cond evt="onStopAudio" delay="0">
                                              <p:tgtEl>
                                                <p:sldTgt/>
                                              </p:tgtEl>
                                            </p:cond>
                                          </p:endCondLst>
                                        </p:cTn>
                                        <p:tgtEl>
                                          <p:sndTgt r:embed="rId6" name="cashreg.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4" fill="hold" nodeType="click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down)">
                                      <p:cBhvr>
                                        <p:cTn id="66" dur="500"/>
                                        <p:tgtEl>
                                          <p:spTgt spid="4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p:cTn id="71" dur="500" fill="hold"/>
                                        <p:tgtEl>
                                          <p:spTgt spid="34"/>
                                        </p:tgtEl>
                                        <p:attrNameLst>
                                          <p:attrName>ppt_w</p:attrName>
                                        </p:attrNameLst>
                                      </p:cBhvr>
                                      <p:tavLst>
                                        <p:tav tm="0">
                                          <p:val>
                                            <p:fltVal val="0"/>
                                          </p:val>
                                        </p:tav>
                                        <p:tav tm="100000">
                                          <p:val>
                                            <p:strVal val="#ppt_w"/>
                                          </p:val>
                                        </p:tav>
                                      </p:tavLst>
                                    </p:anim>
                                    <p:anim calcmode="lin" valueType="num">
                                      <p:cBhvr>
                                        <p:cTn id="72" dur="500" fill="hold"/>
                                        <p:tgtEl>
                                          <p:spTgt spid="34"/>
                                        </p:tgtEl>
                                        <p:attrNameLst>
                                          <p:attrName>ppt_h</p:attrName>
                                        </p:attrNameLst>
                                      </p:cBhvr>
                                      <p:tavLst>
                                        <p:tav tm="0">
                                          <p:val>
                                            <p:fltVal val="0"/>
                                          </p:val>
                                        </p:tav>
                                        <p:tav tm="100000">
                                          <p:val>
                                            <p:strVal val="#ppt_h"/>
                                          </p:val>
                                        </p:tav>
                                      </p:tavLst>
                                    </p:anim>
                                    <p:animEffect transition="in" filter="fade">
                                      <p:cBhvr>
                                        <p:cTn id="73" dur="500"/>
                                        <p:tgtEl>
                                          <p:spTgt spid="34"/>
                                        </p:tgtEl>
                                      </p:cBhvr>
                                    </p:animEffect>
                                  </p:childTnLst>
                                  <p:subTnLst>
                                    <p:audio>
                                      <p:cMediaNode>
                                        <p:cTn display="0" masterRel="sameClick">
                                          <p:stCondLst>
                                            <p:cond evt="begin" delay="0">
                                              <p:tn val="69"/>
                                            </p:cond>
                                          </p:stCondLst>
                                          <p:endCondLst>
                                            <p:cond evt="onStopAudio" delay="0">
                                              <p:tgtEl>
                                                <p:sldTgt/>
                                              </p:tgtEl>
                                            </p:cond>
                                          </p:endCondLst>
                                        </p:cTn>
                                        <p:tgtEl>
                                          <p:sndTgt r:embed="rId6" name="cashreg.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down)">
                                      <p:cBhvr>
                                        <p:cTn id="78" dur="500"/>
                                        <p:tgtEl>
                                          <p:spTgt spid="4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subTnLst>
                                    <p:audio>
                                      <p:cMediaNode>
                                        <p:cTn display="0" masterRel="sameClick">
                                          <p:stCondLst>
                                            <p:cond evt="begin" delay="0">
                                              <p:tn val="81"/>
                                            </p:cond>
                                          </p:stCondLst>
                                          <p:endCondLst>
                                            <p:cond evt="onStopAudio" delay="0">
                                              <p:tgtEl>
                                                <p:sldTgt/>
                                              </p:tgtEl>
                                            </p:cond>
                                          </p:endCondLst>
                                        </p:cTn>
                                        <p:tgtEl>
                                          <p:sndTgt r:embed="rId6" name="cashreg.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64" presetClass="path" presetSubtype="0" accel="50000" decel="50000" fill="hold" nodeType="clickEffect">
                                  <p:stCondLst>
                                    <p:cond delay="0"/>
                                  </p:stCondLst>
                                  <p:childTnLst>
                                    <p:animMotion origin="layout" path="M -4.72222E-6 -4.07407E-6 L -0.01336 -0.23657 " pathEditMode="relative" rAng="0" ptsTypes="AA">
                                      <p:cBhvr>
                                        <p:cTn id="89" dur="2000" fill="hold"/>
                                        <p:tgtEl>
                                          <p:spTgt spid="42"/>
                                        </p:tgtEl>
                                        <p:attrNameLst>
                                          <p:attrName>ppt_x</p:attrName>
                                          <p:attrName>ppt_y</p:attrName>
                                        </p:attrNameLst>
                                      </p:cBhvr>
                                      <p:rCtr x="-677" y="-11829"/>
                                    </p:animMotion>
                                  </p:childTnLst>
                                  <p:subTnLst>
                                    <p:audio>
                                      <p:cMediaNode>
                                        <p:cTn display="0" masterRel="sameClick">
                                          <p:stCondLst>
                                            <p:cond evt="begin" delay="0">
                                              <p:tn val="88"/>
                                            </p:cond>
                                          </p:stCondLst>
                                          <p:endCondLst>
                                            <p:cond evt="onStopAudio" delay="0">
                                              <p:tgtEl>
                                                <p:sldTgt/>
                                              </p:tgtEl>
                                            </p:cond>
                                          </p:endCondLst>
                                        </p:cTn>
                                        <p:tgtEl>
                                          <p:sndTgt r:embed="rId7"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29" grpId="0"/>
      <p:bldP spid="31" grpId="0"/>
      <p:bldP spid="3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5086350"/>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a:latin typeface="+mn-lt"/>
                <a:sym typeface="Symbol" pitchFamily="18" charset="2"/>
              </a:rPr>
              <a:t>EXAMPLE: </a:t>
            </a:r>
            <a:r>
              <a:rPr lang="en-US" altLang="en-US" sz="2400" dirty="0">
                <a:solidFill>
                  <a:srgbClr val="000000"/>
                </a:solidFill>
                <a:latin typeface="+mn-lt"/>
                <a:cs typeface="Times New Roman" pitchFamily="18" charset="0"/>
                <a:sym typeface="Symbol" pitchFamily="18" charset="2"/>
              </a:rPr>
              <a:t>The kinetic energy                                                  vs. displacement for a system                                              undergoing SHM is shown in                                                      the graph. The system consists                                                of a 0.125-kg mass on a spring.</a:t>
            </a:r>
          </a:p>
          <a:p>
            <a:pPr>
              <a:buFontTx/>
              <a:buNone/>
              <a:defRPr/>
            </a:pPr>
            <a:r>
              <a:rPr lang="en-US" altLang="en-US" sz="2400" dirty="0">
                <a:solidFill>
                  <a:srgbClr val="000000"/>
                </a:solidFill>
                <a:latin typeface="+mn-lt"/>
                <a:cs typeface="Times New Roman" pitchFamily="18" charset="0"/>
                <a:sym typeface="Symbol" pitchFamily="18" charset="2"/>
              </a:rPr>
              <a:t>(c) Determine the spring                                                   constant </a:t>
            </a:r>
            <a:r>
              <a:rPr lang="en-US" altLang="en-US" sz="2400" i="1" dirty="0">
                <a:solidFill>
                  <a:srgbClr val="000000"/>
                </a:solidFill>
                <a:latin typeface="+mn-lt"/>
                <a:cs typeface="Times New Roman" pitchFamily="18" charset="0"/>
                <a:sym typeface="Symbol" pitchFamily="18" charset="2"/>
              </a:rPr>
              <a:t>k </a:t>
            </a:r>
            <a:r>
              <a:rPr lang="en-US" altLang="en-US" sz="2400" dirty="0">
                <a:solidFill>
                  <a:srgbClr val="000000"/>
                </a:solidFill>
                <a:latin typeface="+mn-lt"/>
                <a:cs typeface="Times New Roman" pitchFamily="18" charset="0"/>
                <a:sym typeface="Symbol" pitchFamily="18" charset="2"/>
              </a:rPr>
              <a:t>of the spring.</a:t>
            </a:r>
          </a:p>
          <a:p>
            <a:pPr>
              <a:buFontTx/>
              <a:buNone/>
              <a:defRPr/>
            </a:pPr>
            <a:r>
              <a:rPr lang="en-US" altLang="en-US" sz="2400" dirty="0">
                <a:solidFill>
                  <a:srgbClr val="000000"/>
                </a:solidFill>
                <a:latin typeface="+mn-lt"/>
                <a:cs typeface="Times New Roman" pitchFamily="18" charset="0"/>
                <a:sym typeface="Symbol" pitchFamily="18" charset="2"/>
              </a:rPr>
              <a:t>SOLUTION: Use </a:t>
            </a:r>
            <a:r>
              <a:rPr lang="en-US" altLang="en-US" sz="2400" i="1" dirty="0">
                <a:solidFill>
                  <a:srgbClr val="008000"/>
                </a:solidFill>
                <a:cs typeface="Times New Roman" pitchFamily="18" charset="0"/>
                <a:sym typeface="Symbol" pitchFamily="18" charset="2"/>
              </a:rPr>
              <a:t>E</a:t>
            </a:r>
            <a:r>
              <a:rPr lang="en-US" altLang="en-US" sz="2400" baseline="-25000" dirty="0">
                <a:solidFill>
                  <a:srgbClr val="008000"/>
                </a:solidFill>
                <a:cs typeface="Times New Roman" pitchFamily="18" charset="0"/>
                <a:sym typeface="Symbol" pitchFamily="18" charset="2"/>
              </a:rPr>
              <a:t>P</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kx</a:t>
            </a:r>
            <a:r>
              <a:rPr lang="en-US" altLang="en-US" sz="2400" baseline="30000" dirty="0" smtClean="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a:t>
            </a:r>
            <a:endParaRPr lang="en-US" altLang="en-US" sz="2400" dirty="0">
              <a:solidFill>
                <a:srgbClr val="000000"/>
              </a:solidFill>
              <a:latin typeface="+mn-lt"/>
              <a:cs typeface="Times New Roman" pitchFamily="18" charset="0"/>
              <a:sym typeface="Symbol" pitchFamily="18" charset="2"/>
            </a:endParaRPr>
          </a:p>
          <a:p>
            <a:pPr>
              <a:buFontTx/>
              <a:buNone/>
              <a:defRPr/>
            </a:pPr>
            <a:r>
              <a:rPr lang="en-US" altLang="en-US" sz="2400" dirty="0">
                <a:solidFill>
                  <a:srgbClr val="000000"/>
                </a:solidFill>
                <a:cs typeface="Times New Roman" pitchFamily="18" charset="0"/>
                <a:sym typeface="Symbol" pitchFamily="18" charset="2"/>
              </a:rPr>
              <a:t></a:t>
            </a:r>
            <a:r>
              <a:rPr lang="en-US" altLang="en-US" sz="2400" i="1" dirty="0">
                <a:solidFill>
                  <a:srgbClr val="FF0000"/>
                </a:solidFill>
                <a:cs typeface="Times New Roman" pitchFamily="18" charset="0"/>
                <a:sym typeface="Symbol" pitchFamily="18" charset="2"/>
              </a:rPr>
              <a:t>E</a:t>
            </a:r>
            <a:r>
              <a:rPr lang="en-US" altLang="en-US" sz="2400" baseline="-25000" dirty="0">
                <a:solidFill>
                  <a:srgbClr val="FF0000"/>
                </a:solidFill>
                <a:cs typeface="Times New Roman" pitchFamily="18" charset="0"/>
                <a:sym typeface="Symbol" pitchFamily="18" charset="2"/>
              </a:rPr>
              <a:t>K</a:t>
            </a:r>
            <a:r>
              <a:rPr lang="en-US" altLang="en-US" sz="2400" dirty="0">
                <a:solidFill>
                  <a:srgbClr val="000000"/>
                </a:solidFill>
                <a:cs typeface="Times New Roman" pitchFamily="18" charset="0"/>
                <a:sym typeface="Symbol" pitchFamily="18" charset="2"/>
              </a:rPr>
              <a:t> = 0 at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 </a:t>
            </a:r>
            <a:r>
              <a:rPr lang="en-US" altLang="en-US" sz="2400" i="1" dirty="0" err="1">
                <a:solidFill>
                  <a:srgbClr val="000000"/>
                </a:solidFill>
                <a:cs typeface="Times New Roman" pitchFamily="18" charset="0"/>
                <a:sym typeface="Symbol" pitchFamily="18" charset="2"/>
              </a:rPr>
              <a:t>x</a:t>
            </a:r>
            <a:r>
              <a:rPr lang="en-US" altLang="en-US" sz="2400" baseline="-25000" dirty="0" err="1">
                <a:solidFill>
                  <a:srgbClr val="000000"/>
                </a:solidFill>
                <a:cs typeface="Times New Roman" pitchFamily="18" charset="0"/>
                <a:sym typeface="Symbol" pitchFamily="18" charset="2"/>
              </a:rPr>
              <a:t>MAX</a:t>
            </a:r>
            <a:r>
              <a:rPr lang="en-US" altLang="en-US" sz="2400" dirty="0">
                <a:solidFill>
                  <a:srgbClr val="000000"/>
                </a:solidFill>
                <a:cs typeface="Times New Roman" pitchFamily="18" charset="0"/>
                <a:sym typeface="Symbol" pitchFamily="18" charset="2"/>
              </a:rPr>
              <a:t> = 2.0 cm. </a:t>
            </a:r>
          </a:p>
          <a:p>
            <a:pPr>
              <a:buFontTx/>
              <a:buNone/>
              <a:defRPr/>
            </a:pPr>
            <a:r>
              <a:rPr lang="en-US" altLang="en-US" sz="2400" dirty="0">
                <a:solidFill>
                  <a:srgbClr val="000000"/>
                </a:solidFill>
                <a:cs typeface="Times New Roman" pitchFamily="18" charset="0"/>
                <a:sym typeface="Symbol" pitchFamily="18" charset="2"/>
              </a:rPr>
              <a:t>Thus </a:t>
            </a:r>
            <a:r>
              <a:rPr lang="en-US" altLang="en-US" sz="2400" i="1" dirty="0">
                <a:solidFill>
                  <a:srgbClr val="FF0000"/>
                </a:solidFill>
                <a:cs typeface="Courier New" pitchFamily="49" charset="0"/>
                <a:sym typeface="Symbol" pitchFamily="18" charset="2"/>
              </a:rPr>
              <a:t>E</a:t>
            </a:r>
            <a:r>
              <a:rPr lang="en-US" altLang="en-US" sz="2400" baseline="-25000" dirty="0">
                <a:solidFill>
                  <a:srgbClr val="FF0000"/>
                </a:solidFill>
                <a:cs typeface="Courier New" pitchFamily="49" charset="0"/>
                <a:sym typeface="Symbol" pitchFamily="18" charset="2"/>
              </a:rPr>
              <a:t>K</a:t>
            </a:r>
            <a:r>
              <a:rPr lang="en-US" altLang="en-US" sz="2400" dirty="0">
                <a:cs typeface="Courier New" pitchFamily="49" charset="0"/>
                <a:sym typeface="Symbol" pitchFamily="18" charset="2"/>
              </a:rPr>
              <a:t> + </a:t>
            </a:r>
            <a:r>
              <a:rPr lang="en-US" altLang="en-US" sz="2400" i="1" dirty="0">
                <a:solidFill>
                  <a:srgbClr val="008000"/>
                </a:solidFill>
                <a:cs typeface="Courier New" pitchFamily="49" charset="0"/>
                <a:sym typeface="Symbol" pitchFamily="18" charset="2"/>
              </a:rPr>
              <a:t>E</a:t>
            </a:r>
            <a:r>
              <a:rPr lang="en-US" altLang="en-US" sz="2400" baseline="-25000" dirty="0">
                <a:solidFill>
                  <a:srgbClr val="008000"/>
                </a:solidFill>
                <a:cs typeface="Courier New" pitchFamily="49" charset="0"/>
                <a:sym typeface="Symbol" pitchFamily="18" charset="2"/>
              </a:rPr>
              <a:t>P</a:t>
            </a:r>
            <a:r>
              <a:rPr lang="en-US" altLang="en-US" sz="2400" dirty="0">
                <a:cs typeface="Courier New" pitchFamily="49" charset="0"/>
                <a:sym typeface="Symbol" pitchFamily="18" charset="2"/>
              </a:rPr>
              <a:t> =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T</a:t>
            </a:r>
            <a:r>
              <a:rPr lang="en-US" altLang="en-US" sz="2400" dirty="0">
                <a:cs typeface="Courier New" pitchFamily="49" charset="0"/>
                <a:sym typeface="Symbol" pitchFamily="18" charset="2"/>
              </a:rPr>
              <a:t> = </a:t>
            </a:r>
            <a:r>
              <a:rPr lang="en-US" altLang="en-US" sz="2400" i="1" dirty="0">
                <a:cs typeface="Courier New" pitchFamily="49" charset="0"/>
                <a:sym typeface="Symbol" pitchFamily="18" charset="2"/>
              </a:rPr>
              <a:t>CONST</a:t>
            </a:r>
            <a:r>
              <a:rPr lang="en-US" altLang="en-US" sz="2400" dirty="0">
                <a:cs typeface="Courier New" pitchFamily="49" charset="0"/>
                <a:sym typeface="Symbol" pitchFamily="18" charset="2"/>
              </a:rPr>
              <a:t> </a:t>
            </a:r>
          </a:p>
          <a:p>
            <a:pPr>
              <a:buFontTx/>
              <a:buNone/>
              <a:defRPr/>
            </a:pPr>
            <a:r>
              <a:rPr lang="en-US" altLang="en-US" sz="2400" dirty="0">
                <a:cs typeface="Courier New" pitchFamily="49" charset="0"/>
                <a:sym typeface="Symbol"/>
              </a:rPr>
              <a:t>  </a:t>
            </a:r>
            <a:r>
              <a:rPr lang="en-US" altLang="en-US" sz="2400" dirty="0">
                <a:cs typeface="Courier New" pitchFamily="49" charset="0"/>
                <a:sym typeface="Symbol" pitchFamily="18" charset="2"/>
              </a:rPr>
              <a:t>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T</a:t>
            </a:r>
            <a:r>
              <a:rPr lang="en-US" altLang="en-US" sz="2400" dirty="0">
                <a:cs typeface="Courier New" pitchFamily="49" charset="0"/>
                <a:sym typeface="Symbol" pitchFamily="18" charset="2"/>
              </a:rPr>
              <a:t>	=</a:t>
            </a:r>
            <a:r>
              <a:rPr lang="en-US" altLang="en-US" sz="2400" dirty="0">
                <a:cs typeface="Courier New" pitchFamily="49" charset="0"/>
                <a:sym typeface="Symbol"/>
              </a:rPr>
              <a:t> 0 + </a:t>
            </a:r>
            <a:r>
              <a:rPr lang="en-US" altLang="en-US" sz="2400" dirty="0" smtClean="0">
                <a:cs typeface="Courier New" pitchFamily="49" charset="0"/>
                <a:sym typeface="Symbol"/>
              </a:rPr>
              <a:t>(½)</a:t>
            </a:r>
            <a:r>
              <a:rPr lang="en-US" altLang="en-US" sz="2400" i="1" dirty="0" smtClean="0">
                <a:cs typeface="Courier New" pitchFamily="49" charset="0"/>
                <a:sym typeface="Symbol"/>
              </a:rPr>
              <a:t>kx</a:t>
            </a:r>
            <a:r>
              <a:rPr lang="en-US" altLang="en-US" sz="2400" baseline="-25000" dirty="0" smtClean="0">
                <a:cs typeface="Courier New" pitchFamily="49" charset="0"/>
                <a:sym typeface="Symbol"/>
              </a:rPr>
              <a:t>MAX</a:t>
            </a:r>
            <a:r>
              <a:rPr lang="en-US" altLang="en-US" sz="2400" baseline="30000" dirty="0" smtClean="0">
                <a:cs typeface="Courier New" pitchFamily="49" charset="0"/>
                <a:sym typeface="Symbol"/>
              </a:rPr>
              <a:t>2</a:t>
            </a:r>
            <a:r>
              <a:rPr lang="en-US" altLang="en-US" sz="2400" dirty="0" smtClean="0">
                <a:cs typeface="Courier New" pitchFamily="49" charset="0"/>
                <a:sym typeface="Symbol"/>
              </a:rPr>
              <a:t> </a:t>
            </a:r>
            <a:r>
              <a:rPr lang="en-US" altLang="en-US" sz="2400" dirty="0">
                <a:cs typeface="Courier New" pitchFamily="49" charset="0"/>
                <a:sym typeface="Symbol"/>
              </a:rPr>
              <a:t>so that</a:t>
            </a:r>
          </a:p>
          <a:p>
            <a:pPr>
              <a:buFontTx/>
              <a:buNone/>
              <a:defRPr/>
            </a:pPr>
            <a:r>
              <a:rPr lang="en-US" altLang="en-US" sz="2400" dirty="0">
                <a:cs typeface="Courier New" pitchFamily="49" charset="0"/>
                <a:sym typeface="Symbol"/>
              </a:rPr>
              <a:t>     4.0	= </a:t>
            </a:r>
            <a:r>
              <a:rPr lang="en-US" altLang="en-US" sz="2400" dirty="0" smtClean="0">
                <a:cs typeface="Courier New" pitchFamily="49" charset="0"/>
                <a:sym typeface="Symbol"/>
              </a:rPr>
              <a:t>(½)</a:t>
            </a:r>
            <a:r>
              <a:rPr lang="en-US" altLang="en-US" sz="2400" i="1" dirty="0" smtClean="0">
                <a:cs typeface="Courier New" pitchFamily="49" charset="0"/>
                <a:sym typeface="Symbol"/>
              </a:rPr>
              <a:t>k </a:t>
            </a:r>
            <a:r>
              <a:rPr lang="en-US" altLang="en-US" sz="2400" dirty="0">
                <a:cs typeface="Courier New" pitchFamily="49" charset="0"/>
                <a:sym typeface="Symbol"/>
              </a:rPr>
              <a:t>0.020</a:t>
            </a:r>
            <a:r>
              <a:rPr lang="en-US" altLang="en-US" sz="2400" baseline="30000" dirty="0">
                <a:cs typeface="Courier New" pitchFamily="49" charset="0"/>
                <a:sym typeface="Symbol"/>
              </a:rPr>
              <a:t>2</a:t>
            </a:r>
            <a:r>
              <a:rPr lang="en-US" altLang="en-US" sz="2400" dirty="0">
                <a:cs typeface="Courier New" pitchFamily="49" charset="0"/>
                <a:sym typeface="Symbol"/>
              </a:rPr>
              <a:t>  </a:t>
            </a:r>
            <a:r>
              <a:rPr lang="en-US" altLang="en-US" sz="2400" i="1" dirty="0">
                <a:cs typeface="Courier New" pitchFamily="49" charset="0"/>
                <a:sym typeface="Symbol"/>
              </a:rPr>
              <a:t>k</a:t>
            </a:r>
            <a:r>
              <a:rPr lang="en-US" altLang="en-US" sz="2400" dirty="0">
                <a:cs typeface="Courier New" pitchFamily="49" charset="0"/>
                <a:sym typeface="Symbol"/>
              </a:rPr>
              <a:t> = 20000 Nm</a:t>
            </a:r>
            <a:r>
              <a:rPr lang="en-US" altLang="en-US" sz="2400" baseline="30000" dirty="0">
                <a:cs typeface="Courier New" pitchFamily="49" charset="0"/>
                <a:sym typeface="Symbol"/>
              </a:rPr>
              <a:t>-1</a:t>
            </a:r>
            <a:r>
              <a:rPr lang="en-US" altLang="en-US" sz="2400" dirty="0">
                <a:cs typeface="Courier New" pitchFamily="49" charset="0"/>
                <a:sym typeface="Symbol"/>
              </a:rPr>
              <a:t>.</a:t>
            </a:r>
            <a:endParaRPr lang="en-US" altLang="en-US" sz="2400" dirty="0">
              <a:solidFill>
                <a:srgbClr val="000000"/>
              </a:solidFill>
              <a:cs typeface="Times New Roman" pitchFamily="18" charset="0"/>
              <a:sym typeface="Symbol" pitchFamily="18" charset="2"/>
            </a:endParaRPr>
          </a:p>
          <a:p>
            <a:pPr>
              <a:buFontTx/>
              <a:buNone/>
              <a:defRPr/>
            </a:pPr>
            <a:endParaRPr lang="en-US" altLang="en-US" sz="2400" dirty="0">
              <a:solidFill>
                <a:srgbClr val="000000"/>
              </a:solidFill>
              <a:latin typeface="+mn-lt"/>
              <a:cs typeface="Times New Roman" pitchFamily="18" charset="0"/>
              <a:sym typeface="Symbol" pitchFamily="18" charset="2"/>
            </a:endParaRPr>
          </a:p>
        </p:txBody>
      </p:sp>
      <p:sp>
        <p:nvSpPr>
          <p:cNvPr id="8" name="Freeform 5"/>
          <p:cNvSpPr>
            <a:spLocks/>
          </p:cNvSpPr>
          <p:nvPr/>
        </p:nvSpPr>
        <p:spPr bwMode="auto">
          <a:xfrm>
            <a:off x="5113338" y="5251450"/>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Rectangle 6"/>
          <p:cNvSpPr>
            <a:spLocks noChangeArrowheads="1"/>
          </p:cNvSpPr>
          <p:nvPr/>
        </p:nvSpPr>
        <p:spPr bwMode="auto">
          <a:xfrm>
            <a:off x="8274050" y="5251450"/>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2229" name="Group 7"/>
          <p:cNvGrpSpPr>
            <a:grpSpLocks/>
          </p:cNvGrpSpPr>
          <p:nvPr/>
        </p:nvGrpSpPr>
        <p:grpSpPr bwMode="auto">
          <a:xfrm>
            <a:off x="5065713" y="5254625"/>
            <a:ext cx="4078287" cy="990600"/>
            <a:chOff x="1190" y="3183"/>
            <a:chExt cx="2993" cy="727"/>
          </a:xfrm>
        </p:grpSpPr>
        <p:sp>
          <p:nvSpPr>
            <p:cNvPr id="52240"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41"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42"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43"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2244"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45"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46"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47"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48"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49"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50"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51"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52"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230" name="TextBox 5"/>
          <p:cNvSpPr txBox="1">
            <a:spLocks noChangeArrowheads="1"/>
          </p:cNvSpPr>
          <p:nvPr/>
        </p:nvSpPr>
        <p:spPr bwMode="auto">
          <a:xfrm>
            <a:off x="5807075" y="5981700"/>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2231" name="TextBox 27"/>
          <p:cNvSpPr txBox="1">
            <a:spLocks noChangeArrowheads="1"/>
          </p:cNvSpPr>
          <p:nvPr/>
        </p:nvSpPr>
        <p:spPr bwMode="auto">
          <a:xfrm>
            <a:off x="6908800" y="5981700"/>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52232" name="TextBox 28"/>
          <p:cNvSpPr txBox="1">
            <a:spLocks noChangeArrowheads="1"/>
          </p:cNvSpPr>
          <p:nvPr/>
        </p:nvSpPr>
        <p:spPr bwMode="auto">
          <a:xfrm>
            <a:off x="7962900" y="5981700"/>
            <a:ext cx="611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2233"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31" name="Picture 27"/>
          <p:cNvPicPr>
            <a:picLocks noChangeAspect="1" noChangeArrowheads="1"/>
          </p:cNvPicPr>
          <p:nvPr/>
        </p:nvPicPr>
        <p:blipFill>
          <a:blip r:embed="rId5"/>
          <a:srcRect/>
          <a:stretch>
            <a:fillRect/>
          </a:stretch>
        </p:blipFill>
        <p:spPr bwMode="auto">
          <a:xfrm>
            <a:off x="5214938" y="1951038"/>
            <a:ext cx="3440112" cy="3184525"/>
          </a:xfrm>
          <a:prstGeom prst="rect">
            <a:avLst/>
          </a:prstGeom>
          <a:ln>
            <a:noFill/>
          </a:ln>
          <a:effectLst>
            <a:outerShdw blurRad="292100" dist="139700" dir="2700000" algn="tl" rotWithShape="0">
              <a:srgbClr val="333333">
                <a:alpha val="65000"/>
              </a:srgbClr>
            </a:outerShdw>
          </a:effectLst>
        </p:spPr>
      </p:pic>
      <p:sp>
        <p:nvSpPr>
          <p:cNvPr id="3" name="Freeform 2"/>
          <p:cNvSpPr/>
          <p:nvPr/>
        </p:nvSpPr>
        <p:spPr>
          <a:xfrm>
            <a:off x="5897563" y="2079625"/>
            <a:ext cx="2606675" cy="2544763"/>
          </a:xfrm>
          <a:custGeom>
            <a:avLst/>
            <a:gdLst>
              <a:gd name="connsiteX0" fmla="*/ 0 w 2606040"/>
              <a:gd name="connsiteY0" fmla="*/ 2545080 h 2545080"/>
              <a:gd name="connsiteX1" fmla="*/ 1295400 w 2606040"/>
              <a:gd name="connsiteY1" fmla="*/ 0 h 2545080"/>
              <a:gd name="connsiteX2" fmla="*/ 2606040 w 2606040"/>
              <a:gd name="connsiteY2" fmla="*/ 2545080 h 2545080"/>
            </a:gdLst>
            <a:ahLst/>
            <a:cxnLst>
              <a:cxn ang="0">
                <a:pos x="connsiteX0" y="connsiteY0"/>
              </a:cxn>
              <a:cxn ang="0">
                <a:pos x="connsiteX1" y="connsiteY1"/>
              </a:cxn>
              <a:cxn ang="0">
                <a:pos x="connsiteX2" y="connsiteY2"/>
              </a:cxn>
            </a:cxnLst>
            <a:rect l="l" t="t" r="r" b="b"/>
            <a:pathLst>
              <a:path w="2606040" h="2545080">
                <a:moveTo>
                  <a:pt x="0" y="2545080"/>
                </a:moveTo>
                <a:cubicBezTo>
                  <a:pt x="430530" y="1272540"/>
                  <a:pt x="861060" y="0"/>
                  <a:pt x="1295400" y="0"/>
                </a:cubicBezTo>
                <a:cubicBezTo>
                  <a:pt x="1729740" y="0"/>
                  <a:pt x="2167890" y="1272540"/>
                  <a:pt x="2606040" y="25450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26"/>
          <p:cNvSpPr/>
          <p:nvPr/>
        </p:nvSpPr>
        <p:spPr>
          <a:xfrm>
            <a:off x="5922963" y="2068513"/>
            <a:ext cx="2573337" cy="2546350"/>
          </a:xfrm>
          <a:custGeom>
            <a:avLst/>
            <a:gdLst>
              <a:gd name="connsiteX0" fmla="*/ 0 w 2574388"/>
              <a:gd name="connsiteY0" fmla="*/ 0 h 2546253"/>
              <a:gd name="connsiteX1" fmla="*/ 1280160 w 2574388"/>
              <a:gd name="connsiteY1" fmla="*/ 2546253 h 2546253"/>
              <a:gd name="connsiteX2" fmla="*/ 2574388 w 2574388"/>
              <a:gd name="connsiteY2" fmla="*/ 0 h 2546253"/>
            </a:gdLst>
            <a:ahLst/>
            <a:cxnLst>
              <a:cxn ang="0">
                <a:pos x="connsiteX0" y="connsiteY0"/>
              </a:cxn>
              <a:cxn ang="0">
                <a:pos x="connsiteX1" y="connsiteY1"/>
              </a:cxn>
              <a:cxn ang="0">
                <a:pos x="connsiteX2" y="connsiteY2"/>
              </a:cxn>
            </a:cxnLst>
            <a:rect l="l" t="t" r="r" b="b"/>
            <a:pathLst>
              <a:path w="2574388" h="2546253">
                <a:moveTo>
                  <a:pt x="0" y="0"/>
                </a:moveTo>
                <a:cubicBezTo>
                  <a:pt x="425547" y="1273126"/>
                  <a:pt x="851095" y="2546253"/>
                  <a:pt x="1280160" y="2546253"/>
                </a:cubicBezTo>
                <a:cubicBezTo>
                  <a:pt x="1709225" y="2546253"/>
                  <a:pt x="2141806" y="1273126"/>
                  <a:pt x="2574388" y="0"/>
                </a:cubicBezTo>
              </a:path>
            </a:pathLst>
          </a:custGeom>
          <a:ln w="28575">
            <a:solidFill>
              <a:srgbClr val="008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0" name="Straight Connector 29"/>
          <p:cNvCxnSpPr>
            <a:stCxn id="27" idx="0"/>
            <a:endCxn id="27" idx="2"/>
          </p:cNvCxnSpPr>
          <p:nvPr/>
        </p:nvCxnSpPr>
        <p:spPr>
          <a:xfrm>
            <a:off x="5922963" y="2068513"/>
            <a:ext cx="257333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ame 4"/>
          <p:cNvSpPr/>
          <p:nvPr/>
        </p:nvSpPr>
        <p:spPr>
          <a:xfrm>
            <a:off x="8382000" y="4500563"/>
            <a:ext cx="219075" cy="2174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223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8"/>
                                        </p:tgtEl>
                                      </p:cBhvr>
                                      <p:by x="25000" y="100000"/>
                                    </p:animScale>
                                  </p:childTnLst>
                                </p:cTn>
                              </p:par>
                              <p:par>
                                <p:cTn id="7" presetID="35" presetClass="path" presetSubtype="0" repeatCount="indefinite" accel="50000" decel="50000" autoRev="1" fill="hold" grpId="1" nodeType="withEffect">
                                  <p:stCondLst>
                                    <p:cond delay="0"/>
                                  </p:stCondLst>
                                  <p:childTnLst>
                                    <p:animMotion origin="layout" path="M 0.00539 -7.40741E-7 L -0.13055 -7.40741E-7 " pathEditMode="relative" rAng="0" ptsTypes="AA">
                                      <p:cBhvr>
                                        <p:cTn id="8" dur="3000" fill="hold"/>
                                        <p:tgtEl>
                                          <p:spTgt spid="8"/>
                                        </p:tgtEl>
                                        <p:attrNameLst>
                                          <p:attrName>ppt_x</p:attrName>
                                          <p:attrName>ppt_y</p:attrName>
                                        </p:attrNameLst>
                                      </p:cBhvr>
                                      <p:rCtr x="-6806" y="0"/>
                                    </p:animMotion>
                                  </p:childTnLst>
                                </p:cTn>
                              </p:par>
                              <p:par>
                                <p:cTn id="9" presetID="35" presetClass="path" presetSubtype="0" repeatCount="indefinite" accel="50000" decel="50000" autoRev="1" fill="hold" grpId="0" nodeType="withEffect">
                                  <p:stCondLst>
                                    <p:cond delay="0"/>
                                  </p:stCondLst>
                                  <p:childTnLst>
                                    <p:animMotion origin="layout" path="M -0.00035 -7.40741E-7 L -0.22917 -7.40741E-7 " pathEditMode="relative" rAng="0" ptsTypes="AA">
                                      <p:cBhvr>
                                        <p:cTn id="10" dur="3000" fill="hold"/>
                                        <p:tgtEl>
                                          <p:spTgt spid="9"/>
                                        </p:tgtEl>
                                        <p:attrNameLst>
                                          <p:attrName>ppt_x</p:attrName>
                                          <p:attrName>ppt_y</p:attrName>
                                        </p:attrNameLst>
                                      </p:cBhvr>
                                      <p:rCtr x="-11441" y="0"/>
                                    </p:animMotion>
                                  </p:childTnLst>
                                </p:cTn>
                              </p:par>
                              <p:par>
                                <p:cTn id="11" presetID="44" presetClass="path" presetSubtype="0" repeatCount="indefinite" accel="50000" decel="50000" autoRev="1" fill="hold" nodeType="withEffect">
                                  <p:stCondLst>
                                    <p:cond delay="0"/>
                                  </p:stCondLst>
                                  <p:childTnLst>
                                    <p:animMotion origin="layout" path="M 4.16667E-6 3.7037E-7 L -0.07657 -0.27454 C -0.09254 -0.33634 -0.1165 -0.36944 -0.1415 -0.36944 C -0.16997 -0.36944 -0.19271 -0.33634 -0.20868 -0.27454 L -0.28507 3.7037E-7 " pathEditMode="relative" rAng="0" ptsTypes="FffFF">
                                      <p:cBhvr>
                                        <p:cTn id="12" dur="3000" fill="hold"/>
                                        <p:tgtEl>
                                          <p:spTgt spid="5"/>
                                        </p:tgtEl>
                                        <p:attrNameLst>
                                          <p:attrName>ppt_x</p:attrName>
                                          <p:attrName>ppt_y</p:attrName>
                                        </p:attrNameLst>
                                      </p:cBhvr>
                                      <p:rCtr x="-14253" y="-18472"/>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1" end="1"/>
                                            </p:txEl>
                                          </p:spTgt>
                                        </p:tgtEl>
                                        <p:attrNameLst>
                                          <p:attrName>style.visibility</p:attrName>
                                        </p:attrNameLst>
                                      </p:cBhvr>
                                      <p:to>
                                        <p:strVal val="visible"/>
                                      </p:to>
                                    </p:set>
                                    <p:anim calcmode="lin" valueType="num">
                                      <p:cBhvr additive="base">
                                        <p:cTn id="17" dur="5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2" end="2"/>
                                            </p:txEl>
                                          </p:spTgt>
                                        </p:tgtEl>
                                        <p:attrNameLst>
                                          <p:attrName>style.visibility</p:attrName>
                                        </p:attrNameLst>
                                      </p:cBhvr>
                                      <p:to>
                                        <p:strVal val="visible"/>
                                      </p:to>
                                    </p:set>
                                    <p:anim calcmode="lin" valueType="num">
                                      <p:cBhvr additive="base">
                                        <p:cTn id="23"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74084">
                                            <p:txEl>
                                              <p:pRg st="3" end="3"/>
                                            </p:txEl>
                                          </p:spTgt>
                                        </p:tgtEl>
                                        <p:attrNameLst>
                                          <p:attrName>style.visibility</p:attrName>
                                        </p:attrNameLst>
                                      </p:cBhvr>
                                      <p:to>
                                        <p:strVal val="visible"/>
                                      </p:to>
                                    </p:set>
                                    <p:anim calcmode="lin" valueType="num">
                                      <p:cBhvr additive="base">
                                        <p:cTn id="29"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74084">
                                            <p:txEl>
                                              <p:pRg st="4" end="4"/>
                                            </p:txEl>
                                          </p:spTgt>
                                        </p:tgtEl>
                                        <p:attrNameLst>
                                          <p:attrName>style.visibility</p:attrName>
                                        </p:attrNameLst>
                                      </p:cBhvr>
                                      <p:to>
                                        <p:strVal val="visible"/>
                                      </p:to>
                                    </p:set>
                                    <p:anim calcmode="lin" valueType="num">
                                      <p:cBhvr additive="base">
                                        <p:cTn id="35"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74084">
                                            <p:txEl>
                                              <p:pRg st="5" end="5"/>
                                            </p:txEl>
                                          </p:spTgt>
                                        </p:tgtEl>
                                        <p:attrNameLst>
                                          <p:attrName>style.visibility</p:attrName>
                                        </p:attrNameLst>
                                      </p:cBhvr>
                                      <p:to>
                                        <p:strVal val="visible"/>
                                      </p:to>
                                    </p:set>
                                    <p:anim calcmode="lin" valueType="num">
                                      <p:cBhvr additive="base">
                                        <p:cTn id="41"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74084">
                                            <p:txEl>
                                              <p:pRg st="6" end="6"/>
                                            </p:txEl>
                                          </p:spTgt>
                                        </p:tgtEl>
                                        <p:attrNameLst>
                                          <p:attrName>style.visibility</p:attrName>
                                        </p:attrNameLst>
                                      </p:cBhvr>
                                      <p:to>
                                        <p:strVal val="visible"/>
                                      </p:to>
                                    </p:set>
                                    <p:anim calcmode="lin" valueType="num">
                                      <p:cBhvr additive="base">
                                        <p:cTn id="47" dur="500" fill="hold"/>
                                        <p:tgtEl>
                                          <p:spTgt spid="174084">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740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4083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33413" indent="-633413"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Aims: </a:t>
            </a:r>
            <a:endParaRPr lang="en-US" altLang="en-US" sz="2400"/>
          </a:p>
          <a:p>
            <a:pPr eaLnBrk="1" hangingPunct="1">
              <a:spcBef>
                <a:spcPct val="0"/>
              </a:spcBef>
              <a:buFontTx/>
              <a:buNone/>
            </a:pPr>
            <a:r>
              <a:rPr lang="en-US" altLang="en-US" sz="2400"/>
              <a:t>• </a:t>
            </a:r>
            <a:r>
              <a:rPr lang="en-US" altLang="en-US" sz="2400" b="1"/>
              <a:t>Aim 4: </a:t>
            </a:r>
            <a:r>
              <a:rPr lang="en-US" altLang="en-US" sz="2400"/>
              <a:t>students can use this topic to develop their ability to synthesize complex and diverse scientific information </a:t>
            </a:r>
          </a:p>
          <a:p>
            <a:pPr eaLnBrk="1" hangingPunct="1">
              <a:spcBef>
                <a:spcPct val="0"/>
              </a:spcBef>
              <a:buFontTx/>
              <a:buNone/>
            </a:pPr>
            <a:r>
              <a:rPr lang="en-US" altLang="en-US" sz="2400"/>
              <a:t>• </a:t>
            </a:r>
            <a:r>
              <a:rPr lang="en-US" altLang="en-US" sz="2400" b="1"/>
              <a:t>Aim 6: </a:t>
            </a:r>
            <a:r>
              <a:rPr lang="en-US" altLang="en-US" sz="2400"/>
              <a:t>experiments could include (but are not limited to): investigation of simple or torsional pendulums; measuring the vibrations of a tuning fork; further extensions of the experiments conducted in sub-topic 4.1. </a:t>
            </a:r>
          </a:p>
        </p:txBody>
      </p:sp>
      <p:sp>
        <p:nvSpPr>
          <p:cNvPr id="614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extLst>
      <p:ext uri="{BB962C8B-B14F-4D97-AF65-F5344CB8AC3E}">
        <p14:creationId xmlns:p14="http://schemas.microsoft.com/office/powerpoint/2010/main" val="1430623337"/>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5086350"/>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a:latin typeface="+mn-lt"/>
                <a:sym typeface="Symbol" pitchFamily="18" charset="2"/>
              </a:rPr>
              <a:t>EXAMPLE: </a:t>
            </a:r>
            <a:r>
              <a:rPr lang="en-US" altLang="en-US" sz="2400" dirty="0">
                <a:solidFill>
                  <a:srgbClr val="000000"/>
                </a:solidFill>
                <a:latin typeface="+mn-lt"/>
                <a:cs typeface="Times New Roman" pitchFamily="18" charset="0"/>
                <a:sym typeface="Symbol" pitchFamily="18" charset="2"/>
              </a:rPr>
              <a:t>The kinetic energy                                                  vs. displacement for a system                                              undergoing SHM is shown in                                                      the graph. The system consists                                                of a 0.125-kg mass on a spring.</a:t>
            </a:r>
          </a:p>
          <a:p>
            <a:pPr>
              <a:buFontTx/>
              <a:buNone/>
              <a:defRPr/>
            </a:pPr>
            <a:r>
              <a:rPr lang="en-US" altLang="en-US" sz="2400" dirty="0">
                <a:solidFill>
                  <a:srgbClr val="000000"/>
                </a:solidFill>
                <a:latin typeface="+mn-lt"/>
                <a:cs typeface="Times New Roman" pitchFamily="18" charset="0"/>
                <a:sym typeface="Symbol" pitchFamily="18" charset="2"/>
              </a:rPr>
              <a:t>(c) Determine the acceleration                                                        of the mass at </a:t>
            </a:r>
            <a:r>
              <a:rPr lang="en-US" altLang="en-US" sz="2400" i="1" dirty="0">
                <a:solidFill>
                  <a:srgbClr val="000000"/>
                </a:solidFill>
                <a:latin typeface="+mn-lt"/>
                <a:cs typeface="Times New Roman" pitchFamily="18" charset="0"/>
                <a:sym typeface="Symbol" pitchFamily="18" charset="2"/>
              </a:rPr>
              <a:t>x</a:t>
            </a:r>
            <a:r>
              <a:rPr lang="en-US" altLang="en-US" sz="2400" dirty="0">
                <a:solidFill>
                  <a:srgbClr val="000000"/>
                </a:solidFill>
                <a:latin typeface="+mn-lt"/>
                <a:cs typeface="Times New Roman" pitchFamily="18" charset="0"/>
                <a:sym typeface="Symbol" pitchFamily="18" charset="2"/>
              </a:rPr>
              <a:t> = 1.0 cm.</a:t>
            </a:r>
          </a:p>
          <a:p>
            <a:pPr>
              <a:buFontTx/>
              <a:buNone/>
              <a:defRPr/>
            </a:pPr>
            <a:r>
              <a:rPr lang="en-US" altLang="en-US" sz="2400" dirty="0">
                <a:solidFill>
                  <a:srgbClr val="000000"/>
                </a:solidFill>
                <a:latin typeface="+mn-lt"/>
                <a:cs typeface="Times New Roman" pitchFamily="18" charset="0"/>
                <a:sym typeface="Symbol" pitchFamily="18" charset="2"/>
              </a:rPr>
              <a:t>SOLUTION: Use </a:t>
            </a:r>
            <a:r>
              <a:rPr lang="en-US" altLang="en-US" sz="2400" i="1" dirty="0">
                <a:solidFill>
                  <a:srgbClr val="000000"/>
                </a:solidFill>
                <a:latin typeface="+mn-lt"/>
                <a:cs typeface="Times New Roman" pitchFamily="18" charset="0"/>
                <a:sym typeface="Symbol" pitchFamily="18" charset="2"/>
              </a:rPr>
              <a:t>F</a:t>
            </a:r>
            <a:r>
              <a:rPr lang="en-US" altLang="en-US" sz="2400" dirty="0">
                <a:solidFill>
                  <a:srgbClr val="000000"/>
                </a:solidFill>
                <a:latin typeface="+mn-lt"/>
                <a:cs typeface="Times New Roman" pitchFamily="18" charset="0"/>
                <a:sym typeface="Symbol" pitchFamily="18" charset="2"/>
              </a:rPr>
              <a:t> = -</a:t>
            </a:r>
            <a:r>
              <a:rPr lang="en-US" altLang="en-US" sz="2400" i="1" dirty="0" err="1">
                <a:solidFill>
                  <a:srgbClr val="000000"/>
                </a:solidFill>
                <a:latin typeface="+mn-lt"/>
                <a:cs typeface="Times New Roman" pitchFamily="18" charset="0"/>
                <a:sym typeface="Symbol" pitchFamily="18" charset="2"/>
              </a:rPr>
              <a:t>kx</a:t>
            </a:r>
            <a:r>
              <a:rPr lang="en-US" altLang="en-US" sz="2400" dirty="0">
                <a:solidFill>
                  <a:srgbClr val="000000"/>
                </a:solidFill>
                <a:latin typeface="+mn-lt"/>
                <a:cs typeface="Times New Roman" pitchFamily="18" charset="0"/>
                <a:sym typeface="Symbol" pitchFamily="18" charset="2"/>
              </a:rPr>
              <a:t>.</a:t>
            </a:r>
          </a:p>
          <a:p>
            <a:pPr>
              <a:buFontTx/>
              <a:buNone/>
              <a:defRPr/>
            </a:pPr>
            <a:r>
              <a:rPr lang="en-US" altLang="en-US" sz="2400" dirty="0">
                <a:solidFill>
                  <a:srgbClr val="000000"/>
                </a:solidFill>
                <a:cs typeface="Times New Roman" pitchFamily="18" charset="0"/>
                <a:sym typeface="Symbol" pitchFamily="18" charset="2"/>
              </a:rPr>
              <a:t>Thus </a:t>
            </a:r>
            <a:r>
              <a:rPr lang="en-US" altLang="en-US" sz="2400" i="1" dirty="0">
                <a:solidFill>
                  <a:srgbClr val="000000"/>
                </a:solidFill>
                <a:cs typeface="Times New Roman" pitchFamily="18" charset="0"/>
                <a:sym typeface="Symbol" pitchFamily="18" charset="2"/>
              </a:rPr>
              <a:t>F</a:t>
            </a:r>
            <a:r>
              <a:rPr lang="en-US" altLang="en-US" sz="2400" dirty="0">
                <a:solidFill>
                  <a:srgbClr val="000000"/>
                </a:solidFill>
                <a:cs typeface="Times New Roman" pitchFamily="18" charset="0"/>
                <a:sym typeface="Symbol" pitchFamily="18" charset="2"/>
              </a:rPr>
              <a:t> = -20000(0.01) </a:t>
            </a:r>
          </a:p>
          <a:p>
            <a:pPr>
              <a:buFontTx/>
              <a:buNone/>
              <a:defRPr/>
            </a:pPr>
            <a:r>
              <a:rPr lang="en-US" altLang="en-US" sz="2400" dirty="0">
                <a:solidFill>
                  <a:srgbClr val="000000"/>
                </a:solidFill>
                <a:cs typeface="Times New Roman" pitchFamily="18" charset="0"/>
                <a:sym typeface="Symbol" pitchFamily="18" charset="2"/>
              </a:rPr>
              <a:t>	   = -200 N.</a:t>
            </a:r>
          </a:p>
          <a:p>
            <a:pPr>
              <a:buFontTx/>
              <a:buNone/>
              <a:defRPr/>
            </a:pPr>
            <a:r>
              <a:rPr lang="en-US" altLang="en-US" sz="2400" dirty="0">
                <a:solidFill>
                  <a:srgbClr val="000000"/>
                </a:solidFill>
                <a:cs typeface="Times New Roman" pitchFamily="18" charset="0"/>
                <a:sym typeface="Symbol" pitchFamily="18" charset="2"/>
              </a:rPr>
              <a:t>From </a:t>
            </a:r>
            <a:r>
              <a:rPr lang="en-US" altLang="en-US" sz="2400" i="1" dirty="0">
                <a:solidFill>
                  <a:srgbClr val="000000"/>
                </a:solidFill>
                <a:cs typeface="Times New Roman" pitchFamily="18" charset="0"/>
                <a:sym typeface="Symbol" pitchFamily="18" charset="2"/>
              </a:rPr>
              <a:t>F</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ma</a:t>
            </a:r>
            <a:r>
              <a:rPr lang="en-US" altLang="en-US" sz="2400" dirty="0">
                <a:solidFill>
                  <a:srgbClr val="000000"/>
                </a:solidFill>
                <a:cs typeface="Times New Roman" pitchFamily="18" charset="0"/>
                <a:sym typeface="Symbol" pitchFamily="18" charset="2"/>
              </a:rPr>
              <a:t> we get -200 = 0.125</a:t>
            </a:r>
            <a:r>
              <a:rPr lang="en-US" altLang="en-US" sz="2400" i="1" dirty="0">
                <a:solidFill>
                  <a:srgbClr val="000000"/>
                </a:solidFill>
                <a:cs typeface="Times New Roman" pitchFamily="18" charset="0"/>
                <a:sym typeface="Symbol" pitchFamily="18" charset="2"/>
              </a:rPr>
              <a:t>a </a:t>
            </a:r>
          </a:p>
          <a:p>
            <a:pPr>
              <a:buFontTx/>
              <a:buNone/>
              <a:defRPr/>
            </a:pPr>
            <a:r>
              <a:rPr lang="en-US" altLang="en-US" sz="2400" dirty="0">
                <a:cs typeface="Courier New" pitchFamily="49" charset="0"/>
                <a:sym typeface="Symbol"/>
              </a:rPr>
              <a:t>        </a:t>
            </a:r>
            <a:r>
              <a:rPr lang="en-US" altLang="en-US" sz="2400" i="1" dirty="0">
                <a:cs typeface="Courier New" pitchFamily="49" charset="0"/>
                <a:sym typeface="Symbol"/>
              </a:rPr>
              <a:t>a</a:t>
            </a:r>
            <a:r>
              <a:rPr lang="en-US" altLang="en-US" sz="2400" dirty="0">
                <a:cs typeface="Courier New" pitchFamily="49" charset="0"/>
                <a:sym typeface="Symbol"/>
              </a:rPr>
              <a:t> = -1600 ms</a:t>
            </a:r>
            <a:r>
              <a:rPr lang="en-US" altLang="en-US" sz="2400" baseline="30000" dirty="0">
                <a:cs typeface="Courier New" pitchFamily="49" charset="0"/>
                <a:sym typeface="Symbol"/>
              </a:rPr>
              <a:t>-2</a:t>
            </a:r>
            <a:r>
              <a:rPr lang="en-US" altLang="en-US" sz="2400" dirty="0">
                <a:cs typeface="Courier New" pitchFamily="49" charset="0"/>
                <a:sym typeface="Symbol"/>
              </a:rPr>
              <a:t>. </a:t>
            </a:r>
            <a:endParaRPr lang="en-US" altLang="en-US" sz="2400" i="1" dirty="0">
              <a:solidFill>
                <a:srgbClr val="000000"/>
              </a:solidFill>
              <a:cs typeface="Times New Roman" pitchFamily="18" charset="0"/>
              <a:sym typeface="Symbol" pitchFamily="18" charset="2"/>
            </a:endParaRPr>
          </a:p>
          <a:p>
            <a:pPr>
              <a:buFontTx/>
              <a:buNone/>
              <a:defRPr/>
            </a:pPr>
            <a:endParaRPr lang="en-US" altLang="en-US" sz="2400" dirty="0">
              <a:solidFill>
                <a:srgbClr val="000000"/>
              </a:solidFill>
              <a:latin typeface="+mn-lt"/>
              <a:cs typeface="Times New Roman" pitchFamily="18" charset="0"/>
              <a:sym typeface="Symbol" pitchFamily="18" charset="2"/>
            </a:endParaRPr>
          </a:p>
        </p:txBody>
      </p:sp>
      <p:sp>
        <p:nvSpPr>
          <p:cNvPr id="8" name="Freeform 5"/>
          <p:cNvSpPr>
            <a:spLocks/>
          </p:cNvSpPr>
          <p:nvPr/>
        </p:nvSpPr>
        <p:spPr bwMode="auto">
          <a:xfrm>
            <a:off x="5113338" y="5256213"/>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Rectangle 6"/>
          <p:cNvSpPr>
            <a:spLocks noChangeArrowheads="1"/>
          </p:cNvSpPr>
          <p:nvPr/>
        </p:nvSpPr>
        <p:spPr bwMode="auto">
          <a:xfrm>
            <a:off x="8274050" y="5256213"/>
            <a:ext cx="523875" cy="458787"/>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3253" name="Group 7"/>
          <p:cNvGrpSpPr>
            <a:grpSpLocks/>
          </p:cNvGrpSpPr>
          <p:nvPr/>
        </p:nvGrpSpPr>
        <p:grpSpPr bwMode="auto">
          <a:xfrm>
            <a:off x="5065713" y="5259388"/>
            <a:ext cx="4078287" cy="990600"/>
            <a:chOff x="1190" y="3183"/>
            <a:chExt cx="2993" cy="727"/>
          </a:xfrm>
        </p:grpSpPr>
        <p:sp>
          <p:nvSpPr>
            <p:cNvPr id="53264"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5"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66"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7"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3268"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69"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70"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71"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72"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73"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74"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75"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76"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3254" name="TextBox 5"/>
          <p:cNvSpPr txBox="1">
            <a:spLocks noChangeArrowheads="1"/>
          </p:cNvSpPr>
          <p:nvPr/>
        </p:nvSpPr>
        <p:spPr bwMode="auto">
          <a:xfrm>
            <a:off x="5807075" y="5986463"/>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3255" name="TextBox 27"/>
          <p:cNvSpPr txBox="1">
            <a:spLocks noChangeArrowheads="1"/>
          </p:cNvSpPr>
          <p:nvPr/>
        </p:nvSpPr>
        <p:spPr bwMode="auto">
          <a:xfrm>
            <a:off x="6908800" y="5986463"/>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53256" name="TextBox 28"/>
          <p:cNvSpPr txBox="1">
            <a:spLocks noChangeArrowheads="1"/>
          </p:cNvSpPr>
          <p:nvPr/>
        </p:nvSpPr>
        <p:spPr bwMode="auto">
          <a:xfrm>
            <a:off x="7962900" y="5986463"/>
            <a:ext cx="611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3257"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32" name="Picture 27"/>
          <p:cNvPicPr>
            <a:picLocks noChangeAspect="1" noChangeArrowheads="1"/>
          </p:cNvPicPr>
          <p:nvPr/>
        </p:nvPicPr>
        <p:blipFill>
          <a:blip r:embed="rId5"/>
          <a:srcRect/>
          <a:stretch>
            <a:fillRect/>
          </a:stretch>
        </p:blipFill>
        <p:spPr bwMode="auto">
          <a:xfrm>
            <a:off x="5214938" y="1950085"/>
            <a:ext cx="3440112" cy="3184525"/>
          </a:xfrm>
          <a:prstGeom prst="rect">
            <a:avLst/>
          </a:prstGeom>
          <a:ln>
            <a:noFill/>
          </a:ln>
          <a:effectLst>
            <a:outerShdw blurRad="292100" dist="139700" dir="2700000" algn="tl" rotWithShape="0">
              <a:srgbClr val="333333">
                <a:alpha val="65000"/>
              </a:srgbClr>
            </a:outerShdw>
          </a:effectLst>
        </p:spPr>
      </p:pic>
      <p:sp>
        <p:nvSpPr>
          <p:cNvPr id="3" name="Freeform 2"/>
          <p:cNvSpPr/>
          <p:nvPr/>
        </p:nvSpPr>
        <p:spPr>
          <a:xfrm>
            <a:off x="5897563" y="2078673"/>
            <a:ext cx="2606675" cy="2544762"/>
          </a:xfrm>
          <a:custGeom>
            <a:avLst/>
            <a:gdLst>
              <a:gd name="connsiteX0" fmla="*/ 0 w 2606040"/>
              <a:gd name="connsiteY0" fmla="*/ 2545080 h 2545080"/>
              <a:gd name="connsiteX1" fmla="*/ 1295400 w 2606040"/>
              <a:gd name="connsiteY1" fmla="*/ 0 h 2545080"/>
              <a:gd name="connsiteX2" fmla="*/ 2606040 w 2606040"/>
              <a:gd name="connsiteY2" fmla="*/ 2545080 h 2545080"/>
            </a:gdLst>
            <a:ahLst/>
            <a:cxnLst>
              <a:cxn ang="0">
                <a:pos x="connsiteX0" y="connsiteY0"/>
              </a:cxn>
              <a:cxn ang="0">
                <a:pos x="connsiteX1" y="connsiteY1"/>
              </a:cxn>
              <a:cxn ang="0">
                <a:pos x="connsiteX2" y="connsiteY2"/>
              </a:cxn>
            </a:cxnLst>
            <a:rect l="l" t="t" r="r" b="b"/>
            <a:pathLst>
              <a:path w="2606040" h="2545080">
                <a:moveTo>
                  <a:pt x="0" y="2545080"/>
                </a:moveTo>
                <a:cubicBezTo>
                  <a:pt x="430530" y="1272540"/>
                  <a:pt x="861060" y="0"/>
                  <a:pt x="1295400" y="0"/>
                </a:cubicBezTo>
                <a:cubicBezTo>
                  <a:pt x="1729740" y="0"/>
                  <a:pt x="2167890" y="1272540"/>
                  <a:pt x="2606040" y="25450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26"/>
          <p:cNvSpPr/>
          <p:nvPr/>
        </p:nvSpPr>
        <p:spPr>
          <a:xfrm>
            <a:off x="5922963" y="2067560"/>
            <a:ext cx="2573337" cy="2546350"/>
          </a:xfrm>
          <a:custGeom>
            <a:avLst/>
            <a:gdLst>
              <a:gd name="connsiteX0" fmla="*/ 0 w 2574388"/>
              <a:gd name="connsiteY0" fmla="*/ 0 h 2546253"/>
              <a:gd name="connsiteX1" fmla="*/ 1280160 w 2574388"/>
              <a:gd name="connsiteY1" fmla="*/ 2546253 h 2546253"/>
              <a:gd name="connsiteX2" fmla="*/ 2574388 w 2574388"/>
              <a:gd name="connsiteY2" fmla="*/ 0 h 2546253"/>
            </a:gdLst>
            <a:ahLst/>
            <a:cxnLst>
              <a:cxn ang="0">
                <a:pos x="connsiteX0" y="connsiteY0"/>
              </a:cxn>
              <a:cxn ang="0">
                <a:pos x="connsiteX1" y="connsiteY1"/>
              </a:cxn>
              <a:cxn ang="0">
                <a:pos x="connsiteX2" y="connsiteY2"/>
              </a:cxn>
            </a:cxnLst>
            <a:rect l="l" t="t" r="r" b="b"/>
            <a:pathLst>
              <a:path w="2574388" h="2546253">
                <a:moveTo>
                  <a:pt x="0" y="0"/>
                </a:moveTo>
                <a:cubicBezTo>
                  <a:pt x="425547" y="1273126"/>
                  <a:pt x="851095" y="2546253"/>
                  <a:pt x="1280160" y="2546253"/>
                </a:cubicBezTo>
                <a:cubicBezTo>
                  <a:pt x="1709225" y="2546253"/>
                  <a:pt x="2141806" y="1273126"/>
                  <a:pt x="2574388" y="0"/>
                </a:cubicBezTo>
              </a:path>
            </a:pathLst>
          </a:custGeom>
          <a:ln w="28575">
            <a:solidFill>
              <a:srgbClr val="008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0" name="Straight Connector 29"/>
          <p:cNvCxnSpPr>
            <a:stCxn id="27" idx="0"/>
            <a:endCxn id="27" idx="2"/>
          </p:cNvCxnSpPr>
          <p:nvPr/>
        </p:nvCxnSpPr>
        <p:spPr>
          <a:xfrm>
            <a:off x="5922963" y="2067560"/>
            <a:ext cx="257333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ame 4"/>
          <p:cNvSpPr/>
          <p:nvPr/>
        </p:nvSpPr>
        <p:spPr>
          <a:xfrm>
            <a:off x="8382000" y="4499610"/>
            <a:ext cx="219075" cy="21748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1" name="Rectangle 118"/>
          <p:cNvSpPr txBox="1">
            <a:spLocks noChangeArrowheads="1"/>
          </p:cNvSpPr>
          <p:nvPr/>
        </p:nvSpPr>
        <p:spPr bwMode="auto">
          <a:xfrm>
            <a:off x="685800" y="409575"/>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a:t>Topic 9: Wave phenomena - AHL</a:t>
            </a:r>
            <a:br>
              <a:rPr lang="en-US" altLang="en-US" sz="2800" b="1" kern="0"/>
            </a:br>
            <a:r>
              <a:rPr lang="en-US" altLang="en-US" sz="2800" ker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8"/>
                                        </p:tgtEl>
                                      </p:cBhvr>
                                      <p:by x="25000" y="100000"/>
                                    </p:animScale>
                                  </p:childTnLst>
                                </p:cTn>
                              </p:par>
                              <p:par>
                                <p:cTn id="7" presetID="35" presetClass="path" presetSubtype="0" repeatCount="indefinite" accel="50000" decel="50000" autoRev="1" fill="hold" grpId="1" nodeType="withEffect">
                                  <p:stCondLst>
                                    <p:cond delay="0"/>
                                  </p:stCondLst>
                                  <p:childTnLst>
                                    <p:animMotion origin="layout" path="M 0.00539 -7.40741E-7 L -0.13055 -7.40741E-7 " pathEditMode="relative" rAng="0" ptsTypes="AA">
                                      <p:cBhvr>
                                        <p:cTn id="8" dur="3000" fill="hold"/>
                                        <p:tgtEl>
                                          <p:spTgt spid="8"/>
                                        </p:tgtEl>
                                        <p:attrNameLst>
                                          <p:attrName>ppt_x</p:attrName>
                                          <p:attrName>ppt_y</p:attrName>
                                        </p:attrNameLst>
                                      </p:cBhvr>
                                      <p:rCtr x="-6806" y="0"/>
                                    </p:animMotion>
                                  </p:childTnLst>
                                </p:cTn>
                              </p:par>
                              <p:par>
                                <p:cTn id="9" presetID="35" presetClass="path" presetSubtype="0" repeatCount="indefinite" accel="50000" decel="50000" autoRev="1" fill="hold" grpId="0" nodeType="withEffect">
                                  <p:stCondLst>
                                    <p:cond delay="0"/>
                                  </p:stCondLst>
                                  <p:childTnLst>
                                    <p:animMotion origin="layout" path="M -0.00035 -7.40741E-7 L -0.22917 -7.40741E-7 " pathEditMode="relative" rAng="0" ptsTypes="AA">
                                      <p:cBhvr>
                                        <p:cTn id="10" dur="3000" fill="hold"/>
                                        <p:tgtEl>
                                          <p:spTgt spid="9"/>
                                        </p:tgtEl>
                                        <p:attrNameLst>
                                          <p:attrName>ppt_x</p:attrName>
                                          <p:attrName>ppt_y</p:attrName>
                                        </p:attrNameLst>
                                      </p:cBhvr>
                                      <p:rCtr x="-11441" y="0"/>
                                    </p:animMotion>
                                  </p:childTnLst>
                                </p:cTn>
                              </p:par>
                              <p:par>
                                <p:cTn id="11" presetID="44" presetClass="path" presetSubtype="0" repeatCount="indefinite" accel="50000" decel="50000" autoRev="1" fill="hold" nodeType="withEffect">
                                  <p:stCondLst>
                                    <p:cond delay="0"/>
                                  </p:stCondLst>
                                  <p:childTnLst>
                                    <p:animMotion origin="layout" path="M 4.16667E-6 3.7037E-7 L -0.07657 -0.27454 C -0.09254 -0.33634 -0.1165 -0.36944 -0.1415 -0.36944 C -0.16997 -0.36944 -0.19271 -0.33634 -0.20868 -0.27454 L -0.28507 3.7037E-7 " pathEditMode="relative" rAng="0" ptsTypes="FffFF">
                                      <p:cBhvr>
                                        <p:cTn id="12" dur="3000" fill="hold"/>
                                        <p:tgtEl>
                                          <p:spTgt spid="5"/>
                                        </p:tgtEl>
                                        <p:attrNameLst>
                                          <p:attrName>ppt_x</p:attrName>
                                          <p:attrName>ppt_y</p:attrName>
                                        </p:attrNameLst>
                                      </p:cBhvr>
                                      <p:rCtr x="-14253" y="-18472"/>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1" end="1"/>
                                            </p:txEl>
                                          </p:spTgt>
                                        </p:tgtEl>
                                        <p:attrNameLst>
                                          <p:attrName>style.visibility</p:attrName>
                                        </p:attrNameLst>
                                      </p:cBhvr>
                                      <p:to>
                                        <p:strVal val="visible"/>
                                      </p:to>
                                    </p:set>
                                    <p:anim calcmode="lin" valueType="num">
                                      <p:cBhvr additive="base">
                                        <p:cTn id="17" dur="5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2" end="2"/>
                                            </p:txEl>
                                          </p:spTgt>
                                        </p:tgtEl>
                                        <p:attrNameLst>
                                          <p:attrName>style.visibility</p:attrName>
                                        </p:attrNameLst>
                                      </p:cBhvr>
                                      <p:to>
                                        <p:strVal val="visible"/>
                                      </p:to>
                                    </p:set>
                                    <p:anim calcmode="lin" valueType="num">
                                      <p:cBhvr additive="base">
                                        <p:cTn id="23"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74084">
                                            <p:txEl>
                                              <p:pRg st="3" end="3"/>
                                            </p:txEl>
                                          </p:spTgt>
                                        </p:tgtEl>
                                        <p:attrNameLst>
                                          <p:attrName>style.visibility</p:attrName>
                                        </p:attrNameLst>
                                      </p:cBhvr>
                                      <p:to>
                                        <p:strVal val="visible"/>
                                      </p:to>
                                    </p:set>
                                    <p:anim calcmode="lin" valueType="num">
                                      <p:cBhvr additive="base">
                                        <p:cTn id="29"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74084">
                                            <p:txEl>
                                              <p:pRg st="4" end="4"/>
                                            </p:txEl>
                                          </p:spTgt>
                                        </p:tgtEl>
                                        <p:attrNameLst>
                                          <p:attrName>style.visibility</p:attrName>
                                        </p:attrNameLst>
                                      </p:cBhvr>
                                      <p:to>
                                        <p:strVal val="visible"/>
                                      </p:to>
                                    </p:set>
                                    <p:anim calcmode="lin" valueType="num">
                                      <p:cBhvr additive="base">
                                        <p:cTn id="35"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74084">
                                            <p:txEl>
                                              <p:pRg st="5" end="5"/>
                                            </p:txEl>
                                          </p:spTgt>
                                        </p:tgtEl>
                                        <p:attrNameLst>
                                          <p:attrName>style.visibility</p:attrName>
                                        </p:attrNameLst>
                                      </p:cBhvr>
                                      <p:to>
                                        <p:strVal val="visible"/>
                                      </p:to>
                                    </p:set>
                                    <p:anim calcmode="lin" valueType="num">
                                      <p:cBhvr additive="base">
                                        <p:cTn id="41"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74084">
                                            <p:txEl>
                                              <p:pRg st="6" end="6"/>
                                            </p:txEl>
                                          </p:spTgt>
                                        </p:tgtEl>
                                        <p:attrNameLst>
                                          <p:attrName>style.visibility</p:attrName>
                                        </p:attrNameLst>
                                      </p:cBhvr>
                                      <p:to>
                                        <p:strVal val="visible"/>
                                      </p:to>
                                    </p:set>
                                    <p:anim calcmode="lin" valueType="num">
                                      <p:cBhvr additive="base">
                                        <p:cTn id="47" dur="500" fill="hold"/>
                                        <p:tgtEl>
                                          <p:spTgt spid="174084">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740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5086350"/>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a:latin typeface="+mn-lt"/>
                <a:sym typeface="Symbol" pitchFamily="18" charset="2"/>
              </a:rPr>
              <a:t>EXAMPLE:  </a:t>
            </a:r>
            <a:r>
              <a:rPr lang="en-US" altLang="en-US" sz="2400" dirty="0">
                <a:solidFill>
                  <a:srgbClr val="000000"/>
                </a:solidFill>
                <a:latin typeface="+mn-lt"/>
                <a:cs typeface="Times New Roman" pitchFamily="18" charset="0"/>
                <a:sym typeface="Symbol" pitchFamily="18" charset="2"/>
              </a:rPr>
              <a:t>A 4.0-kg mass is                                                 placed on a spring’s end and                                                    displaced 2.0 m to the right.</a:t>
            </a:r>
          </a:p>
          <a:p>
            <a:pPr>
              <a:buFontTx/>
              <a:buNone/>
              <a:defRPr/>
            </a:pPr>
            <a:r>
              <a:rPr lang="en-US" altLang="en-US" sz="2400" dirty="0">
                <a:solidFill>
                  <a:srgbClr val="000000"/>
                </a:solidFill>
                <a:cs typeface="Times New Roman" pitchFamily="18" charset="0"/>
                <a:sym typeface="Symbol" pitchFamily="18" charset="2"/>
              </a:rPr>
              <a:t>The spring force </a:t>
            </a:r>
            <a:r>
              <a:rPr lang="en-US" altLang="en-US" sz="2400" i="1" dirty="0">
                <a:solidFill>
                  <a:srgbClr val="000000"/>
                </a:solidFill>
                <a:cs typeface="Times New Roman" pitchFamily="18" charset="0"/>
                <a:sym typeface="Symbol" pitchFamily="18" charset="2"/>
              </a:rPr>
              <a:t>F </a:t>
            </a:r>
            <a:r>
              <a:rPr lang="en-US" altLang="en-US" sz="2400" dirty="0">
                <a:solidFill>
                  <a:srgbClr val="000000"/>
                </a:solidFill>
                <a:cs typeface="Times New Roman" pitchFamily="18" charset="0"/>
                <a:sym typeface="Symbol" pitchFamily="18" charset="2"/>
              </a:rPr>
              <a:t>vs. its                                                            displacement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from equilibrium                                                      is shown in the graph.</a:t>
            </a:r>
            <a:endParaRPr lang="en-US" altLang="en-US" sz="2400" dirty="0">
              <a:solidFill>
                <a:srgbClr val="000000"/>
              </a:solidFill>
              <a:latin typeface="+mn-lt"/>
              <a:cs typeface="Times New Roman" pitchFamily="18" charset="0"/>
              <a:sym typeface="Symbol" pitchFamily="18" charset="2"/>
            </a:endParaRPr>
          </a:p>
          <a:p>
            <a:pPr>
              <a:buFontTx/>
              <a:buNone/>
              <a:defRPr/>
            </a:pPr>
            <a:r>
              <a:rPr lang="en-US" altLang="en-US" sz="2400" dirty="0">
                <a:solidFill>
                  <a:srgbClr val="000000"/>
                </a:solidFill>
                <a:latin typeface="+mn-lt"/>
                <a:cs typeface="Times New Roman" pitchFamily="18" charset="0"/>
                <a:sym typeface="Symbol" pitchFamily="18" charset="2"/>
              </a:rPr>
              <a:t>(a) How do you know that the                                                     mass is undergoing SHM?</a:t>
            </a:r>
          </a:p>
          <a:p>
            <a:pPr>
              <a:buFontTx/>
              <a:buNone/>
              <a:defRPr/>
            </a:pPr>
            <a:r>
              <a:rPr lang="en-US" altLang="en-US" sz="2400" dirty="0">
                <a:solidFill>
                  <a:srgbClr val="000000"/>
                </a:solidFill>
                <a:latin typeface="+mn-lt"/>
                <a:cs typeface="Times New Roman" pitchFamily="18" charset="0"/>
                <a:sym typeface="Symbol" pitchFamily="18" charset="2"/>
              </a:rPr>
              <a:t>SOLUTION:</a:t>
            </a:r>
            <a:r>
              <a:rPr lang="en-US" altLang="en-US" sz="2400" dirty="0">
                <a:solidFill>
                  <a:srgbClr val="000000"/>
                </a:solidFill>
                <a:cs typeface="Times New Roman" pitchFamily="18" charset="0"/>
                <a:sym typeface="Symbol" pitchFamily="18" charset="2"/>
              </a:rPr>
              <a:t>  In SHM, </a:t>
            </a:r>
            <a:r>
              <a:rPr lang="en-US" altLang="en-US" sz="2400" i="1" dirty="0">
                <a:solidFill>
                  <a:srgbClr val="000000"/>
                </a:solidFill>
                <a:cs typeface="Times New Roman" pitchFamily="18" charset="0"/>
                <a:sym typeface="Symbol" pitchFamily="18" charset="2"/>
              </a:rPr>
              <a:t>a</a:t>
            </a:r>
            <a:r>
              <a:rPr lang="en-US" altLang="en-US" sz="24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a:rPr>
              <a:t> -</a:t>
            </a:r>
            <a:r>
              <a:rPr lang="en-US" altLang="en-US" sz="2400" i="1" dirty="0">
                <a:solidFill>
                  <a:srgbClr val="000000"/>
                </a:solidFill>
                <a:cs typeface="Times New Roman" pitchFamily="18" charset="0"/>
                <a:sym typeface="Symbol"/>
              </a:rPr>
              <a:t>x</a:t>
            </a:r>
            <a:r>
              <a:rPr lang="en-US" altLang="en-US" sz="2400" dirty="0">
                <a:solidFill>
                  <a:srgbClr val="000000"/>
                </a:solidFill>
                <a:cs typeface="Times New Roman" pitchFamily="18" charset="0"/>
                <a:sym typeface="Symbol"/>
              </a:rPr>
              <a:t>. </a:t>
            </a:r>
            <a:endParaRPr lang="en-US" altLang="en-US" sz="2400" dirty="0">
              <a:solidFill>
                <a:srgbClr val="000000"/>
              </a:solidFill>
              <a:latin typeface="+mn-lt"/>
              <a:cs typeface="Times New Roman" pitchFamily="18" charset="0"/>
              <a:sym typeface="Symbol" pitchFamily="18" charset="2"/>
            </a:endParaRPr>
          </a:p>
          <a:p>
            <a:pPr>
              <a:buFontTx/>
              <a:buNone/>
              <a:defRPr/>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sym typeface="Symbol"/>
              </a:rPr>
              <a:t>Since </a:t>
            </a:r>
            <a:r>
              <a:rPr lang="en-US" altLang="en-US" sz="2400" i="1" dirty="0">
                <a:solidFill>
                  <a:srgbClr val="000000"/>
                </a:solidFill>
                <a:cs typeface="Times New Roman" pitchFamily="18" charset="0"/>
                <a:sym typeface="Symbol"/>
              </a:rPr>
              <a:t>F</a:t>
            </a:r>
            <a:r>
              <a:rPr lang="en-US" altLang="en-US" sz="2400" dirty="0">
                <a:solidFill>
                  <a:srgbClr val="000000"/>
                </a:solidFill>
                <a:cs typeface="Times New Roman" pitchFamily="18" charset="0"/>
                <a:sym typeface="Symbol"/>
              </a:rPr>
              <a:t> = </a:t>
            </a:r>
            <a:r>
              <a:rPr lang="en-US" altLang="en-US" sz="2400" i="1" dirty="0">
                <a:solidFill>
                  <a:srgbClr val="000000"/>
                </a:solidFill>
                <a:cs typeface="Times New Roman" pitchFamily="18" charset="0"/>
                <a:sym typeface="Symbol"/>
              </a:rPr>
              <a:t>ma</a:t>
            </a:r>
            <a:r>
              <a:rPr lang="en-US" altLang="en-US" sz="2400" dirty="0">
                <a:solidFill>
                  <a:srgbClr val="000000"/>
                </a:solidFill>
                <a:cs typeface="Times New Roman" pitchFamily="18" charset="0"/>
                <a:sym typeface="Symbol"/>
              </a:rPr>
              <a:t>, </a:t>
            </a:r>
            <a:r>
              <a:rPr lang="en-US" altLang="en-US" sz="2400" i="1" dirty="0">
                <a:solidFill>
                  <a:srgbClr val="000000"/>
                </a:solidFill>
                <a:cs typeface="Times New Roman" pitchFamily="18" charset="0"/>
                <a:sym typeface="Symbol"/>
              </a:rPr>
              <a:t>F </a:t>
            </a:r>
            <a:r>
              <a:rPr lang="en-US" altLang="en-US" sz="2400" dirty="0">
                <a:solidFill>
                  <a:srgbClr val="000000"/>
                </a:solidFill>
                <a:cs typeface="Times New Roman" pitchFamily="18" charset="0"/>
                <a:sym typeface="Symbol"/>
              </a:rPr>
              <a:t> -</a:t>
            </a:r>
            <a:r>
              <a:rPr lang="en-US" altLang="en-US" sz="2400" i="1" dirty="0">
                <a:solidFill>
                  <a:srgbClr val="000000"/>
                </a:solidFill>
                <a:cs typeface="Times New Roman" pitchFamily="18" charset="0"/>
                <a:sym typeface="Symbol"/>
              </a:rPr>
              <a:t>x</a:t>
            </a:r>
            <a:r>
              <a:rPr lang="en-US" altLang="en-US" sz="2400" dirty="0">
                <a:solidFill>
                  <a:srgbClr val="000000"/>
                </a:solidFill>
                <a:cs typeface="Times New Roman" pitchFamily="18" charset="0"/>
                <a:sym typeface="Symbol"/>
              </a:rPr>
              <a:t> also.</a:t>
            </a:r>
          </a:p>
          <a:p>
            <a:pPr>
              <a:buFontTx/>
              <a:buNone/>
              <a:defRPr/>
            </a:pPr>
            <a:r>
              <a:rPr lang="en-US" altLang="en-US" sz="2400" dirty="0">
                <a:solidFill>
                  <a:srgbClr val="000000"/>
                </a:solidFill>
                <a:cs typeface="Times New Roman" pitchFamily="18" charset="0"/>
                <a:sym typeface="Symbol" pitchFamily="18" charset="2"/>
              </a:rPr>
              <a:t>The graph shows that </a:t>
            </a:r>
            <a:r>
              <a:rPr lang="en-US" altLang="en-US" sz="2400" i="1" dirty="0">
                <a:solidFill>
                  <a:srgbClr val="000000"/>
                </a:solidFill>
                <a:cs typeface="Times New Roman" pitchFamily="18" charset="0"/>
                <a:sym typeface="Symbol"/>
              </a:rPr>
              <a:t>F </a:t>
            </a:r>
            <a:r>
              <a:rPr lang="en-US" altLang="en-US" sz="2400" dirty="0">
                <a:solidFill>
                  <a:srgbClr val="000000"/>
                </a:solidFill>
                <a:cs typeface="Times New Roman" pitchFamily="18" charset="0"/>
                <a:sym typeface="Symbol"/>
              </a:rPr>
              <a:t> -</a:t>
            </a:r>
            <a:r>
              <a:rPr lang="en-US" altLang="en-US" sz="2400" i="1" dirty="0">
                <a:solidFill>
                  <a:srgbClr val="000000"/>
                </a:solidFill>
                <a:cs typeface="Times New Roman" pitchFamily="18" charset="0"/>
                <a:sym typeface="Symbol"/>
              </a:rPr>
              <a:t>x</a:t>
            </a:r>
            <a:r>
              <a:rPr lang="en-US" altLang="en-US" sz="2400" dirty="0">
                <a:solidFill>
                  <a:srgbClr val="000000"/>
                </a:solidFill>
                <a:cs typeface="Times New Roman" pitchFamily="18" charset="0"/>
                <a:sym typeface="Symbol"/>
              </a:rPr>
              <a:t>.                                           Thus we have SHM.</a:t>
            </a:r>
            <a:endParaRPr lang="en-US" altLang="en-US" sz="2400" dirty="0">
              <a:solidFill>
                <a:srgbClr val="000000"/>
              </a:solidFill>
              <a:latin typeface="+mn-lt"/>
              <a:cs typeface="Times New Roman" pitchFamily="18" charset="0"/>
              <a:sym typeface="Symbol" pitchFamily="18" charset="2"/>
            </a:endParaRPr>
          </a:p>
        </p:txBody>
      </p:sp>
      <p:sp>
        <p:nvSpPr>
          <p:cNvPr id="47" name="Freeform 5"/>
          <p:cNvSpPr>
            <a:spLocks/>
          </p:cNvSpPr>
          <p:nvPr/>
        </p:nvSpPr>
        <p:spPr bwMode="auto">
          <a:xfrm>
            <a:off x="5113338" y="552767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Rectangle 6"/>
          <p:cNvSpPr>
            <a:spLocks noChangeArrowheads="1"/>
          </p:cNvSpPr>
          <p:nvPr/>
        </p:nvSpPr>
        <p:spPr bwMode="auto">
          <a:xfrm>
            <a:off x="8274050" y="552767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7"/>
          <p:cNvGrpSpPr>
            <a:grpSpLocks/>
          </p:cNvGrpSpPr>
          <p:nvPr/>
        </p:nvGrpSpPr>
        <p:grpSpPr bwMode="auto">
          <a:xfrm>
            <a:off x="5080000" y="5530850"/>
            <a:ext cx="4078288" cy="990600"/>
            <a:chOff x="1190" y="3183"/>
            <a:chExt cx="2993" cy="727"/>
          </a:xfrm>
        </p:grpSpPr>
        <p:sp>
          <p:nvSpPr>
            <p:cNvPr id="54285"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6"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87"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8"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4289"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0"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1"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2"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3"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4"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5"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6"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7"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0" name="TextBox 5"/>
          <p:cNvSpPr txBox="1">
            <a:spLocks noChangeArrowheads="1"/>
          </p:cNvSpPr>
          <p:nvPr/>
        </p:nvSpPr>
        <p:spPr bwMode="auto">
          <a:xfrm>
            <a:off x="5778500" y="6291263"/>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71" name="TextBox 27"/>
          <p:cNvSpPr txBox="1">
            <a:spLocks noChangeArrowheads="1"/>
          </p:cNvSpPr>
          <p:nvPr/>
        </p:nvSpPr>
        <p:spPr bwMode="auto">
          <a:xfrm>
            <a:off x="6937375" y="6291263"/>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72" name="TextBox 28"/>
          <p:cNvSpPr txBox="1">
            <a:spLocks noChangeArrowheads="1"/>
          </p:cNvSpPr>
          <p:nvPr/>
        </p:nvSpPr>
        <p:spPr bwMode="auto">
          <a:xfrm>
            <a:off x="7977188" y="6291263"/>
            <a:ext cx="611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4281"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94210" name="Picture 2"/>
          <p:cNvPicPr>
            <a:picLocks noChangeAspect="1" noChangeArrowheads="1"/>
          </p:cNvPicPr>
          <p:nvPr/>
        </p:nvPicPr>
        <p:blipFill>
          <a:blip r:embed="rId5"/>
          <a:srcRect/>
          <a:stretch>
            <a:fillRect/>
          </a:stretch>
        </p:blipFill>
        <p:spPr bwMode="auto">
          <a:xfrm>
            <a:off x="5153025" y="1946275"/>
            <a:ext cx="3860800" cy="3489325"/>
          </a:xfrm>
          <a:prstGeom prst="rect">
            <a:avLst/>
          </a:prstGeom>
          <a:ln>
            <a:noFill/>
          </a:ln>
          <a:effectLst>
            <a:outerShdw blurRad="292100" dist="139700" dir="2700000" algn="tl" rotWithShape="0">
              <a:srgbClr val="333333">
                <a:alpha val="65000"/>
              </a:srgbClr>
            </a:outerShdw>
          </a:effectLst>
        </p:spPr>
      </p:pic>
      <p:sp>
        <p:nvSpPr>
          <p:cNvPr id="85" name="Diamond 84"/>
          <p:cNvSpPr/>
          <p:nvPr/>
        </p:nvSpPr>
        <p:spPr>
          <a:xfrm>
            <a:off x="8661400" y="4743450"/>
            <a:ext cx="211138" cy="211138"/>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118"/>
          <p:cNvSpPr txBox="1">
            <a:spLocks noChangeArrowheads="1"/>
          </p:cNvSpPr>
          <p:nvPr/>
        </p:nvSpPr>
        <p:spPr bwMode="auto">
          <a:xfrm>
            <a:off x="685800" y="409575"/>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a:t>Topic 9: Wave phenomena - AHL</a:t>
            </a:r>
            <a:br>
              <a:rPr lang="en-US" altLang="en-US" sz="2800" b="1" kern="0"/>
            </a:br>
            <a:r>
              <a:rPr lang="en-US" altLang="en-US" sz="2800" ker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084">
                                            <p:txEl>
                                              <p:pRg st="0" end="0"/>
                                            </p:txEl>
                                          </p:spTgt>
                                        </p:tgtEl>
                                        <p:attrNameLst>
                                          <p:attrName>style.visibility</p:attrName>
                                        </p:attrNameLst>
                                      </p:cBhvr>
                                      <p:to>
                                        <p:strVal val="visible"/>
                                      </p:to>
                                    </p:set>
                                    <p:anim calcmode="lin" valueType="num">
                                      <p:cBhvr additive="base">
                                        <p:cTn id="7" dur="500" fill="hold"/>
                                        <p:tgtEl>
                                          <p:spTgt spid="1740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par>
                          <p:cTn id="15" fill="hold" nodeType="afterGroup">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p:cTn id="23" dur="500" fill="hold"/>
                                        <p:tgtEl>
                                          <p:spTgt spid="70"/>
                                        </p:tgtEl>
                                        <p:attrNameLst>
                                          <p:attrName>ppt_w</p:attrName>
                                        </p:attrNameLst>
                                      </p:cBhvr>
                                      <p:tavLst>
                                        <p:tav tm="0">
                                          <p:val>
                                            <p:fltVal val="0"/>
                                          </p:val>
                                        </p:tav>
                                        <p:tav tm="100000">
                                          <p:val>
                                            <p:strVal val="#ppt_w"/>
                                          </p:val>
                                        </p:tav>
                                      </p:tavLst>
                                    </p:anim>
                                    <p:anim calcmode="lin" valueType="num">
                                      <p:cBhvr>
                                        <p:cTn id="24" dur="500" fill="hold"/>
                                        <p:tgtEl>
                                          <p:spTgt spid="70"/>
                                        </p:tgtEl>
                                        <p:attrNameLst>
                                          <p:attrName>ppt_h</p:attrName>
                                        </p:attrNameLst>
                                      </p:cBhvr>
                                      <p:tavLst>
                                        <p:tav tm="0">
                                          <p:val>
                                            <p:fltVal val="0"/>
                                          </p:val>
                                        </p:tav>
                                        <p:tav tm="100000">
                                          <p:val>
                                            <p:strVal val="#ppt_h"/>
                                          </p:val>
                                        </p:tav>
                                      </p:tavLst>
                                    </p:anim>
                                    <p:animEffect transition="in" filter="fade">
                                      <p:cBhvr>
                                        <p:cTn id="25" dur="500"/>
                                        <p:tgtEl>
                                          <p:spTgt spid="70"/>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par>
                                <p:cTn id="26" presetID="53" presetClass="entr" presetSubtype="0" fill="hold" grpId="0" nodeType="with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anim calcmode="lin" valueType="num">
                                      <p:cBhvr>
                                        <p:cTn id="33" dur="500" fill="hold"/>
                                        <p:tgtEl>
                                          <p:spTgt spid="72"/>
                                        </p:tgtEl>
                                        <p:attrNameLst>
                                          <p:attrName>ppt_w</p:attrName>
                                        </p:attrNameLst>
                                      </p:cBhvr>
                                      <p:tavLst>
                                        <p:tav tm="0">
                                          <p:val>
                                            <p:fltVal val="0"/>
                                          </p:val>
                                        </p:tav>
                                        <p:tav tm="100000">
                                          <p:val>
                                            <p:strVal val="#ppt_w"/>
                                          </p:val>
                                        </p:tav>
                                      </p:tavLst>
                                    </p:anim>
                                    <p:anim calcmode="lin" valueType="num">
                                      <p:cBhvr>
                                        <p:cTn id="34" dur="500" fill="hold"/>
                                        <p:tgtEl>
                                          <p:spTgt spid="72"/>
                                        </p:tgtEl>
                                        <p:attrNameLst>
                                          <p:attrName>ppt_h</p:attrName>
                                        </p:attrNameLst>
                                      </p:cBhvr>
                                      <p:tavLst>
                                        <p:tav tm="0">
                                          <p:val>
                                            <p:fltVal val="0"/>
                                          </p:val>
                                        </p:tav>
                                        <p:tav tm="100000">
                                          <p:val>
                                            <p:strVal val="#ppt_h"/>
                                          </p:val>
                                        </p:tav>
                                      </p:tavLst>
                                    </p:anim>
                                    <p:animEffect transition="in" filter="fade">
                                      <p:cBhvr>
                                        <p:cTn id="35" dur="500"/>
                                        <p:tgtEl>
                                          <p:spTgt spid="7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74084">
                                            <p:txEl>
                                              <p:pRg st="1" end="1"/>
                                            </p:txEl>
                                          </p:spTgt>
                                        </p:tgtEl>
                                        <p:attrNameLst>
                                          <p:attrName>style.visibility</p:attrName>
                                        </p:attrNameLst>
                                      </p:cBhvr>
                                      <p:to>
                                        <p:strVal val="visible"/>
                                      </p:to>
                                    </p:set>
                                    <p:anim calcmode="lin" valueType="num">
                                      <p:cBhvr additive="base">
                                        <p:cTn id="40" dur="5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740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par>
                                <p:cTn id="42" presetID="10" presetClass="entr" presetSubtype="0" fill="hold" nodeType="withEffect">
                                  <p:stCondLst>
                                    <p:cond delay="0"/>
                                  </p:stCondLst>
                                  <p:childTnLst>
                                    <p:set>
                                      <p:cBhvr>
                                        <p:cTn id="43" dur="1" fill="hold">
                                          <p:stCondLst>
                                            <p:cond delay="0"/>
                                          </p:stCondLst>
                                        </p:cTn>
                                        <p:tgtEl>
                                          <p:spTgt spid="94210"/>
                                        </p:tgtEl>
                                        <p:attrNameLst>
                                          <p:attrName>style.visibility</p:attrName>
                                        </p:attrNameLst>
                                      </p:cBhvr>
                                      <p:to>
                                        <p:strVal val="visible"/>
                                      </p:to>
                                    </p:set>
                                    <p:animEffect transition="in" filter="fade">
                                      <p:cBhvr>
                                        <p:cTn id="44" dur="2000"/>
                                        <p:tgtEl>
                                          <p:spTgt spid="942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p:cTn id="49" dur="500" fill="hold"/>
                                        <p:tgtEl>
                                          <p:spTgt spid="85"/>
                                        </p:tgtEl>
                                        <p:attrNameLst>
                                          <p:attrName>ppt_w</p:attrName>
                                        </p:attrNameLst>
                                      </p:cBhvr>
                                      <p:tavLst>
                                        <p:tav tm="0">
                                          <p:val>
                                            <p:fltVal val="0"/>
                                          </p:val>
                                        </p:tav>
                                        <p:tav tm="100000">
                                          <p:val>
                                            <p:strVal val="#ppt_w"/>
                                          </p:val>
                                        </p:tav>
                                      </p:tavLst>
                                    </p:anim>
                                    <p:anim calcmode="lin" valueType="num">
                                      <p:cBhvr>
                                        <p:cTn id="50" dur="500" fill="hold"/>
                                        <p:tgtEl>
                                          <p:spTgt spid="85"/>
                                        </p:tgtEl>
                                        <p:attrNameLst>
                                          <p:attrName>ppt_h</p:attrName>
                                        </p:attrNameLst>
                                      </p:cBhvr>
                                      <p:tavLst>
                                        <p:tav tm="0">
                                          <p:val>
                                            <p:fltVal val="0"/>
                                          </p:val>
                                        </p:tav>
                                        <p:tav tm="100000">
                                          <p:val>
                                            <p:strVal val="#ppt_h"/>
                                          </p:val>
                                        </p:tav>
                                      </p:tavLst>
                                    </p:anim>
                                    <p:animEffect transition="in" filter="fade">
                                      <p:cBhvr>
                                        <p:cTn id="51" dur="500"/>
                                        <p:tgtEl>
                                          <p:spTgt spid="85"/>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6" presetClass="emph" presetSubtype="0" repeatCount="indefinite" accel="50000" decel="50000" autoRev="1" fill="hold" grpId="1" nodeType="clickEffect">
                                  <p:stCondLst>
                                    <p:cond delay="0"/>
                                  </p:stCondLst>
                                  <p:childTnLst>
                                    <p:animScale>
                                      <p:cBhvr>
                                        <p:cTn id="55" dur="3000" fill="hold"/>
                                        <p:tgtEl>
                                          <p:spTgt spid="47"/>
                                        </p:tgtEl>
                                      </p:cBhvr>
                                      <p:by x="25000" y="100000"/>
                                    </p:animScale>
                                  </p:childTnLst>
                                </p:cTn>
                              </p:par>
                              <p:par>
                                <p:cTn id="56" presetID="35" presetClass="path" presetSubtype="0" repeatCount="indefinite" accel="50000" decel="50000" autoRev="1" fill="hold" grpId="2" nodeType="withEffect">
                                  <p:stCondLst>
                                    <p:cond delay="0"/>
                                  </p:stCondLst>
                                  <p:childTnLst>
                                    <p:animMotion origin="layout" path="M 0.00539 -7.40741E-7 L -0.13055 -7.40741E-7 " pathEditMode="relative" rAng="0" ptsTypes="AA">
                                      <p:cBhvr>
                                        <p:cTn id="57" dur="3000" fill="hold"/>
                                        <p:tgtEl>
                                          <p:spTgt spid="47"/>
                                        </p:tgtEl>
                                        <p:attrNameLst>
                                          <p:attrName>ppt_x</p:attrName>
                                          <p:attrName>ppt_y</p:attrName>
                                        </p:attrNameLst>
                                      </p:cBhvr>
                                      <p:rCtr x="-6806" y="0"/>
                                    </p:animMotion>
                                  </p:childTnLst>
                                </p:cTn>
                              </p:par>
                              <p:par>
                                <p:cTn id="58" presetID="35" presetClass="path" presetSubtype="0" repeatCount="indefinite" accel="50000" decel="50000" autoRev="1" fill="hold" nodeType="withEffect">
                                  <p:stCondLst>
                                    <p:cond delay="0"/>
                                  </p:stCondLst>
                                  <p:childTnLst>
                                    <p:animMotion origin="layout" path="M -0.00035 -7.40741E-7 L -0.22917 -7.40741E-7 " pathEditMode="relative" rAng="0" ptsTypes="AA">
                                      <p:cBhvr>
                                        <p:cTn id="59" dur="3000" fill="hold"/>
                                        <p:tgtEl>
                                          <p:spTgt spid="48"/>
                                        </p:tgtEl>
                                        <p:attrNameLst>
                                          <p:attrName>ppt_x</p:attrName>
                                          <p:attrName>ppt_y</p:attrName>
                                        </p:attrNameLst>
                                      </p:cBhvr>
                                      <p:rCtr x="-11441" y="0"/>
                                    </p:animMotion>
                                  </p:childTnLst>
                                </p:cTn>
                              </p:par>
                              <p:par>
                                <p:cTn id="60" presetID="35" presetClass="path" presetSubtype="0" repeatCount="indefinite" accel="50000" decel="50000" autoRev="1" fill="hold" grpId="1" nodeType="withEffect">
                                  <p:stCondLst>
                                    <p:cond delay="0"/>
                                  </p:stCondLst>
                                  <p:childTnLst>
                                    <p:animMotion origin="layout" path="M -5.55556E-7 9.24855E-7 L -0.30868 -0.40809 " pathEditMode="relative" rAng="0" ptsTypes="AA">
                                      <p:cBhvr>
                                        <p:cTn id="61" dur="3000" fill="hold"/>
                                        <p:tgtEl>
                                          <p:spTgt spid="85"/>
                                        </p:tgtEl>
                                        <p:attrNameLst>
                                          <p:attrName>ppt_x</p:attrName>
                                          <p:attrName>ppt_y</p:attrName>
                                        </p:attrNameLst>
                                      </p:cBhvr>
                                      <p:rCtr x="-15434" y="-20416"/>
                                    </p:animMotion>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74084">
                                            <p:txEl>
                                              <p:pRg st="2" end="2"/>
                                            </p:txEl>
                                          </p:spTgt>
                                        </p:tgtEl>
                                        <p:attrNameLst>
                                          <p:attrName>style.visibility</p:attrName>
                                        </p:attrNameLst>
                                      </p:cBhvr>
                                      <p:to>
                                        <p:strVal val="visible"/>
                                      </p:to>
                                    </p:set>
                                    <p:anim calcmode="lin" valueType="num">
                                      <p:cBhvr additive="base">
                                        <p:cTn id="66"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174084">
                                            <p:txEl>
                                              <p:pRg st="3" end="3"/>
                                            </p:txEl>
                                          </p:spTgt>
                                        </p:tgtEl>
                                        <p:attrNameLst>
                                          <p:attrName>style.visibility</p:attrName>
                                        </p:attrNameLst>
                                      </p:cBhvr>
                                      <p:to>
                                        <p:strVal val="visible"/>
                                      </p:to>
                                    </p:set>
                                    <p:anim calcmode="lin" valueType="num">
                                      <p:cBhvr additive="base">
                                        <p:cTn id="72"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174084">
                                            <p:txEl>
                                              <p:pRg st="4" end="4"/>
                                            </p:txEl>
                                          </p:spTgt>
                                        </p:tgtEl>
                                        <p:attrNameLst>
                                          <p:attrName>style.visibility</p:attrName>
                                        </p:attrNameLst>
                                      </p:cBhvr>
                                      <p:to>
                                        <p:strVal val="visible"/>
                                      </p:to>
                                    </p:set>
                                    <p:anim calcmode="lin" valueType="num">
                                      <p:cBhvr additive="base">
                                        <p:cTn id="78"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174084">
                                            <p:txEl>
                                              <p:pRg st="5" end="5"/>
                                            </p:txEl>
                                          </p:spTgt>
                                        </p:tgtEl>
                                        <p:attrNameLst>
                                          <p:attrName>style.visibility</p:attrName>
                                        </p:attrNameLst>
                                      </p:cBhvr>
                                      <p:to>
                                        <p:strVal val="visible"/>
                                      </p:to>
                                    </p:set>
                                    <p:anim calcmode="lin" valueType="num">
                                      <p:cBhvr additive="base">
                                        <p:cTn id="84"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7" grpId="2" animBg="1"/>
      <p:bldP spid="48" grpId="0" animBg="1"/>
      <p:bldP spid="70" grpId="0"/>
      <p:bldP spid="71" grpId="0"/>
      <p:bldP spid="72" grpId="0"/>
      <p:bldP spid="85" grpId="0" animBg="1"/>
      <p:bldP spid="85"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4" name="Rectangle 4"/>
              <p:cNvSpPr>
                <a:spLocks noChangeArrowheads="1"/>
              </p:cNvSpPr>
              <p:nvPr/>
            </p:nvSpPr>
            <p:spPr bwMode="auto">
              <a:xfrm>
                <a:off x="674688" y="1771650"/>
                <a:ext cx="7772400" cy="5086350"/>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a:solidFill>
                      <a:srgbClr val="000000"/>
                    </a:solidFill>
                    <a:latin typeface="+mn-lt"/>
                    <a:cs typeface="Times New Roman" pitchFamily="18" charset="0"/>
                    <a:sym typeface="Symbol" pitchFamily="18" charset="2"/>
                  </a:rPr>
                  <a:t>A 4.0-kg mass is                                                 placed on a spring’s end and                                                    displaced 2.0 m to the right.</a:t>
                </a:r>
              </a:p>
              <a:p>
                <a:pPr>
                  <a:buFontTx/>
                  <a:buNone/>
                  <a:defRPr/>
                </a:pPr>
                <a:r>
                  <a:rPr lang="en-US" altLang="en-US" sz="2400" dirty="0">
                    <a:solidFill>
                      <a:srgbClr val="000000"/>
                    </a:solidFill>
                    <a:cs typeface="Times New Roman" pitchFamily="18" charset="0"/>
                    <a:sym typeface="Symbol" pitchFamily="18" charset="2"/>
                  </a:rPr>
                  <a:t>The spring force </a:t>
                </a:r>
                <a:r>
                  <a:rPr lang="en-US" altLang="en-US" sz="2400" i="1" dirty="0">
                    <a:solidFill>
                      <a:srgbClr val="000000"/>
                    </a:solidFill>
                    <a:cs typeface="Times New Roman" pitchFamily="18" charset="0"/>
                    <a:sym typeface="Symbol" pitchFamily="18" charset="2"/>
                  </a:rPr>
                  <a:t>F </a:t>
                </a:r>
                <a:r>
                  <a:rPr lang="en-US" altLang="en-US" sz="2400" dirty="0">
                    <a:solidFill>
                      <a:srgbClr val="000000"/>
                    </a:solidFill>
                    <a:cs typeface="Times New Roman" pitchFamily="18" charset="0"/>
                    <a:sym typeface="Symbol" pitchFamily="18" charset="2"/>
                  </a:rPr>
                  <a:t>vs. its                                                            displacement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from equilibrium                                                      is shown in the graph.</a:t>
                </a:r>
                <a:endParaRPr lang="en-US" altLang="en-US" sz="2400" dirty="0">
                  <a:solidFill>
                    <a:srgbClr val="000000"/>
                  </a:solidFill>
                  <a:latin typeface="+mn-lt"/>
                  <a:cs typeface="Times New Roman" pitchFamily="18" charset="0"/>
                  <a:sym typeface="Symbol" pitchFamily="18" charset="2"/>
                </a:endParaRPr>
              </a:p>
              <a:p>
                <a:pPr>
                  <a:buFontTx/>
                  <a:buNone/>
                  <a:defRPr/>
                </a:pPr>
                <a:r>
                  <a:rPr lang="en-US" altLang="en-US" sz="2400" dirty="0">
                    <a:solidFill>
                      <a:srgbClr val="000000"/>
                    </a:solidFill>
                    <a:latin typeface="+mn-lt"/>
                    <a:cs typeface="Times New Roman" pitchFamily="18" charset="0"/>
                    <a:sym typeface="Symbol" pitchFamily="18" charset="2"/>
                  </a:rPr>
                  <a:t>(b) Find the spring constant of                                                       the spring.</a:t>
                </a:r>
              </a:p>
              <a:p>
                <a:pPr>
                  <a:buFontTx/>
                  <a:buNone/>
                  <a:defRPr/>
                </a:pPr>
                <a:r>
                  <a:rPr lang="en-US" altLang="en-US" sz="2400" dirty="0">
                    <a:solidFill>
                      <a:srgbClr val="000000"/>
                    </a:solidFill>
                    <a:latin typeface="+mn-lt"/>
                    <a:cs typeface="Times New Roman" pitchFamily="18" charset="0"/>
                    <a:sym typeface="Symbol" pitchFamily="18" charset="2"/>
                  </a:rPr>
                  <a:t>SOLUTION:  </a:t>
                </a:r>
              </a:p>
              <a:p>
                <a:pPr>
                  <a:buFontTx/>
                  <a:buNone/>
                  <a:defRPr/>
                </a:pPr>
                <a:r>
                  <a:rPr lang="en-US" altLang="en-US" sz="2400" dirty="0">
                    <a:solidFill>
                      <a:srgbClr val="000000"/>
                    </a:solidFill>
                    <a:latin typeface="+mn-lt"/>
                    <a:cs typeface="Times New Roman" pitchFamily="18" charset="0"/>
                    <a:sym typeface="Symbol" pitchFamily="18" charset="2"/>
                  </a:rPr>
                  <a:t>Use Hooke’s law: </a:t>
                </a:r>
                <a:r>
                  <a:rPr lang="en-US" altLang="en-US" sz="2400" i="1" dirty="0">
                    <a:solidFill>
                      <a:srgbClr val="000000"/>
                    </a:solidFill>
                    <a:latin typeface="+mn-lt"/>
                    <a:cs typeface="Times New Roman" pitchFamily="18" charset="0"/>
                    <a:sym typeface="Symbol" pitchFamily="18" charset="2"/>
                  </a:rPr>
                  <a:t>F</a:t>
                </a:r>
                <a:r>
                  <a:rPr lang="en-US" altLang="en-US" sz="2400" dirty="0">
                    <a:solidFill>
                      <a:srgbClr val="000000"/>
                    </a:solidFill>
                    <a:latin typeface="+mn-lt"/>
                    <a:cs typeface="Times New Roman" pitchFamily="18" charset="0"/>
                    <a:sym typeface="Symbol" pitchFamily="18" charset="2"/>
                  </a:rPr>
                  <a:t> = -</a:t>
                </a:r>
                <a:r>
                  <a:rPr lang="en-US" altLang="en-US" sz="2400" i="1" dirty="0" err="1">
                    <a:solidFill>
                      <a:srgbClr val="000000"/>
                    </a:solidFill>
                    <a:latin typeface="+mn-lt"/>
                    <a:cs typeface="Times New Roman" pitchFamily="18" charset="0"/>
                    <a:sym typeface="Symbol" pitchFamily="18" charset="2"/>
                  </a:rPr>
                  <a:t>kx</a:t>
                </a:r>
                <a:r>
                  <a:rPr lang="en-US" altLang="en-US" sz="2400" dirty="0">
                    <a:solidFill>
                      <a:srgbClr val="000000"/>
                    </a:solidFill>
                    <a:latin typeface="+mn-lt"/>
                    <a:cs typeface="Times New Roman" pitchFamily="18" charset="0"/>
                    <a:sym typeface="Symbol" pitchFamily="18" charset="2"/>
                  </a:rPr>
                  <a:t>.</a:t>
                </a:r>
              </a:p>
              <a:p>
                <a:pPr>
                  <a:buFontTx/>
                  <a:buNone/>
                  <a:defRPr/>
                </a:pPr>
                <a:r>
                  <a:rPr lang="en-US" altLang="en-US" sz="2400" dirty="0">
                    <a:solidFill>
                      <a:srgbClr val="000000"/>
                    </a:solidFill>
                    <a:cs typeface="Times New Roman" pitchFamily="18" charset="0"/>
                    <a:sym typeface="Symbol" pitchFamily="18" charset="2"/>
                  </a:rPr>
                  <a:t>Pick any </a:t>
                </a:r>
                <a:r>
                  <a:rPr lang="en-US" altLang="en-US" sz="2400" i="1" dirty="0">
                    <a:solidFill>
                      <a:srgbClr val="000000"/>
                    </a:solidFill>
                    <a:cs typeface="Times New Roman" pitchFamily="18" charset="0"/>
                    <a:sym typeface="Symbol" pitchFamily="18" charset="2"/>
                  </a:rPr>
                  <a:t>F</a:t>
                </a:r>
                <a:r>
                  <a:rPr lang="en-US" altLang="en-US" sz="2400" dirty="0">
                    <a:solidFill>
                      <a:srgbClr val="000000"/>
                    </a:solidFill>
                    <a:cs typeface="Times New Roman" pitchFamily="18" charset="0"/>
                    <a:sym typeface="Symbol" pitchFamily="18" charset="2"/>
                  </a:rPr>
                  <a:t> and any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Then</a:t>
                </a:r>
              </a:p>
              <a:p>
                <a:pPr>
                  <a:spcBef>
                    <a:spcPts val="300"/>
                  </a:spcBef>
                  <a:buFontTx/>
                  <a:buNone/>
                  <a:defRPr/>
                </a:pPr>
                <a:r>
                  <a:rPr lang="en-US" altLang="en-US" sz="2400" dirty="0">
                    <a:solidFill>
                      <a:srgbClr val="000000"/>
                    </a:solidFill>
                    <a:cs typeface="Times New Roman" pitchFamily="18" charset="0"/>
                    <a:sym typeface="Symbol" pitchFamily="18" charset="2"/>
                  </a:rPr>
                  <a:t>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𝑘</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4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400" i="1" dirty="0" smtClean="0">
                            <a:solidFill>
                              <a:srgbClr val="000000"/>
                            </a:solidFill>
                            <a:latin typeface="Cambria Math" panose="02040503050406030204" pitchFamily="18" charset="0"/>
                            <a:cs typeface="Times New Roman" pitchFamily="18" charset="0"/>
                            <a:sym typeface="Symbol" pitchFamily="18" charset="2"/>
                          </a:rPr>
                          <m:t>−5.0 </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𝑁</m:t>
                        </m:r>
                      </m:num>
                      <m:den>
                        <m:r>
                          <a:rPr lang="en-US" altLang="en-US" sz="2400" i="1" dirty="0" smtClean="0">
                            <a:solidFill>
                              <a:srgbClr val="000000"/>
                            </a:solidFill>
                            <a:latin typeface="Cambria Math" panose="02040503050406030204" pitchFamily="18" charset="0"/>
                            <a:cs typeface="Times New Roman" pitchFamily="18" charset="0"/>
                            <a:sym typeface="Symbol" pitchFamily="18" charset="2"/>
                          </a:rPr>
                          <m:t>1.0 </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𝑚</m:t>
                        </m:r>
                      </m:den>
                    </m:f>
                    <m:r>
                      <a:rPr lang="en-US" altLang="en-US" sz="2400" i="1" dirty="0" smtClean="0">
                        <a:solidFill>
                          <a:srgbClr val="000000"/>
                        </a:solidFill>
                        <a:latin typeface="Cambria Math" panose="02040503050406030204" pitchFamily="18" charset="0"/>
                        <a:cs typeface="Times New Roman" pitchFamily="18" charset="0"/>
                        <a:sym typeface="Symbol" pitchFamily="18" charset="2"/>
                      </a:rPr>
                      <m:t>=5.0 </m:t>
                    </m:r>
                  </m:oMath>
                </a14:m>
                <a:r>
                  <a:rPr lang="en-US" altLang="en-US" sz="2400" dirty="0">
                    <a:solidFill>
                      <a:srgbClr val="000000"/>
                    </a:solidFill>
                    <a:cs typeface="Times New Roman" pitchFamily="18" charset="0"/>
                    <a:sym typeface="Symbol" pitchFamily="18" charset="2"/>
                  </a:rPr>
                  <a:t>Nm</a:t>
                </a:r>
                <a:r>
                  <a:rPr lang="en-US" altLang="en-US" sz="2400" baseline="30000" dirty="0">
                    <a:solidFill>
                      <a:srgbClr val="000000"/>
                    </a:solidFill>
                    <a:cs typeface="Times New Roman" pitchFamily="18" charset="0"/>
                    <a:sym typeface="Symbol" pitchFamily="18" charset="2"/>
                  </a:rPr>
                  <a:t>-1</a:t>
                </a:r>
                <a:r>
                  <a:rPr lang="en-US" altLang="en-US" sz="2400" dirty="0">
                    <a:solidFill>
                      <a:srgbClr val="000000"/>
                    </a:solidFill>
                    <a:cs typeface="Times New Roman" pitchFamily="18" charset="0"/>
                    <a:sym typeface="Symbol" pitchFamily="18" charset="2"/>
                  </a:rPr>
                  <a:t>.</a:t>
                </a:r>
                <a:endParaRPr lang="en-US" altLang="en-US" sz="2400" dirty="0">
                  <a:solidFill>
                    <a:srgbClr val="000000"/>
                  </a:solidFill>
                  <a:latin typeface="+mn-lt"/>
                  <a:cs typeface="Times New Roman" pitchFamily="18" charset="0"/>
                  <a:sym typeface="Symbol" pitchFamily="18" charset="2"/>
                </a:endParaRPr>
              </a:p>
            </p:txBody>
          </p:sp>
        </mc:Choice>
        <mc:Fallback xmlns="">
          <p:sp>
            <p:nvSpPr>
              <p:cNvPr id="174084" name="Rectangle 4"/>
              <p:cNvSpPr>
                <a:spLocks noRot="1" noChangeAspect="1" noMove="1" noResize="1" noEditPoints="1" noAdjustHandles="1" noChangeArrowheads="1" noChangeShapeType="1" noTextEdit="1"/>
              </p:cNvSpPr>
              <p:nvPr/>
            </p:nvSpPr>
            <p:spPr bwMode="auto">
              <a:xfrm>
                <a:off x="674688" y="1771650"/>
                <a:ext cx="7772400" cy="5086350"/>
              </a:xfrm>
              <a:prstGeom prst="rect">
                <a:avLst/>
              </a:prstGeom>
              <a:blipFill>
                <a:blip r:embed="rId5"/>
                <a:stretch>
                  <a:fillRect l="-1255" t="-839" r="-17176" b="-360"/>
                </a:stretch>
              </a:blipFill>
              <a:ln>
                <a:noFill/>
              </a:ln>
              <a:effectLst/>
              <a:extLst/>
            </p:spPr>
            <p:txBody>
              <a:bodyPr/>
              <a:lstStyle/>
              <a:p>
                <a:r>
                  <a:rPr lang="en-US">
                    <a:noFill/>
                  </a:rPr>
                  <a:t> </a:t>
                </a:r>
              </a:p>
            </p:txBody>
          </p:sp>
        </mc:Fallback>
      </mc:AlternateContent>
      <p:sp>
        <p:nvSpPr>
          <p:cNvPr id="47" name="Freeform 5"/>
          <p:cNvSpPr>
            <a:spLocks/>
          </p:cNvSpPr>
          <p:nvPr/>
        </p:nvSpPr>
        <p:spPr bwMode="auto">
          <a:xfrm>
            <a:off x="5113338" y="5518150"/>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Rectangle 6"/>
          <p:cNvSpPr>
            <a:spLocks noChangeArrowheads="1"/>
          </p:cNvSpPr>
          <p:nvPr/>
        </p:nvSpPr>
        <p:spPr bwMode="auto">
          <a:xfrm>
            <a:off x="8274050" y="5518150"/>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5301" name="Group 7"/>
          <p:cNvGrpSpPr>
            <a:grpSpLocks/>
          </p:cNvGrpSpPr>
          <p:nvPr/>
        </p:nvGrpSpPr>
        <p:grpSpPr bwMode="auto">
          <a:xfrm>
            <a:off x="5080000" y="5521325"/>
            <a:ext cx="4078288" cy="990600"/>
            <a:chOff x="1190" y="3183"/>
            <a:chExt cx="2993" cy="727"/>
          </a:xfrm>
        </p:grpSpPr>
        <p:sp>
          <p:nvSpPr>
            <p:cNvPr id="55312"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3"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14"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5"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5316"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17"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18"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19"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20"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21"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22"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23"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24"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5302" name="TextBox 5"/>
          <p:cNvSpPr txBox="1">
            <a:spLocks noChangeArrowheads="1"/>
          </p:cNvSpPr>
          <p:nvPr/>
        </p:nvSpPr>
        <p:spPr bwMode="auto">
          <a:xfrm>
            <a:off x="5778500" y="6281738"/>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5303" name="TextBox 27"/>
          <p:cNvSpPr txBox="1">
            <a:spLocks noChangeArrowheads="1"/>
          </p:cNvSpPr>
          <p:nvPr/>
        </p:nvSpPr>
        <p:spPr bwMode="auto">
          <a:xfrm>
            <a:off x="6937375" y="6281738"/>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55304" name="TextBox 28"/>
          <p:cNvSpPr txBox="1">
            <a:spLocks noChangeArrowheads="1"/>
          </p:cNvSpPr>
          <p:nvPr/>
        </p:nvSpPr>
        <p:spPr bwMode="auto">
          <a:xfrm>
            <a:off x="7977188" y="6281738"/>
            <a:ext cx="611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5305"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94210" name="Picture 2"/>
          <p:cNvPicPr>
            <a:picLocks noChangeAspect="1" noChangeArrowheads="1"/>
          </p:cNvPicPr>
          <p:nvPr/>
        </p:nvPicPr>
        <p:blipFill>
          <a:blip r:embed="rId6"/>
          <a:srcRect/>
          <a:stretch>
            <a:fillRect/>
          </a:stretch>
        </p:blipFill>
        <p:spPr bwMode="auto">
          <a:xfrm>
            <a:off x="5153025" y="1946275"/>
            <a:ext cx="3860800" cy="3489325"/>
          </a:xfrm>
          <a:prstGeom prst="rect">
            <a:avLst/>
          </a:prstGeom>
          <a:ln>
            <a:noFill/>
          </a:ln>
          <a:effectLst>
            <a:outerShdw blurRad="292100" dist="139700" dir="2700000" algn="tl" rotWithShape="0">
              <a:srgbClr val="333333">
                <a:alpha val="65000"/>
              </a:srgbClr>
            </a:outerShdw>
          </a:effectLst>
        </p:spPr>
      </p:pic>
      <p:sp>
        <p:nvSpPr>
          <p:cNvPr id="85" name="Diamond 84"/>
          <p:cNvSpPr/>
          <p:nvPr/>
        </p:nvSpPr>
        <p:spPr>
          <a:xfrm>
            <a:off x="8661400" y="4743450"/>
            <a:ext cx="211138" cy="211138"/>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 name="Straight Arrow Connector 25"/>
          <p:cNvCxnSpPr/>
          <p:nvPr/>
        </p:nvCxnSpPr>
        <p:spPr>
          <a:xfrm rot="5400000">
            <a:off x="7624763" y="3451225"/>
            <a:ext cx="1125538" cy="223837"/>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TextBox 28"/>
          <p:cNvSpPr txBox="1">
            <a:spLocks noChangeArrowheads="1"/>
          </p:cNvSpPr>
          <p:nvPr/>
        </p:nvSpPr>
        <p:spPr bwMode="auto">
          <a:xfrm>
            <a:off x="7258050" y="2195513"/>
            <a:ext cx="1631950" cy="83026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i="1"/>
              <a:t>F</a:t>
            </a:r>
            <a:r>
              <a:rPr lang="en-US" altLang="en-US" sz="2400"/>
              <a:t> = -5.0 N</a:t>
            </a:r>
          </a:p>
          <a:p>
            <a:pPr algn="ctr" eaLnBrk="1" hangingPunct="1">
              <a:spcBef>
                <a:spcPct val="0"/>
              </a:spcBef>
              <a:buFontTx/>
              <a:buNone/>
            </a:pPr>
            <a:r>
              <a:rPr lang="en-US" altLang="en-US" sz="2400" i="1"/>
              <a:t>x </a:t>
            </a:r>
            <a:r>
              <a:rPr lang="en-US" altLang="en-US" sz="2400"/>
              <a:t>= 1.0 m</a:t>
            </a:r>
          </a:p>
        </p:txBody>
      </p:sp>
      <p:sp>
        <p:nvSpPr>
          <p:cNvPr id="29" name="Freeform 28"/>
          <p:cNvSpPr/>
          <p:nvPr/>
        </p:nvSpPr>
        <p:spPr>
          <a:xfrm>
            <a:off x="5795963" y="4124325"/>
            <a:ext cx="2265362" cy="858838"/>
          </a:xfrm>
          <a:custGeom>
            <a:avLst/>
            <a:gdLst>
              <a:gd name="connsiteX0" fmla="*/ 0 w 2222695"/>
              <a:gd name="connsiteY0" fmla="*/ 0 h 787790"/>
              <a:gd name="connsiteX1" fmla="*/ 2222695 w 2222695"/>
              <a:gd name="connsiteY1" fmla="*/ 28135 h 787790"/>
              <a:gd name="connsiteX2" fmla="*/ 2222695 w 2222695"/>
              <a:gd name="connsiteY2" fmla="*/ 787790 h 787790"/>
            </a:gdLst>
            <a:ahLst/>
            <a:cxnLst>
              <a:cxn ang="0">
                <a:pos x="connsiteX0" y="connsiteY0"/>
              </a:cxn>
              <a:cxn ang="0">
                <a:pos x="connsiteX1" y="connsiteY1"/>
              </a:cxn>
              <a:cxn ang="0">
                <a:pos x="connsiteX2" y="connsiteY2"/>
              </a:cxn>
            </a:cxnLst>
            <a:rect l="l" t="t" r="r" b="b"/>
            <a:pathLst>
              <a:path w="2222695" h="787790">
                <a:moveTo>
                  <a:pt x="0" y="0"/>
                </a:moveTo>
                <a:lnTo>
                  <a:pt x="2222695" y="28135"/>
                </a:lnTo>
                <a:lnTo>
                  <a:pt x="2222695" y="787790"/>
                </a:lnTo>
              </a:path>
            </a:pathLst>
          </a:cu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Rectangle 118"/>
          <p:cNvSpPr txBox="1">
            <a:spLocks noChangeArrowheads="1"/>
          </p:cNvSpPr>
          <p:nvPr/>
        </p:nvSpPr>
        <p:spPr bwMode="auto">
          <a:xfrm>
            <a:off x="685800" y="409575"/>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a:t>Topic 9: Wave phenomena - AHL</a:t>
            </a:r>
            <a:br>
              <a:rPr lang="en-US" altLang="en-US" sz="2800" b="1" kern="0"/>
            </a:br>
            <a:r>
              <a:rPr lang="en-US" altLang="en-US" sz="2800" ker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47"/>
                                        </p:tgtEl>
                                      </p:cBhvr>
                                      <p:by x="25000" y="100000"/>
                                    </p:animScale>
                                  </p:childTnLst>
                                </p:cTn>
                              </p:par>
                              <p:par>
                                <p:cTn id="7" presetID="35" presetClass="path" presetSubtype="0" repeatCount="indefinite" accel="50000" decel="50000" autoRev="1" fill="hold" grpId="1" nodeType="withEffect">
                                  <p:stCondLst>
                                    <p:cond delay="0"/>
                                  </p:stCondLst>
                                  <p:childTnLst>
                                    <p:animMotion origin="layout" path="M 0.00539 -7.40741E-7 L -0.13055 -7.40741E-7 " pathEditMode="relative" rAng="0" ptsTypes="AA">
                                      <p:cBhvr>
                                        <p:cTn id="8" dur="3000" fill="hold"/>
                                        <p:tgtEl>
                                          <p:spTgt spid="47"/>
                                        </p:tgtEl>
                                        <p:attrNameLst>
                                          <p:attrName>ppt_x</p:attrName>
                                          <p:attrName>ppt_y</p:attrName>
                                        </p:attrNameLst>
                                      </p:cBhvr>
                                      <p:rCtr x="-6806" y="0"/>
                                    </p:animMotion>
                                  </p:childTnLst>
                                </p:cTn>
                              </p:par>
                              <p:par>
                                <p:cTn id="9" presetID="35" presetClass="path" presetSubtype="0" repeatCount="indefinite" accel="50000" decel="50000" autoRev="1" fill="hold" nodeType="withEffect">
                                  <p:stCondLst>
                                    <p:cond delay="0"/>
                                  </p:stCondLst>
                                  <p:childTnLst>
                                    <p:animMotion origin="layout" path="M -0.00035 -7.40741E-7 L -0.22917 -7.40741E-7 " pathEditMode="relative" rAng="0" ptsTypes="AA">
                                      <p:cBhvr>
                                        <p:cTn id="10" dur="3000" fill="hold"/>
                                        <p:tgtEl>
                                          <p:spTgt spid="48"/>
                                        </p:tgtEl>
                                        <p:attrNameLst>
                                          <p:attrName>ppt_x</p:attrName>
                                          <p:attrName>ppt_y</p:attrName>
                                        </p:attrNameLst>
                                      </p:cBhvr>
                                      <p:rCtr x="-11441" y="0"/>
                                    </p:animMotion>
                                  </p:childTnLst>
                                </p:cTn>
                              </p:par>
                              <p:par>
                                <p:cTn id="11" presetID="35" presetClass="path" presetSubtype="0" repeatCount="indefinite" accel="50000" decel="50000" autoRev="1" fill="hold" grpId="0" nodeType="withEffect">
                                  <p:stCondLst>
                                    <p:cond delay="0"/>
                                  </p:stCondLst>
                                  <p:childTnLst>
                                    <p:animMotion origin="layout" path="M -5.55556E-7 9.24855E-7 L -0.30868 -0.40809 " pathEditMode="relative" rAng="0" ptsTypes="AA">
                                      <p:cBhvr>
                                        <p:cTn id="12" dur="3000" fill="hold"/>
                                        <p:tgtEl>
                                          <p:spTgt spid="85"/>
                                        </p:tgtEl>
                                        <p:attrNameLst>
                                          <p:attrName>ppt_x</p:attrName>
                                          <p:attrName>ppt_y</p:attrName>
                                        </p:attrNameLst>
                                      </p:cBhvr>
                                      <p:rCtr x="-15434" y="-20416"/>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subTnLst>
                                    <p:audio>
                                      <p:cMediaNode>
                                        <p:cTn display="0" masterRel="sameClick">
                                          <p:stCondLst>
                                            <p:cond evt="begin" delay="0">
                                              <p:tn val="15"/>
                                            </p:cond>
                                          </p:stCondLst>
                                          <p:endCondLst>
                                            <p:cond evt="onStopAudio" delay="0">
                                              <p:tgtEl>
                                                <p:sldTgt/>
                                              </p:tgtEl>
                                            </p:cond>
                                          </p:endCondLst>
                                        </p:cTn>
                                        <p:tgtEl>
                                          <p:sndTgt r:embed="rId4" name="suction.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subTnLst>
                                    <p:audio>
                                      <p:cMediaNode>
                                        <p:cTn display="0" masterRel="sameClick">
                                          <p:stCondLst>
                                            <p:cond evt="begin" delay="0">
                                              <p:tn val="20"/>
                                            </p:cond>
                                          </p:stCondLst>
                                          <p:endCondLst>
                                            <p:cond evt="onStopAudio" delay="0">
                                              <p:tgtEl>
                                                <p:sldTgt/>
                                              </p:tgtEl>
                                            </p:cond>
                                          </p:endCondLst>
                                        </p:cTn>
                                        <p:tgtEl>
                                          <p:sndTgt r:embed="rId4" name="suction.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subTnLst>
                                    <p:audio>
                                      <p:cMediaNode>
                                        <p:cTn display="0" masterRel="sameClick">
                                          <p:stCondLst>
                                            <p:cond evt="begin" delay="0">
                                              <p:tn val="25"/>
                                            </p:cond>
                                          </p:stCondLst>
                                          <p:endCondLst>
                                            <p:cond evt="onStopAudio" delay="0">
                                              <p:tgtEl>
                                                <p:sldTgt/>
                                              </p:tgtEl>
                                            </p:cond>
                                          </p:endCondLst>
                                        </p:cTn>
                                        <p:tgtEl>
                                          <p:sndTgt r:embed="rId4"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85" grpId="0" animBg="1"/>
      <p:bldP spid="2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5086350"/>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a:latin typeface="+mn-lt"/>
                <a:sym typeface="Symbol" pitchFamily="18" charset="2"/>
              </a:rPr>
              <a:t>EXAMPLE:  </a:t>
            </a:r>
            <a:r>
              <a:rPr lang="en-US" altLang="en-US" sz="2400" dirty="0">
                <a:solidFill>
                  <a:srgbClr val="000000"/>
                </a:solidFill>
                <a:latin typeface="+mn-lt"/>
                <a:cs typeface="Times New Roman" pitchFamily="18" charset="0"/>
                <a:sym typeface="Symbol" pitchFamily="18" charset="2"/>
              </a:rPr>
              <a:t>A 4.0-kg mass is                                                 placed on a spring’s end and                                                    displaced 2.0 m to the right.</a:t>
            </a:r>
          </a:p>
          <a:p>
            <a:pPr>
              <a:buFontTx/>
              <a:buNone/>
              <a:defRPr/>
            </a:pPr>
            <a:r>
              <a:rPr lang="en-US" altLang="en-US" sz="2400" dirty="0">
                <a:solidFill>
                  <a:srgbClr val="000000"/>
                </a:solidFill>
                <a:cs typeface="Times New Roman" pitchFamily="18" charset="0"/>
                <a:sym typeface="Symbol" pitchFamily="18" charset="2"/>
              </a:rPr>
              <a:t>The spring force </a:t>
            </a:r>
            <a:r>
              <a:rPr lang="en-US" altLang="en-US" sz="2400" i="1" dirty="0">
                <a:solidFill>
                  <a:srgbClr val="000000"/>
                </a:solidFill>
                <a:cs typeface="Times New Roman" pitchFamily="18" charset="0"/>
                <a:sym typeface="Symbol" pitchFamily="18" charset="2"/>
              </a:rPr>
              <a:t>F </a:t>
            </a:r>
            <a:r>
              <a:rPr lang="en-US" altLang="en-US" sz="2400" dirty="0">
                <a:solidFill>
                  <a:srgbClr val="000000"/>
                </a:solidFill>
                <a:cs typeface="Times New Roman" pitchFamily="18" charset="0"/>
                <a:sym typeface="Symbol" pitchFamily="18" charset="2"/>
              </a:rPr>
              <a:t>vs. its                                                            displacement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from equilibrium                                                      is shown in the graph.</a:t>
            </a:r>
            <a:endParaRPr lang="en-US" altLang="en-US" sz="2400" dirty="0">
              <a:solidFill>
                <a:srgbClr val="000000"/>
              </a:solidFill>
              <a:latin typeface="+mn-lt"/>
              <a:cs typeface="Times New Roman" pitchFamily="18" charset="0"/>
              <a:sym typeface="Symbol" pitchFamily="18" charset="2"/>
            </a:endParaRPr>
          </a:p>
          <a:p>
            <a:pPr>
              <a:buFontTx/>
              <a:buNone/>
              <a:defRPr/>
            </a:pPr>
            <a:r>
              <a:rPr lang="en-US" altLang="en-US" sz="2400" dirty="0">
                <a:solidFill>
                  <a:srgbClr val="000000"/>
                </a:solidFill>
                <a:latin typeface="+mn-lt"/>
                <a:cs typeface="Times New Roman" pitchFamily="18" charset="0"/>
                <a:sym typeface="Symbol" pitchFamily="18" charset="2"/>
              </a:rPr>
              <a:t>(c) Find the total energy of the                                               system.</a:t>
            </a:r>
          </a:p>
          <a:p>
            <a:pPr>
              <a:buFontTx/>
              <a:buNone/>
              <a:defRPr/>
            </a:pPr>
            <a:r>
              <a:rPr lang="en-US" altLang="en-US" sz="2400" dirty="0">
                <a:solidFill>
                  <a:srgbClr val="000000"/>
                </a:solidFill>
                <a:latin typeface="+mn-lt"/>
                <a:cs typeface="Times New Roman" pitchFamily="18" charset="0"/>
                <a:sym typeface="Symbol" pitchFamily="18" charset="2"/>
              </a:rPr>
              <a:t>SOLUTION:  </a:t>
            </a:r>
          </a:p>
          <a:p>
            <a:pPr>
              <a:buFontTx/>
              <a:buNone/>
              <a:defRPr/>
            </a:pPr>
            <a:r>
              <a:rPr lang="en-US" altLang="en-US" sz="2400" dirty="0">
                <a:solidFill>
                  <a:srgbClr val="000000"/>
                </a:solidFill>
                <a:latin typeface="+mn-lt"/>
                <a:cs typeface="Times New Roman" pitchFamily="18" charset="0"/>
                <a:sym typeface="Symbol" pitchFamily="18" charset="2"/>
              </a:rPr>
              <a:t>Use </a:t>
            </a:r>
            <a:r>
              <a:rPr lang="en-US" altLang="en-US" sz="2400" i="1" dirty="0">
                <a:solidFill>
                  <a:srgbClr val="000000"/>
                </a:solidFill>
                <a:latin typeface="+mn-lt"/>
                <a:cs typeface="Times New Roman" pitchFamily="18" charset="0"/>
                <a:sym typeface="Symbol" pitchFamily="18" charset="2"/>
              </a:rPr>
              <a:t>E</a:t>
            </a:r>
            <a:r>
              <a:rPr lang="en-US" altLang="en-US" sz="2400" baseline="-25000" dirty="0">
                <a:solidFill>
                  <a:srgbClr val="000000"/>
                </a:solidFill>
                <a:latin typeface="+mn-lt"/>
                <a:cs typeface="Times New Roman" pitchFamily="18" charset="0"/>
                <a:sym typeface="Symbol" pitchFamily="18" charset="2"/>
              </a:rPr>
              <a:t>T</a:t>
            </a:r>
            <a:r>
              <a:rPr lang="en-US" altLang="en-US" sz="2400" dirty="0">
                <a:solidFill>
                  <a:srgbClr val="000000"/>
                </a:solidFill>
                <a:latin typeface="+mn-lt"/>
                <a:cs typeface="Times New Roman" pitchFamily="18" charset="0"/>
                <a:sym typeface="Symbol" pitchFamily="18" charset="2"/>
              </a:rPr>
              <a:t> = </a:t>
            </a:r>
            <a:r>
              <a:rPr lang="en-US" altLang="en-US" sz="2400" dirty="0" smtClean="0">
                <a:solidFill>
                  <a:srgbClr val="000000"/>
                </a:solidFill>
                <a:latin typeface="+mn-lt"/>
                <a:cs typeface="Times New Roman" pitchFamily="18" charset="0"/>
                <a:sym typeface="Symbol" pitchFamily="18" charset="2"/>
              </a:rPr>
              <a:t>(½)</a:t>
            </a:r>
            <a:r>
              <a:rPr lang="en-US" altLang="en-US" sz="2400" i="1" dirty="0" smtClean="0">
                <a:solidFill>
                  <a:srgbClr val="000000"/>
                </a:solidFill>
                <a:latin typeface="+mn-lt"/>
                <a:cs typeface="Times New Roman" pitchFamily="18" charset="0"/>
                <a:sym typeface="Symbol" pitchFamily="18" charset="2"/>
              </a:rPr>
              <a:t>kx</a:t>
            </a:r>
            <a:r>
              <a:rPr lang="en-US" altLang="en-US" sz="2400" baseline="-25000" dirty="0" smtClean="0">
                <a:solidFill>
                  <a:srgbClr val="000000"/>
                </a:solidFill>
                <a:latin typeface="+mn-lt"/>
                <a:cs typeface="Times New Roman" pitchFamily="18" charset="0"/>
                <a:sym typeface="Symbol" pitchFamily="18" charset="2"/>
              </a:rPr>
              <a:t>MAX</a:t>
            </a:r>
            <a:r>
              <a:rPr lang="en-US" altLang="en-US" sz="2400" baseline="30000" dirty="0" smtClean="0">
                <a:solidFill>
                  <a:srgbClr val="000000"/>
                </a:solidFill>
                <a:latin typeface="+mn-lt"/>
                <a:cs typeface="Times New Roman" pitchFamily="18" charset="0"/>
                <a:sym typeface="Symbol" pitchFamily="18" charset="2"/>
              </a:rPr>
              <a:t>2</a:t>
            </a:r>
            <a:r>
              <a:rPr lang="en-US" altLang="en-US" sz="2400" dirty="0">
                <a:solidFill>
                  <a:srgbClr val="000000"/>
                </a:solidFill>
                <a:latin typeface="+mn-lt"/>
                <a:cs typeface="Times New Roman" pitchFamily="18" charset="0"/>
                <a:sym typeface="Symbol" pitchFamily="18" charset="2"/>
              </a:rPr>
              <a:t>. Then</a:t>
            </a:r>
          </a:p>
          <a:p>
            <a:pPr>
              <a:buFontTx/>
              <a:buNone/>
              <a:defRPr/>
            </a:pPr>
            <a:r>
              <a:rPr lang="en-US" altLang="en-US" sz="2400" i="1" dirty="0">
                <a:solidFill>
                  <a:srgbClr val="000000"/>
                </a:solidFill>
                <a:cs typeface="Times New Roman" pitchFamily="18" charset="0"/>
                <a:sym typeface="Symbol" pitchFamily="18" charset="2"/>
              </a:rPr>
              <a:t>       E</a:t>
            </a:r>
            <a:r>
              <a:rPr lang="en-US" altLang="en-US" sz="2400" baseline="-25000"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 </a:t>
            </a:r>
            <a:r>
              <a:rPr lang="en-US" altLang="en-US" sz="2400" dirty="0" smtClean="0">
                <a:cs typeface="Courier New" pitchFamily="49" charset="0"/>
                <a:sym typeface="Symbol"/>
              </a:rPr>
              <a:t>(½)</a:t>
            </a:r>
            <a:r>
              <a:rPr lang="en-US" altLang="en-US" sz="2400" i="1" dirty="0" smtClean="0">
                <a:solidFill>
                  <a:srgbClr val="000000"/>
                </a:solidFill>
                <a:cs typeface="Times New Roman" pitchFamily="18" charset="0"/>
                <a:sym typeface="Symbol" pitchFamily="18" charset="2"/>
              </a:rPr>
              <a:t>kx</a:t>
            </a:r>
            <a:r>
              <a:rPr lang="en-US" altLang="en-US" sz="2400" baseline="-25000" dirty="0" smtClean="0">
                <a:solidFill>
                  <a:srgbClr val="000000"/>
                </a:solidFill>
                <a:cs typeface="Times New Roman" pitchFamily="18" charset="0"/>
                <a:sym typeface="Symbol" pitchFamily="18" charset="2"/>
              </a:rPr>
              <a:t>MAX</a:t>
            </a:r>
            <a:r>
              <a:rPr lang="en-US" altLang="en-US" sz="2400" baseline="30000" dirty="0" smtClean="0">
                <a:solidFill>
                  <a:srgbClr val="000000"/>
                </a:solidFill>
                <a:cs typeface="Times New Roman" pitchFamily="18" charset="0"/>
                <a:sym typeface="Symbol" pitchFamily="18" charset="2"/>
              </a:rPr>
              <a:t>2</a:t>
            </a:r>
            <a:r>
              <a:rPr lang="en-US" altLang="en-US" sz="2400" i="1" dirty="0" smtClean="0">
                <a:solidFill>
                  <a:srgbClr val="000000"/>
                </a:solidFill>
                <a:cs typeface="Times New Roman" pitchFamily="18" charset="0"/>
                <a:sym typeface="Symbol" pitchFamily="18" charset="2"/>
              </a:rPr>
              <a:t> </a:t>
            </a:r>
            <a:endParaRPr lang="en-US" altLang="en-US" sz="2400" i="1" dirty="0">
              <a:solidFill>
                <a:srgbClr val="000000"/>
              </a:solidFill>
              <a:cs typeface="Times New Roman" pitchFamily="18" charset="0"/>
              <a:sym typeface="Symbol" pitchFamily="18" charset="2"/>
            </a:endParaRPr>
          </a:p>
          <a:p>
            <a:pPr>
              <a:buFontTx/>
              <a:buNone/>
              <a:defRPr/>
            </a:pPr>
            <a:r>
              <a:rPr lang="en-US" altLang="en-US" sz="2400" i="1"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 </a:t>
            </a:r>
            <a:r>
              <a:rPr lang="en-US" altLang="en-US" sz="2400" dirty="0" smtClean="0">
                <a:cs typeface="Courier New" pitchFamily="49" charset="0"/>
                <a:sym typeface="Symbol"/>
              </a:rPr>
              <a:t>(½)(</a:t>
            </a:r>
            <a:r>
              <a:rPr lang="en-US" altLang="en-US" sz="2400" dirty="0" smtClean="0">
                <a:solidFill>
                  <a:srgbClr val="000000"/>
                </a:solidFill>
                <a:cs typeface="Times New Roman" pitchFamily="18" charset="0"/>
                <a:sym typeface="Symbol" pitchFamily="18" charset="2"/>
              </a:rPr>
              <a:t>5.0)(2.0)</a:t>
            </a:r>
            <a:r>
              <a:rPr lang="en-US" altLang="en-US" sz="2400" baseline="30000" dirty="0" smtClean="0">
                <a:solidFill>
                  <a:srgbClr val="000000"/>
                </a:solidFill>
                <a:cs typeface="Times New Roman" pitchFamily="18" charset="0"/>
                <a:sym typeface="Symbol" pitchFamily="18" charset="2"/>
              </a:rPr>
              <a:t>2</a:t>
            </a:r>
            <a:r>
              <a:rPr lang="en-US" altLang="en-US" sz="2400" dirty="0" smtClean="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 10. J.</a:t>
            </a:r>
            <a:endParaRPr lang="en-US" altLang="en-US" sz="2400" dirty="0">
              <a:solidFill>
                <a:srgbClr val="000000"/>
              </a:solidFill>
              <a:latin typeface="+mn-lt"/>
              <a:cs typeface="Times New Roman" pitchFamily="18" charset="0"/>
              <a:sym typeface="Symbol" pitchFamily="18" charset="2"/>
            </a:endParaRPr>
          </a:p>
        </p:txBody>
      </p:sp>
      <p:sp>
        <p:nvSpPr>
          <p:cNvPr id="47" name="Freeform 5"/>
          <p:cNvSpPr>
            <a:spLocks/>
          </p:cNvSpPr>
          <p:nvPr/>
        </p:nvSpPr>
        <p:spPr bwMode="auto">
          <a:xfrm>
            <a:off x="5113338" y="552767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Rectangle 6"/>
          <p:cNvSpPr>
            <a:spLocks noChangeArrowheads="1"/>
          </p:cNvSpPr>
          <p:nvPr/>
        </p:nvSpPr>
        <p:spPr bwMode="auto">
          <a:xfrm>
            <a:off x="8274050" y="552767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6325" name="Group 7"/>
          <p:cNvGrpSpPr>
            <a:grpSpLocks/>
          </p:cNvGrpSpPr>
          <p:nvPr/>
        </p:nvGrpSpPr>
        <p:grpSpPr bwMode="auto">
          <a:xfrm>
            <a:off x="5080000" y="5530850"/>
            <a:ext cx="4078288" cy="990600"/>
            <a:chOff x="1190" y="3183"/>
            <a:chExt cx="2993" cy="727"/>
          </a:xfrm>
        </p:grpSpPr>
        <p:sp>
          <p:nvSpPr>
            <p:cNvPr id="56333"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34"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35"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6"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6337"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38"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39"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40"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41"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42"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43"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44"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45"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6326" name="TextBox 5"/>
          <p:cNvSpPr txBox="1">
            <a:spLocks noChangeArrowheads="1"/>
          </p:cNvSpPr>
          <p:nvPr/>
        </p:nvSpPr>
        <p:spPr bwMode="auto">
          <a:xfrm>
            <a:off x="5778500" y="6291263"/>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6327" name="TextBox 27"/>
          <p:cNvSpPr txBox="1">
            <a:spLocks noChangeArrowheads="1"/>
          </p:cNvSpPr>
          <p:nvPr/>
        </p:nvSpPr>
        <p:spPr bwMode="auto">
          <a:xfrm>
            <a:off x="6937375" y="6291263"/>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56328" name="TextBox 28"/>
          <p:cNvSpPr txBox="1">
            <a:spLocks noChangeArrowheads="1"/>
          </p:cNvSpPr>
          <p:nvPr/>
        </p:nvSpPr>
        <p:spPr bwMode="auto">
          <a:xfrm>
            <a:off x="7977188" y="6291263"/>
            <a:ext cx="611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6329"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94210" name="Picture 2"/>
          <p:cNvPicPr>
            <a:picLocks noChangeAspect="1" noChangeArrowheads="1"/>
          </p:cNvPicPr>
          <p:nvPr/>
        </p:nvPicPr>
        <p:blipFill>
          <a:blip r:embed="rId5"/>
          <a:srcRect/>
          <a:stretch>
            <a:fillRect/>
          </a:stretch>
        </p:blipFill>
        <p:spPr bwMode="auto">
          <a:xfrm>
            <a:off x="5153025" y="1946275"/>
            <a:ext cx="3860800" cy="3489325"/>
          </a:xfrm>
          <a:prstGeom prst="rect">
            <a:avLst/>
          </a:prstGeom>
          <a:ln>
            <a:noFill/>
          </a:ln>
          <a:effectLst>
            <a:outerShdw blurRad="292100" dist="139700" dir="2700000" algn="tl" rotWithShape="0">
              <a:srgbClr val="333333">
                <a:alpha val="65000"/>
              </a:srgbClr>
            </a:outerShdw>
          </a:effectLst>
        </p:spPr>
      </p:pic>
      <p:sp>
        <p:nvSpPr>
          <p:cNvPr id="85" name="Diamond 84"/>
          <p:cNvSpPr/>
          <p:nvPr/>
        </p:nvSpPr>
        <p:spPr>
          <a:xfrm>
            <a:off x="8661400" y="4743450"/>
            <a:ext cx="211138" cy="211138"/>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118"/>
          <p:cNvSpPr txBox="1">
            <a:spLocks noChangeArrowheads="1"/>
          </p:cNvSpPr>
          <p:nvPr/>
        </p:nvSpPr>
        <p:spPr bwMode="auto">
          <a:xfrm>
            <a:off x="685800" y="409575"/>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a:t>Topic 9: Wave phenomena - AHL</a:t>
            </a:r>
            <a:br>
              <a:rPr lang="en-US" altLang="en-US" sz="2800" b="1" kern="0"/>
            </a:br>
            <a:r>
              <a:rPr lang="en-US" altLang="en-US" sz="2800" ker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47"/>
                                        </p:tgtEl>
                                      </p:cBhvr>
                                      <p:by x="25000" y="100000"/>
                                    </p:animScale>
                                  </p:childTnLst>
                                </p:cTn>
                              </p:par>
                              <p:par>
                                <p:cTn id="7" presetID="35" presetClass="path" presetSubtype="0" repeatCount="indefinite" accel="50000" decel="50000" autoRev="1" fill="hold" grpId="1" nodeType="withEffect">
                                  <p:stCondLst>
                                    <p:cond delay="0"/>
                                  </p:stCondLst>
                                  <p:childTnLst>
                                    <p:animMotion origin="layout" path="M 0.00539 -7.40741E-7 L -0.13055 -7.40741E-7 " pathEditMode="relative" rAng="0" ptsTypes="AA">
                                      <p:cBhvr>
                                        <p:cTn id="8" dur="3000" fill="hold"/>
                                        <p:tgtEl>
                                          <p:spTgt spid="47"/>
                                        </p:tgtEl>
                                        <p:attrNameLst>
                                          <p:attrName>ppt_x</p:attrName>
                                          <p:attrName>ppt_y</p:attrName>
                                        </p:attrNameLst>
                                      </p:cBhvr>
                                      <p:rCtr x="-6806" y="0"/>
                                    </p:animMotion>
                                  </p:childTnLst>
                                </p:cTn>
                              </p:par>
                              <p:par>
                                <p:cTn id="9" presetID="35" presetClass="path" presetSubtype="0" repeatCount="indefinite" accel="50000" decel="50000" autoRev="1" fill="hold" nodeType="withEffect">
                                  <p:stCondLst>
                                    <p:cond delay="0"/>
                                  </p:stCondLst>
                                  <p:childTnLst>
                                    <p:animMotion origin="layout" path="M -0.00035 -7.40741E-7 L -0.22917 -7.40741E-7 " pathEditMode="relative" rAng="0" ptsTypes="AA">
                                      <p:cBhvr>
                                        <p:cTn id="10" dur="3000" fill="hold"/>
                                        <p:tgtEl>
                                          <p:spTgt spid="48"/>
                                        </p:tgtEl>
                                        <p:attrNameLst>
                                          <p:attrName>ppt_x</p:attrName>
                                          <p:attrName>ppt_y</p:attrName>
                                        </p:attrNameLst>
                                      </p:cBhvr>
                                      <p:rCtr x="-11441" y="0"/>
                                    </p:animMotion>
                                  </p:childTnLst>
                                </p:cTn>
                              </p:par>
                              <p:par>
                                <p:cTn id="11" presetID="35" presetClass="path" presetSubtype="0" repeatCount="indefinite" accel="50000" decel="50000" autoRev="1" fill="hold" grpId="0" nodeType="withEffect">
                                  <p:stCondLst>
                                    <p:cond delay="0"/>
                                  </p:stCondLst>
                                  <p:childTnLst>
                                    <p:animMotion origin="layout" path="M -5.55556E-7 9.24855E-7 L -0.30868 -0.40809 " pathEditMode="relative" rAng="0" ptsTypes="AA">
                                      <p:cBhvr>
                                        <p:cTn id="12" dur="3000" fill="hold"/>
                                        <p:tgtEl>
                                          <p:spTgt spid="85"/>
                                        </p:tgtEl>
                                        <p:attrNameLst>
                                          <p:attrName>ppt_x</p:attrName>
                                          <p:attrName>ppt_y</p:attrName>
                                        </p:attrNameLst>
                                      </p:cBhvr>
                                      <p:rCtr x="-15434" y="-20416"/>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2" end="2"/>
                                            </p:txEl>
                                          </p:spTgt>
                                        </p:tgtEl>
                                        <p:attrNameLst>
                                          <p:attrName>style.visibility</p:attrName>
                                        </p:attrNameLst>
                                      </p:cBhvr>
                                      <p:to>
                                        <p:strVal val="visible"/>
                                      </p:to>
                                    </p:set>
                                    <p:anim calcmode="lin" valueType="num">
                                      <p:cBhvr additive="base">
                                        <p:cTn id="17"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3" end="3"/>
                                            </p:txEl>
                                          </p:spTgt>
                                        </p:tgtEl>
                                        <p:attrNameLst>
                                          <p:attrName>style.visibility</p:attrName>
                                        </p:attrNameLst>
                                      </p:cBhvr>
                                      <p:to>
                                        <p:strVal val="visible"/>
                                      </p:to>
                                    </p:set>
                                    <p:anim calcmode="lin" valueType="num">
                                      <p:cBhvr additive="base">
                                        <p:cTn id="23"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74084">
                                            <p:txEl>
                                              <p:pRg st="4" end="4"/>
                                            </p:txEl>
                                          </p:spTgt>
                                        </p:tgtEl>
                                        <p:attrNameLst>
                                          <p:attrName>style.visibility</p:attrName>
                                        </p:attrNameLst>
                                      </p:cBhvr>
                                      <p:to>
                                        <p:strVal val="visible"/>
                                      </p:to>
                                    </p:set>
                                    <p:anim calcmode="lin" valueType="num">
                                      <p:cBhvr additive="base">
                                        <p:cTn id="29"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74084">
                                            <p:txEl>
                                              <p:pRg st="5" end="5"/>
                                            </p:txEl>
                                          </p:spTgt>
                                        </p:tgtEl>
                                        <p:attrNameLst>
                                          <p:attrName>style.visibility</p:attrName>
                                        </p:attrNameLst>
                                      </p:cBhvr>
                                      <p:to>
                                        <p:strVal val="visible"/>
                                      </p:to>
                                    </p:set>
                                    <p:anim calcmode="lin" valueType="num">
                                      <p:cBhvr additive="base">
                                        <p:cTn id="35"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74084">
                                            <p:txEl>
                                              <p:pRg st="6" end="6"/>
                                            </p:txEl>
                                          </p:spTgt>
                                        </p:tgtEl>
                                        <p:attrNameLst>
                                          <p:attrName>style.visibility</p:attrName>
                                        </p:attrNameLst>
                                      </p:cBhvr>
                                      <p:to>
                                        <p:strVal val="visible"/>
                                      </p:to>
                                    </p:set>
                                    <p:anim calcmode="lin" valueType="num">
                                      <p:cBhvr additive="base">
                                        <p:cTn id="41" dur="500" fill="hold"/>
                                        <p:tgtEl>
                                          <p:spTgt spid="17408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40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8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5086350"/>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a:latin typeface="+mn-lt"/>
                <a:sym typeface="Symbol" pitchFamily="18" charset="2"/>
              </a:rPr>
              <a:t>EXAMPLE:  </a:t>
            </a:r>
            <a:r>
              <a:rPr lang="en-US" altLang="en-US" sz="2400" dirty="0">
                <a:solidFill>
                  <a:srgbClr val="000000"/>
                </a:solidFill>
                <a:latin typeface="+mn-lt"/>
                <a:cs typeface="Times New Roman" pitchFamily="18" charset="0"/>
                <a:sym typeface="Symbol" pitchFamily="18" charset="2"/>
              </a:rPr>
              <a:t>A 4.0-kg mass is                                                 placed on a spring’s end and                                                    displaced 2.0 m to the right.</a:t>
            </a:r>
          </a:p>
          <a:p>
            <a:pPr>
              <a:buFontTx/>
              <a:buNone/>
              <a:defRPr/>
            </a:pPr>
            <a:r>
              <a:rPr lang="en-US" altLang="en-US" sz="2400" dirty="0">
                <a:solidFill>
                  <a:srgbClr val="000000"/>
                </a:solidFill>
                <a:cs typeface="Times New Roman" pitchFamily="18" charset="0"/>
                <a:sym typeface="Symbol" pitchFamily="18" charset="2"/>
              </a:rPr>
              <a:t>The spring force </a:t>
            </a:r>
            <a:r>
              <a:rPr lang="en-US" altLang="en-US" sz="2400" i="1" dirty="0">
                <a:solidFill>
                  <a:srgbClr val="000000"/>
                </a:solidFill>
                <a:cs typeface="Times New Roman" pitchFamily="18" charset="0"/>
                <a:sym typeface="Symbol" pitchFamily="18" charset="2"/>
              </a:rPr>
              <a:t>F </a:t>
            </a:r>
            <a:r>
              <a:rPr lang="en-US" altLang="en-US" sz="2400" dirty="0">
                <a:solidFill>
                  <a:srgbClr val="000000"/>
                </a:solidFill>
                <a:cs typeface="Times New Roman" pitchFamily="18" charset="0"/>
                <a:sym typeface="Symbol" pitchFamily="18" charset="2"/>
              </a:rPr>
              <a:t>vs. its                                                            displacement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from equilibrium                                                      is shown in the graph.</a:t>
            </a:r>
            <a:endParaRPr lang="en-US" altLang="en-US" sz="2400" dirty="0">
              <a:solidFill>
                <a:srgbClr val="000000"/>
              </a:solidFill>
              <a:latin typeface="+mn-lt"/>
              <a:cs typeface="Times New Roman" pitchFamily="18" charset="0"/>
              <a:sym typeface="Symbol" pitchFamily="18" charset="2"/>
            </a:endParaRPr>
          </a:p>
          <a:p>
            <a:pPr>
              <a:buFontTx/>
              <a:buNone/>
              <a:defRPr/>
            </a:pPr>
            <a:r>
              <a:rPr lang="en-US" altLang="en-US" sz="2400" dirty="0">
                <a:solidFill>
                  <a:srgbClr val="000000"/>
                </a:solidFill>
                <a:latin typeface="+mn-lt"/>
                <a:cs typeface="Times New Roman" pitchFamily="18" charset="0"/>
                <a:sym typeface="Symbol" pitchFamily="18" charset="2"/>
              </a:rPr>
              <a:t>(d) Find the maximum speed of                                                   the mass.</a:t>
            </a:r>
          </a:p>
          <a:p>
            <a:pPr>
              <a:buFontTx/>
              <a:buNone/>
              <a:defRPr/>
            </a:pPr>
            <a:r>
              <a:rPr lang="en-US" altLang="en-US" sz="2400" dirty="0">
                <a:solidFill>
                  <a:srgbClr val="000000"/>
                </a:solidFill>
                <a:latin typeface="+mn-lt"/>
                <a:cs typeface="Times New Roman" pitchFamily="18" charset="0"/>
                <a:sym typeface="Symbol" pitchFamily="18" charset="2"/>
              </a:rPr>
              <a:t>SOLUTION:  </a:t>
            </a:r>
          </a:p>
          <a:p>
            <a:pPr>
              <a:spcBef>
                <a:spcPts val="400"/>
              </a:spcBef>
              <a:buNone/>
              <a:defRPr/>
            </a:pPr>
            <a:r>
              <a:rPr lang="en-US" altLang="en-US" sz="2400" dirty="0">
                <a:solidFill>
                  <a:srgbClr val="000000"/>
                </a:solidFill>
                <a:latin typeface="+mn-lt"/>
                <a:cs typeface="Times New Roman" pitchFamily="18" charset="0"/>
                <a:sym typeface="Symbol" pitchFamily="18" charset="2"/>
              </a:rPr>
              <a:t>Use </a:t>
            </a:r>
            <a:r>
              <a:rPr lang="en-US" altLang="en-US" sz="2400" i="1" dirty="0">
                <a:solidFill>
                  <a:srgbClr val="000000"/>
                </a:solidFill>
                <a:latin typeface="+mn-lt"/>
                <a:cs typeface="Times New Roman" pitchFamily="18" charset="0"/>
                <a:sym typeface="Symbol" pitchFamily="18" charset="2"/>
              </a:rPr>
              <a:t>E</a:t>
            </a:r>
            <a:r>
              <a:rPr lang="en-US" altLang="en-US" sz="2400" baseline="-25000" dirty="0">
                <a:solidFill>
                  <a:srgbClr val="000000"/>
                </a:solidFill>
                <a:latin typeface="+mn-lt"/>
                <a:cs typeface="Times New Roman" pitchFamily="18" charset="0"/>
                <a:sym typeface="Symbol" pitchFamily="18" charset="2"/>
              </a:rPr>
              <a:t>T</a:t>
            </a:r>
            <a:r>
              <a:rPr lang="en-US" altLang="en-US" sz="2400" dirty="0">
                <a:solidFill>
                  <a:srgbClr val="000000"/>
                </a:solidFill>
                <a:latin typeface="+mn-lt"/>
                <a:cs typeface="Times New Roman" pitchFamily="18" charset="0"/>
                <a:sym typeface="Symbol" pitchFamily="18" charset="2"/>
              </a:rPr>
              <a:t> = </a:t>
            </a:r>
            <a:r>
              <a:rPr lang="en-US" altLang="en-US" sz="2400" dirty="0" smtClean="0">
                <a:cs typeface="Courier New" pitchFamily="49" charset="0"/>
                <a:sym typeface="Symbol"/>
              </a:rPr>
              <a:t>(½)</a:t>
            </a:r>
            <a:r>
              <a:rPr lang="en-US" altLang="en-US" sz="2400" dirty="0" smtClean="0">
                <a:solidFill>
                  <a:srgbClr val="000000"/>
                </a:solidFill>
                <a:latin typeface="+mn-lt"/>
                <a:cs typeface="Times New Roman" pitchFamily="18" charset="0"/>
                <a:sym typeface="Symbol" pitchFamily="18" charset="2"/>
              </a:rPr>
              <a:t>m</a:t>
            </a:r>
            <a:r>
              <a:rPr lang="en-US" sz="2400" dirty="0" smtClean="0"/>
              <a:t>v</a:t>
            </a:r>
            <a:r>
              <a:rPr lang="en-US" sz="2400" baseline="-25000" dirty="0" smtClean="0"/>
              <a:t>max</a:t>
            </a:r>
            <a:r>
              <a:rPr lang="en-US" sz="2400" baseline="30000" dirty="0" smtClean="0"/>
              <a:t>2</a:t>
            </a:r>
            <a:endParaRPr lang="en-US" altLang="en-US" sz="2400" dirty="0">
              <a:solidFill>
                <a:srgbClr val="000000"/>
              </a:solidFill>
              <a:latin typeface="+mn-lt"/>
              <a:cs typeface="Times New Roman" pitchFamily="18" charset="0"/>
              <a:sym typeface="Symbol" pitchFamily="18" charset="2"/>
            </a:endParaRPr>
          </a:p>
          <a:p>
            <a:pPr>
              <a:spcBef>
                <a:spcPts val="400"/>
              </a:spcBef>
              <a:buNone/>
              <a:defRPr/>
            </a:pPr>
            <a:r>
              <a:rPr lang="en-US" altLang="en-US" sz="2400" dirty="0">
                <a:solidFill>
                  <a:srgbClr val="000000"/>
                </a:solidFill>
                <a:cs typeface="Times New Roman" pitchFamily="18" charset="0"/>
                <a:sym typeface="Symbol" pitchFamily="18" charset="2"/>
              </a:rPr>
              <a:t>      10. = </a:t>
            </a:r>
            <a:r>
              <a:rPr lang="en-US" altLang="en-US" sz="2400" dirty="0" smtClean="0">
                <a:cs typeface="Courier New" pitchFamily="49" charset="0"/>
                <a:sym typeface="Symbol"/>
              </a:rPr>
              <a:t>(½)(</a:t>
            </a:r>
            <a:r>
              <a:rPr lang="en-US" altLang="en-US" sz="2400" dirty="0" smtClean="0">
                <a:solidFill>
                  <a:srgbClr val="000000"/>
                </a:solidFill>
                <a:cs typeface="Times New Roman" pitchFamily="18" charset="0"/>
                <a:sym typeface="Symbol" pitchFamily="18" charset="2"/>
              </a:rPr>
              <a:t>4.0)</a:t>
            </a:r>
            <a:r>
              <a:rPr lang="en-US" sz="2400" dirty="0" smtClean="0"/>
              <a:t>(</a:t>
            </a:r>
            <a:r>
              <a:rPr lang="en-US" sz="2400" dirty="0" err="1"/>
              <a:t>v</a:t>
            </a:r>
            <a:r>
              <a:rPr lang="en-US" sz="2400" baseline="-25000" dirty="0" err="1"/>
              <a:t>max</a:t>
            </a:r>
            <a:r>
              <a:rPr lang="en-US" sz="2400" dirty="0"/>
              <a:t>)</a:t>
            </a:r>
            <a:r>
              <a:rPr lang="en-US" sz="2400" baseline="30000" dirty="0"/>
              <a:t>2</a:t>
            </a:r>
            <a:endParaRPr lang="en-US" altLang="en-US" sz="2400" dirty="0">
              <a:solidFill>
                <a:srgbClr val="000000"/>
              </a:solidFill>
              <a:cs typeface="Times New Roman" pitchFamily="18" charset="0"/>
              <a:sym typeface="Symbol" pitchFamily="18" charset="2"/>
            </a:endParaRPr>
          </a:p>
          <a:p>
            <a:pPr>
              <a:spcBef>
                <a:spcPts val="400"/>
              </a:spcBef>
              <a:buFontTx/>
              <a:buNone/>
              <a:defRPr/>
            </a:pPr>
            <a:r>
              <a:rPr lang="en-US" altLang="en-US" sz="2400" i="1" dirty="0" smtClean="0">
                <a:solidFill>
                  <a:srgbClr val="000000"/>
                </a:solidFill>
                <a:cs typeface="Times New Roman" pitchFamily="18" charset="0"/>
                <a:sym typeface="Symbol" pitchFamily="18" charset="2"/>
              </a:rPr>
              <a:t>    </a:t>
            </a:r>
            <a:r>
              <a:rPr lang="en-US" altLang="en-US" sz="2400" i="1" dirty="0" err="1">
                <a:solidFill>
                  <a:srgbClr val="000000"/>
                </a:solidFill>
                <a:cs typeface="Times New Roman" pitchFamily="18" charset="0"/>
                <a:sym typeface="Symbol" pitchFamily="18" charset="2"/>
              </a:rPr>
              <a:t>v</a:t>
            </a:r>
            <a:r>
              <a:rPr lang="en-US" altLang="en-US" sz="2400" baseline="-25000" dirty="0" err="1">
                <a:solidFill>
                  <a:srgbClr val="000000"/>
                </a:solidFill>
                <a:cs typeface="Times New Roman" pitchFamily="18" charset="0"/>
                <a:sym typeface="Symbol" pitchFamily="18" charset="2"/>
              </a:rPr>
              <a:t>MAX</a:t>
            </a:r>
            <a:r>
              <a:rPr lang="en-US" altLang="en-US" sz="2400" dirty="0">
                <a:solidFill>
                  <a:srgbClr val="000000"/>
                </a:solidFill>
                <a:latin typeface="+mn-lt"/>
                <a:cs typeface="Times New Roman" pitchFamily="18" charset="0"/>
                <a:sym typeface="Symbol" pitchFamily="18" charset="2"/>
              </a:rPr>
              <a:t> = 2.2 ms</a:t>
            </a:r>
            <a:r>
              <a:rPr lang="en-US" altLang="en-US" sz="2400" baseline="30000" dirty="0">
                <a:solidFill>
                  <a:srgbClr val="000000"/>
                </a:solidFill>
                <a:latin typeface="+mn-lt"/>
                <a:cs typeface="Times New Roman" pitchFamily="18" charset="0"/>
                <a:sym typeface="Symbol" pitchFamily="18" charset="2"/>
              </a:rPr>
              <a:t>-1</a:t>
            </a:r>
            <a:r>
              <a:rPr lang="en-US" altLang="en-US" sz="2400" dirty="0">
                <a:solidFill>
                  <a:srgbClr val="000000"/>
                </a:solidFill>
                <a:latin typeface="+mn-lt"/>
                <a:cs typeface="Times New Roman" pitchFamily="18" charset="0"/>
                <a:sym typeface="Symbol" pitchFamily="18" charset="2"/>
              </a:rPr>
              <a:t>.</a:t>
            </a:r>
          </a:p>
        </p:txBody>
      </p:sp>
      <p:sp>
        <p:nvSpPr>
          <p:cNvPr id="47" name="Freeform 5"/>
          <p:cNvSpPr>
            <a:spLocks/>
          </p:cNvSpPr>
          <p:nvPr/>
        </p:nvSpPr>
        <p:spPr bwMode="auto">
          <a:xfrm>
            <a:off x="5113338" y="5518150"/>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Rectangle 6"/>
          <p:cNvSpPr>
            <a:spLocks noChangeArrowheads="1"/>
          </p:cNvSpPr>
          <p:nvPr/>
        </p:nvSpPr>
        <p:spPr bwMode="auto">
          <a:xfrm>
            <a:off x="8274050" y="5518150"/>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7349" name="Group 7"/>
          <p:cNvGrpSpPr>
            <a:grpSpLocks/>
          </p:cNvGrpSpPr>
          <p:nvPr/>
        </p:nvGrpSpPr>
        <p:grpSpPr bwMode="auto">
          <a:xfrm>
            <a:off x="5080000" y="5521325"/>
            <a:ext cx="4078288" cy="990600"/>
            <a:chOff x="1190" y="3183"/>
            <a:chExt cx="2993" cy="727"/>
          </a:xfrm>
        </p:grpSpPr>
        <p:sp>
          <p:nvSpPr>
            <p:cNvPr id="57357"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8"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59"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0"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7361"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2"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3"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4"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5"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6"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7"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8"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9"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7350" name="TextBox 5"/>
          <p:cNvSpPr txBox="1">
            <a:spLocks noChangeArrowheads="1"/>
          </p:cNvSpPr>
          <p:nvPr/>
        </p:nvSpPr>
        <p:spPr bwMode="auto">
          <a:xfrm>
            <a:off x="5778500" y="6281738"/>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7351" name="TextBox 27"/>
          <p:cNvSpPr txBox="1">
            <a:spLocks noChangeArrowheads="1"/>
          </p:cNvSpPr>
          <p:nvPr/>
        </p:nvSpPr>
        <p:spPr bwMode="auto">
          <a:xfrm>
            <a:off x="6937375" y="6281738"/>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57352" name="TextBox 28"/>
          <p:cNvSpPr txBox="1">
            <a:spLocks noChangeArrowheads="1"/>
          </p:cNvSpPr>
          <p:nvPr/>
        </p:nvSpPr>
        <p:spPr bwMode="auto">
          <a:xfrm>
            <a:off x="7977188" y="6281738"/>
            <a:ext cx="611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7353"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94210" name="Picture 2"/>
          <p:cNvPicPr>
            <a:picLocks noChangeAspect="1" noChangeArrowheads="1"/>
          </p:cNvPicPr>
          <p:nvPr/>
        </p:nvPicPr>
        <p:blipFill>
          <a:blip r:embed="rId5"/>
          <a:srcRect/>
          <a:stretch>
            <a:fillRect/>
          </a:stretch>
        </p:blipFill>
        <p:spPr bwMode="auto">
          <a:xfrm>
            <a:off x="5153025" y="1946275"/>
            <a:ext cx="3860800" cy="3489325"/>
          </a:xfrm>
          <a:prstGeom prst="rect">
            <a:avLst/>
          </a:prstGeom>
          <a:ln>
            <a:noFill/>
          </a:ln>
          <a:effectLst>
            <a:outerShdw blurRad="292100" dist="139700" dir="2700000" algn="tl" rotWithShape="0">
              <a:srgbClr val="333333">
                <a:alpha val="65000"/>
              </a:srgbClr>
            </a:outerShdw>
          </a:effectLst>
        </p:spPr>
      </p:pic>
      <p:sp>
        <p:nvSpPr>
          <p:cNvPr id="85" name="Diamond 84"/>
          <p:cNvSpPr/>
          <p:nvPr/>
        </p:nvSpPr>
        <p:spPr>
          <a:xfrm>
            <a:off x="8661400" y="4743450"/>
            <a:ext cx="211138" cy="211138"/>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118"/>
          <p:cNvSpPr txBox="1">
            <a:spLocks noChangeArrowheads="1"/>
          </p:cNvSpPr>
          <p:nvPr/>
        </p:nvSpPr>
        <p:spPr bwMode="auto">
          <a:xfrm>
            <a:off x="685800" y="409575"/>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a:t>Topic 9: Wave phenomena - AHL</a:t>
            </a:r>
            <a:br>
              <a:rPr lang="en-US" altLang="en-US" sz="2800" b="1" kern="0"/>
            </a:br>
            <a:r>
              <a:rPr lang="en-US" altLang="en-US" sz="2800" ker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47"/>
                                        </p:tgtEl>
                                      </p:cBhvr>
                                      <p:by x="25000" y="100000"/>
                                    </p:animScale>
                                  </p:childTnLst>
                                </p:cTn>
                              </p:par>
                              <p:par>
                                <p:cTn id="7" presetID="35" presetClass="path" presetSubtype="0" repeatCount="indefinite" accel="50000" decel="50000" autoRev="1" fill="hold" grpId="1" nodeType="withEffect">
                                  <p:stCondLst>
                                    <p:cond delay="0"/>
                                  </p:stCondLst>
                                  <p:childTnLst>
                                    <p:animMotion origin="layout" path="M 0.00539 -7.40741E-7 L -0.13055 -7.40741E-7 " pathEditMode="relative" rAng="0" ptsTypes="AA">
                                      <p:cBhvr>
                                        <p:cTn id="8" dur="3000" fill="hold"/>
                                        <p:tgtEl>
                                          <p:spTgt spid="47"/>
                                        </p:tgtEl>
                                        <p:attrNameLst>
                                          <p:attrName>ppt_x</p:attrName>
                                          <p:attrName>ppt_y</p:attrName>
                                        </p:attrNameLst>
                                      </p:cBhvr>
                                      <p:rCtr x="-6806" y="0"/>
                                    </p:animMotion>
                                  </p:childTnLst>
                                </p:cTn>
                              </p:par>
                              <p:par>
                                <p:cTn id="9" presetID="35" presetClass="path" presetSubtype="0" repeatCount="indefinite" accel="50000" decel="50000" autoRev="1" fill="hold" nodeType="withEffect">
                                  <p:stCondLst>
                                    <p:cond delay="0"/>
                                  </p:stCondLst>
                                  <p:childTnLst>
                                    <p:animMotion origin="layout" path="M -0.00035 -7.40741E-7 L -0.22917 -7.40741E-7 " pathEditMode="relative" rAng="0" ptsTypes="AA">
                                      <p:cBhvr>
                                        <p:cTn id="10" dur="3000" fill="hold"/>
                                        <p:tgtEl>
                                          <p:spTgt spid="48"/>
                                        </p:tgtEl>
                                        <p:attrNameLst>
                                          <p:attrName>ppt_x</p:attrName>
                                          <p:attrName>ppt_y</p:attrName>
                                        </p:attrNameLst>
                                      </p:cBhvr>
                                      <p:rCtr x="-11441" y="0"/>
                                    </p:animMotion>
                                  </p:childTnLst>
                                </p:cTn>
                              </p:par>
                              <p:par>
                                <p:cTn id="11" presetID="35" presetClass="path" presetSubtype="0" repeatCount="indefinite" accel="50000" decel="50000" autoRev="1" fill="hold" grpId="0" nodeType="withEffect">
                                  <p:stCondLst>
                                    <p:cond delay="0"/>
                                  </p:stCondLst>
                                  <p:childTnLst>
                                    <p:animMotion origin="layout" path="M -5.55556E-7 9.24855E-7 L -0.30868 -0.40809 " pathEditMode="relative" rAng="0" ptsTypes="AA">
                                      <p:cBhvr>
                                        <p:cTn id="12" dur="3000" fill="hold"/>
                                        <p:tgtEl>
                                          <p:spTgt spid="85"/>
                                        </p:tgtEl>
                                        <p:attrNameLst>
                                          <p:attrName>ppt_x</p:attrName>
                                          <p:attrName>ppt_y</p:attrName>
                                        </p:attrNameLst>
                                      </p:cBhvr>
                                      <p:rCtr x="-15434" y="-20416"/>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2" end="2"/>
                                            </p:txEl>
                                          </p:spTgt>
                                        </p:tgtEl>
                                        <p:attrNameLst>
                                          <p:attrName>style.visibility</p:attrName>
                                        </p:attrNameLst>
                                      </p:cBhvr>
                                      <p:to>
                                        <p:strVal val="visible"/>
                                      </p:to>
                                    </p:set>
                                    <p:anim calcmode="lin" valueType="num">
                                      <p:cBhvr additive="base">
                                        <p:cTn id="17"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3" end="3"/>
                                            </p:txEl>
                                          </p:spTgt>
                                        </p:tgtEl>
                                        <p:attrNameLst>
                                          <p:attrName>style.visibility</p:attrName>
                                        </p:attrNameLst>
                                      </p:cBhvr>
                                      <p:to>
                                        <p:strVal val="visible"/>
                                      </p:to>
                                    </p:set>
                                    <p:anim calcmode="lin" valueType="num">
                                      <p:cBhvr additive="base">
                                        <p:cTn id="23"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74084">
                                            <p:txEl>
                                              <p:pRg st="4" end="4"/>
                                            </p:txEl>
                                          </p:spTgt>
                                        </p:tgtEl>
                                        <p:attrNameLst>
                                          <p:attrName>style.visibility</p:attrName>
                                        </p:attrNameLst>
                                      </p:cBhvr>
                                      <p:to>
                                        <p:strVal val="visible"/>
                                      </p:to>
                                    </p:set>
                                    <p:anim calcmode="lin" valueType="num">
                                      <p:cBhvr additive="base">
                                        <p:cTn id="29"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74084">
                                            <p:txEl>
                                              <p:pRg st="5" end="5"/>
                                            </p:txEl>
                                          </p:spTgt>
                                        </p:tgtEl>
                                        <p:attrNameLst>
                                          <p:attrName>style.visibility</p:attrName>
                                        </p:attrNameLst>
                                      </p:cBhvr>
                                      <p:to>
                                        <p:strVal val="visible"/>
                                      </p:to>
                                    </p:set>
                                    <p:anim calcmode="lin" valueType="num">
                                      <p:cBhvr additive="base">
                                        <p:cTn id="35"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74084">
                                            <p:txEl>
                                              <p:pRg st="6" end="6"/>
                                            </p:txEl>
                                          </p:spTgt>
                                        </p:tgtEl>
                                        <p:attrNameLst>
                                          <p:attrName>style.visibility</p:attrName>
                                        </p:attrNameLst>
                                      </p:cBhvr>
                                      <p:to>
                                        <p:strVal val="visible"/>
                                      </p:to>
                                    </p:set>
                                    <p:anim calcmode="lin" valueType="num">
                                      <p:cBhvr additive="base">
                                        <p:cTn id="41" dur="500" fill="hold"/>
                                        <p:tgtEl>
                                          <p:spTgt spid="17408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40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8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5086350"/>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a:latin typeface="+mn-lt"/>
                <a:sym typeface="Symbol" pitchFamily="18" charset="2"/>
              </a:rPr>
              <a:t>EXAMPLE:  </a:t>
            </a:r>
            <a:r>
              <a:rPr lang="en-US" altLang="en-US" sz="2400" dirty="0">
                <a:solidFill>
                  <a:srgbClr val="000000"/>
                </a:solidFill>
                <a:latin typeface="+mn-lt"/>
                <a:cs typeface="Times New Roman" pitchFamily="18" charset="0"/>
                <a:sym typeface="Symbol" pitchFamily="18" charset="2"/>
              </a:rPr>
              <a:t>A 4.0-kg mass is                                                 placed on a spring’s end and                                                    displaced 2.0 m to the right.</a:t>
            </a:r>
          </a:p>
          <a:p>
            <a:pPr>
              <a:buFontTx/>
              <a:buNone/>
              <a:defRPr/>
            </a:pPr>
            <a:r>
              <a:rPr lang="en-US" altLang="en-US" sz="2400" dirty="0">
                <a:solidFill>
                  <a:srgbClr val="000000"/>
                </a:solidFill>
                <a:cs typeface="Times New Roman" pitchFamily="18" charset="0"/>
                <a:sym typeface="Symbol" pitchFamily="18" charset="2"/>
              </a:rPr>
              <a:t>The spring force </a:t>
            </a:r>
            <a:r>
              <a:rPr lang="en-US" altLang="en-US" sz="2400" i="1" dirty="0">
                <a:solidFill>
                  <a:srgbClr val="000000"/>
                </a:solidFill>
                <a:cs typeface="Times New Roman" pitchFamily="18" charset="0"/>
                <a:sym typeface="Symbol" pitchFamily="18" charset="2"/>
              </a:rPr>
              <a:t>F </a:t>
            </a:r>
            <a:r>
              <a:rPr lang="en-US" altLang="en-US" sz="2400" dirty="0">
                <a:solidFill>
                  <a:srgbClr val="000000"/>
                </a:solidFill>
                <a:cs typeface="Times New Roman" pitchFamily="18" charset="0"/>
                <a:sym typeface="Symbol" pitchFamily="18" charset="2"/>
              </a:rPr>
              <a:t>vs. its                                                            displacement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from equilibrium                                                      is shown in the graph.</a:t>
            </a:r>
            <a:endParaRPr lang="en-US" altLang="en-US" sz="2400" dirty="0">
              <a:solidFill>
                <a:srgbClr val="000000"/>
              </a:solidFill>
              <a:latin typeface="+mn-lt"/>
              <a:cs typeface="Times New Roman" pitchFamily="18" charset="0"/>
              <a:sym typeface="Symbol" pitchFamily="18" charset="2"/>
            </a:endParaRPr>
          </a:p>
          <a:p>
            <a:pPr>
              <a:buFontTx/>
              <a:buNone/>
              <a:defRPr/>
            </a:pPr>
            <a:r>
              <a:rPr lang="en-US" altLang="en-US" sz="2400" dirty="0">
                <a:solidFill>
                  <a:srgbClr val="000000"/>
                </a:solidFill>
                <a:latin typeface="+mn-lt"/>
                <a:cs typeface="Times New Roman" pitchFamily="18" charset="0"/>
                <a:sym typeface="Symbol" pitchFamily="18" charset="2"/>
              </a:rPr>
              <a:t>(e) </a:t>
            </a:r>
            <a:r>
              <a:rPr lang="en-US" altLang="en-US" sz="2400" dirty="0">
                <a:solidFill>
                  <a:srgbClr val="000000"/>
                </a:solidFill>
                <a:cs typeface="Times New Roman" pitchFamily="18" charset="0"/>
                <a:sym typeface="Symbol" pitchFamily="18" charset="2"/>
              </a:rPr>
              <a:t>Find the speed of the mass                                                  when its displacement is 1.0 m.</a:t>
            </a:r>
            <a:endParaRPr lang="en-US" altLang="en-US" sz="2400" dirty="0">
              <a:solidFill>
                <a:srgbClr val="000000"/>
              </a:solidFill>
              <a:latin typeface="+mn-lt"/>
              <a:cs typeface="Times New Roman" pitchFamily="18" charset="0"/>
              <a:sym typeface="Symbol" pitchFamily="18" charset="2"/>
            </a:endParaRPr>
          </a:p>
          <a:p>
            <a:pPr>
              <a:buFontTx/>
              <a:buNone/>
              <a:defRPr/>
            </a:pPr>
            <a:r>
              <a:rPr lang="en-US" altLang="en-US" sz="2400" dirty="0">
                <a:solidFill>
                  <a:srgbClr val="000000"/>
                </a:solidFill>
                <a:latin typeface="+mn-lt"/>
                <a:cs typeface="Times New Roman" pitchFamily="18" charset="0"/>
                <a:sym typeface="Symbol" pitchFamily="18" charset="2"/>
              </a:rPr>
              <a:t>SOLUTION:  </a:t>
            </a:r>
          </a:p>
          <a:p>
            <a:pPr>
              <a:buFontTx/>
              <a:buNone/>
              <a:defRPr/>
            </a:pPr>
            <a:r>
              <a:rPr lang="en-US" altLang="en-US" sz="2400" dirty="0">
                <a:solidFill>
                  <a:srgbClr val="000000"/>
                </a:solidFill>
                <a:latin typeface="+mn-lt"/>
                <a:cs typeface="Times New Roman" pitchFamily="18" charset="0"/>
                <a:sym typeface="Symbol" pitchFamily="18" charset="2"/>
              </a:rPr>
              <a:t>Use </a:t>
            </a:r>
            <a:r>
              <a:rPr lang="en-US" altLang="en-US" sz="2400" i="1" dirty="0">
                <a:solidFill>
                  <a:srgbClr val="000000"/>
                </a:solidFill>
                <a:latin typeface="+mn-lt"/>
                <a:cs typeface="Times New Roman" pitchFamily="18" charset="0"/>
                <a:sym typeface="Symbol" pitchFamily="18" charset="2"/>
              </a:rPr>
              <a:t>E</a:t>
            </a:r>
            <a:r>
              <a:rPr lang="en-US" altLang="en-US" sz="2400" baseline="-25000" dirty="0">
                <a:solidFill>
                  <a:srgbClr val="000000"/>
                </a:solidFill>
                <a:latin typeface="+mn-lt"/>
                <a:cs typeface="Times New Roman" pitchFamily="18" charset="0"/>
                <a:sym typeface="Symbol" pitchFamily="18" charset="2"/>
              </a:rPr>
              <a:t>T</a:t>
            </a:r>
            <a:r>
              <a:rPr lang="en-US" altLang="en-US" sz="2400" dirty="0">
                <a:solidFill>
                  <a:srgbClr val="000000"/>
                </a:solidFill>
                <a:latin typeface="+mn-lt"/>
                <a:cs typeface="Times New Roman" pitchFamily="18" charset="0"/>
                <a:sym typeface="Symbol" pitchFamily="18" charset="2"/>
              </a:rPr>
              <a:t> = </a:t>
            </a:r>
            <a:r>
              <a:rPr lang="en-US" altLang="en-US" sz="2400" dirty="0" smtClean="0">
                <a:solidFill>
                  <a:srgbClr val="000000"/>
                </a:solidFill>
                <a:latin typeface="+mn-lt"/>
                <a:cs typeface="Times New Roman" pitchFamily="18" charset="0"/>
                <a:sym typeface="Symbol" pitchFamily="18" charset="2"/>
              </a:rPr>
              <a:t>(½)</a:t>
            </a:r>
            <a:r>
              <a:rPr lang="en-US" altLang="en-US" sz="2400" i="1" dirty="0" smtClean="0">
                <a:solidFill>
                  <a:srgbClr val="000000"/>
                </a:solidFill>
                <a:latin typeface="+mn-lt"/>
                <a:cs typeface="Times New Roman" pitchFamily="18" charset="0"/>
                <a:sym typeface="Symbol" pitchFamily="18" charset="2"/>
              </a:rPr>
              <a:t>mv</a:t>
            </a:r>
            <a:r>
              <a:rPr lang="en-US" altLang="en-US" sz="2400" baseline="30000" dirty="0" smtClean="0">
                <a:solidFill>
                  <a:srgbClr val="000000"/>
                </a:solidFill>
                <a:latin typeface="+mn-lt"/>
                <a:cs typeface="Times New Roman" pitchFamily="18" charset="0"/>
                <a:sym typeface="Symbol" pitchFamily="18" charset="2"/>
              </a:rPr>
              <a:t> </a:t>
            </a:r>
            <a:r>
              <a:rPr lang="en-US" altLang="en-US" sz="2400" baseline="30000" dirty="0">
                <a:solidFill>
                  <a:srgbClr val="000000"/>
                </a:solidFill>
                <a:latin typeface="+mn-lt"/>
                <a:cs typeface="Times New Roman" pitchFamily="18" charset="0"/>
                <a:sym typeface="Symbol" pitchFamily="18" charset="2"/>
              </a:rPr>
              <a:t>2</a:t>
            </a:r>
            <a:r>
              <a:rPr lang="en-US" altLang="en-US" sz="2400" i="1" dirty="0">
                <a:solidFill>
                  <a:srgbClr val="000000"/>
                </a:solidFill>
                <a:latin typeface="+mn-lt"/>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err="1" smtClean="0">
                <a:solidFill>
                  <a:srgbClr val="000000"/>
                </a:solidFill>
                <a:cs typeface="Times New Roman" pitchFamily="18" charset="0"/>
                <a:sym typeface="Symbol" pitchFamily="18" charset="2"/>
              </a:rPr>
              <a:t>kx</a:t>
            </a:r>
            <a:r>
              <a:rPr lang="en-US" altLang="en-US" sz="2400" baseline="30000" dirty="0" smtClean="0">
                <a:solidFill>
                  <a:srgbClr val="000000"/>
                </a:solidFill>
                <a:cs typeface="Times New Roman" pitchFamily="18" charset="0"/>
                <a:sym typeface="Symbol" pitchFamily="18" charset="2"/>
              </a:rPr>
              <a:t> </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a:t>
            </a:r>
          </a:p>
          <a:p>
            <a:pPr>
              <a:buFontTx/>
              <a:buNone/>
              <a:defRPr/>
            </a:pPr>
            <a:r>
              <a:rPr lang="en-US" altLang="en-US" sz="2400" dirty="0">
                <a:solidFill>
                  <a:srgbClr val="000000"/>
                </a:solidFill>
                <a:cs typeface="Times New Roman" pitchFamily="18" charset="0"/>
                <a:sym typeface="Symbol" pitchFamily="18" charset="2"/>
              </a:rPr>
              <a:t>     10.	= </a:t>
            </a:r>
            <a:r>
              <a:rPr lang="en-US" altLang="en-US" sz="2400" dirty="0" smtClean="0">
                <a:solidFill>
                  <a:srgbClr val="000000"/>
                </a:solidFill>
                <a:cs typeface="Times New Roman" pitchFamily="18" charset="0"/>
                <a:sym typeface="Symbol" pitchFamily="18" charset="2"/>
              </a:rPr>
              <a:t>(½)(</a:t>
            </a:r>
            <a:r>
              <a:rPr lang="en-US" altLang="en-US" sz="2400" dirty="0">
                <a:solidFill>
                  <a:srgbClr val="000000"/>
                </a:solidFill>
                <a:cs typeface="Times New Roman" pitchFamily="18" charset="0"/>
                <a:sym typeface="Symbol" pitchFamily="18" charset="2"/>
              </a:rPr>
              <a:t>4)</a:t>
            </a:r>
            <a:r>
              <a:rPr lang="en-US" altLang="en-US" sz="2400" i="1" dirty="0">
                <a:solidFill>
                  <a:srgbClr val="000000"/>
                </a:solidFill>
                <a:cs typeface="Times New Roman" pitchFamily="18" charset="0"/>
                <a:sym typeface="Symbol" pitchFamily="18" charset="2"/>
              </a:rPr>
              <a:t>v</a:t>
            </a:r>
            <a:r>
              <a:rPr lang="en-US" altLang="en-US" sz="2400" baseline="30000" dirty="0">
                <a:solidFill>
                  <a:srgbClr val="000000"/>
                </a:solidFill>
                <a:cs typeface="Times New Roman" pitchFamily="18" charset="0"/>
                <a:sym typeface="Symbol" pitchFamily="18" charset="2"/>
              </a:rPr>
              <a:t> 2</a:t>
            </a:r>
            <a:r>
              <a:rPr lang="en-US" altLang="en-US" sz="2400" dirty="0">
                <a:solidFill>
                  <a:srgbClr val="000000"/>
                </a:solidFill>
                <a:cs typeface="Times New Roman" pitchFamily="18" charset="0"/>
                <a:sym typeface="Symbol" pitchFamily="18" charset="2"/>
              </a:rPr>
              <a:t> </a:t>
            </a:r>
            <a:r>
              <a:rPr lang="en-US" altLang="en-US" sz="2400" i="1" dirty="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a:t>
            </a:r>
            <a:r>
              <a:rPr lang="en-US" altLang="en-US" sz="2400" dirty="0" smtClean="0">
                <a:solidFill>
                  <a:srgbClr val="000000"/>
                </a:solidFill>
                <a:cs typeface="Times New Roman" pitchFamily="18" charset="0"/>
                <a:sym typeface="Symbol" pitchFamily="18" charset="2"/>
              </a:rPr>
              <a:t>(5)1</a:t>
            </a:r>
            <a:r>
              <a:rPr lang="en-US" altLang="en-US" sz="2400" baseline="30000" dirty="0" smtClean="0">
                <a:solidFill>
                  <a:srgbClr val="000000"/>
                </a:solidFill>
                <a:cs typeface="Times New Roman" pitchFamily="18" charset="0"/>
                <a:sym typeface="Symbol" pitchFamily="18" charset="2"/>
              </a:rPr>
              <a:t>2</a:t>
            </a:r>
            <a:endParaRPr lang="en-US" altLang="en-US" sz="2400" dirty="0">
              <a:solidFill>
                <a:srgbClr val="000000"/>
              </a:solidFill>
              <a:cs typeface="Times New Roman" pitchFamily="18" charset="0"/>
              <a:sym typeface="Symbol" pitchFamily="18" charset="2"/>
            </a:endParaRPr>
          </a:p>
          <a:p>
            <a:pPr>
              <a:buFontTx/>
              <a:buNone/>
              <a:defRPr/>
            </a:pPr>
            <a:r>
              <a:rPr lang="en-US" altLang="en-US" sz="2400" i="1" dirty="0">
                <a:solidFill>
                  <a:srgbClr val="000000"/>
                </a:solidFill>
                <a:cs typeface="Times New Roman" pitchFamily="18" charset="0"/>
                <a:sym typeface="Symbol" pitchFamily="18" charset="2"/>
              </a:rPr>
              <a:t>        v</a:t>
            </a:r>
            <a:r>
              <a:rPr lang="en-US" altLang="en-US" sz="2400" dirty="0">
                <a:solidFill>
                  <a:srgbClr val="000000"/>
                </a:solidFill>
                <a:latin typeface="+mn-lt"/>
                <a:cs typeface="Times New Roman" pitchFamily="18" charset="0"/>
                <a:sym typeface="Symbol" pitchFamily="18" charset="2"/>
              </a:rPr>
              <a:t>	= </a:t>
            </a:r>
            <a:r>
              <a:rPr lang="en-US" altLang="en-US" sz="2400" dirty="0" smtClean="0">
                <a:solidFill>
                  <a:srgbClr val="000000"/>
                </a:solidFill>
                <a:latin typeface="+mn-lt"/>
                <a:cs typeface="Times New Roman" pitchFamily="18" charset="0"/>
                <a:sym typeface="Symbol" pitchFamily="18" charset="2"/>
              </a:rPr>
              <a:t>1.9 </a:t>
            </a:r>
            <a:r>
              <a:rPr lang="en-US" altLang="en-US" sz="2400" dirty="0">
                <a:solidFill>
                  <a:srgbClr val="000000"/>
                </a:solidFill>
                <a:latin typeface="+mn-lt"/>
                <a:cs typeface="Times New Roman" pitchFamily="18" charset="0"/>
                <a:sym typeface="Symbol" pitchFamily="18" charset="2"/>
              </a:rPr>
              <a:t>ms</a:t>
            </a:r>
            <a:r>
              <a:rPr lang="en-US" altLang="en-US" sz="2400" baseline="30000" dirty="0">
                <a:solidFill>
                  <a:srgbClr val="000000"/>
                </a:solidFill>
                <a:latin typeface="+mn-lt"/>
                <a:cs typeface="Times New Roman" pitchFamily="18" charset="0"/>
                <a:sym typeface="Symbol" pitchFamily="18" charset="2"/>
              </a:rPr>
              <a:t>-1</a:t>
            </a:r>
            <a:r>
              <a:rPr lang="en-US" altLang="en-US" sz="2400" dirty="0">
                <a:solidFill>
                  <a:srgbClr val="000000"/>
                </a:solidFill>
                <a:latin typeface="+mn-lt"/>
                <a:cs typeface="Times New Roman" pitchFamily="18" charset="0"/>
                <a:sym typeface="Symbol" pitchFamily="18" charset="2"/>
              </a:rPr>
              <a:t>.</a:t>
            </a:r>
          </a:p>
        </p:txBody>
      </p:sp>
      <p:sp>
        <p:nvSpPr>
          <p:cNvPr id="47" name="Freeform 5"/>
          <p:cNvSpPr>
            <a:spLocks/>
          </p:cNvSpPr>
          <p:nvPr/>
        </p:nvSpPr>
        <p:spPr bwMode="auto">
          <a:xfrm>
            <a:off x="5113338" y="550862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Rectangle 6"/>
          <p:cNvSpPr>
            <a:spLocks noChangeArrowheads="1"/>
          </p:cNvSpPr>
          <p:nvPr/>
        </p:nvSpPr>
        <p:spPr bwMode="auto">
          <a:xfrm>
            <a:off x="8274050" y="550862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8373" name="Group 7"/>
          <p:cNvGrpSpPr>
            <a:grpSpLocks/>
          </p:cNvGrpSpPr>
          <p:nvPr/>
        </p:nvGrpSpPr>
        <p:grpSpPr bwMode="auto">
          <a:xfrm>
            <a:off x="5080000" y="5511800"/>
            <a:ext cx="4078288" cy="990600"/>
            <a:chOff x="1190" y="3183"/>
            <a:chExt cx="2993" cy="727"/>
          </a:xfrm>
        </p:grpSpPr>
        <p:sp>
          <p:nvSpPr>
            <p:cNvPr id="58381"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2"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3"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4"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8385"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6"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7"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8"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9"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90"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91"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92"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93"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8374" name="TextBox 5"/>
          <p:cNvSpPr txBox="1">
            <a:spLocks noChangeArrowheads="1"/>
          </p:cNvSpPr>
          <p:nvPr/>
        </p:nvSpPr>
        <p:spPr bwMode="auto">
          <a:xfrm>
            <a:off x="5778500" y="6272213"/>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8375" name="TextBox 27"/>
          <p:cNvSpPr txBox="1">
            <a:spLocks noChangeArrowheads="1"/>
          </p:cNvSpPr>
          <p:nvPr/>
        </p:nvSpPr>
        <p:spPr bwMode="auto">
          <a:xfrm>
            <a:off x="6937375" y="6272213"/>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58376" name="TextBox 28"/>
          <p:cNvSpPr txBox="1">
            <a:spLocks noChangeArrowheads="1"/>
          </p:cNvSpPr>
          <p:nvPr/>
        </p:nvSpPr>
        <p:spPr bwMode="auto">
          <a:xfrm>
            <a:off x="7977188" y="6272213"/>
            <a:ext cx="611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8377"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94210" name="Picture 2"/>
          <p:cNvPicPr>
            <a:picLocks noChangeAspect="1" noChangeArrowheads="1"/>
          </p:cNvPicPr>
          <p:nvPr/>
        </p:nvPicPr>
        <p:blipFill>
          <a:blip r:embed="rId5"/>
          <a:srcRect/>
          <a:stretch>
            <a:fillRect/>
          </a:stretch>
        </p:blipFill>
        <p:spPr bwMode="auto">
          <a:xfrm>
            <a:off x="5153025" y="1946275"/>
            <a:ext cx="3860800" cy="3489325"/>
          </a:xfrm>
          <a:prstGeom prst="rect">
            <a:avLst/>
          </a:prstGeom>
          <a:ln>
            <a:noFill/>
          </a:ln>
          <a:effectLst>
            <a:outerShdw blurRad="292100" dist="139700" dir="2700000" algn="tl" rotWithShape="0">
              <a:srgbClr val="333333">
                <a:alpha val="65000"/>
              </a:srgbClr>
            </a:outerShdw>
          </a:effectLst>
        </p:spPr>
      </p:pic>
      <p:sp>
        <p:nvSpPr>
          <p:cNvPr id="85" name="Diamond 84"/>
          <p:cNvSpPr/>
          <p:nvPr/>
        </p:nvSpPr>
        <p:spPr>
          <a:xfrm>
            <a:off x="8661400" y="4743450"/>
            <a:ext cx="211138" cy="211138"/>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38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47"/>
                                        </p:tgtEl>
                                      </p:cBhvr>
                                      <p:by x="25000" y="100000"/>
                                    </p:animScale>
                                  </p:childTnLst>
                                </p:cTn>
                              </p:par>
                              <p:par>
                                <p:cTn id="7" presetID="35" presetClass="path" presetSubtype="0" repeatCount="indefinite" accel="50000" decel="50000" autoRev="1" fill="hold" grpId="1" nodeType="withEffect">
                                  <p:stCondLst>
                                    <p:cond delay="0"/>
                                  </p:stCondLst>
                                  <p:childTnLst>
                                    <p:animMotion origin="layout" path="M 0.00539 -7.40741E-7 L -0.13055 -7.40741E-7 " pathEditMode="relative" rAng="0" ptsTypes="AA">
                                      <p:cBhvr>
                                        <p:cTn id="8" dur="3000" fill="hold"/>
                                        <p:tgtEl>
                                          <p:spTgt spid="47"/>
                                        </p:tgtEl>
                                        <p:attrNameLst>
                                          <p:attrName>ppt_x</p:attrName>
                                          <p:attrName>ppt_y</p:attrName>
                                        </p:attrNameLst>
                                      </p:cBhvr>
                                      <p:rCtr x="-6806" y="0"/>
                                    </p:animMotion>
                                  </p:childTnLst>
                                </p:cTn>
                              </p:par>
                              <p:par>
                                <p:cTn id="9" presetID="35" presetClass="path" presetSubtype="0" repeatCount="indefinite" accel="50000" decel="50000" autoRev="1" fill="hold" nodeType="withEffect">
                                  <p:stCondLst>
                                    <p:cond delay="0"/>
                                  </p:stCondLst>
                                  <p:childTnLst>
                                    <p:animMotion origin="layout" path="M -0.00035 -7.40741E-7 L -0.22917 -7.40741E-7 " pathEditMode="relative" rAng="0" ptsTypes="AA">
                                      <p:cBhvr>
                                        <p:cTn id="10" dur="3000" fill="hold"/>
                                        <p:tgtEl>
                                          <p:spTgt spid="48"/>
                                        </p:tgtEl>
                                        <p:attrNameLst>
                                          <p:attrName>ppt_x</p:attrName>
                                          <p:attrName>ppt_y</p:attrName>
                                        </p:attrNameLst>
                                      </p:cBhvr>
                                      <p:rCtr x="-11441" y="0"/>
                                    </p:animMotion>
                                  </p:childTnLst>
                                </p:cTn>
                              </p:par>
                              <p:par>
                                <p:cTn id="11" presetID="35" presetClass="path" presetSubtype="0" repeatCount="indefinite" accel="50000" decel="50000" autoRev="1" fill="hold" grpId="0" nodeType="withEffect">
                                  <p:stCondLst>
                                    <p:cond delay="0"/>
                                  </p:stCondLst>
                                  <p:childTnLst>
                                    <p:animMotion origin="layout" path="M -5.55556E-7 9.24855E-7 L -0.30868 -0.40809 " pathEditMode="relative" rAng="0" ptsTypes="AA">
                                      <p:cBhvr>
                                        <p:cTn id="12" dur="3000" fill="hold"/>
                                        <p:tgtEl>
                                          <p:spTgt spid="85"/>
                                        </p:tgtEl>
                                        <p:attrNameLst>
                                          <p:attrName>ppt_x</p:attrName>
                                          <p:attrName>ppt_y</p:attrName>
                                        </p:attrNameLst>
                                      </p:cBhvr>
                                      <p:rCtr x="-15434" y="-20416"/>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2" end="2"/>
                                            </p:txEl>
                                          </p:spTgt>
                                        </p:tgtEl>
                                        <p:attrNameLst>
                                          <p:attrName>style.visibility</p:attrName>
                                        </p:attrNameLst>
                                      </p:cBhvr>
                                      <p:to>
                                        <p:strVal val="visible"/>
                                      </p:to>
                                    </p:set>
                                    <p:anim calcmode="lin" valueType="num">
                                      <p:cBhvr additive="base">
                                        <p:cTn id="17"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3" end="3"/>
                                            </p:txEl>
                                          </p:spTgt>
                                        </p:tgtEl>
                                        <p:attrNameLst>
                                          <p:attrName>style.visibility</p:attrName>
                                        </p:attrNameLst>
                                      </p:cBhvr>
                                      <p:to>
                                        <p:strVal val="visible"/>
                                      </p:to>
                                    </p:set>
                                    <p:anim calcmode="lin" valueType="num">
                                      <p:cBhvr additive="base">
                                        <p:cTn id="23"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74084">
                                            <p:txEl>
                                              <p:pRg st="4" end="4"/>
                                            </p:txEl>
                                          </p:spTgt>
                                        </p:tgtEl>
                                        <p:attrNameLst>
                                          <p:attrName>style.visibility</p:attrName>
                                        </p:attrNameLst>
                                      </p:cBhvr>
                                      <p:to>
                                        <p:strVal val="visible"/>
                                      </p:to>
                                    </p:set>
                                    <p:anim calcmode="lin" valueType="num">
                                      <p:cBhvr additive="base">
                                        <p:cTn id="29"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74084">
                                            <p:txEl>
                                              <p:pRg st="5" end="5"/>
                                            </p:txEl>
                                          </p:spTgt>
                                        </p:tgtEl>
                                        <p:attrNameLst>
                                          <p:attrName>style.visibility</p:attrName>
                                        </p:attrNameLst>
                                      </p:cBhvr>
                                      <p:to>
                                        <p:strVal val="visible"/>
                                      </p:to>
                                    </p:set>
                                    <p:anim calcmode="lin" valueType="num">
                                      <p:cBhvr additive="base">
                                        <p:cTn id="35"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74084">
                                            <p:txEl>
                                              <p:pRg st="6" end="6"/>
                                            </p:txEl>
                                          </p:spTgt>
                                        </p:tgtEl>
                                        <p:attrNameLst>
                                          <p:attrName>style.visibility</p:attrName>
                                        </p:attrNameLst>
                                      </p:cBhvr>
                                      <p:to>
                                        <p:strVal val="visible"/>
                                      </p:to>
                                    </p:set>
                                    <p:anim calcmode="lin" valueType="num">
                                      <p:cBhvr additive="base">
                                        <p:cTn id="41" dur="500" fill="hold"/>
                                        <p:tgtEl>
                                          <p:spTgt spid="17408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40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8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4" name="Rectangle 4"/>
          <p:cNvSpPr>
            <a:spLocks noChangeArrowheads="1"/>
          </p:cNvSpPr>
          <p:nvPr/>
        </p:nvSpPr>
        <p:spPr bwMode="auto">
          <a:xfrm>
            <a:off x="687388" y="1763713"/>
            <a:ext cx="7772400" cy="5094287"/>
          </a:xfrm>
          <a:prstGeom prst="rect">
            <a:avLst/>
          </a:prstGeom>
          <a:solidFill>
            <a:srgbClr val="FFFFCC"/>
          </a:solidFill>
          <a:ln w="9525">
            <a:noFill/>
            <a:miter lim="800000"/>
            <a:headEnd/>
            <a:tailEnd/>
          </a:ln>
        </p:spPr>
        <p:txBody>
          <a:bodyPr/>
          <a:lstStyle/>
          <a:p>
            <a:pPr>
              <a:spcBef>
                <a:spcPct val="20000"/>
              </a:spcBef>
              <a:defRPr/>
            </a:pPr>
            <a:r>
              <a:rPr lang="en-US" altLang="en-US" dirty="0">
                <a:latin typeface="+mn-lt"/>
                <a:sym typeface="Symbol" pitchFamily="18" charset="2"/>
              </a:rPr>
              <a:t>EXAMPLE: </a:t>
            </a:r>
            <a:r>
              <a:rPr lang="en-US" altLang="en-US" dirty="0">
                <a:solidFill>
                  <a:srgbClr val="000000"/>
                </a:solidFill>
                <a:latin typeface="+mn-lt"/>
                <a:cs typeface="Times New Roman" pitchFamily="18" charset="0"/>
                <a:sym typeface="Symbol" pitchFamily="18" charset="2"/>
              </a:rPr>
              <a:t>Fourier series are examples of the superposition principle. You can create </a:t>
            </a:r>
            <a:r>
              <a:rPr lang="en-US" altLang="en-US" i="1" dirty="0">
                <a:solidFill>
                  <a:srgbClr val="000000"/>
                </a:solidFill>
                <a:latin typeface="+mn-lt"/>
                <a:cs typeface="Times New Roman" pitchFamily="18" charset="0"/>
                <a:sym typeface="Symbol" pitchFamily="18" charset="2"/>
              </a:rPr>
              <a:t>any</a:t>
            </a:r>
            <a:r>
              <a:rPr lang="en-US" altLang="en-US" dirty="0">
                <a:solidFill>
                  <a:srgbClr val="000000"/>
                </a:solidFill>
                <a:latin typeface="+mn-lt"/>
                <a:cs typeface="Times New Roman" pitchFamily="18" charset="0"/>
                <a:sym typeface="Symbol" pitchFamily="18" charset="2"/>
              </a:rPr>
              <a:t> waveform by summing up SHM waves!</a:t>
            </a:r>
            <a:endParaRPr lang="en-US" altLang="en-US" dirty="0">
              <a:solidFill>
                <a:srgbClr val="000000"/>
              </a:solidFill>
              <a:latin typeface="+mn-lt"/>
              <a:cs typeface="Courier New" pitchFamily="49" charset="0"/>
              <a:sym typeface="Symbol" pitchFamily="18" charset="2"/>
            </a:endParaRPr>
          </a:p>
        </p:txBody>
      </p:sp>
      <p:grpSp>
        <p:nvGrpSpPr>
          <p:cNvPr id="2" name="Group 159"/>
          <p:cNvGrpSpPr>
            <a:grpSpLocks/>
          </p:cNvGrpSpPr>
          <p:nvPr/>
        </p:nvGrpSpPr>
        <p:grpSpPr bwMode="auto">
          <a:xfrm>
            <a:off x="889000" y="4322763"/>
            <a:ext cx="7308850" cy="523875"/>
            <a:chOff x="488" y="2554"/>
            <a:chExt cx="4604" cy="330"/>
          </a:xfrm>
        </p:grpSpPr>
        <p:sp>
          <p:nvSpPr>
            <p:cNvPr id="59449" name="Line 36"/>
            <p:cNvSpPr>
              <a:spLocks noChangeShapeType="1"/>
            </p:cNvSpPr>
            <p:nvPr/>
          </p:nvSpPr>
          <p:spPr bwMode="auto">
            <a:xfrm>
              <a:off x="488" y="2681"/>
              <a:ext cx="447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50" name="Line 52"/>
            <p:cNvSpPr>
              <a:spLocks noChangeShapeType="1"/>
            </p:cNvSpPr>
            <p:nvPr/>
          </p:nvSpPr>
          <p:spPr bwMode="auto">
            <a:xfrm>
              <a:off x="2595" y="2600"/>
              <a:ext cx="0" cy="1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1" name="Line 53"/>
            <p:cNvSpPr>
              <a:spLocks noChangeShapeType="1"/>
            </p:cNvSpPr>
            <p:nvPr/>
          </p:nvSpPr>
          <p:spPr bwMode="auto">
            <a:xfrm>
              <a:off x="4699" y="2601"/>
              <a:ext cx="0" cy="1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2" name="Line 54"/>
            <p:cNvSpPr>
              <a:spLocks noChangeShapeType="1"/>
            </p:cNvSpPr>
            <p:nvPr/>
          </p:nvSpPr>
          <p:spPr bwMode="auto">
            <a:xfrm>
              <a:off x="3643" y="2602"/>
              <a:ext cx="0" cy="1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3" name="Line 55"/>
            <p:cNvSpPr>
              <a:spLocks noChangeShapeType="1"/>
            </p:cNvSpPr>
            <p:nvPr/>
          </p:nvSpPr>
          <p:spPr bwMode="auto">
            <a:xfrm>
              <a:off x="1541" y="2603"/>
              <a:ext cx="0" cy="1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4" name="Line 57"/>
            <p:cNvSpPr>
              <a:spLocks noChangeShapeType="1"/>
            </p:cNvSpPr>
            <p:nvPr/>
          </p:nvSpPr>
          <p:spPr bwMode="auto">
            <a:xfrm>
              <a:off x="1190" y="2608"/>
              <a:ext cx="0" cy="1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455" name="Line 58"/>
            <p:cNvSpPr>
              <a:spLocks noChangeShapeType="1"/>
            </p:cNvSpPr>
            <p:nvPr/>
          </p:nvSpPr>
          <p:spPr bwMode="auto">
            <a:xfrm>
              <a:off x="1890" y="2597"/>
              <a:ext cx="0" cy="1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456" name="Line 59"/>
            <p:cNvSpPr>
              <a:spLocks noChangeShapeType="1"/>
            </p:cNvSpPr>
            <p:nvPr/>
          </p:nvSpPr>
          <p:spPr bwMode="auto">
            <a:xfrm>
              <a:off x="3293" y="2604"/>
              <a:ext cx="0" cy="1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457" name="Line 60"/>
            <p:cNvSpPr>
              <a:spLocks noChangeShapeType="1"/>
            </p:cNvSpPr>
            <p:nvPr/>
          </p:nvSpPr>
          <p:spPr bwMode="auto">
            <a:xfrm>
              <a:off x="3993" y="2593"/>
              <a:ext cx="0" cy="1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458" name="Line 63"/>
            <p:cNvSpPr>
              <a:spLocks noChangeShapeType="1"/>
            </p:cNvSpPr>
            <p:nvPr/>
          </p:nvSpPr>
          <p:spPr bwMode="auto">
            <a:xfrm>
              <a:off x="1016" y="2593"/>
              <a:ext cx="0" cy="146"/>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59" name="Line 64"/>
            <p:cNvSpPr>
              <a:spLocks noChangeShapeType="1"/>
            </p:cNvSpPr>
            <p:nvPr/>
          </p:nvSpPr>
          <p:spPr bwMode="auto">
            <a:xfrm>
              <a:off x="2069" y="2594"/>
              <a:ext cx="0" cy="146"/>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60" name="Line 65"/>
            <p:cNvSpPr>
              <a:spLocks noChangeShapeType="1"/>
            </p:cNvSpPr>
            <p:nvPr/>
          </p:nvSpPr>
          <p:spPr bwMode="auto">
            <a:xfrm>
              <a:off x="3119" y="2599"/>
              <a:ext cx="0" cy="146"/>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61" name="Line 66"/>
            <p:cNvSpPr>
              <a:spLocks noChangeShapeType="1"/>
            </p:cNvSpPr>
            <p:nvPr/>
          </p:nvSpPr>
          <p:spPr bwMode="auto">
            <a:xfrm>
              <a:off x="4172" y="2600"/>
              <a:ext cx="0" cy="146"/>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9462" name="Group 73"/>
            <p:cNvGrpSpPr>
              <a:grpSpLocks/>
            </p:cNvGrpSpPr>
            <p:nvPr/>
          </p:nvGrpSpPr>
          <p:grpSpPr bwMode="auto">
            <a:xfrm>
              <a:off x="910" y="2649"/>
              <a:ext cx="1261" cy="70"/>
              <a:chOff x="910" y="2581"/>
              <a:chExt cx="1261" cy="149"/>
            </a:xfrm>
          </p:grpSpPr>
          <p:sp>
            <p:nvSpPr>
              <p:cNvPr id="59477" name="Line 69"/>
              <p:cNvSpPr>
                <a:spLocks noChangeShapeType="1"/>
              </p:cNvSpPr>
              <p:nvPr/>
            </p:nvSpPr>
            <p:spPr bwMode="auto">
              <a:xfrm>
                <a:off x="910" y="2581"/>
                <a:ext cx="0" cy="14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78" name="Line 70"/>
              <p:cNvSpPr>
                <a:spLocks noChangeShapeType="1"/>
              </p:cNvSpPr>
              <p:nvPr/>
            </p:nvSpPr>
            <p:spPr bwMode="auto">
              <a:xfrm>
                <a:off x="1336" y="2581"/>
                <a:ext cx="0" cy="14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79" name="Line 71"/>
              <p:cNvSpPr>
                <a:spLocks noChangeShapeType="1"/>
              </p:cNvSpPr>
              <p:nvPr/>
            </p:nvSpPr>
            <p:spPr bwMode="auto">
              <a:xfrm>
                <a:off x="1751" y="2582"/>
                <a:ext cx="0" cy="14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80" name="Line 72"/>
              <p:cNvSpPr>
                <a:spLocks noChangeShapeType="1"/>
              </p:cNvSpPr>
              <p:nvPr/>
            </p:nvSpPr>
            <p:spPr bwMode="auto">
              <a:xfrm>
                <a:off x="2171" y="2584"/>
                <a:ext cx="0" cy="14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63" name="Group 74"/>
            <p:cNvGrpSpPr>
              <a:grpSpLocks/>
            </p:cNvGrpSpPr>
            <p:nvPr/>
          </p:nvGrpSpPr>
          <p:grpSpPr bwMode="auto">
            <a:xfrm>
              <a:off x="3020" y="2650"/>
              <a:ext cx="1261" cy="70"/>
              <a:chOff x="910" y="2581"/>
              <a:chExt cx="1261" cy="149"/>
            </a:xfrm>
          </p:grpSpPr>
          <p:sp>
            <p:nvSpPr>
              <p:cNvPr id="59473" name="Line 75"/>
              <p:cNvSpPr>
                <a:spLocks noChangeShapeType="1"/>
              </p:cNvSpPr>
              <p:nvPr/>
            </p:nvSpPr>
            <p:spPr bwMode="auto">
              <a:xfrm>
                <a:off x="910" y="2581"/>
                <a:ext cx="0" cy="14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74" name="Line 76"/>
              <p:cNvSpPr>
                <a:spLocks noChangeShapeType="1"/>
              </p:cNvSpPr>
              <p:nvPr/>
            </p:nvSpPr>
            <p:spPr bwMode="auto">
              <a:xfrm>
                <a:off x="1336" y="2581"/>
                <a:ext cx="0" cy="14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75" name="Line 77"/>
              <p:cNvSpPr>
                <a:spLocks noChangeShapeType="1"/>
              </p:cNvSpPr>
              <p:nvPr/>
            </p:nvSpPr>
            <p:spPr bwMode="auto">
              <a:xfrm>
                <a:off x="1751" y="2582"/>
                <a:ext cx="0" cy="14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76" name="Line 78"/>
              <p:cNvSpPr>
                <a:spLocks noChangeShapeType="1"/>
              </p:cNvSpPr>
              <p:nvPr/>
            </p:nvSpPr>
            <p:spPr bwMode="auto">
              <a:xfrm>
                <a:off x="2171" y="2584"/>
                <a:ext cx="0" cy="14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64" name="Group 83"/>
            <p:cNvGrpSpPr>
              <a:grpSpLocks/>
            </p:cNvGrpSpPr>
            <p:nvPr/>
          </p:nvGrpSpPr>
          <p:grpSpPr bwMode="auto">
            <a:xfrm>
              <a:off x="839" y="2638"/>
              <a:ext cx="1397" cy="73"/>
              <a:chOff x="839" y="2604"/>
              <a:chExt cx="1397" cy="151"/>
            </a:xfrm>
          </p:grpSpPr>
          <p:sp>
            <p:nvSpPr>
              <p:cNvPr id="59471" name="Line 81"/>
              <p:cNvSpPr>
                <a:spLocks noChangeShapeType="1"/>
              </p:cNvSpPr>
              <p:nvPr/>
            </p:nvSpPr>
            <p:spPr bwMode="auto">
              <a:xfrm>
                <a:off x="2236" y="2609"/>
                <a:ext cx="0" cy="1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472" name="Line 82"/>
              <p:cNvSpPr>
                <a:spLocks noChangeShapeType="1"/>
              </p:cNvSpPr>
              <p:nvPr/>
            </p:nvSpPr>
            <p:spPr bwMode="auto">
              <a:xfrm>
                <a:off x="839" y="2604"/>
                <a:ext cx="0" cy="1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65" name="Group 84"/>
            <p:cNvGrpSpPr>
              <a:grpSpLocks/>
            </p:cNvGrpSpPr>
            <p:nvPr/>
          </p:nvGrpSpPr>
          <p:grpSpPr bwMode="auto">
            <a:xfrm>
              <a:off x="2943" y="2645"/>
              <a:ext cx="1397" cy="73"/>
              <a:chOff x="839" y="2604"/>
              <a:chExt cx="1397" cy="151"/>
            </a:xfrm>
          </p:grpSpPr>
          <p:sp>
            <p:nvSpPr>
              <p:cNvPr id="59469" name="Line 85"/>
              <p:cNvSpPr>
                <a:spLocks noChangeShapeType="1"/>
              </p:cNvSpPr>
              <p:nvPr/>
            </p:nvSpPr>
            <p:spPr bwMode="auto">
              <a:xfrm>
                <a:off x="2236" y="2609"/>
                <a:ext cx="0" cy="1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470" name="Line 86"/>
              <p:cNvSpPr>
                <a:spLocks noChangeShapeType="1"/>
              </p:cNvSpPr>
              <p:nvPr/>
            </p:nvSpPr>
            <p:spPr bwMode="auto">
              <a:xfrm>
                <a:off x="839" y="2604"/>
                <a:ext cx="0" cy="1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466" name="Text Box 146"/>
            <p:cNvSpPr txBox="1">
              <a:spLocks noChangeArrowheads="1"/>
            </p:cNvSpPr>
            <p:nvPr/>
          </p:nvSpPr>
          <p:spPr bwMode="auto">
            <a:xfrm>
              <a:off x="2466" y="2710"/>
              <a:ext cx="1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i="1"/>
                <a:t>T</a:t>
              </a:r>
            </a:p>
          </p:txBody>
        </p:sp>
        <p:sp>
          <p:nvSpPr>
            <p:cNvPr id="59467" name="Text Box 147"/>
            <p:cNvSpPr txBox="1">
              <a:spLocks noChangeArrowheads="1"/>
            </p:cNvSpPr>
            <p:nvPr/>
          </p:nvSpPr>
          <p:spPr bwMode="auto">
            <a:xfrm>
              <a:off x="4595" y="2711"/>
              <a:ext cx="2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2</a:t>
              </a:r>
              <a:r>
                <a:rPr lang="en-US" altLang="en-US" sz="1200" i="1"/>
                <a:t>T</a:t>
              </a:r>
            </a:p>
          </p:txBody>
        </p:sp>
        <p:sp>
          <p:nvSpPr>
            <p:cNvPr id="59468" name="Text Box 148"/>
            <p:cNvSpPr txBox="1">
              <a:spLocks noChangeArrowheads="1"/>
            </p:cNvSpPr>
            <p:nvPr/>
          </p:nvSpPr>
          <p:spPr bwMode="auto">
            <a:xfrm>
              <a:off x="4936" y="2554"/>
              <a:ext cx="1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t</a:t>
              </a:r>
            </a:p>
          </p:txBody>
        </p:sp>
      </p:grpSp>
      <p:grpSp>
        <p:nvGrpSpPr>
          <p:cNvPr id="7" name="Group 158"/>
          <p:cNvGrpSpPr>
            <a:grpSpLocks/>
          </p:cNvGrpSpPr>
          <p:nvPr/>
        </p:nvGrpSpPr>
        <p:grpSpPr bwMode="auto">
          <a:xfrm>
            <a:off x="531813" y="2787650"/>
            <a:ext cx="508000" cy="3141663"/>
            <a:chOff x="263" y="1587"/>
            <a:chExt cx="320" cy="1979"/>
          </a:xfrm>
        </p:grpSpPr>
        <p:sp>
          <p:nvSpPr>
            <p:cNvPr id="59436" name="Line 35"/>
            <p:cNvSpPr>
              <a:spLocks noChangeShapeType="1"/>
            </p:cNvSpPr>
            <p:nvPr/>
          </p:nvSpPr>
          <p:spPr bwMode="auto">
            <a:xfrm flipV="1">
              <a:off x="488" y="1769"/>
              <a:ext cx="0" cy="179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37" name="Line 37"/>
            <p:cNvSpPr>
              <a:spLocks noChangeShapeType="1"/>
            </p:cNvSpPr>
            <p:nvPr/>
          </p:nvSpPr>
          <p:spPr bwMode="auto">
            <a:xfrm>
              <a:off x="487" y="23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8" name="Line 38"/>
            <p:cNvSpPr>
              <a:spLocks noChangeShapeType="1"/>
            </p:cNvSpPr>
            <p:nvPr/>
          </p:nvSpPr>
          <p:spPr bwMode="auto">
            <a:xfrm>
              <a:off x="487" y="196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9" name="Line 39"/>
            <p:cNvSpPr>
              <a:spLocks noChangeShapeType="1"/>
            </p:cNvSpPr>
            <p:nvPr/>
          </p:nvSpPr>
          <p:spPr bwMode="auto">
            <a:xfrm>
              <a:off x="487" y="3397"/>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0" name="Line 40"/>
            <p:cNvSpPr>
              <a:spLocks noChangeShapeType="1"/>
            </p:cNvSpPr>
            <p:nvPr/>
          </p:nvSpPr>
          <p:spPr bwMode="auto">
            <a:xfrm>
              <a:off x="487" y="303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1" name="Text Box 149"/>
            <p:cNvSpPr txBox="1">
              <a:spLocks noChangeArrowheads="1"/>
            </p:cNvSpPr>
            <p:nvPr/>
          </p:nvSpPr>
          <p:spPr bwMode="auto">
            <a:xfrm>
              <a:off x="312" y="158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y</a:t>
              </a:r>
            </a:p>
          </p:txBody>
        </p:sp>
        <p:sp>
          <p:nvSpPr>
            <p:cNvPr id="59442" name="Text Box 151"/>
            <p:cNvSpPr txBox="1">
              <a:spLocks noChangeArrowheads="1"/>
            </p:cNvSpPr>
            <p:nvPr/>
          </p:nvSpPr>
          <p:spPr bwMode="auto">
            <a:xfrm>
              <a:off x="334" y="2595"/>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0</a:t>
              </a:r>
            </a:p>
          </p:txBody>
        </p:sp>
        <p:sp>
          <p:nvSpPr>
            <p:cNvPr id="59443" name="Text Box 152"/>
            <p:cNvSpPr txBox="1">
              <a:spLocks noChangeArrowheads="1"/>
            </p:cNvSpPr>
            <p:nvPr/>
          </p:nvSpPr>
          <p:spPr bwMode="auto">
            <a:xfrm>
              <a:off x="330" y="2177"/>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u="sng"/>
                <a:t>1</a:t>
              </a:r>
            </a:p>
            <a:p>
              <a:pPr algn="ctr" eaLnBrk="1" hangingPunct="1">
                <a:spcBef>
                  <a:spcPct val="0"/>
                </a:spcBef>
                <a:buFontTx/>
                <a:buNone/>
              </a:pPr>
              <a:r>
                <a:rPr lang="en-US" altLang="en-US" sz="1200"/>
                <a:t>4</a:t>
              </a:r>
            </a:p>
          </p:txBody>
        </p:sp>
        <p:sp>
          <p:nvSpPr>
            <p:cNvPr id="59444" name="Text Box 153"/>
            <p:cNvSpPr txBox="1">
              <a:spLocks noChangeArrowheads="1"/>
            </p:cNvSpPr>
            <p:nvPr/>
          </p:nvSpPr>
          <p:spPr bwMode="auto">
            <a:xfrm>
              <a:off x="330" y="1831"/>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u="sng"/>
                <a:t>1</a:t>
              </a:r>
            </a:p>
            <a:p>
              <a:pPr algn="ctr" eaLnBrk="1" hangingPunct="1">
                <a:spcBef>
                  <a:spcPct val="0"/>
                </a:spcBef>
                <a:buFontTx/>
                <a:buNone/>
              </a:pPr>
              <a:r>
                <a:rPr lang="en-US" altLang="en-US" sz="1200"/>
                <a:t>2</a:t>
              </a:r>
            </a:p>
          </p:txBody>
        </p:sp>
        <p:sp>
          <p:nvSpPr>
            <p:cNvPr id="59445" name="Text Box 154"/>
            <p:cNvSpPr txBox="1">
              <a:spLocks noChangeArrowheads="1"/>
            </p:cNvSpPr>
            <p:nvPr/>
          </p:nvSpPr>
          <p:spPr bwMode="auto">
            <a:xfrm>
              <a:off x="332" y="2906"/>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u="sng"/>
                <a:t>1</a:t>
              </a:r>
            </a:p>
            <a:p>
              <a:pPr algn="ctr" eaLnBrk="1" hangingPunct="1">
                <a:spcBef>
                  <a:spcPct val="0"/>
                </a:spcBef>
                <a:buFontTx/>
                <a:buNone/>
              </a:pPr>
              <a:r>
                <a:rPr lang="en-US" altLang="en-US" sz="1200"/>
                <a:t>4</a:t>
              </a:r>
            </a:p>
          </p:txBody>
        </p:sp>
        <p:sp>
          <p:nvSpPr>
            <p:cNvPr id="59446" name="Text Box 155"/>
            <p:cNvSpPr txBox="1">
              <a:spLocks noChangeArrowheads="1"/>
            </p:cNvSpPr>
            <p:nvPr/>
          </p:nvSpPr>
          <p:spPr bwMode="auto">
            <a:xfrm>
              <a:off x="332" y="3259"/>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u="sng"/>
                <a:t>1</a:t>
              </a:r>
            </a:p>
            <a:p>
              <a:pPr algn="ctr" eaLnBrk="1" hangingPunct="1">
                <a:spcBef>
                  <a:spcPct val="0"/>
                </a:spcBef>
                <a:buFontTx/>
                <a:buNone/>
              </a:pPr>
              <a:r>
                <a:rPr lang="en-US" altLang="en-US" sz="1200"/>
                <a:t>2</a:t>
              </a:r>
            </a:p>
          </p:txBody>
        </p:sp>
        <p:sp>
          <p:nvSpPr>
            <p:cNvPr id="59447" name="Text Box 156"/>
            <p:cNvSpPr txBox="1">
              <a:spLocks noChangeArrowheads="1"/>
            </p:cNvSpPr>
            <p:nvPr/>
          </p:nvSpPr>
          <p:spPr bwMode="auto">
            <a:xfrm>
              <a:off x="263" y="2942"/>
              <a:ext cx="1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a:t>
              </a:r>
            </a:p>
          </p:txBody>
        </p:sp>
        <p:sp>
          <p:nvSpPr>
            <p:cNvPr id="59448" name="Text Box 157"/>
            <p:cNvSpPr txBox="1">
              <a:spLocks noChangeArrowheads="1"/>
            </p:cNvSpPr>
            <p:nvPr/>
          </p:nvSpPr>
          <p:spPr bwMode="auto">
            <a:xfrm>
              <a:off x="269" y="3300"/>
              <a:ext cx="1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a:t>
              </a:r>
            </a:p>
          </p:txBody>
        </p:sp>
      </p:grpSp>
      <p:sp>
        <p:nvSpPr>
          <p:cNvPr id="138408" name="Freeform 168"/>
          <p:cNvSpPr>
            <a:spLocks/>
          </p:cNvSpPr>
          <p:nvPr/>
        </p:nvSpPr>
        <p:spPr bwMode="auto">
          <a:xfrm>
            <a:off x="876300" y="3719513"/>
            <a:ext cx="6694488" cy="1544637"/>
          </a:xfrm>
          <a:custGeom>
            <a:avLst/>
            <a:gdLst>
              <a:gd name="T0" fmla="*/ 0 w 4217"/>
              <a:gd name="T1" fmla="*/ 2147483647 h 973"/>
              <a:gd name="T2" fmla="*/ 2147483647 w 4217"/>
              <a:gd name="T3" fmla="*/ 2147483647 h 973"/>
              <a:gd name="T4" fmla="*/ 2147483647 w 4217"/>
              <a:gd name="T5" fmla="*/ 2147483647 h 973"/>
              <a:gd name="T6" fmla="*/ 2147483647 w 4217"/>
              <a:gd name="T7" fmla="*/ 0 h 973"/>
              <a:gd name="T8" fmla="*/ 2147483647 w 4217"/>
              <a:gd name="T9" fmla="*/ 2147483647 h 973"/>
              <a:gd name="T10" fmla="*/ 2147483647 w 4217"/>
              <a:gd name="T11" fmla="*/ 2147483647 h 973"/>
              <a:gd name="T12" fmla="*/ 2147483647 w 4217"/>
              <a:gd name="T13" fmla="*/ 2147483647 h 973"/>
              <a:gd name="T14" fmla="*/ 2147483647 w 4217"/>
              <a:gd name="T15" fmla="*/ 2147483647 h 973"/>
              <a:gd name="T16" fmla="*/ 2147483647 w 4217"/>
              <a:gd name="T17" fmla="*/ 2147483647 h 9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17"/>
              <a:gd name="T28" fmla="*/ 0 h 973"/>
              <a:gd name="T29" fmla="*/ 4217 w 4217"/>
              <a:gd name="T30" fmla="*/ 973 h 9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17" h="973">
                <a:moveTo>
                  <a:pt x="0" y="500"/>
                </a:moveTo>
                <a:cubicBezTo>
                  <a:pt x="179" y="736"/>
                  <a:pt x="359" y="973"/>
                  <a:pt x="535" y="973"/>
                </a:cubicBezTo>
                <a:cubicBezTo>
                  <a:pt x="711" y="973"/>
                  <a:pt x="881" y="662"/>
                  <a:pt x="1056" y="500"/>
                </a:cubicBezTo>
                <a:cubicBezTo>
                  <a:pt x="1231" y="338"/>
                  <a:pt x="1408" y="0"/>
                  <a:pt x="1584" y="0"/>
                </a:cubicBezTo>
                <a:cubicBezTo>
                  <a:pt x="1760" y="0"/>
                  <a:pt x="1936" y="338"/>
                  <a:pt x="2112" y="500"/>
                </a:cubicBezTo>
                <a:cubicBezTo>
                  <a:pt x="2288" y="662"/>
                  <a:pt x="2465" y="973"/>
                  <a:pt x="2640" y="973"/>
                </a:cubicBezTo>
                <a:cubicBezTo>
                  <a:pt x="2815" y="973"/>
                  <a:pt x="2987" y="661"/>
                  <a:pt x="3161" y="500"/>
                </a:cubicBezTo>
                <a:cubicBezTo>
                  <a:pt x="3335" y="339"/>
                  <a:pt x="3506" y="7"/>
                  <a:pt x="3682" y="7"/>
                </a:cubicBezTo>
                <a:cubicBezTo>
                  <a:pt x="3858" y="7"/>
                  <a:pt x="4037" y="253"/>
                  <a:pt x="4217" y="500"/>
                </a:cubicBezTo>
              </a:path>
            </a:pathLst>
          </a:custGeom>
          <a:noFill/>
          <a:ln w="28575" cmpd="sng">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436" name="Freeform 196"/>
          <p:cNvSpPr>
            <a:spLocks/>
          </p:cNvSpPr>
          <p:nvPr/>
        </p:nvSpPr>
        <p:spPr bwMode="auto">
          <a:xfrm>
            <a:off x="876300" y="4110038"/>
            <a:ext cx="6705600" cy="806450"/>
          </a:xfrm>
          <a:custGeom>
            <a:avLst/>
            <a:gdLst>
              <a:gd name="T0" fmla="*/ 0 w 4224"/>
              <a:gd name="T1" fmla="*/ 2147483647 h 508"/>
              <a:gd name="T2" fmla="*/ 2147483647 w 4224"/>
              <a:gd name="T3" fmla="*/ 2147483647 h 508"/>
              <a:gd name="T4" fmla="*/ 2147483647 w 4224"/>
              <a:gd name="T5" fmla="*/ 2147483647 h 508"/>
              <a:gd name="T6" fmla="*/ 2147483647 w 4224"/>
              <a:gd name="T7" fmla="*/ 2147483647 h 508"/>
              <a:gd name="T8" fmla="*/ 2147483647 w 4224"/>
              <a:gd name="T9" fmla="*/ 2147483647 h 508"/>
              <a:gd name="T10" fmla="*/ 2147483647 w 4224"/>
              <a:gd name="T11" fmla="*/ 2147483647 h 508"/>
              <a:gd name="T12" fmla="*/ 2147483647 w 4224"/>
              <a:gd name="T13" fmla="*/ 2147483647 h 508"/>
              <a:gd name="T14" fmla="*/ 2147483647 w 4224"/>
              <a:gd name="T15" fmla="*/ 2147483647 h 508"/>
              <a:gd name="T16" fmla="*/ 2147483647 w 4224"/>
              <a:gd name="T17" fmla="*/ 2147483647 h 508"/>
              <a:gd name="T18" fmla="*/ 2147483647 w 4224"/>
              <a:gd name="T19" fmla="*/ 2147483647 h 508"/>
              <a:gd name="T20" fmla="*/ 2147483647 w 4224"/>
              <a:gd name="T21" fmla="*/ 2147483647 h 508"/>
              <a:gd name="T22" fmla="*/ 2147483647 w 4224"/>
              <a:gd name="T23" fmla="*/ 2147483647 h 508"/>
              <a:gd name="T24" fmla="*/ 2147483647 w 4224"/>
              <a:gd name="T25" fmla="*/ 2147483647 h 508"/>
              <a:gd name="T26" fmla="*/ 2147483647 w 4224"/>
              <a:gd name="T27" fmla="*/ 2147483647 h 508"/>
              <a:gd name="T28" fmla="*/ 2147483647 w 4224"/>
              <a:gd name="T29" fmla="*/ 2147483647 h 508"/>
              <a:gd name="T30" fmla="*/ 2147483647 w 4224"/>
              <a:gd name="T31" fmla="*/ 2147483647 h 508"/>
              <a:gd name="T32" fmla="*/ 2147483647 w 4224"/>
              <a:gd name="T33" fmla="*/ 2147483647 h 5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24"/>
              <a:gd name="T52" fmla="*/ 0 h 508"/>
              <a:gd name="T53" fmla="*/ 4224 w 4224"/>
              <a:gd name="T54" fmla="*/ 508 h 5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24" h="508">
                <a:moveTo>
                  <a:pt x="0" y="254"/>
                </a:moveTo>
                <a:cubicBezTo>
                  <a:pt x="92" y="381"/>
                  <a:pt x="185" y="508"/>
                  <a:pt x="274" y="508"/>
                </a:cubicBezTo>
                <a:cubicBezTo>
                  <a:pt x="363" y="508"/>
                  <a:pt x="448" y="339"/>
                  <a:pt x="535" y="254"/>
                </a:cubicBezTo>
                <a:cubicBezTo>
                  <a:pt x="622" y="169"/>
                  <a:pt x="708" y="1"/>
                  <a:pt x="795" y="1"/>
                </a:cubicBezTo>
                <a:cubicBezTo>
                  <a:pt x="882" y="1"/>
                  <a:pt x="969" y="170"/>
                  <a:pt x="1056" y="254"/>
                </a:cubicBezTo>
                <a:cubicBezTo>
                  <a:pt x="1143" y="338"/>
                  <a:pt x="1229" y="508"/>
                  <a:pt x="1317" y="508"/>
                </a:cubicBezTo>
                <a:cubicBezTo>
                  <a:pt x="1405" y="508"/>
                  <a:pt x="1496" y="338"/>
                  <a:pt x="1584" y="254"/>
                </a:cubicBezTo>
                <a:cubicBezTo>
                  <a:pt x="1672" y="170"/>
                  <a:pt x="1757" y="1"/>
                  <a:pt x="1845" y="1"/>
                </a:cubicBezTo>
                <a:cubicBezTo>
                  <a:pt x="1933" y="1"/>
                  <a:pt x="2024" y="170"/>
                  <a:pt x="2112" y="254"/>
                </a:cubicBezTo>
                <a:cubicBezTo>
                  <a:pt x="2200" y="338"/>
                  <a:pt x="2286" y="508"/>
                  <a:pt x="2373" y="508"/>
                </a:cubicBezTo>
                <a:cubicBezTo>
                  <a:pt x="2460" y="508"/>
                  <a:pt x="2545" y="338"/>
                  <a:pt x="2633" y="254"/>
                </a:cubicBezTo>
                <a:cubicBezTo>
                  <a:pt x="2721" y="170"/>
                  <a:pt x="2814" y="1"/>
                  <a:pt x="2901" y="1"/>
                </a:cubicBezTo>
                <a:cubicBezTo>
                  <a:pt x="2988" y="1"/>
                  <a:pt x="3067" y="169"/>
                  <a:pt x="3154" y="254"/>
                </a:cubicBezTo>
                <a:cubicBezTo>
                  <a:pt x="3241" y="339"/>
                  <a:pt x="3334" y="508"/>
                  <a:pt x="3422" y="508"/>
                </a:cubicBezTo>
                <a:cubicBezTo>
                  <a:pt x="3510" y="508"/>
                  <a:pt x="3594" y="338"/>
                  <a:pt x="3682" y="254"/>
                </a:cubicBezTo>
                <a:cubicBezTo>
                  <a:pt x="3770" y="170"/>
                  <a:pt x="3860" y="0"/>
                  <a:pt x="3950" y="1"/>
                </a:cubicBezTo>
                <a:cubicBezTo>
                  <a:pt x="4040" y="2"/>
                  <a:pt x="4132" y="131"/>
                  <a:pt x="4224" y="261"/>
                </a:cubicBezTo>
              </a:path>
            </a:pathLst>
          </a:custGeom>
          <a:noFill/>
          <a:ln w="19050" cmpd="sng">
            <a:solidFill>
              <a:srgbClr val="3333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8" name="Group 219"/>
          <p:cNvGrpSpPr>
            <a:grpSpLocks/>
          </p:cNvGrpSpPr>
          <p:nvPr/>
        </p:nvGrpSpPr>
        <p:grpSpPr bwMode="auto">
          <a:xfrm>
            <a:off x="1790700" y="5265738"/>
            <a:ext cx="2335213" cy="1462087"/>
            <a:chOff x="1056" y="3148"/>
            <a:chExt cx="1471" cy="921"/>
          </a:xfrm>
        </p:grpSpPr>
        <p:grpSp>
          <p:nvGrpSpPr>
            <p:cNvPr id="59432" name="Group 173"/>
            <p:cNvGrpSpPr>
              <a:grpSpLocks/>
            </p:cNvGrpSpPr>
            <p:nvPr/>
          </p:nvGrpSpPr>
          <p:grpSpPr bwMode="auto">
            <a:xfrm>
              <a:off x="1136" y="3703"/>
              <a:ext cx="1391" cy="366"/>
              <a:chOff x="696" y="3629"/>
              <a:chExt cx="1391" cy="366"/>
            </a:xfrm>
          </p:grpSpPr>
          <p:sp>
            <p:nvSpPr>
              <p:cNvPr id="59434" name="Text Box 169"/>
              <p:cNvSpPr txBox="1">
                <a:spLocks noChangeArrowheads="1"/>
              </p:cNvSpPr>
              <p:nvPr/>
            </p:nvSpPr>
            <p:spPr bwMode="auto">
              <a:xfrm>
                <a:off x="696" y="3678"/>
                <a:ext cx="13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rgbClr val="000066"/>
                    </a:solidFill>
                    <a:latin typeface="Courier New" pitchFamily="49" charset="0"/>
                  </a:rPr>
                  <a:t>y</a:t>
                </a:r>
                <a:r>
                  <a:rPr lang="en-US" altLang="en-US" sz="1800" b="1" baseline="-25000">
                    <a:solidFill>
                      <a:srgbClr val="000066"/>
                    </a:solidFill>
                    <a:latin typeface="Courier New" pitchFamily="49" charset="0"/>
                  </a:rPr>
                  <a:t>1</a:t>
                </a:r>
                <a:r>
                  <a:rPr lang="en-US" altLang="en-US" sz="1800" b="1">
                    <a:solidFill>
                      <a:srgbClr val="000066"/>
                    </a:solidFill>
                    <a:latin typeface="Courier New" pitchFamily="49" charset="0"/>
                  </a:rPr>
                  <a:t> = -   sin </a:t>
                </a:r>
                <a:r>
                  <a:rPr lang="en-US" altLang="en-US" sz="1800" b="1">
                    <a:solidFill>
                      <a:srgbClr val="000066"/>
                    </a:solidFill>
                    <a:latin typeface="Courier New" pitchFamily="49" charset="0"/>
                    <a:sym typeface="Symbol" pitchFamily="18" charset="2"/>
                  </a:rPr>
                  <a:t></a:t>
                </a:r>
                <a:r>
                  <a:rPr lang="en-US" altLang="en-US" sz="1800" b="1" i="1">
                    <a:solidFill>
                      <a:srgbClr val="000066"/>
                    </a:solidFill>
                    <a:latin typeface="Courier New" pitchFamily="49" charset="0"/>
                    <a:sym typeface="Symbol" pitchFamily="18" charset="2"/>
                  </a:rPr>
                  <a:t>t</a:t>
                </a:r>
              </a:p>
            </p:txBody>
          </p:sp>
          <p:sp>
            <p:nvSpPr>
              <p:cNvPr id="59435" name="Text Box 170"/>
              <p:cNvSpPr txBox="1">
                <a:spLocks noChangeArrowheads="1"/>
              </p:cNvSpPr>
              <p:nvPr/>
            </p:nvSpPr>
            <p:spPr bwMode="auto">
              <a:xfrm>
                <a:off x="1272" y="3629"/>
                <a:ext cx="26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b="1" u="sng">
                    <a:solidFill>
                      <a:srgbClr val="000066"/>
                    </a:solidFill>
                    <a:latin typeface="Courier New" pitchFamily="49" charset="0"/>
                  </a:rPr>
                  <a:t>1</a:t>
                </a:r>
              </a:p>
              <a:p>
                <a:pPr algn="ctr" eaLnBrk="1" hangingPunct="1">
                  <a:spcBef>
                    <a:spcPct val="0"/>
                  </a:spcBef>
                  <a:buFontTx/>
                  <a:buNone/>
                </a:pPr>
                <a:r>
                  <a:rPr lang="en-US" altLang="en-US" sz="1600" b="1">
                    <a:solidFill>
                      <a:srgbClr val="000066"/>
                    </a:solidFill>
                    <a:latin typeface="Courier New" pitchFamily="49" charset="0"/>
                  </a:rPr>
                  <a:t>1</a:t>
                </a:r>
                <a:r>
                  <a:rPr lang="en-US" altLang="en-US" sz="1600" b="1">
                    <a:solidFill>
                      <a:srgbClr val="000066"/>
                    </a:solidFill>
                    <a:latin typeface="Courier New" pitchFamily="49" charset="0"/>
                    <a:sym typeface="Symbol" pitchFamily="18" charset="2"/>
                  </a:rPr>
                  <a:t></a:t>
                </a:r>
              </a:p>
            </p:txBody>
          </p:sp>
        </p:grpSp>
        <p:sp>
          <p:nvSpPr>
            <p:cNvPr id="59433" name="Freeform 198"/>
            <p:cNvSpPr>
              <a:spLocks/>
            </p:cNvSpPr>
            <p:nvPr/>
          </p:nvSpPr>
          <p:spPr bwMode="auto">
            <a:xfrm>
              <a:off x="1056" y="3148"/>
              <a:ext cx="274" cy="658"/>
            </a:xfrm>
            <a:custGeom>
              <a:avLst/>
              <a:gdLst>
                <a:gd name="T0" fmla="*/ 0 w 274"/>
                <a:gd name="T1" fmla="*/ 0 h 658"/>
                <a:gd name="T2" fmla="*/ 130 w 274"/>
                <a:gd name="T3" fmla="*/ 0 h 658"/>
                <a:gd name="T4" fmla="*/ 274 w 274"/>
                <a:gd name="T5" fmla="*/ 658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 name="Group 220"/>
          <p:cNvGrpSpPr>
            <a:grpSpLocks/>
          </p:cNvGrpSpPr>
          <p:nvPr/>
        </p:nvGrpSpPr>
        <p:grpSpPr bwMode="auto">
          <a:xfrm>
            <a:off x="2989263" y="4916488"/>
            <a:ext cx="2630487" cy="1465262"/>
            <a:chOff x="1811" y="2928"/>
            <a:chExt cx="1657" cy="923"/>
          </a:xfrm>
        </p:grpSpPr>
        <p:grpSp>
          <p:nvGrpSpPr>
            <p:cNvPr id="59428" name="Group 176"/>
            <p:cNvGrpSpPr>
              <a:grpSpLocks/>
            </p:cNvGrpSpPr>
            <p:nvPr/>
          </p:nvGrpSpPr>
          <p:grpSpPr bwMode="auto">
            <a:xfrm>
              <a:off x="1991" y="3485"/>
              <a:ext cx="1477" cy="366"/>
              <a:chOff x="2321" y="3718"/>
              <a:chExt cx="1477" cy="366"/>
            </a:xfrm>
          </p:grpSpPr>
          <p:sp>
            <p:nvSpPr>
              <p:cNvPr id="59430" name="Text Box 174"/>
              <p:cNvSpPr txBox="1">
                <a:spLocks noChangeArrowheads="1"/>
              </p:cNvSpPr>
              <p:nvPr/>
            </p:nvSpPr>
            <p:spPr bwMode="auto">
              <a:xfrm>
                <a:off x="2321" y="3767"/>
                <a:ext cx="14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rgbClr val="3333FF"/>
                    </a:solidFill>
                    <a:latin typeface="Courier New" pitchFamily="49" charset="0"/>
                  </a:rPr>
                  <a:t>y</a:t>
                </a:r>
                <a:r>
                  <a:rPr lang="en-US" altLang="en-US" sz="1800" b="1" baseline="-25000">
                    <a:solidFill>
                      <a:srgbClr val="3333FF"/>
                    </a:solidFill>
                    <a:latin typeface="Courier New" pitchFamily="49" charset="0"/>
                  </a:rPr>
                  <a:t>2</a:t>
                </a:r>
                <a:r>
                  <a:rPr lang="en-US" altLang="en-US" sz="1800" b="1">
                    <a:solidFill>
                      <a:srgbClr val="3333FF"/>
                    </a:solidFill>
                    <a:latin typeface="Courier New" pitchFamily="49" charset="0"/>
                  </a:rPr>
                  <a:t> = -   sin 2</a:t>
                </a:r>
                <a:r>
                  <a:rPr lang="en-US" altLang="en-US" sz="1800" b="1">
                    <a:solidFill>
                      <a:srgbClr val="3333FF"/>
                    </a:solidFill>
                    <a:latin typeface="Courier New" pitchFamily="49" charset="0"/>
                    <a:sym typeface="Symbol" pitchFamily="18" charset="2"/>
                  </a:rPr>
                  <a:t></a:t>
                </a:r>
                <a:r>
                  <a:rPr lang="en-US" altLang="en-US" sz="1800" b="1" i="1">
                    <a:solidFill>
                      <a:srgbClr val="3333FF"/>
                    </a:solidFill>
                    <a:latin typeface="Courier New" pitchFamily="49" charset="0"/>
                    <a:sym typeface="Symbol" pitchFamily="18" charset="2"/>
                  </a:rPr>
                  <a:t>t</a:t>
                </a:r>
              </a:p>
            </p:txBody>
          </p:sp>
          <p:sp>
            <p:nvSpPr>
              <p:cNvPr id="59431" name="Text Box 175"/>
              <p:cNvSpPr txBox="1">
                <a:spLocks noChangeArrowheads="1"/>
              </p:cNvSpPr>
              <p:nvPr/>
            </p:nvSpPr>
            <p:spPr bwMode="auto">
              <a:xfrm>
                <a:off x="2897" y="3718"/>
                <a:ext cx="26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b="1" u="sng">
                    <a:solidFill>
                      <a:srgbClr val="3333FF"/>
                    </a:solidFill>
                    <a:latin typeface="Courier New" pitchFamily="49" charset="0"/>
                  </a:rPr>
                  <a:t>1</a:t>
                </a:r>
              </a:p>
              <a:p>
                <a:pPr algn="ctr" eaLnBrk="1" hangingPunct="1">
                  <a:spcBef>
                    <a:spcPct val="0"/>
                  </a:spcBef>
                  <a:buFontTx/>
                  <a:buNone/>
                </a:pPr>
                <a:r>
                  <a:rPr lang="en-US" altLang="en-US" sz="1600" b="1">
                    <a:solidFill>
                      <a:srgbClr val="3333FF"/>
                    </a:solidFill>
                    <a:latin typeface="Courier New" pitchFamily="49" charset="0"/>
                  </a:rPr>
                  <a:t>2</a:t>
                </a:r>
                <a:r>
                  <a:rPr lang="en-US" altLang="en-US" sz="1600" b="1">
                    <a:solidFill>
                      <a:srgbClr val="3333FF"/>
                    </a:solidFill>
                    <a:latin typeface="Courier New" pitchFamily="49" charset="0"/>
                    <a:sym typeface="Symbol" pitchFamily="18" charset="2"/>
                  </a:rPr>
                  <a:t></a:t>
                </a:r>
              </a:p>
            </p:txBody>
          </p:sp>
        </p:grpSp>
        <p:sp>
          <p:nvSpPr>
            <p:cNvPr id="59429" name="Freeform 199"/>
            <p:cNvSpPr>
              <a:spLocks/>
            </p:cNvSpPr>
            <p:nvPr/>
          </p:nvSpPr>
          <p:spPr bwMode="auto">
            <a:xfrm>
              <a:off x="1811" y="2928"/>
              <a:ext cx="274" cy="658"/>
            </a:xfrm>
            <a:custGeom>
              <a:avLst/>
              <a:gdLst>
                <a:gd name="T0" fmla="*/ 0 w 274"/>
                <a:gd name="T1" fmla="*/ 0 h 658"/>
                <a:gd name="T2" fmla="*/ 130 w 274"/>
                <a:gd name="T3" fmla="*/ 0 h 658"/>
                <a:gd name="T4" fmla="*/ 274 w 274"/>
                <a:gd name="T5" fmla="*/ 658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8457" name="Freeform 217"/>
          <p:cNvSpPr>
            <a:spLocks/>
          </p:cNvSpPr>
          <p:nvPr/>
        </p:nvSpPr>
        <p:spPr bwMode="auto">
          <a:xfrm>
            <a:off x="887413" y="4241800"/>
            <a:ext cx="6683375" cy="533400"/>
          </a:xfrm>
          <a:custGeom>
            <a:avLst/>
            <a:gdLst>
              <a:gd name="T0" fmla="*/ 0 w 4210"/>
              <a:gd name="T1" fmla="*/ 2147483647 h 336"/>
              <a:gd name="T2" fmla="*/ 2147483647 w 4210"/>
              <a:gd name="T3" fmla="*/ 2147483647 h 336"/>
              <a:gd name="T4" fmla="*/ 2147483647 w 4210"/>
              <a:gd name="T5" fmla="*/ 2147483647 h 336"/>
              <a:gd name="T6" fmla="*/ 2147483647 w 4210"/>
              <a:gd name="T7" fmla="*/ 2147483647 h 336"/>
              <a:gd name="T8" fmla="*/ 2147483647 w 4210"/>
              <a:gd name="T9" fmla="*/ 2147483647 h 336"/>
              <a:gd name="T10" fmla="*/ 2147483647 w 4210"/>
              <a:gd name="T11" fmla="*/ 2147483647 h 336"/>
              <a:gd name="T12" fmla="*/ 2147483647 w 4210"/>
              <a:gd name="T13" fmla="*/ 2147483647 h 336"/>
              <a:gd name="T14" fmla="*/ 2147483647 w 4210"/>
              <a:gd name="T15" fmla="*/ 0 h 336"/>
              <a:gd name="T16" fmla="*/ 2147483647 w 4210"/>
              <a:gd name="T17" fmla="*/ 2147483647 h 336"/>
              <a:gd name="T18" fmla="*/ 2147483647 w 4210"/>
              <a:gd name="T19" fmla="*/ 2147483647 h 336"/>
              <a:gd name="T20" fmla="*/ 2147483647 w 4210"/>
              <a:gd name="T21" fmla="*/ 2147483647 h 336"/>
              <a:gd name="T22" fmla="*/ 2147483647 w 4210"/>
              <a:gd name="T23" fmla="*/ 0 h 336"/>
              <a:gd name="T24" fmla="*/ 2147483647 w 4210"/>
              <a:gd name="T25" fmla="*/ 2147483647 h 336"/>
              <a:gd name="T26" fmla="*/ 2147483647 w 4210"/>
              <a:gd name="T27" fmla="*/ 2147483647 h 336"/>
              <a:gd name="T28" fmla="*/ 2147483647 w 4210"/>
              <a:gd name="T29" fmla="*/ 2147483647 h 336"/>
              <a:gd name="T30" fmla="*/ 2147483647 w 4210"/>
              <a:gd name="T31" fmla="*/ 0 h 336"/>
              <a:gd name="T32" fmla="*/ 2147483647 w 4210"/>
              <a:gd name="T33" fmla="*/ 2147483647 h 336"/>
              <a:gd name="T34" fmla="*/ 2147483647 w 4210"/>
              <a:gd name="T35" fmla="*/ 2147483647 h 336"/>
              <a:gd name="T36" fmla="*/ 2147483647 w 4210"/>
              <a:gd name="T37" fmla="*/ 2147483647 h 336"/>
              <a:gd name="T38" fmla="*/ 2147483647 w 4210"/>
              <a:gd name="T39" fmla="*/ 0 h 336"/>
              <a:gd name="T40" fmla="*/ 2147483647 w 4210"/>
              <a:gd name="T41" fmla="*/ 2147483647 h 336"/>
              <a:gd name="T42" fmla="*/ 2147483647 w 4210"/>
              <a:gd name="T43" fmla="*/ 2147483647 h 336"/>
              <a:gd name="T44" fmla="*/ 2147483647 w 4210"/>
              <a:gd name="T45" fmla="*/ 2147483647 h 336"/>
              <a:gd name="T46" fmla="*/ 2147483647 w 4210"/>
              <a:gd name="T47" fmla="*/ 0 h 336"/>
              <a:gd name="T48" fmla="*/ 2147483647 w 4210"/>
              <a:gd name="T49" fmla="*/ 2147483647 h 3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10"/>
              <a:gd name="T76" fmla="*/ 0 h 336"/>
              <a:gd name="T77" fmla="*/ 4210 w 4210"/>
              <a:gd name="T78" fmla="*/ 336 h 3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10" h="336">
                <a:moveTo>
                  <a:pt x="0" y="171"/>
                </a:moveTo>
                <a:cubicBezTo>
                  <a:pt x="56" y="249"/>
                  <a:pt x="113" y="328"/>
                  <a:pt x="171" y="329"/>
                </a:cubicBezTo>
                <a:cubicBezTo>
                  <a:pt x="229" y="330"/>
                  <a:pt x="292" y="232"/>
                  <a:pt x="350" y="178"/>
                </a:cubicBezTo>
                <a:cubicBezTo>
                  <a:pt x="408" y="124"/>
                  <a:pt x="463" y="8"/>
                  <a:pt x="521" y="7"/>
                </a:cubicBezTo>
                <a:cubicBezTo>
                  <a:pt x="579" y="6"/>
                  <a:pt x="641" y="116"/>
                  <a:pt x="699" y="171"/>
                </a:cubicBezTo>
                <a:cubicBezTo>
                  <a:pt x="757" y="226"/>
                  <a:pt x="813" y="336"/>
                  <a:pt x="871" y="336"/>
                </a:cubicBezTo>
                <a:cubicBezTo>
                  <a:pt x="929" y="336"/>
                  <a:pt x="991" y="227"/>
                  <a:pt x="1049" y="171"/>
                </a:cubicBezTo>
                <a:cubicBezTo>
                  <a:pt x="1107" y="115"/>
                  <a:pt x="1161" y="0"/>
                  <a:pt x="1220" y="0"/>
                </a:cubicBezTo>
                <a:cubicBezTo>
                  <a:pt x="1279" y="0"/>
                  <a:pt x="1345" y="116"/>
                  <a:pt x="1406" y="171"/>
                </a:cubicBezTo>
                <a:cubicBezTo>
                  <a:pt x="1467" y="226"/>
                  <a:pt x="1526" y="329"/>
                  <a:pt x="1584" y="329"/>
                </a:cubicBezTo>
                <a:cubicBezTo>
                  <a:pt x="1642" y="329"/>
                  <a:pt x="1698" y="226"/>
                  <a:pt x="1755" y="171"/>
                </a:cubicBezTo>
                <a:cubicBezTo>
                  <a:pt x="1812" y="116"/>
                  <a:pt x="1869" y="0"/>
                  <a:pt x="1927" y="0"/>
                </a:cubicBezTo>
                <a:cubicBezTo>
                  <a:pt x="1985" y="0"/>
                  <a:pt x="2047" y="116"/>
                  <a:pt x="2105" y="171"/>
                </a:cubicBezTo>
                <a:cubicBezTo>
                  <a:pt x="2163" y="226"/>
                  <a:pt x="2219" y="329"/>
                  <a:pt x="2276" y="329"/>
                </a:cubicBezTo>
                <a:cubicBezTo>
                  <a:pt x="2333" y="329"/>
                  <a:pt x="2390" y="226"/>
                  <a:pt x="2448" y="171"/>
                </a:cubicBezTo>
                <a:cubicBezTo>
                  <a:pt x="2506" y="116"/>
                  <a:pt x="2567" y="0"/>
                  <a:pt x="2626" y="0"/>
                </a:cubicBezTo>
                <a:cubicBezTo>
                  <a:pt x="2685" y="0"/>
                  <a:pt x="2745" y="116"/>
                  <a:pt x="2804" y="171"/>
                </a:cubicBezTo>
                <a:cubicBezTo>
                  <a:pt x="2863" y="226"/>
                  <a:pt x="2925" y="329"/>
                  <a:pt x="2983" y="329"/>
                </a:cubicBezTo>
                <a:cubicBezTo>
                  <a:pt x="3041" y="329"/>
                  <a:pt x="3097" y="226"/>
                  <a:pt x="3154" y="171"/>
                </a:cubicBezTo>
                <a:cubicBezTo>
                  <a:pt x="3211" y="116"/>
                  <a:pt x="3268" y="0"/>
                  <a:pt x="3326" y="0"/>
                </a:cubicBezTo>
                <a:cubicBezTo>
                  <a:pt x="3384" y="0"/>
                  <a:pt x="3445" y="116"/>
                  <a:pt x="3504" y="171"/>
                </a:cubicBezTo>
                <a:cubicBezTo>
                  <a:pt x="3563" y="226"/>
                  <a:pt x="3623" y="329"/>
                  <a:pt x="3682" y="329"/>
                </a:cubicBezTo>
                <a:cubicBezTo>
                  <a:pt x="3741" y="329"/>
                  <a:pt x="3802" y="226"/>
                  <a:pt x="3860" y="171"/>
                </a:cubicBezTo>
                <a:cubicBezTo>
                  <a:pt x="3918" y="116"/>
                  <a:pt x="3974" y="0"/>
                  <a:pt x="4032" y="0"/>
                </a:cubicBezTo>
                <a:cubicBezTo>
                  <a:pt x="4090" y="0"/>
                  <a:pt x="4183" y="143"/>
                  <a:pt x="4210" y="171"/>
                </a:cubicBezTo>
              </a:path>
            </a:pathLst>
          </a:custGeom>
          <a:noFill/>
          <a:ln w="19050" cmpd="sng">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2" name="Group 221"/>
          <p:cNvGrpSpPr>
            <a:grpSpLocks/>
          </p:cNvGrpSpPr>
          <p:nvPr/>
        </p:nvGrpSpPr>
        <p:grpSpPr bwMode="auto">
          <a:xfrm>
            <a:off x="3479800" y="4732338"/>
            <a:ext cx="2597150" cy="1236662"/>
            <a:chOff x="2120" y="2812"/>
            <a:chExt cx="1636" cy="779"/>
          </a:xfrm>
        </p:grpSpPr>
        <p:grpSp>
          <p:nvGrpSpPr>
            <p:cNvPr id="59424" name="Group 179"/>
            <p:cNvGrpSpPr>
              <a:grpSpLocks/>
            </p:cNvGrpSpPr>
            <p:nvPr/>
          </p:nvGrpSpPr>
          <p:grpSpPr bwMode="auto">
            <a:xfrm>
              <a:off x="2279" y="3225"/>
              <a:ext cx="1477" cy="366"/>
              <a:chOff x="2321" y="3718"/>
              <a:chExt cx="1477" cy="366"/>
            </a:xfrm>
          </p:grpSpPr>
          <p:sp>
            <p:nvSpPr>
              <p:cNvPr id="59426" name="Text Box 177"/>
              <p:cNvSpPr txBox="1">
                <a:spLocks noChangeArrowheads="1"/>
              </p:cNvSpPr>
              <p:nvPr/>
            </p:nvSpPr>
            <p:spPr bwMode="auto">
              <a:xfrm>
                <a:off x="2321" y="3767"/>
                <a:ext cx="14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rgbClr val="0099FF"/>
                    </a:solidFill>
                    <a:latin typeface="Courier New" pitchFamily="49" charset="0"/>
                  </a:rPr>
                  <a:t>y</a:t>
                </a:r>
                <a:r>
                  <a:rPr lang="en-US" altLang="en-US" sz="1800" b="1" baseline="-25000">
                    <a:solidFill>
                      <a:srgbClr val="0099FF"/>
                    </a:solidFill>
                    <a:latin typeface="Courier New" pitchFamily="49" charset="0"/>
                  </a:rPr>
                  <a:t>3</a:t>
                </a:r>
                <a:r>
                  <a:rPr lang="en-US" altLang="en-US" sz="1800" b="1">
                    <a:solidFill>
                      <a:srgbClr val="0099FF"/>
                    </a:solidFill>
                    <a:latin typeface="Courier New" pitchFamily="49" charset="0"/>
                  </a:rPr>
                  <a:t> = -   sin 3</a:t>
                </a:r>
                <a:r>
                  <a:rPr lang="en-US" altLang="en-US" sz="1800" b="1">
                    <a:solidFill>
                      <a:srgbClr val="0099FF"/>
                    </a:solidFill>
                    <a:latin typeface="Courier New" pitchFamily="49" charset="0"/>
                    <a:sym typeface="Symbol" pitchFamily="18" charset="2"/>
                  </a:rPr>
                  <a:t></a:t>
                </a:r>
                <a:r>
                  <a:rPr lang="en-US" altLang="en-US" sz="1800" b="1" i="1">
                    <a:solidFill>
                      <a:srgbClr val="0099FF"/>
                    </a:solidFill>
                    <a:latin typeface="Courier New" pitchFamily="49" charset="0"/>
                    <a:sym typeface="Symbol" pitchFamily="18" charset="2"/>
                  </a:rPr>
                  <a:t>t</a:t>
                </a:r>
              </a:p>
            </p:txBody>
          </p:sp>
          <p:sp>
            <p:nvSpPr>
              <p:cNvPr id="59427" name="Text Box 178"/>
              <p:cNvSpPr txBox="1">
                <a:spLocks noChangeArrowheads="1"/>
              </p:cNvSpPr>
              <p:nvPr/>
            </p:nvSpPr>
            <p:spPr bwMode="auto">
              <a:xfrm>
                <a:off x="2897" y="3718"/>
                <a:ext cx="26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b="1" u="sng">
                    <a:solidFill>
                      <a:srgbClr val="0099FF"/>
                    </a:solidFill>
                    <a:latin typeface="Courier New" pitchFamily="49" charset="0"/>
                  </a:rPr>
                  <a:t>1</a:t>
                </a:r>
              </a:p>
              <a:p>
                <a:pPr algn="ctr" eaLnBrk="1" hangingPunct="1">
                  <a:spcBef>
                    <a:spcPct val="0"/>
                  </a:spcBef>
                  <a:buFontTx/>
                  <a:buNone/>
                </a:pPr>
                <a:r>
                  <a:rPr lang="en-US" altLang="en-US" sz="1600" b="1">
                    <a:solidFill>
                      <a:srgbClr val="0099FF"/>
                    </a:solidFill>
                    <a:latin typeface="Courier New" pitchFamily="49" charset="0"/>
                  </a:rPr>
                  <a:t>3</a:t>
                </a:r>
                <a:r>
                  <a:rPr lang="en-US" altLang="en-US" sz="1600" b="1">
                    <a:solidFill>
                      <a:srgbClr val="0099FF"/>
                    </a:solidFill>
                    <a:latin typeface="Courier New" pitchFamily="49" charset="0"/>
                    <a:sym typeface="Symbol" pitchFamily="18" charset="2"/>
                  </a:rPr>
                  <a:t></a:t>
                </a:r>
              </a:p>
            </p:txBody>
          </p:sp>
        </p:grpSp>
        <p:sp>
          <p:nvSpPr>
            <p:cNvPr id="59425" name="Freeform 218"/>
            <p:cNvSpPr>
              <a:spLocks/>
            </p:cNvSpPr>
            <p:nvPr/>
          </p:nvSpPr>
          <p:spPr bwMode="auto">
            <a:xfrm>
              <a:off x="2120" y="2812"/>
              <a:ext cx="274" cy="507"/>
            </a:xfrm>
            <a:custGeom>
              <a:avLst/>
              <a:gdLst>
                <a:gd name="T0" fmla="*/ 0 w 274"/>
                <a:gd name="T1" fmla="*/ 0 h 658"/>
                <a:gd name="T2" fmla="*/ 130 w 274"/>
                <a:gd name="T3" fmla="*/ 0 h 658"/>
                <a:gd name="T4" fmla="*/ 274 w 274"/>
                <a:gd name="T5" fmla="*/ 22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8476" name="Freeform 236"/>
          <p:cNvSpPr>
            <a:spLocks/>
          </p:cNvSpPr>
          <p:nvPr/>
        </p:nvSpPr>
        <p:spPr bwMode="auto">
          <a:xfrm>
            <a:off x="887413" y="4306888"/>
            <a:ext cx="6661150" cy="393700"/>
          </a:xfrm>
          <a:custGeom>
            <a:avLst/>
            <a:gdLst>
              <a:gd name="T0" fmla="*/ 0 w 4196"/>
              <a:gd name="T1" fmla="*/ 2147483647 h 248"/>
              <a:gd name="T2" fmla="*/ 2147483647 w 4196"/>
              <a:gd name="T3" fmla="*/ 2147483647 h 248"/>
              <a:gd name="T4" fmla="*/ 2147483647 w 4196"/>
              <a:gd name="T5" fmla="*/ 2147483647 h 248"/>
              <a:gd name="T6" fmla="*/ 2147483647 w 4196"/>
              <a:gd name="T7" fmla="*/ 2147483647 h 248"/>
              <a:gd name="T8" fmla="*/ 2147483647 w 4196"/>
              <a:gd name="T9" fmla="*/ 2147483647 h 248"/>
              <a:gd name="T10" fmla="*/ 2147483647 w 4196"/>
              <a:gd name="T11" fmla="*/ 2147483647 h 248"/>
              <a:gd name="T12" fmla="*/ 2147483647 w 4196"/>
              <a:gd name="T13" fmla="*/ 2147483647 h 248"/>
              <a:gd name="T14" fmla="*/ 2147483647 w 4196"/>
              <a:gd name="T15" fmla="*/ 2147483647 h 248"/>
              <a:gd name="T16" fmla="*/ 2147483647 w 4196"/>
              <a:gd name="T17" fmla="*/ 2147483647 h 248"/>
              <a:gd name="T18" fmla="*/ 2147483647 w 4196"/>
              <a:gd name="T19" fmla="*/ 2147483647 h 248"/>
              <a:gd name="T20" fmla="*/ 2147483647 w 4196"/>
              <a:gd name="T21" fmla="*/ 2147483647 h 248"/>
              <a:gd name="T22" fmla="*/ 2147483647 w 4196"/>
              <a:gd name="T23" fmla="*/ 2147483647 h 248"/>
              <a:gd name="T24" fmla="*/ 2147483647 w 4196"/>
              <a:gd name="T25" fmla="*/ 2147483647 h 248"/>
              <a:gd name="T26" fmla="*/ 2147483647 w 4196"/>
              <a:gd name="T27" fmla="*/ 2147483647 h 248"/>
              <a:gd name="T28" fmla="*/ 2147483647 w 4196"/>
              <a:gd name="T29" fmla="*/ 2147483647 h 248"/>
              <a:gd name="T30" fmla="*/ 2147483647 w 4196"/>
              <a:gd name="T31" fmla="*/ 2147483647 h 248"/>
              <a:gd name="T32" fmla="*/ 2147483647 w 4196"/>
              <a:gd name="T33" fmla="*/ 2147483647 h 248"/>
              <a:gd name="T34" fmla="*/ 2147483647 w 4196"/>
              <a:gd name="T35" fmla="*/ 2147483647 h 248"/>
              <a:gd name="T36" fmla="*/ 2147483647 w 4196"/>
              <a:gd name="T37" fmla="*/ 2147483647 h 248"/>
              <a:gd name="T38" fmla="*/ 2147483647 w 4196"/>
              <a:gd name="T39" fmla="*/ 2147483647 h 248"/>
              <a:gd name="T40" fmla="*/ 2147483647 w 4196"/>
              <a:gd name="T41" fmla="*/ 2147483647 h 248"/>
              <a:gd name="T42" fmla="*/ 2147483647 w 4196"/>
              <a:gd name="T43" fmla="*/ 2147483647 h 248"/>
              <a:gd name="T44" fmla="*/ 2147483647 w 4196"/>
              <a:gd name="T45" fmla="*/ 2147483647 h 248"/>
              <a:gd name="T46" fmla="*/ 2147483647 w 4196"/>
              <a:gd name="T47" fmla="*/ 0 h 248"/>
              <a:gd name="T48" fmla="*/ 2147483647 w 4196"/>
              <a:gd name="T49" fmla="*/ 2147483647 h 248"/>
              <a:gd name="T50" fmla="*/ 2147483647 w 4196"/>
              <a:gd name="T51" fmla="*/ 2147483647 h 248"/>
              <a:gd name="T52" fmla="*/ 2147483647 w 4196"/>
              <a:gd name="T53" fmla="*/ 2147483647 h 248"/>
              <a:gd name="T54" fmla="*/ 2147483647 w 4196"/>
              <a:gd name="T55" fmla="*/ 2147483647 h 248"/>
              <a:gd name="T56" fmla="*/ 2147483647 w 4196"/>
              <a:gd name="T57" fmla="*/ 2147483647 h 248"/>
              <a:gd name="T58" fmla="*/ 2147483647 w 4196"/>
              <a:gd name="T59" fmla="*/ 2147483647 h 248"/>
              <a:gd name="T60" fmla="*/ 2147483647 w 4196"/>
              <a:gd name="T61" fmla="*/ 2147483647 h 248"/>
              <a:gd name="T62" fmla="*/ 2147483647 w 4196"/>
              <a:gd name="T63" fmla="*/ 2147483647 h 248"/>
              <a:gd name="T64" fmla="*/ 2147483647 w 4196"/>
              <a:gd name="T65" fmla="*/ 2147483647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96"/>
              <a:gd name="T100" fmla="*/ 0 h 248"/>
              <a:gd name="T101" fmla="*/ 4196 w 4196"/>
              <a:gd name="T102" fmla="*/ 248 h 2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96" h="248">
                <a:moveTo>
                  <a:pt x="0" y="130"/>
                </a:moveTo>
                <a:cubicBezTo>
                  <a:pt x="46" y="188"/>
                  <a:pt x="93" y="247"/>
                  <a:pt x="137" y="247"/>
                </a:cubicBezTo>
                <a:cubicBezTo>
                  <a:pt x="181" y="247"/>
                  <a:pt x="225" y="170"/>
                  <a:pt x="267" y="130"/>
                </a:cubicBezTo>
                <a:cubicBezTo>
                  <a:pt x="309" y="90"/>
                  <a:pt x="349" y="7"/>
                  <a:pt x="391" y="7"/>
                </a:cubicBezTo>
                <a:cubicBezTo>
                  <a:pt x="433" y="7"/>
                  <a:pt x="478" y="90"/>
                  <a:pt x="521" y="130"/>
                </a:cubicBezTo>
                <a:cubicBezTo>
                  <a:pt x="564" y="170"/>
                  <a:pt x="607" y="247"/>
                  <a:pt x="651" y="247"/>
                </a:cubicBezTo>
                <a:cubicBezTo>
                  <a:pt x="695" y="247"/>
                  <a:pt x="744" y="170"/>
                  <a:pt x="788" y="130"/>
                </a:cubicBezTo>
                <a:cubicBezTo>
                  <a:pt x="832" y="90"/>
                  <a:pt x="870" y="7"/>
                  <a:pt x="912" y="7"/>
                </a:cubicBezTo>
                <a:cubicBezTo>
                  <a:pt x="954" y="7"/>
                  <a:pt x="1000" y="90"/>
                  <a:pt x="1042" y="130"/>
                </a:cubicBezTo>
                <a:cubicBezTo>
                  <a:pt x="1084" y="170"/>
                  <a:pt x="1121" y="247"/>
                  <a:pt x="1166" y="247"/>
                </a:cubicBezTo>
                <a:cubicBezTo>
                  <a:pt x="1211" y="247"/>
                  <a:pt x="1265" y="170"/>
                  <a:pt x="1310" y="130"/>
                </a:cubicBezTo>
                <a:cubicBezTo>
                  <a:pt x="1355" y="90"/>
                  <a:pt x="1389" y="7"/>
                  <a:pt x="1433" y="7"/>
                </a:cubicBezTo>
                <a:cubicBezTo>
                  <a:pt x="1477" y="7"/>
                  <a:pt x="1531" y="90"/>
                  <a:pt x="1577" y="130"/>
                </a:cubicBezTo>
                <a:cubicBezTo>
                  <a:pt x="1623" y="170"/>
                  <a:pt x="1661" y="247"/>
                  <a:pt x="1707" y="247"/>
                </a:cubicBezTo>
                <a:cubicBezTo>
                  <a:pt x="1753" y="247"/>
                  <a:pt x="1807" y="170"/>
                  <a:pt x="1851" y="130"/>
                </a:cubicBezTo>
                <a:cubicBezTo>
                  <a:pt x="1895" y="90"/>
                  <a:pt x="1926" y="7"/>
                  <a:pt x="1968" y="7"/>
                </a:cubicBezTo>
                <a:cubicBezTo>
                  <a:pt x="2010" y="7"/>
                  <a:pt x="2061" y="90"/>
                  <a:pt x="2105" y="130"/>
                </a:cubicBezTo>
                <a:cubicBezTo>
                  <a:pt x="2149" y="170"/>
                  <a:pt x="2192" y="247"/>
                  <a:pt x="2235" y="247"/>
                </a:cubicBezTo>
                <a:cubicBezTo>
                  <a:pt x="2278" y="247"/>
                  <a:pt x="2322" y="170"/>
                  <a:pt x="2366" y="130"/>
                </a:cubicBezTo>
                <a:cubicBezTo>
                  <a:pt x="2410" y="90"/>
                  <a:pt x="2453" y="7"/>
                  <a:pt x="2496" y="7"/>
                </a:cubicBezTo>
                <a:cubicBezTo>
                  <a:pt x="2539" y="7"/>
                  <a:pt x="2581" y="90"/>
                  <a:pt x="2626" y="130"/>
                </a:cubicBezTo>
                <a:cubicBezTo>
                  <a:pt x="2671" y="170"/>
                  <a:pt x="2718" y="247"/>
                  <a:pt x="2763" y="247"/>
                </a:cubicBezTo>
                <a:cubicBezTo>
                  <a:pt x="2808" y="247"/>
                  <a:pt x="2852" y="171"/>
                  <a:pt x="2894" y="130"/>
                </a:cubicBezTo>
                <a:cubicBezTo>
                  <a:pt x="2936" y="89"/>
                  <a:pt x="2974" y="0"/>
                  <a:pt x="3017" y="0"/>
                </a:cubicBezTo>
                <a:cubicBezTo>
                  <a:pt x="3060" y="0"/>
                  <a:pt x="3111" y="89"/>
                  <a:pt x="3154" y="130"/>
                </a:cubicBezTo>
                <a:cubicBezTo>
                  <a:pt x="3197" y="171"/>
                  <a:pt x="3233" y="248"/>
                  <a:pt x="3278" y="247"/>
                </a:cubicBezTo>
                <a:cubicBezTo>
                  <a:pt x="3323" y="246"/>
                  <a:pt x="3377" y="163"/>
                  <a:pt x="3422" y="123"/>
                </a:cubicBezTo>
                <a:cubicBezTo>
                  <a:pt x="3467" y="83"/>
                  <a:pt x="3502" y="6"/>
                  <a:pt x="3545" y="7"/>
                </a:cubicBezTo>
                <a:cubicBezTo>
                  <a:pt x="3588" y="8"/>
                  <a:pt x="3637" y="90"/>
                  <a:pt x="3682" y="130"/>
                </a:cubicBezTo>
                <a:cubicBezTo>
                  <a:pt x="3727" y="170"/>
                  <a:pt x="3767" y="247"/>
                  <a:pt x="3812" y="247"/>
                </a:cubicBezTo>
                <a:cubicBezTo>
                  <a:pt x="3857" y="247"/>
                  <a:pt x="3906" y="170"/>
                  <a:pt x="3950" y="130"/>
                </a:cubicBezTo>
                <a:cubicBezTo>
                  <a:pt x="3994" y="90"/>
                  <a:pt x="4032" y="7"/>
                  <a:pt x="4073" y="7"/>
                </a:cubicBezTo>
                <a:cubicBezTo>
                  <a:pt x="4114" y="7"/>
                  <a:pt x="4155" y="68"/>
                  <a:pt x="4196" y="130"/>
                </a:cubicBezTo>
              </a:path>
            </a:pathLst>
          </a:custGeom>
          <a:noFill/>
          <a:ln w="19050" cmpd="sng">
            <a:solidFill>
              <a:srgbClr val="99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4" name="Group 242"/>
          <p:cNvGrpSpPr>
            <a:grpSpLocks/>
          </p:cNvGrpSpPr>
          <p:nvPr/>
        </p:nvGrpSpPr>
        <p:grpSpPr bwMode="auto">
          <a:xfrm>
            <a:off x="6313488" y="4700588"/>
            <a:ext cx="2344737" cy="1385887"/>
            <a:chOff x="3939" y="2771"/>
            <a:chExt cx="1477" cy="873"/>
          </a:xfrm>
        </p:grpSpPr>
        <p:grpSp>
          <p:nvGrpSpPr>
            <p:cNvPr id="59420" name="Group 182"/>
            <p:cNvGrpSpPr>
              <a:grpSpLocks/>
            </p:cNvGrpSpPr>
            <p:nvPr/>
          </p:nvGrpSpPr>
          <p:grpSpPr bwMode="auto">
            <a:xfrm>
              <a:off x="3939" y="3278"/>
              <a:ext cx="1477" cy="366"/>
              <a:chOff x="2321" y="3718"/>
              <a:chExt cx="1477" cy="366"/>
            </a:xfrm>
          </p:grpSpPr>
          <p:sp>
            <p:nvSpPr>
              <p:cNvPr id="59422" name="Text Box 180"/>
              <p:cNvSpPr txBox="1">
                <a:spLocks noChangeArrowheads="1"/>
              </p:cNvSpPr>
              <p:nvPr/>
            </p:nvSpPr>
            <p:spPr bwMode="auto">
              <a:xfrm>
                <a:off x="2321" y="3767"/>
                <a:ext cx="14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rgbClr val="99CCFF"/>
                    </a:solidFill>
                    <a:latin typeface="Courier New" pitchFamily="49" charset="0"/>
                  </a:rPr>
                  <a:t>y</a:t>
                </a:r>
                <a:r>
                  <a:rPr lang="en-US" altLang="en-US" sz="1800" b="1" baseline="-25000">
                    <a:solidFill>
                      <a:srgbClr val="99CCFF"/>
                    </a:solidFill>
                    <a:latin typeface="Courier New" pitchFamily="49" charset="0"/>
                  </a:rPr>
                  <a:t>4</a:t>
                </a:r>
                <a:r>
                  <a:rPr lang="en-US" altLang="en-US" sz="1800" b="1">
                    <a:solidFill>
                      <a:srgbClr val="99CCFF"/>
                    </a:solidFill>
                    <a:latin typeface="Courier New" pitchFamily="49" charset="0"/>
                  </a:rPr>
                  <a:t> = -   sin 4</a:t>
                </a:r>
                <a:r>
                  <a:rPr lang="en-US" altLang="en-US" sz="1800" b="1">
                    <a:solidFill>
                      <a:srgbClr val="99CCFF"/>
                    </a:solidFill>
                    <a:latin typeface="Courier New" pitchFamily="49" charset="0"/>
                    <a:sym typeface="Symbol" pitchFamily="18" charset="2"/>
                  </a:rPr>
                  <a:t></a:t>
                </a:r>
                <a:r>
                  <a:rPr lang="en-US" altLang="en-US" sz="1800" b="1" i="1">
                    <a:solidFill>
                      <a:srgbClr val="99CCFF"/>
                    </a:solidFill>
                    <a:latin typeface="Courier New" pitchFamily="49" charset="0"/>
                    <a:sym typeface="Symbol" pitchFamily="18" charset="2"/>
                  </a:rPr>
                  <a:t>t</a:t>
                </a:r>
              </a:p>
            </p:txBody>
          </p:sp>
          <p:sp>
            <p:nvSpPr>
              <p:cNvPr id="59423" name="Text Box 181"/>
              <p:cNvSpPr txBox="1">
                <a:spLocks noChangeArrowheads="1"/>
              </p:cNvSpPr>
              <p:nvPr/>
            </p:nvSpPr>
            <p:spPr bwMode="auto">
              <a:xfrm>
                <a:off x="2897" y="3718"/>
                <a:ext cx="26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b="1" u="sng">
                    <a:solidFill>
                      <a:srgbClr val="99CCFF"/>
                    </a:solidFill>
                    <a:latin typeface="Courier New" pitchFamily="49" charset="0"/>
                  </a:rPr>
                  <a:t>1</a:t>
                </a:r>
              </a:p>
              <a:p>
                <a:pPr algn="ctr" eaLnBrk="1" hangingPunct="1">
                  <a:spcBef>
                    <a:spcPct val="0"/>
                  </a:spcBef>
                  <a:buFontTx/>
                  <a:buNone/>
                </a:pPr>
                <a:r>
                  <a:rPr lang="en-US" altLang="en-US" sz="1600" b="1">
                    <a:solidFill>
                      <a:srgbClr val="99CCFF"/>
                    </a:solidFill>
                    <a:latin typeface="Courier New" pitchFamily="49" charset="0"/>
                  </a:rPr>
                  <a:t>4</a:t>
                </a:r>
                <a:r>
                  <a:rPr lang="en-US" altLang="en-US" sz="1600" b="1">
                    <a:solidFill>
                      <a:srgbClr val="99CCFF"/>
                    </a:solidFill>
                    <a:latin typeface="Courier New" pitchFamily="49" charset="0"/>
                    <a:sym typeface="Symbol" pitchFamily="18" charset="2"/>
                  </a:rPr>
                  <a:t></a:t>
                </a:r>
              </a:p>
            </p:txBody>
          </p:sp>
        </p:grpSp>
        <p:sp>
          <p:nvSpPr>
            <p:cNvPr id="59421" name="Freeform 241"/>
            <p:cNvSpPr>
              <a:spLocks/>
            </p:cNvSpPr>
            <p:nvPr/>
          </p:nvSpPr>
          <p:spPr bwMode="auto">
            <a:xfrm>
              <a:off x="4349" y="2771"/>
              <a:ext cx="274" cy="507"/>
            </a:xfrm>
            <a:custGeom>
              <a:avLst/>
              <a:gdLst>
                <a:gd name="T0" fmla="*/ 0 w 274"/>
                <a:gd name="T1" fmla="*/ 0 h 658"/>
                <a:gd name="T2" fmla="*/ 130 w 274"/>
                <a:gd name="T3" fmla="*/ 0 h 658"/>
                <a:gd name="T4" fmla="*/ 274 w 274"/>
                <a:gd name="T5" fmla="*/ 22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8516" name="Freeform 276"/>
          <p:cNvSpPr>
            <a:spLocks/>
          </p:cNvSpPr>
          <p:nvPr/>
        </p:nvSpPr>
        <p:spPr bwMode="auto">
          <a:xfrm>
            <a:off x="887413" y="4357688"/>
            <a:ext cx="6683375" cy="322262"/>
          </a:xfrm>
          <a:custGeom>
            <a:avLst/>
            <a:gdLst>
              <a:gd name="T0" fmla="*/ 0 w 4210"/>
              <a:gd name="T1" fmla="*/ 2147483647 h 203"/>
              <a:gd name="T2" fmla="*/ 2147483647 w 4210"/>
              <a:gd name="T3" fmla="*/ 2147483647 h 203"/>
              <a:gd name="T4" fmla="*/ 2147483647 w 4210"/>
              <a:gd name="T5" fmla="*/ 2147483647 h 203"/>
              <a:gd name="T6" fmla="*/ 2147483647 w 4210"/>
              <a:gd name="T7" fmla="*/ 2147483647 h 203"/>
              <a:gd name="T8" fmla="*/ 2147483647 w 4210"/>
              <a:gd name="T9" fmla="*/ 2147483647 h 203"/>
              <a:gd name="T10" fmla="*/ 2147483647 w 4210"/>
              <a:gd name="T11" fmla="*/ 2147483647 h 203"/>
              <a:gd name="T12" fmla="*/ 2147483647 w 4210"/>
              <a:gd name="T13" fmla="*/ 2147483647 h 203"/>
              <a:gd name="T14" fmla="*/ 2147483647 w 4210"/>
              <a:gd name="T15" fmla="*/ 2147483647 h 203"/>
              <a:gd name="T16" fmla="*/ 2147483647 w 4210"/>
              <a:gd name="T17" fmla="*/ 2147483647 h 203"/>
              <a:gd name="T18" fmla="*/ 2147483647 w 4210"/>
              <a:gd name="T19" fmla="*/ 2147483647 h 203"/>
              <a:gd name="T20" fmla="*/ 2147483647 w 4210"/>
              <a:gd name="T21" fmla="*/ 2147483647 h 203"/>
              <a:gd name="T22" fmla="*/ 2147483647 w 4210"/>
              <a:gd name="T23" fmla="*/ 2147483647 h 203"/>
              <a:gd name="T24" fmla="*/ 2147483647 w 4210"/>
              <a:gd name="T25" fmla="*/ 2147483647 h 203"/>
              <a:gd name="T26" fmla="*/ 2147483647 w 4210"/>
              <a:gd name="T27" fmla="*/ 2147483647 h 203"/>
              <a:gd name="T28" fmla="*/ 2147483647 w 4210"/>
              <a:gd name="T29" fmla="*/ 2147483647 h 203"/>
              <a:gd name="T30" fmla="*/ 2147483647 w 4210"/>
              <a:gd name="T31" fmla="*/ 2147483647 h 203"/>
              <a:gd name="T32" fmla="*/ 2147483647 w 4210"/>
              <a:gd name="T33" fmla="*/ 2147483647 h 203"/>
              <a:gd name="T34" fmla="*/ 2147483647 w 4210"/>
              <a:gd name="T35" fmla="*/ 2147483647 h 203"/>
              <a:gd name="T36" fmla="*/ 2147483647 w 4210"/>
              <a:gd name="T37" fmla="*/ 2147483647 h 203"/>
              <a:gd name="T38" fmla="*/ 2147483647 w 4210"/>
              <a:gd name="T39" fmla="*/ 2147483647 h 203"/>
              <a:gd name="T40" fmla="*/ 2147483647 w 4210"/>
              <a:gd name="T41" fmla="*/ 2147483647 h 203"/>
              <a:gd name="T42" fmla="*/ 2147483647 w 4210"/>
              <a:gd name="T43" fmla="*/ 2147483647 h 203"/>
              <a:gd name="T44" fmla="*/ 2147483647 w 4210"/>
              <a:gd name="T45" fmla="*/ 2147483647 h 203"/>
              <a:gd name="T46" fmla="*/ 2147483647 w 4210"/>
              <a:gd name="T47" fmla="*/ 2147483647 h 203"/>
              <a:gd name="T48" fmla="*/ 2147483647 w 4210"/>
              <a:gd name="T49" fmla="*/ 2147483647 h 203"/>
              <a:gd name="T50" fmla="*/ 2147483647 w 4210"/>
              <a:gd name="T51" fmla="*/ 2147483647 h 203"/>
              <a:gd name="T52" fmla="*/ 2147483647 w 4210"/>
              <a:gd name="T53" fmla="*/ 2147483647 h 203"/>
              <a:gd name="T54" fmla="*/ 2147483647 w 4210"/>
              <a:gd name="T55" fmla="*/ 2147483647 h 203"/>
              <a:gd name="T56" fmla="*/ 2147483647 w 4210"/>
              <a:gd name="T57" fmla="*/ 2147483647 h 203"/>
              <a:gd name="T58" fmla="*/ 2147483647 w 4210"/>
              <a:gd name="T59" fmla="*/ 2147483647 h 203"/>
              <a:gd name="T60" fmla="*/ 2147483647 w 4210"/>
              <a:gd name="T61" fmla="*/ 2147483647 h 203"/>
              <a:gd name="T62" fmla="*/ 2147483647 w 4210"/>
              <a:gd name="T63" fmla="*/ 2147483647 h 203"/>
              <a:gd name="T64" fmla="*/ 2147483647 w 4210"/>
              <a:gd name="T65" fmla="*/ 2147483647 h 203"/>
              <a:gd name="T66" fmla="*/ 2147483647 w 4210"/>
              <a:gd name="T67" fmla="*/ 2147483647 h 203"/>
              <a:gd name="T68" fmla="*/ 2147483647 w 4210"/>
              <a:gd name="T69" fmla="*/ 2147483647 h 203"/>
              <a:gd name="T70" fmla="*/ 2147483647 w 4210"/>
              <a:gd name="T71" fmla="*/ 2147483647 h 203"/>
              <a:gd name="T72" fmla="*/ 2147483647 w 4210"/>
              <a:gd name="T73" fmla="*/ 2147483647 h 203"/>
              <a:gd name="T74" fmla="*/ 2147483647 w 4210"/>
              <a:gd name="T75" fmla="*/ 2147483647 h 203"/>
              <a:gd name="T76" fmla="*/ 2147483647 w 4210"/>
              <a:gd name="T77" fmla="*/ 2147483647 h 203"/>
              <a:gd name="T78" fmla="*/ 2147483647 w 4210"/>
              <a:gd name="T79" fmla="*/ 2147483647 h 203"/>
              <a:gd name="T80" fmla="*/ 2147483647 w 4210"/>
              <a:gd name="T81" fmla="*/ 2147483647 h 2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10"/>
              <a:gd name="T124" fmla="*/ 0 h 203"/>
              <a:gd name="T125" fmla="*/ 4210 w 4210"/>
              <a:gd name="T126" fmla="*/ 203 h 2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10" h="203">
                <a:moveTo>
                  <a:pt x="0" y="98"/>
                </a:moveTo>
                <a:cubicBezTo>
                  <a:pt x="30" y="149"/>
                  <a:pt x="61" y="201"/>
                  <a:pt x="96" y="201"/>
                </a:cubicBezTo>
                <a:cubicBezTo>
                  <a:pt x="131" y="201"/>
                  <a:pt x="177" y="131"/>
                  <a:pt x="212" y="98"/>
                </a:cubicBezTo>
                <a:cubicBezTo>
                  <a:pt x="247" y="65"/>
                  <a:pt x="275" y="2"/>
                  <a:pt x="308" y="2"/>
                </a:cubicBezTo>
                <a:cubicBezTo>
                  <a:pt x="341" y="2"/>
                  <a:pt x="376" y="65"/>
                  <a:pt x="411" y="98"/>
                </a:cubicBezTo>
                <a:cubicBezTo>
                  <a:pt x="446" y="131"/>
                  <a:pt x="483" y="201"/>
                  <a:pt x="521" y="201"/>
                </a:cubicBezTo>
                <a:cubicBezTo>
                  <a:pt x="559" y="201"/>
                  <a:pt x="601" y="131"/>
                  <a:pt x="638" y="98"/>
                </a:cubicBezTo>
                <a:cubicBezTo>
                  <a:pt x="675" y="65"/>
                  <a:pt x="707" y="2"/>
                  <a:pt x="740" y="2"/>
                </a:cubicBezTo>
                <a:cubicBezTo>
                  <a:pt x="773" y="2"/>
                  <a:pt x="802" y="65"/>
                  <a:pt x="836" y="98"/>
                </a:cubicBezTo>
                <a:cubicBezTo>
                  <a:pt x="870" y="131"/>
                  <a:pt x="909" y="201"/>
                  <a:pt x="946" y="201"/>
                </a:cubicBezTo>
                <a:cubicBezTo>
                  <a:pt x="983" y="201"/>
                  <a:pt x="1021" y="131"/>
                  <a:pt x="1056" y="98"/>
                </a:cubicBezTo>
                <a:cubicBezTo>
                  <a:pt x="1091" y="65"/>
                  <a:pt x="1126" y="3"/>
                  <a:pt x="1159" y="2"/>
                </a:cubicBezTo>
                <a:cubicBezTo>
                  <a:pt x="1192" y="1"/>
                  <a:pt x="1222" y="58"/>
                  <a:pt x="1255" y="91"/>
                </a:cubicBezTo>
                <a:cubicBezTo>
                  <a:pt x="1288" y="124"/>
                  <a:pt x="1322" y="200"/>
                  <a:pt x="1358" y="201"/>
                </a:cubicBezTo>
                <a:cubicBezTo>
                  <a:pt x="1394" y="202"/>
                  <a:pt x="1437" y="131"/>
                  <a:pt x="1474" y="98"/>
                </a:cubicBezTo>
                <a:cubicBezTo>
                  <a:pt x="1511" y="65"/>
                  <a:pt x="1543" y="2"/>
                  <a:pt x="1577" y="2"/>
                </a:cubicBezTo>
                <a:cubicBezTo>
                  <a:pt x="1611" y="2"/>
                  <a:pt x="1645" y="65"/>
                  <a:pt x="1680" y="98"/>
                </a:cubicBezTo>
                <a:cubicBezTo>
                  <a:pt x="1715" y="131"/>
                  <a:pt x="1754" y="200"/>
                  <a:pt x="1790" y="201"/>
                </a:cubicBezTo>
                <a:cubicBezTo>
                  <a:pt x="1826" y="202"/>
                  <a:pt x="1864" y="137"/>
                  <a:pt x="1899" y="105"/>
                </a:cubicBezTo>
                <a:cubicBezTo>
                  <a:pt x="1934" y="73"/>
                  <a:pt x="1969" y="9"/>
                  <a:pt x="2002" y="9"/>
                </a:cubicBezTo>
                <a:cubicBezTo>
                  <a:pt x="2035" y="9"/>
                  <a:pt x="2064" y="73"/>
                  <a:pt x="2098" y="105"/>
                </a:cubicBezTo>
                <a:cubicBezTo>
                  <a:pt x="2132" y="137"/>
                  <a:pt x="2171" y="203"/>
                  <a:pt x="2208" y="201"/>
                </a:cubicBezTo>
                <a:cubicBezTo>
                  <a:pt x="2245" y="199"/>
                  <a:pt x="2283" y="124"/>
                  <a:pt x="2318" y="91"/>
                </a:cubicBezTo>
                <a:cubicBezTo>
                  <a:pt x="2353" y="58"/>
                  <a:pt x="2386" y="1"/>
                  <a:pt x="2420" y="2"/>
                </a:cubicBezTo>
                <a:cubicBezTo>
                  <a:pt x="2454" y="3"/>
                  <a:pt x="2489" y="65"/>
                  <a:pt x="2523" y="98"/>
                </a:cubicBezTo>
                <a:cubicBezTo>
                  <a:pt x="2557" y="131"/>
                  <a:pt x="2591" y="200"/>
                  <a:pt x="2626" y="201"/>
                </a:cubicBezTo>
                <a:cubicBezTo>
                  <a:pt x="2661" y="202"/>
                  <a:pt x="2701" y="138"/>
                  <a:pt x="2736" y="105"/>
                </a:cubicBezTo>
                <a:cubicBezTo>
                  <a:pt x="2771" y="72"/>
                  <a:pt x="2805" y="3"/>
                  <a:pt x="2839" y="2"/>
                </a:cubicBezTo>
                <a:cubicBezTo>
                  <a:pt x="2873" y="1"/>
                  <a:pt x="2907" y="65"/>
                  <a:pt x="2942" y="98"/>
                </a:cubicBezTo>
                <a:cubicBezTo>
                  <a:pt x="2977" y="131"/>
                  <a:pt x="3015" y="203"/>
                  <a:pt x="3051" y="201"/>
                </a:cubicBezTo>
                <a:cubicBezTo>
                  <a:pt x="3087" y="199"/>
                  <a:pt x="3124" y="117"/>
                  <a:pt x="3161" y="84"/>
                </a:cubicBezTo>
                <a:cubicBezTo>
                  <a:pt x="3198" y="51"/>
                  <a:pt x="3236" y="0"/>
                  <a:pt x="3271" y="2"/>
                </a:cubicBezTo>
                <a:cubicBezTo>
                  <a:pt x="3306" y="4"/>
                  <a:pt x="3341" y="65"/>
                  <a:pt x="3374" y="98"/>
                </a:cubicBezTo>
                <a:cubicBezTo>
                  <a:pt x="3407" y="131"/>
                  <a:pt x="3436" y="201"/>
                  <a:pt x="3470" y="201"/>
                </a:cubicBezTo>
                <a:cubicBezTo>
                  <a:pt x="3504" y="201"/>
                  <a:pt x="3544" y="131"/>
                  <a:pt x="3579" y="98"/>
                </a:cubicBezTo>
                <a:cubicBezTo>
                  <a:pt x="3614" y="65"/>
                  <a:pt x="3648" y="2"/>
                  <a:pt x="3682" y="2"/>
                </a:cubicBezTo>
                <a:cubicBezTo>
                  <a:pt x="3716" y="2"/>
                  <a:pt x="3750" y="65"/>
                  <a:pt x="3785" y="98"/>
                </a:cubicBezTo>
                <a:cubicBezTo>
                  <a:pt x="3820" y="131"/>
                  <a:pt x="3861" y="201"/>
                  <a:pt x="3895" y="201"/>
                </a:cubicBezTo>
                <a:cubicBezTo>
                  <a:pt x="3929" y="201"/>
                  <a:pt x="3956" y="131"/>
                  <a:pt x="3991" y="98"/>
                </a:cubicBezTo>
                <a:cubicBezTo>
                  <a:pt x="4026" y="65"/>
                  <a:pt x="4071" y="1"/>
                  <a:pt x="4107" y="2"/>
                </a:cubicBezTo>
                <a:cubicBezTo>
                  <a:pt x="4143" y="3"/>
                  <a:pt x="4176" y="54"/>
                  <a:pt x="4210" y="105"/>
                </a:cubicBezTo>
              </a:path>
            </a:pathLst>
          </a:custGeom>
          <a:noFill/>
          <a:ln w="19050"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6" name="Group 282"/>
          <p:cNvGrpSpPr>
            <a:grpSpLocks/>
          </p:cNvGrpSpPr>
          <p:nvPr/>
        </p:nvGrpSpPr>
        <p:grpSpPr bwMode="auto">
          <a:xfrm>
            <a:off x="4699000" y="3087688"/>
            <a:ext cx="2344738" cy="1273175"/>
            <a:chOff x="2416" y="1818"/>
            <a:chExt cx="1477" cy="802"/>
          </a:xfrm>
        </p:grpSpPr>
        <p:grpSp>
          <p:nvGrpSpPr>
            <p:cNvPr id="59416" name="Group 185"/>
            <p:cNvGrpSpPr>
              <a:grpSpLocks/>
            </p:cNvGrpSpPr>
            <p:nvPr/>
          </p:nvGrpSpPr>
          <p:grpSpPr bwMode="auto">
            <a:xfrm>
              <a:off x="2416" y="1818"/>
              <a:ext cx="1477" cy="366"/>
              <a:chOff x="2328" y="3718"/>
              <a:chExt cx="1477" cy="366"/>
            </a:xfrm>
          </p:grpSpPr>
          <p:sp>
            <p:nvSpPr>
              <p:cNvPr id="59418" name="Text Box 183"/>
              <p:cNvSpPr txBox="1">
                <a:spLocks noChangeArrowheads="1"/>
              </p:cNvSpPr>
              <p:nvPr/>
            </p:nvSpPr>
            <p:spPr bwMode="auto">
              <a:xfrm>
                <a:off x="2328" y="3774"/>
                <a:ext cx="14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chemeClr val="hlink"/>
                    </a:solidFill>
                    <a:latin typeface="Courier New" pitchFamily="49" charset="0"/>
                  </a:rPr>
                  <a:t>y</a:t>
                </a:r>
                <a:r>
                  <a:rPr lang="en-US" altLang="en-US" sz="1800" b="1" baseline="-25000">
                    <a:solidFill>
                      <a:schemeClr val="hlink"/>
                    </a:solidFill>
                    <a:latin typeface="Courier New" pitchFamily="49" charset="0"/>
                  </a:rPr>
                  <a:t>5</a:t>
                </a:r>
                <a:r>
                  <a:rPr lang="en-US" altLang="en-US" sz="1800" b="1">
                    <a:solidFill>
                      <a:schemeClr val="hlink"/>
                    </a:solidFill>
                    <a:latin typeface="Courier New" pitchFamily="49" charset="0"/>
                  </a:rPr>
                  <a:t> = -</a:t>
                </a:r>
                <a:r>
                  <a:rPr lang="en-US" altLang="en-US" sz="1800">
                    <a:solidFill>
                      <a:schemeClr val="hlink"/>
                    </a:solidFill>
                    <a:latin typeface="Courier New" pitchFamily="49" charset="0"/>
                  </a:rPr>
                  <a:t>   </a:t>
                </a:r>
                <a:r>
                  <a:rPr lang="en-US" altLang="en-US" sz="1800" b="1">
                    <a:solidFill>
                      <a:schemeClr val="hlink"/>
                    </a:solidFill>
                    <a:latin typeface="Courier New" pitchFamily="49" charset="0"/>
                  </a:rPr>
                  <a:t>sin 5</a:t>
                </a:r>
                <a:r>
                  <a:rPr lang="en-US" altLang="en-US" sz="1800" b="1">
                    <a:solidFill>
                      <a:schemeClr val="hlink"/>
                    </a:solidFill>
                    <a:latin typeface="Courier New" pitchFamily="49" charset="0"/>
                    <a:sym typeface="Symbol" pitchFamily="18" charset="2"/>
                  </a:rPr>
                  <a:t></a:t>
                </a:r>
                <a:r>
                  <a:rPr lang="en-US" altLang="en-US" sz="1800" b="1" i="1">
                    <a:solidFill>
                      <a:schemeClr val="hlink"/>
                    </a:solidFill>
                    <a:latin typeface="Courier New" pitchFamily="49" charset="0"/>
                    <a:sym typeface="Symbol" pitchFamily="18" charset="2"/>
                  </a:rPr>
                  <a:t>t</a:t>
                </a:r>
              </a:p>
            </p:txBody>
          </p:sp>
          <p:sp>
            <p:nvSpPr>
              <p:cNvPr id="59419" name="Text Box 184"/>
              <p:cNvSpPr txBox="1">
                <a:spLocks noChangeArrowheads="1"/>
              </p:cNvSpPr>
              <p:nvPr/>
            </p:nvSpPr>
            <p:spPr bwMode="auto">
              <a:xfrm>
                <a:off x="2897" y="3718"/>
                <a:ext cx="26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b="1" u="sng">
                    <a:solidFill>
                      <a:schemeClr val="hlink"/>
                    </a:solidFill>
                    <a:latin typeface="Courier New" pitchFamily="49" charset="0"/>
                  </a:rPr>
                  <a:t>1</a:t>
                </a:r>
              </a:p>
              <a:p>
                <a:pPr algn="ctr" eaLnBrk="1" hangingPunct="1">
                  <a:spcBef>
                    <a:spcPct val="0"/>
                  </a:spcBef>
                  <a:buFontTx/>
                  <a:buNone/>
                </a:pPr>
                <a:r>
                  <a:rPr lang="en-US" altLang="en-US" sz="1600" b="1">
                    <a:solidFill>
                      <a:schemeClr val="hlink"/>
                    </a:solidFill>
                    <a:latin typeface="Courier New" pitchFamily="49" charset="0"/>
                  </a:rPr>
                  <a:t>5</a:t>
                </a:r>
                <a:r>
                  <a:rPr lang="en-US" altLang="en-US" sz="1600" b="1">
                    <a:solidFill>
                      <a:schemeClr val="hlink"/>
                    </a:solidFill>
                    <a:latin typeface="Courier New" pitchFamily="49" charset="0"/>
                    <a:sym typeface="Symbol" pitchFamily="18" charset="2"/>
                  </a:rPr>
                  <a:t></a:t>
                </a:r>
              </a:p>
            </p:txBody>
          </p:sp>
        </p:grpSp>
        <p:sp>
          <p:nvSpPr>
            <p:cNvPr id="59417" name="Freeform 281"/>
            <p:cNvSpPr>
              <a:spLocks/>
            </p:cNvSpPr>
            <p:nvPr/>
          </p:nvSpPr>
          <p:spPr bwMode="auto">
            <a:xfrm rot="10800000">
              <a:off x="2565" y="2113"/>
              <a:ext cx="274" cy="507"/>
            </a:xfrm>
            <a:custGeom>
              <a:avLst/>
              <a:gdLst>
                <a:gd name="T0" fmla="*/ 0 w 274"/>
                <a:gd name="T1" fmla="*/ 0 h 658"/>
                <a:gd name="T2" fmla="*/ 130 w 274"/>
                <a:gd name="T3" fmla="*/ 0 h 658"/>
                <a:gd name="T4" fmla="*/ 274 w 274"/>
                <a:gd name="T5" fmla="*/ 22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8525" name="Freeform 285"/>
          <p:cNvSpPr>
            <a:spLocks/>
          </p:cNvSpPr>
          <p:nvPr/>
        </p:nvSpPr>
        <p:spPr bwMode="auto">
          <a:xfrm>
            <a:off x="887413" y="3370263"/>
            <a:ext cx="6705600" cy="2274887"/>
          </a:xfrm>
          <a:custGeom>
            <a:avLst/>
            <a:gdLst>
              <a:gd name="T0" fmla="*/ 0 w 4224"/>
              <a:gd name="T1" fmla="*/ 2147483647 h 1433"/>
              <a:gd name="T2" fmla="*/ 2147483647 w 4224"/>
              <a:gd name="T3" fmla="*/ 0 h 1433"/>
              <a:gd name="T4" fmla="*/ 2147483647 w 4224"/>
              <a:gd name="T5" fmla="*/ 2147483647 h 1433"/>
              <a:gd name="T6" fmla="*/ 2147483647 w 4224"/>
              <a:gd name="T7" fmla="*/ 0 h 1433"/>
              <a:gd name="T8" fmla="*/ 2147483647 w 4224"/>
              <a:gd name="T9" fmla="*/ 2147483647 h 1433"/>
              <a:gd name="T10" fmla="*/ 0 60000 65536"/>
              <a:gd name="T11" fmla="*/ 0 60000 65536"/>
              <a:gd name="T12" fmla="*/ 0 60000 65536"/>
              <a:gd name="T13" fmla="*/ 0 60000 65536"/>
              <a:gd name="T14" fmla="*/ 0 60000 65536"/>
              <a:gd name="T15" fmla="*/ 0 w 4224"/>
              <a:gd name="T16" fmla="*/ 0 h 1433"/>
              <a:gd name="T17" fmla="*/ 4224 w 4224"/>
              <a:gd name="T18" fmla="*/ 1433 h 1433"/>
            </a:gdLst>
            <a:ahLst/>
            <a:cxnLst>
              <a:cxn ang="T10">
                <a:pos x="T0" y="T1"/>
              </a:cxn>
              <a:cxn ang="T11">
                <a:pos x="T2" y="T3"/>
              </a:cxn>
              <a:cxn ang="T12">
                <a:pos x="T4" y="T5"/>
              </a:cxn>
              <a:cxn ang="T13">
                <a:pos x="T6" y="T7"/>
              </a:cxn>
              <a:cxn ang="T14">
                <a:pos x="T8" y="T9"/>
              </a:cxn>
            </a:cxnLst>
            <a:rect l="T15" t="T16" r="T17" b="T18"/>
            <a:pathLst>
              <a:path w="4224" h="1433">
                <a:moveTo>
                  <a:pt x="0" y="1433"/>
                </a:moveTo>
                <a:lnTo>
                  <a:pt x="2105" y="0"/>
                </a:lnTo>
                <a:lnTo>
                  <a:pt x="2105" y="1433"/>
                </a:lnTo>
                <a:lnTo>
                  <a:pt x="4203" y="0"/>
                </a:lnTo>
                <a:lnTo>
                  <a:pt x="4224" y="1371"/>
                </a:lnTo>
              </a:path>
            </a:pathLst>
          </a:custGeom>
          <a:noFill/>
          <a:ln w="38100" cap="flat" cmpd="sng">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553" name="Freeform 313"/>
          <p:cNvSpPr>
            <a:spLocks/>
          </p:cNvSpPr>
          <p:nvPr/>
        </p:nvSpPr>
        <p:spPr bwMode="auto">
          <a:xfrm>
            <a:off x="887413" y="3067050"/>
            <a:ext cx="7010400" cy="2746375"/>
          </a:xfrm>
          <a:custGeom>
            <a:avLst/>
            <a:gdLst>
              <a:gd name="T0" fmla="*/ 0 w 4416"/>
              <a:gd name="T1" fmla="*/ 2147483647 h 1730"/>
              <a:gd name="T2" fmla="*/ 2147483647 w 4416"/>
              <a:gd name="T3" fmla="*/ 2147483647 h 1730"/>
              <a:gd name="T4" fmla="*/ 2147483647 w 4416"/>
              <a:gd name="T5" fmla="*/ 2147483647 h 1730"/>
              <a:gd name="T6" fmla="*/ 2147483647 w 4416"/>
              <a:gd name="T7" fmla="*/ 2147483647 h 1730"/>
              <a:gd name="T8" fmla="*/ 2147483647 w 4416"/>
              <a:gd name="T9" fmla="*/ 2147483647 h 1730"/>
              <a:gd name="T10" fmla="*/ 2147483647 w 4416"/>
              <a:gd name="T11" fmla="*/ 2147483647 h 1730"/>
              <a:gd name="T12" fmla="*/ 2147483647 w 4416"/>
              <a:gd name="T13" fmla="*/ 2147483647 h 1730"/>
              <a:gd name="T14" fmla="*/ 2147483647 w 4416"/>
              <a:gd name="T15" fmla="*/ 2147483647 h 1730"/>
              <a:gd name="T16" fmla="*/ 2147483647 w 4416"/>
              <a:gd name="T17" fmla="*/ 2147483647 h 1730"/>
              <a:gd name="T18" fmla="*/ 2147483647 w 4416"/>
              <a:gd name="T19" fmla="*/ 2147483647 h 1730"/>
              <a:gd name="T20" fmla="*/ 2147483647 w 4416"/>
              <a:gd name="T21" fmla="*/ 2147483647 h 1730"/>
              <a:gd name="T22" fmla="*/ 2147483647 w 4416"/>
              <a:gd name="T23" fmla="*/ 2147483647 h 1730"/>
              <a:gd name="T24" fmla="*/ 2147483647 w 4416"/>
              <a:gd name="T25" fmla="*/ 2147483647 h 1730"/>
              <a:gd name="T26" fmla="*/ 2147483647 w 4416"/>
              <a:gd name="T27" fmla="*/ 2147483647 h 1730"/>
              <a:gd name="T28" fmla="*/ 2147483647 w 4416"/>
              <a:gd name="T29" fmla="*/ 2147483647 h 1730"/>
              <a:gd name="T30" fmla="*/ 2147483647 w 4416"/>
              <a:gd name="T31" fmla="*/ 2147483647 h 1730"/>
              <a:gd name="T32" fmla="*/ 2147483647 w 4416"/>
              <a:gd name="T33" fmla="*/ 2147483647 h 1730"/>
              <a:gd name="T34" fmla="*/ 2147483647 w 4416"/>
              <a:gd name="T35" fmla="*/ 2147483647 h 1730"/>
              <a:gd name="T36" fmla="*/ 2147483647 w 4416"/>
              <a:gd name="T37" fmla="*/ 2147483647 h 1730"/>
              <a:gd name="T38" fmla="*/ 2147483647 w 4416"/>
              <a:gd name="T39" fmla="*/ 2147483647 h 1730"/>
              <a:gd name="T40" fmla="*/ 2147483647 w 4416"/>
              <a:gd name="T41" fmla="*/ 2147483647 h 1730"/>
              <a:gd name="T42" fmla="*/ 2147483647 w 4416"/>
              <a:gd name="T43" fmla="*/ 2147483647 h 17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16"/>
              <a:gd name="T67" fmla="*/ 0 h 1730"/>
              <a:gd name="T68" fmla="*/ 4416 w 4416"/>
              <a:gd name="T69" fmla="*/ 1730 h 17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16" h="1730">
                <a:moveTo>
                  <a:pt x="0" y="911"/>
                </a:moveTo>
                <a:cubicBezTo>
                  <a:pt x="68" y="1240"/>
                  <a:pt x="136" y="1570"/>
                  <a:pt x="206" y="1618"/>
                </a:cubicBezTo>
                <a:cubicBezTo>
                  <a:pt x="276" y="1666"/>
                  <a:pt x="347" y="1255"/>
                  <a:pt x="418" y="1199"/>
                </a:cubicBezTo>
                <a:cubicBezTo>
                  <a:pt x="489" y="1143"/>
                  <a:pt x="561" y="1322"/>
                  <a:pt x="631" y="1282"/>
                </a:cubicBezTo>
                <a:cubicBezTo>
                  <a:pt x="701" y="1242"/>
                  <a:pt x="768" y="1007"/>
                  <a:pt x="836" y="959"/>
                </a:cubicBezTo>
                <a:cubicBezTo>
                  <a:pt x="904" y="911"/>
                  <a:pt x="971" y="1042"/>
                  <a:pt x="1042" y="994"/>
                </a:cubicBezTo>
                <a:cubicBezTo>
                  <a:pt x="1113" y="946"/>
                  <a:pt x="1191" y="717"/>
                  <a:pt x="1262" y="671"/>
                </a:cubicBezTo>
                <a:cubicBezTo>
                  <a:pt x="1333" y="625"/>
                  <a:pt x="1397" y="773"/>
                  <a:pt x="1467" y="719"/>
                </a:cubicBezTo>
                <a:cubicBezTo>
                  <a:pt x="1537" y="665"/>
                  <a:pt x="1610" y="390"/>
                  <a:pt x="1680" y="349"/>
                </a:cubicBezTo>
                <a:cubicBezTo>
                  <a:pt x="1750" y="308"/>
                  <a:pt x="1815" y="498"/>
                  <a:pt x="1886" y="472"/>
                </a:cubicBezTo>
                <a:cubicBezTo>
                  <a:pt x="1957" y="446"/>
                  <a:pt x="2035" y="9"/>
                  <a:pt x="2105" y="191"/>
                </a:cubicBezTo>
                <a:cubicBezTo>
                  <a:pt x="2175" y="373"/>
                  <a:pt x="2234" y="1396"/>
                  <a:pt x="2304" y="1563"/>
                </a:cubicBezTo>
                <a:cubicBezTo>
                  <a:pt x="2374" y="1730"/>
                  <a:pt x="2451" y="1240"/>
                  <a:pt x="2523" y="1192"/>
                </a:cubicBezTo>
                <a:cubicBezTo>
                  <a:pt x="2595" y="1144"/>
                  <a:pt x="2666" y="1315"/>
                  <a:pt x="2736" y="1275"/>
                </a:cubicBezTo>
                <a:cubicBezTo>
                  <a:pt x="2806" y="1235"/>
                  <a:pt x="2872" y="1001"/>
                  <a:pt x="2942" y="952"/>
                </a:cubicBezTo>
                <a:cubicBezTo>
                  <a:pt x="3012" y="903"/>
                  <a:pt x="3083" y="1028"/>
                  <a:pt x="3154" y="980"/>
                </a:cubicBezTo>
                <a:cubicBezTo>
                  <a:pt x="3225" y="932"/>
                  <a:pt x="3297" y="709"/>
                  <a:pt x="3367" y="664"/>
                </a:cubicBezTo>
                <a:cubicBezTo>
                  <a:pt x="3437" y="619"/>
                  <a:pt x="3502" y="765"/>
                  <a:pt x="3572" y="712"/>
                </a:cubicBezTo>
                <a:cubicBezTo>
                  <a:pt x="3642" y="659"/>
                  <a:pt x="3715" y="389"/>
                  <a:pt x="3785" y="349"/>
                </a:cubicBezTo>
                <a:cubicBezTo>
                  <a:pt x="3855" y="309"/>
                  <a:pt x="3923" y="498"/>
                  <a:pt x="3991" y="472"/>
                </a:cubicBezTo>
                <a:cubicBezTo>
                  <a:pt x="4059" y="446"/>
                  <a:pt x="4125" y="0"/>
                  <a:pt x="4196" y="191"/>
                </a:cubicBezTo>
                <a:cubicBezTo>
                  <a:pt x="4267" y="382"/>
                  <a:pt x="4370" y="1321"/>
                  <a:pt x="4416" y="1618"/>
                </a:cubicBezTo>
              </a:path>
            </a:pathLst>
          </a:custGeom>
          <a:noFill/>
          <a:ln w="57150" cmpd="sng">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8" name="Group 317"/>
          <p:cNvGrpSpPr>
            <a:grpSpLocks/>
          </p:cNvGrpSpPr>
          <p:nvPr/>
        </p:nvGrpSpPr>
        <p:grpSpPr bwMode="auto">
          <a:xfrm>
            <a:off x="1860550" y="2855913"/>
            <a:ext cx="1411288" cy="933450"/>
            <a:chOff x="841" y="105"/>
            <a:chExt cx="889" cy="588"/>
          </a:xfrm>
        </p:grpSpPr>
        <p:sp>
          <p:nvSpPr>
            <p:cNvPr id="59413" name="Text Box 314"/>
            <p:cNvSpPr txBox="1">
              <a:spLocks noChangeArrowheads="1"/>
            </p:cNvSpPr>
            <p:nvPr/>
          </p:nvSpPr>
          <p:spPr bwMode="auto">
            <a:xfrm>
              <a:off x="841" y="167"/>
              <a:ext cx="88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rgbClr val="008000"/>
                  </a:solidFill>
                  <a:latin typeface="Courier New" pitchFamily="49" charset="0"/>
                </a:rPr>
                <a:t>y</a:t>
              </a:r>
              <a:r>
                <a:rPr lang="en-US" altLang="en-US" sz="1800" b="1">
                  <a:solidFill>
                    <a:srgbClr val="008000"/>
                  </a:solidFill>
                  <a:latin typeface="Courier New" pitchFamily="49" charset="0"/>
                </a:rPr>
                <a:t> =</a:t>
              </a:r>
              <a:r>
                <a:rPr lang="en-US" altLang="en-US" sz="1800">
                  <a:solidFill>
                    <a:srgbClr val="008000"/>
                  </a:solidFill>
                  <a:latin typeface="Courier New" pitchFamily="49" charset="0"/>
                </a:rPr>
                <a:t> </a:t>
              </a:r>
              <a:r>
                <a:rPr lang="en-US" altLang="en-US" sz="3600">
                  <a:solidFill>
                    <a:srgbClr val="008000"/>
                  </a:solidFill>
                  <a:latin typeface="Courier New" pitchFamily="49" charset="0"/>
                  <a:sym typeface="Symbol" pitchFamily="18" charset="2"/>
                </a:rPr>
                <a:t></a:t>
              </a:r>
              <a:r>
                <a:rPr lang="en-US" altLang="en-US" sz="2400">
                  <a:solidFill>
                    <a:srgbClr val="008000"/>
                  </a:solidFill>
                  <a:latin typeface="Courier New" pitchFamily="49" charset="0"/>
                  <a:sym typeface="Symbol" pitchFamily="18" charset="2"/>
                </a:rPr>
                <a:t> </a:t>
              </a:r>
              <a:r>
                <a:rPr lang="en-US" altLang="en-US" sz="1800" b="1" i="1">
                  <a:solidFill>
                    <a:srgbClr val="008000"/>
                  </a:solidFill>
                  <a:latin typeface="Courier New" pitchFamily="49" charset="0"/>
                  <a:sym typeface="Symbol" pitchFamily="18" charset="2"/>
                </a:rPr>
                <a:t>y</a:t>
              </a:r>
              <a:r>
                <a:rPr lang="en-US" altLang="en-US" sz="1800" b="1" baseline="-25000">
                  <a:solidFill>
                    <a:srgbClr val="008000"/>
                  </a:solidFill>
                  <a:latin typeface="Courier New" pitchFamily="49" charset="0"/>
                  <a:sym typeface="Symbol" pitchFamily="18" charset="2"/>
                </a:rPr>
                <a:t>n</a:t>
              </a:r>
              <a:endParaRPr lang="en-US" altLang="en-US" sz="2400" b="1">
                <a:solidFill>
                  <a:srgbClr val="008000"/>
                </a:solidFill>
                <a:latin typeface="Courier New" pitchFamily="49" charset="0"/>
                <a:sym typeface="Symbol" pitchFamily="18" charset="2"/>
              </a:endParaRPr>
            </a:p>
          </p:txBody>
        </p:sp>
        <p:sp>
          <p:nvSpPr>
            <p:cNvPr id="59414" name="Text Box 315"/>
            <p:cNvSpPr txBox="1">
              <a:spLocks noChangeArrowheads="1"/>
            </p:cNvSpPr>
            <p:nvPr/>
          </p:nvSpPr>
          <p:spPr bwMode="auto">
            <a:xfrm>
              <a:off x="1150" y="462"/>
              <a:ext cx="3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rgbClr val="008000"/>
                  </a:solidFill>
                  <a:latin typeface="Courier New" pitchFamily="49" charset="0"/>
                </a:rPr>
                <a:t>n</a:t>
              </a:r>
              <a:r>
                <a:rPr lang="en-US" altLang="en-US" sz="1800" b="1">
                  <a:solidFill>
                    <a:srgbClr val="008000"/>
                  </a:solidFill>
                  <a:latin typeface="Courier New" pitchFamily="49" charset="0"/>
                </a:rPr>
                <a:t>=1</a:t>
              </a:r>
              <a:endParaRPr lang="en-US" altLang="en-US" sz="2400" b="1">
                <a:solidFill>
                  <a:srgbClr val="008000"/>
                </a:solidFill>
                <a:latin typeface="Courier New" pitchFamily="49" charset="0"/>
                <a:sym typeface="Symbol" pitchFamily="18" charset="2"/>
              </a:endParaRPr>
            </a:p>
          </p:txBody>
        </p:sp>
        <p:sp>
          <p:nvSpPr>
            <p:cNvPr id="59415" name="Text Box 316"/>
            <p:cNvSpPr txBox="1">
              <a:spLocks noChangeArrowheads="1"/>
            </p:cNvSpPr>
            <p:nvPr/>
          </p:nvSpPr>
          <p:spPr bwMode="auto">
            <a:xfrm>
              <a:off x="1233" y="105"/>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008000"/>
                  </a:solidFill>
                  <a:latin typeface="Courier New" pitchFamily="49" charset="0"/>
                </a:rPr>
                <a:t>5</a:t>
              </a:r>
              <a:endParaRPr lang="en-US" altLang="en-US" sz="2400" b="1">
                <a:solidFill>
                  <a:srgbClr val="008000"/>
                </a:solidFill>
                <a:latin typeface="Courier New" pitchFamily="49" charset="0"/>
                <a:sym typeface="Symbol" pitchFamily="18" charset="2"/>
              </a:endParaRPr>
            </a:p>
          </p:txBody>
        </p:sp>
      </p:grpSp>
      <p:sp>
        <p:nvSpPr>
          <p:cNvPr id="911460" name="Line 100"/>
          <p:cNvSpPr>
            <a:spLocks noChangeShapeType="1"/>
          </p:cNvSpPr>
          <p:nvPr/>
        </p:nvSpPr>
        <p:spPr bwMode="auto">
          <a:xfrm>
            <a:off x="3297238" y="3403600"/>
            <a:ext cx="76993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59394" name="Rectangle 2"/>
          <p:cNvSpPr>
            <a:spLocks noChangeArrowheads="1"/>
          </p:cNvSpPr>
          <p:nvPr/>
        </p:nvSpPr>
        <p:spPr bwMode="auto">
          <a:xfrm>
            <a:off x="685800" y="1343025"/>
            <a:ext cx="7772400" cy="4206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Superposition revisited</a:t>
            </a:r>
            <a:endParaRPr lang="en-US" altLang="en-US" sz="2400">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 calcmode="lin" valueType="num">
                                      <p:cBhvr additive="base">
                                        <p:cTn id="7" dur="500" fill="hold"/>
                                        <p:tgtEl>
                                          <p:spTgt spid="593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11364">
                                            <p:txEl>
                                              <p:pRg st="0" end="0"/>
                                            </p:txEl>
                                          </p:spTgt>
                                        </p:tgtEl>
                                        <p:attrNameLst>
                                          <p:attrName>style.visibility</p:attrName>
                                        </p:attrNameLst>
                                      </p:cBhvr>
                                      <p:to>
                                        <p:strVal val="visible"/>
                                      </p:to>
                                    </p:set>
                                    <p:anim calcmode="lin" valueType="num">
                                      <p:cBhvr additive="base">
                                        <p:cTn id="13" dur="500" fill="hold"/>
                                        <p:tgtEl>
                                          <p:spTgt spid="91136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13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subTnLst>
                                    <p:audio>
                                      <p:cMediaNode>
                                        <p:cTn display="0" masterRel="sameClick">
                                          <p:stCondLst>
                                            <p:cond evt="begin" delay="0">
                                              <p:tn val="22"/>
                                            </p:cond>
                                          </p:stCondLst>
                                          <p:endCondLst>
                                            <p:cond evt="onStopAudio" delay="0">
                                              <p:tgtEl>
                                                <p:sldTgt/>
                                              </p:tgtEl>
                                            </p:cond>
                                          </p:endCondLst>
                                        </p:cTn>
                                        <p:tgtEl>
                                          <p:sndTgt r:embed="rId5" name="voltag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8408"/>
                                        </p:tgtEl>
                                        <p:attrNameLst>
                                          <p:attrName>style.visibility</p:attrName>
                                        </p:attrNameLst>
                                      </p:cBhvr>
                                      <p:to>
                                        <p:strVal val="visible"/>
                                      </p:to>
                                    </p:set>
                                    <p:animEffect transition="in" filter="wipe(left)">
                                      <p:cBhvr>
                                        <p:cTn id="29" dur="1000"/>
                                        <p:tgtEl>
                                          <p:spTgt spid="138408"/>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6" name="suction.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8436"/>
                                        </p:tgtEl>
                                        <p:attrNameLst>
                                          <p:attrName>style.visibility</p:attrName>
                                        </p:attrNameLst>
                                      </p:cBhvr>
                                      <p:to>
                                        <p:strVal val="visible"/>
                                      </p:to>
                                    </p:set>
                                    <p:animEffect transition="in" filter="wipe(left)">
                                      <p:cBhvr>
                                        <p:cTn id="40" dur="1000"/>
                                        <p:tgtEl>
                                          <p:spTgt spid="138436"/>
                                        </p:tgtEl>
                                      </p:cBhvr>
                                    </p:animEffect>
                                  </p:childTnLst>
                                  <p:subTnLst>
                                    <p:audio>
                                      <p:cMediaNode>
                                        <p:cTn display="0" masterRel="sameClick">
                                          <p:stCondLst>
                                            <p:cond evt="begin" delay="0">
                                              <p:tn val="38"/>
                                            </p:cond>
                                          </p:stCondLst>
                                          <p:endCondLst>
                                            <p:cond evt="onStopAudio" delay="0">
                                              <p:tgtEl>
                                                <p:sldTgt/>
                                              </p:tgtEl>
                                            </p:cond>
                                          </p:endCondLst>
                                        </p:cTn>
                                        <p:tgtEl>
                                          <p:sndTgt r:embed="rId5" name="voltage.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6" name="suction.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8457"/>
                                        </p:tgtEl>
                                        <p:attrNameLst>
                                          <p:attrName>style.visibility</p:attrName>
                                        </p:attrNameLst>
                                      </p:cBhvr>
                                      <p:to>
                                        <p:strVal val="visible"/>
                                      </p:to>
                                    </p:set>
                                    <p:animEffect transition="in" filter="wipe(left)">
                                      <p:cBhvr>
                                        <p:cTn id="51" dur="1000"/>
                                        <p:tgtEl>
                                          <p:spTgt spid="138457"/>
                                        </p:tgtEl>
                                      </p:cBhvr>
                                    </p:animEffect>
                                  </p:childTnLst>
                                  <p:subTnLst>
                                    <p:audio>
                                      <p:cMediaNode>
                                        <p:cTn display="0" masterRel="sameClick">
                                          <p:stCondLst>
                                            <p:cond evt="begin" delay="0">
                                              <p:tn val="49"/>
                                            </p:cond>
                                          </p:stCondLst>
                                          <p:endCondLst>
                                            <p:cond evt="onStopAudio" delay="0">
                                              <p:tgtEl>
                                                <p:sldTgt/>
                                              </p:tgtEl>
                                            </p:cond>
                                          </p:endCondLst>
                                        </p:cTn>
                                        <p:tgtEl>
                                          <p:sndTgt r:embed="rId5" name="voltage.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6" name="suction.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8476"/>
                                        </p:tgtEl>
                                        <p:attrNameLst>
                                          <p:attrName>style.visibility</p:attrName>
                                        </p:attrNameLst>
                                      </p:cBhvr>
                                      <p:to>
                                        <p:strVal val="visible"/>
                                      </p:to>
                                    </p:set>
                                    <p:animEffect transition="in" filter="wipe(left)">
                                      <p:cBhvr>
                                        <p:cTn id="62" dur="1000"/>
                                        <p:tgtEl>
                                          <p:spTgt spid="138476"/>
                                        </p:tgtEl>
                                      </p:cBhvr>
                                    </p:animEffect>
                                  </p:childTnLst>
                                  <p:subTnLst>
                                    <p:audio>
                                      <p:cMediaNode>
                                        <p:cTn display="0" masterRel="sameClick">
                                          <p:stCondLst>
                                            <p:cond evt="begin" delay="0">
                                              <p:tn val="60"/>
                                            </p:cond>
                                          </p:stCondLst>
                                          <p:endCondLst>
                                            <p:cond evt="onStopAudio" delay="0">
                                              <p:tgtEl>
                                                <p:sldTgt/>
                                              </p:tgtEl>
                                            </p:cond>
                                          </p:endCondLst>
                                        </p:cTn>
                                        <p:tgtEl>
                                          <p:sndTgt r:embed="rId5" name="voltage.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6" name="suction.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38516"/>
                                        </p:tgtEl>
                                        <p:attrNameLst>
                                          <p:attrName>style.visibility</p:attrName>
                                        </p:attrNameLst>
                                      </p:cBhvr>
                                      <p:to>
                                        <p:strVal val="visible"/>
                                      </p:to>
                                    </p:set>
                                    <p:animEffect transition="in" filter="wipe(left)">
                                      <p:cBhvr>
                                        <p:cTn id="73" dur="1000"/>
                                        <p:tgtEl>
                                          <p:spTgt spid="138516"/>
                                        </p:tgtEl>
                                      </p:cBhvr>
                                    </p:animEffect>
                                  </p:childTnLst>
                                  <p:subTnLst>
                                    <p:audio>
                                      <p:cMediaNode>
                                        <p:cTn display="0" masterRel="sameClick">
                                          <p:stCondLst>
                                            <p:cond evt="begin" delay="0">
                                              <p:tn val="71"/>
                                            </p:cond>
                                          </p:stCondLst>
                                          <p:endCondLst>
                                            <p:cond evt="onStopAudio" delay="0">
                                              <p:tgtEl>
                                                <p:sldTgt/>
                                              </p:tgtEl>
                                            </p:cond>
                                          </p:endCondLst>
                                        </p:cTn>
                                        <p:tgtEl>
                                          <p:sndTgt r:embed="rId5" name="voltage.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1"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500" fill="hold"/>
                                        <p:tgtEl>
                                          <p:spTgt spid="16"/>
                                        </p:tgtEl>
                                        <p:attrNameLst>
                                          <p:attrName>ppt_x</p:attrName>
                                        </p:attrNameLst>
                                      </p:cBhvr>
                                      <p:tavLst>
                                        <p:tav tm="0">
                                          <p:val>
                                            <p:strVal val="#ppt_x"/>
                                          </p:val>
                                        </p:tav>
                                        <p:tav tm="100000">
                                          <p:val>
                                            <p:strVal val="#ppt_x"/>
                                          </p:val>
                                        </p:tav>
                                      </p:tavLst>
                                    </p:anim>
                                    <p:anim calcmode="lin" valueType="num">
                                      <p:cBhvr additive="base">
                                        <p:cTn id="79" dur="500" fill="hold"/>
                                        <p:tgtEl>
                                          <p:spTgt spid="1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6" name="suction.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38553"/>
                                        </p:tgtEl>
                                        <p:attrNameLst>
                                          <p:attrName>style.visibility</p:attrName>
                                        </p:attrNameLst>
                                      </p:cBhvr>
                                      <p:to>
                                        <p:strVal val="visible"/>
                                      </p:to>
                                    </p:set>
                                    <p:animEffect transition="in" filter="wipe(left)">
                                      <p:cBhvr>
                                        <p:cTn id="84" dur="2000"/>
                                        <p:tgtEl>
                                          <p:spTgt spid="138553"/>
                                        </p:tgtEl>
                                      </p:cBhvr>
                                    </p:animEffect>
                                  </p:childTnLst>
                                  <p:subTnLst>
                                    <p:audio>
                                      <p:cMediaNode>
                                        <p:cTn display="0" masterRel="sameClick">
                                          <p:stCondLst>
                                            <p:cond evt="begin" delay="0">
                                              <p:tn val="82"/>
                                            </p:cond>
                                          </p:stCondLst>
                                          <p:endCondLst>
                                            <p:cond evt="onStopAudio" delay="0">
                                              <p:tgtEl>
                                                <p:sldTgt/>
                                              </p:tgtEl>
                                            </p:cond>
                                          </p:endCondLst>
                                        </p:cTn>
                                        <p:tgtEl>
                                          <p:sndTgt r:embed="rId7" name="drumroll.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1" fill="hold"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6" name="suction.wav"/>
                                        </p:tgtEl>
                                      </p:cMediaNode>
                                    </p:audio>
                                  </p:subTnLst>
                                </p:cTn>
                              </p:par>
                              <p:par>
                                <p:cTn id="91" presetID="2" presetClass="entr" presetSubtype="1" fill="hold" grpId="0" nodeType="withEffect">
                                  <p:stCondLst>
                                    <p:cond delay="0"/>
                                  </p:stCondLst>
                                  <p:childTnLst>
                                    <p:set>
                                      <p:cBhvr>
                                        <p:cTn id="92" dur="1" fill="hold">
                                          <p:stCondLst>
                                            <p:cond delay="0"/>
                                          </p:stCondLst>
                                        </p:cTn>
                                        <p:tgtEl>
                                          <p:spTgt spid="911460"/>
                                        </p:tgtEl>
                                        <p:attrNameLst>
                                          <p:attrName>style.visibility</p:attrName>
                                        </p:attrNameLst>
                                      </p:cBhvr>
                                      <p:to>
                                        <p:strVal val="visible"/>
                                      </p:to>
                                    </p:set>
                                    <p:anim calcmode="lin" valueType="num">
                                      <p:cBhvr additive="base">
                                        <p:cTn id="93" dur="500" fill="hold"/>
                                        <p:tgtEl>
                                          <p:spTgt spid="911460"/>
                                        </p:tgtEl>
                                        <p:attrNameLst>
                                          <p:attrName>ppt_x</p:attrName>
                                        </p:attrNameLst>
                                      </p:cBhvr>
                                      <p:tavLst>
                                        <p:tav tm="0">
                                          <p:val>
                                            <p:strVal val="#ppt_x"/>
                                          </p:val>
                                        </p:tav>
                                        <p:tav tm="100000">
                                          <p:val>
                                            <p:strVal val="#ppt_x"/>
                                          </p:val>
                                        </p:tav>
                                      </p:tavLst>
                                    </p:anim>
                                    <p:anim calcmode="lin" valueType="num">
                                      <p:cBhvr additive="base">
                                        <p:cTn id="94" dur="500" fill="hold"/>
                                        <p:tgtEl>
                                          <p:spTgt spid="911460"/>
                                        </p:tgtEl>
                                        <p:attrNameLst>
                                          <p:attrName>ppt_y</p:attrName>
                                        </p:attrNameLst>
                                      </p:cBhvr>
                                      <p:tavLst>
                                        <p:tav tm="0">
                                          <p:val>
                                            <p:strVal val="0-#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138525"/>
                                        </p:tgtEl>
                                        <p:attrNameLst>
                                          <p:attrName>style.visibility</p:attrName>
                                        </p:attrNameLst>
                                      </p:cBhvr>
                                      <p:to>
                                        <p:strVal val="visible"/>
                                      </p:to>
                                    </p:set>
                                    <p:animEffect transition="in" filter="wipe(left)">
                                      <p:cBhvr>
                                        <p:cTn id="99" dur="2000"/>
                                        <p:tgtEl>
                                          <p:spTgt spid="138525"/>
                                        </p:tgtEl>
                                      </p:cBhvr>
                                    </p:animEffect>
                                  </p:childTnLst>
                                  <p:subTnLst>
                                    <p:audio>
                                      <p:cMediaNode>
                                        <p:cTn display="0" masterRel="sameClick">
                                          <p:stCondLst>
                                            <p:cond evt="begin" delay="0">
                                              <p:tn val="97"/>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408" grpId="0" animBg="1"/>
      <p:bldP spid="138436" grpId="0" animBg="1"/>
      <p:bldP spid="138457" grpId="0" animBg="1"/>
      <p:bldP spid="138476" grpId="0" animBg="1"/>
      <p:bldP spid="138516" grpId="0" animBg="1"/>
      <p:bldP spid="138525" grpId="0" animBg="1"/>
      <p:bldP spid="138553" grpId="0" animBg="1"/>
      <p:bldP spid="9114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4862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33413" indent="-633413"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Aims: </a:t>
            </a:r>
            <a:endParaRPr lang="en-US" altLang="en-US" sz="2400"/>
          </a:p>
          <a:p>
            <a:pPr eaLnBrk="1" hangingPunct="1">
              <a:spcBef>
                <a:spcPct val="0"/>
              </a:spcBef>
              <a:buFontTx/>
              <a:buNone/>
            </a:pPr>
            <a:r>
              <a:rPr lang="en-US" altLang="en-US" sz="2400"/>
              <a:t>• </a:t>
            </a:r>
            <a:r>
              <a:rPr lang="en-US" altLang="en-US" sz="2400" b="1"/>
              <a:t>Aim 6: </a:t>
            </a:r>
            <a:r>
              <a:rPr lang="en-US" altLang="en-US" sz="2400"/>
              <a:t>By using the force law, a student can, with iteration, determine the behavior of an object under simple harmonic motion. The iterative approach (numerical solution), with given initial conditions, applies basic uniform acceleration equations in successive small time increments. At each increment, final values become the following initial conditions. </a:t>
            </a:r>
          </a:p>
          <a:p>
            <a:pPr eaLnBrk="1" hangingPunct="1">
              <a:spcBef>
                <a:spcPct val="0"/>
              </a:spcBef>
              <a:buFontTx/>
              <a:buNone/>
            </a:pPr>
            <a:r>
              <a:rPr lang="en-US" altLang="en-US" sz="2400"/>
              <a:t>• </a:t>
            </a:r>
            <a:r>
              <a:rPr lang="en-US" altLang="en-US" sz="2400" b="1"/>
              <a:t>Aim 7: </a:t>
            </a:r>
            <a:r>
              <a:rPr lang="en-US" altLang="en-US" sz="2400"/>
              <a:t>the observation of simple harmonic motion and the variables affected can be easily followed in computer simulations</a:t>
            </a:r>
          </a:p>
        </p:txBody>
      </p:sp>
      <p:sp>
        <p:nvSpPr>
          <p:cNvPr id="717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extLst>
      <p:ext uri="{BB962C8B-B14F-4D97-AF65-F5344CB8AC3E}">
        <p14:creationId xmlns:p14="http://schemas.microsoft.com/office/powerpoint/2010/main" val="751072230"/>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4" name="Rectangle 4"/>
          <p:cNvSpPr>
            <a:spLocks noChangeArrowheads="1"/>
          </p:cNvSpPr>
          <p:nvPr/>
        </p:nvSpPr>
        <p:spPr bwMode="auto">
          <a:xfrm>
            <a:off x="674688" y="2200275"/>
            <a:ext cx="7772400" cy="46577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t>
            </a:r>
            <a:r>
              <a:rPr lang="en-US" altLang="en-US" sz="2400">
                <a:solidFill>
                  <a:srgbClr val="000000"/>
                </a:solidFill>
                <a:cs typeface="Times New Roman" pitchFamily="18" charset="0"/>
                <a:sym typeface="Symbol" pitchFamily="18" charset="2"/>
              </a:rPr>
              <a:t>They can be                                                      driven externally, like a                                                   pendulum in a gravitational                                                     field.</a:t>
            </a:r>
            <a:endParaRPr lang="en-US" altLang="en-US" sz="2400">
              <a:sym typeface="Symbol" pitchFamily="18" charset="2"/>
            </a:endParaRPr>
          </a:p>
          <a:p>
            <a:pPr eaLnBrk="1" hangingPunct="1">
              <a:buFontTx/>
              <a:buNone/>
            </a:pPr>
            <a:r>
              <a:rPr lang="en-US" altLang="en-US" sz="2400">
                <a:sym typeface="Symbol" pitchFamily="18" charset="2"/>
              </a:rPr>
              <a:t>EXAMPLE: </a:t>
            </a:r>
            <a:r>
              <a:rPr lang="en-US" altLang="en-US" sz="2400">
                <a:solidFill>
                  <a:srgbClr val="000000"/>
                </a:solidFill>
                <a:cs typeface="Times New Roman" pitchFamily="18" charset="0"/>
                <a:sym typeface="Symbol" pitchFamily="18" charset="2"/>
              </a:rPr>
              <a:t>They can be                                                    driven internally, like a                                                          mass on a spring.</a:t>
            </a:r>
          </a:p>
        </p:txBody>
      </p:sp>
      <p:sp>
        <p:nvSpPr>
          <p:cNvPr id="573442" name="Rectangle 2"/>
          <p:cNvSpPr>
            <a:spLocks noChangeArrowheads="1"/>
          </p:cNvSpPr>
          <p:nvPr/>
        </p:nvSpPr>
        <p:spPr bwMode="auto">
          <a:xfrm>
            <a:off x="685800" y="1343025"/>
            <a:ext cx="7772400" cy="8572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Examples of oscillation</a:t>
            </a:r>
          </a:p>
          <a:p>
            <a:pPr eaLnBrk="1" hangingPunct="1">
              <a:buFontTx/>
              <a:buNone/>
            </a:pPr>
            <a:r>
              <a:rPr lang="en-US" altLang="en-US" sz="2400">
                <a:solidFill>
                  <a:srgbClr val="000000"/>
                </a:solidFill>
                <a:cs typeface="Times New Roman" pitchFamily="18" charset="0"/>
                <a:sym typeface="Symbol" pitchFamily="18" charset="2"/>
              </a:rPr>
              <a:t></a:t>
            </a:r>
            <a:r>
              <a:rPr lang="en-US" altLang="en-US" sz="2400" b="1">
                <a:solidFill>
                  <a:srgbClr val="000000"/>
                </a:solidFill>
                <a:cs typeface="Times New Roman" pitchFamily="18" charset="0"/>
                <a:sym typeface="Symbol" pitchFamily="18" charset="2"/>
              </a:rPr>
              <a:t>Oscillations</a:t>
            </a:r>
            <a:r>
              <a:rPr lang="en-US" altLang="en-US" sz="2400">
                <a:solidFill>
                  <a:srgbClr val="000000"/>
                </a:solidFill>
                <a:cs typeface="Times New Roman" pitchFamily="18" charset="0"/>
                <a:sym typeface="Symbol" pitchFamily="18" charset="2"/>
              </a:rPr>
              <a:t> are vibrations which repeat themselves.</a:t>
            </a:r>
          </a:p>
        </p:txBody>
      </p:sp>
      <p:sp>
        <p:nvSpPr>
          <p:cNvPr id="573566" name="Rectangle 126"/>
          <p:cNvSpPr>
            <a:spLocks noChangeArrowheads="1"/>
          </p:cNvSpPr>
          <p:nvPr/>
        </p:nvSpPr>
        <p:spPr bwMode="auto">
          <a:xfrm>
            <a:off x="682625" y="4935538"/>
            <a:ext cx="3679825" cy="192246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b="1" i="1"/>
              <a:t>FYI</a:t>
            </a:r>
          </a:p>
          <a:p>
            <a:pPr eaLnBrk="1" hangingPunct="1">
              <a:buFontTx/>
              <a:buNone/>
            </a:pPr>
            <a:r>
              <a:rPr lang="en-US" altLang="en-US" sz="2400" b="1">
                <a:sym typeface="Symbol" pitchFamily="18" charset="2"/>
              </a:rPr>
              <a:t></a:t>
            </a:r>
            <a:r>
              <a:rPr lang="en-US" altLang="en-US" sz="2400">
                <a:sym typeface="Symbol" pitchFamily="18" charset="2"/>
              </a:rPr>
              <a:t>In all oscillations </a:t>
            </a:r>
            <a:r>
              <a:rPr lang="en-US" altLang="en-US" sz="2400" i="1">
                <a:sym typeface="Symbol" pitchFamily="18" charset="2"/>
              </a:rPr>
              <a:t>v</a:t>
            </a:r>
            <a:r>
              <a:rPr lang="en-US" altLang="en-US" sz="2400">
                <a:sym typeface="Symbol" pitchFamily="18" charset="2"/>
              </a:rPr>
              <a:t> = 0 at the extremes and </a:t>
            </a:r>
            <a:r>
              <a:rPr lang="en-US" altLang="en-US" sz="2400" i="1">
                <a:sym typeface="Symbol" pitchFamily="18" charset="2"/>
              </a:rPr>
              <a:t>v</a:t>
            </a:r>
            <a:r>
              <a:rPr lang="en-US" altLang="en-US" sz="2400">
                <a:sym typeface="Symbol" pitchFamily="18" charset="2"/>
              </a:rPr>
              <a:t> = </a:t>
            </a:r>
            <a:r>
              <a:rPr lang="en-US" altLang="en-US" sz="2400" i="1">
                <a:sym typeface="Symbol" pitchFamily="18" charset="2"/>
              </a:rPr>
              <a:t>v</a:t>
            </a:r>
            <a:r>
              <a:rPr lang="en-US" altLang="en-US" sz="2400" baseline="-25000">
                <a:sym typeface="Symbol" pitchFamily="18" charset="2"/>
              </a:rPr>
              <a:t>max</a:t>
            </a:r>
            <a:r>
              <a:rPr lang="en-US" altLang="en-US" sz="2400">
                <a:sym typeface="Symbol" pitchFamily="18" charset="2"/>
              </a:rPr>
              <a:t> in the middle of the motion.</a:t>
            </a:r>
            <a:endParaRPr lang="en-US" altLang="en-US" sz="2400" i="1">
              <a:sym typeface="Symbol" pitchFamily="18" charset="2"/>
            </a:endParaRPr>
          </a:p>
        </p:txBody>
      </p:sp>
      <p:grpSp>
        <p:nvGrpSpPr>
          <p:cNvPr id="2" name="Group 13"/>
          <p:cNvGrpSpPr>
            <a:grpSpLocks/>
          </p:cNvGrpSpPr>
          <p:nvPr/>
        </p:nvGrpSpPr>
        <p:grpSpPr bwMode="auto">
          <a:xfrm rot="-5400000">
            <a:off x="6796088" y="830262"/>
            <a:ext cx="304800" cy="3883025"/>
            <a:chOff x="1934" y="1419"/>
            <a:chExt cx="192" cy="2446"/>
          </a:xfrm>
        </p:grpSpPr>
        <p:sp>
          <p:nvSpPr>
            <p:cNvPr id="573448" name="Oval 8"/>
            <p:cNvSpPr>
              <a:spLocks noChangeArrowheads="1"/>
            </p:cNvSpPr>
            <p:nvPr/>
          </p:nvSpPr>
          <p:spPr bwMode="auto">
            <a:xfrm>
              <a:off x="1970" y="3691"/>
              <a:ext cx="159" cy="159"/>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8228" name="Line 9"/>
            <p:cNvSpPr>
              <a:spLocks noChangeShapeType="1"/>
            </p:cNvSpPr>
            <p:nvPr/>
          </p:nvSpPr>
          <p:spPr bwMode="auto">
            <a:xfrm flipV="1">
              <a:off x="2033" y="2653"/>
              <a:ext cx="0" cy="10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229" name="Group 12"/>
            <p:cNvGrpSpPr>
              <a:grpSpLocks/>
            </p:cNvGrpSpPr>
            <p:nvPr/>
          </p:nvGrpSpPr>
          <p:grpSpPr bwMode="auto">
            <a:xfrm>
              <a:off x="1934" y="1419"/>
              <a:ext cx="174" cy="2446"/>
              <a:chOff x="1934" y="1419"/>
              <a:chExt cx="174" cy="2446"/>
            </a:xfrm>
          </p:grpSpPr>
          <p:sp>
            <p:nvSpPr>
              <p:cNvPr id="8230" name="Rectangle 10"/>
              <p:cNvSpPr>
                <a:spLocks noChangeArrowheads="1"/>
              </p:cNvSpPr>
              <p:nvPr/>
            </p:nvSpPr>
            <p:spPr bwMode="auto">
              <a:xfrm>
                <a:off x="1940" y="2645"/>
                <a:ext cx="167"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8231" name="Rectangle 11"/>
              <p:cNvSpPr>
                <a:spLocks noChangeArrowheads="1"/>
              </p:cNvSpPr>
              <p:nvPr/>
            </p:nvSpPr>
            <p:spPr bwMode="auto">
              <a:xfrm>
                <a:off x="1934" y="1419"/>
                <a:ext cx="174"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grpSp>
        <p:nvGrpSpPr>
          <p:cNvPr id="4" name="Group 17"/>
          <p:cNvGrpSpPr>
            <a:grpSpLocks/>
          </p:cNvGrpSpPr>
          <p:nvPr/>
        </p:nvGrpSpPr>
        <p:grpSpPr bwMode="auto">
          <a:xfrm>
            <a:off x="6492875" y="2479675"/>
            <a:ext cx="950913" cy="349250"/>
            <a:chOff x="3774" y="2486"/>
            <a:chExt cx="599" cy="220"/>
          </a:xfrm>
        </p:grpSpPr>
        <p:sp>
          <p:nvSpPr>
            <p:cNvPr id="8224" name="Rectangle 5"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8225" name="Line 6"/>
            <p:cNvSpPr>
              <a:spLocks noChangeShapeType="1"/>
            </p:cNvSpPr>
            <p:nvPr/>
          </p:nvSpPr>
          <p:spPr bwMode="auto">
            <a:xfrm>
              <a:off x="3782" y="2665"/>
              <a:ext cx="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6" name="Oval 15"/>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573540" name="Freeform 100"/>
          <p:cNvSpPr>
            <a:spLocks/>
          </p:cNvSpPr>
          <p:nvPr/>
        </p:nvSpPr>
        <p:spPr bwMode="auto">
          <a:xfrm>
            <a:off x="4491038" y="5797550"/>
            <a:ext cx="3722687"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41" name="Rectangle 101"/>
          <p:cNvSpPr>
            <a:spLocks noChangeArrowheads="1"/>
          </p:cNvSpPr>
          <p:nvPr/>
        </p:nvSpPr>
        <p:spPr bwMode="auto">
          <a:xfrm>
            <a:off x="8120063" y="5797550"/>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 name="Group 104"/>
          <p:cNvGrpSpPr>
            <a:grpSpLocks/>
          </p:cNvGrpSpPr>
          <p:nvPr/>
        </p:nvGrpSpPr>
        <p:grpSpPr bwMode="auto">
          <a:xfrm>
            <a:off x="4479925" y="5797550"/>
            <a:ext cx="4664075" cy="1346200"/>
            <a:chOff x="1708" y="3117"/>
            <a:chExt cx="2938" cy="848"/>
          </a:xfrm>
        </p:grpSpPr>
        <p:sp>
          <p:nvSpPr>
            <p:cNvPr id="8209" name="Freeform 105"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106"/>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8211" name="Group 107"/>
            <p:cNvGrpSpPr>
              <a:grpSpLocks/>
            </p:cNvGrpSpPr>
            <p:nvPr/>
          </p:nvGrpSpPr>
          <p:grpSpPr bwMode="auto">
            <a:xfrm>
              <a:off x="2361" y="3117"/>
              <a:ext cx="2084" cy="848"/>
              <a:chOff x="2688" y="1584"/>
              <a:chExt cx="2084" cy="848"/>
            </a:xfrm>
          </p:grpSpPr>
          <p:sp>
            <p:nvSpPr>
              <p:cNvPr id="8212" name="Line 108"/>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13" name="Line 109"/>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4" name="Text Box 110"/>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8215" name="Text Box 111"/>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8216" name="Line 112"/>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17" name="Line 113"/>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18" name="Line 114"/>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19" name="Line 115"/>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20" name="Line 116"/>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21" name="Line 117"/>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22" name="Line 118"/>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23" name="Line 119"/>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573560" name="Text Box 120"/>
          <p:cNvSpPr txBox="1">
            <a:spLocks noChangeArrowheads="1"/>
          </p:cNvSpPr>
          <p:nvPr/>
        </p:nvSpPr>
        <p:spPr bwMode="auto">
          <a:xfrm>
            <a:off x="8374063" y="2290763"/>
            <a:ext cx="74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hlink"/>
                </a:solidFill>
              </a:rPr>
              <a:t>v = 0</a:t>
            </a:r>
          </a:p>
        </p:txBody>
      </p:sp>
      <p:sp>
        <p:nvSpPr>
          <p:cNvPr id="573561" name="Text Box 121"/>
          <p:cNvSpPr txBox="1">
            <a:spLocks noChangeArrowheads="1"/>
          </p:cNvSpPr>
          <p:nvPr/>
        </p:nvSpPr>
        <p:spPr bwMode="auto">
          <a:xfrm rot="-5400000">
            <a:off x="6224588" y="3756025"/>
            <a:ext cx="1054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hlink"/>
                </a:solidFill>
              </a:rPr>
              <a:t>v = v</a:t>
            </a:r>
            <a:r>
              <a:rPr lang="en-US" altLang="en-US" sz="2000" baseline="-25000">
                <a:solidFill>
                  <a:schemeClr val="hlink"/>
                </a:solidFill>
              </a:rPr>
              <a:t>max</a:t>
            </a:r>
            <a:endParaRPr lang="en-US" altLang="en-US" sz="2000">
              <a:solidFill>
                <a:schemeClr val="hlink"/>
              </a:solidFill>
            </a:endParaRPr>
          </a:p>
        </p:txBody>
      </p:sp>
      <p:sp>
        <p:nvSpPr>
          <p:cNvPr id="573562" name="Text Box 122"/>
          <p:cNvSpPr txBox="1">
            <a:spLocks noChangeArrowheads="1"/>
          </p:cNvSpPr>
          <p:nvPr/>
        </p:nvSpPr>
        <p:spPr bwMode="auto">
          <a:xfrm>
            <a:off x="4789488" y="2293938"/>
            <a:ext cx="7461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hlink"/>
                </a:solidFill>
              </a:rPr>
              <a:t>v = 0</a:t>
            </a:r>
          </a:p>
        </p:txBody>
      </p:sp>
      <p:sp>
        <p:nvSpPr>
          <p:cNvPr id="573563" name="Text Box 123"/>
          <p:cNvSpPr txBox="1">
            <a:spLocks noChangeArrowheads="1"/>
          </p:cNvSpPr>
          <p:nvPr/>
        </p:nvSpPr>
        <p:spPr bwMode="auto">
          <a:xfrm rot="-5400000">
            <a:off x="7685088" y="5106988"/>
            <a:ext cx="860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v = 0</a:t>
            </a:r>
          </a:p>
        </p:txBody>
      </p:sp>
      <p:sp>
        <p:nvSpPr>
          <p:cNvPr id="573564" name="Text Box 124"/>
          <p:cNvSpPr txBox="1">
            <a:spLocks noChangeArrowheads="1"/>
          </p:cNvSpPr>
          <p:nvPr/>
        </p:nvSpPr>
        <p:spPr bwMode="auto">
          <a:xfrm rot="-5400000">
            <a:off x="6261100" y="4887913"/>
            <a:ext cx="1228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v = v</a:t>
            </a:r>
            <a:r>
              <a:rPr lang="en-US" altLang="en-US" sz="2400" baseline="-25000">
                <a:solidFill>
                  <a:schemeClr val="hlink"/>
                </a:solidFill>
              </a:rPr>
              <a:t>max</a:t>
            </a:r>
            <a:endParaRPr lang="en-US" altLang="en-US" sz="2400">
              <a:solidFill>
                <a:schemeClr val="hlink"/>
              </a:solidFill>
            </a:endParaRPr>
          </a:p>
        </p:txBody>
      </p:sp>
      <p:sp>
        <p:nvSpPr>
          <p:cNvPr id="573565" name="Text Box 125"/>
          <p:cNvSpPr txBox="1">
            <a:spLocks noChangeArrowheads="1"/>
          </p:cNvSpPr>
          <p:nvPr/>
        </p:nvSpPr>
        <p:spPr bwMode="auto">
          <a:xfrm rot="-5400000">
            <a:off x="5207000" y="5089525"/>
            <a:ext cx="860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v = 0</a:t>
            </a:r>
          </a:p>
        </p:txBody>
      </p:sp>
      <p:sp>
        <p:nvSpPr>
          <p:cNvPr id="41"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a:defRPr/>
            </a:pPr>
            <a:r>
              <a:rPr lang="en-US" altLang="en-US" sz="2800" b="1" kern="0">
                <a:solidFill>
                  <a:schemeClr val="tx2"/>
                </a:solidFill>
                <a:latin typeface="+mj-lt"/>
                <a:ea typeface="+mj-ea"/>
                <a:cs typeface="+mj-cs"/>
              </a:rPr>
              <a:t>Topic 9: Wave phenomena - AHL</a:t>
            </a:r>
            <a:br>
              <a:rPr lang="en-US" altLang="en-US" sz="2800" b="1" kern="0">
                <a:solidFill>
                  <a:schemeClr val="tx2"/>
                </a:solidFill>
                <a:latin typeface="+mj-lt"/>
                <a:ea typeface="+mj-ea"/>
                <a:cs typeface="+mj-cs"/>
              </a:rPr>
            </a:br>
            <a:r>
              <a:rPr lang="en-US" altLang="en-US" sz="2800" kern="0">
                <a:latin typeface="+mj-lt"/>
                <a:ea typeface="+mj-ea"/>
                <a:cs typeface="+mj-cs"/>
              </a:rPr>
              <a:t>9.1 – Simple harmonic motion</a:t>
            </a:r>
            <a:endParaRPr lang="en-US" altLang="en-US" sz="2800" kern="0" dirty="0">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3442">
                                            <p:txEl>
                                              <p:pRg st="0" end="0"/>
                                            </p:txEl>
                                          </p:spTgt>
                                        </p:tgtEl>
                                        <p:attrNameLst>
                                          <p:attrName>style.visibility</p:attrName>
                                        </p:attrNameLst>
                                      </p:cBhvr>
                                      <p:to>
                                        <p:strVal val="visible"/>
                                      </p:to>
                                    </p:set>
                                    <p:anim calcmode="lin" valueType="num">
                                      <p:cBhvr additive="base">
                                        <p:cTn id="7" dur="500" fill="hold"/>
                                        <p:tgtEl>
                                          <p:spTgt spid="5734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73442">
                                            <p:txEl>
                                              <p:pRg st="1" end="1"/>
                                            </p:txEl>
                                          </p:spTgt>
                                        </p:tgtEl>
                                        <p:attrNameLst>
                                          <p:attrName>style.visibility</p:attrName>
                                        </p:attrNameLst>
                                      </p:cBhvr>
                                      <p:to>
                                        <p:strVal val="visible"/>
                                      </p:to>
                                    </p:set>
                                    <p:anim calcmode="lin" valueType="num">
                                      <p:cBhvr additive="base">
                                        <p:cTn id="13" dur="500" fill="hold"/>
                                        <p:tgtEl>
                                          <p:spTgt spid="5734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73444">
                                            <p:txEl>
                                              <p:pRg st="0" end="0"/>
                                            </p:txEl>
                                          </p:spTgt>
                                        </p:tgtEl>
                                        <p:attrNameLst>
                                          <p:attrName>style.visibility</p:attrName>
                                        </p:attrNameLst>
                                      </p:cBhvr>
                                      <p:to>
                                        <p:strVal val="visible"/>
                                      </p:to>
                                    </p:set>
                                    <p:anim calcmode="lin" valueType="num">
                                      <p:cBhvr additive="base">
                                        <p:cTn id="19" dur="500" fill="hold"/>
                                        <p:tgtEl>
                                          <p:spTgt spid="57344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mph" presetSubtype="0" repeatCount="indefinite" accel="50000" decel="50000" autoRev="1" fill="hold" nodeType="clickEffect">
                                  <p:stCondLst>
                                    <p:cond delay="0"/>
                                  </p:stCondLst>
                                  <p:childTnLst>
                                    <p:animRot by="10800000">
                                      <p:cBhvr>
                                        <p:cTn id="32" dur="3000" fill="hold"/>
                                        <p:tgtEl>
                                          <p:spTgt spid="2"/>
                                        </p:tgtEl>
                                        <p:attrNameLst>
                                          <p:attrName>r</p:attrName>
                                        </p:attrNameLst>
                                      </p:cBhvr>
                                    </p:animRo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573560"/>
                                        </p:tgtEl>
                                        <p:attrNameLst>
                                          <p:attrName>style.visibility</p:attrName>
                                        </p:attrNameLst>
                                      </p:cBhvr>
                                      <p:to>
                                        <p:strVal val="visible"/>
                                      </p:to>
                                    </p:set>
                                    <p:anim calcmode="lin" valueType="num">
                                      <p:cBhvr>
                                        <p:cTn id="37" dur="500" fill="hold"/>
                                        <p:tgtEl>
                                          <p:spTgt spid="573560"/>
                                        </p:tgtEl>
                                        <p:attrNameLst>
                                          <p:attrName>ppt_w</p:attrName>
                                        </p:attrNameLst>
                                      </p:cBhvr>
                                      <p:tavLst>
                                        <p:tav tm="0">
                                          <p:val>
                                            <p:fltVal val="0"/>
                                          </p:val>
                                        </p:tav>
                                        <p:tav tm="100000">
                                          <p:val>
                                            <p:strVal val="#ppt_w"/>
                                          </p:val>
                                        </p:tav>
                                      </p:tavLst>
                                    </p:anim>
                                    <p:anim calcmode="lin" valueType="num">
                                      <p:cBhvr>
                                        <p:cTn id="38" dur="500" fill="hold"/>
                                        <p:tgtEl>
                                          <p:spTgt spid="573560"/>
                                        </p:tgtEl>
                                        <p:attrNameLst>
                                          <p:attrName>ppt_h</p:attrName>
                                        </p:attrNameLst>
                                      </p:cBhvr>
                                      <p:tavLst>
                                        <p:tav tm="0">
                                          <p:val>
                                            <p:fltVal val="0"/>
                                          </p:val>
                                        </p:tav>
                                        <p:tav tm="100000">
                                          <p:val>
                                            <p:strVal val="#ppt_h"/>
                                          </p:val>
                                        </p:tav>
                                      </p:tavLst>
                                    </p:anim>
                                    <p:animEffect transition="in" filter="fade">
                                      <p:cBhvr>
                                        <p:cTn id="39" dur="500"/>
                                        <p:tgtEl>
                                          <p:spTgt spid="573560"/>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573561"/>
                                        </p:tgtEl>
                                        <p:attrNameLst>
                                          <p:attrName>style.visibility</p:attrName>
                                        </p:attrNameLst>
                                      </p:cBhvr>
                                      <p:to>
                                        <p:strVal val="visible"/>
                                      </p:to>
                                    </p:set>
                                    <p:anim calcmode="lin" valueType="num">
                                      <p:cBhvr>
                                        <p:cTn id="44" dur="500" fill="hold"/>
                                        <p:tgtEl>
                                          <p:spTgt spid="573561"/>
                                        </p:tgtEl>
                                        <p:attrNameLst>
                                          <p:attrName>ppt_w</p:attrName>
                                        </p:attrNameLst>
                                      </p:cBhvr>
                                      <p:tavLst>
                                        <p:tav tm="0">
                                          <p:val>
                                            <p:fltVal val="0"/>
                                          </p:val>
                                        </p:tav>
                                        <p:tav tm="100000">
                                          <p:val>
                                            <p:strVal val="#ppt_w"/>
                                          </p:val>
                                        </p:tav>
                                      </p:tavLst>
                                    </p:anim>
                                    <p:anim calcmode="lin" valueType="num">
                                      <p:cBhvr>
                                        <p:cTn id="45" dur="500" fill="hold"/>
                                        <p:tgtEl>
                                          <p:spTgt spid="573561"/>
                                        </p:tgtEl>
                                        <p:attrNameLst>
                                          <p:attrName>ppt_h</p:attrName>
                                        </p:attrNameLst>
                                      </p:cBhvr>
                                      <p:tavLst>
                                        <p:tav tm="0">
                                          <p:val>
                                            <p:fltVal val="0"/>
                                          </p:val>
                                        </p:tav>
                                        <p:tav tm="100000">
                                          <p:val>
                                            <p:strVal val="#ppt_h"/>
                                          </p:val>
                                        </p:tav>
                                      </p:tavLst>
                                    </p:anim>
                                    <p:animEffect transition="in" filter="fade">
                                      <p:cBhvr>
                                        <p:cTn id="46" dur="500"/>
                                        <p:tgtEl>
                                          <p:spTgt spid="573561"/>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573562"/>
                                        </p:tgtEl>
                                        <p:attrNameLst>
                                          <p:attrName>style.visibility</p:attrName>
                                        </p:attrNameLst>
                                      </p:cBhvr>
                                      <p:to>
                                        <p:strVal val="visible"/>
                                      </p:to>
                                    </p:set>
                                    <p:anim calcmode="lin" valueType="num">
                                      <p:cBhvr>
                                        <p:cTn id="51" dur="500" fill="hold"/>
                                        <p:tgtEl>
                                          <p:spTgt spid="573562"/>
                                        </p:tgtEl>
                                        <p:attrNameLst>
                                          <p:attrName>ppt_w</p:attrName>
                                        </p:attrNameLst>
                                      </p:cBhvr>
                                      <p:tavLst>
                                        <p:tav tm="0">
                                          <p:val>
                                            <p:fltVal val="0"/>
                                          </p:val>
                                        </p:tav>
                                        <p:tav tm="100000">
                                          <p:val>
                                            <p:strVal val="#ppt_w"/>
                                          </p:val>
                                        </p:tav>
                                      </p:tavLst>
                                    </p:anim>
                                    <p:anim calcmode="lin" valueType="num">
                                      <p:cBhvr>
                                        <p:cTn id="52" dur="500" fill="hold"/>
                                        <p:tgtEl>
                                          <p:spTgt spid="573562"/>
                                        </p:tgtEl>
                                        <p:attrNameLst>
                                          <p:attrName>ppt_h</p:attrName>
                                        </p:attrNameLst>
                                      </p:cBhvr>
                                      <p:tavLst>
                                        <p:tav tm="0">
                                          <p:val>
                                            <p:fltVal val="0"/>
                                          </p:val>
                                        </p:tav>
                                        <p:tav tm="100000">
                                          <p:val>
                                            <p:strVal val="#ppt_h"/>
                                          </p:val>
                                        </p:tav>
                                      </p:tavLst>
                                    </p:anim>
                                    <p:animEffect transition="in" filter="fade">
                                      <p:cBhvr>
                                        <p:cTn id="53" dur="500"/>
                                        <p:tgtEl>
                                          <p:spTgt spid="573562"/>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573444">
                                            <p:txEl>
                                              <p:pRg st="1" end="1"/>
                                            </p:txEl>
                                          </p:spTgt>
                                        </p:tgtEl>
                                        <p:attrNameLst>
                                          <p:attrName>style.visibility</p:attrName>
                                        </p:attrNameLst>
                                      </p:cBhvr>
                                      <p:to>
                                        <p:strVal val="visible"/>
                                      </p:to>
                                    </p:set>
                                    <p:anim calcmode="lin" valueType="num">
                                      <p:cBhvr additive="base">
                                        <p:cTn id="58" dur="500" fill="hold"/>
                                        <p:tgtEl>
                                          <p:spTgt spid="573444">
                                            <p:txEl>
                                              <p:pRg st="1" end="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734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73540"/>
                                        </p:tgtEl>
                                        <p:attrNameLst>
                                          <p:attrName>style.visibility</p:attrName>
                                        </p:attrNameLst>
                                      </p:cBhvr>
                                      <p:to>
                                        <p:strVal val="visible"/>
                                      </p:to>
                                    </p:set>
                                    <p:animEffect transition="in" filter="fade">
                                      <p:cBhvr>
                                        <p:cTn id="64" dur="2000"/>
                                        <p:tgtEl>
                                          <p:spTgt spid="573540"/>
                                        </p:tgtEl>
                                      </p:cBhvr>
                                    </p:animEffect>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par>
                                <p:cTn id="65" presetID="10" presetClass="entr" presetSubtype="0" fill="hold" grpId="0" nodeType="withEffect">
                                  <p:stCondLst>
                                    <p:cond delay="0"/>
                                  </p:stCondLst>
                                  <p:childTnLst>
                                    <p:set>
                                      <p:cBhvr>
                                        <p:cTn id="66" dur="1" fill="hold">
                                          <p:stCondLst>
                                            <p:cond delay="0"/>
                                          </p:stCondLst>
                                        </p:cTn>
                                        <p:tgtEl>
                                          <p:spTgt spid="573541"/>
                                        </p:tgtEl>
                                        <p:attrNameLst>
                                          <p:attrName>style.visibility</p:attrName>
                                        </p:attrNameLst>
                                      </p:cBhvr>
                                      <p:to>
                                        <p:strVal val="visible"/>
                                      </p:to>
                                    </p:set>
                                    <p:animEffect transition="in" filter="fade">
                                      <p:cBhvr>
                                        <p:cTn id="67" dur="2000"/>
                                        <p:tgtEl>
                                          <p:spTgt spid="573541"/>
                                        </p:tgtEl>
                                      </p:cBhvr>
                                    </p:animEffect>
                                  </p:childTnLst>
                                </p:cTn>
                              </p:par>
                              <p:par>
                                <p:cTn id="68" presetID="10" presetClass="entr" presetSubtype="0" fill="hold"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2000"/>
                                        <p:tgtEl>
                                          <p:spTgt spid="5"/>
                                        </p:tgtEl>
                                      </p:cBhvr>
                                    </p:animEffect>
                                  </p:childTnLst>
                                </p:cTn>
                              </p:par>
                              <p:par>
                                <p:cTn id="71" presetID="6" presetClass="emph" presetSubtype="0" repeatCount="indefinite" accel="50000" decel="50000" autoRev="1" fill="hold" grpId="1" nodeType="withEffect">
                                  <p:stCondLst>
                                    <p:cond delay="0"/>
                                  </p:stCondLst>
                                  <p:childTnLst>
                                    <p:animScale>
                                      <p:cBhvr>
                                        <p:cTn id="72" dur="2000" fill="hold"/>
                                        <p:tgtEl>
                                          <p:spTgt spid="573540"/>
                                        </p:tgtEl>
                                      </p:cBhvr>
                                      <p:by x="25000" y="100000"/>
                                    </p:animScale>
                                  </p:childTnLst>
                                </p:cTn>
                              </p:par>
                              <p:par>
                                <p:cTn id="73" presetID="35" presetClass="path" presetSubtype="0" repeatCount="indefinite" accel="50000" decel="50000" autoRev="1" fill="hold" grpId="2" nodeType="withEffect">
                                  <p:stCondLst>
                                    <p:cond delay="0"/>
                                  </p:stCondLst>
                                  <p:childTnLst>
                                    <p:animMotion origin="layout" path="M 4.72222E-6 1.85185E-6 L -0.12639 1.85185E-6 " pathEditMode="relative" rAng="0" ptsTypes="AA">
                                      <p:cBhvr>
                                        <p:cTn id="74" dur="2000" fill="hold"/>
                                        <p:tgtEl>
                                          <p:spTgt spid="573540"/>
                                        </p:tgtEl>
                                        <p:attrNameLst>
                                          <p:attrName>ppt_x</p:attrName>
                                          <p:attrName>ppt_y</p:attrName>
                                        </p:attrNameLst>
                                      </p:cBhvr>
                                      <p:rCtr x="-6319" y="0"/>
                                    </p:animMotion>
                                  </p:childTnLst>
                                </p:cTn>
                              </p:par>
                              <p:par>
                                <p:cTn id="75"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76" dur="2000" fill="hold"/>
                                        <p:tgtEl>
                                          <p:spTgt spid="573541"/>
                                        </p:tgtEl>
                                        <p:attrNameLst>
                                          <p:attrName>ppt_x</p:attrName>
                                          <p:attrName>ppt_y</p:attrName>
                                        </p:attrNameLst>
                                      </p:cBhvr>
                                      <p:rCtr x="-13351" y="0"/>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573563"/>
                                        </p:tgtEl>
                                        <p:attrNameLst>
                                          <p:attrName>style.visibility</p:attrName>
                                        </p:attrNameLst>
                                      </p:cBhvr>
                                      <p:to>
                                        <p:strVal val="visible"/>
                                      </p:to>
                                    </p:set>
                                    <p:anim calcmode="lin" valueType="num">
                                      <p:cBhvr>
                                        <p:cTn id="81" dur="500" fill="hold"/>
                                        <p:tgtEl>
                                          <p:spTgt spid="573563"/>
                                        </p:tgtEl>
                                        <p:attrNameLst>
                                          <p:attrName>ppt_w</p:attrName>
                                        </p:attrNameLst>
                                      </p:cBhvr>
                                      <p:tavLst>
                                        <p:tav tm="0">
                                          <p:val>
                                            <p:fltVal val="0"/>
                                          </p:val>
                                        </p:tav>
                                        <p:tav tm="100000">
                                          <p:val>
                                            <p:strVal val="#ppt_w"/>
                                          </p:val>
                                        </p:tav>
                                      </p:tavLst>
                                    </p:anim>
                                    <p:anim calcmode="lin" valueType="num">
                                      <p:cBhvr>
                                        <p:cTn id="82" dur="500" fill="hold"/>
                                        <p:tgtEl>
                                          <p:spTgt spid="573563"/>
                                        </p:tgtEl>
                                        <p:attrNameLst>
                                          <p:attrName>ppt_h</p:attrName>
                                        </p:attrNameLst>
                                      </p:cBhvr>
                                      <p:tavLst>
                                        <p:tav tm="0">
                                          <p:val>
                                            <p:fltVal val="0"/>
                                          </p:val>
                                        </p:tav>
                                        <p:tav tm="100000">
                                          <p:val>
                                            <p:strVal val="#ppt_h"/>
                                          </p:val>
                                        </p:tav>
                                      </p:tavLst>
                                    </p:anim>
                                    <p:animEffect transition="in" filter="fade">
                                      <p:cBhvr>
                                        <p:cTn id="83" dur="500"/>
                                        <p:tgtEl>
                                          <p:spTgt spid="573563"/>
                                        </p:tgtEl>
                                      </p:cBhvr>
                                    </p:animEffect>
                                  </p:childTnLst>
                                  <p:subTnLst>
                                    <p:audio>
                                      <p:cMediaNode>
                                        <p:cTn display="0" masterRel="sameClick">
                                          <p:stCondLst>
                                            <p:cond evt="begin" delay="0">
                                              <p:tn val="79"/>
                                            </p:cond>
                                          </p:stCondLst>
                                          <p:endCondLst>
                                            <p:cond evt="onStopAudio" delay="0">
                                              <p:tgtEl>
                                                <p:sldTgt/>
                                              </p:tgtEl>
                                            </p:cond>
                                          </p:endCondLst>
                                        </p:cTn>
                                        <p:tgtEl>
                                          <p:sndTgt r:embed="rId3" name="camera.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573564"/>
                                        </p:tgtEl>
                                        <p:attrNameLst>
                                          <p:attrName>style.visibility</p:attrName>
                                        </p:attrNameLst>
                                      </p:cBhvr>
                                      <p:to>
                                        <p:strVal val="visible"/>
                                      </p:to>
                                    </p:set>
                                    <p:anim calcmode="lin" valueType="num">
                                      <p:cBhvr>
                                        <p:cTn id="88" dur="500" fill="hold"/>
                                        <p:tgtEl>
                                          <p:spTgt spid="573564"/>
                                        </p:tgtEl>
                                        <p:attrNameLst>
                                          <p:attrName>ppt_w</p:attrName>
                                        </p:attrNameLst>
                                      </p:cBhvr>
                                      <p:tavLst>
                                        <p:tav tm="0">
                                          <p:val>
                                            <p:fltVal val="0"/>
                                          </p:val>
                                        </p:tav>
                                        <p:tav tm="100000">
                                          <p:val>
                                            <p:strVal val="#ppt_w"/>
                                          </p:val>
                                        </p:tav>
                                      </p:tavLst>
                                    </p:anim>
                                    <p:anim calcmode="lin" valueType="num">
                                      <p:cBhvr>
                                        <p:cTn id="89" dur="500" fill="hold"/>
                                        <p:tgtEl>
                                          <p:spTgt spid="573564"/>
                                        </p:tgtEl>
                                        <p:attrNameLst>
                                          <p:attrName>ppt_h</p:attrName>
                                        </p:attrNameLst>
                                      </p:cBhvr>
                                      <p:tavLst>
                                        <p:tav tm="0">
                                          <p:val>
                                            <p:fltVal val="0"/>
                                          </p:val>
                                        </p:tav>
                                        <p:tav tm="100000">
                                          <p:val>
                                            <p:strVal val="#ppt_h"/>
                                          </p:val>
                                        </p:tav>
                                      </p:tavLst>
                                    </p:anim>
                                    <p:animEffect transition="in" filter="fade">
                                      <p:cBhvr>
                                        <p:cTn id="90" dur="500"/>
                                        <p:tgtEl>
                                          <p:spTgt spid="573564"/>
                                        </p:tgtEl>
                                      </p:cBhvr>
                                    </p:animEffect>
                                  </p:childTnLst>
                                  <p:subTnLst>
                                    <p:audio>
                                      <p:cMediaNode>
                                        <p:cTn display="0" masterRel="sameClick">
                                          <p:stCondLst>
                                            <p:cond evt="begin" delay="0">
                                              <p:tn val="86"/>
                                            </p:cond>
                                          </p:stCondLst>
                                          <p:endCondLst>
                                            <p:cond evt="onStopAudio" delay="0">
                                              <p:tgtEl>
                                                <p:sldTgt/>
                                              </p:tgtEl>
                                            </p:cond>
                                          </p:endCondLst>
                                        </p:cTn>
                                        <p:tgtEl>
                                          <p:sndTgt r:embed="rId3" name="camera.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573565"/>
                                        </p:tgtEl>
                                        <p:attrNameLst>
                                          <p:attrName>style.visibility</p:attrName>
                                        </p:attrNameLst>
                                      </p:cBhvr>
                                      <p:to>
                                        <p:strVal val="visible"/>
                                      </p:to>
                                    </p:set>
                                    <p:anim calcmode="lin" valueType="num">
                                      <p:cBhvr>
                                        <p:cTn id="95" dur="500" fill="hold"/>
                                        <p:tgtEl>
                                          <p:spTgt spid="573565"/>
                                        </p:tgtEl>
                                        <p:attrNameLst>
                                          <p:attrName>ppt_w</p:attrName>
                                        </p:attrNameLst>
                                      </p:cBhvr>
                                      <p:tavLst>
                                        <p:tav tm="0">
                                          <p:val>
                                            <p:fltVal val="0"/>
                                          </p:val>
                                        </p:tav>
                                        <p:tav tm="100000">
                                          <p:val>
                                            <p:strVal val="#ppt_w"/>
                                          </p:val>
                                        </p:tav>
                                      </p:tavLst>
                                    </p:anim>
                                    <p:anim calcmode="lin" valueType="num">
                                      <p:cBhvr>
                                        <p:cTn id="96" dur="500" fill="hold"/>
                                        <p:tgtEl>
                                          <p:spTgt spid="573565"/>
                                        </p:tgtEl>
                                        <p:attrNameLst>
                                          <p:attrName>ppt_h</p:attrName>
                                        </p:attrNameLst>
                                      </p:cBhvr>
                                      <p:tavLst>
                                        <p:tav tm="0">
                                          <p:val>
                                            <p:fltVal val="0"/>
                                          </p:val>
                                        </p:tav>
                                        <p:tav tm="100000">
                                          <p:val>
                                            <p:strVal val="#ppt_h"/>
                                          </p:val>
                                        </p:tav>
                                      </p:tavLst>
                                    </p:anim>
                                    <p:animEffect transition="in" filter="fade">
                                      <p:cBhvr>
                                        <p:cTn id="97" dur="500"/>
                                        <p:tgtEl>
                                          <p:spTgt spid="573565"/>
                                        </p:tgtEl>
                                      </p:cBhvr>
                                    </p:animEffect>
                                  </p:childTnLst>
                                  <p:subTnLst>
                                    <p:audio>
                                      <p:cMediaNode>
                                        <p:cTn display="0" masterRel="sameClick">
                                          <p:stCondLst>
                                            <p:cond evt="begin" delay="0">
                                              <p:tn val="93"/>
                                            </p:cond>
                                          </p:stCondLst>
                                          <p:endCondLst>
                                            <p:cond evt="onStopAudio" delay="0">
                                              <p:tgtEl>
                                                <p:sldTgt/>
                                              </p:tgtEl>
                                            </p:cond>
                                          </p:endCondLst>
                                        </p:cTn>
                                        <p:tgtEl>
                                          <p:sndTgt r:embed="rId3" name="camera.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nodeType="clickEffect">
                                  <p:stCondLst>
                                    <p:cond delay="0"/>
                                  </p:stCondLst>
                                  <p:childTnLst>
                                    <p:set>
                                      <p:cBhvr>
                                        <p:cTn id="101" dur="1" fill="hold">
                                          <p:stCondLst>
                                            <p:cond delay="0"/>
                                          </p:stCondLst>
                                        </p:cTn>
                                        <p:tgtEl>
                                          <p:spTgt spid="573566">
                                            <p:txEl>
                                              <p:pRg st="1" end="1"/>
                                            </p:txEl>
                                          </p:spTgt>
                                        </p:tgtEl>
                                        <p:attrNameLst>
                                          <p:attrName>style.visibility</p:attrName>
                                        </p:attrNameLst>
                                      </p:cBhvr>
                                      <p:to>
                                        <p:strVal val="visible"/>
                                      </p:to>
                                    </p:set>
                                    <p:anim calcmode="lin" valueType="num">
                                      <p:cBhvr additive="base">
                                        <p:cTn id="102" dur="500" fill="hold"/>
                                        <p:tgtEl>
                                          <p:spTgt spid="573566">
                                            <p:txEl>
                                              <p:pRg st="1" end="1"/>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5735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40" grpId="0" animBg="1"/>
      <p:bldP spid="573540" grpId="1" animBg="1"/>
      <p:bldP spid="573540" grpId="2" animBg="1"/>
      <p:bldP spid="573541" grpId="0" animBg="1"/>
      <p:bldP spid="573541" grpId="1" animBg="1"/>
      <p:bldP spid="573560" grpId="0"/>
      <p:bldP spid="573561" grpId="0"/>
      <p:bldP spid="573562" grpId="0"/>
      <p:bldP spid="573563" grpId="0"/>
      <p:bldP spid="573564" grpId="0"/>
      <p:bldP spid="5735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2" name="Rectangle 4"/>
          <p:cNvSpPr>
            <a:spLocks noChangeArrowheads="1"/>
          </p:cNvSpPr>
          <p:nvPr/>
        </p:nvSpPr>
        <p:spPr bwMode="auto">
          <a:xfrm>
            <a:off x="674688" y="2200275"/>
            <a:ext cx="7772400" cy="46577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olidFill>
                  <a:srgbClr val="000000"/>
                </a:solidFill>
                <a:cs typeface="Times New Roman" pitchFamily="18" charset="0"/>
                <a:sym typeface="Symbol" pitchFamily="18" charset="2"/>
              </a:rPr>
              <a:t>EXAMPLE:  They can be very                                           rapid vibrations such as in a                                                 plucked guitar string or a tuning                                                  fork.</a:t>
            </a: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p:txBody>
      </p:sp>
      <p:pic>
        <p:nvPicPr>
          <p:cNvPr id="575812" name="Picture 324" descr="370318-guitar-string-broken-during-playing"/>
          <p:cNvPicPr>
            <a:picLocks noChangeAspect="1" noChangeArrowheads="1"/>
          </p:cNvPicPr>
          <p:nvPr/>
        </p:nvPicPr>
        <p:blipFill>
          <a:blip r:embed="rId5"/>
          <a:srcRect/>
          <a:stretch>
            <a:fillRect/>
          </a:stretch>
        </p:blipFill>
        <p:spPr bwMode="auto">
          <a:xfrm>
            <a:off x="5421313" y="2466975"/>
            <a:ext cx="2854325" cy="42878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814" name="Picture 326" descr="e_07_fork3"/>
          <p:cNvPicPr>
            <a:picLocks noChangeAspect="1" noChangeArrowheads="1"/>
          </p:cNvPicPr>
          <p:nvPr/>
        </p:nvPicPr>
        <p:blipFill>
          <a:blip r:embed="rId6"/>
          <a:srcRect/>
          <a:stretch>
            <a:fillRect/>
          </a:stretch>
        </p:blipFill>
        <p:spPr bwMode="auto">
          <a:xfrm>
            <a:off x="1758950" y="3754438"/>
            <a:ext cx="3432175" cy="3000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9222" name="Rectangle 2"/>
          <p:cNvSpPr>
            <a:spLocks noChangeArrowheads="1"/>
          </p:cNvSpPr>
          <p:nvPr/>
        </p:nvSpPr>
        <p:spPr bwMode="auto">
          <a:xfrm>
            <a:off x="685800" y="1343025"/>
            <a:ext cx="7772400" cy="8572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Examples of oscillation</a:t>
            </a:r>
          </a:p>
          <a:p>
            <a:pPr eaLnBrk="1" hangingPunct="1">
              <a:buFontTx/>
              <a:buNone/>
            </a:pPr>
            <a:r>
              <a:rPr lang="en-US" altLang="en-US" sz="2400">
                <a:solidFill>
                  <a:srgbClr val="000000"/>
                </a:solidFill>
                <a:cs typeface="Times New Roman" pitchFamily="18" charset="0"/>
                <a:sym typeface="Symbol" pitchFamily="18" charset="2"/>
              </a:rPr>
              <a:t></a:t>
            </a:r>
            <a:r>
              <a:rPr lang="en-US" altLang="en-US" sz="2400" b="1">
                <a:solidFill>
                  <a:srgbClr val="000000"/>
                </a:solidFill>
                <a:cs typeface="Times New Roman" pitchFamily="18" charset="0"/>
                <a:sym typeface="Symbol" pitchFamily="18" charset="2"/>
              </a:rPr>
              <a:t>Oscillations</a:t>
            </a:r>
            <a:r>
              <a:rPr lang="en-US" altLang="en-US" sz="2400">
                <a:solidFill>
                  <a:srgbClr val="000000"/>
                </a:solidFill>
                <a:cs typeface="Times New Roman" pitchFamily="18" charset="0"/>
                <a:sym typeface="Symbol" pitchFamily="18" charset="2"/>
              </a:rPr>
              <a:t> are vibrations which repeat themselves.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5492">
                                            <p:txEl>
                                              <p:pRg st="0" end="0"/>
                                            </p:txEl>
                                          </p:spTgt>
                                        </p:tgtEl>
                                        <p:attrNameLst>
                                          <p:attrName>style.visibility</p:attrName>
                                        </p:attrNameLst>
                                      </p:cBhvr>
                                      <p:to>
                                        <p:strVal val="visible"/>
                                      </p:to>
                                    </p:set>
                                    <p:anim calcmode="lin" valueType="num">
                                      <p:cBhvr additive="base">
                                        <p:cTn id="7" dur="500" fill="hold"/>
                                        <p:tgtEl>
                                          <p:spTgt spid="5754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54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575812"/>
                                        </p:tgtEl>
                                        <p:attrNameLst>
                                          <p:attrName>style.visibility</p:attrName>
                                        </p:attrNameLst>
                                      </p:cBhvr>
                                      <p:to>
                                        <p:strVal val="visible"/>
                                      </p:to>
                                    </p:set>
                                    <p:animEffect transition="in" filter="fade">
                                      <p:cBhvr>
                                        <p:cTn id="13" dur="500"/>
                                        <p:tgtEl>
                                          <p:spTgt spid="57581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575814"/>
                                        </p:tgtEl>
                                        <p:attrNameLst>
                                          <p:attrName>style.visibility</p:attrName>
                                        </p:attrNameLst>
                                      </p:cBhvr>
                                      <p:to>
                                        <p:strVal val="visible"/>
                                      </p:to>
                                    </p:set>
                                    <p:animEffect transition="in" filter="fade">
                                      <p:cBhvr>
                                        <p:cTn id="18" dur="500"/>
                                        <p:tgtEl>
                                          <p:spTgt spid="575814"/>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Describing oscillation</a:t>
            </a:r>
          </a:p>
          <a:p>
            <a:pPr eaLnBrk="1" hangingPunct="1">
              <a:spcBef>
                <a:spcPts val="500"/>
              </a:spcBef>
              <a:buFontTx/>
              <a:buNone/>
            </a:pPr>
            <a:r>
              <a:rPr lang="en-US" altLang="en-US" sz="2400">
                <a:solidFill>
                  <a:srgbClr val="000000"/>
                </a:solidFill>
                <a:cs typeface="Times New Roman" pitchFamily="18" charset="0"/>
                <a:sym typeface="Symbol" pitchFamily="18" charset="2"/>
              </a:rPr>
              <a:t>Consider a mass on a                                                      spring that is displaced                                                              4 meters to the right                                                                and then released.</a:t>
            </a:r>
          </a:p>
          <a:p>
            <a:pPr eaLnBrk="1" hangingPunct="1">
              <a:spcBef>
                <a:spcPts val="500"/>
              </a:spcBef>
              <a:buFontTx/>
              <a:buNone/>
            </a:pPr>
            <a:r>
              <a:rPr lang="en-US" altLang="en-US" sz="2400">
                <a:solidFill>
                  <a:srgbClr val="000000"/>
                </a:solidFill>
                <a:cs typeface="Times New Roman" pitchFamily="18" charset="0"/>
                <a:sym typeface="Symbol" pitchFamily="18" charset="2"/>
              </a:rPr>
              <a:t>We call the maximum displacement </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a:solidFill>
                  <a:srgbClr val="000000"/>
                </a:solidFill>
                <a:cs typeface="Times New Roman" pitchFamily="18" charset="0"/>
                <a:sym typeface="Symbol" pitchFamily="18" charset="2"/>
              </a:rPr>
              <a:t> the </a:t>
            </a:r>
            <a:r>
              <a:rPr lang="en-US" altLang="en-US" sz="2400" b="1">
                <a:solidFill>
                  <a:srgbClr val="000000"/>
                </a:solidFill>
                <a:cs typeface="Times New Roman" pitchFamily="18" charset="0"/>
                <a:sym typeface="Symbol" pitchFamily="18" charset="2"/>
              </a:rPr>
              <a:t>amplitude</a:t>
            </a:r>
            <a:r>
              <a:rPr lang="en-US" altLang="en-US" sz="2400">
                <a:solidFill>
                  <a:srgbClr val="000000"/>
                </a:solidFill>
                <a:cs typeface="Times New Roman" pitchFamily="18" charset="0"/>
                <a:sym typeface="Symbol" pitchFamily="18" charset="2"/>
              </a:rPr>
              <a:t>. In this example </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a:solidFill>
                  <a:srgbClr val="000000"/>
                </a:solidFill>
                <a:cs typeface="Times New Roman" pitchFamily="18" charset="0"/>
                <a:sym typeface="Symbol" pitchFamily="18" charset="2"/>
              </a:rPr>
              <a:t> = 4 m.</a:t>
            </a:r>
          </a:p>
          <a:p>
            <a:pPr eaLnBrk="1" hangingPunct="1">
              <a:spcBef>
                <a:spcPts val="500"/>
              </a:spcBef>
              <a:buFontTx/>
              <a:buNone/>
            </a:pPr>
            <a:r>
              <a:rPr lang="en-US" altLang="en-US" sz="2400">
                <a:solidFill>
                  <a:srgbClr val="000000"/>
                </a:solidFill>
                <a:cs typeface="Times New Roman" pitchFamily="18" charset="0"/>
                <a:sym typeface="Symbol" pitchFamily="18" charset="2"/>
              </a:rPr>
              <a:t>We call the point of zero displacement the </a:t>
            </a:r>
            <a:r>
              <a:rPr lang="en-US" altLang="en-US" sz="2400" b="1">
                <a:solidFill>
                  <a:srgbClr val="000000"/>
                </a:solidFill>
                <a:cs typeface="Times New Roman" pitchFamily="18" charset="0"/>
                <a:sym typeface="Symbol" pitchFamily="18" charset="2"/>
              </a:rPr>
              <a:t>equilibrium</a:t>
            </a:r>
            <a:r>
              <a:rPr lang="en-US" altLang="en-US" sz="2400">
                <a:solidFill>
                  <a:srgbClr val="000000"/>
                </a:solidFill>
                <a:cs typeface="Times New Roman" pitchFamily="18" charset="0"/>
                <a:sym typeface="Symbol" pitchFamily="18" charset="2"/>
              </a:rPr>
              <a:t> position.</a:t>
            </a:r>
          </a:p>
          <a:p>
            <a:pPr eaLnBrk="1" hangingPunct="1">
              <a:spcBef>
                <a:spcPts val="500"/>
              </a:spcBef>
              <a:buFontTx/>
              <a:buNone/>
            </a:pPr>
            <a:r>
              <a:rPr lang="en-US" altLang="en-US" sz="2400">
                <a:solidFill>
                  <a:srgbClr val="000000"/>
                </a:solidFill>
                <a:cs typeface="Times New Roman" pitchFamily="18" charset="0"/>
                <a:sym typeface="Symbol" pitchFamily="18" charset="2"/>
              </a:rPr>
              <a:t>The </a:t>
            </a:r>
            <a:r>
              <a:rPr lang="en-US" altLang="en-US" sz="2400" b="1">
                <a:solidFill>
                  <a:srgbClr val="000000"/>
                </a:solidFill>
                <a:cs typeface="Times New Roman" pitchFamily="18" charset="0"/>
                <a:sym typeface="Symbol" pitchFamily="18" charset="2"/>
              </a:rPr>
              <a:t>period</a:t>
            </a:r>
            <a:r>
              <a:rPr lang="en-US" altLang="en-US" sz="2400">
                <a:solidFill>
                  <a:srgbClr val="000000"/>
                </a:solidFill>
                <a:cs typeface="Times New Roman" pitchFamily="18" charset="0"/>
                <a:sym typeface="Symbol" pitchFamily="18" charset="2"/>
              </a:rPr>
              <a:t> </a:t>
            </a:r>
            <a:r>
              <a:rPr lang="en-US" altLang="en-US" sz="2400" i="1">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 (measured in s) is the time it                         takes for the mass to make one complete                      oscillation or cycle.</a:t>
            </a:r>
          </a:p>
          <a:p>
            <a:pPr eaLnBrk="1" hangingPunct="1">
              <a:spcBef>
                <a:spcPts val="500"/>
              </a:spcBef>
              <a:buFontTx/>
              <a:buNone/>
            </a:pPr>
            <a:r>
              <a:rPr lang="en-US" altLang="en-US" sz="2400">
                <a:solidFill>
                  <a:srgbClr val="000000"/>
                </a:solidFill>
                <a:cs typeface="Times New Roman" pitchFamily="18" charset="0"/>
                <a:sym typeface="Symbol" pitchFamily="18" charset="2"/>
              </a:rPr>
              <a:t>For this particular oscillation, the period </a:t>
            </a:r>
            <a:r>
              <a:rPr lang="en-US" altLang="en-US" sz="2400" i="1">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 is                           about 24 seconds (per cycle).</a:t>
            </a:r>
          </a:p>
          <a:p>
            <a:pPr eaLnBrk="1" hangingPunct="1">
              <a:buFontTx/>
              <a:buNone/>
            </a:pPr>
            <a:endParaRPr lang="en-US" altLang="en-US" sz="2400">
              <a:solidFill>
                <a:srgbClr val="000000"/>
              </a:solidFill>
              <a:cs typeface="Times New Roman" pitchFamily="18" charset="0"/>
              <a:sym typeface="Symbol" pitchFamily="18" charset="2"/>
            </a:endParaRPr>
          </a:p>
        </p:txBody>
      </p:sp>
      <p:sp>
        <p:nvSpPr>
          <p:cNvPr id="577837" name="AutoShape 301"/>
          <p:cNvSpPr>
            <a:spLocks/>
          </p:cNvSpPr>
          <p:nvPr/>
        </p:nvSpPr>
        <p:spPr bwMode="auto">
          <a:xfrm rot="-5400000">
            <a:off x="7419975" y="2357438"/>
            <a:ext cx="155575" cy="1225550"/>
          </a:xfrm>
          <a:prstGeom prst="leftBrace">
            <a:avLst>
              <a:gd name="adj1" fmla="val 65646"/>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77838" name="Text Box 302"/>
          <p:cNvSpPr txBox="1">
            <a:spLocks noChangeArrowheads="1"/>
          </p:cNvSpPr>
          <p:nvPr/>
        </p:nvSpPr>
        <p:spPr bwMode="auto">
          <a:xfrm>
            <a:off x="7340600" y="2973388"/>
            <a:ext cx="449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x</a:t>
            </a:r>
            <a:r>
              <a:rPr lang="en-US" altLang="en-US" sz="2400" baseline="-25000">
                <a:solidFill>
                  <a:srgbClr val="FF0000"/>
                </a:solidFill>
              </a:rPr>
              <a:t>0</a:t>
            </a:r>
            <a:endParaRPr lang="en-US" altLang="en-US" sz="2400" i="1">
              <a:solidFill>
                <a:srgbClr val="FF0000"/>
              </a:solidFill>
            </a:endParaRPr>
          </a:p>
        </p:txBody>
      </p:sp>
      <p:sp>
        <p:nvSpPr>
          <p:cNvPr id="577940" name="Freeform 404"/>
          <p:cNvSpPr>
            <a:spLocks/>
          </p:cNvSpPr>
          <p:nvPr/>
        </p:nvSpPr>
        <p:spPr bwMode="auto">
          <a:xfrm>
            <a:off x="4527550" y="1954213"/>
            <a:ext cx="3962400"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941" name="Rectangle 405"/>
          <p:cNvSpPr>
            <a:spLocks noChangeArrowheads="1"/>
          </p:cNvSpPr>
          <p:nvPr/>
        </p:nvSpPr>
        <p:spPr bwMode="auto">
          <a:xfrm>
            <a:off x="8120063" y="195421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406"/>
          <p:cNvGrpSpPr>
            <a:grpSpLocks/>
          </p:cNvGrpSpPr>
          <p:nvPr/>
        </p:nvGrpSpPr>
        <p:grpSpPr bwMode="auto">
          <a:xfrm>
            <a:off x="4479925" y="1954213"/>
            <a:ext cx="4664075" cy="1346200"/>
            <a:chOff x="1708" y="3117"/>
            <a:chExt cx="2938" cy="848"/>
          </a:xfrm>
        </p:grpSpPr>
        <p:sp>
          <p:nvSpPr>
            <p:cNvPr id="10258" name="Freeform 407"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408"/>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260" name="Group 409"/>
            <p:cNvGrpSpPr>
              <a:grpSpLocks/>
            </p:cNvGrpSpPr>
            <p:nvPr/>
          </p:nvGrpSpPr>
          <p:grpSpPr bwMode="auto">
            <a:xfrm>
              <a:off x="2361" y="3117"/>
              <a:ext cx="2084" cy="848"/>
              <a:chOff x="2688" y="1584"/>
              <a:chExt cx="2084" cy="848"/>
            </a:xfrm>
          </p:grpSpPr>
          <p:sp>
            <p:nvSpPr>
              <p:cNvPr id="10261" name="Line 410"/>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62" name="Line 411"/>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3" name="Text Box 412"/>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10264" name="Text Box 413"/>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10265" name="Line 414"/>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66" name="Line 415"/>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67" name="Line 416"/>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68" name="Line 417"/>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69" name="Line 418"/>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70" name="Line 419"/>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71" name="Line 420"/>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72" name="Line 421"/>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577958" name="Text Box 422"/>
          <p:cNvSpPr txBox="1">
            <a:spLocks noChangeArrowheads="1"/>
          </p:cNvSpPr>
          <p:nvPr/>
        </p:nvSpPr>
        <p:spPr bwMode="auto">
          <a:xfrm rot="-1199472">
            <a:off x="6921500" y="1312863"/>
            <a:ext cx="167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equilibrium</a:t>
            </a:r>
          </a:p>
        </p:txBody>
      </p:sp>
      <p:sp>
        <p:nvSpPr>
          <p:cNvPr id="1024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43" name="AutoShape 301"/>
          <p:cNvSpPr>
            <a:spLocks/>
          </p:cNvSpPr>
          <p:nvPr/>
        </p:nvSpPr>
        <p:spPr bwMode="auto">
          <a:xfrm rot="-5400000">
            <a:off x="6170612" y="2362201"/>
            <a:ext cx="155575" cy="1225550"/>
          </a:xfrm>
          <a:prstGeom prst="leftBrace">
            <a:avLst>
              <a:gd name="adj1" fmla="val 65646"/>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4" name="Text Box 302"/>
          <p:cNvSpPr txBox="1">
            <a:spLocks noChangeArrowheads="1"/>
          </p:cNvSpPr>
          <p:nvPr/>
        </p:nvSpPr>
        <p:spPr bwMode="auto">
          <a:xfrm>
            <a:off x="6091238" y="2978150"/>
            <a:ext cx="449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x</a:t>
            </a:r>
            <a:r>
              <a:rPr lang="en-US" altLang="en-US" sz="2400" baseline="-25000">
                <a:solidFill>
                  <a:srgbClr val="FF0000"/>
                </a:solidFill>
              </a:rPr>
              <a:t>0</a:t>
            </a:r>
            <a:endParaRPr lang="en-US" altLang="en-US" sz="2400" i="1">
              <a:solidFill>
                <a:srgbClr val="FF0000"/>
              </a:solidFill>
            </a:endParaRPr>
          </a:p>
        </p:txBody>
      </p:sp>
      <p:sp>
        <p:nvSpPr>
          <p:cNvPr id="577959" name="Line 423"/>
          <p:cNvSpPr>
            <a:spLocks noChangeShapeType="1"/>
          </p:cNvSpPr>
          <p:nvPr/>
        </p:nvSpPr>
        <p:spPr bwMode="auto">
          <a:xfrm>
            <a:off x="6881813" y="1879600"/>
            <a:ext cx="0" cy="104775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283" name="Picture 43"/>
          <p:cNvPicPr>
            <a:picLocks noChangeAspect="1" noChangeArrowheads="1"/>
          </p:cNvPicPr>
          <p:nvPr/>
        </p:nvPicPr>
        <p:blipFill>
          <a:blip r:embed="rId6">
            <a:clrChange>
              <a:clrFrom>
                <a:srgbClr val="ED1C24"/>
              </a:clrFrom>
              <a:clrTo>
                <a:srgbClr val="ED1C24">
                  <a:alpha val="0"/>
                </a:srgbClr>
              </a:clrTo>
            </a:clrChange>
          </a:blip>
          <a:srcRect/>
          <a:stretch>
            <a:fillRect/>
          </a:stretch>
        </p:blipFill>
        <p:spPr bwMode="auto">
          <a:xfrm>
            <a:off x="7359650" y="5078413"/>
            <a:ext cx="1647825" cy="1609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316"/>
          <p:cNvGrpSpPr>
            <a:grpSpLocks/>
          </p:cNvGrpSpPr>
          <p:nvPr/>
        </p:nvGrpSpPr>
        <p:grpSpPr bwMode="auto">
          <a:xfrm>
            <a:off x="8128000" y="5243513"/>
            <a:ext cx="96838" cy="1311275"/>
            <a:chOff x="4532" y="2501"/>
            <a:chExt cx="61" cy="826"/>
          </a:xfrm>
        </p:grpSpPr>
        <p:sp>
          <p:nvSpPr>
            <p:cNvPr id="10255" name="Line 317"/>
            <p:cNvSpPr>
              <a:spLocks noChangeShapeType="1"/>
            </p:cNvSpPr>
            <p:nvPr/>
          </p:nvSpPr>
          <p:spPr bwMode="auto">
            <a:xfrm>
              <a:off x="4563" y="2501"/>
              <a:ext cx="0" cy="417"/>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 name="Rectangle 318"/>
            <p:cNvSpPr>
              <a:spLocks noChangeArrowheads="1"/>
            </p:cNvSpPr>
            <p:nvPr/>
          </p:nvSpPr>
          <p:spPr bwMode="auto">
            <a:xfrm>
              <a:off x="4540" y="2918"/>
              <a:ext cx="48"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0257" name="Oval 319"/>
            <p:cNvSpPr>
              <a:spLocks noChangeArrowheads="1"/>
            </p:cNvSpPr>
            <p:nvPr/>
          </p:nvSpPr>
          <p:spPr bwMode="auto">
            <a:xfrm>
              <a:off x="4532" y="2887"/>
              <a:ext cx="61" cy="61"/>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7538">
                                            <p:txEl>
                                              <p:pRg st="0" end="0"/>
                                            </p:txEl>
                                          </p:spTgt>
                                        </p:tgtEl>
                                        <p:attrNameLst>
                                          <p:attrName>style.visibility</p:attrName>
                                        </p:attrNameLst>
                                      </p:cBhvr>
                                      <p:to>
                                        <p:strVal val="visible"/>
                                      </p:to>
                                    </p:set>
                                    <p:anim calcmode="lin" valueType="num">
                                      <p:cBhvr additive="base">
                                        <p:cTn id="7" dur="500" fill="hold"/>
                                        <p:tgtEl>
                                          <p:spTgt spid="5775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75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77538">
                                            <p:txEl>
                                              <p:pRg st="1" end="1"/>
                                            </p:txEl>
                                          </p:spTgt>
                                        </p:tgtEl>
                                        <p:attrNameLst>
                                          <p:attrName>style.visibility</p:attrName>
                                        </p:attrNameLst>
                                      </p:cBhvr>
                                      <p:to>
                                        <p:strVal val="visible"/>
                                      </p:to>
                                    </p:set>
                                    <p:anim calcmode="lin" valueType="num">
                                      <p:cBhvr additive="base">
                                        <p:cTn id="13" dur="500" fill="hold"/>
                                        <p:tgtEl>
                                          <p:spTgt spid="5775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75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7940"/>
                                        </p:tgtEl>
                                        <p:attrNameLst>
                                          <p:attrName>style.visibility</p:attrName>
                                        </p:attrNameLst>
                                      </p:cBhvr>
                                      <p:to>
                                        <p:strVal val="visible"/>
                                      </p:to>
                                    </p:set>
                                    <p:animEffect transition="in" filter="fade">
                                      <p:cBhvr>
                                        <p:cTn id="22" dur="2000"/>
                                        <p:tgtEl>
                                          <p:spTgt spid="577940"/>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3" presetID="10" presetClass="entr" presetSubtype="0" fill="hold" grpId="0" nodeType="withEffect">
                                  <p:stCondLst>
                                    <p:cond delay="0"/>
                                  </p:stCondLst>
                                  <p:childTnLst>
                                    <p:set>
                                      <p:cBhvr>
                                        <p:cTn id="24" dur="1" fill="hold">
                                          <p:stCondLst>
                                            <p:cond delay="0"/>
                                          </p:stCondLst>
                                        </p:cTn>
                                        <p:tgtEl>
                                          <p:spTgt spid="577941"/>
                                        </p:tgtEl>
                                        <p:attrNameLst>
                                          <p:attrName>style.visibility</p:attrName>
                                        </p:attrNameLst>
                                      </p:cBhvr>
                                      <p:to>
                                        <p:strVal val="visible"/>
                                      </p:to>
                                    </p:set>
                                    <p:animEffect transition="in" filter="fade">
                                      <p:cBhvr>
                                        <p:cTn id="25" dur="2000"/>
                                        <p:tgtEl>
                                          <p:spTgt spid="577941"/>
                                        </p:tgtEl>
                                      </p:cBhvr>
                                    </p:animEffect>
                                  </p:childTnLst>
                                </p:cTn>
                              </p:par>
                              <p:par>
                                <p:cTn id="26" presetID="6" presetClass="emph" presetSubtype="0" repeatCount="indefinite" accel="50000" decel="50000" autoRev="1" fill="hold" grpId="1" nodeType="withEffect">
                                  <p:stCondLst>
                                    <p:cond delay="0"/>
                                  </p:stCondLst>
                                  <p:childTnLst>
                                    <p:animScale>
                                      <p:cBhvr>
                                        <p:cTn id="27" dur="5000" fill="hold"/>
                                        <p:tgtEl>
                                          <p:spTgt spid="577940"/>
                                        </p:tgtEl>
                                      </p:cBhvr>
                                      <p:by x="25000" y="100000"/>
                                    </p:animScale>
                                  </p:childTnLst>
                                </p:cTn>
                              </p:par>
                              <p:par>
                                <p:cTn id="28" presetID="35" presetClass="path" presetSubtype="0" repeatCount="indefinite" accel="50000" decel="50000" autoRev="1" fill="hold" grpId="2" nodeType="withEffect">
                                  <p:stCondLst>
                                    <p:cond delay="0"/>
                                  </p:stCondLst>
                                  <p:childTnLst>
                                    <p:animMotion origin="layout" path="M 5.55556E-7 -1.48148E-6 L -0.14618 -1.48148E-6 " pathEditMode="relative" rAng="0" ptsTypes="AA">
                                      <p:cBhvr>
                                        <p:cTn id="29" dur="5000" fill="hold"/>
                                        <p:tgtEl>
                                          <p:spTgt spid="577940"/>
                                        </p:tgtEl>
                                        <p:attrNameLst>
                                          <p:attrName>ppt_x</p:attrName>
                                          <p:attrName>ppt_y</p:attrName>
                                        </p:attrNameLst>
                                      </p:cBhvr>
                                      <p:rCtr x="-7309" y="0"/>
                                    </p:animMotion>
                                  </p:childTnLst>
                                </p:cTn>
                              </p:par>
                              <p:par>
                                <p:cTn id="30"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31" dur="5000" fill="hold"/>
                                        <p:tgtEl>
                                          <p:spTgt spid="577941"/>
                                        </p:tgtEl>
                                        <p:attrNameLst>
                                          <p:attrName>ppt_x</p:attrName>
                                          <p:attrName>ppt_y</p:attrName>
                                        </p:attrNameLst>
                                      </p:cBhvr>
                                      <p:rCtr x="-13351" y="0"/>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577538">
                                            <p:txEl>
                                              <p:pRg st="2" end="2"/>
                                            </p:txEl>
                                          </p:spTgt>
                                        </p:tgtEl>
                                        <p:attrNameLst>
                                          <p:attrName>style.visibility</p:attrName>
                                        </p:attrNameLst>
                                      </p:cBhvr>
                                      <p:to>
                                        <p:strVal val="visible"/>
                                      </p:to>
                                    </p:set>
                                    <p:anim calcmode="lin" valueType="num">
                                      <p:cBhvr additive="base">
                                        <p:cTn id="36" dur="500" fill="hold"/>
                                        <p:tgtEl>
                                          <p:spTgt spid="577538">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775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77837"/>
                                        </p:tgtEl>
                                        <p:attrNameLst>
                                          <p:attrName>style.visibility</p:attrName>
                                        </p:attrNameLst>
                                      </p:cBhvr>
                                      <p:to>
                                        <p:strVal val="visible"/>
                                      </p:to>
                                    </p:set>
                                    <p:anim calcmode="lin" valueType="num">
                                      <p:cBhvr additive="base">
                                        <p:cTn id="42" dur="500" fill="hold"/>
                                        <p:tgtEl>
                                          <p:spTgt spid="577837"/>
                                        </p:tgtEl>
                                        <p:attrNameLst>
                                          <p:attrName>ppt_x</p:attrName>
                                        </p:attrNameLst>
                                      </p:cBhvr>
                                      <p:tavLst>
                                        <p:tav tm="0">
                                          <p:val>
                                            <p:strVal val="#ppt_x"/>
                                          </p:val>
                                        </p:tav>
                                        <p:tav tm="100000">
                                          <p:val>
                                            <p:strVal val="#ppt_x"/>
                                          </p:val>
                                        </p:tav>
                                      </p:tavLst>
                                    </p:anim>
                                    <p:anim calcmode="lin" valueType="num">
                                      <p:cBhvr additive="base">
                                        <p:cTn id="43" dur="500" fill="hold"/>
                                        <p:tgtEl>
                                          <p:spTgt spid="5778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5" name="suction.wav"/>
                                        </p:tgtEl>
                                      </p:cMediaNode>
                                    </p:audio>
                                  </p:subTnLst>
                                </p:cTn>
                              </p:par>
                            </p:childTnLst>
                          </p:cTn>
                        </p:par>
                        <p:par>
                          <p:cTn id="44" fill="hold" nodeType="afterGroup">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577838"/>
                                        </p:tgtEl>
                                        <p:attrNameLst>
                                          <p:attrName>style.visibility</p:attrName>
                                        </p:attrNameLst>
                                      </p:cBhvr>
                                      <p:to>
                                        <p:strVal val="visible"/>
                                      </p:to>
                                    </p:set>
                                    <p:anim calcmode="lin" valueType="num">
                                      <p:cBhvr additive="base">
                                        <p:cTn id="47" dur="500" fill="hold"/>
                                        <p:tgtEl>
                                          <p:spTgt spid="577838"/>
                                        </p:tgtEl>
                                        <p:attrNameLst>
                                          <p:attrName>ppt_x</p:attrName>
                                        </p:attrNameLst>
                                      </p:cBhvr>
                                      <p:tavLst>
                                        <p:tav tm="0">
                                          <p:val>
                                            <p:strVal val="#ppt_x"/>
                                          </p:val>
                                        </p:tav>
                                        <p:tav tm="100000">
                                          <p:val>
                                            <p:strVal val="#ppt_x"/>
                                          </p:val>
                                        </p:tav>
                                      </p:tavLst>
                                    </p:anim>
                                    <p:anim calcmode="lin" valueType="num">
                                      <p:cBhvr additive="base">
                                        <p:cTn id="48" dur="500" fill="hold"/>
                                        <p:tgtEl>
                                          <p:spTgt spid="5778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5" name="suction.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500" fill="hold"/>
                                        <p:tgtEl>
                                          <p:spTgt spid="43"/>
                                        </p:tgtEl>
                                        <p:attrNameLst>
                                          <p:attrName>ppt_x</p:attrName>
                                        </p:attrNameLst>
                                      </p:cBhvr>
                                      <p:tavLst>
                                        <p:tav tm="0">
                                          <p:val>
                                            <p:strVal val="#ppt_x"/>
                                          </p:val>
                                        </p:tav>
                                        <p:tav tm="100000">
                                          <p:val>
                                            <p:strVal val="#ppt_x"/>
                                          </p:val>
                                        </p:tav>
                                      </p:tavLst>
                                    </p:anim>
                                    <p:anim calcmode="lin" valueType="num">
                                      <p:cBhvr additive="base">
                                        <p:cTn id="54" dur="500" fill="hold"/>
                                        <p:tgtEl>
                                          <p:spTgt spid="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5" name="suction.wav"/>
                                        </p:tgtEl>
                                      </p:cMediaNode>
                                    </p:audio>
                                  </p:subTnLst>
                                </p:cTn>
                              </p:par>
                            </p:childTnLst>
                          </p:cTn>
                        </p:par>
                        <p:par>
                          <p:cTn id="55" fill="hold" nodeType="afterGroup">
                            <p:stCondLst>
                              <p:cond delay="500"/>
                            </p:stCondLst>
                            <p:childTnLst>
                              <p:par>
                                <p:cTn id="56" presetID="2" presetClass="entr" presetSubtype="4"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500" fill="hold"/>
                                        <p:tgtEl>
                                          <p:spTgt spid="44"/>
                                        </p:tgtEl>
                                        <p:attrNameLst>
                                          <p:attrName>ppt_x</p:attrName>
                                        </p:attrNameLst>
                                      </p:cBhvr>
                                      <p:tavLst>
                                        <p:tav tm="0">
                                          <p:val>
                                            <p:strVal val="#ppt_x"/>
                                          </p:val>
                                        </p:tav>
                                        <p:tav tm="100000">
                                          <p:val>
                                            <p:strVal val="#ppt_x"/>
                                          </p:val>
                                        </p:tav>
                                      </p:tavLst>
                                    </p:anim>
                                    <p:anim calcmode="lin" valueType="num">
                                      <p:cBhvr additive="base">
                                        <p:cTn id="59" dur="500" fill="hold"/>
                                        <p:tgtEl>
                                          <p:spTgt spid="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5" name="suction.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577538">
                                            <p:txEl>
                                              <p:pRg st="3" end="3"/>
                                            </p:txEl>
                                          </p:spTgt>
                                        </p:tgtEl>
                                        <p:attrNameLst>
                                          <p:attrName>style.visibility</p:attrName>
                                        </p:attrNameLst>
                                      </p:cBhvr>
                                      <p:to>
                                        <p:strVal val="visible"/>
                                      </p:to>
                                    </p:set>
                                    <p:anim calcmode="lin" valueType="num">
                                      <p:cBhvr additive="base">
                                        <p:cTn id="64" dur="500" fill="hold"/>
                                        <p:tgtEl>
                                          <p:spTgt spid="577538">
                                            <p:txEl>
                                              <p:pRg st="3" end="3"/>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775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577958"/>
                                        </p:tgtEl>
                                        <p:attrNameLst>
                                          <p:attrName>style.visibility</p:attrName>
                                        </p:attrNameLst>
                                      </p:cBhvr>
                                      <p:to>
                                        <p:strVal val="visible"/>
                                      </p:to>
                                    </p:set>
                                    <p:anim calcmode="lin" valueType="num">
                                      <p:cBhvr additive="base">
                                        <p:cTn id="70" dur="500" fill="hold"/>
                                        <p:tgtEl>
                                          <p:spTgt spid="577958"/>
                                        </p:tgtEl>
                                        <p:attrNameLst>
                                          <p:attrName>ppt_x</p:attrName>
                                        </p:attrNameLst>
                                      </p:cBhvr>
                                      <p:tavLst>
                                        <p:tav tm="0">
                                          <p:val>
                                            <p:strVal val="#ppt_x"/>
                                          </p:val>
                                        </p:tav>
                                        <p:tav tm="100000">
                                          <p:val>
                                            <p:strVal val="#ppt_x"/>
                                          </p:val>
                                        </p:tav>
                                      </p:tavLst>
                                    </p:anim>
                                    <p:anim calcmode="lin" valueType="num">
                                      <p:cBhvr additive="base">
                                        <p:cTn id="71" dur="500" fill="hold"/>
                                        <p:tgtEl>
                                          <p:spTgt spid="57795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5" name="suction.wav"/>
                                        </p:tgtEl>
                                      </p:cMediaNode>
                                    </p:audio>
                                  </p:subTnLst>
                                </p:cTn>
                              </p:par>
                              <p:par>
                                <p:cTn id="72" presetID="22" presetClass="entr" presetSubtype="1" fill="hold" grpId="0" nodeType="withEffect">
                                  <p:stCondLst>
                                    <p:cond delay="0"/>
                                  </p:stCondLst>
                                  <p:childTnLst>
                                    <p:set>
                                      <p:cBhvr>
                                        <p:cTn id="73" dur="1" fill="hold">
                                          <p:stCondLst>
                                            <p:cond delay="0"/>
                                          </p:stCondLst>
                                        </p:cTn>
                                        <p:tgtEl>
                                          <p:spTgt spid="577959"/>
                                        </p:tgtEl>
                                        <p:attrNameLst>
                                          <p:attrName>style.visibility</p:attrName>
                                        </p:attrNameLst>
                                      </p:cBhvr>
                                      <p:to>
                                        <p:strVal val="visible"/>
                                      </p:to>
                                    </p:set>
                                    <p:animEffect transition="in" filter="wipe(up)">
                                      <p:cBhvr>
                                        <p:cTn id="74" dur="500"/>
                                        <p:tgtEl>
                                          <p:spTgt spid="57795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577538">
                                            <p:txEl>
                                              <p:pRg st="4" end="4"/>
                                            </p:txEl>
                                          </p:spTgt>
                                        </p:tgtEl>
                                        <p:attrNameLst>
                                          <p:attrName>style.visibility</p:attrName>
                                        </p:attrNameLst>
                                      </p:cBhvr>
                                      <p:to>
                                        <p:strVal val="visible"/>
                                      </p:to>
                                    </p:set>
                                    <p:anim calcmode="lin" valueType="num">
                                      <p:cBhvr additive="base">
                                        <p:cTn id="79" dur="500" fill="hold"/>
                                        <p:tgtEl>
                                          <p:spTgt spid="577538">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775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par>
                                <p:cTn id="81" presetID="10" presetClass="entr" presetSubtype="0" fill="hold" nodeType="withEffect">
                                  <p:stCondLst>
                                    <p:cond delay="0"/>
                                  </p:stCondLst>
                                  <p:childTnLst>
                                    <p:set>
                                      <p:cBhvr>
                                        <p:cTn id="82" dur="1" fill="hold">
                                          <p:stCondLst>
                                            <p:cond delay="0"/>
                                          </p:stCondLst>
                                        </p:cTn>
                                        <p:tgtEl>
                                          <p:spTgt spid="10283"/>
                                        </p:tgtEl>
                                        <p:attrNameLst>
                                          <p:attrName>style.visibility</p:attrName>
                                        </p:attrNameLst>
                                      </p:cBhvr>
                                      <p:to>
                                        <p:strVal val="visible"/>
                                      </p:to>
                                    </p:set>
                                    <p:animEffect transition="in" filter="fade">
                                      <p:cBhvr>
                                        <p:cTn id="83" dur="500"/>
                                        <p:tgtEl>
                                          <p:spTgt spid="10283"/>
                                        </p:tgtEl>
                                      </p:cBhvr>
                                    </p:animEffect>
                                  </p:childTnLst>
                                </p:cTn>
                              </p:par>
                              <p:par>
                                <p:cTn id="84" presetID="10" presetClass="entr" presetSubtype="0" fill="hold" nodeType="with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fade">
                                      <p:cBhvr>
                                        <p:cTn id="86" dur="2000"/>
                                        <p:tgtEl>
                                          <p:spTgt spid="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8" presetClass="emph" presetSubtype="0" repeatCount="indefinite" fill="hold" nodeType="clickEffect">
                                  <p:stCondLst>
                                    <p:cond delay="0"/>
                                  </p:stCondLst>
                                  <p:childTnLst>
                                    <p:animRot by="21600000">
                                      <p:cBhvr>
                                        <p:cTn id="90" dur="5000" fill="hold"/>
                                        <p:tgtEl>
                                          <p:spTgt spid="5"/>
                                        </p:tgtEl>
                                        <p:attrNameLst>
                                          <p:attrName>r</p:attrName>
                                        </p:attrNameLst>
                                      </p:cBhvr>
                                    </p:animRot>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nodeType="clickEffect">
                                  <p:stCondLst>
                                    <p:cond delay="0"/>
                                  </p:stCondLst>
                                  <p:childTnLst>
                                    <p:set>
                                      <p:cBhvr>
                                        <p:cTn id="94" dur="1" fill="hold">
                                          <p:stCondLst>
                                            <p:cond delay="0"/>
                                          </p:stCondLst>
                                        </p:cTn>
                                        <p:tgtEl>
                                          <p:spTgt spid="577538">
                                            <p:txEl>
                                              <p:pRg st="5" end="5"/>
                                            </p:txEl>
                                          </p:spTgt>
                                        </p:tgtEl>
                                        <p:attrNameLst>
                                          <p:attrName>style.visibility</p:attrName>
                                        </p:attrNameLst>
                                      </p:cBhvr>
                                      <p:to>
                                        <p:strVal val="visible"/>
                                      </p:to>
                                    </p:set>
                                    <p:anim calcmode="lin" valueType="num">
                                      <p:cBhvr additive="base">
                                        <p:cTn id="95" dur="500" fill="hold"/>
                                        <p:tgtEl>
                                          <p:spTgt spid="577538">
                                            <p:txEl>
                                              <p:pRg st="5" end="5"/>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5775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837" grpId="0" animBg="1"/>
      <p:bldP spid="577838" grpId="0"/>
      <p:bldP spid="577940" grpId="0" animBg="1"/>
      <p:bldP spid="577940" grpId="1" animBg="1"/>
      <p:bldP spid="577940" grpId="2" animBg="1"/>
      <p:bldP spid="577941" grpId="0" animBg="1"/>
      <p:bldP spid="577941" grpId="1" animBg="1"/>
      <p:bldP spid="577958" grpId="0"/>
      <p:bldP spid="43" grpId="0" animBg="1"/>
      <p:bldP spid="44" grpId="0"/>
      <p:bldP spid="57795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14335</TotalTime>
  <Words>5218</Words>
  <Application>Microsoft Office PowerPoint</Application>
  <PresentationFormat>On-screen Show (4:3)</PresentationFormat>
  <Paragraphs>822</Paragraphs>
  <Slides>56</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Cambria Math</vt:lpstr>
      <vt:lpstr>Courier New</vt:lpstr>
      <vt:lpstr>Symbol</vt:lpstr>
      <vt:lpstr>Times New Roman</vt:lpstr>
      <vt:lpstr>Default Design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PowerPoint Presentation</vt:lpstr>
      <vt:lpstr>Topic 9: Wave phenomena - AHL 9.1 – Simple harmonic motion</vt:lpstr>
      <vt:lpstr>Topic 9: Wave phenomena - AHL 9.1 – Simple harmonic motion</vt:lpstr>
      <vt:lpstr>Topic 4: Waves 4.1 – Oscillations</vt:lpstr>
      <vt:lpstr>PowerPoint Presentation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PowerPoint Presentation</vt:lpstr>
      <vt:lpstr>PowerPoint Presentation</vt:lpstr>
      <vt:lpstr>Topic 9: Wave phenomena - AHL 9.1 – Simple harmonic motion</vt:lpstr>
      <vt:lpstr>PowerPoint Presentation</vt:lpstr>
      <vt:lpstr>PowerPoint Presentation</vt:lpstr>
      <vt:lpstr>PowerPoint Presentation</vt:lpstr>
      <vt:lpstr>PowerPoint Presentation</vt:lpstr>
      <vt:lpstr>PowerPoint Presentation</vt:lpstr>
      <vt:lpstr>Topic 9: Wave phenomena - AHL 9.1 – Simple harmonic motion</vt:lpstr>
      <vt:lpstr>Topic 9: Wave phenomena - AHL 9.1 – Simple harmonic motion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894</cp:revision>
  <cp:lastPrinted>2017-01-16T03:09:17Z</cp:lastPrinted>
  <dcterms:created xsi:type="dcterms:W3CDTF">2006-01-31T23:43:34Z</dcterms:created>
  <dcterms:modified xsi:type="dcterms:W3CDTF">2018-12-07T05:35:16Z</dcterms:modified>
</cp:coreProperties>
</file>