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427" r:id="rId2"/>
    <p:sldId id="505" r:id="rId3"/>
    <p:sldId id="506" r:id="rId4"/>
    <p:sldId id="507" r:id="rId5"/>
    <p:sldId id="508" r:id="rId6"/>
    <p:sldId id="509" r:id="rId7"/>
    <p:sldId id="510" r:id="rId8"/>
    <p:sldId id="562" r:id="rId9"/>
    <p:sldId id="567" r:id="rId10"/>
    <p:sldId id="569" r:id="rId11"/>
    <p:sldId id="571" r:id="rId12"/>
    <p:sldId id="568" r:id="rId13"/>
    <p:sldId id="565" r:id="rId14"/>
    <p:sldId id="564" r:id="rId15"/>
    <p:sldId id="563" r:id="rId16"/>
    <p:sldId id="566" r:id="rId17"/>
    <p:sldId id="570" r:id="rId18"/>
    <p:sldId id="526" r:id="rId19"/>
    <p:sldId id="527" r:id="rId20"/>
    <p:sldId id="529" r:id="rId21"/>
    <p:sldId id="530" r:id="rId22"/>
    <p:sldId id="485" r:id="rId23"/>
    <p:sldId id="486" r:id="rId24"/>
    <p:sldId id="488" r:id="rId25"/>
    <p:sldId id="504" r:id="rId26"/>
    <p:sldId id="487" r:id="rId27"/>
    <p:sldId id="489" r:id="rId28"/>
    <p:sldId id="490" r:id="rId29"/>
    <p:sldId id="491" r:id="rId30"/>
    <p:sldId id="492" r:id="rId31"/>
    <p:sldId id="493" r:id="rId32"/>
    <p:sldId id="495" r:id="rId33"/>
    <p:sldId id="503" r:id="rId34"/>
    <p:sldId id="572" r:id="rId35"/>
    <p:sldId id="494" r:id="rId36"/>
    <p:sldId id="497" r:id="rId37"/>
    <p:sldId id="496" r:id="rId38"/>
    <p:sldId id="531" r:id="rId39"/>
    <p:sldId id="532" r:id="rId40"/>
    <p:sldId id="577" r:id="rId41"/>
    <p:sldId id="578" r:id="rId42"/>
    <p:sldId id="579" r:id="rId43"/>
    <p:sldId id="573" r:id="rId44"/>
    <p:sldId id="574" r:id="rId45"/>
    <p:sldId id="575" r:id="rId46"/>
    <p:sldId id="576" r:id="rId47"/>
    <p:sldId id="533" r:id="rId48"/>
    <p:sldId id="534" r:id="rId49"/>
    <p:sldId id="535" r:id="rId50"/>
    <p:sldId id="538" r:id="rId51"/>
    <p:sldId id="552" r:id="rId52"/>
    <p:sldId id="553" r:id="rId53"/>
    <p:sldId id="554" r:id="rId54"/>
    <p:sldId id="555" r:id="rId55"/>
    <p:sldId id="556" r:id="rId56"/>
    <p:sldId id="557" r:id="rId57"/>
    <p:sldId id="580" r:id="rId58"/>
    <p:sldId id="581" r:id="rId59"/>
    <p:sldId id="582" r:id="rId60"/>
    <p:sldId id="583" r:id="rId61"/>
    <p:sldId id="584" r:id="rId62"/>
    <p:sldId id="585" r:id="rId63"/>
    <p:sldId id="623" r:id="rId64"/>
    <p:sldId id="624" r:id="rId65"/>
    <p:sldId id="625" r:id="rId66"/>
    <p:sldId id="626" r:id="rId67"/>
    <p:sldId id="627" r:id="rId68"/>
    <p:sldId id="628" r:id="rId69"/>
    <p:sldId id="629" r:id="rId70"/>
    <p:sldId id="630" r:id="rId71"/>
    <p:sldId id="603" r:id="rId72"/>
    <p:sldId id="604" r:id="rId73"/>
    <p:sldId id="605" r:id="rId74"/>
    <p:sldId id="606" r:id="rId75"/>
    <p:sldId id="607" r:id="rId76"/>
    <p:sldId id="608" r:id="rId77"/>
    <p:sldId id="631" r:id="rId78"/>
    <p:sldId id="651" r:id="rId79"/>
    <p:sldId id="648" r:id="rId80"/>
    <p:sldId id="649" r:id="rId81"/>
    <p:sldId id="632" r:id="rId82"/>
    <p:sldId id="638" r:id="rId83"/>
    <p:sldId id="639" r:id="rId84"/>
    <p:sldId id="640" r:id="rId85"/>
    <p:sldId id="650" r:id="rId86"/>
    <p:sldId id="641" r:id="rId87"/>
    <p:sldId id="642" r:id="rId88"/>
    <p:sldId id="643" r:id="rId89"/>
    <p:sldId id="646" r:id="rId90"/>
    <p:sldId id="644" r:id="rId91"/>
    <p:sldId id="645" r:id="rId92"/>
    <p:sldId id="652" r:id="rId9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00"/>
    <a:srgbClr val="CCFFCC"/>
    <a:srgbClr val="FF0000"/>
    <a:srgbClr val="00CC00"/>
    <a:srgbClr val="FF00FF"/>
    <a:srgbClr val="FFFF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9" d="100"/>
          <a:sy n="89" d="100"/>
        </p:scale>
        <p:origin x="672" y="102"/>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A0A52FB-E8D3-4BA0-BF5D-2DCCBC0A96EC}" type="slidenum">
              <a:rPr lang="en-US"/>
              <a:pPr>
                <a:defRPr/>
              </a:pPr>
              <a:t>‹#›</a:t>
            </a:fld>
            <a:endParaRPr lang="en-US"/>
          </a:p>
        </p:txBody>
      </p:sp>
    </p:spTree>
    <p:extLst>
      <p:ext uri="{BB962C8B-B14F-4D97-AF65-F5344CB8AC3E}">
        <p14:creationId xmlns:p14="http://schemas.microsoft.com/office/powerpoint/2010/main" val="4283085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42256C-EE06-4B88-90B9-33F05CF28539}" type="slidenum">
              <a:rPr lang="en-US"/>
              <a:pPr/>
              <a:t>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6937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4C35484-35E4-4C0F-A599-5CCF633AD021}" type="slidenum">
              <a:rPr lang="en-US"/>
              <a:pPr/>
              <a:t>10</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51546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15101A3-B95F-481F-AA73-5043F7F2BF9C}" type="slidenum">
              <a:rPr lang="en-US"/>
              <a:pPr/>
              <a:t>11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dirty="0" smtClean="0"/>
              <a:t>© 2006 By Timothy K. </a:t>
            </a:r>
            <a:r>
              <a:rPr lang="en-US" dirty="0" smtClean="0"/>
              <a:t>Lund</a:t>
            </a:r>
          </a:p>
          <a:p>
            <a:pPr eaLnBrk="1" hangingPunct="1"/>
            <a:r>
              <a:rPr lang="en-US" dirty="0" smtClean="0"/>
              <a:t>Reserve</a:t>
            </a:r>
            <a:r>
              <a:rPr lang="en-US" baseline="0" dirty="0" smtClean="0"/>
              <a:t> and Production information sources from Global Energy Statistic Yearbook (https://yearbook.enerdata.net)</a:t>
            </a:r>
            <a:endParaRPr lang="en-US" dirty="0" smtClean="0"/>
          </a:p>
        </p:txBody>
      </p:sp>
    </p:spTree>
    <p:extLst>
      <p:ext uri="{BB962C8B-B14F-4D97-AF65-F5344CB8AC3E}">
        <p14:creationId xmlns:p14="http://schemas.microsoft.com/office/powerpoint/2010/main" val="428728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9190520-A087-4113-8C5F-BDB77904ED1D}" type="slidenum">
              <a:rPr lang="en-US"/>
              <a:pPr/>
              <a:t>12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4986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4D2B897-A008-4BE0-9F87-F7411FAEF4D8}" type="slidenum">
              <a:rPr lang="en-US"/>
              <a:pPr/>
              <a:t>13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38909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DE9AB61-3F83-4E5D-BDAF-FA3F56F66F0C}" type="slidenum">
              <a:rPr lang="en-US"/>
              <a:pPr/>
              <a:t>14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61188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6200752-CBC6-48D8-B121-5340323F2622}" type="slidenum">
              <a:rPr lang="en-US"/>
              <a:pPr/>
              <a:t>15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832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F7BAB4-CC87-4066-A81B-0F75CFD1AA9A}" type="slidenum">
              <a:rPr lang="en-US"/>
              <a:pPr/>
              <a:t>16</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3599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86DA9F-2465-4410-B0EC-D94DBCFFADA0}" type="slidenum">
              <a:rPr lang="en-US"/>
              <a:pPr/>
              <a:t>17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65990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08D5286-03B1-4733-AE33-2506B3B009C0}" type="slidenum">
              <a:rPr lang="en-US"/>
              <a:pPr/>
              <a:t>18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71827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629234C-572D-441F-9F55-657FF3099BC2}" type="slidenum">
              <a:rPr lang="en-US"/>
              <a:pPr/>
              <a:t>19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7248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FDE2FCE-8D2C-4339-9AE4-4B216AE7351F}" type="slidenum">
              <a:rPr lang="en-US"/>
              <a:pPr/>
              <a:t>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71317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C7FD419-D97F-42AE-8CEF-5DAB6A9EF502}" type="slidenum">
              <a:rPr lang="en-US"/>
              <a:pPr/>
              <a:t>20</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31602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2333FC9-8ACE-4C28-B063-8FFE352A07F0}" type="slidenum">
              <a:rPr lang="en-US"/>
              <a:pPr/>
              <a:t>21</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9396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701046B-683B-431E-9F91-F2F94ADF3343}" type="slidenum">
              <a:rPr lang="en-US"/>
              <a:pPr/>
              <a:t>22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76683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9E02368-D4A3-4E98-9DF9-05243F71761E}" type="slidenum">
              <a:rPr lang="en-US"/>
              <a:pPr/>
              <a:t>23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1306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7802FC4-2838-4449-AABA-3E813B340207}" type="slidenum">
              <a:rPr lang="en-US"/>
              <a:pPr/>
              <a:t>24</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135611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83C877C-C195-4FB9-B352-E917AA7D1BEF}" type="slidenum">
              <a:rPr lang="en-US"/>
              <a:pPr/>
              <a:t>25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43986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06CF8E4-984A-4FAA-A386-25B4622115BB}" type="slidenum">
              <a:rPr lang="en-US"/>
              <a:pPr/>
              <a:t>26</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3195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AC025D2-09FF-4922-9CEA-5CBBCAC694EB}" type="slidenum">
              <a:rPr lang="en-US"/>
              <a:pPr/>
              <a:t>27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22915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D80263E-3F59-4323-BD6C-783553A29AF2}" type="slidenum">
              <a:rPr lang="en-US"/>
              <a:pPr/>
              <a:t>28</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116380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70100A9-01D8-41DD-8988-FAB5D16B3A23}" type="slidenum">
              <a:rPr lang="en-US"/>
              <a:pPr/>
              <a:t>29</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1670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FF6EB55-D9B7-4AC9-96EB-98FDF9B82A45}" type="slidenum">
              <a:rPr lang="en-US"/>
              <a:pPr/>
              <a:t>3</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82915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E76DEA-BF9D-4A85-960B-BEE195CFA95B}" type="slidenum">
              <a:rPr lang="en-US"/>
              <a:pPr/>
              <a:t>30</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54556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29DCAB5-B17B-43B2-8181-15B64725F861}" type="slidenum">
              <a:rPr lang="en-US"/>
              <a:pPr/>
              <a:t>31</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615716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C69C451-D18E-4B27-B1DB-4AF760E9884A}" type="slidenum">
              <a:rPr lang="en-US"/>
              <a:pPr/>
              <a:t>32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851496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3EC0C58-6E5D-415C-81D5-0711C26FED1B}" type="slidenum">
              <a:rPr lang="en-US"/>
              <a:pPr/>
              <a:t>33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27676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33B6120-B55F-4978-BBDD-FC3EA351FD6D}" type="slidenum">
              <a:rPr lang="en-US"/>
              <a:pPr/>
              <a:t>34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26012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C605C5F-2B3C-47FD-BCB2-E386AF4A9C4C}" type="slidenum">
              <a:rPr lang="en-US"/>
              <a:pPr/>
              <a:t>35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8046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D03BAF4-3EA5-42F7-AFDF-8EADD363B6A6}" type="slidenum">
              <a:rPr lang="en-US"/>
              <a:pPr/>
              <a:t>36</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59677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B1709A4-76CE-4025-B5A8-BB7CB59DFD06}" type="slidenum">
              <a:rPr lang="en-US"/>
              <a:pPr/>
              <a:t>37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21952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29C6020-4809-401D-8C26-EFDF77885971}" type="slidenum">
              <a:rPr lang="en-US"/>
              <a:pPr/>
              <a:t>38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01141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4E64540-3C55-4667-81D6-CFE597CA16CE}" type="slidenum">
              <a:rPr lang="en-US"/>
              <a:pPr/>
              <a:t>39</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7236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22C2A10-A41D-43D4-B91E-B66E9227028E}" type="slidenum">
              <a:rPr lang="en-US"/>
              <a:pPr/>
              <a:t>4</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004595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12E25E1-B4EB-411D-B663-E954CD9888D9}" type="slidenum">
              <a:rPr lang="en-US"/>
              <a:pPr/>
              <a:t>40</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98745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35B4861-F649-4279-9552-047459FECFB2}" type="slidenum">
              <a:rPr lang="en-US"/>
              <a:pPr/>
              <a:t>41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508818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38F0614-4BB7-4538-8933-847C06011B7C}" type="slidenum">
              <a:rPr lang="en-US"/>
              <a:pPr/>
              <a:t>42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00684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C456A09-8D33-4B02-ADE0-EBC53917BBCC}" type="slidenum">
              <a:rPr lang="en-US"/>
              <a:pPr/>
              <a:t>43</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69394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8EF503B-9A94-4D00-B415-BC9B99CB7D35}" type="slidenum">
              <a:rPr lang="en-US"/>
              <a:pPr/>
              <a:t>44</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8970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5851908-BA10-49A0-B2B6-F91A29435370}" type="slidenum">
              <a:rPr lang="en-US"/>
              <a:pPr/>
              <a:t>45</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627592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5894DD0-4FC5-4853-891C-EBA262C878D4}" type="slidenum">
              <a:rPr lang="en-US"/>
              <a:pPr/>
              <a:t>46</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2867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5B3DF53-E925-41A6-AAA1-A71E32C66113}" type="slidenum">
              <a:rPr lang="en-US"/>
              <a:pPr/>
              <a:t>47</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37409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74813E2-7CDE-4A6A-96CD-2CE8FF822B15}" type="slidenum">
              <a:rPr lang="en-US"/>
              <a:pPr/>
              <a:t>48</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59534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84EC88A-28ED-46C6-933D-2940CD1258CA}" type="slidenum">
              <a:rPr lang="en-US"/>
              <a:pPr/>
              <a:t>49</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3341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737ADEC-90D7-4E6E-876B-41C18E200B30}" type="slidenum">
              <a:rPr lang="en-US"/>
              <a:pPr/>
              <a:t>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797684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A770672-F0EF-4365-BEFE-05A2C0475DD7}" type="slidenum">
              <a:rPr lang="en-US"/>
              <a:pPr/>
              <a:t>50</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68621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23E7498-8DF5-4DF2-8D1B-A7CAD8E4F14C}" type="slidenum">
              <a:rPr lang="en-US"/>
              <a:pPr/>
              <a:t>51</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133829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0060AF0-7A5D-4BFC-BBED-6BE4E52B2C73}" type="slidenum">
              <a:rPr lang="en-US"/>
              <a:pPr/>
              <a:t>52</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87551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FE9C472-26B0-4808-96A3-73C9A44BC403}" type="slidenum">
              <a:rPr lang="en-US"/>
              <a:pPr/>
              <a:t>53</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73096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792D02F-2941-4D74-B30D-D02F567172B5}" type="slidenum">
              <a:rPr lang="en-US"/>
              <a:pPr/>
              <a:t>54</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79607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918482E-4F82-4788-A0CA-D28E2006B127}" type="slidenum">
              <a:rPr lang="en-US"/>
              <a:pPr/>
              <a:t>55</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35164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36DC7A4-42C6-4BEF-B063-9586C5A8756F}" type="slidenum">
              <a:rPr lang="en-US"/>
              <a:pPr/>
              <a:t>56</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774109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DF08B4F7-073F-4C34-80D5-882B4E1A7A51}" type="slidenum">
              <a:rPr lang="en-US"/>
              <a:pPr/>
              <a:t>57</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414519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FDF0135-8634-4B63-A992-BE3DC7431DEC}" type="slidenum">
              <a:rPr lang="en-US"/>
              <a:pPr/>
              <a:t>58</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62876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3530BFAC-72CA-4A06-92AA-03D70864CE51}" type="slidenum">
              <a:rPr lang="en-US"/>
              <a:pPr/>
              <a:t>59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646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90D97BC-4180-4FC9-9F05-EE18492EADD0}" type="slidenum">
              <a:rPr lang="en-US"/>
              <a:pPr/>
              <a:t>6</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732820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84B23AB-9914-4A9C-A7C8-667D5B5B88BA}" type="slidenum">
              <a:rPr lang="en-US"/>
              <a:pPr/>
              <a:t>60</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23036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F1B2F2C-27D4-4979-B26F-03F873C8F2B1}" type="slidenum">
              <a:rPr lang="en-US"/>
              <a:pPr/>
              <a:t>61</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828158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953DBFA-50CA-480C-B8E6-C600E4DFBFC0}" type="slidenum">
              <a:rPr lang="en-US"/>
              <a:pPr/>
              <a:t>62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644522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495D9DE-4FE9-4923-AF25-18BC3AE50529}" type="slidenum">
              <a:rPr lang="en-US"/>
              <a:pPr/>
              <a:t>63</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959038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A91E78D-E547-4712-B380-62ACABF09545}" type="slidenum">
              <a:rPr lang="en-US"/>
              <a:pPr/>
              <a:t>64</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814620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47F26AAF-BAD7-413E-A4EA-C4D2CDAB1807}" type="slidenum">
              <a:rPr lang="en-US"/>
              <a:pPr/>
              <a:t>65</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63468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B6127B7-5E88-4371-BBD9-B3A4212A5266}" type="slidenum">
              <a:rPr lang="en-US"/>
              <a:pPr/>
              <a:t>66</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332529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7DAD41B-34D4-452B-88DA-231084856982}" type="slidenum">
              <a:rPr lang="en-US"/>
              <a:pPr/>
              <a:t>67</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435040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56A1F62E-08B8-4B54-B153-C611CC4E8553}" type="slidenum">
              <a:rPr lang="en-US"/>
              <a:pPr/>
              <a:t>68</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43741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75FB9B8-D1CC-485E-8D7F-73E1066B460F}" type="slidenum">
              <a:rPr lang="en-US"/>
              <a:pPr/>
              <a:t>69</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7145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38DF4D9-46CA-468F-AA6D-49BBF57EAFCC}" type="slidenum">
              <a:rPr lang="en-US"/>
              <a:pPr/>
              <a:t>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132391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2790BABC-2438-4F40-A0ED-8C552E0427DD}" type="slidenum">
              <a:rPr lang="en-US"/>
              <a:pPr/>
              <a:t>70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523619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967A9734-2506-4A80-8481-9A189A339D01}" type="slidenum">
              <a:rPr lang="en-US"/>
              <a:pPr/>
              <a:t>71</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854575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E4B98DE-02C3-4C5B-96A8-BFA6981459BD}" type="slidenum">
              <a:rPr lang="en-US"/>
              <a:pPr/>
              <a:t>72</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58993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91EAC10-5BD6-471C-8C68-2C6949B850DF}" type="slidenum">
              <a:rPr lang="en-US"/>
              <a:pPr/>
              <a:t>73</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792223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4C68ECC-AA67-4A7C-8FBD-F35B1C22F144}" type="slidenum">
              <a:rPr lang="en-US"/>
              <a:pPr/>
              <a:t>74</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7796364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BCB5D49-5710-4155-A602-3E62537FDDC8}" type="slidenum">
              <a:rPr lang="en-US"/>
              <a:pPr/>
              <a:t>75</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652093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3092424C-538A-4099-BA29-8EAA6E55117F}" type="slidenum">
              <a:rPr lang="en-US"/>
              <a:pPr/>
              <a:t>76</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51226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6ED5CCFF-1CEB-4C1D-ADBA-E9D8E3BC72F7}" type="slidenum">
              <a:rPr lang="en-US"/>
              <a:pPr/>
              <a:t>77</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478867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F97EDC65-ED78-49FC-B50C-50A176E32572}" type="slidenum">
              <a:rPr lang="en-US"/>
              <a:pPr/>
              <a:t>78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4481770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2C5DBAC-166F-4657-9B73-97F0A39CE455}" type="slidenum">
              <a:rPr lang="en-US"/>
              <a:pPr/>
              <a:t>79</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8955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FB5A153-A662-49E0-8CDA-CFB4CED2658F}" type="slidenum">
              <a:rPr lang="en-US"/>
              <a:pPr/>
              <a:t>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6646894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84B1581-4A91-48C1-B746-337C32C2D1AF}" type="slidenum">
              <a:rPr lang="en-US"/>
              <a:pPr/>
              <a:t>80</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569419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AB8E3744-E75C-4A20-B484-3F6AD1F78A49}" type="slidenum">
              <a:rPr lang="en-US"/>
              <a:pPr/>
              <a:t>81</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0576438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0B0586C-D9E1-4D1E-925C-175226AFC20F}" type="slidenum">
              <a:rPr lang="en-US"/>
              <a:pPr/>
              <a:t>82</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5744989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2FC4A57-AB4D-4432-B4CA-6AC5ED7F89D9}" type="slidenum">
              <a:rPr lang="en-US"/>
              <a:pPr/>
              <a:t>83</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845554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3E7B127-ED41-4877-A135-D466E1592E80}" type="slidenum">
              <a:rPr lang="en-US"/>
              <a:pPr/>
              <a:t>84</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770445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6FE465-64B0-4347-A7E7-FD7F29469977}" type="slidenum">
              <a:rPr lang="en-US"/>
              <a:pPr/>
              <a:t>85</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796106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D336FB8-BD32-4C4E-902D-2B1F4A4F71B7}" type="slidenum">
              <a:rPr lang="en-US"/>
              <a:pPr/>
              <a:t>86</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673141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DFDDF8F-B5BC-4010-8BEC-90C46A32B03A}" type="slidenum">
              <a:rPr lang="en-US"/>
              <a:pPr/>
              <a:t>87</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509268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9809A3E-9BAF-4A9D-9B32-0A42BAD99CE7}" type="slidenum">
              <a:rPr lang="en-US"/>
              <a:pPr/>
              <a:t>88</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380482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8248C2C6-9E26-4A52-BB26-B37F2611049F}" type="slidenum">
              <a:rPr lang="en-US"/>
              <a:pPr/>
              <a:t>89</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47290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9D110AC-6D9F-4528-A7AD-E06EB93857C7}" type="slidenum">
              <a:rPr lang="en-US"/>
              <a:pPr/>
              <a:t>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 2006 By Timothy K. </a:t>
            </a:r>
            <a:r>
              <a:rPr lang="en-US" dirty="0" smtClean="0"/>
              <a:t>Lund</a:t>
            </a:r>
          </a:p>
          <a:p>
            <a:pPr eaLnBrk="1" hangingPunct="1"/>
            <a:r>
              <a:rPr lang="en-US" dirty="0" smtClean="0"/>
              <a:t>Chart sourced from https://www.statista.com/statistics/688665/primary-energy-consumption-worldwide-share-by-source/</a:t>
            </a:r>
            <a:endParaRPr lang="en-US" dirty="0" smtClean="0"/>
          </a:p>
        </p:txBody>
      </p:sp>
    </p:spTree>
    <p:extLst>
      <p:ext uri="{BB962C8B-B14F-4D97-AF65-F5344CB8AC3E}">
        <p14:creationId xmlns:p14="http://schemas.microsoft.com/office/powerpoint/2010/main" val="16794188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F7D99465-7644-4FBF-9335-F0920B72AF83}" type="slidenum">
              <a:rPr lang="en-US"/>
              <a:pPr/>
              <a:t>90</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7644111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3E3AACA-0D3D-4310-A142-EC5611AA4A42}" type="slidenum">
              <a:rPr lang="en-US"/>
              <a:pPr/>
              <a:t>91</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789655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3E3AACA-0D3D-4310-A142-EC5611AA4A42}" type="slidenum">
              <a:rPr lang="en-US"/>
              <a:pPr/>
              <a:t>92</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0874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1B1407-601E-421A-8919-29FBE34D231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3565F-AEA4-4F3C-8389-02CC4FD387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D9A79-FC47-4828-A0A7-AC42091321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A330B-6EAF-4698-BC28-0154C5513A8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5669D3-2D09-4A7D-80B5-AA70906C413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AC0222-30BF-45F7-9BE2-03994A095AF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3F558-5F7A-4DE0-B224-47A9491B02B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E0C8FE-B56B-4895-AA51-AE3F46241D2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2EFC80-E385-40B6-9769-BA81114A682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74711-FFD6-4D5D-A5A8-0E11D32859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C9E88E-23FF-4114-A624-F68A974016E7}"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4A05FC90-AF04-474E-8D29-5293443D3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ourworldindata.org/energy-production-and-changing-energy-sources"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4.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audio" Target="../media/audio7.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1.wav"/><Relationship Id="rId7"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audio" Target="../media/audio7.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6.gif"/><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image" Target="../media/image33.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audio" Target="../media/audio9.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2.wav"/><Relationship Id="rId4" Type="http://schemas.openxmlformats.org/officeDocument/2006/relationships/audio" Target="../media/audio10.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10.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34.png"/><Relationship Id="rId5" Type="http://schemas.openxmlformats.org/officeDocument/2006/relationships/audio" Target="../media/audio7.wav"/><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42.png"/><Relationship Id="rId5" Type="http://schemas.openxmlformats.org/officeDocument/2006/relationships/audio" Target="../media/audio9.wav"/><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audio" Target="../media/audio11.wav"/><Relationship Id="rId4" Type="http://schemas.openxmlformats.org/officeDocument/2006/relationships/audio" Target="../media/audio10.wav"/></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n82l3rEQSWk" TargetMode="External"/><Relationship Id="rId3" Type="http://schemas.openxmlformats.org/officeDocument/2006/relationships/audio" Target="../media/audio1.wav"/><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10.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1.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9.wav"/><Relationship Id="rId4" Type="http://schemas.openxmlformats.org/officeDocument/2006/relationships/audio" Target="../media/audio7.wav"/><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3.wav"/><Relationship Id="rId4" Type="http://schemas.openxmlformats.org/officeDocument/2006/relationships/audio" Target="../media/audio7.wav"/><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audio" Target="../media/audio16.wav"/><Relationship Id="rId12"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5.wav"/><Relationship Id="rId11" Type="http://schemas.openxmlformats.org/officeDocument/2006/relationships/image" Target="../media/image49.png"/><Relationship Id="rId5" Type="http://schemas.openxmlformats.org/officeDocument/2006/relationships/audio" Target="../media/audio14.wav"/><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audio" Target="../media/audio2.wav"/><Relationship Id="rId9" Type="http://schemas.openxmlformats.org/officeDocument/2006/relationships/image" Target="../media/image47.gif"/><Relationship Id="rId1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audio" Target="../media/audio9.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8.jpe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65.png"/><Relationship Id="rId5" Type="http://schemas.openxmlformats.org/officeDocument/2006/relationships/audio" Target="../media/audio10.wav"/><Relationship Id="rId10" Type="http://schemas.openxmlformats.org/officeDocument/2006/relationships/image" Target="../media/image64.png"/><Relationship Id="rId4" Type="http://schemas.openxmlformats.org/officeDocument/2006/relationships/audio" Target="../media/audio2.wav"/><Relationship Id="rId9"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0.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audio" Target="../media/audio1.wav"/><Relationship Id="rId7"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7.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0.wav"/><Relationship Id="rId4" Type="http://schemas.openxmlformats.org/officeDocument/2006/relationships/audio" Target="../media/audio2.wav"/><Relationship Id="rId9" Type="http://schemas.openxmlformats.org/officeDocument/2006/relationships/audio" Target="../media/audio18.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audio" Target="../media/audio11.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audio" Target="../media/audio15.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7.gif"/><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7.gif"/><Relationship Id="rId5" Type="http://schemas.openxmlformats.org/officeDocument/2006/relationships/audio" Target="../media/audio10.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3.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audio" Target="../media/audio3.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audio" Target="../media/audio3.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audio" Target="../media/audio3.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6.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audio" Target="../media/audio1.wav"/><Relationship Id="rId7"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audio" Target="../media/audio2.wav"/><Relationship Id="rId4" Type="http://schemas.openxmlformats.org/officeDocument/2006/relationships/audio" Target="../media/audio9.wav"/><Relationship Id="rId9" Type="http://schemas.openxmlformats.org/officeDocument/2006/relationships/image" Target="../media/image87.pn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90.png"/><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9.png"/><Relationship Id="rId3" Type="http://schemas.openxmlformats.org/officeDocument/2006/relationships/audio" Target="../media/audio1.wav"/><Relationship Id="rId7" Type="http://schemas.openxmlformats.org/officeDocument/2006/relationships/image" Target="../media/image83.png"/><Relationship Id="rId12" Type="http://schemas.openxmlformats.org/officeDocument/2006/relationships/image" Target="../media/image98.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97.png"/><Relationship Id="rId5" Type="http://schemas.openxmlformats.org/officeDocument/2006/relationships/audio" Target="../media/audio3.wav"/><Relationship Id="rId10" Type="http://schemas.openxmlformats.org/officeDocument/2006/relationships/image" Target="../media/image96.png"/><Relationship Id="rId4" Type="http://schemas.openxmlformats.org/officeDocument/2006/relationships/audio" Target="../media/audio2.wav"/><Relationship Id="rId9" Type="http://schemas.openxmlformats.org/officeDocument/2006/relationships/image" Target="../media/image95.png"/></Relationships>
</file>

<file path=ppt/slides/_rels/slide6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audio" Target="../media/audio1.wav"/><Relationship Id="rId7" Type="http://schemas.openxmlformats.org/officeDocument/2006/relationships/image" Target="../media/image83.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audio" Target="../media/audio3.wav"/><Relationship Id="rId10" Type="http://schemas.openxmlformats.org/officeDocument/2006/relationships/image" Target="../media/image102.png"/><Relationship Id="rId4" Type="http://schemas.openxmlformats.org/officeDocument/2006/relationships/audio" Target="../media/audio2.wav"/><Relationship Id="rId9"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audio" Target="../media/audio1.wav"/><Relationship Id="rId7" Type="http://schemas.openxmlformats.org/officeDocument/2006/relationships/image" Target="../media/image103.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107.png"/><Relationship Id="rId5" Type="http://schemas.openxmlformats.org/officeDocument/2006/relationships/audio" Target="../media/audio3.wav"/><Relationship Id="rId10" Type="http://schemas.openxmlformats.org/officeDocument/2006/relationships/image" Target="../media/image106.png"/><Relationship Id="rId4" Type="http://schemas.openxmlformats.org/officeDocument/2006/relationships/audio" Target="../media/audio2.wav"/><Relationship Id="rId9" Type="http://schemas.openxmlformats.org/officeDocument/2006/relationships/image" Target="../media/image10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9.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audio" Target="../media/audio3.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114.png"/><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audio" Target="../media/audio1.wav"/><Relationship Id="rId7" Type="http://schemas.openxmlformats.org/officeDocument/2006/relationships/image" Target="../media/image116.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image" Target="../media/image117.png"/></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100.png"/><Relationship Id="rId4" Type="http://schemas.openxmlformats.org/officeDocument/2006/relationships/image" Target="../media/image118.png"/></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101.jpeg"/><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audio" Target="../media/audio1.wav"/><Relationship Id="rId7" Type="http://schemas.openxmlformats.org/officeDocument/2006/relationships/image" Target="../media/image102.gif"/><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audio" Target="../media/audio2.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4.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8.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105.jpeg"/><Relationship Id="rId4" Type="http://schemas.openxmlformats.org/officeDocument/2006/relationships/audio" Target="../media/audio2.wav"/></Relationships>
</file>

<file path=ppt/slides/_rels/slide81.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audio" Target="../media/audio1.wav"/><Relationship Id="rId7" Type="http://schemas.openxmlformats.org/officeDocument/2006/relationships/hyperlink" Target="http://www.techreleased.com/wp-content/uploads/2012/09/Panasonic-HIT-Photovoltaic-Cells-Demonstrate-High-PID-Resistance.jpg"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audio" Target="../media/audio18.wav"/><Relationship Id="rId4" Type="http://schemas.openxmlformats.org/officeDocument/2006/relationships/audio" Target="../media/audio2.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9.jpe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hyperlink" Target="http://www.techreleased.com/wp-content/uploads/2012/09/Panasonic-HIT-Photovoltaic-Cells-Demonstrate-High-PID-Resistance.jpg" TargetMode="External"/><Relationship Id="rId5" Type="http://schemas.openxmlformats.org/officeDocument/2006/relationships/image" Target="../media/image128.png"/><Relationship Id="rId4" Type="http://schemas.openxmlformats.org/officeDocument/2006/relationships/audio" Target="../media/audio2.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09.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image" Target="../media/image129.png"/></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9.jpe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hyperlink" Target="http://www.techreleased.com/wp-content/uploads/2012/09/Panasonic-HIT-Photovoltaic-Cells-Demonstrate-High-PID-Resistance.jpg" TargetMode="External"/><Relationship Id="rId5" Type="http://schemas.openxmlformats.org/officeDocument/2006/relationships/image" Target="../media/image130.png"/><Relationship Id="rId4" Type="http://schemas.openxmlformats.org/officeDocument/2006/relationships/audio" Target="../media/audio2.wav"/></Relationships>
</file>

<file path=ppt/slides/_rels/slide85.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audio" Target="../media/audio1.wav"/><Relationship Id="rId7" Type="http://schemas.openxmlformats.org/officeDocument/2006/relationships/hyperlink" Target="http://www.techreleased.com/wp-content/uploads/2012/09/Panasonic-HIT-Photovoltaic-Cells-Demonstrate-High-PID-Resistance.jpg"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110.png"/></Relationships>
</file>

<file path=ppt/slides/_rels/slide86.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audio" Target="../media/audio1.wav"/><Relationship Id="rId7" Type="http://schemas.openxmlformats.org/officeDocument/2006/relationships/image" Target="../media/image134.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audio" Target="../media/audio3.wav"/><Relationship Id="rId10" Type="http://schemas.openxmlformats.org/officeDocument/2006/relationships/image" Target="../media/image137.png"/><Relationship Id="rId4" Type="http://schemas.openxmlformats.org/officeDocument/2006/relationships/audio" Target="../media/audio2.wav"/><Relationship Id="rId9" Type="http://schemas.openxmlformats.org/officeDocument/2006/relationships/image" Target="../media/image136.png"/></Relationships>
</file>

<file path=ppt/slides/_rels/slide87.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audio" Target="../media/audio1.wav"/><Relationship Id="rId7" Type="http://schemas.openxmlformats.org/officeDocument/2006/relationships/image" Target="../media/image112.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89.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1.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audio" Target="../media/audio2.wav"/></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113.png"/><Relationship Id="rId5" Type="http://schemas.openxmlformats.org/officeDocument/2006/relationships/audio" Target="../media/audio3.wav"/><Relationship Id="rId4" Type="http://schemas.openxmlformats.org/officeDocument/2006/relationships/audio" Target="../media/audio2.wav"/></Relationships>
</file>

<file path=ppt/slides/_rels/slide91.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audio" Target="../media/audio1.wav"/><Relationship Id="rId7" Type="http://schemas.openxmlformats.org/officeDocument/2006/relationships/image" Target="../media/image141.pn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audio" Target="../media/audio3.wav"/><Relationship Id="rId10" Type="http://schemas.openxmlformats.org/officeDocument/2006/relationships/image" Target="../media/image144.png"/><Relationship Id="rId4" Type="http://schemas.openxmlformats.org/officeDocument/2006/relationships/audio" Target="../media/audio2.wav"/><Relationship Id="rId9" Type="http://schemas.openxmlformats.org/officeDocument/2006/relationships/image" Target="../media/image143.png"/></Relationships>
</file>

<file path=ppt/slides/_rels/slide92.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audio" Target="../media/audio1.wav"/><Relationship Id="rId7" Type="http://schemas.openxmlformats.org/officeDocument/2006/relationships/image" Target="../media/image145.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audio" Target="../media/audio9.wav"/><Relationship Id="rId10" Type="http://schemas.openxmlformats.org/officeDocument/2006/relationships/image" Target="../media/image148.png"/><Relationship Id="rId4" Type="http://schemas.openxmlformats.org/officeDocument/2006/relationships/audio" Target="../media/audio3.wav"/><Relationship Id="rId9" Type="http://schemas.openxmlformats.org/officeDocument/2006/relationships/image" Target="../media/image1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26971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Essential idea: </a:t>
            </a:r>
            <a:r>
              <a:rPr lang="en-US" sz="2400">
                <a:solidFill>
                  <a:srgbClr val="000000"/>
                </a:solidFill>
                <a:latin typeface="Arial" charset="0"/>
                <a:ea typeface="Calibri" pitchFamily="34" charset="0"/>
                <a:cs typeface="Arial" charset="0"/>
              </a:rPr>
              <a:t>The constant need for new energy sources implies decisions that may have a serious effect on the environment. The finite quantity of fossil fuels and their implication in global warming has led to the development of alternative sources of energy. This continues to be an area of rapidly changing technological innovation.</a:t>
            </a:r>
            <a:endParaRPr lang="en-US" sz="2400" b="1">
              <a:solidFill>
                <a:srgbClr val="000000"/>
              </a:solidFill>
              <a:latin typeface="Arial" charset="0"/>
              <a:ea typeface="Calibri" pitchFamily="34" charset="0"/>
              <a:cs typeface="Arial" charset="0"/>
            </a:endParaRP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2" name="Rectangle 4"/>
          <p:cNvSpPr>
            <a:spLocks noChangeArrowheads="1"/>
          </p:cNvSpPr>
          <p:nvPr/>
        </p:nvSpPr>
        <p:spPr bwMode="auto">
          <a:xfrm>
            <a:off x="685800" y="1836738"/>
            <a:ext cx="7772400" cy="5021262"/>
          </a:xfrm>
          <a:prstGeom prst="rect">
            <a:avLst/>
          </a:prstGeom>
          <a:solidFill>
            <a:srgbClr val="CCFFCC"/>
          </a:solidFill>
          <a:ln w="9525">
            <a:noFill/>
            <a:miter lim="800000"/>
            <a:headEnd/>
            <a:tailEnd/>
          </a:ln>
        </p:spPr>
        <p:txBody>
          <a:bodyPr/>
          <a:lstStyle/>
          <a:p>
            <a:r>
              <a:rPr lang="en-US" sz="2400">
                <a:latin typeface="Arial" charset="0"/>
              </a:rPr>
              <a:t>PRACTICE: </a:t>
            </a:r>
          </a:p>
        </p:txBody>
      </p:sp>
      <p:pic>
        <p:nvPicPr>
          <p:cNvPr id="116942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2289175"/>
            <a:ext cx="7745413" cy="2990850"/>
          </a:xfrm>
          <a:prstGeom prst="rect">
            <a:avLst/>
          </a:prstGeom>
          <a:noFill/>
          <a:ln w="9525">
            <a:noFill/>
            <a:miter lim="800000"/>
            <a:headEnd/>
            <a:tailEnd/>
          </a:ln>
        </p:spPr>
      </p:pic>
      <p:sp>
        <p:nvSpPr>
          <p:cNvPr id="1126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112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69414" name="Text Box 6"/>
          <p:cNvSpPr txBox="1">
            <a:spLocks noChangeArrowheads="1"/>
          </p:cNvSpPr>
          <p:nvPr/>
        </p:nvSpPr>
        <p:spPr bwMode="auto">
          <a:xfrm>
            <a:off x="762000" y="2728913"/>
            <a:ext cx="6392863" cy="457200"/>
          </a:xfrm>
          <a:prstGeom prst="rect">
            <a:avLst/>
          </a:prstGeom>
          <a:noFill/>
          <a:ln w="9525">
            <a:noFill/>
            <a:miter lim="800000"/>
            <a:headEnd/>
            <a:tailEnd/>
          </a:ln>
        </p:spPr>
        <p:txBody>
          <a:bodyPr wrap="none">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Sun makes biomass through photosynthesis.</a:t>
            </a:r>
          </a:p>
        </p:txBody>
      </p:sp>
      <p:sp>
        <p:nvSpPr>
          <p:cNvPr id="1169415" name="Text Box 7"/>
          <p:cNvSpPr txBox="1">
            <a:spLocks noChangeArrowheads="1"/>
          </p:cNvSpPr>
          <p:nvPr/>
        </p:nvSpPr>
        <p:spPr bwMode="auto">
          <a:xfrm>
            <a:off x="776288" y="3341688"/>
            <a:ext cx="5487987"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gathers and grows over time.</a:t>
            </a:r>
          </a:p>
        </p:txBody>
      </p:sp>
      <p:sp>
        <p:nvSpPr>
          <p:cNvPr id="1169416" name="Text Box 8"/>
          <p:cNvSpPr txBox="1">
            <a:spLocks noChangeArrowheads="1"/>
          </p:cNvSpPr>
          <p:nvPr/>
        </p:nvSpPr>
        <p:spPr bwMode="auto">
          <a:xfrm>
            <a:off x="777875" y="4025900"/>
            <a:ext cx="6677025"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buried under great pressure and heat.</a:t>
            </a:r>
          </a:p>
        </p:txBody>
      </p:sp>
      <p:sp>
        <p:nvSpPr>
          <p:cNvPr id="1169417" name="Text Box 9"/>
          <p:cNvSpPr txBox="1">
            <a:spLocks noChangeArrowheads="1"/>
          </p:cNvSpPr>
          <p:nvPr/>
        </p:nvSpPr>
        <p:spPr bwMode="auto">
          <a:xfrm>
            <a:off x="766763" y="4668838"/>
            <a:ext cx="7608887"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Biomass becomes coal, oil and natural gas over eons.</a:t>
            </a:r>
          </a:p>
        </p:txBody>
      </p:sp>
      <p:sp>
        <p:nvSpPr>
          <p:cNvPr id="1169418" name="Text Box 10"/>
          <p:cNvSpPr txBox="1">
            <a:spLocks noChangeArrowheads="1"/>
          </p:cNvSpPr>
          <p:nvPr/>
        </p:nvSpPr>
        <p:spPr bwMode="auto">
          <a:xfrm>
            <a:off x="792163" y="5221288"/>
            <a:ext cx="5540375"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Coal, oil and natural gas are extracted.</a:t>
            </a:r>
          </a:p>
        </p:txBody>
      </p:sp>
      <p:sp>
        <p:nvSpPr>
          <p:cNvPr id="1169419" name="Text Box 11"/>
          <p:cNvSpPr txBox="1">
            <a:spLocks noChangeArrowheads="1"/>
          </p:cNvSpPr>
          <p:nvPr/>
        </p:nvSpPr>
        <p:spPr bwMode="auto">
          <a:xfrm>
            <a:off x="781050" y="5740400"/>
            <a:ext cx="6083300" cy="457200"/>
          </a:xfrm>
          <a:prstGeom prst="rect">
            <a:avLst/>
          </a:prstGeom>
          <a:noFill/>
          <a:ln w="9525">
            <a:noFill/>
            <a:miter lim="800000"/>
            <a:headEnd/>
            <a:tailEnd/>
          </a:ln>
        </p:spPr>
        <p:txBody>
          <a:bodyPr wrap="none">
            <a:spAutoFit/>
          </a:bodyPr>
          <a:lstStyle/>
          <a:p>
            <a:r>
              <a:rPr lang="en-US">
                <a:solidFill>
                  <a:schemeClr val="hlink"/>
                </a:solidFill>
                <a:sym typeface="Symbol" pitchFamily="18" charset="2"/>
              </a:rPr>
              <a:t></a:t>
            </a:r>
            <a:r>
              <a:rPr lang="en-US" sz="2400">
                <a:solidFill>
                  <a:schemeClr val="hlink"/>
                </a:solidFill>
                <a:latin typeface="Arial" charset="0"/>
              </a:rPr>
              <a:t>Coal, oil and natural gas are used as fuels.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9412">
                                            <p:txEl>
                                              <p:pRg st="0" end="0"/>
                                            </p:txEl>
                                          </p:spTgt>
                                        </p:tgtEl>
                                        <p:attrNameLst>
                                          <p:attrName>style.visibility</p:attrName>
                                        </p:attrNameLst>
                                      </p:cBhvr>
                                      <p:to>
                                        <p:strVal val="visible"/>
                                      </p:to>
                                    </p:set>
                                    <p:anim calcmode="lin" valueType="num">
                                      <p:cBhvr additive="base">
                                        <p:cTn id="7" dur="500" fill="hold"/>
                                        <p:tgtEl>
                                          <p:spTgt spid="1169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9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9420"/>
                                        </p:tgtEl>
                                        <p:attrNameLst>
                                          <p:attrName>style.visibility</p:attrName>
                                        </p:attrNameLst>
                                      </p:cBhvr>
                                      <p:to>
                                        <p:strVal val="visible"/>
                                      </p:to>
                                    </p:set>
                                    <p:anim calcmode="lin" valueType="num">
                                      <p:cBhvr additive="base">
                                        <p:cTn id="13" dur="500" fill="hold"/>
                                        <p:tgtEl>
                                          <p:spTgt spid="1169420"/>
                                        </p:tgtEl>
                                        <p:attrNameLst>
                                          <p:attrName>ppt_x</p:attrName>
                                        </p:attrNameLst>
                                      </p:cBhvr>
                                      <p:tavLst>
                                        <p:tav tm="0">
                                          <p:val>
                                            <p:strVal val="#ppt_x"/>
                                          </p:val>
                                        </p:tav>
                                        <p:tav tm="100000">
                                          <p:val>
                                            <p:strVal val="#ppt_x"/>
                                          </p:val>
                                        </p:tav>
                                      </p:tavLst>
                                    </p:anim>
                                    <p:anim calcmode="lin" valueType="num">
                                      <p:cBhvr additive="base">
                                        <p:cTn id="14" dur="500" fill="hold"/>
                                        <p:tgtEl>
                                          <p:spTgt spid="11694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169414">
                                            <p:txEl>
                                              <p:pRg st="0" end="0"/>
                                            </p:txEl>
                                          </p:spTgt>
                                        </p:tgtEl>
                                        <p:attrNameLst>
                                          <p:attrName>style.visibility</p:attrName>
                                        </p:attrNameLst>
                                      </p:cBhvr>
                                      <p:to>
                                        <p:strVal val="visible"/>
                                      </p:to>
                                    </p:set>
                                    <p:anim calcmode="lin" valueType="num">
                                      <p:cBhvr additive="base">
                                        <p:cTn id="19" dur="500" fill="hold"/>
                                        <p:tgtEl>
                                          <p:spTgt spid="116941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694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169415">
                                            <p:txEl>
                                              <p:pRg st="0" end="0"/>
                                            </p:txEl>
                                          </p:spTgt>
                                        </p:tgtEl>
                                        <p:attrNameLst>
                                          <p:attrName>style.visibility</p:attrName>
                                        </p:attrNameLst>
                                      </p:cBhvr>
                                      <p:to>
                                        <p:strVal val="visible"/>
                                      </p:to>
                                    </p:set>
                                    <p:anim calcmode="lin" valueType="num">
                                      <p:cBhvr additive="base">
                                        <p:cTn id="25" dur="500" fill="hold"/>
                                        <p:tgtEl>
                                          <p:spTgt spid="116941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694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169416">
                                            <p:txEl>
                                              <p:pRg st="0" end="0"/>
                                            </p:txEl>
                                          </p:spTgt>
                                        </p:tgtEl>
                                        <p:attrNameLst>
                                          <p:attrName>style.visibility</p:attrName>
                                        </p:attrNameLst>
                                      </p:cBhvr>
                                      <p:to>
                                        <p:strVal val="visible"/>
                                      </p:to>
                                    </p:set>
                                    <p:anim calcmode="lin" valueType="num">
                                      <p:cBhvr additive="base">
                                        <p:cTn id="31" dur="500" fill="hold"/>
                                        <p:tgtEl>
                                          <p:spTgt spid="116941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694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169417">
                                            <p:txEl>
                                              <p:pRg st="0" end="0"/>
                                            </p:txEl>
                                          </p:spTgt>
                                        </p:tgtEl>
                                        <p:attrNameLst>
                                          <p:attrName>style.visibility</p:attrName>
                                        </p:attrNameLst>
                                      </p:cBhvr>
                                      <p:to>
                                        <p:strVal val="visible"/>
                                      </p:to>
                                    </p:set>
                                    <p:anim calcmode="lin" valueType="num">
                                      <p:cBhvr additive="base">
                                        <p:cTn id="37" dur="500" fill="hold"/>
                                        <p:tgtEl>
                                          <p:spTgt spid="116941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694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1169418">
                                            <p:txEl>
                                              <p:pRg st="0" end="0"/>
                                            </p:txEl>
                                          </p:spTgt>
                                        </p:tgtEl>
                                        <p:attrNameLst>
                                          <p:attrName>style.visibility</p:attrName>
                                        </p:attrNameLst>
                                      </p:cBhvr>
                                      <p:to>
                                        <p:strVal val="visible"/>
                                      </p:to>
                                    </p:set>
                                    <p:anim calcmode="lin" valueType="num">
                                      <p:cBhvr additive="base">
                                        <p:cTn id="43" dur="500" fill="hold"/>
                                        <p:tgtEl>
                                          <p:spTgt spid="1169418">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694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iterate type="lt">
                                    <p:tmPct val="10000"/>
                                  </p:iterate>
                                  <p:childTnLst>
                                    <p:set>
                                      <p:cBhvr>
                                        <p:cTn id="48" dur="1" fill="hold">
                                          <p:stCondLst>
                                            <p:cond delay="0"/>
                                          </p:stCondLst>
                                        </p:cTn>
                                        <p:tgtEl>
                                          <p:spTgt spid="1169419">
                                            <p:txEl>
                                              <p:pRg st="0" end="0"/>
                                            </p:txEl>
                                          </p:spTgt>
                                        </p:tgtEl>
                                        <p:attrNameLst>
                                          <p:attrName>style.visibility</p:attrName>
                                        </p:attrNameLst>
                                      </p:cBhvr>
                                      <p:to>
                                        <p:strVal val="visible"/>
                                      </p:to>
                                    </p:set>
                                    <p:anim calcmode="lin" valueType="num">
                                      <p:cBhvr additive="base">
                                        <p:cTn id="49" dur="500" fill="hold"/>
                                        <p:tgtEl>
                                          <p:spTgt spid="1169419">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694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401763"/>
            <a:ext cx="7772400" cy="67945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122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mc:AlternateContent xmlns:mc="http://schemas.openxmlformats.org/markup-compatibility/2006">
        <mc:Choice xmlns:a14="http://schemas.microsoft.com/office/drawing/2010/main" Requires="a14">
          <p:sp>
            <p:nvSpPr>
              <p:cNvPr id="1173508"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r>
                  <a:rPr lang="en-US" sz="2400" dirty="0" smtClean="0">
                    <a:latin typeface="Arial" charset="0"/>
                  </a:rPr>
                  <a:t>PRACTICE: Proved </a:t>
                </a:r>
                <a:r>
                  <a:rPr lang="en-US" sz="2400" b="1" dirty="0">
                    <a:latin typeface="Arial" charset="0"/>
                  </a:rPr>
                  <a:t>reserves</a:t>
                </a:r>
                <a:r>
                  <a:rPr lang="en-US" sz="2400" dirty="0">
                    <a:latin typeface="Arial" charset="0"/>
                  </a:rPr>
                  <a:t>                                           are resources that we are sure                                                 we can obtain. </a:t>
                </a:r>
                <a:r>
                  <a:rPr lang="en-US" sz="2400" b="1" dirty="0">
                    <a:latin typeface="Arial" charset="0"/>
                  </a:rPr>
                  <a:t>Production</a:t>
                </a:r>
                <a:r>
                  <a:rPr lang="en-US" sz="2400" dirty="0">
                    <a:latin typeface="Arial" charset="0"/>
                  </a:rPr>
                  <a:t>                                         means actual reserves that                                           have been obtained and                                               placed on the market. Use the                                         table to estimate how long oil                                      reserves might last.</a:t>
                </a:r>
              </a:p>
              <a:p>
                <a:pPr>
                  <a:spcAft>
                    <a:spcPct val="20000"/>
                  </a:spcAft>
                </a:pPr>
                <a:r>
                  <a:rPr lang="en-US" sz="2400" dirty="0">
                    <a:latin typeface="Arial" charset="0"/>
                  </a:rPr>
                  <a:t>SOLUTION:  </a:t>
                </a:r>
                <a14:m>
                  <m:oMath xmlns:m="http://schemas.openxmlformats.org/officeDocument/2006/math">
                    <m:r>
                      <a:rPr lang="en-US" sz="2400" i="1" dirty="0" smtClean="0">
                        <a:latin typeface="Cambria Math" panose="02040503050406030204" pitchFamily="18" charset="0"/>
                      </a:rPr>
                      <m:t>𝐸𝑥𝑝𝑒𝑐𝑡𝑎𝑛𝑐𝑦</m:t>
                    </m:r>
                    <m:r>
                      <a:rPr lang="en-US" sz="2400" i="1" dirty="0" smtClean="0">
                        <a:latin typeface="Cambria Math" panose="02040503050406030204" pitchFamily="18" charset="0"/>
                      </a:rPr>
                      <m:t>=</m:t>
                    </m:r>
                    <m:f>
                      <m:fPr>
                        <m:ctrlPr>
                          <a:rPr lang="en-US" sz="2400" i="1" dirty="0" smtClean="0">
                            <a:latin typeface="Cambria Math" panose="02040503050406030204" pitchFamily="18" charset="0"/>
                          </a:rPr>
                        </m:ctrlPr>
                      </m:fPr>
                      <m:num>
                        <m:r>
                          <a:rPr lang="en-US" sz="2400" i="1" dirty="0" smtClean="0">
                            <a:latin typeface="Cambria Math" panose="02040503050406030204" pitchFamily="18" charset="0"/>
                          </a:rPr>
                          <m:t>𝑅𝑒𝑠𝑒𝑟𝑣𝑒𝑠</m:t>
                        </m:r>
                      </m:num>
                      <m:den>
                        <m:r>
                          <a:rPr lang="en-US" sz="2400" i="1" dirty="0" smtClean="0">
                            <a:latin typeface="Cambria Math" panose="02040503050406030204" pitchFamily="18" charset="0"/>
                          </a:rPr>
                          <m:t>𝑃𝑟𝑜𝑑𝑢𝑐𝑡𝑖𝑜𝑛</m:t>
                        </m:r>
                      </m:den>
                    </m:f>
                  </m:oMath>
                </a14:m>
                <a:endParaRPr lang="en-US" sz="2400" dirty="0">
                  <a:latin typeface="Arial" charset="0"/>
                </a:endParaRPr>
              </a:p>
              <a:p>
                <a:r>
                  <a:rPr lang="en-US" sz="2400" dirty="0">
                    <a:latin typeface="Arial" charset="0"/>
                  </a:rPr>
                  <a:t>                                         </a:t>
                </a:r>
                <a14:m>
                  <m:oMath xmlns:m="http://schemas.openxmlformats.org/officeDocument/2006/math">
                    <m:r>
                      <a:rPr lang="en-US" sz="2400" i="1" dirty="0" smtClean="0">
                        <a:latin typeface="Cambria Math" panose="02040503050406030204" pitchFamily="18" charset="0"/>
                      </a:rPr>
                      <m:t>=</m:t>
                    </m:r>
                    <m:f>
                      <m:fPr>
                        <m:ctrlPr>
                          <a:rPr lang="en-US" sz="2400" i="1" dirty="0">
                            <a:latin typeface="Cambria Math" panose="02040503050406030204" pitchFamily="18" charset="0"/>
                            <a:sym typeface="Symbol" pitchFamily="18" charset="2"/>
                          </a:rPr>
                        </m:ctrlPr>
                      </m:fPr>
                      <m:num>
                        <m:r>
                          <a:rPr lang="en-US" sz="2400" i="1" dirty="0" smtClean="0">
                            <a:latin typeface="Cambria Math" panose="02040503050406030204" pitchFamily="18" charset="0"/>
                          </a:rPr>
                          <m:t>17</m:t>
                        </m:r>
                        <m:r>
                          <a:rPr lang="en-US" sz="2400" b="0" i="1" dirty="0" smtClean="0">
                            <a:latin typeface="Cambria Math" panose="02040503050406030204" pitchFamily="18" charset="0"/>
                          </a:rPr>
                          <m:t>27</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9</m:t>
                            </m:r>
                          </m:sup>
                        </m:sSup>
                      </m:num>
                      <m:den>
                        <m:r>
                          <a:rPr lang="en-US" sz="2400" b="0" i="1" dirty="0" smtClean="0">
                            <a:latin typeface="Cambria Math" panose="02040503050406030204" pitchFamily="18" charset="0"/>
                            <a:sym typeface="Symbol" pitchFamily="18" charset="2"/>
                          </a:rPr>
                          <m:t>33.8</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9</m:t>
                            </m:r>
                          </m:sup>
                        </m:sSup>
                      </m:den>
                    </m:f>
                    <m:r>
                      <a:rPr lang="en-US" sz="2400" i="1" dirty="0" smtClean="0">
                        <a:latin typeface="Cambria Math" panose="02040503050406030204" pitchFamily="18" charset="0"/>
                        <a:sym typeface="Symbol" pitchFamily="18" charset="2"/>
                      </a:rPr>
                      <m:t>=</m:t>
                    </m:r>
                    <m:r>
                      <a:rPr lang="en-US" sz="2400" b="0" i="1" dirty="0" smtClean="0">
                        <a:latin typeface="Cambria Math" panose="02040503050406030204" pitchFamily="18" charset="0"/>
                        <a:sym typeface="Symbol" pitchFamily="18" charset="2"/>
                      </a:rPr>
                      <m:t>51</m:t>
                    </m:r>
                    <m:r>
                      <a:rPr lang="en-US" sz="2400" i="1" dirty="0" smtClean="0">
                        <a:latin typeface="Cambria Math" panose="02040503050406030204" pitchFamily="18" charset="0"/>
                        <a:sym typeface="Symbol" pitchFamily="18" charset="2"/>
                      </a:rPr>
                      <m:t>.</m:t>
                    </m:r>
                    <m:r>
                      <a:rPr lang="en-US" sz="2400" b="0" i="1" dirty="0" smtClean="0">
                        <a:latin typeface="Cambria Math" panose="02040503050406030204" pitchFamily="18" charset="0"/>
                        <a:sym typeface="Symbol" pitchFamily="18" charset="2"/>
                      </a:rPr>
                      <m:t>1</m:t>
                    </m:r>
                    <m:r>
                      <a:rPr lang="en-US" sz="2400" i="1" dirty="0" smtClean="0">
                        <a:latin typeface="Cambria Math" panose="02040503050406030204" pitchFamily="18" charset="0"/>
                        <a:sym typeface="Symbol" pitchFamily="18" charset="2"/>
                      </a:rPr>
                      <m:t> </m:t>
                    </m:r>
                  </m:oMath>
                </a14:m>
                <a:r>
                  <a:rPr lang="en-US" sz="2400" dirty="0">
                    <a:latin typeface="Arial" charset="0"/>
                    <a:sym typeface="Symbol" pitchFamily="18" charset="2"/>
                  </a:rPr>
                  <a:t>years.</a:t>
                </a:r>
              </a:p>
              <a:p>
                <a:r>
                  <a:rPr lang="en-US" sz="2400" dirty="0">
                    <a:latin typeface="Arial" charset="0"/>
                    <a:sym typeface="Symbol" pitchFamily="18" charset="2"/>
                  </a:rPr>
                  <a:t>This is an estimate because both numbers are subject to yearly change.</a:t>
                </a:r>
              </a:p>
            </p:txBody>
          </p:sp>
        </mc:Choice>
        <mc:Fallback>
          <p:sp>
            <p:nvSpPr>
              <p:cNvPr id="1173508" name="Rectangle 4"/>
              <p:cNvSpPr>
                <a:spLocks noRot="1" noChangeAspect="1" noMove="1" noResize="1" noEditPoints="1" noAdjustHandles="1" noChangeArrowheads="1" noChangeShapeType="1" noTextEdit="1"/>
              </p:cNvSpPr>
              <p:nvPr/>
            </p:nvSpPr>
            <p:spPr bwMode="auto">
              <a:xfrm>
                <a:off x="685800" y="1857375"/>
                <a:ext cx="7772400" cy="5000625"/>
              </a:xfrm>
              <a:prstGeom prst="rect">
                <a:avLst/>
              </a:prstGeom>
              <a:blipFill>
                <a:blip r:embed="rId5"/>
                <a:stretch>
                  <a:fillRect l="-1255" t="-854" r="-9804" b="-1829"/>
                </a:stretch>
              </a:blipFill>
              <a:ln w="9525">
                <a:noFill/>
                <a:miter lim="800000"/>
                <a:headEnd/>
                <a:tailEnd/>
              </a:ln>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927509587"/>
              </p:ext>
            </p:extLst>
          </p:nvPr>
        </p:nvGraphicFramePr>
        <p:xfrm>
          <a:off x="4926267" y="1911350"/>
          <a:ext cx="4142866" cy="2641473"/>
        </p:xfrm>
        <a:graphic>
          <a:graphicData uri="http://schemas.openxmlformats.org/drawingml/2006/table">
            <a:tbl>
              <a:tblPr firstRow="1" firstCol="1" bandRow="1">
                <a:tableStyleId>{5C22544A-7EE6-4342-B048-85BDC9FD1C3A}</a:tableStyleId>
              </a:tblPr>
              <a:tblGrid>
                <a:gridCol w="1588775">
                  <a:extLst>
                    <a:ext uri="{9D8B030D-6E8A-4147-A177-3AD203B41FA5}">
                      <a16:colId xmlns:a16="http://schemas.microsoft.com/office/drawing/2014/main" val="3313489831"/>
                    </a:ext>
                  </a:extLst>
                </a:gridCol>
                <a:gridCol w="1156215">
                  <a:extLst>
                    <a:ext uri="{9D8B030D-6E8A-4147-A177-3AD203B41FA5}">
                      <a16:colId xmlns:a16="http://schemas.microsoft.com/office/drawing/2014/main" val="2845978760"/>
                    </a:ext>
                  </a:extLst>
                </a:gridCol>
                <a:gridCol w="1397876">
                  <a:extLst>
                    <a:ext uri="{9D8B030D-6E8A-4147-A177-3AD203B41FA5}">
                      <a16:colId xmlns:a16="http://schemas.microsoft.com/office/drawing/2014/main" val="4268065408"/>
                    </a:ext>
                  </a:extLst>
                </a:gridCol>
              </a:tblGrid>
              <a:tr h="180975">
                <a:tc>
                  <a:txBody>
                    <a:bodyPr/>
                    <a:lstStyle/>
                    <a:p>
                      <a:pPr marL="0" marR="0" algn="ctr">
                        <a:lnSpc>
                          <a:spcPct val="107000"/>
                        </a:lnSpc>
                        <a:spcBef>
                          <a:spcPts val="0"/>
                        </a:spcBef>
                        <a:spcAft>
                          <a:spcPts val="0"/>
                        </a:spcAft>
                      </a:pPr>
                      <a:r>
                        <a:rPr lang="en-US" sz="1800" dirty="0">
                          <a:solidFill>
                            <a:schemeClr val="tx1"/>
                          </a:solidFill>
                          <a:effectLst/>
                        </a:rPr>
                        <a:t>Fuel</a:t>
                      </a:r>
                    </a:p>
                    <a:p>
                      <a:pPr marL="0" marR="0" algn="ctr">
                        <a:lnSpc>
                          <a:spcPct val="107000"/>
                        </a:lnSpc>
                        <a:spcBef>
                          <a:spcPts val="0"/>
                        </a:spcBef>
                        <a:spcAft>
                          <a:spcPts val="0"/>
                        </a:spcAft>
                      </a:pPr>
                      <a:r>
                        <a:rPr lang="en-US" sz="1800" dirty="0">
                          <a:solidFill>
                            <a:schemeClr val="tx1"/>
                          </a:solidFill>
                          <a:effectLst/>
                        </a:rPr>
                        <a:t>(unit)</a:t>
                      </a:r>
                      <a:endPar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1800" dirty="0">
                          <a:solidFill>
                            <a:schemeClr val="tx1"/>
                          </a:solidFill>
                          <a:effectLst/>
                        </a:rPr>
                        <a:t>Proven Reserves (2017)</a:t>
                      </a:r>
                      <a:endPar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1800">
                          <a:solidFill>
                            <a:schemeClr val="tx1"/>
                          </a:solidFill>
                          <a:effectLst/>
                        </a:rPr>
                        <a:t>Production </a:t>
                      </a:r>
                      <a:endParaRPr lang="en-US" sz="1800" smtClean="0">
                        <a:solidFill>
                          <a:schemeClr val="tx1"/>
                        </a:solidFill>
                        <a:effectLst/>
                      </a:endParaRPr>
                    </a:p>
                    <a:p>
                      <a:pPr marL="0" marR="0" algn="ctr">
                        <a:lnSpc>
                          <a:spcPct val="107000"/>
                        </a:lnSpc>
                        <a:spcBef>
                          <a:spcPts val="0"/>
                        </a:spcBef>
                        <a:spcAft>
                          <a:spcPts val="0"/>
                        </a:spcAft>
                      </a:pPr>
                      <a:r>
                        <a:rPr lang="en-US" sz="1800" smtClean="0">
                          <a:solidFill>
                            <a:schemeClr val="tx1"/>
                          </a:solidFill>
                          <a:effectLst/>
                        </a:rPr>
                        <a:t>(</a:t>
                      </a:r>
                      <a:r>
                        <a:rPr lang="en-US" sz="1800" dirty="0">
                          <a:solidFill>
                            <a:schemeClr val="tx1"/>
                          </a:solidFill>
                          <a:effectLst/>
                        </a:rPr>
                        <a:t>2017)</a:t>
                      </a:r>
                      <a:endPar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743334072"/>
                  </a:ext>
                </a:extLst>
              </a:tr>
              <a:tr h="180975">
                <a:tc>
                  <a:txBody>
                    <a:bodyPr/>
                    <a:lstStyle/>
                    <a:p>
                      <a:pPr marL="0" marR="0" algn="ctr">
                        <a:lnSpc>
                          <a:spcPct val="107000"/>
                        </a:lnSpc>
                        <a:spcBef>
                          <a:spcPts val="0"/>
                        </a:spcBef>
                        <a:spcAft>
                          <a:spcPts val="0"/>
                        </a:spcAft>
                      </a:pPr>
                      <a:r>
                        <a:rPr lang="en-US" sz="1800" dirty="0">
                          <a:solidFill>
                            <a:schemeClr val="tx1"/>
                          </a:solidFill>
                          <a:effectLst/>
                        </a:rPr>
                        <a:t>Coal</a:t>
                      </a:r>
                    </a:p>
                    <a:p>
                      <a:pPr marL="0" marR="0" algn="ctr">
                        <a:lnSpc>
                          <a:spcPct val="107000"/>
                        </a:lnSpc>
                        <a:spcBef>
                          <a:spcPts val="0"/>
                        </a:spcBef>
                        <a:spcAft>
                          <a:spcPts val="0"/>
                        </a:spcAft>
                      </a:pPr>
                      <a:r>
                        <a:rPr lang="en-US" sz="1800" dirty="0">
                          <a:solidFill>
                            <a:schemeClr val="tx1"/>
                          </a:solidFill>
                          <a:effectLst/>
                        </a:rPr>
                        <a:t>(x10</a:t>
                      </a:r>
                      <a:r>
                        <a:rPr lang="en-US" sz="1800" baseline="30000" dirty="0">
                          <a:solidFill>
                            <a:schemeClr val="tx1"/>
                          </a:solidFill>
                          <a:effectLst/>
                        </a:rPr>
                        <a:t>9</a:t>
                      </a:r>
                      <a:r>
                        <a:rPr lang="en-US" sz="1800" dirty="0">
                          <a:solidFill>
                            <a:schemeClr val="tx1"/>
                          </a:solidFill>
                          <a:effectLst/>
                        </a:rPr>
                        <a:t> </a:t>
                      </a:r>
                      <a:r>
                        <a:rPr lang="en-US" sz="1800" dirty="0" err="1">
                          <a:solidFill>
                            <a:schemeClr val="tx1"/>
                          </a:solidFill>
                          <a:effectLst/>
                        </a:rPr>
                        <a:t>tonnes</a:t>
                      </a:r>
                      <a:r>
                        <a:rPr lang="en-US" sz="1800" dirty="0">
                          <a:solidFill>
                            <a:schemeClr val="tx1"/>
                          </a:solidFill>
                          <a:effectLst/>
                        </a:rPr>
                        <a:t>)</a:t>
                      </a:r>
                      <a:endPar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b="1" dirty="0">
                          <a:effectLst/>
                        </a:rPr>
                        <a:t>1035</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rPr>
                        <a:t>7.2</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7866286"/>
                  </a:ext>
                </a:extLst>
              </a:tr>
              <a:tr h="180975">
                <a:tc>
                  <a:txBody>
                    <a:bodyPr/>
                    <a:lstStyle/>
                    <a:p>
                      <a:pPr marL="0" marR="0" algn="ctr">
                        <a:lnSpc>
                          <a:spcPct val="107000"/>
                        </a:lnSpc>
                        <a:spcBef>
                          <a:spcPts val="0"/>
                        </a:spcBef>
                        <a:spcAft>
                          <a:spcPts val="0"/>
                        </a:spcAft>
                      </a:pPr>
                      <a:r>
                        <a:rPr lang="en-US" sz="1800" dirty="0">
                          <a:solidFill>
                            <a:schemeClr val="tx1"/>
                          </a:solidFill>
                          <a:effectLst/>
                        </a:rPr>
                        <a:t>Oil</a:t>
                      </a:r>
                    </a:p>
                    <a:p>
                      <a:pPr marL="0" marR="0" algn="ctr">
                        <a:lnSpc>
                          <a:spcPct val="107000"/>
                        </a:lnSpc>
                        <a:spcBef>
                          <a:spcPts val="0"/>
                        </a:spcBef>
                        <a:spcAft>
                          <a:spcPts val="0"/>
                        </a:spcAft>
                      </a:pPr>
                      <a:r>
                        <a:rPr lang="en-US" sz="1800" dirty="0">
                          <a:solidFill>
                            <a:schemeClr val="tx1"/>
                          </a:solidFill>
                          <a:effectLst/>
                        </a:rPr>
                        <a:t>(x10</a:t>
                      </a:r>
                      <a:r>
                        <a:rPr lang="en-US" sz="1800" baseline="30000" dirty="0">
                          <a:solidFill>
                            <a:schemeClr val="tx1"/>
                          </a:solidFill>
                          <a:effectLst/>
                        </a:rPr>
                        <a:t>9</a:t>
                      </a:r>
                      <a:r>
                        <a:rPr lang="en-US" sz="1800" dirty="0">
                          <a:solidFill>
                            <a:schemeClr val="tx1"/>
                          </a:solidFill>
                          <a:effectLst/>
                        </a:rPr>
                        <a:t> barrels)</a:t>
                      </a:r>
                      <a:endPar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b="1" dirty="0">
                          <a:effectLst/>
                        </a:rPr>
                        <a:t>1727</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b="1">
                          <a:effectLst/>
                        </a:rPr>
                        <a:t>33.8</a:t>
                      </a:r>
                      <a:endParaRPr lang="en-US" sz="1800" b="1">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0118068"/>
                  </a:ext>
                </a:extLst>
              </a:tr>
              <a:tr h="180975">
                <a:tc>
                  <a:txBody>
                    <a:bodyPr/>
                    <a:lstStyle/>
                    <a:p>
                      <a:pPr marL="0" marR="0" algn="ctr">
                        <a:lnSpc>
                          <a:spcPct val="107000"/>
                        </a:lnSpc>
                        <a:spcBef>
                          <a:spcPts val="0"/>
                        </a:spcBef>
                        <a:spcAft>
                          <a:spcPts val="0"/>
                        </a:spcAft>
                      </a:pPr>
                      <a:r>
                        <a:rPr lang="en-US" sz="1800" dirty="0">
                          <a:solidFill>
                            <a:schemeClr val="tx1"/>
                          </a:solidFill>
                          <a:effectLst/>
                        </a:rPr>
                        <a:t>Gas</a:t>
                      </a:r>
                    </a:p>
                    <a:p>
                      <a:pPr marL="0" marR="0" algn="ctr">
                        <a:lnSpc>
                          <a:spcPct val="107000"/>
                        </a:lnSpc>
                        <a:spcBef>
                          <a:spcPts val="0"/>
                        </a:spcBef>
                        <a:spcAft>
                          <a:spcPts val="0"/>
                        </a:spcAft>
                      </a:pPr>
                      <a:r>
                        <a:rPr lang="en-US" sz="1800" dirty="0">
                          <a:solidFill>
                            <a:schemeClr val="tx1"/>
                          </a:solidFill>
                          <a:effectLst/>
                        </a:rPr>
                        <a:t>(x10</a:t>
                      </a:r>
                      <a:r>
                        <a:rPr lang="en-US" sz="1800" baseline="30000" dirty="0">
                          <a:solidFill>
                            <a:schemeClr val="tx1"/>
                          </a:solidFill>
                          <a:effectLst/>
                        </a:rPr>
                        <a:t>12</a:t>
                      </a:r>
                      <a:r>
                        <a:rPr lang="en-US" sz="1800" dirty="0">
                          <a:solidFill>
                            <a:schemeClr val="tx1"/>
                          </a:solidFill>
                          <a:effectLst/>
                        </a:rPr>
                        <a:t> m</a:t>
                      </a:r>
                      <a:r>
                        <a:rPr lang="en-US" sz="1800" baseline="30000" dirty="0">
                          <a:solidFill>
                            <a:schemeClr val="tx1"/>
                          </a:solidFill>
                          <a:effectLst/>
                        </a:rPr>
                        <a:t>3</a:t>
                      </a:r>
                      <a:r>
                        <a:rPr lang="en-US" sz="1800" dirty="0">
                          <a:solidFill>
                            <a:schemeClr val="tx1"/>
                          </a:solidFill>
                          <a:effectLst/>
                        </a:rPr>
                        <a:t>)</a:t>
                      </a:r>
                      <a:endParaRPr lang="en-US" sz="1800"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196.8</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dirty="0">
                          <a:effectLst/>
                        </a:rPr>
                        <a:t>3.8</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970607"/>
                  </a:ext>
                </a:extLst>
              </a:tr>
            </a:tbl>
          </a:graphicData>
        </a:graphic>
      </p:graphicFrame>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3508">
                                            <p:txEl>
                                              <p:pRg st="0" end="0"/>
                                            </p:txEl>
                                          </p:spTgt>
                                        </p:tgtEl>
                                        <p:attrNameLst>
                                          <p:attrName>style.visibility</p:attrName>
                                        </p:attrNameLst>
                                      </p:cBhvr>
                                      <p:to>
                                        <p:strVal val="visible"/>
                                      </p:to>
                                    </p:set>
                                    <p:anim calcmode="lin" valueType="num">
                                      <p:cBhvr additive="base">
                                        <p:cTn id="7" dur="500" fill="hold"/>
                                        <p:tgtEl>
                                          <p:spTgt spid="1173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3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73508">
                                            <p:txEl>
                                              <p:pRg st="1" end="1"/>
                                            </p:txEl>
                                          </p:spTgt>
                                        </p:tgtEl>
                                        <p:attrNameLst>
                                          <p:attrName>style.visibility</p:attrName>
                                        </p:attrNameLst>
                                      </p:cBhvr>
                                      <p:to>
                                        <p:strVal val="visible"/>
                                      </p:to>
                                    </p:set>
                                    <p:anim calcmode="lin" valueType="num">
                                      <p:cBhvr additive="base">
                                        <p:cTn id="16" dur="500" fill="hold"/>
                                        <p:tgtEl>
                                          <p:spTgt spid="117350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735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3508">
                                            <p:txEl>
                                              <p:pRg st="2" end="2"/>
                                            </p:txEl>
                                          </p:spTgt>
                                        </p:tgtEl>
                                        <p:attrNameLst>
                                          <p:attrName>style.visibility</p:attrName>
                                        </p:attrNameLst>
                                      </p:cBhvr>
                                      <p:to>
                                        <p:strVal val="visible"/>
                                      </p:to>
                                    </p:set>
                                    <p:anim calcmode="lin" valueType="num">
                                      <p:cBhvr additive="base">
                                        <p:cTn id="22" dur="500" fill="hold"/>
                                        <p:tgtEl>
                                          <p:spTgt spid="117350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735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73508">
                                            <p:txEl>
                                              <p:pRg st="3" end="3"/>
                                            </p:txEl>
                                          </p:spTgt>
                                        </p:tgtEl>
                                        <p:attrNameLst>
                                          <p:attrName>style.visibility</p:attrName>
                                        </p:attrNameLst>
                                      </p:cBhvr>
                                      <p:to>
                                        <p:strVal val="visible"/>
                                      </p:to>
                                    </p:set>
                                    <p:anim calcmode="lin" valueType="num">
                                      <p:cBhvr additive="base">
                                        <p:cTn id="28" dur="500" fill="hold"/>
                                        <p:tgtEl>
                                          <p:spTgt spid="117350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735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315" name="Rectangle 3"/>
          <p:cNvSpPr>
            <a:spLocks noChangeArrowheads="1"/>
          </p:cNvSpPr>
          <p:nvPr/>
        </p:nvSpPr>
        <p:spPr bwMode="auto">
          <a:xfrm>
            <a:off x="685800" y="1401763"/>
            <a:ext cx="7772400" cy="6683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pic>
        <p:nvPicPr>
          <p:cNvPr id="1167364" name="Picture 4"/>
          <p:cNvPicPr>
            <a:picLocks noChangeAspect="1" noChangeArrowheads="1"/>
          </p:cNvPicPr>
          <p:nvPr/>
        </p:nvPicPr>
        <p:blipFill>
          <a:blip r:embed="rId4" cstate="print"/>
          <a:srcRect/>
          <a:stretch>
            <a:fillRect/>
          </a:stretch>
        </p:blipFill>
        <p:spPr bwMode="auto">
          <a:xfrm>
            <a:off x="358775" y="1909763"/>
            <a:ext cx="8505825" cy="43434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017985" y="6457890"/>
            <a:ext cx="4339650" cy="400110"/>
          </a:xfrm>
          <a:prstGeom prst="rect">
            <a:avLst/>
          </a:prstGeom>
          <a:noFill/>
        </p:spPr>
        <p:txBody>
          <a:bodyPr wrap="none" rtlCol="0">
            <a:spAutoFit/>
          </a:bodyPr>
          <a:lstStyle/>
          <a:p>
            <a:r>
              <a:rPr lang="en-US" dirty="0" smtClean="0">
                <a:hlinkClick r:id="rId5"/>
              </a:rPr>
              <a:t>https://ourworldindata.org/</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67364"/>
                                        </p:tgtEl>
                                        <p:attrNameLst>
                                          <p:attrName>style.visibility</p:attrName>
                                        </p:attrNameLst>
                                      </p:cBhvr>
                                      <p:to>
                                        <p:strVal val="visible"/>
                                      </p:to>
                                    </p:set>
                                    <p:animEffect transition="in" filter="diamond(in)">
                                      <p:cBhvr>
                                        <p:cTn id="7" dur="2000"/>
                                        <p:tgtEl>
                                          <p:spTgt spid="116736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ChangeArrowheads="1"/>
          </p:cNvSpPr>
          <p:nvPr/>
        </p:nvSpPr>
        <p:spPr bwMode="auto">
          <a:xfrm>
            <a:off x="674688" y="3335338"/>
            <a:ext cx="7772400" cy="35226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Electricity is by far the most common of the secondary energy sources because of its convenience in both use and transport.</a:t>
            </a: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EXAMPLE: Hydrogen is a                                         growing secondary energy                                           source, and is being                                                developed because its                                            consumption produces only water as a by-product. </a:t>
            </a:r>
          </a:p>
        </p:txBody>
      </p:sp>
      <p:sp>
        <p:nvSpPr>
          <p:cNvPr id="1161219" name="Rectangle 3"/>
          <p:cNvSpPr>
            <a:spLocks noChangeArrowheads="1"/>
          </p:cNvSpPr>
          <p:nvPr/>
        </p:nvSpPr>
        <p:spPr bwMode="auto">
          <a:xfrm>
            <a:off x="685800" y="1401763"/>
            <a:ext cx="7772400" cy="19716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Secondary energy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secondary energy source</a:t>
            </a:r>
            <a:r>
              <a:rPr lang="en-US" sz="2400">
                <a:solidFill>
                  <a:srgbClr val="000000"/>
                </a:solidFill>
                <a:latin typeface="Arial" charset="0"/>
                <a:ea typeface="Calibri" pitchFamily="34" charset="0"/>
                <a:cs typeface="Times New Roman" pitchFamily="18" charset="0"/>
              </a:rPr>
              <a:t> is an energy                  source, such as electricity or hydrogen,                         which has been transformed from a primary                  energy source before use by the consumer.	</a:t>
            </a:r>
          </a:p>
        </p:txBody>
      </p:sp>
      <p:sp>
        <p:nvSpPr>
          <p:cNvPr id="14340"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1223" name="Picture 7"/>
          <p:cNvPicPr>
            <a:picLocks noChangeAspect="1" noChangeArrowheads="1"/>
          </p:cNvPicPr>
          <p:nvPr/>
        </p:nvPicPr>
        <p:blipFill>
          <a:blip r:embed="rId5" cstate="print"/>
          <a:srcRect/>
          <a:stretch>
            <a:fillRect/>
          </a:stretch>
        </p:blipFill>
        <p:spPr bwMode="auto">
          <a:xfrm>
            <a:off x="6729413" y="1555750"/>
            <a:ext cx="2139950" cy="1547813"/>
          </a:xfrm>
          <a:prstGeom prst="rect">
            <a:avLst/>
          </a:prstGeom>
          <a:ln>
            <a:noFill/>
          </a:ln>
          <a:effectLst>
            <a:outerShdw blurRad="292100" dist="139700" dir="2700000" algn="tl" rotWithShape="0">
              <a:srgbClr val="333333">
                <a:alpha val="65000"/>
              </a:srgbClr>
            </a:outerShdw>
          </a:effectLst>
        </p:spPr>
      </p:pic>
      <p:pic>
        <p:nvPicPr>
          <p:cNvPr id="1161224" name="Picture 8"/>
          <p:cNvPicPr>
            <a:picLocks noChangeAspect="1" noChangeArrowheads="1"/>
          </p:cNvPicPr>
          <p:nvPr/>
        </p:nvPicPr>
        <p:blipFill>
          <a:blip r:embed="rId6" cstate="print"/>
          <a:srcRect/>
          <a:stretch>
            <a:fillRect/>
          </a:stretch>
        </p:blipFill>
        <p:spPr bwMode="auto">
          <a:xfrm>
            <a:off x="4592638" y="4159250"/>
            <a:ext cx="3940175" cy="2224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1219">
                                            <p:txEl>
                                              <p:pRg st="0" end="0"/>
                                            </p:txEl>
                                          </p:spTgt>
                                        </p:tgtEl>
                                        <p:attrNameLst>
                                          <p:attrName>style.visibility</p:attrName>
                                        </p:attrNameLst>
                                      </p:cBhvr>
                                      <p:to>
                                        <p:strVal val="visible"/>
                                      </p:to>
                                    </p:set>
                                    <p:anim calcmode="lin" valueType="num">
                                      <p:cBhvr additive="base">
                                        <p:cTn id="7" dur="500" fill="hold"/>
                                        <p:tgtEl>
                                          <p:spTgt spid="1161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1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1219">
                                            <p:txEl>
                                              <p:pRg st="1" end="1"/>
                                            </p:txEl>
                                          </p:spTgt>
                                        </p:tgtEl>
                                        <p:attrNameLst>
                                          <p:attrName>style.visibility</p:attrName>
                                        </p:attrNameLst>
                                      </p:cBhvr>
                                      <p:to>
                                        <p:strVal val="visible"/>
                                      </p:to>
                                    </p:set>
                                    <p:anim calcmode="lin" valueType="num">
                                      <p:cBhvr additive="base">
                                        <p:cTn id="13" dur="500" fill="hold"/>
                                        <p:tgtEl>
                                          <p:spTgt spid="1161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1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1218">
                                            <p:txEl>
                                              <p:pRg st="0" end="0"/>
                                            </p:txEl>
                                          </p:spTgt>
                                        </p:tgtEl>
                                        <p:attrNameLst>
                                          <p:attrName>style.visibility</p:attrName>
                                        </p:attrNameLst>
                                      </p:cBhvr>
                                      <p:to>
                                        <p:strVal val="visible"/>
                                      </p:to>
                                    </p:set>
                                    <p:anim calcmode="lin" valueType="num">
                                      <p:cBhvr additive="base">
                                        <p:cTn id="19" dur="500" fill="hold"/>
                                        <p:tgtEl>
                                          <p:spTgt spid="11612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1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161223"/>
                                        </p:tgtEl>
                                        <p:attrNameLst>
                                          <p:attrName>style.visibility</p:attrName>
                                        </p:attrNameLst>
                                      </p:cBhvr>
                                      <p:to>
                                        <p:strVal val="visible"/>
                                      </p:to>
                                    </p:set>
                                    <p:anim calcmode="lin" valueType="num">
                                      <p:cBhvr>
                                        <p:cTn id="23" dur="500" fill="hold"/>
                                        <p:tgtEl>
                                          <p:spTgt spid="1161223"/>
                                        </p:tgtEl>
                                        <p:attrNameLst>
                                          <p:attrName>ppt_w</p:attrName>
                                        </p:attrNameLst>
                                      </p:cBhvr>
                                      <p:tavLst>
                                        <p:tav tm="0">
                                          <p:val>
                                            <p:fltVal val="0"/>
                                          </p:val>
                                        </p:tav>
                                        <p:tav tm="100000">
                                          <p:val>
                                            <p:strVal val="#ppt_w"/>
                                          </p:val>
                                        </p:tav>
                                      </p:tavLst>
                                    </p:anim>
                                    <p:anim calcmode="lin" valueType="num">
                                      <p:cBhvr>
                                        <p:cTn id="24" dur="500" fill="hold"/>
                                        <p:tgtEl>
                                          <p:spTgt spid="1161223"/>
                                        </p:tgtEl>
                                        <p:attrNameLst>
                                          <p:attrName>ppt_h</p:attrName>
                                        </p:attrNameLst>
                                      </p:cBhvr>
                                      <p:tavLst>
                                        <p:tav tm="0">
                                          <p:val>
                                            <p:fltVal val="0"/>
                                          </p:val>
                                        </p:tav>
                                        <p:tav tm="100000">
                                          <p:val>
                                            <p:strVal val="#ppt_h"/>
                                          </p:val>
                                        </p:tav>
                                      </p:tavLst>
                                    </p:anim>
                                    <p:animEffect transition="in" filter="fade">
                                      <p:cBhvr>
                                        <p:cTn id="25" dur="500"/>
                                        <p:tgtEl>
                                          <p:spTgt spid="11612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61218">
                                            <p:txEl>
                                              <p:pRg st="2" end="2"/>
                                            </p:txEl>
                                          </p:spTgt>
                                        </p:tgtEl>
                                        <p:attrNameLst>
                                          <p:attrName>style.visibility</p:attrName>
                                        </p:attrNameLst>
                                      </p:cBhvr>
                                      <p:to>
                                        <p:strVal val="visible"/>
                                      </p:to>
                                    </p:set>
                                    <p:anim calcmode="lin" valueType="num">
                                      <p:cBhvr additive="base">
                                        <p:cTn id="30" dur="500" fill="hold"/>
                                        <p:tgtEl>
                                          <p:spTgt spid="116121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61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1161224"/>
                                        </p:tgtEl>
                                        <p:attrNameLst>
                                          <p:attrName>style.visibility</p:attrName>
                                        </p:attrNameLst>
                                      </p:cBhvr>
                                      <p:to>
                                        <p:strVal val="visible"/>
                                      </p:to>
                                    </p:set>
                                    <p:anim calcmode="lin" valueType="num">
                                      <p:cBhvr>
                                        <p:cTn id="34" dur="500" fill="hold"/>
                                        <p:tgtEl>
                                          <p:spTgt spid="1161224"/>
                                        </p:tgtEl>
                                        <p:attrNameLst>
                                          <p:attrName>ppt_w</p:attrName>
                                        </p:attrNameLst>
                                      </p:cBhvr>
                                      <p:tavLst>
                                        <p:tav tm="0">
                                          <p:val>
                                            <p:fltVal val="0"/>
                                          </p:val>
                                        </p:tav>
                                        <p:tav tm="100000">
                                          <p:val>
                                            <p:strVal val="#ppt_w"/>
                                          </p:val>
                                        </p:tav>
                                      </p:tavLst>
                                    </p:anim>
                                    <p:anim calcmode="lin" valueType="num">
                                      <p:cBhvr>
                                        <p:cTn id="35" dur="500" fill="hold"/>
                                        <p:tgtEl>
                                          <p:spTgt spid="1161224"/>
                                        </p:tgtEl>
                                        <p:attrNameLst>
                                          <p:attrName>ppt_h</p:attrName>
                                        </p:attrNameLst>
                                      </p:cBhvr>
                                      <p:tavLst>
                                        <p:tav tm="0">
                                          <p:val>
                                            <p:fltVal val="0"/>
                                          </p:val>
                                        </p:tav>
                                        <p:tav tm="100000">
                                          <p:val>
                                            <p:strVal val="#ppt_h"/>
                                          </p:val>
                                        </p:tav>
                                      </p:tavLst>
                                    </p:anim>
                                    <p:animEffect transition="in" filter="fade">
                                      <p:cBhvr>
                                        <p:cTn id="36" dur="500"/>
                                        <p:tgtEl>
                                          <p:spTgt spid="116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59173" name="Rectangle 5"/>
              <p:cNvSpPr>
                <a:spLocks noChangeArrowheads="1"/>
              </p:cNvSpPr>
              <p:nvPr/>
            </p:nvSpPr>
            <p:spPr bwMode="auto">
              <a:xfrm>
                <a:off x="674688" y="3435350"/>
                <a:ext cx="7772400" cy="34226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Fission of each uranium-235 produces 3.510</a:t>
                </a:r>
                <a:r>
                  <a:rPr lang="en-US" sz="2400" baseline="30000" dirty="0">
                    <a:latin typeface="Arial" charset="0"/>
                    <a:sym typeface="Symbol" pitchFamily="18" charset="2"/>
                  </a:rPr>
                  <a:t>-11</a:t>
                </a:r>
                <a:r>
                  <a:rPr lang="en-US" sz="2400" dirty="0">
                    <a:latin typeface="Arial" charset="0"/>
                    <a:sym typeface="Symbol" pitchFamily="18" charset="2"/>
                  </a:rPr>
                  <a:t> J of energy. The density of U-235 is 1.810</a:t>
                </a:r>
                <a:r>
                  <a:rPr lang="en-US" sz="2400" baseline="30000" dirty="0">
                    <a:latin typeface="Arial" charset="0"/>
                    <a:sym typeface="Symbol" pitchFamily="18" charset="2"/>
                  </a:rPr>
                  <a:t>4</a:t>
                </a:r>
                <a:r>
                  <a:rPr lang="en-US" sz="2400" dirty="0">
                    <a:latin typeface="Arial" charset="0"/>
                    <a:sym typeface="Symbol" pitchFamily="18" charset="2"/>
                  </a:rPr>
                  <a:t> kg m</a:t>
                </a:r>
                <a:r>
                  <a:rPr lang="en-US" sz="2400" baseline="30000" dirty="0">
                    <a:latin typeface="Arial" charset="0"/>
                    <a:sym typeface="Symbol" pitchFamily="18" charset="2"/>
                  </a:rPr>
                  <a:t>-3</a:t>
                </a:r>
                <a:r>
                  <a:rPr lang="en-US" sz="2400" dirty="0">
                    <a:latin typeface="Arial" charset="0"/>
                    <a:sym typeface="Symbol" pitchFamily="18" charset="2"/>
                  </a:rPr>
                  <a:t>. Calculate the </a:t>
                </a:r>
                <a:r>
                  <a:rPr lang="en-US" sz="2400" i="1" dirty="0">
                    <a:latin typeface="Arial" charset="0"/>
                    <a:sym typeface="Symbol" pitchFamily="18" charset="2"/>
                  </a:rPr>
                  <a:t>E</a:t>
                </a:r>
                <a:r>
                  <a:rPr lang="en-US" sz="2400" baseline="-25000" dirty="0">
                    <a:latin typeface="Arial" charset="0"/>
                    <a:sym typeface="Symbol" pitchFamily="18" charset="2"/>
                  </a:rPr>
                  <a:t>SP</a:t>
                </a:r>
                <a:r>
                  <a:rPr lang="en-US" sz="2400" dirty="0">
                    <a:latin typeface="Arial" charset="0"/>
                    <a:sym typeface="Symbol" pitchFamily="18" charset="2"/>
                  </a:rPr>
                  <a:t> and the </a:t>
                </a:r>
                <a:r>
                  <a:rPr lang="en-US" sz="2400" i="1" dirty="0">
                    <a:latin typeface="Arial" charset="0"/>
                    <a:sym typeface="Symbol" pitchFamily="18" charset="2"/>
                  </a:rPr>
                  <a:t>E</a:t>
                </a:r>
                <a:r>
                  <a:rPr lang="en-US" sz="2400" baseline="-25000" dirty="0">
                    <a:latin typeface="Arial" charset="0"/>
                    <a:sym typeface="Symbol" pitchFamily="18" charset="2"/>
                  </a:rPr>
                  <a:t>D</a:t>
                </a:r>
                <a:r>
                  <a:rPr lang="en-US" sz="2400" dirty="0">
                    <a:latin typeface="Arial" charset="0"/>
                    <a:sym typeface="Symbol" pitchFamily="18" charset="2"/>
                  </a:rPr>
                  <a:t> of U-235.</a:t>
                </a:r>
              </a:p>
              <a:p>
                <a:pPr>
                  <a:spcBef>
                    <a:spcPct val="2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(a) </a:t>
                </a:r>
                <a14:m>
                  <m:oMath xmlns:m="http://schemas.openxmlformats.org/officeDocument/2006/math">
                    <m:r>
                      <a:rPr lang="en-US" sz="2400" i="1" dirty="0" smtClean="0">
                        <a:latin typeface="Cambria Math" panose="02040503050406030204" pitchFamily="18" charset="0"/>
                        <a:sym typeface="Symbol" pitchFamily="18" charset="2"/>
                      </a:rPr>
                      <m:t>𝑚</m:t>
                    </m:r>
                    <m:r>
                      <a:rPr lang="en-US" sz="2400" i="1" dirty="0" smtClean="0">
                        <a:latin typeface="Cambria Math" panose="02040503050406030204" pitchFamily="18" charset="0"/>
                        <a:sym typeface="Symbol" pitchFamily="18" charset="2"/>
                      </a:rPr>
                      <m:t>=(235</m:t>
                    </m:r>
                    <m:r>
                      <a:rPr lang="en-US" sz="2400" i="1" dirty="0" smtClean="0">
                        <a:latin typeface="Cambria Math" panose="02040503050406030204" pitchFamily="18" charset="0"/>
                        <a:sym typeface="Symbol" pitchFamily="18" charset="2"/>
                      </a:rPr>
                      <m:t>𝑢</m:t>
                    </m:r>
                    <m:r>
                      <a:rPr lang="en-US" sz="2400" i="1" dirty="0" smtClean="0">
                        <a:latin typeface="Cambria Math" panose="02040503050406030204" pitchFamily="18" charset="0"/>
                        <a:sym typeface="Symbol" pitchFamily="18" charset="2"/>
                      </a:rPr>
                      <m:t>)(1.661</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−27</m:t>
                        </m:r>
                      </m:sup>
                    </m:sSup>
                    <m:r>
                      <a:rPr lang="en-US" sz="2400" i="1" dirty="0">
                        <a:latin typeface="Cambria Math" panose="02040503050406030204" pitchFamily="18" charset="0"/>
                        <a:sym typeface="Symbol" pitchFamily="18" charset="2"/>
                      </a:rPr>
                      <m:t>𝑘𝑔</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𝑢</m:t>
                        </m:r>
                      </m:e>
                      <m:sup>
                        <m:r>
                          <a:rPr lang="en-US" sz="2400" b="0" i="1" dirty="0" smtClean="0">
                            <a:latin typeface="Cambria Math" panose="02040503050406030204" pitchFamily="18" charset="0"/>
                            <a:sym typeface="Symbol" pitchFamily="18" charset="2"/>
                          </a:rPr>
                          <m:t>−1</m:t>
                        </m:r>
                      </m:sup>
                    </m:sSup>
                    <m:r>
                      <a:rPr lang="en-US" sz="2400" i="1" dirty="0">
                        <a:latin typeface="Cambria Math" panose="02040503050406030204" pitchFamily="18" charset="0"/>
                        <a:sym typeface="Symbol" pitchFamily="18" charset="2"/>
                      </a:rPr>
                      <m:t>)=3.90</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−25</m:t>
                        </m:r>
                      </m:sup>
                    </m:sSup>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kg.</a:t>
                </a:r>
              </a:p>
              <a:p>
                <a:pPr>
                  <a:spcBef>
                    <a:spcPct val="20000"/>
                  </a:spcBef>
                </a:pPr>
                <a:r>
                  <a:rPr lang="en-US" sz="2400" dirty="0">
                    <a:latin typeface="Arial" charset="0"/>
                    <a:sym typeface="Symbol" pitchFamily="18" charset="2"/>
                  </a:rPr>
                  <a:t>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𝐸</m:t>
                        </m:r>
                      </m:e>
                      <m:sub>
                        <m:r>
                          <a:rPr lang="en-US" sz="2400" b="0" i="1" dirty="0" smtClean="0">
                            <a:latin typeface="Cambria Math" panose="02040503050406030204" pitchFamily="18" charset="0"/>
                            <a:sym typeface="Symbol" pitchFamily="18" charset="2"/>
                          </a:rPr>
                          <m:t>𝑆𝑃</m:t>
                        </m:r>
                      </m:sub>
                    </m:sSub>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sym typeface="Symbol" pitchFamily="18" charset="2"/>
                          </a:rPr>
                          <m:t>3.5</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−11</m:t>
                            </m:r>
                          </m:sup>
                        </m:sSup>
                        <m:r>
                          <a:rPr lang="en-US" sz="2400" i="1" dirty="0">
                            <a:latin typeface="Cambria Math" panose="02040503050406030204" pitchFamily="18" charset="0"/>
                            <a:sym typeface="Symbol" pitchFamily="18" charset="2"/>
                          </a:rPr>
                          <m:t>𝐽</m:t>
                        </m:r>
                      </m:num>
                      <m:den>
                        <m:r>
                          <a:rPr lang="en-US" sz="2400" i="1" dirty="0">
                            <a:latin typeface="Cambria Math" panose="02040503050406030204" pitchFamily="18" charset="0"/>
                            <a:sym typeface="Symbol" pitchFamily="18" charset="2"/>
                          </a:rPr>
                          <m:t>3.90</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−25</m:t>
                            </m:r>
                          </m:sup>
                        </m:sSup>
                        <m:r>
                          <a:rPr lang="en-US" sz="2400" i="1" dirty="0">
                            <a:latin typeface="Cambria Math" panose="02040503050406030204" pitchFamily="18" charset="0"/>
                            <a:sym typeface="Symbol" pitchFamily="18" charset="2"/>
                          </a:rPr>
                          <m:t>𝑘𝑔</m:t>
                        </m:r>
                      </m:den>
                    </m:f>
                    <m:r>
                      <a:rPr lang="en-US" sz="2400" i="1" dirty="0">
                        <a:latin typeface="Cambria Math" panose="02040503050406030204" pitchFamily="18" charset="0"/>
                        <a:sym typeface="Symbol" pitchFamily="18" charset="2"/>
                      </a:rPr>
                      <m:t>= 9.010</m:t>
                    </m:r>
                    <m:r>
                      <a:rPr lang="en-US" sz="2400" i="1" baseline="30000" dirty="0">
                        <a:latin typeface="Cambria Math" panose="02040503050406030204" pitchFamily="18" charset="0"/>
                        <a:sym typeface="Symbol" pitchFamily="18" charset="2"/>
                      </a:rPr>
                      <m:t>13</m:t>
                    </m:r>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J kg</a:t>
                </a:r>
                <a:r>
                  <a:rPr lang="en-US" sz="2400" baseline="30000" dirty="0">
                    <a:latin typeface="Arial" charset="0"/>
                    <a:sym typeface="Symbol" pitchFamily="18" charset="2"/>
                  </a:rPr>
                  <a:t>-1</a:t>
                </a:r>
                <a:r>
                  <a:rPr lang="en-US" sz="2400" dirty="0">
                    <a:latin typeface="Arial" charset="0"/>
                    <a:sym typeface="Symbol" pitchFamily="18" charset="2"/>
                  </a:rPr>
                  <a:t>.</a:t>
                </a:r>
              </a:p>
              <a:p>
                <a:pPr>
                  <a:spcBef>
                    <a:spcPct val="20000"/>
                  </a:spcBef>
                </a:pPr>
                <a:r>
                  <a:rPr lang="en-US" sz="2400" dirty="0">
                    <a:latin typeface="Arial" charset="0"/>
                    <a:sym typeface="Symbol" pitchFamily="18" charset="2"/>
                  </a:rPr>
                  <a:t>(b) </a:t>
                </a:r>
                <a14:m>
                  <m:oMath xmlns:m="http://schemas.openxmlformats.org/officeDocument/2006/math">
                    <m:sSub>
                      <m:sSubPr>
                        <m:ctrlPr>
                          <a:rPr lang="en-US" sz="2300" b="0" i="1" dirty="0" smtClean="0">
                            <a:latin typeface="Cambria Math" panose="02040503050406030204" pitchFamily="18" charset="0"/>
                            <a:sym typeface="Symbol" pitchFamily="18" charset="2"/>
                          </a:rPr>
                        </m:ctrlPr>
                      </m:sSubPr>
                      <m:e>
                        <m:r>
                          <a:rPr lang="en-US" sz="2300" i="1" dirty="0" smtClean="0">
                            <a:latin typeface="Cambria Math" panose="02040503050406030204" pitchFamily="18" charset="0"/>
                            <a:sym typeface="Symbol" pitchFamily="18" charset="2"/>
                          </a:rPr>
                          <m:t>𝐸</m:t>
                        </m:r>
                      </m:e>
                      <m:sub>
                        <m:r>
                          <a:rPr lang="en-US" sz="2300" b="0" i="1" dirty="0" smtClean="0">
                            <a:latin typeface="Cambria Math" panose="02040503050406030204" pitchFamily="18" charset="0"/>
                            <a:sym typeface="Symbol" pitchFamily="18" charset="2"/>
                          </a:rPr>
                          <m:t>𝐷</m:t>
                        </m:r>
                      </m:sub>
                    </m:sSub>
                    <m:r>
                      <a:rPr lang="en-US" sz="2300" i="1" dirty="0">
                        <a:latin typeface="Cambria Math" panose="02040503050406030204" pitchFamily="18" charset="0"/>
                        <a:sym typeface="Symbol" pitchFamily="18" charset="2"/>
                      </a:rPr>
                      <m:t>=(9.0</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10</m:t>
                        </m:r>
                      </m:e>
                      <m:sup>
                        <m:r>
                          <a:rPr lang="en-US" sz="2300" b="0" i="1" dirty="0" smtClean="0">
                            <a:latin typeface="Cambria Math" panose="02040503050406030204" pitchFamily="18" charset="0"/>
                            <a:sym typeface="Symbol" pitchFamily="18" charset="2"/>
                          </a:rPr>
                          <m:t>13</m:t>
                        </m:r>
                      </m:sup>
                    </m:sSup>
                    <m:r>
                      <a:rPr lang="en-US" sz="2300" i="1" dirty="0">
                        <a:latin typeface="Cambria Math" panose="02040503050406030204" pitchFamily="18" charset="0"/>
                        <a:sym typeface="Symbol" pitchFamily="18" charset="2"/>
                      </a:rPr>
                      <m:t>𝐽𝑘</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𝑔</m:t>
                        </m:r>
                      </m:e>
                      <m:sup>
                        <m:r>
                          <a:rPr lang="en-US" sz="2300" b="0" i="1" dirty="0" smtClean="0">
                            <a:latin typeface="Cambria Math" panose="02040503050406030204" pitchFamily="18" charset="0"/>
                            <a:sym typeface="Symbol" pitchFamily="18" charset="2"/>
                          </a:rPr>
                          <m:t>−1</m:t>
                        </m:r>
                      </m:sup>
                    </m:sSup>
                    <m:r>
                      <a:rPr lang="en-US" sz="2300" i="1" dirty="0">
                        <a:latin typeface="Cambria Math" panose="02040503050406030204" pitchFamily="18" charset="0"/>
                        <a:sym typeface="Symbol" pitchFamily="18" charset="2"/>
                      </a:rPr>
                      <m:t>)(1.8</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10</m:t>
                        </m:r>
                      </m:e>
                      <m:sup>
                        <m:r>
                          <a:rPr lang="en-US" sz="2300" b="0" i="1" dirty="0" smtClean="0">
                            <a:latin typeface="Cambria Math" panose="02040503050406030204" pitchFamily="18" charset="0"/>
                            <a:sym typeface="Symbol" pitchFamily="18" charset="2"/>
                          </a:rPr>
                          <m:t>4</m:t>
                        </m:r>
                      </m:sup>
                    </m:sSup>
                    <m:r>
                      <a:rPr lang="en-US" sz="2300" i="1" dirty="0">
                        <a:latin typeface="Cambria Math" panose="02040503050406030204" pitchFamily="18" charset="0"/>
                        <a:sym typeface="Symbol" pitchFamily="18" charset="2"/>
                      </a:rPr>
                      <m:t>𝑘𝑔</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𝑚</m:t>
                        </m:r>
                      </m:e>
                      <m:sup>
                        <m:r>
                          <a:rPr lang="en-US" sz="2300" b="0" i="1" dirty="0" smtClean="0">
                            <a:latin typeface="Cambria Math" panose="02040503050406030204" pitchFamily="18" charset="0"/>
                            <a:sym typeface="Symbol" pitchFamily="18" charset="2"/>
                          </a:rPr>
                          <m:t>−3</m:t>
                        </m:r>
                      </m:sup>
                    </m:sSup>
                    <m:r>
                      <a:rPr lang="en-US" sz="2300" i="1" dirty="0">
                        <a:latin typeface="Cambria Math" panose="02040503050406030204" pitchFamily="18" charset="0"/>
                        <a:sym typeface="Symbol" pitchFamily="18" charset="2"/>
                      </a:rPr>
                      <m:t>)</m:t>
                    </m:r>
                    <m:r>
                      <a:rPr lang="en-US" sz="2300" i="1" dirty="0" smtClean="0">
                        <a:latin typeface="Cambria Math" panose="02040503050406030204" pitchFamily="18" charset="0"/>
                        <a:sym typeface="Symbol" pitchFamily="18" charset="2"/>
                      </a:rPr>
                      <m:t>= 1.610</m:t>
                    </m:r>
                    <m:r>
                      <a:rPr lang="en-US" sz="2300" i="1" baseline="30000" dirty="0">
                        <a:latin typeface="Cambria Math" panose="02040503050406030204" pitchFamily="18" charset="0"/>
                        <a:sym typeface="Symbol" pitchFamily="18" charset="2"/>
                      </a:rPr>
                      <m:t>18</m:t>
                    </m:r>
                  </m:oMath>
                </a14:m>
                <a:r>
                  <a:rPr lang="en-US" sz="2300" dirty="0">
                    <a:latin typeface="Arial" charset="0"/>
                    <a:sym typeface="Symbol" pitchFamily="18" charset="2"/>
                  </a:rPr>
                  <a:t>Jm</a:t>
                </a:r>
                <a:r>
                  <a:rPr lang="en-US" sz="2300" baseline="30000" dirty="0" smtClean="0">
                    <a:latin typeface="Arial" charset="0"/>
                    <a:sym typeface="Symbol" pitchFamily="18" charset="2"/>
                  </a:rPr>
                  <a:t>-3</a:t>
                </a:r>
                <a:endParaRPr lang="en-US" sz="2300" dirty="0">
                  <a:latin typeface="Arial" charset="0"/>
                  <a:sym typeface="Symbol" pitchFamily="18" charset="2"/>
                </a:endParaRPr>
              </a:p>
            </p:txBody>
          </p:sp>
        </mc:Choice>
        <mc:Fallback xmlns="">
          <p:sp>
            <p:nvSpPr>
              <p:cNvPr id="1159173" name="Rectangle 5"/>
              <p:cNvSpPr>
                <a:spLocks noRot="1" noChangeAspect="1" noMove="1" noResize="1" noEditPoints="1" noAdjustHandles="1" noChangeArrowheads="1" noChangeShapeType="1" noTextEdit="1"/>
              </p:cNvSpPr>
              <p:nvPr/>
            </p:nvSpPr>
            <p:spPr bwMode="auto">
              <a:xfrm>
                <a:off x="674688" y="3435350"/>
                <a:ext cx="7772400" cy="3422650"/>
              </a:xfrm>
              <a:prstGeom prst="rect">
                <a:avLst/>
              </a:prstGeom>
              <a:blipFill>
                <a:blip r:embed="rId5"/>
                <a:stretch>
                  <a:fillRect l="-1255" t="-1248"/>
                </a:stretch>
              </a:blipFill>
              <a:ln w="9525">
                <a:noFill/>
                <a:miter lim="800000"/>
                <a:headEnd/>
                <a:tailEnd/>
              </a:ln>
            </p:spPr>
            <p:txBody>
              <a:bodyPr/>
              <a:lstStyle/>
              <a:p>
                <a:r>
                  <a:rPr lang="en-US">
                    <a:noFill/>
                  </a:rPr>
                  <a:t> </a:t>
                </a:r>
              </a:p>
            </p:txBody>
          </p:sp>
        </mc:Fallback>
      </mc:AlternateContent>
      <p:sp>
        <p:nvSpPr>
          <p:cNvPr id="1159171" name="Rectangle 3"/>
          <p:cNvSpPr>
            <a:spLocks noChangeArrowheads="1"/>
          </p:cNvSpPr>
          <p:nvPr/>
        </p:nvSpPr>
        <p:spPr bwMode="auto">
          <a:xfrm>
            <a:off x="685800" y="1401763"/>
            <a:ext cx="7772400" cy="20542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Specific energy and energy density of fuel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Specific energy</a:t>
            </a:r>
            <a:r>
              <a:rPr lang="en-US" sz="2400">
                <a:solidFill>
                  <a:srgbClr val="000000"/>
                </a:solidFill>
                <a:latin typeface="Arial" charset="0"/>
                <a:ea typeface="Calibri" pitchFamily="34" charset="0"/>
                <a:cs typeface="Times New Roman" pitchFamily="18" charset="0"/>
              </a:rPr>
              <a:t> </a:t>
            </a:r>
            <a:r>
              <a:rPr lang="en-US" sz="2400" i="1">
                <a:solidFill>
                  <a:srgbClr val="000000"/>
                </a:solidFill>
                <a:latin typeface="Arial" charset="0"/>
                <a:ea typeface="Calibri" pitchFamily="34" charset="0"/>
                <a:cs typeface="Times New Roman" pitchFamily="18" charset="0"/>
              </a:rPr>
              <a:t>E</a:t>
            </a:r>
            <a:r>
              <a:rPr lang="en-US" sz="2400" baseline="-25000">
                <a:solidFill>
                  <a:srgbClr val="000000"/>
                </a:solidFill>
                <a:latin typeface="Arial" charset="0"/>
                <a:ea typeface="Calibri" pitchFamily="34" charset="0"/>
                <a:cs typeface="Times New Roman" pitchFamily="18" charset="0"/>
              </a:rPr>
              <a:t>SP</a:t>
            </a:r>
            <a:r>
              <a:rPr lang="en-US" sz="2400">
                <a:solidFill>
                  <a:srgbClr val="000000"/>
                </a:solidFill>
                <a:latin typeface="Arial" charset="0"/>
                <a:ea typeface="Calibri" pitchFamily="34" charset="0"/>
                <a:cs typeface="Times New Roman" pitchFamily="18" charset="0"/>
              </a:rPr>
              <a:t> is how much energy (J) you can get per unit mass (kg) from a fuel.  Its units are J kg</a:t>
            </a:r>
            <a:r>
              <a:rPr lang="en-US" sz="2400" baseline="30000">
                <a:solidFill>
                  <a:srgbClr val="000000"/>
                </a:solidFill>
                <a:latin typeface="Arial" charset="0"/>
                <a:ea typeface="Calibri" pitchFamily="34" charset="0"/>
                <a:cs typeface="Times New Roman" pitchFamily="18" charset="0"/>
              </a:rPr>
              <a:t>-1</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Energy density </a:t>
            </a:r>
            <a:r>
              <a:rPr lang="en-US" sz="2400" i="1">
                <a:solidFill>
                  <a:srgbClr val="000000"/>
                </a:solidFill>
                <a:latin typeface="Arial" charset="0"/>
                <a:ea typeface="Calibri" pitchFamily="34" charset="0"/>
                <a:cs typeface="Times New Roman" pitchFamily="18" charset="0"/>
              </a:rPr>
              <a:t>E</a:t>
            </a:r>
            <a:r>
              <a:rPr lang="en-US" sz="2400" baseline="-25000">
                <a:solidFill>
                  <a:srgbClr val="000000"/>
                </a:solidFill>
                <a:latin typeface="Arial" charset="0"/>
                <a:ea typeface="Calibri" pitchFamily="34" charset="0"/>
                <a:cs typeface="Times New Roman" pitchFamily="18" charset="0"/>
              </a:rPr>
              <a:t>D</a:t>
            </a:r>
            <a:r>
              <a:rPr lang="en-US" sz="2400">
                <a:solidFill>
                  <a:srgbClr val="000000"/>
                </a:solidFill>
                <a:latin typeface="Arial" charset="0"/>
                <a:ea typeface="Calibri" pitchFamily="34" charset="0"/>
                <a:cs typeface="Times New Roman" pitchFamily="18" charset="0"/>
              </a:rPr>
              <a:t> is how much energy (J) you can get per unit volume (m</a:t>
            </a:r>
            <a:r>
              <a:rPr lang="en-US" sz="2400" baseline="30000">
                <a:solidFill>
                  <a:srgbClr val="000000"/>
                </a:solidFill>
                <a:latin typeface="Arial" charset="0"/>
                <a:ea typeface="Calibri" pitchFamily="34" charset="0"/>
                <a:cs typeface="Times New Roman" pitchFamily="18" charset="0"/>
              </a:rPr>
              <a:t>3</a:t>
            </a:r>
            <a:r>
              <a:rPr lang="en-US" sz="2400">
                <a:solidFill>
                  <a:srgbClr val="000000"/>
                </a:solidFill>
                <a:latin typeface="Arial" charset="0"/>
                <a:ea typeface="Calibri" pitchFamily="34" charset="0"/>
                <a:cs typeface="Times New Roman" pitchFamily="18" charset="0"/>
              </a:rPr>
              <a:t>). Its units are J m</a:t>
            </a:r>
            <a:r>
              <a:rPr lang="en-US" sz="2400" baseline="30000">
                <a:solidFill>
                  <a:srgbClr val="000000"/>
                </a:solidFill>
                <a:latin typeface="Arial" charset="0"/>
                <a:ea typeface="Calibri" pitchFamily="34" charset="0"/>
                <a:cs typeface="Times New Roman" pitchFamily="18" charset="0"/>
              </a:rPr>
              <a:t>-3</a:t>
            </a:r>
            <a:r>
              <a:rPr lang="en-US" sz="2400">
                <a:solidFill>
                  <a:srgbClr val="000000"/>
                </a:solidFill>
                <a:latin typeface="Arial" charset="0"/>
                <a:ea typeface="Calibri" pitchFamily="34" charset="0"/>
                <a:cs typeface="Times New Roman" pitchFamily="18" charset="0"/>
              </a:rPr>
              <a:t>.</a:t>
            </a:r>
          </a:p>
        </p:txBody>
      </p:sp>
      <p:sp>
        <p:nvSpPr>
          <p:cNvPr id="15364"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9171">
                                            <p:txEl>
                                              <p:pRg st="0" end="0"/>
                                            </p:txEl>
                                          </p:spTgt>
                                        </p:tgtEl>
                                        <p:attrNameLst>
                                          <p:attrName>style.visibility</p:attrName>
                                        </p:attrNameLst>
                                      </p:cBhvr>
                                      <p:to>
                                        <p:strVal val="visible"/>
                                      </p:to>
                                    </p:set>
                                    <p:anim calcmode="lin" valueType="num">
                                      <p:cBhvr additive="base">
                                        <p:cTn id="7" dur="500" fill="hold"/>
                                        <p:tgtEl>
                                          <p:spTgt spid="1159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91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9171">
                                            <p:txEl>
                                              <p:pRg st="1" end="1"/>
                                            </p:txEl>
                                          </p:spTgt>
                                        </p:tgtEl>
                                        <p:attrNameLst>
                                          <p:attrName>style.visibility</p:attrName>
                                        </p:attrNameLst>
                                      </p:cBhvr>
                                      <p:to>
                                        <p:strVal val="visible"/>
                                      </p:to>
                                    </p:set>
                                    <p:anim calcmode="lin" valueType="num">
                                      <p:cBhvr additive="base">
                                        <p:cTn id="13" dur="500" fill="hold"/>
                                        <p:tgtEl>
                                          <p:spTgt spid="1159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91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9171">
                                            <p:txEl>
                                              <p:pRg st="2" end="2"/>
                                            </p:txEl>
                                          </p:spTgt>
                                        </p:tgtEl>
                                        <p:attrNameLst>
                                          <p:attrName>style.visibility</p:attrName>
                                        </p:attrNameLst>
                                      </p:cBhvr>
                                      <p:to>
                                        <p:strVal val="visible"/>
                                      </p:to>
                                    </p:set>
                                    <p:anim calcmode="lin" valueType="num">
                                      <p:cBhvr additive="base">
                                        <p:cTn id="19" dur="500" fill="hold"/>
                                        <p:tgtEl>
                                          <p:spTgt spid="1159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91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9173">
                                            <p:txEl>
                                              <p:pRg st="0" end="0"/>
                                            </p:txEl>
                                          </p:spTgt>
                                        </p:tgtEl>
                                        <p:attrNameLst>
                                          <p:attrName>style.visibility</p:attrName>
                                        </p:attrNameLst>
                                      </p:cBhvr>
                                      <p:to>
                                        <p:strVal val="visible"/>
                                      </p:to>
                                    </p:set>
                                    <p:anim calcmode="lin" valueType="num">
                                      <p:cBhvr additive="base">
                                        <p:cTn id="25" dur="500" fill="hold"/>
                                        <p:tgtEl>
                                          <p:spTgt spid="115917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9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9173">
                                            <p:txEl>
                                              <p:pRg st="1" end="1"/>
                                            </p:txEl>
                                          </p:spTgt>
                                        </p:tgtEl>
                                        <p:attrNameLst>
                                          <p:attrName>style.visibility</p:attrName>
                                        </p:attrNameLst>
                                      </p:cBhvr>
                                      <p:to>
                                        <p:strVal val="visible"/>
                                      </p:to>
                                    </p:set>
                                    <p:anim calcmode="lin" valueType="num">
                                      <p:cBhvr additive="base">
                                        <p:cTn id="31" dur="500" fill="hold"/>
                                        <p:tgtEl>
                                          <p:spTgt spid="115917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9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9173">
                                            <p:txEl>
                                              <p:pRg st="2" end="2"/>
                                            </p:txEl>
                                          </p:spTgt>
                                        </p:tgtEl>
                                        <p:attrNameLst>
                                          <p:attrName>style.visibility</p:attrName>
                                        </p:attrNameLst>
                                      </p:cBhvr>
                                      <p:to>
                                        <p:strVal val="visible"/>
                                      </p:to>
                                    </p:set>
                                    <p:anim calcmode="lin" valueType="num">
                                      <p:cBhvr additive="base">
                                        <p:cTn id="37" dur="500" fill="hold"/>
                                        <p:tgtEl>
                                          <p:spTgt spid="115917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91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59173">
                                            <p:txEl>
                                              <p:pRg st="3" end="3"/>
                                            </p:txEl>
                                          </p:spTgt>
                                        </p:tgtEl>
                                        <p:attrNameLst>
                                          <p:attrName>style.visibility</p:attrName>
                                        </p:attrNameLst>
                                      </p:cBhvr>
                                      <p:to>
                                        <p:strVal val="visible"/>
                                      </p:to>
                                    </p:set>
                                    <p:anim calcmode="lin" valueType="num">
                                      <p:cBhvr additive="base">
                                        <p:cTn id="43" dur="500" fill="hold"/>
                                        <p:tgtEl>
                                          <p:spTgt spid="115917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91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59173">
                                            <p:txEl>
                                              <p:pRg st="4" end="4"/>
                                            </p:txEl>
                                          </p:spTgt>
                                        </p:tgtEl>
                                        <p:attrNameLst>
                                          <p:attrName>style.visibility</p:attrName>
                                        </p:attrNameLst>
                                      </p:cBhvr>
                                      <p:to>
                                        <p:strVal val="visible"/>
                                      </p:to>
                                    </p:set>
                                    <p:anim calcmode="lin" valueType="num">
                                      <p:cBhvr additive="base">
                                        <p:cTn id="49" dur="500" fill="hold"/>
                                        <p:tgtEl>
                                          <p:spTgt spid="115917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591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Specific energy and energy density of fuel sources</a:t>
            </a:r>
            <a:endParaRPr lang="en-US" sz="2400">
              <a:solidFill>
                <a:schemeClr val="accent2"/>
              </a:solidFill>
              <a:latin typeface="Arial" charset="0"/>
              <a:ea typeface="Calibri" pitchFamily="34" charset="0"/>
              <a:cs typeface="Arial" charset="0"/>
            </a:endParaRP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Most of our energy comes from fuels. Here is the energy yield of various fuels:	</a:t>
            </a:r>
          </a:p>
        </p:txBody>
      </p:sp>
      <p:sp>
        <p:nvSpPr>
          <p:cNvPr id="163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57124" name="Rectangle 4"/>
          <p:cNvSpPr>
            <a:spLocks noChangeArrowheads="1"/>
          </p:cNvSpPr>
          <p:nvPr/>
        </p:nvSpPr>
        <p:spPr bwMode="auto">
          <a:xfrm>
            <a:off x="996950" y="2665413"/>
            <a:ext cx="2312988"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Fuel</a:t>
            </a:r>
            <a:endParaRPr lang="en-US">
              <a:solidFill>
                <a:schemeClr val="bg1"/>
              </a:solidFill>
              <a:latin typeface="Arial" charset="0"/>
              <a:sym typeface="Symbol" pitchFamily="18" charset="2"/>
            </a:endParaRPr>
          </a:p>
        </p:txBody>
      </p:sp>
      <p:sp>
        <p:nvSpPr>
          <p:cNvPr id="1157125" name="Rectangle 5"/>
          <p:cNvSpPr>
            <a:spLocks noChangeArrowheads="1"/>
          </p:cNvSpPr>
          <p:nvPr/>
        </p:nvSpPr>
        <p:spPr bwMode="auto">
          <a:xfrm>
            <a:off x="3309938" y="2665413"/>
            <a:ext cx="1604962"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Fuel Type</a:t>
            </a:r>
            <a:endParaRPr lang="en-US">
              <a:solidFill>
                <a:schemeClr val="bg1"/>
              </a:solidFill>
              <a:latin typeface="Arial" charset="0"/>
              <a:sym typeface="Symbol" pitchFamily="18" charset="2"/>
            </a:endParaRPr>
          </a:p>
        </p:txBody>
      </p:sp>
      <p:sp>
        <p:nvSpPr>
          <p:cNvPr id="1157126" name="Rectangle 6"/>
          <p:cNvSpPr>
            <a:spLocks noChangeArrowheads="1"/>
          </p:cNvSpPr>
          <p:nvPr/>
        </p:nvSpPr>
        <p:spPr bwMode="auto">
          <a:xfrm>
            <a:off x="4914900" y="2665413"/>
            <a:ext cx="3257550"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a:solidFill>
                  <a:schemeClr val="bg1"/>
                </a:solidFill>
                <a:latin typeface="Arial" charset="0"/>
              </a:rPr>
              <a:t>Specific energy (MJ </a:t>
            </a:r>
            <a:r>
              <a:rPr lang="en-US" i="1">
                <a:solidFill>
                  <a:schemeClr val="bg1"/>
                </a:solidFill>
                <a:latin typeface="Arial" charset="0"/>
              </a:rPr>
              <a:t>/</a:t>
            </a:r>
            <a:r>
              <a:rPr lang="en-US">
                <a:solidFill>
                  <a:schemeClr val="bg1"/>
                </a:solidFill>
                <a:latin typeface="Arial" charset="0"/>
              </a:rPr>
              <a:t> kg)</a:t>
            </a:r>
            <a:endParaRPr lang="en-US">
              <a:solidFill>
                <a:schemeClr val="bg1"/>
              </a:solidFill>
              <a:latin typeface="Arial" charset="0"/>
              <a:sym typeface="Symbol" pitchFamily="18" charset="2"/>
            </a:endParaRPr>
          </a:p>
        </p:txBody>
      </p:sp>
      <p:sp>
        <p:nvSpPr>
          <p:cNvPr id="1157127" name="Rectangle 7"/>
          <p:cNvSpPr>
            <a:spLocks noChangeArrowheads="1"/>
          </p:cNvSpPr>
          <p:nvPr/>
        </p:nvSpPr>
        <p:spPr bwMode="auto">
          <a:xfrm>
            <a:off x="996950" y="3013075"/>
            <a:ext cx="2312988"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Protons</a:t>
            </a:r>
            <a:endParaRPr lang="en-US">
              <a:latin typeface="Arial" charset="0"/>
              <a:sym typeface="Symbol" pitchFamily="18" charset="2"/>
            </a:endParaRPr>
          </a:p>
        </p:txBody>
      </p:sp>
      <p:sp>
        <p:nvSpPr>
          <p:cNvPr id="1157128" name="Rectangle 8"/>
          <p:cNvSpPr>
            <a:spLocks noChangeArrowheads="1"/>
          </p:cNvSpPr>
          <p:nvPr/>
        </p:nvSpPr>
        <p:spPr bwMode="auto">
          <a:xfrm>
            <a:off x="3309938" y="3013075"/>
            <a:ext cx="1604962"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Nuclear</a:t>
            </a:r>
            <a:endParaRPr lang="en-US">
              <a:latin typeface="Arial" charset="0"/>
              <a:sym typeface="Symbol" pitchFamily="18" charset="2"/>
            </a:endParaRPr>
          </a:p>
        </p:txBody>
      </p:sp>
      <p:sp>
        <p:nvSpPr>
          <p:cNvPr id="1157129" name="Rectangle 9"/>
          <p:cNvSpPr>
            <a:spLocks noChangeArrowheads="1"/>
          </p:cNvSpPr>
          <p:nvPr/>
        </p:nvSpPr>
        <p:spPr bwMode="auto">
          <a:xfrm>
            <a:off x="4914900" y="3013075"/>
            <a:ext cx="3257550"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300,000,000</a:t>
            </a:r>
            <a:endParaRPr lang="en-US">
              <a:latin typeface="Arial" charset="0"/>
              <a:sym typeface="Symbol" pitchFamily="18" charset="2"/>
            </a:endParaRPr>
          </a:p>
        </p:txBody>
      </p:sp>
      <p:sp>
        <p:nvSpPr>
          <p:cNvPr id="1157130" name="Rectangle 10"/>
          <p:cNvSpPr>
            <a:spLocks noChangeArrowheads="1"/>
          </p:cNvSpPr>
          <p:nvPr/>
        </p:nvSpPr>
        <p:spPr bwMode="auto">
          <a:xfrm>
            <a:off x="996950" y="3360738"/>
            <a:ext cx="2312988"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Uranium-235</a:t>
            </a:r>
            <a:endParaRPr lang="en-US">
              <a:latin typeface="Arial" charset="0"/>
              <a:sym typeface="Symbol" pitchFamily="18" charset="2"/>
            </a:endParaRPr>
          </a:p>
        </p:txBody>
      </p:sp>
      <p:sp>
        <p:nvSpPr>
          <p:cNvPr id="1157131" name="Rectangle 11"/>
          <p:cNvSpPr>
            <a:spLocks noChangeArrowheads="1"/>
          </p:cNvSpPr>
          <p:nvPr/>
        </p:nvSpPr>
        <p:spPr bwMode="auto">
          <a:xfrm>
            <a:off x="3309938" y="3360738"/>
            <a:ext cx="1604962"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Nuclear</a:t>
            </a:r>
            <a:endParaRPr lang="en-US">
              <a:latin typeface="Arial" charset="0"/>
              <a:sym typeface="Symbol" pitchFamily="18" charset="2"/>
            </a:endParaRPr>
          </a:p>
        </p:txBody>
      </p:sp>
      <p:sp>
        <p:nvSpPr>
          <p:cNvPr id="1157132" name="Rectangle 12"/>
          <p:cNvSpPr>
            <a:spLocks noChangeArrowheads="1"/>
          </p:cNvSpPr>
          <p:nvPr/>
        </p:nvSpPr>
        <p:spPr bwMode="auto">
          <a:xfrm>
            <a:off x="4914900" y="3360738"/>
            <a:ext cx="3257550"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a:latin typeface="Arial" charset="0"/>
              </a:rPr>
              <a:t>90,000,000</a:t>
            </a:r>
            <a:endParaRPr lang="en-US">
              <a:latin typeface="Arial" charset="0"/>
              <a:sym typeface="Symbol" pitchFamily="18" charset="2"/>
            </a:endParaRPr>
          </a:p>
        </p:txBody>
      </p:sp>
      <p:sp>
        <p:nvSpPr>
          <p:cNvPr id="1157133" name="Rectangle 13"/>
          <p:cNvSpPr>
            <a:spLocks noChangeArrowheads="1"/>
          </p:cNvSpPr>
          <p:nvPr/>
        </p:nvSpPr>
        <p:spPr bwMode="auto">
          <a:xfrm>
            <a:off x="996950" y="37084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Petrol</a:t>
            </a:r>
            <a:endParaRPr lang="en-US">
              <a:latin typeface="Arial" charset="0"/>
              <a:sym typeface="Symbol" pitchFamily="18" charset="2"/>
            </a:endParaRPr>
          </a:p>
        </p:txBody>
      </p:sp>
      <p:sp>
        <p:nvSpPr>
          <p:cNvPr id="1157134" name="Rectangle 14"/>
          <p:cNvSpPr>
            <a:spLocks noChangeArrowheads="1"/>
          </p:cNvSpPr>
          <p:nvPr/>
        </p:nvSpPr>
        <p:spPr bwMode="auto">
          <a:xfrm>
            <a:off x="3309938" y="37084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35" name="Rectangle 15"/>
          <p:cNvSpPr>
            <a:spLocks noChangeArrowheads="1"/>
          </p:cNvSpPr>
          <p:nvPr/>
        </p:nvSpPr>
        <p:spPr bwMode="auto">
          <a:xfrm>
            <a:off x="4914900" y="37084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46.9</a:t>
            </a:r>
            <a:endParaRPr lang="en-US">
              <a:latin typeface="Arial" charset="0"/>
              <a:sym typeface="Symbol" pitchFamily="18" charset="2"/>
            </a:endParaRPr>
          </a:p>
        </p:txBody>
      </p:sp>
      <p:sp>
        <p:nvSpPr>
          <p:cNvPr id="1157136" name="Rectangle 16"/>
          <p:cNvSpPr>
            <a:spLocks noChangeArrowheads="1"/>
          </p:cNvSpPr>
          <p:nvPr/>
        </p:nvSpPr>
        <p:spPr bwMode="auto">
          <a:xfrm>
            <a:off x="996950" y="405606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Diesel</a:t>
            </a:r>
            <a:endParaRPr lang="en-US">
              <a:latin typeface="Arial" charset="0"/>
              <a:sym typeface="Symbol" pitchFamily="18" charset="2"/>
            </a:endParaRPr>
          </a:p>
        </p:txBody>
      </p:sp>
      <p:sp>
        <p:nvSpPr>
          <p:cNvPr id="1157137" name="Rectangle 17"/>
          <p:cNvSpPr>
            <a:spLocks noChangeArrowheads="1"/>
          </p:cNvSpPr>
          <p:nvPr/>
        </p:nvSpPr>
        <p:spPr bwMode="auto">
          <a:xfrm>
            <a:off x="3309938" y="405606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38" name="Rectangle 18"/>
          <p:cNvSpPr>
            <a:spLocks noChangeArrowheads="1"/>
          </p:cNvSpPr>
          <p:nvPr/>
        </p:nvSpPr>
        <p:spPr bwMode="auto">
          <a:xfrm>
            <a:off x="4914900" y="405606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45.8</a:t>
            </a:r>
            <a:endParaRPr lang="en-US">
              <a:latin typeface="Arial" charset="0"/>
              <a:sym typeface="Symbol" pitchFamily="18" charset="2"/>
            </a:endParaRPr>
          </a:p>
        </p:txBody>
      </p:sp>
      <p:sp>
        <p:nvSpPr>
          <p:cNvPr id="1157139" name="Rectangle 19"/>
          <p:cNvSpPr>
            <a:spLocks noChangeArrowheads="1"/>
          </p:cNvSpPr>
          <p:nvPr/>
        </p:nvSpPr>
        <p:spPr bwMode="auto">
          <a:xfrm>
            <a:off x="996950" y="440372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Biodiesel</a:t>
            </a:r>
            <a:endParaRPr lang="en-US">
              <a:latin typeface="Arial" charset="0"/>
              <a:sym typeface="Symbol" pitchFamily="18" charset="2"/>
            </a:endParaRPr>
          </a:p>
        </p:txBody>
      </p:sp>
      <p:sp>
        <p:nvSpPr>
          <p:cNvPr id="1157140" name="Rectangle 20"/>
          <p:cNvSpPr>
            <a:spLocks noChangeArrowheads="1"/>
          </p:cNvSpPr>
          <p:nvPr/>
        </p:nvSpPr>
        <p:spPr bwMode="auto">
          <a:xfrm>
            <a:off x="3309938" y="440372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1" name="Rectangle 21"/>
          <p:cNvSpPr>
            <a:spLocks noChangeArrowheads="1"/>
          </p:cNvSpPr>
          <p:nvPr/>
        </p:nvSpPr>
        <p:spPr bwMode="auto">
          <a:xfrm>
            <a:off x="4914900" y="440372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42.2</a:t>
            </a:r>
            <a:endParaRPr lang="en-US">
              <a:latin typeface="Arial" charset="0"/>
              <a:sym typeface="Symbol" pitchFamily="18" charset="2"/>
            </a:endParaRPr>
          </a:p>
        </p:txBody>
      </p:sp>
      <p:sp>
        <p:nvSpPr>
          <p:cNvPr id="1157142" name="Rectangle 22"/>
          <p:cNvSpPr>
            <a:spLocks noChangeArrowheads="1"/>
          </p:cNvSpPr>
          <p:nvPr/>
        </p:nvSpPr>
        <p:spPr bwMode="auto">
          <a:xfrm>
            <a:off x="996950" y="475138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Crude Oil</a:t>
            </a:r>
            <a:endParaRPr lang="en-US">
              <a:latin typeface="Arial" charset="0"/>
              <a:sym typeface="Symbol" pitchFamily="18" charset="2"/>
            </a:endParaRPr>
          </a:p>
        </p:txBody>
      </p:sp>
      <p:sp>
        <p:nvSpPr>
          <p:cNvPr id="1157143" name="Rectangle 23"/>
          <p:cNvSpPr>
            <a:spLocks noChangeArrowheads="1"/>
          </p:cNvSpPr>
          <p:nvPr/>
        </p:nvSpPr>
        <p:spPr bwMode="auto">
          <a:xfrm>
            <a:off x="3309938" y="475138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4" name="Rectangle 24"/>
          <p:cNvSpPr>
            <a:spLocks noChangeArrowheads="1"/>
          </p:cNvSpPr>
          <p:nvPr/>
        </p:nvSpPr>
        <p:spPr bwMode="auto">
          <a:xfrm>
            <a:off x="4914900" y="475138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41.9</a:t>
            </a:r>
            <a:endParaRPr lang="en-US">
              <a:latin typeface="Arial" charset="0"/>
              <a:sym typeface="Symbol" pitchFamily="18" charset="2"/>
            </a:endParaRPr>
          </a:p>
        </p:txBody>
      </p:sp>
      <p:sp>
        <p:nvSpPr>
          <p:cNvPr id="1157145" name="Rectangle 25"/>
          <p:cNvSpPr>
            <a:spLocks noChangeArrowheads="1"/>
          </p:cNvSpPr>
          <p:nvPr/>
        </p:nvSpPr>
        <p:spPr bwMode="auto">
          <a:xfrm>
            <a:off x="996950" y="509905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Coal</a:t>
            </a:r>
            <a:endParaRPr lang="en-US">
              <a:latin typeface="Arial" charset="0"/>
              <a:sym typeface="Symbol" pitchFamily="18" charset="2"/>
            </a:endParaRPr>
          </a:p>
        </p:txBody>
      </p:sp>
      <p:sp>
        <p:nvSpPr>
          <p:cNvPr id="1157146" name="Rectangle 26"/>
          <p:cNvSpPr>
            <a:spLocks noChangeArrowheads="1"/>
          </p:cNvSpPr>
          <p:nvPr/>
        </p:nvSpPr>
        <p:spPr bwMode="auto">
          <a:xfrm>
            <a:off x="3309938" y="509905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47" name="Rectangle 27"/>
          <p:cNvSpPr>
            <a:spLocks noChangeArrowheads="1"/>
          </p:cNvSpPr>
          <p:nvPr/>
        </p:nvSpPr>
        <p:spPr bwMode="auto">
          <a:xfrm>
            <a:off x="4914900" y="509905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32.5</a:t>
            </a:r>
            <a:endParaRPr lang="en-US">
              <a:latin typeface="Arial" charset="0"/>
              <a:sym typeface="Symbol" pitchFamily="18" charset="2"/>
            </a:endParaRPr>
          </a:p>
        </p:txBody>
      </p:sp>
      <p:sp>
        <p:nvSpPr>
          <p:cNvPr id="1157148" name="Rectangle 28"/>
          <p:cNvSpPr>
            <a:spLocks noChangeArrowheads="1"/>
          </p:cNvSpPr>
          <p:nvPr/>
        </p:nvSpPr>
        <p:spPr bwMode="auto">
          <a:xfrm>
            <a:off x="996950" y="544671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Sugar</a:t>
            </a:r>
            <a:endParaRPr lang="en-US">
              <a:latin typeface="Arial" charset="0"/>
              <a:sym typeface="Symbol" pitchFamily="18" charset="2"/>
            </a:endParaRPr>
          </a:p>
        </p:txBody>
      </p:sp>
      <p:sp>
        <p:nvSpPr>
          <p:cNvPr id="1157149" name="Rectangle 29"/>
          <p:cNvSpPr>
            <a:spLocks noChangeArrowheads="1"/>
          </p:cNvSpPr>
          <p:nvPr/>
        </p:nvSpPr>
        <p:spPr bwMode="auto">
          <a:xfrm>
            <a:off x="3309938" y="544671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0" name="Rectangle 30"/>
          <p:cNvSpPr>
            <a:spLocks noChangeArrowheads="1"/>
          </p:cNvSpPr>
          <p:nvPr/>
        </p:nvSpPr>
        <p:spPr bwMode="auto">
          <a:xfrm>
            <a:off x="4914900" y="544671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17.0</a:t>
            </a:r>
            <a:endParaRPr lang="en-US">
              <a:latin typeface="Arial" charset="0"/>
              <a:sym typeface="Symbol" pitchFamily="18" charset="2"/>
            </a:endParaRPr>
          </a:p>
        </p:txBody>
      </p:sp>
      <p:sp>
        <p:nvSpPr>
          <p:cNvPr id="1157151" name="Rectangle 31"/>
          <p:cNvSpPr>
            <a:spLocks noChangeArrowheads="1"/>
          </p:cNvSpPr>
          <p:nvPr/>
        </p:nvSpPr>
        <p:spPr bwMode="auto">
          <a:xfrm>
            <a:off x="996950" y="579437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Wood</a:t>
            </a:r>
            <a:endParaRPr lang="en-US">
              <a:latin typeface="Arial" charset="0"/>
              <a:sym typeface="Symbol" pitchFamily="18" charset="2"/>
            </a:endParaRPr>
          </a:p>
        </p:txBody>
      </p:sp>
      <p:sp>
        <p:nvSpPr>
          <p:cNvPr id="1157152" name="Rectangle 32"/>
          <p:cNvSpPr>
            <a:spLocks noChangeArrowheads="1"/>
          </p:cNvSpPr>
          <p:nvPr/>
        </p:nvSpPr>
        <p:spPr bwMode="auto">
          <a:xfrm>
            <a:off x="3309938" y="579437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3" name="Rectangle 33"/>
          <p:cNvSpPr>
            <a:spLocks noChangeArrowheads="1"/>
          </p:cNvSpPr>
          <p:nvPr/>
        </p:nvSpPr>
        <p:spPr bwMode="auto">
          <a:xfrm>
            <a:off x="4914900" y="579437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17.0</a:t>
            </a:r>
            <a:endParaRPr lang="en-US">
              <a:latin typeface="Arial" charset="0"/>
              <a:sym typeface="Symbol" pitchFamily="18" charset="2"/>
            </a:endParaRPr>
          </a:p>
        </p:txBody>
      </p:sp>
      <p:sp>
        <p:nvSpPr>
          <p:cNvPr id="1157154" name="Rectangle 34"/>
          <p:cNvSpPr>
            <a:spLocks noChangeArrowheads="1"/>
          </p:cNvSpPr>
          <p:nvPr/>
        </p:nvSpPr>
        <p:spPr bwMode="auto">
          <a:xfrm>
            <a:off x="996950" y="614203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Cow Dung</a:t>
            </a:r>
            <a:endParaRPr lang="en-US">
              <a:latin typeface="Arial" charset="0"/>
              <a:sym typeface="Symbol" pitchFamily="18" charset="2"/>
            </a:endParaRPr>
          </a:p>
        </p:txBody>
      </p:sp>
      <p:sp>
        <p:nvSpPr>
          <p:cNvPr id="1157155" name="Rectangle 35"/>
          <p:cNvSpPr>
            <a:spLocks noChangeArrowheads="1"/>
          </p:cNvSpPr>
          <p:nvPr/>
        </p:nvSpPr>
        <p:spPr bwMode="auto">
          <a:xfrm>
            <a:off x="3309938" y="614203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6" name="Rectangle 36"/>
          <p:cNvSpPr>
            <a:spLocks noChangeArrowheads="1"/>
          </p:cNvSpPr>
          <p:nvPr/>
        </p:nvSpPr>
        <p:spPr bwMode="auto">
          <a:xfrm>
            <a:off x="4914900" y="614203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15.5</a:t>
            </a:r>
            <a:endParaRPr lang="en-US">
              <a:latin typeface="Arial" charset="0"/>
              <a:sym typeface="Symbol" pitchFamily="18" charset="2"/>
            </a:endParaRPr>
          </a:p>
        </p:txBody>
      </p:sp>
      <p:sp>
        <p:nvSpPr>
          <p:cNvPr id="1157157" name="Rectangle 37"/>
          <p:cNvSpPr>
            <a:spLocks noChangeArrowheads="1"/>
          </p:cNvSpPr>
          <p:nvPr/>
        </p:nvSpPr>
        <p:spPr bwMode="auto">
          <a:xfrm>
            <a:off x="996950" y="64897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Household Waste</a:t>
            </a:r>
            <a:endParaRPr lang="en-US">
              <a:latin typeface="Arial" charset="0"/>
              <a:sym typeface="Symbol" pitchFamily="18" charset="2"/>
            </a:endParaRPr>
          </a:p>
        </p:txBody>
      </p:sp>
      <p:sp>
        <p:nvSpPr>
          <p:cNvPr id="1157158" name="Rectangle 38"/>
          <p:cNvSpPr>
            <a:spLocks noChangeArrowheads="1"/>
          </p:cNvSpPr>
          <p:nvPr/>
        </p:nvSpPr>
        <p:spPr bwMode="auto">
          <a:xfrm>
            <a:off x="3309938" y="64897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Fossil</a:t>
            </a:r>
            <a:endParaRPr lang="en-US">
              <a:latin typeface="Arial" charset="0"/>
              <a:sym typeface="Symbol" pitchFamily="18" charset="2"/>
            </a:endParaRPr>
          </a:p>
        </p:txBody>
      </p:sp>
      <p:sp>
        <p:nvSpPr>
          <p:cNvPr id="1157159" name="Rectangle 39"/>
          <p:cNvSpPr>
            <a:spLocks noChangeArrowheads="1"/>
          </p:cNvSpPr>
          <p:nvPr/>
        </p:nvSpPr>
        <p:spPr bwMode="auto">
          <a:xfrm>
            <a:off x="4914900" y="64897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a:latin typeface="Arial" charset="0"/>
              </a:rPr>
              <a:t>10.0</a:t>
            </a:r>
            <a:endParaRPr lang="en-US">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22">
                                            <p:txEl>
                                              <p:pRg st="1" end="1"/>
                                            </p:txEl>
                                          </p:spTgt>
                                        </p:tgtEl>
                                        <p:attrNameLst>
                                          <p:attrName>style.visibility</p:attrName>
                                        </p:attrNameLst>
                                      </p:cBhvr>
                                      <p:to>
                                        <p:strVal val="visible"/>
                                      </p:to>
                                    </p:set>
                                    <p:anim calcmode="lin" valueType="num">
                                      <p:cBhvr additive="base">
                                        <p:cTn id="7" dur="500" fill="hold"/>
                                        <p:tgtEl>
                                          <p:spTgt spid="1157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57124"/>
                                        </p:tgtEl>
                                        <p:attrNameLst>
                                          <p:attrName>style.visibility</p:attrName>
                                        </p:attrNameLst>
                                      </p:cBhvr>
                                      <p:to>
                                        <p:strVal val="visible"/>
                                      </p:to>
                                    </p:set>
                                    <p:animEffect transition="in" filter="fade">
                                      <p:cBhvr>
                                        <p:cTn id="13" dur="500"/>
                                        <p:tgtEl>
                                          <p:spTgt spid="1157124"/>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57125"/>
                                        </p:tgtEl>
                                        <p:attrNameLst>
                                          <p:attrName>style.visibility</p:attrName>
                                        </p:attrNameLst>
                                      </p:cBhvr>
                                      <p:to>
                                        <p:strVal val="visible"/>
                                      </p:to>
                                    </p:set>
                                    <p:animEffect transition="in" filter="fade">
                                      <p:cBhvr>
                                        <p:cTn id="18" dur="500"/>
                                        <p:tgtEl>
                                          <p:spTgt spid="1157125"/>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57126"/>
                                        </p:tgtEl>
                                        <p:attrNameLst>
                                          <p:attrName>style.visibility</p:attrName>
                                        </p:attrNameLst>
                                      </p:cBhvr>
                                      <p:to>
                                        <p:strVal val="visible"/>
                                      </p:to>
                                    </p:set>
                                    <p:animEffect transition="in" filter="fade">
                                      <p:cBhvr>
                                        <p:cTn id="23" dur="500"/>
                                        <p:tgtEl>
                                          <p:spTgt spid="1157126"/>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57127"/>
                                        </p:tgtEl>
                                        <p:attrNameLst>
                                          <p:attrName>style.visibility</p:attrName>
                                        </p:attrNameLst>
                                      </p:cBhvr>
                                      <p:to>
                                        <p:strVal val="visible"/>
                                      </p:to>
                                    </p:set>
                                    <p:animEffect transition="in" filter="fade">
                                      <p:cBhvr>
                                        <p:cTn id="28" dur="500"/>
                                        <p:tgtEl>
                                          <p:spTgt spid="115712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57128"/>
                                        </p:tgtEl>
                                        <p:attrNameLst>
                                          <p:attrName>style.visibility</p:attrName>
                                        </p:attrNameLst>
                                      </p:cBhvr>
                                      <p:to>
                                        <p:strVal val="visible"/>
                                      </p:to>
                                    </p:set>
                                    <p:animEffect transition="in" filter="fade">
                                      <p:cBhvr>
                                        <p:cTn id="33" dur="500"/>
                                        <p:tgtEl>
                                          <p:spTgt spid="1157128"/>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7129"/>
                                        </p:tgtEl>
                                        <p:attrNameLst>
                                          <p:attrName>style.visibility</p:attrName>
                                        </p:attrNameLst>
                                      </p:cBhvr>
                                      <p:to>
                                        <p:strVal val="visible"/>
                                      </p:to>
                                    </p:set>
                                    <p:animEffect transition="in" filter="fade">
                                      <p:cBhvr>
                                        <p:cTn id="38" dur="500"/>
                                        <p:tgtEl>
                                          <p:spTgt spid="1157129"/>
                                        </p:tgtEl>
                                      </p:cBhvr>
                                    </p:animEffect>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57130"/>
                                        </p:tgtEl>
                                        <p:attrNameLst>
                                          <p:attrName>style.visibility</p:attrName>
                                        </p:attrNameLst>
                                      </p:cBhvr>
                                      <p:to>
                                        <p:strVal val="visible"/>
                                      </p:to>
                                    </p:set>
                                    <p:animEffect transition="in" filter="fade">
                                      <p:cBhvr>
                                        <p:cTn id="43" dur="500"/>
                                        <p:tgtEl>
                                          <p:spTgt spid="1157130"/>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57131"/>
                                        </p:tgtEl>
                                        <p:attrNameLst>
                                          <p:attrName>style.visibility</p:attrName>
                                        </p:attrNameLst>
                                      </p:cBhvr>
                                      <p:to>
                                        <p:strVal val="visible"/>
                                      </p:to>
                                    </p:set>
                                    <p:animEffect transition="in" filter="fade">
                                      <p:cBhvr>
                                        <p:cTn id="48" dur="500"/>
                                        <p:tgtEl>
                                          <p:spTgt spid="1157131"/>
                                        </p:tgtEl>
                                      </p:cBhvr>
                                    </p:animEffect>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57132"/>
                                        </p:tgtEl>
                                        <p:attrNameLst>
                                          <p:attrName>style.visibility</p:attrName>
                                        </p:attrNameLst>
                                      </p:cBhvr>
                                      <p:to>
                                        <p:strVal val="visible"/>
                                      </p:to>
                                    </p:set>
                                    <p:animEffect transition="in" filter="fade">
                                      <p:cBhvr>
                                        <p:cTn id="53" dur="500"/>
                                        <p:tgtEl>
                                          <p:spTgt spid="1157132"/>
                                        </p:tgtEl>
                                      </p:cBhvr>
                                    </p:animEffect>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57133"/>
                                        </p:tgtEl>
                                        <p:attrNameLst>
                                          <p:attrName>style.visibility</p:attrName>
                                        </p:attrNameLst>
                                      </p:cBhvr>
                                      <p:to>
                                        <p:strVal val="visible"/>
                                      </p:to>
                                    </p:set>
                                    <p:animEffect transition="in" filter="fade">
                                      <p:cBhvr>
                                        <p:cTn id="58" dur="500"/>
                                        <p:tgtEl>
                                          <p:spTgt spid="1157133"/>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57134"/>
                                        </p:tgtEl>
                                        <p:attrNameLst>
                                          <p:attrName>style.visibility</p:attrName>
                                        </p:attrNameLst>
                                      </p:cBhvr>
                                      <p:to>
                                        <p:strVal val="visible"/>
                                      </p:to>
                                    </p:set>
                                    <p:animEffect transition="in" filter="fade">
                                      <p:cBhvr>
                                        <p:cTn id="63" dur="500"/>
                                        <p:tgtEl>
                                          <p:spTgt spid="1157134"/>
                                        </p:tgtEl>
                                      </p:cBhvr>
                                    </p:animEffect>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57135"/>
                                        </p:tgtEl>
                                        <p:attrNameLst>
                                          <p:attrName>style.visibility</p:attrName>
                                        </p:attrNameLst>
                                      </p:cBhvr>
                                      <p:to>
                                        <p:strVal val="visible"/>
                                      </p:to>
                                    </p:set>
                                    <p:animEffect transition="in" filter="fade">
                                      <p:cBhvr>
                                        <p:cTn id="68" dur="500"/>
                                        <p:tgtEl>
                                          <p:spTgt spid="1157135"/>
                                        </p:tgtEl>
                                      </p:cBhvr>
                                    </p:animEffect>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57136"/>
                                        </p:tgtEl>
                                        <p:attrNameLst>
                                          <p:attrName>style.visibility</p:attrName>
                                        </p:attrNameLst>
                                      </p:cBhvr>
                                      <p:to>
                                        <p:strVal val="visible"/>
                                      </p:to>
                                    </p:set>
                                    <p:animEffect transition="in" filter="fade">
                                      <p:cBhvr>
                                        <p:cTn id="73" dur="500"/>
                                        <p:tgtEl>
                                          <p:spTgt spid="1157136"/>
                                        </p:tgtEl>
                                      </p:cBhvr>
                                    </p:animEffect>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57137"/>
                                        </p:tgtEl>
                                        <p:attrNameLst>
                                          <p:attrName>style.visibility</p:attrName>
                                        </p:attrNameLst>
                                      </p:cBhvr>
                                      <p:to>
                                        <p:strVal val="visible"/>
                                      </p:to>
                                    </p:set>
                                    <p:animEffect transition="in" filter="fade">
                                      <p:cBhvr>
                                        <p:cTn id="78" dur="500"/>
                                        <p:tgtEl>
                                          <p:spTgt spid="1157137"/>
                                        </p:tgtEl>
                                      </p:cBhvr>
                                    </p:animEffect>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57138"/>
                                        </p:tgtEl>
                                        <p:attrNameLst>
                                          <p:attrName>style.visibility</p:attrName>
                                        </p:attrNameLst>
                                      </p:cBhvr>
                                      <p:to>
                                        <p:strVal val="visible"/>
                                      </p:to>
                                    </p:set>
                                    <p:animEffect transition="in" filter="fade">
                                      <p:cBhvr>
                                        <p:cTn id="83" dur="500"/>
                                        <p:tgtEl>
                                          <p:spTgt spid="1157138"/>
                                        </p:tgtEl>
                                      </p:cBhvr>
                                    </p:animEffect>
                                  </p:childTnLst>
                                  <p:subTnLst>
                                    <p:audio>
                                      <p:cMediaNode>
                                        <p:cTn display="0" masterRel="sameClick">
                                          <p:stCondLst>
                                            <p:cond evt="begin" delay="0">
                                              <p:tn val="81"/>
                                            </p:cond>
                                          </p:stCondLst>
                                          <p:endCondLst>
                                            <p:cond evt="onStopAudio" delay="0">
                                              <p:tgtEl>
                                                <p:sldTgt/>
                                              </p:tgtEl>
                                            </p:cond>
                                          </p:endCondLst>
                                        </p:cTn>
                                        <p:tgtEl>
                                          <p:sndTgt r:embed="rId5" name="type.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57139"/>
                                        </p:tgtEl>
                                        <p:attrNameLst>
                                          <p:attrName>style.visibility</p:attrName>
                                        </p:attrNameLst>
                                      </p:cBhvr>
                                      <p:to>
                                        <p:strVal val="visible"/>
                                      </p:to>
                                    </p:set>
                                    <p:animEffect transition="in" filter="fade">
                                      <p:cBhvr>
                                        <p:cTn id="88" dur="500"/>
                                        <p:tgtEl>
                                          <p:spTgt spid="1157139"/>
                                        </p:tgtEl>
                                      </p:cBhvr>
                                    </p:animEffect>
                                  </p:childTnLst>
                                  <p:subTnLst>
                                    <p:audio>
                                      <p:cMediaNode>
                                        <p:cTn display="0" masterRel="sameClick">
                                          <p:stCondLst>
                                            <p:cond evt="begin" delay="0">
                                              <p:tn val="86"/>
                                            </p:cond>
                                          </p:stCondLst>
                                          <p:endCondLst>
                                            <p:cond evt="onStopAudio" delay="0">
                                              <p:tgtEl>
                                                <p:sldTgt/>
                                              </p:tgtEl>
                                            </p:cond>
                                          </p:endCondLst>
                                        </p:cTn>
                                        <p:tgtEl>
                                          <p:sndTgt r:embed="rId5" name="type.wav"/>
                                        </p:tgtEl>
                                      </p:cMediaNode>
                                    </p:audio>
                                  </p:sub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57140"/>
                                        </p:tgtEl>
                                        <p:attrNameLst>
                                          <p:attrName>style.visibility</p:attrName>
                                        </p:attrNameLst>
                                      </p:cBhvr>
                                      <p:to>
                                        <p:strVal val="visible"/>
                                      </p:to>
                                    </p:set>
                                    <p:animEffect transition="in" filter="fade">
                                      <p:cBhvr>
                                        <p:cTn id="93" dur="500"/>
                                        <p:tgtEl>
                                          <p:spTgt spid="1157140"/>
                                        </p:tgtEl>
                                      </p:cBhvr>
                                    </p:animEffect>
                                  </p:childTnLst>
                                  <p:subTnLst>
                                    <p:audio>
                                      <p:cMediaNode>
                                        <p:cTn display="0" masterRel="sameClick">
                                          <p:stCondLst>
                                            <p:cond evt="begin" delay="0">
                                              <p:tn val="91"/>
                                            </p:cond>
                                          </p:stCondLst>
                                          <p:endCondLst>
                                            <p:cond evt="onStopAudio" delay="0">
                                              <p:tgtEl>
                                                <p:sldTgt/>
                                              </p:tgtEl>
                                            </p:cond>
                                          </p:endCondLst>
                                        </p:cTn>
                                        <p:tgtEl>
                                          <p:sndTgt r:embed="rId5" name="type.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57141"/>
                                        </p:tgtEl>
                                        <p:attrNameLst>
                                          <p:attrName>style.visibility</p:attrName>
                                        </p:attrNameLst>
                                      </p:cBhvr>
                                      <p:to>
                                        <p:strVal val="visible"/>
                                      </p:to>
                                    </p:set>
                                    <p:animEffect transition="in" filter="fade">
                                      <p:cBhvr>
                                        <p:cTn id="98" dur="500"/>
                                        <p:tgtEl>
                                          <p:spTgt spid="1157141"/>
                                        </p:tgtEl>
                                      </p:cBhvr>
                                    </p:animEffect>
                                  </p:childTnLst>
                                  <p:subTnLst>
                                    <p:audio>
                                      <p:cMediaNode>
                                        <p:cTn display="0" masterRel="sameClick">
                                          <p:stCondLst>
                                            <p:cond evt="begin" delay="0">
                                              <p:tn val="96"/>
                                            </p:cond>
                                          </p:stCondLst>
                                          <p:endCondLst>
                                            <p:cond evt="onStopAudio" delay="0">
                                              <p:tgtEl>
                                                <p:sldTgt/>
                                              </p:tgtEl>
                                            </p:cond>
                                          </p:endCondLst>
                                        </p:cTn>
                                        <p:tgtEl>
                                          <p:sndTgt r:embed="rId5" name="type.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57142"/>
                                        </p:tgtEl>
                                        <p:attrNameLst>
                                          <p:attrName>style.visibility</p:attrName>
                                        </p:attrNameLst>
                                      </p:cBhvr>
                                      <p:to>
                                        <p:strVal val="visible"/>
                                      </p:to>
                                    </p:set>
                                    <p:animEffect transition="in" filter="fade">
                                      <p:cBhvr>
                                        <p:cTn id="103" dur="500"/>
                                        <p:tgtEl>
                                          <p:spTgt spid="1157142"/>
                                        </p:tgtEl>
                                      </p:cBhvr>
                                    </p:animEffect>
                                  </p:childTnLst>
                                  <p:subTnLst>
                                    <p:audio>
                                      <p:cMediaNode>
                                        <p:cTn display="0" masterRel="sameClick">
                                          <p:stCondLst>
                                            <p:cond evt="begin" delay="0">
                                              <p:tn val="101"/>
                                            </p:cond>
                                          </p:stCondLst>
                                          <p:endCondLst>
                                            <p:cond evt="onStopAudio" delay="0">
                                              <p:tgtEl>
                                                <p:sldTgt/>
                                              </p:tgtEl>
                                            </p:cond>
                                          </p:endCondLst>
                                        </p:cTn>
                                        <p:tgtEl>
                                          <p:sndTgt r:embed="rId5" name="type.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57143"/>
                                        </p:tgtEl>
                                        <p:attrNameLst>
                                          <p:attrName>style.visibility</p:attrName>
                                        </p:attrNameLst>
                                      </p:cBhvr>
                                      <p:to>
                                        <p:strVal val="visible"/>
                                      </p:to>
                                    </p:set>
                                    <p:animEffect transition="in" filter="fade">
                                      <p:cBhvr>
                                        <p:cTn id="108" dur="500"/>
                                        <p:tgtEl>
                                          <p:spTgt spid="1157143"/>
                                        </p:tgtEl>
                                      </p:cBhvr>
                                    </p:animEffect>
                                  </p:childTnLst>
                                  <p:subTnLst>
                                    <p:audio>
                                      <p:cMediaNode>
                                        <p:cTn display="0" masterRel="sameClick">
                                          <p:stCondLst>
                                            <p:cond evt="begin" delay="0">
                                              <p:tn val="106"/>
                                            </p:cond>
                                          </p:stCondLst>
                                          <p:endCondLst>
                                            <p:cond evt="onStopAudio" delay="0">
                                              <p:tgtEl>
                                                <p:sldTgt/>
                                              </p:tgtEl>
                                            </p:cond>
                                          </p:endCondLst>
                                        </p:cTn>
                                        <p:tgtEl>
                                          <p:sndTgt r:embed="rId5" name="type.wav"/>
                                        </p:tgtEl>
                                      </p:cMediaNode>
                                    </p:audio>
                                  </p:sub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57144"/>
                                        </p:tgtEl>
                                        <p:attrNameLst>
                                          <p:attrName>style.visibility</p:attrName>
                                        </p:attrNameLst>
                                      </p:cBhvr>
                                      <p:to>
                                        <p:strVal val="visible"/>
                                      </p:to>
                                    </p:set>
                                    <p:animEffect transition="in" filter="fade">
                                      <p:cBhvr>
                                        <p:cTn id="113" dur="500"/>
                                        <p:tgtEl>
                                          <p:spTgt spid="1157144"/>
                                        </p:tgtEl>
                                      </p:cBhvr>
                                    </p:animEffect>
                                  </p:childTnLst>
                                  <p:subTnLst>
                                    <p:audio>
                                      <p:cMediaNode>
                                        <p:cTn display="0" masterRel="sameClick">
                                          <p:stCondLst>
                                            <p:cond evt="begin" delay="0">
                                              <p:tn val="111"/>
                                            </p:cond>
                                          </p:stCondLst>
                                          <p:endCondLst>
                                            <p:cond evt="onStopAudio" delay="0">
                                              <p:tgtEl>
                                                <p:sldTgt/>
                                              </p:tgtEl>
                                            </p:cond>
                                          </p:endCondLst>
                                        </p:cTn>
                                        <p:tgtEl>
                                          <p:sndTgt r:embed="rId5" name="type.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157145"/>
                                        </p:tgtEl>
                                        <p:attrNameLst>
                                          <p:attrName>style.visibility</p:attrName>
                                        </p:attrNameLst>
                                      </p:cBhvr>
                                      <p:to>
                                        <p:strVal val="visible"/>
                                      </p:to>
                                    </p:set>
                                    <p:animEffect transition="in" filter="fade">
                                      <p:cBhvr>
                                        <p:cTn id="118" dur="500"/>
                                        <p:tgtEl>
                                          <p:spTgt spid="1157145"/>
                                        </p:tgtEl>
                                      </p:cBhvr>
                                    </p:animEffect>
                                  </p:childTnLst>
                                  <p:subTnLst>
                                    <p:audio>
                                      <p:cMediaNode>
                                        <p:cTn display="0" masterRel="sameClick">
                                          <p:stCondLst>
                                            <p:cond evt="begin" delay="0">
                                              <p:tn val="116"/>
                                            </p:cond>
                                          </p:stCondLst>
                                          <p:endCondLst>
                                            <p:cond evt="onStopAudio" delay="0">
                                              <p:tgtEl>
                                                <p:sldTgt/>
                                              </p:tgtEl>
                                            </p:cond>
                                          </p:endCondLst>
                                        </p:cTn>
                                        <p:tgtEl>
                                          <p:sndTgt r:embed="rId5" name="type.wav"/>
                                        </p:tgtEl>
                                      </p:cMediaNode>
                                    </p:audio>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157146"/>
                                        </p:tgtEl>
                                        <p:attrNameLst>
                                          <p:attrName>style.visibility</p:attrName>
                                        </p:attrNameLst>
                                      </p:cBhvr>
                                      <p:to>
                                        <p:strVal val="visible"/>
                                      </p:to>
                                    </p:set>
                                    <p:animEffect transition="in" filter="fade">
                                      <p:cBhvr>
                                        <p:cTn id="123" dur="500"/>
                                        <p:tgtEl>
                                          <p:spTgt spid="1157146"/>
                                        </p:tgtEl>
                                      </p:cBhvr>
                                    </p:animEffect>
                                  </p:childTnLst>
                                  <p:subTnLst>
                                    <p:audio>
                                      <p:cMediaNode>
                                        <p:cTn display="0" masterRel="sameClick">
                                          <p:stCondLst>
                                            <p:cond evt="begin" delay="0">
                                              <p:tn val="121"/>
                                            </p:cond>
                                          </p:stCondLst>
                                          <p:endCondLst>
                                            <p:cond evt="onStopAudio" delay="0">
                                              <p:tgtEl>
                                                <p:sldTgt/>
                                              </p:tgtEl>
                                            </p:cond>
                                          </p:endCondLst>
                                        </p:cTn>
                                        <p:tgtEl>
                                          <p:sndTgt r:embed="rId5" name="type.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57147"/>
                                        </p:tgtEl>
                                        <p:attrNameLst>
                                          <p:attrName>style.visibility</p:attrName>
                                        </p:attrNameLst>
                                      </p:cBhvr>
                                      <p:to>
                                        <p:strVal val="visible"/>
                                      </p:to>
                                    </p:set>
                                    <p:animEffect transition="in" filter="fade">
                                      <p:cBhvr>
                                        <p:cTn id="128" dur="500"/>
                                        <p:tgtEl>
                                          <p:spTgt spid="1157147"/>
                                        </p:tgtEl>
                                      </p:cBhvr>
                                    </p:animEffect>
                                  </p:childTnLst>
                                  <p:subTnLst>
                                    <p:audio>
                                      <p:cMediaNode>
                                        <p:cTn display="0" masterRel="sameClick">
                                          <p:stCondLst>
                                            <p:cond evt="begin" delay="0">
                                              <p:tn val="126"/>
                                            </p:cond>
                                          </p:stCondLst>
                                          <p:endCondLst>
                                            <p:cond evt="onStopAudio" delay="0">
                                              <p:tgtEl>
                                                <p:sldTgt/>
                                              </p:tgtEl>
                                            </p:cond>
                                          </p:endCondLst>
                                        </p:cTn>
                                        <p:tgtEl>
                                          <p:sndTgt r:embed="rId5" name="type.wav"/>
                                        </p:tgtEl>
                                      </p:cMediaNode>
                                    </p:audio>
                                  </p:sub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57148"/>
                                        </p:tgtEl>
                                        <p:attrNameLst>
                                          <p:attrName>style.visibility</p:attrName>
                                        </p:attrNameLst>
                                      </p:cBhvr>
                                      <p:to>
                                        <p:strVal val="visible"/>
                                      </p:to>
                                    </p:set>
                                    <p:animEffect transition="in" filter="fade">
                                      <p:cBhvr>
                                        <p:cTn id="133" dur="500"/>
                                        <p:tgtEl>
                                          <p:spTgt spid="1157148"/>
                                        </p:tgtEl>
                                      </p:cBhvr>
                                    </p:animEffect>
                                  </p:childTnLst>
                                  <p:subTnLst>
                                    <p:audio>
                                      <p:cMediaNode>
                                        <p:cTn display="0" masterRel="sameClick">
                                          <p:stCondLst>
                                            <p:cond evt="begin" delay="0">
                                              <p:tn val="131"/>
                                            </p:cond>
                                          </p:stCondLst>
                                          <p:endCondLst>
                                            <p:cond evt="onStopAudio" delay="0">
                                              <p:tgtEl>
                                                <p:sldTgt/>
                                              </p:tgtEl>
                                            </p:cond>
                                          </p:endCondLst>
                                        </p:cTn>
                                        <p:tgtEl>
                                          <p:sndTgt r:embed="rId5" name="type.wav"/>
                                        </p:tgtEl>
                                      </p:cMediaNode>
                                    </p:audio>
                                  </p:sub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157149"/>
                                        </p:tgtEl>
                                        <p:attrNameLst>
                                          <p:attrName>style.visibility</p:attrName>
                                        </p:attrNameLst>
                                      </p:cBhvr>
                                      <p:to>
                                        <p:strVal val="visible"/>
                                      </p:to>
                                    </p:set>
                                    <p:animEffect transition="in" filter="fade">
                                      <p:cBhvr>
                                        <p:cTn id="138" dur="500"/>
                                        <p:tgtEl>
                                          <p:spTgt spid="1157149"/>
                                        </p:tgtEl>
                                      </p:cBhvr>
                                    </p:animEffect>
                                  </p:childTnLst>
                                  <p:subTnLst>
                                    <p:audio>
                                      <p:cMediaNode>
                                        <p:cTn display="0" masterRel="sameClick">
                                          <p:stCondLst>
                                            <p:cond evt="begin" delay="0">
                                              <p:tn val="136"/>
                                            </p:cond>
                                          </p:stCondLst>
                                          <p:endCondLst>
                                            <p:cond evt="onStopAudio" delay="0">
                                              <p:tgtEl>
                                                <p:sldTgt/>
                                              </p:tgtEl>
                                            </p:cond>
                                          </p:endCondLst>
                                        </p:cTn>
                                        <p:tgtEl>
                                          <p:sndTgt r:embed="rId5" name="type.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150"/>
                                        </p:tgtEl>
                                        <p:attrNameLst>
                                          <p:attrName>style.visibility</p:attrName>
                                        </p:attrNameLst>
                                      </p:cBhvr>
                                      <p:to>
                                        <p:strVal val="visible"/>
                                      </p:to>
                                    </p:set>
                                    <p:animEffect transition="in" filter="fade">
                                      <p:cBhvr>
                                        <p:cTn id="143" dur="500"/>
                                        <p:tgtEl>
                                          <p:spTgt spid="1157150"/>
                                        </p:tgtEl>
                                      </p:cBhvr>
                                    </p:animEffect>
                                  </p:childTnLst>
                                  <p:subTnLst>
                                    <p:audio>
                                      <p:cMediaNode>
                                        <p:cTn display="0" masterRel="sameClick">
                                          <p:stCondLst>
                                            <p:cond evt="begin" delay="0">
                                              <p:tn val="141"/>
                                            </p:cond>
                                          </p:stCondLst>
                                          <p:endCondLst>
                                            <p:cond evt="onStopAudio" delay="0">
                                              <p:tgtEl>
                                                <p:sldTgt/>
                                              </p:tgtEl>
                                            </p:cond>
                                          </p:endCondLst>
                                        </p:cTn>
                                        <p:tgtEl>
                                          <p:sndTgt r:embed="rId5" name="type.wav"/>
                                        </p:tgtEl>
                                      </p:cMediaNode>
                                    </p:audio>
                                  </p:sub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157151"/>
                                        </p:tgtEl>
                                        <p:attrNameLst>
                                          <p:attrName>style.visibility</p:attrName>
                                        </p:attrNameLst>
                                      </p:cBhvr>
                                      <p:to>
                                        <p:strVal val="visible"/>
                                      </p:to>
                                    </p:set>
                                    <p:animEffect transition="in" filter="fade">
                                      <p:cBhvr>
                                        <p:cTn id="148" dur="500"/>
                                        <p:tgtEl>
                                          <p:spTgt spid="1157151"/>
                                        </p:tgtEl>
                                      </p:cBhvr>
                                    </p:animEffect>
                                  </p:childTnLst>
                                  <p:subTnLst>
                                    <p:audio>
                                      <p:cMediaNode>
                                        <p:cTn display="0" masterRel="sameClick">
                                          <p:stCondLst>
                                            <p:cond evt="begin" delay="0">
                                              <p:tn val="146"/>
                                            </p:cond>
                                          </p:stCondLst>
                                          <p:endCondLst>
                                            <p:cond evt="onStopAudio" delay="0">
                                              <p:tgtEl>
                                                <p:sldTgt/>
                                              </p:tgtEl>
                                            </p:cond>
                                          </p:endCondLst>
                                        </p:cTn>
                                        <p:tgtEl>
                                          <p:sndTgt r:embed="rId5" name="type.wav"/>
                                        </p:tgtEl>
                                      </p:cMediaNode>
                                    </p:audio>
                                  </p:sub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57152"/>
                                        </p:tgtEl>
                                        <p:attrNameLst>
                                          <p:attrName>style.visibility</p:attrName>
                                        </p:attrNameLst>
                                      </p:cBhvr>
                                      <p:to>
                                        <p:strVal val="visible"/>
                                      </p:to>
                                    </p:set>
                                    <p:animEffect transition="in" filter="fade">
                                      <p:cBhvr>
                                        <p:cTn id="153" dur="500"/>
                                        <p:tgtEl>
                                          <p:spTgt spid="1157152"/>
                                        </p:tgtEl>
                                      </p:cBhvr>
                                    </p:animEffect>
                                  </p:childTnLst>
                                  <p:subTnLst>
                                    <p:audio>
                                      <p:cMediaNode>
                                        <p:cTn display="0" masterRel="sameClick">
                                          <p:stCondLst>
                                            <p:cond evt="begin" delay="0">
                                              <p:tn val="151"/>
                                            </p:cond>
                                          </p:stCondLst>
                                          <p:endCondLst>
                                            <p:cond evt="onStopAudio" delay="0">
                                              <p:tgtEl>
                                                <p:sldTgt/>
                                              </p:tgtEl>
                                            </p:cond>
                                          </p:endCondLst>
                                        </p:cTn>
                                        <p:tgtEl>
                                          <p:sndTgt r:embed="rId5"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157153"/>
                                        </p:tgtEl>
                                        <p:attrNameLst>
                                          <p:attrName>style.visibility</p:attrName>
                                        </p:attrNameLst>
                                      </p:cBhvr>
                                      <p:to>
                                        <p:strVal val="visible"/>
                                      </p:to>
                                    </p:set>
                                    <p:animEffect transition="in" filter="fade">
                                      <p:cBhvr>
                                        <p:cTn id="158" dur="500"/>
                                        <p:tgtEl>
                                          <p:spTgt spid="1157153"/>
                                        </p:tgtEl>
                                      </p:cBhvr>
                                    </p:animEffect>
                                  </p:childTnLst>
                                  <p:subTnLst>
                                    <p:audio>
                                      <p:cMediaNode>
                                        <p:cTn display="0" masterRel="sameClick">
                                          <p:stCondLst>
                                            <p:cond evt="begin" delay="0">
                                              <p:tn val="156"/>
                                            </p:cond>
                                          </p:stCondLst>
                                          <p:endCondLst>
                                            <p:cond evt="onStopAudio" delay="0">
                                              <p:tgtEl>
                                                <p:sldTgt/>
                                              </p:tgtEl>
                                            </p:cond>
                                          </p:endCondLst>
                                        </p:cTn>
                                        <p:tgtEl>
                                          <p:sndTgt r:embed="rId5" name="type.wav"/>
                                        </p:tgtEl>
                                      </p:cMediaNode>
                                    </p:audio>
                                  </p:sub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157154"/>
                                        </p:tgtEl>
                                        <p:attrNameLst>
                                          <p:attrName>style.visibility</p:attrName>
                                        </p:attrNameLst>
                                      </p:cBhvr>
                                      <p:to>
                                        <p:strVal val="visible"/>
                                      </p:to>
                                    </p:set>
                                    <p:animEffect transition="in" filter="fade">
                                      <p:cBhvr>
                                        <p:cTn id="163" dur="500"/>
                                        <p:tgtEl>
                                          <p:spTgt spid="1157154"/>
                                        </p:tgtEl>
                                      </p:cBhvr>
                                    </p:animEffect>
                                  </p:childTnLst>
                                  <p:subTnLst>
                                    <p:audio>
                                      <p:cMediaNode>
                                        <p:cTn display="0" masterRel="sameClick">
                                          <p:stCondLst>
                                            <p:cond evt="begin" delay="0">
                                              <p:tn val="161"/>
                                            </p:cond>
                                          </p:stCondLst>
                                          <p:endCondLst>
                                            <p:cond evt="onStopAudio" delay="0">
                                              <p:tgtEl>
                                                <p:sldTgt/>
                                              </p:tgtEl>
                                            </p:cond>
                                          </p:endCondLst>
                                        </p:cTn>
                                        <p:tgtEl>
                                          <p:sndTgt r:embed="rId5" name="type.wav"/>
                                        </p:tgtEl>
                                      </p:cMediaNode>
                                    </p:audio>
                                  </p:sub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57155"/>
                                        </p:tgtEl>
                                        <p:attrNameLst>
                                          <p:attrName>style.visibility</p:attrName>
                                        </p:attrNameLst>
                                      </p:cBhvr>
                                      <p:to>
                                        <p:strVal val="visible"/>
                                      </p:to>
                                    </p:set>
                                    <p:animEffect transition="in" filter="fade">
                                      <p:cBhvr>
                                        <p:cTn id="168" dur="500"/>
                                        <p:tgtEl>
                                          <p:spTgt spid="1157155"/>
                                        </p:tgtEl>
                                      </p:cBhvr>
                                    </p:animEffect>
                                  </p:childTnLst>
                                  <p:subTnLst>
                                    <p:audio>
                                      <p:cMediaNode>
                                        <p:cTn display="0" masterRel="sameClick">
                                          <p:stCondLst>
                                            <p:cond evt="begin" delay="0">
                                              <p:tn val="166"/>
                                            </p:cond>
                                          </p:stCondLst>
                                          <p:endCondLst>
                                            <p:cond evt="onStopAudio" delay="0">
                                              <p:tgtEl>
                                                <p:sldTgt/>
                                              </p:tgtEl>
                                            </p:cond>
                                          </p:endCondLst>
                                        </p:cTn>
                                        <p:tgtEl>
                                          <p:sndTgt r:embed="rId5" name="type.wav"/>
                                        </p:tgtEl>
                                      </p:cMediaNode>
                                    </p:audio>
                                  </p:sub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157156"/>
                                        </p:tgtEl>
                                        <p:attrNameLst>
                                          <p:attrName>style.visibility</p:attrName>
                                        </p:attrNameLst>
                                      </p:cBhvr>
                                      <p:to>
                                        <p:strVal val="visible"/>
                                      </p:to>
                                    </p:set>
                                    <p:animEffect transition="in" filter="fade">
                                      <p:cBhvr>
                                        <p:cTn id="173" dur="500"/>
                                        <p:tgtEl>
                                          <p:spTgt spid="1157156"/>
                                        </p:tgtEl>
                                      </p:cBhvr>
                                    </p:animEffect>
                                  </p:childTnLst>
                                  <p:subTnLst>
                                    <p:audio>
                                      <p:cMediaNode>
                                        <p:cTn display="0" masterRel="sameClick">
                                          <p:stCondLst>
                                            <p:cond evt="begin" delay="0">
                                              <p:tn val="171"/>
                                            </p:cond>
                                          </p:stCondLst>
                                          <p:endCondLst>
                                            <p:cond evt="onStopAudio" delay="0">
                                              <p:tgtEl>
                                                <p:sldTgt/>
                                              </p:tgtEl>
                                            </p:cond>
                                          </p:endCondLst>
                                        </p:cTn>
                                        <p:tgtEl>
                                          <p:sndTgt r:embed="rId5" name="type.wav"/>
                                        </p:tgtEl>
                                      </p:cMediaNode>
                                    </p:audio>
                                  </p:sub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157157"/>
                                        </p:tgtEl>
                                        <p:attrNameLst>
                                          <p:attrName>style.visibility</p:attrName>
                                        </p:attrNameLst>
                                      </p:cBhvr>
                                      <p:to>
                                        <p:strVal val="visible"/>
                                      </p:to>
                                    </p:set>
                                    <p:animEffect transition="in" filter="fade">
                                      <p:cBhvr>
                                        <p:cTn id="178" dur="500"/>
                                        <p:tgtEl>
                                          <p:spTgt spid="1157157"/>
                                        </p:tgtEl>
                                      </p:cBhvr>
                                    </p:animEffect>
                                  </p:childTnLst>
                                  <p:subTnLst>
                                    <p:audio>
                                      <p:cMediaNode>
                                        <p:cTn display="0" masterRel="sameClick">
                                          <p:stCondLst>
                                            <p:cond evt="begin" delay="0">
                                              <p:tn val="176"/>
                                            </p:cond>
                                          </p:stCondLst>
                                          <p:endCondLst>
                                            <p:cond evt="onStopAudio" delay="0">
                                              <p:tgtEl>
                                                <p:sldTgt/>
                                              </p:tgtEl>
                                            </p:cond>
                                          </p:endCondLst>
                                        </p:cTn>
                                        <p:tgtEl>
                                          <p:sndTgt r:embed="rId5" name="type.wav"/>
                                        </p:tgtEl>
                                      </p:cMediaNode>
                                    </p:audio>
                                  </p:sub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157158"/>
                                        </p:tgtEl>
                                        <p:attrNameLst>
                                          <p:attrName>style.visibility</p:attrName>
                                        </p:attrNameLst>
                                      </p:cBhvr>
                                      <p:to>
                                        <p:strVal val="visible"/>
                                      </p:to>
                                    </p:set>
                                    <p:animEffect transition="in" filter="fade">
                                      <p:cBhvr>
                                        <p:cTn id="183" dur="500"/>
                                        <p:tgtEl>
                                          <p:spTgt spid="1157158"/>
                                        </p:tgtEl>
                                      </p:cBhvr>
                                    </p:animEffect>
                                  </p:childTnLst>
                                  <p:subTnLst>
                                    <p:audio>
                                      <p:cMediaNode>
                                        <p:cTn display="0" masterRel="sameClick">
                                          <p:stCondLst>
                                            <p:cond evt="begin" delay="0">
                                              <p:tn val="181"/>
                                            </p:cond>
                                          </p:stCondLst>
                                          <p:endCondLst>
                                            <p:cond evt="onStopAudio" delay="0">
                                              <p:tgtEl>
                                                <p:sldTgt/>
                                              </p:tgtEl>
                                            </p:cond>
                                          </p:endCondLst>
                                        </p:cTn>
                                        <p:tgtEl>
                                          <p:sndTgt r:embed="rId5" name="type.wav"/>
                                        </p:tgtEl>
                                      </p:cMediaNode>
                                    </p:audio>
                                  </p:sub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57159"/>
                                        </p:tgtEl>
                                        <p:attrNameLst>
                                          <p:attrName>style.visibility</p:attrName>
                                        </p:attrNameLst>
                                      </p:cBhvr>
                                      <p:to>
                                        <p:strVal val="visible"/>
                                      </p:to>
                                    </p:set>
                                    <p:animEffect transition="in" filter="fade">
                                      <p:cBhvr>
                                        <p:cTn id="188" dur="500"/>
                                        <p:tgtEl>
                                          <p:spTgt spid="1157159"/>
                                        </p:tgtEl>
                                      </p:cBhvr>
                                    </p:animEffect>
                                  </p:childTnLst>
                                  <p:subTnLst>
                                    <p:audio>
                                      <p:cMediaNode>
                                        <p:cTn display="0" masterRel="sameClick">
                                          <p:stCondLst>
                                            <p:cond evt="begin" delay="0">
                                              <p:tn val="18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4" grpId="0" animBg="1"/>
      <p:bldP spid="1157125" grpId="0" animBg="1"/>
      <p:bldP spid="1157126" grpId="0" animBg="1"/>
      <p:bldP spid="1157127" grpId="0" animBg="1"/>
      <p:bldP spid="1157128" grpId="0" animBg="1"/>
      <p:bldP spid="1157129" grpId="0" animBg="1"/>
      <p:bldP spid="1157130" grpId="0" animBg="1"/>
      <p:bldP spid="1157131" grpId="0" animBg="1"/>
      <p:bldP spid="1157132" grpId="0" animBg="1"/>
      <p:bldP spid="1157133" grpId="0" animBg="1"/>
      <p:bldP spid="1157134" grpId="0" animBg="1"/>
      <p:bldP spid="1157135" grpId="0" animBg="1"/>
      <p:bldP spid="1157136" grpId="0" animBg="1"/>
      <p:bldP spid="1157137" grpId="0" animBg="1"/>
      <p:bldP spid="1157138" grpId="0" animBg="1"/>
      <p:bldP spid="1157139" grpId="0" animBg="1"/>
      <p:bldP spid="1157140" grpId="0" animBg="1"/>
      <p:bldP spid="1157141" grpId="0" animBg="1"/>
      <p:bldP spid="1157142" grpId="0" animBg="1"/>
      <p:bldP spid="1157143" grpId="0" animBg="1"/>
      <p:bldP spid="1157144" grpId="0" animBg="1"/>
      <p:bldP spid="1157145" grpId="0" animBg="1"/>
      <p:bldP spid="1157146" grpId="0" animBg="1"/>
      <p:bldP spid="1157147" grpId="0" animBg="1"/>
      <p:bldP spid="1157148" grpId="0" animBg="1"/>
      <p:bldP spid="1157149" grpId="0" animBg="1"/>
      <p:bldP spid="1157150" grpId="0" animBg="1"/>
      <p:bldP spid="1157151" grpId="0" animBg="1"/>
      <p:bldP spid="1157152" grpId="0" animBg="1"/>
      <p:bldP spid="1157153" grpId="0" animBg="1"/>
      <p:bldP spid="1157154" grpId="0" animBg="1"/>
      <p:bldP spid="1157155" grpId="0" animBg="1"/>
      <p:bldP spid="1157156" grpId="0" animBg="1"/>
      <p:bldP spid="1157157" grpId="0" animBg="1"/>
      <p:bldP spid="1157158" grpId="0" animBg="1"/>
      <p:bldP spid="11571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Renewable and non-renewable energy sources</a:t>
            </a:r>
            <a:r>
              <a:rPr lang="en-US" sz="2400">
                <a:solidFill>
                  <a:srgbClr val="000000"/>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Renewable resources</a:t>
            </a:r>
            <a:r>
              <a:rPr lang="en-US" sz="2400">
                <a:solidFill>
                  <a:srgbClr val="000000"/>
                </a:solidFill>
                <a:latin typeface="Arial" charset="0"/>
                <a:ea typeface="Calibri" pitchFamily="34" charset="0"/>
                <a:cs typeface="Times New Roman" pitchFamily="18" charset="0"/>
              </a:rPr>
              <a:t>         can be replaced in a reasonable amount of time (or are not depleted).</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p:txBody>
      </p:sp>
      <p:pic>
        <p:nvPicPr>
          <p:cNvPr id="1163333" name="Picture 69"/>
          <p:cNvPicPr>
            <a:picLocks noChangeAspect="1" noChangeArrowheads="1"/>
          </p:cNvPicPr>
          <p:nvPr/>
        </p:nvPicPr>
        <p:blipFill>
          <a:blip r:embed="rId5" cstate="print"/>
          <a:srcRect/>
          <a:stretch>
            <a:fillRect/>
          </a:stretch>
        </p:blipFill>
        <p:spPr bwMode="auto">
          <a:xfrm>
            <a:off x="1143000" y="2679700"/>
            <a:ext cx="6858000" cy="4057650"/>
          </a:xfrm>
          <a:prstGeom prst="rect">
            <a:avLst/>
          </a:prstGeom>
          <a:ln>
            <a:noFill/>
          </a:ln>
          <a:effectLst>
            <a:outerShdw blurRad="292100" dist="139700" dir="2700000" algn="tl" rotWithShape="0">
              <a:srgbClr val="333333">
                <a:alpha val="65000"/>
              </a:srgbClr>
            </a:outerShdw>
          </a:effectLst>
        </p:spPr>
      </p:pic>
      <p:sp>
        <p:nvSpPr>
          <p:cNvPr id="1741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63291" name="Picture 27" descr="Solid%20wast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64013" y="1797050"/>
            <a:ext cx="539750" cy="501650"/>
          </a:xfrm>
          <a:prstGeom prst="rect">
            <a:avLst/>
          </a:prstGeom>
          <a:noFill/>
          <a:ln w="9525">
            <a:noFill/>
            <a:miter lim="800000"/>
            <a:headEnd/>
            <a:tailEnd/>
          </a:ln>
        </p:spPr>
      </p:pic>
      <p:grpSp>
        <p:nvGrpSpPr>
          <p:cNvPr id="2" name="Group 28"/>
          <p:cNvGrpSpPr>
            <a:grpSpLocks/>
          </p:cNvGrpSpPr>
          <p:nvPr/>
        </p:nvGrpSpPr>
        <p:grpSpPr bwMode="auto">
          <a:xfrm>
            <a:off x="1344613" y="3365500"/>
            <a:ext cx="325437" cy="325438"/>
            <a:chOff x="5365" y="674"/>
            <a:chExt cx="258" cy="258"/>
          </a:xfrm>
        </p:grpSpPr>
        <p:pic>
          <p:nvPicPr>
            <p:cNvPr id="17448" name="Picture 29"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9" name="Oval 3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50" name="Line 3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296" name="Picture 32"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68838" y="3695700"/>
            <a:ext cx="349250" cy="323850"/>
          </a:xfrm>
          <a:prstGeom prst="rect">
            <a:avLst/>
          </a:prstGeom>
          <a:noFill/>
          <a:ln w="9525">
            <a:noFill/>
            <a:miter lim="800000"/>
            <a:headEnd/>
            <a:tailEnd/>
          </a:ln>
        </p:spPr>
      </p:pic>
      <p:pic>
        <p:nvPicPr>
          <p:cNvPr id="1163297" name="Picture 33"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54550" y="3368675"/>
            <a:ext cx="349250" cy="323850"/>
          </a:xfrm>
          <a:prstGeom prst="rect">
            <a:avLst/>
          </a:prstGeom>
          <a:noFill/>
          <a:ln w="9525">
            <a:noFill/>
            <a:miter lim="800000"/>
            <a:headEnd/>
            <a:tailEnd/>
          </a:ln>
        </p:spPr>
      </p:pic>
      <p:pic>
        <p:nvPicPr>
          <p:cNvPr id="1163298" name="Picture 34"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3600" y="4019550"/>
            <a:ext cx="349250" cy="323850"/>
          </a:xfrm>
          <a:prstGeom prst="rect">
            <a:avLst/>
          </a:prstGeom>
          <a:noFill/>
          <a:ln w="9525">
            <a:noFill/>
            <a:miter lim="800000"/>
            <a:headEnd/>
            <a:tailEnd/>
          </a:ln>
        </p:spPr>
      </p:pic>
      <p:pic>
        <p:nvPicPr>
          <p:cNvPr id="1163299" name="Picture 35"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7888" y="4343400"/>
            <a:ext cx="349250" cy="323850"/>
          </a:xfrm>
          <a:prstGeom prst="rect">
            <a:avLst/>
          </a:prstGeom>
          <a:noFill/>
          <a:ln w="9525">
            <a:noFill/>
            <a:miter lim="800000"/>
            <a:headEnd/>
            <a:tailEnd/>
          </a:ln>
        </p:spPr>
      </p:pic>
      <p:pic>
        <p:nvPicPr>
          <p:cNvPr id="1163300" name="Picture 36"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125" y="4657725"/>
            <a:ext cx="349250" cy="323850"/>
          </a:xfrm>
          <a:prstGeom prst="rect">
            <a:avLst/>
          </a:prstGeom>
          <a:noFill/>
          <a:ln w="9525">
            <a:noFill/>
            <a:miter lim="800000"/>
            <a:headEnd/>
            <a:tailEnd/>
          </a:ln>
        </p:spPr>
      </p:pic>
      <p:grpSp>
        <p:nvGrpSpPr>
          <p:cNvPr id="3" name="Group 37"/>
          <p:cNvGrpSpPr>
            <a:grpSpLocks/>
          </p:cNvGrpSpPr>
          <p:nvPr/>
        </p:nvGrpSpPr>
        <p:grpSpPr bwMode="auto">
          <a:xfrm>
            <a:off x="1344613" y="3702050"/>
            <a:ext cx="325437" cy="325438"/>
            <a:chOff x="5365" y="674"/>
            <a:chExt cx="258" cy="258"/>
          </a:xfrm>
        </p:grpSpPr>
        <p:pic>
          <p:nvPicPr>
            <p:cNvPr id="17445" name="Picture 38"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6" name="Oval 39"/>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7" name="Line 40"/>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4" name="Group 41"/>
          <p:cNvGrpSpPr>
            <a:grpSpLocks/>
          </p:cNvGrpSpPr>
          <p:nvPr/>
        </p:nvGrpSpPr>
        <p:grpSpPr bwMode="auto">
          <a:xfrm>
            <a:off x="1344613" y="4022725"/>
            <a:ext cx="325437" cy="325438"/>
            <a:chOff x="5365" y="674"/>
            <a:chExt cx="258" cy="258"/>
          </a:xfrm>
        </p:grpSpPr>
        <p:pic>
          <p:nvPicPr>
            <p:cNvPr id="17442" name="Picture 42"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3" name="Oval 43"/>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4" name="Line 44"/>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13" name="Picture 49"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36675" y="4633913"/>
            <a:ext cx="349250" cy="323850"/>
          </a:xfrm>
          <a:prstGeom prst="rect">
            <a:avLst/>
          </a:prstGeom>
          <a:noFill/>
          <a:ln w="9525">
            <a:noFill/>
            <a:miter lim="800000"/>
            <a:headEnd/>
            <a:tailEnd/>
          </a:ln>
        </p:spPr>
      </p:pic>
      <p:grpSp>
        <p:nvGrpSpPr>
          <p:cNvPr id="5" name="Group 50"/>
          <p:cNvGrpSpPr>
            <a:grpSpLocks/>
          </p:cNvGrpSpPr>
          <p:nvPr/>
        </p:nvGrpSpPr>
        <p:grpSpPr bwMode="auto">
          <a:xfrm>
            <a:off x="1363663" y="5680075"/>
            <a:ext cx="325437" cy="325438"/>
            <a:chOff x="5365" y="674"/>
            <a:chExt cx="258" cy="258"/>
          </a:xfrm>
        </p:grpSpPr>
        <p:pic>
          <p:nvPicPr>
            <p:cNvPr id="17439" name="Picture 51"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0" name="Oval 52"/>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41" name="Line 53"/>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6" name="Group 54"/>
          <p:cNvGrpSpPr>
            <a:grpSpLocks/>
          </p:cNvGrpSpPr>
          <p:nvPr/>
        </p:nvGrpSpPr>
        <p:grpSpPr bwMode="auto">
          <a:xfrm>
            <a:off x="1363663" y="6016625"/>
            <a:ext cx="325437" cy="325438"/>
            <a:chOff x="5365" y="674"/>
            <a:chExt cx="258" cy="258"/>
          </a:xfrm>
        </p:grpSpPr>
        <p:pic>
          <p:nvPicPr>
            <p:cNvPr id="17436" name="Picture 55"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7" name="Oval 5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8" name="Line 5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grpSp>
        <p:nvGrpSpPr>
          <p:cNvPr id="7" name="Group 58"/>
          <p:cNvGrpSpPr>
            <a:grpSpLocks/>
          </p:cNvGrpSpPr>
          <p:nvPr/>
        </p:nvGrpSpPr>
        <p:grpSpPr bwMode="auto">
          <a:xfrm>
            <a:off x="1363663" y="6337300"/>
            <a:ext cx="325437" cy="325438"/>
            <a:chOff x="5365" y="674"/>
            <a:chExt cx="258" cy="258"/>
          </a:xfrm>
        </p:grpSpPr>
        <p:pic>
          <p:nvPicPr>
            <p:cNvPr id="17433" name="Picture 59"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4" name="Oval 6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5" name="Line 6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26" name="Picture 62"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64075" y="6037263"/>
            <a:ext cx="349250" cy="323850"/>
          </a:xfrm>
          <a:prstGeom prst="rect">
            <a:avLst/>
          </a:prstGeom>
          <a:noFill/>
          <a:ln w="9525">
            <a:noFill/>
            <a:miter lim="800000"/>
            <a:headEnd/>
            <a:tailEnd/>
          </a:ln>
        </p:spPr>
      </p:pic>
      <p:pic>
        <p:nvPicPr>
          <p:cNvPr id="1163327" name="Picture 63"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9788" y="5710238"/>
            <a:ext cx="349250" cy="323850"/>
          </a:xfrm>
          <a:prstGeom prst="rect">
            <a:avLst/>
          </a:prstGeom>
          <a:noFill/>
          <a:ln w="9525">
            <a:noFill/>
            <a:miter lim="800000"/>
            <a:headEnd/>
            <a:tailEnd/>
          </a:ln>
        </p:spPr>
      </p:pic>
      <p:grpSp>
        <p:nvGrpSpPr>
          <p:cNvPr id="8" name="Group 64"/>
          <p:cNvGrpSpPr>
            <a:grpSpLocks/>
          </p:cNvGrpSpPr>
          <p:nvPr/>
        </p:nvGrpSpPr>
        <p:grpSpPr bwMode="auto">
          <a:xfrm>
            <a:off x="4683125" y="6351588"/>
            <a:ext cx="325438" cy="325437"/>
            <a:chOff x="5365" y="674"/>
            <a:chExt cx="258" cy="258"/>
          </a:xfrm>
        </p:grpSpPr>
        <p:pic>
          <p:nvPicPr>
            <p:cNvPr id="17430" name="Picture 65"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1" name="Oval 6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a:p>
          </p:txBody>
        </p:sp>
        <p:sp>
          <p:nvSpPr>
            <p:cNvPr id="17432" name="Line 6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a:p>
          </p:txBody>
        </p:sp>
      </p:grpSp>
      <p:pic>
        <p:nvPicPr>
          <p:cNvPr id="1163332" name="Picture 68"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39850" y="4338638"/>
            <a:ext cx="349250" cy="323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163291"/>
                                        </p:tgtEl>
                                        <p:attrNameLst>
                                          <p:attrName>style.visibility</p:attrName>
                                        </p:attrNameLst>
                                      </p:cBhvr>
                                      <p:to>
                                        <p:strVal val="visible"/>
                                      </p:to>
                                    </p:set>
                                    <p:anim calcmode="lin" valueType="num">
                                      <p:cBhvr additive="base">
                                        <p:cTn id="17" dur="500" fill="hold"/>
                                        <p:tgtEl>
                                          <p:spTgt spid="1163291"/>
                                        </p:tgtEl>
                                        <p:attrNameLst>
                                          <p:attrName>ppt_x</p:attrName>
                                        </p:attrNameLst>
                                      </p:cBhvr>
                                      <p:tavLst>
                                        <p:tav tm="0">
                                          <p:val>
                                            <p:strVal val="#ppt_x"/>
                                          </p:val>
                                        </p:tav>
                                        <p:tav tm="100000">
                                          <p:val>
                                            <p:strVal val="#ppt_x"/>
                                          </p:val>
                                        </p:tav>
                                      </p:tavLst>
                                    </p:anim>
                                    <p:anim calcmode="lin" valueType="num">
                                      <p:cBhvr additive="base">
                                        <p:cTn id="18" dur="500" fill="hold"/>
                                        <p:tgtEl>
                                          <p:spTgt spid="1163291"/>
                                        </p:tgtEl>
                                        <p:attrNameLst>
                                          <p:attrName>ppt_y</p:attrName>
                                        </p:attrNameLst>
                                      </p:cBhvr>
                                      <p:tavLst>
                                        <p:tav tm="0">
                                          <p:val>
                                            <p:strVal val="1+#ppt_h/2"/>
                                          </p:val>
                                        </p:tav>
                                        <p:tav tm="100000">
                                          <p:val>
                                            <p:strVal val="#ppt_y"/>
                                          </p:val>
                                        </p:tav>
                                      </p:tavLst>
                                    </p:anim>
                                  </p:childTnLst>
                                </p:cTn>
                              </p:par>
                              <p:par>
                                <p:cTn id="19" presetID="53" presetClass="entr" presetSubtype="0" fill="hold" nodeType="withEffect">
                                  <p:stCondLst>
                                    <p:cond delay="0"/>
                                  </p:stCondLst>
                                  <p:childTnLst>
                                    <p:set>
                                      <p:cBhvr>
                                        <p:cTn id="20" dur="1" fill="hold">
                                          <p:stCondLst>
                                            <p:cond delay="0"/>
                                          </p:stCondLst>
                                        </p:cTn>
                                        <p:tgtEl>
                                          <p:spTgt spid="1163333"/>
                                        </p:tgtEl>
                                        <p:attrNameLst>
                                          <p:attrName>style.visibility</p:attrName>
                                        </p:attrNameLst>
                                      </p:cBhvr>
                                      <p:to>
                                        <p:strVal val="visible"/>
                                      </p:to>
                                    </p:set>
                                    <p:anim calcmode="lin" valueType="num">
                                      <p:cBhvr>
                                        <p:cTn id="21" dur="500" fill="hold"/>
                                        <p:tgtEl>
                                          <p:spTgt spid="1163333"/>
                                        </p:tgtEl>
                                        <p:attrNameLst>
                                          <p:attrName>ppt_w</p:attrName>
                                        </p:attrNameLst>
                                      </p:cBhvr>
                                      <p:tavLst>
                                        <p:tav tm="0">
                                          <p:val>
                                            <p:fltVal val="0"/>
                                          </p:val>
                                        </p:tav>
                                        <p:tav tm="100000">
                                          <p:val>
                                            <p:strVal val="#ppt_w"/>
                                          </p:val>
                                        </p:tav>
                                      </p:tavLst>
                                    </p:anim>
                                    <p:anim calcmode="lin" valueType="num">
                                      <p:cBhvr>
                                        <p:cTn id="22" dur="500" fill="hold"/>
                                        <p:tgtEl>
                                          <p:spTgt spid="1163333"/>
                                        </p:tgtEl>
                                        <p:attrNameLst>
                                          <p:attrName>ppt_h</p:attrName>
                                        </p:attrNameLst>
                                      </p:cBhvr>
                                      <p:tavLst>
                                        <p:tav tm="0">
                                          <p:val>
                                            <p:fltVal val="0"/>
                                          </p:val>
                                        </p:tav>
                                        <p:tav tm="100000">
                                          <p:val>
                                            <p:strVal val="#ppt_h"/>
                                          </p:val>
                                        </p:tav>
                                      </p:tavLst>
                                    </p:anim>
                                    <p:animEffect transition="in" filter="fade">
                                      <p:cBhvr>
                                        <p:cTn id="23" dur="500"/>
                                        <p:tgtEl>
                                          <p:spTgt spid="116333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amond(in)">
                                      <p:cBhvr>
                                        <p:cTn id="33" dur="10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10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163332"/>
                                        </p:tgtEl>
                                        <p:attrNameLst>
                                          <p:attrName>style.visibility</p:attrName>
                                        </p:attrNameLst>
                                      </p:cBhvr>
                                      <p:to>
                                        <p:strVal val="visible"/>
                                      </p:to>
                                    </p:set>
                                    <p:animEffect transition="in" filter="diamond(in)">
                                      <p:cBhvr>
                                        <p:cTn id="43" dur="1000"/>
                                        <p:tgtEl>
                                          <p:spTgt spid="1163332"/>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163313"/>
                                        </p:tgtEl>
                                        <p:attrNameLst>
                                          <p:attrName>style.visibility</p:attrName>
                                        </p:attrNameLst>
                                      </p:cBhvr>
                                      <p:to>
                                        <p:strVal val="visible"/>
                                      </p:to>
                                    </p:set>
                                    <p:animEffect transition="in" filter="diamond(in)">
                                      <p:cBhvr>
                                        <p:cTn id="48" dur="1000"/>
                                        <p:tgtEl>
                                          <p:spTgt spid="1163313"/>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163297"/>
                                        </p:tgtEl>
                                        <p:attrNameLst>
                                          <p:attrName>style.visibility</p:attrName>
                                        </p:attrNameLst>
                                      </p:cBhvr>
                                      <p:to>
                                        <p:strVal val="visible"/>
                                      </p:to>
                                    </p:set>
                                    <p:animEffect transition="in" filter="diamond(in)">
                                      <p:cBhvr>
                                        <p:cTn id="53" dur="1000"/>
                                        <p:tgtEl>
                                          <p:spTgt spid="1163297"/>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163296"/>
                                        </p:tgtEl>
                                        <p:attrNameLst>
                                          <p:attrName>style.visibility</p:attrName>
                                        </p:attrNameLst>
                                      </p:cBhvr>
                                      <p:to>
                                        <p:strVal val="visible"/>
                                      </p:to>
                                    </p:set>
                                    <p:animEffect transition="in" filter="diamond(in)">
                                      <p:cBhvr>
                                        <p:cTn id="58" dur="1000"/>
                                        <p:tgtEl>
                                          <p:spTgt spid="116329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1163298"/>
                                        </p:tgtEl>
                                        <p:attrNameLst>
                                          <p:attrName>style.visibility</p:attrName>
                                        </p:attrNameLst>
                                      </p:cBhvr>
                                      <p:to>
                                        <p:strVal val="visible"/>
                                      </p:to>
                                    </p:set>
                                    <p:animEffect transition="in" filter="diamond(in)">
                                      <p:cBhvr>
                                        <p:cTn id="63" dur="1000"/>
                                        <p:tgtEl>
                                          <p:spTgt spid="1163298"/>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163299"/>
                                        </p:tgtEl>
                                        <p:attrNameLst>
                                          <p:attrName>style.visibility</p:attrName>
                                        </p:attrNameLst>
                                      </p:cBhvr>
                                      <p:to>
                                        <p:strVal val="visible"/>
                                      </p:to>
                                    </p:set>
                                    <p:animEffect transition="in" filter="diamond(in)">
                                      <p:cBhvr>
                                        <p:cTn id="68" dur="1000"/>
                                        <p:tgtEl>
                                          <p:spTgt spid="1163299"/>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69" fill="hold">
                      <p:stCondLst>
                        <p:cond delay="indefinite"/>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1163300"/>
                                        </p:tgtEl>
                                        <p:attrNameLst>
                                          <p:attrName>style.visibility</p:attrName>
                                        </p:attrNameLst>
                                      </p:cBhvr>
                                      <p:to>
                                        <p:strVal val="visible"/>
                                      </p:to>
                                    </p:set>
                                    <p:animEffect transition="in" filter="diamond(in)">
                                      <p:cBhvr>
                                        <p:cTn id="73" dur="1000"/>
                                        <p:tgtEl>
                                          <p:spTgt spid="1163300"/>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diamond(in)">
                                      <p:cBhvr>
                                        <p:cTn id="78" dur="1000"/>
                                        <p:tgtEl>
                                          <p:spTgt spid="5"/>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diamond(in)">
                                      <p:cBhvr>
                                        <p:cTn id="83" dur="1000"/>
                                        <p:tgtEl>
                                          <p:spTgt spid="6"/>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diamond(in)">
                                      <p:cBhvr>
                                        <p:cTn id="88" dur="1000"/>
                                        <p:tgtEl>
                                          <p:spTgt spid="7"/>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89" fill="hold">
                      <p:stCondLst>
                        <p:cond delay="indefinite"/>
                      </p:stCondLst>
                      <p:childTnLst>
                        <p:par>
                          <p:cTn id="90" fill="hold">
                            <p:stCondLst>
                              <p:cond delay="0"/>
                            </p:stCondLst>
                            <p:childTnLst>
                              <p:par>
                                <p:cTn id="91" presetID="8" presetClass="entr" presetSubtype="16" fill="hold" nodeType="clickEffect">
                                  <p:stCondLst>
                                    <p:cond delay="0"/>
                                  </p:stCondLst>
                                  <p:childTnLst>
                                    <p:set>
                                      <p:cBhvr>
                                        <p:cTn id="92" dur="1" fill="hold">
                                          <p:stCondLst>
                                            <p:cond delay="0"/>
                                          </p:stCondLst>
                                        </p:cTn>
                                        <p:tgtEl>
                                          <p:spTgt spid="1163327"/>
                                        </p:tgtEl>
                                        <p:attrNameLst>
                                          <p:attrName>style.visibility</p:attrName>
                                        </p:attrNameLst>
                                      </p:cBhvr>
                                      <p:to>
                                        <p:strVal val="visible"/>
                                      </p:to>
                                    </p:set>
                                    <p:animEffect transition="in" filter="diamond(in)">
                                      <p:cBhvr>
                                        <p:cTn id="93" dur="1000"/>
                                        <p:tgtEl>
                                          <p:spTgt spid="116332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94" fill="hold">
                      <p:stCondLst>
                        <p:cond delay="indefinite"/>
                      </p:stCondLst>
                      <p:childTnLst>
                        <p:par>
                          <p:cTn id="95" fill="hold">
                            <p:stCondLst>
                              <p:cond delay="0"/>
                            </p:stCondLst>
                            <p:childTnLst>
                              <p:par>
                                <p:cTn id="96" presetID="8" presetClass="entr" presetSubtype="16" fill="hold" nodeType="clickEffect">
                                  <p:stCondLst>
                                    <p:cond delay="0"/>
                                  </p:stCondLst>
                                  <p:childTnLst>
                                    <p:set>
                                      <p:cBhvr>
                                        <p:cTn id="97" dur="1" fill="hold">
                                          <p:stCondLst>
                                            <p:cond delay="0"/>
                                          </p:stCondLst>
                                        </p:cTn>
                                        <p:tgtEl>
                                          <p:spTgt spid="1163326"/>
                                        </p:tgtEl>
                                        <p:attrNameLst>
                                          <p:attrName>style.visibility</p:attrName>
                                        </p:attrNameLst>
                                      </p:cBhvr>
                                      <p:to>
                                        <p:strVal val="visible"/>
                                      </p:to>
                                    </p:set>
                                    <p:animEffect transition="in" filter="diamond(in)">
                                      <p:cBhvr>
                                        <p:cTn id="98" dur="1000"/>
                                        <p:tgtEl>
                                          <p:spTgt spid="1163326"/>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8" presetClass="entr" presetSubtype="16"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diamond(in)">
                                      <p:cBhvr>
                                        <p:cTn id="103" dur="1000"/>
                                        <p:tgtEl>
                                          <p:spTgt spid="8"/>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Renewable and non-renewable energy sources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Renewable energy is better than non-renewable because it will not run out.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Oil and gas are better than coal because they burn more efficiently and produce less CO</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Coal is cheaper and more plentiful than gas and oil.</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Nuclear power does not produce CO</a:t>
            </a:r>
            <a:r>
              <a:rPr lang="en-US" sz="2400" baseline="-25000">
                <a:solidFill>
                  <a:srgbClr val="000000"/>
                </a:solidFill>
                <a:latin typeface="Arial" charset="0"/>
                <a:ea typeface="Calibri" pitchFamily="34" charset="0"/>
                <a:cs typeface="Times New Roman" pitchFamily="18" charset="0"/>
              </a:rPr>
              <a:t>2</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Hydroelectric systems are useful to have in a grid   because they can be used to store extra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Burning biomass alleviates landfills.</a:t>
            </a: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Nuclear waste lasts for thousands of years.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Wind turbines and photovoltaic cells depend on the weather conditions and have small output.</a:t>
            </a:r>
          </a:p>
        </p:txBody>
      </p:sp>
      <p:sp>
        <p:nvSpPr>
          <p:cNvPr id="184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1460" name="Picture 4"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9400" y="1811338"/>
            <a:ext cx="609600" cy="609600"/>
          </a:xfrm>
          <a:prstGeom prst="rect">
            <a:avLst/>
          </a:prstGeom>
          <a:noFill/>
          <a:ln w="9525">
            <a:noFill/>
            <a:miter lim="800000"/>
            <a:headEnd/>
            <a:tailEnd/>
          </a:ln>
        </p:spPr>
      </p:pic>
      <p:pic>
        <p:nvPicPr>
          <p:cNvPr id="1171461" name="Picture 5"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66075" y="5546725"/>
            <a:ext cx="500063" cy="547688"/>
          </a:xfrm>
          <a:prstGeom prst="rect">
            <a:avLst/>
          </a:prstGeom>
          <a:noFill/>
          <a:ln w="9525">
            <a:noFill/>
            <a:miter lim="800000"/>
            <a:headEnd/>
            <a:tailEnd/>
          </a:ln>
        </p:spPr>
      </p:pic>
      <p:pic>
        <p:nvPicPr>
          <p:cNvPr id="1171462" name="Picture 6"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2608263"/>
            <a:ext cx="609600" cy="609600"/>
          </a:xfrm>
          <a:prstGeom prst="rect">
            <a:avLst/>
          </a:prstGeom>
          <a:noFill/>
          <a:ln w="9525">
            <a:noFill/>
            <a:miter lim="800000"/>
            <a:headEnd/>
            <a:tailEnd/>
          </a:ln>
        </p:spPr>
      </p:pic>
      <p:pic>
        <p:nvPicPr>
          <p:cNvPr id="1171463" name="Picture 7"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3400425"/>
            <a:ext cx="609600" cy="609600"/>
          </a:xfrm>
          <a:prstGeom prst="rect">
            <a:avLst/>
          </a:prstGeom>
          <a:noFill/>
          <a:ln w="9525">
            <a:noFill/>
            <a:miter lim="800000"/>
            <a:headEnd/>
            <a:tailEnd/>
          </a:ln>
        </p:spPr>
      </p:pic>
      <p:pic>
        <p:nvPicPr>
          <p:cNvPr id="1171464" name="Picture 8"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3050" y="3860800"/>
            <a:ext cx="609600" cy="609600"/>
          </a:xfrm>
          <a:prstGeom prst="rect">
            <a:avLst/>
          </a:prstGeom>
          <a:noFill/>
          <a:ln w="9525">
            <a:noFill/>
            <a:miter lim="800000"/>
            <a:headEnd/>
            <a:tailEnd/>
          </a:ln>
        </p:spPr>
      </p:pic>
      <p:pic>
        <p:nvPicPr>
          <p:cNvPr id="1171465" name="Picture 9"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80363" y="6013450"/>
            <a:ext cx="500062" cy="547688"/>
          </a:xfrm>
          <a:prstGeom prst="rect">
            <a:avLst/>
          </a:prstGeom>
          <a:noFill/>
          <a:ln w="9525">
            <a:noFill/>
            <a:miter lim="800000"/>
            <a:headEnd/>
            <a:tailEnd/>
          </a:ln>
        </p:spPr>
      </p:pic>
      <p:pic>
        <p:nvPicPr>
          <p:cNvPr id="1171466" name="Picture 10"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4638" y="4316413"/>
            <a:ext cx="609600" cy="609600"/>
          </a:xfrm>
          <a:prstGeom prst="rect">
            <a:avLst/>
          </a:prstGeom>
          <a:noFill/>
          <a:ln w="9525">
            <a:noFill/>
            <a:miter lim="800000"/>
            <a:headEnd/>
            <a:tailEnd/>
          </a:ln>
        </p:spPr>
      </p:pic>
      <p:pic>
        <p:nvPicPr>
          <p:cNvPr id="1171467" name="Picture 11"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908925" y="4965700"/>
            <a:ext cx="609600" cy="6096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1458">
                                            <p:txEl>
                                              <p:pRg st="1" end="1"/>
                                            </p:txEl>
                                          </p:spTgt>
                                        </p:tgtEl>
                                        <p:attrNameLst>
                                          <p:attrName>style.visibility</p:attrName>
                                        </p:attrNameLst>
                                      </p:cBhvr>
                                      <p:to>
                                        <p:strVal val="visible"/>
                                      </p:to>
                                    </p:set>
                                    <p:anim calcmode="lin" valueType="num">
                                      <p:cBhvr additive="base">
                                        <p:cTn id="7" dur="500" fill="hold"/>
                                        <p:tgtEl>
                                          <p:spTgt spid="1171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1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1458">
                                            <p:txEl>
                                              <p:pRg st="2" end="2"/>
                                            </p:txEl>
                                          </p:spTgt>
                                        </p:tgtEl>
                                        <p:attrNameLst>
                                          <p:attrName>style.visibility</p:attrName>
                                        </p:attrNameLst>
                                      </p:cBhvr>
                                      <p:to>
                                        <p:strVal val="visible"/>
                                      </p:to>
                                    </p:set>
                                    <p:anim calcmode="lin" valueType="num">
                                      <p:cBhvr additive="base">
                                        <p:cTn id="13" dur="500" fill="hold"/>
                                        <p:tgtEl>
                                          <p:spTgt spid="11714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1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1458">
                                            <p:txEl>
                                              <p:pRg st="3" end="3"/>
                                            </p:txEl>
                                          </p:spTgt>
                                        </p:tgtEl>
                                        <p:attrNameLst>
                                          <p:attrName>style.visibility</p:attrName>
                                        </p:attrNameLst>
                                      </p:cBhvr>
                                      <p:to>
                                        <p:strVal val="visible"/>
                                      </p:to>
                                    </p:set>
                                    <p:anim calcmode="lin" valueType="num">
                                      <p:cBhvr additive="base">
                                        <p:cTn id="19" dur="500" fill="hold"/>
                                        <p:tgtEl>
                                          <p:spTgt spid="11714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1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1458">
                                            <p:txEl>
                                              <p:pRg st="4" end="4"/>
                                            </p:txEl>
                                          </p:spTgt>
                                        </p:tgtEl>
                                        <p:attrNameLst>
                                          <p:attrName>style.visibility</p:attrName>
                                        </p:attrNameLst>
                                      </p:cBhvr>
                                      <p:to>
                                        <p:strVal val="visible"/>
                                      </p:to>
                                    </p:set>
                                    <p:anim calcmode="lin" valueType="num">
                                      <p:cBhvr additive="base">
                                        <p:cTn id="25" dur="500" fill="hold"/>
                                        <p:tgtEl>
                                          <p:spTgt spid="11714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1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1458">
                                            <p:txEl>
                                              <p:pRg st="5" end="5"/>
                                            </p:txEl>
                                          </p:spTgt>
                                        </p:tgtEl>
                                        <p:attrNameLst>
                                          <p:attrName>style.visibility</p:attrName>
                                        </p:attrNameLst>
                                      </p:cBhvr>
                                      <p:to>
                                        <p:strVal val="visible"/>
                                      </p:to>
                                    </p:set>
                                    <p:anim calcmode="lin" valueType="num">
                                      <p:cBhvr additive="base">
                                        <p:cTn id="31" dur="500" fill="hold"/>
                                        <p:tgtEl>
                                          <p:spTgt spid="117145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1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1458">
                                            <p:txEl>
                                              <p:pRg st="6" end="6"/>
                                            </p:txEl>
                                          </p:spTgt>
                                        </p:tgtEl>
                                        <p:attrNameLst>
                                          <p:attrName>style.visibility</p:attrName>
                                        </p:attrNameLst>
                                      </p:cBhvr>
                                      <p:to>
                                        <p:strVal val="visible"/>
                                      </p:to>
                                    </p:set>
                                    <p:anim calcmode="lin" valueType="num">
                                      <p:cBhvr additive="base">
                                        <p:cTn id="37" dur="500" fill="hold"/>
                                        <p:tgtEl>
                                          <p:spTgt spid="117145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1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71458">
                                            <p:txEl>
                                              <p:pRg st="7" end="7"/>
                                            </p:txEl>
                                          </p:spTgt>
                                        </p:tgtEl>
                                        <p:attrNameLst>
                                          <p:attrName>style.visibility</p:attrName>
                                        </p:attrNameLst>
                                      </p:cBhvr>
                                      <p:to>
                                        <p:strVal val="visible"/>
                                      </p:to>
                                    </p:set>
                                    <p:anim calcmode="lin" valueType="num">
                                      <p:cBhvr additive="base">
                                        <p:cTn id="43" dur="500" fill="hold"/>
                                        <p:tgtEl>
                                          <p:spTgt spid="117145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1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71458">
                                            <p:txEl>
                                              <p:pRg st="8" end="8"/>
                                            </p:txEl>
                                          </p:spTgt>
                                        </p:tgtEl>
                                        <p:attrNameLst>
                                          <p:attrName>style.visibility</p:attrName>
                                        </p:attrNameLst>
                                      </p:cBhvr>
                                      <p:to>
                                        <p:strVal val="visible"/>
                                      </p:to>
                                    </p:set>
                                    <p:anim calcmode="lin" valueType="num">
                                      <p:cBhvr additive="base">
                                        <p:cTn id="49" dur="500" fill="hold"/>
                                        <p:tgtEl>
                                          <p:spTgt spid="117145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714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1171460"/>
                                        </p:tgtEl>
                                        <p:attrNameLst>
                                          <p:attrName>style.visibility</p:attrName>
                                        </p:attrNameLst>
                                      </p:cBhvr>
                                      <p:to>
                                        <p:strVal val="visible"/>
                                      </p:to>
                                    </p:set>
                                    <p:animEffect transition="in" filter="wheel(4)">
                                      <p:cBhvr>
                                        <p:cTn id="55" dur="500"/>
                                        <p:tgtEl>
                                          <p:spTgt spid="1171460"/>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1" presetClass="entr" presetSubtype="4" fill="hold" nodeType="clickEffect">
                                  <p:stCondLst>
                                    <p:cond delay="0"/>
                                  </p:stCondLst>
                                  <p:childTnLst>
                                    <p:set>
                                      <p:cBhvr>
                                        <p:cTn id="59" dur="1" fill="hold">
                                          <p:stCondLst>
                                            <p:cond delay="0"/>
                                          </p:stCondLst>
                                        </p:cTn>
                                        <p:tgtEl>
                                          <p:spTgt spid="1171462"/>
                                        </p:tgtEl>
                                        <p:attrNameLst>
                                          <p:attrName>style.visibility</p:attrName>
                                        </p:attrNameLst>
                                      </p:cBhvr>
                                      <p:to>
                                        <p:strVal val="visible"/>
                                      </p:to>
                                    </p:set>
                                    <p:animEffect transition="in" filter="wheel(4)">
                                      <p:cBhvr>
                                        <p:cTn id="60" dur="500"/>
                                        <p:tgtEl>
                                          <p:spTgt spid="1171462"/>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1" presetClass="entr" presetSubtype="4" fill="hold" nodeType="clickEffect">
                                  <p:stCondLst>
                                    <p:cond delay="0"/>
                                  </p:stCondLst>
                                  <p:childTnLst>
                                    <p:set>
                                      <p:cBhvr>
                                        <p:cTn id="64" dur="1" fill="hold">
                                          <p:stCondLst>
                                            <p:cond delay="0"/>
                                          </p:stCondLst>
                                        </p:cTn>
                                        <p:tgtEl>
                                          <p:spTgt spid="1171463"/>
                                        </p:tgtEl>
                                        <p:attrNameLst>
                                          <p:attrName>style.visibility</p:attrName>
                                        </p:attrNameLst>
                                      </p:cBhvr>
                                      <p:to>
                                        <p:strVal val="visible"/>
                                      </p:to>
                                    </p:set>
                                    <p:animEffect transition="in" filter="wheel(4)">
                                      <p:cBhvr>
                                        <p:cTn id="65" dur="500"/>
                                        <p:tgtEl>
                                          <p:spTgt spid="1171463"/>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1" presetClass="entr" presetSubtype="4" fill="hold" nodeType="clickEffect">
                                  <p:stCondLst>
                                    <p:cond delay="0"/>
                                  </p:stCondLst>
                                  <p:childTnLst>
                                    <p:set>
                                      <p:cBhvr>
                                        <p:cTn id="69" dur="1" fill="hold">
                                          <p:stCondLst>
                                            <p:cond delay="0"/>
                                          </p:stCondLst>
                                        </p:cTn>
                                        <p:tgtEl>
                                          <p:spTgt spid="1171464"/>
                                        </p:tgtEl>
                                        <p:attrNameLst>
                                          <p:attrName>style.visibility</p:attrName>
                                        </p:attrNameLst>
                                      </p:cBhvr>
                                      <p:to>
                                        <p:strVal val="visible"/>
                                      </p:to>
                                    </p:set>
                                    <p:animEffect transition="in" filter="wheel(4)">
                                      <p:cBhvr>
                                        <p:cTn id="70" dur="500"/>
                                        <p:tgtEl>
                                          <p:spTgt spid="1171464"/>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1" presetClass="entr" presetSubtype="4" fill="hold" nodeType="clickEffect">
                                  <p:stCondLst>
                                    <p:cond delay="0"/>
                                  </p:stCondLst>
                                  <p:childTnLst>
                                    <p:set>
                                      <p:cBhvr>
                                        <p:cTn id="74" dur="1" fill="hold">
                                          <p:stCondLst>
                                            <p:cond delay="0"/>
                                          </p:stCondLst>
                                        </p:cTn>
                                        <p:tgtEl>
                                          <p:spTgt spid="1171466"/>
                                        </p:tgtEl>
                                        <p:attrNameLst>
                                          <p:attrName>style.visibility</p:attrName>
                                        </p:attrNameLst>
                                      </p:cBhvr>
                                      <p:to>
                                        <p:strVal val="visible"/>
                                      </p:to>
                                    </p:set>
                                    <p:animEffect transition="in" filter="wheel(4)">
                                      <p:cBhvr>
                                        <p:cTn id="75" dur="500"/>
                                        <p:tgtEl>
                                          <p:spTgt spid="1171466"/>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1" presetClass="entr" presetSubtype="4" fill="hold" nodeType="clickEffect">
                                  <p:stCondLst>
                                    <p:cond delay="0"/>
                                  </p:stCondLst>
                                  <p:childTnLst>
                                    <p:set>
                                      <p:cBhvr>
                                        <p:cTn id="79" dur="1" fill="hold">
                                          <p:stCondLst>
                                            <p:cond delay="0"/>
                                          </p:stCondLst>
                                        </p:cTn>
                                        <p:tgtEl>
                                          <p:spTgt spid="1171467"/>
                                        </p:tgtEl>
                                        <p:attrNameLst>
                                          <p:attrName>style.visibility</p:attrName>
                                        </p:attrNameLst>
                                      </p:cBhvr>
                                      <p:to>
                                        <p:strVal val="visible"/>
                                      </p:to>
                                    </p:set>
                                    <p:animEffect transition="in" filter="wheel(4)">
                                      <p:cBhvr>
                                        <p:cTn id="80" dur="500"/>
                                        <p:tgtEl>
                                          <p:spTgt spid="1171467"/>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1" presetClass="entr" presetSubtype="4" fill="hold" nodeType="clickEffect">
                                  <p:stCondLst>
                                    <p:cond delay="0"/>
                                  </p:stCondLst>
                                  <p:childTnLst>
                                    <p:set>
                                      <p:cBhvr>
                                        <p:cTn id="84" dur="1" fill="hold">
                                          <p:stCondLst>
                                            <p:cond delay="0"/>
                                          </p:stCondLst>
                                        </p:cTn>
                                        <p:tgtEl>
                                          <p:spTgt spid="1171461"/>
                                        </p:tgtEl>
                                        <p:attrNameLst>
                                          <p:attrName>style.visibility</p:attrName>
                                        </p:attrNameLst>
                                      </p:cBhvr>
                                      <p:to>
                                        <p:strVal val="visible"/>
                                      </p:to>
                                    </p:set>
                                    <p:animEffect transition="in" filter="wheel(4)">
                                      <p:cBhvr>
                                        <p:cTn id="85" dur="500"/>
                                        <p:tgtEl>
                                          <p:spTgt spid="1171461"/>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1" presetClass="entr" presetSubtype="4" fill="hold" nodeType="clickEffect">
                                  <p:stCondLst>
                                    <p:cond delay="0"/>
                                  </p:stCondLst>
                                  <p:childTnLst>
                                    <p:set>
                                      <p:cBhvr>
                                        <p:cTn id="89" dur="1" fill="hold">
                                          <p:stCondLst>
                                            <p:cond delay="0"/>
                                          </p:stCondLst>
                                        </p:cTn>
                                        <p:tgtEl>
                                          <p:spTgt spid="1171465"/>
                                        </p:tgtEl>
                                        <p:attrNameLst>
                                          <p:attrName>style.visibility</p:attrName>
                                        </p:attrNameLst>
                                      </p:cBhvr>
                                      <p:to>
                                        <p:strVal val="visible"/>
                                      </p:to>
                                    </p:set>
                                    <p:animEffect transition="in" filter="wheel(4)">
                                      <p:cBhvr>
                                        <p:cTn id="90" dur="500"/>
                                        <p:tgtEl>
                                          <p:spTgt spid="1171465"/>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77252" name="Rectangle 4"/>
              <p:cNvSpPr>
                <a:spLocks noChangeArrowheads="1"/>
              </p:cNvSpPr>
              <p:nvPr/>
            </p:nvSpPr>
            <p:spPr bwMode="auto">
              <a:xfrm>
                <a:off x="674688" y="1809750"/>
                <a:ext cx="7772400" cy="50482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Coal has a specific                                      energy of 32.5 MJ</a:t>
                </a:r>
                <a:r>
                  <a:rPr lang="en-US" sz="2400" i="1" dirty="0">
                    <a:latin typeface="Arial" charset="0"/>
                    <a:sym typeface="Symbol" pitchFamily="18" charset="2"/>
                  </a:rPr>
                  <a:t>/ </a:t>
                </a:r>
                <a:r>
                  <a:rPr lang="en-US" sz="2400" dirty="0">
                    <a:latin typeface="Arial" charset="0"/>
                    <a:sym typeface="Symbol" pitchFamily="18" charset="2"/>
                  </a:rPr>
                  <a:t>kg. If a city has                                       a coal-fired power plant that needs                                     to produce 30.0 MW of power, with                                   an efficiency of 25%, how many                               kilograms of coal are needed daily?</a:t>
                </a:r>
              </a:p>
              <a:p>
                <a:pPr>
                  <a:spcBef>
                    <a:spcPct val="20000"/>
                  </a:spcBef>
                </a:pPr>
                <a:r>
                  <a:rPr lang="en-US" sz="2400" dirty="0">
                    <a:latin typeface="Arial" charset="0"/>
                    <a:sym typeface="Symbol" pitchFamily="18" charset="2"/>
                  </a:rPr>
                  <a:t>SOLUTION:</a:t>
                </a:r>
              </a:p>
              <a:p>
                <a:pPr>
                  <a:spcBef>
                    <a:spcPts val="1800"/>
                  </a:spcBef>
                </a:pPr>
                <a:r>
                  <a:rPr lang="en-US" sz="2400" dirty="0">
                    <a:latin typeface="Arial" charset="0"/>
                    <a:sym typeface="Symbol" pitchFamily="18" charset="2"/>
                  </a:rPr>
                  <a:t>  </a:t>
                </a:r>
                <a:r>
                  <a:rPr lang="en-US" sz="2400" dirty="0" smtClean="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0.25</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30.0 </m:t>
                        </m:r>
                        <m:r>
                          <a:rPr lang="en-US" sz="2400" i="1" dirty="0" smtClean="0">
                            <a:latin typeface="Cambria Math" panose="02040503050406030204" pitchFamily="18" charset="0"/>
                            <a:sym typeface="Symbol" pitchFamily="18" charset="2"/>
                          </a:rPr>
                          <m:t>𝑀𝑊</m:t>
                        </m:r>
                      </m:num>
                      <m:den>
                        <m:r>
                          <a:rPr lang="en-US" sz="2400" i="1" dirty="0">
                            <a:latin typeface="Cambria Math" panose="02040503050406030204" pitchFamily="18" charset="0"/>
                            <a:sym typeface="Symbol" pitchFamily="18" charset="2"/>
                          </a:rPr>
                          <m:t>𝑖𝑛𝑝𝑢𝑡</m:t>
                        </m:r>
                      </m:den>
                    </m:f>
                    <m:r>
                      <a:rPr lang="en-US" sz="2400" i="1" dirty="0">
                        <a:latin typeface="Cambria Math" panose="02040503050406030204" pitchFamily="18" charset="0"/>
                        <a:sym typeface="Symbol" pitchFamily="18" charset="2"/>
                      </a:rPr>
                      <m:t>     </m:t>
                    </m:r>
                    <m:r>
                      <a:rPr lang="en-US" sz="2400" i="1" dirty="0">
                        <a:latin typeface="Cambria Math" panose="02040503050406030204" pitchFamily="18" charset="0"/>
                        <a:sym typeface="Symbol" pitchFamily="18" charset="2"/>
                      </a:rPr>
                      <m:t>𝑖𝑛𝑝𝑢𝑡</m:t>
                    </m:r>
                    <m:r>
                      <a:rPr lang="en-US" sz="2400" i="1" dirty="0">
                        <a:latin typeface="Cambria Math" panose="02040503050406030204" pitchFamily="18" charset="0"/>
                        <a:sym typeface="Symbol" pitchFamily="18" charset="2"/>
                      </a:rPr>
                      <m:t>=120 </m:t>
                    </m:r>
                  </m:oMath>
                </a14:m>
                <a:r>
                  <a:rPr lang="en-US" sz="2400" dirty="0">
                    <a:latin typeface="Arial" charset="0"/>
                    <a:sym typeface="Symbol" pitchFamily="18" charset="2"/>
                  </a:rPr>
                  <a:t>MW</a:t>
                </a:r>
              </a:p>
              <a:p>
                <a:pPr>
                  <a:spcBef>
                    <a:spcPts val="0"/>
                  </a:spcBef>
                </a:pPr>
                <a:r>
                  <a:rPr lang="en-US" sz="2400" dirty="0">
                    <a:latin typeface="Arial" charset="0"/>
                    <a:sym typeface="Symbol" pitchFamily="18" charset="2"/>
                  </a:rPr>
                  <a:t>But </a:t>
                </a:r>
                <a14:m>
                  <m:oMath xmlns:m="http://schemas.openxmlformats.org/officeDocument/2006/math">
                    <m:r>
                      <a:rPr lang="en-US" sz="2400" i="1" dirty="0" smtClean="0">
                        <a:latin typeface="Cambria Math" panose="02040503050406030204" pitchFamily="18" charset="0"/>
                        <a:sym typeface="Symbol" pitchFamily="18" charset="2"/>
                      </a:rPr>
                      <m:t>1 </m:t>
                    </m:r>
                    <m:r>
                      <a:rPr lang="en-US" sz="2400" i="1" dirty="0" smtClean="0">
                        <a:latin typeface="Cambria Math" panose="02040503050406030204" pitchFamily="18" charset="0"/>
                        <a:sym typeface="Symbol" pitchFamily="18" charset="2"/>
                      </a:rPr>
                      <m:t>𝑑𝑎𝑦</m:t>
                    </m:r>
                    <m:r>
                      <a:rPr lang="en-US" sz="2400" i="1" dirty="0" smtClean="0">
                        <a:latin typeface="Cambria Math" panose="02040503050406030204" pitchFamily="18" charset="0"/>
                        <a:sym typeface="Symbol" pitchFamily="18" charset="2"/>
                      </a:rPr>
                      <m:t>=(24 </m:t>
                    </m:r>
                    <m:r>
                      <a:rPr lang="en-US" sz="2400" b="0" i="1" dirty="0" smtClean="0">
                        <a:latin typeface="Cambria Math" panose="02040503050406030204" pitchFamily="18" charset="0"/>
                        <a:sym typeface="Symbol" pitchFamily="18" charset="2"/>
                      </a:rPr>
                      <m:t>h𝑜𝑢𝑟𝑠</m:t>
                    </m:r>
                    <m:r>
                      <a:rPr lang="en-US" sz="2400" b="0" i="1" dirty="0" smtClean="0">
                        <a:latin typeface="Cambria Math" panose="02040503050406030204" pitchFamily="18" charset="0"/>
                        <a:sym typeface="Symbol" pitchFamily="18" charset="2"/>
                      </a:rPr>
                      <m:t>)(3600</m:t>
                    </m:r>
                    <m:f>
                      <m:fPr>
                        <m:ctrlPr>
                          <a:rPr lang="en-US" sz="2400" b="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𝑠</m:t>
                        </m:r>
                      </m:num>
                      <m:den>
                        <m:r>
                          <a:rPr lang="en-US" sz="2400" b="0" i="1" dirty="0" smtClean="0">
                            <a:latin typeface="Cambria Math" panose="02040503050406030204" pitchFamily="18" charset="0"/>
                            <a:sym typeface="Symbol" pitchFamily="18" charset="2"/>
                          </a:rPr>
                          <m:t>h𝑜𝑢𝑟</m:t>
                        </m:r>
                      </m:den>
                    </m:f>
                    <m:r>
                      <a:rPr lang="en-US" sz="2400" b="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=86400 </m:t>
                    </m:r>
                  </m:oMath>
                </a14:m>
                <a:r>
                  <a:rPr lang="en-US" sz="2400" dirty="0">
                    <a:latin typeface="Arial" charset="0"/>
                    <a:sym typeface="Symbol" pitchFamily="18" charset="2"/>
                  </a:rPr>
                  <a:t>s so that</a:t>
                </a:r>
              </a:p>
              <a:p>
                <a:pPr>
                  <a:spcBef>
                    <a:spcPct val="20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𝑖𝑛𝑝𝑢𝑡</m:t>
                    </m:r>
                    <m:r>
                      <a:rPr lang="en-US" sz="2400" i="1" dirty="0" smtClean="0">
                        <a:latin typeface="Cambria Math" panose="02040503050406030204" pitchFamily="18" charset="0"/>
                        <a:sym typeface="Symbol" pitchFamily="18" charset="2"/>
                      </a:rPr>
                      <m:t>=(120 </m:t>
                    </m:r>
                    <m:r>
                      <a:rPr lang="en-US" sz="2400" i="1" dirty="0" smtClean="0">
                        <a:latin typeface="Cambria Math" panose="02040503050406030204" pitchFamily="18" charset="0"/>
                        <a:sym typeface="Symbol" pitchFamily="18" charset="2"/>
                      </a:rPr>
                      <m:t>𝑀𝐽</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𝑠</m:t>
                        </m:r>
                      </m:e>
                      <m:sup>
                        <m:r>
                          <a:rPr lang="en-US" sz="2400" b="0" i="1" dirty="0" smtClean="0">
                            <a:latin typeface="Cambria Math" panose="02040503050406030204" pitchFamily="18" charset="0"/>
                            <a:sym typeface="Symbol" pitchFamily="18" charset="2"/>
                          </a:rPr>
                          <m:t>−1</m:t>
                        </m:r>
                      </m:sup>
                    </m:sSup>
                    <m:r>
                      <a:rPr lang="en-US" sz="2400" i="1" dirty="0">
                        <a:latin typeface="Cambria Math" panose="02040503050406030204" pitchFamily="18" charset="0"/>
                        <a:sym typeface="Symbol" pitchFamily="18" charset="2"/>
                      </a:rPr>
                      <m:t>)(86400 </m:t>
                    </m:r>
                    <m:r>
                      <a:rPr lang="en-US" sz="2400" i="1" dirty="0">
                        <a:latin typeface="Cambria Math" panose="02040503050406030204" pitchFamily="18" charset="0"/>
                        <a:sym typeface="Symbol" pitchFamily="18" charset="2"/>
                      </a:rPr>
                      <m:t>𝑠</m:t>
                    </m:r>
                    <m:r>
                      <a:rPr lang="en-US" sz="2400" i="1" dirty="0">
                        <a:latin typeface="Cambria Math" panose="02040503050406030204" pitchFamily="18" charset="0"/>
                        <a:sym typeface="Symbol" pitchFamily="18" charset="2"/>
                      </a:rPr>
                      <m:t>) = 10368000 </m:t>
                    </m:r>
                  </m:oMath>
                </a14:m>
                <a:r>
                  <a:rPr lang="en-US" sz="2400" dirty="0">
                    <a:latin typeface="Arial" charset="0"/>
                    <a:sym typeface="Symbol" pitchFamily="18" charset="2"/>
                  </a:rPr>
                  <a:t>MJ.</a:t>
                </a:r>
              </a:p>
              <a:p>
                <a:pPr>
                  <a:spcBef>
                    <a:spcPts val="3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𝑖𝑛𝑝𝑢𝑡</m:t>
                    </m:r>
                    <m:r>
                      <a:rPr lang="en-US" sz="2400" i="1" dirty="0" smtClean="0">
                        <a:latin typeface="Cambria Math" panose="02040503050406030204" pitchFamily="18" charset="0"/>
                        <a:sym typeface="Symbol" pitchFamily="18" charset="2"/>
                      </a:rPr>
                      <m:t>=</m:t>
                    </m:r>
                    <m:d>
                      <m:dPr>
                        <m:ctrlPr>
                          <a:rPr lang="en-US" sz="2400" i="1" dirty="0" smtClean="0">
                            <a:latin typeface="Cambria Math" panose="02040503050406030204" pitchFamily="18" charset="0"/>
                            <a:sym typeface="Symbol" pitchFamily="18" charset="2"/>
                          </a:rPr>
                        </m:ctrlPr>
                      </m:dPr>
                      <m:e>
                        <m:r>
                          <a:rPr lang="en-US" sz="2400" i="1" dirty="0" smtClean="0">
                            <a:latin typeface="Cambria Math" panose="02040503050406030204" pitchFamily="18" charset="0"/>
                            <a:sym typeface="Symbol" pitchFamily="18" charset="2"/>
                          </a:rPr>
                          <m:t>10368000 </m:t>
                        </m:r>
                        <m:r>
                          <a:rPr lang="en-US" sz="2400" i="1" dirty="0" smtClean="0">
                            <a:latin typeface="Cambria Math" panose="02040503050406030204" pitchFamily="18" charset="0"/>
                            <a:sym typeface="Symbol" pitchFamily="18" charset="2"/>
                          </a:rPr>
                          <m:t>𝑀𝐽</m:t>
                        </m:r>
                      </m:e>
                    </m:d>
                    <m:d>
                      <m:dPr>
                        <m:ctrlPr>
                          <a:rPr lang="en-US" sz="2400" i="1" dirty="0" smtClean="0">
                            <a:latin typeface="Cambria Math" panose="02040503050406030204" pitchFamily="18" charset="0"/>
                            <a:sym typeface="Symbol" pitchFamily="18" charset="2"/>
                          </a:rPr>
                        </m:ctrlPr>
                      </m:dPr>
                      <m:e>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1 </m:t>
                            </m:r>
                            <m:r>
                              <a:rPr lang="en-US" sz="2400" i="1" dirty="0" smtClean="0">
                                <a:latin typeface="Cambria Math" panose="02040503050406030204" pitchFamily="18" charset="0"/>
                                <a:sym typeface="Symbol" pitchFamily="18" charset="2"/>
                              </a:rPr>
                              <m:t>𝑘𝑔</m:t>
                            </m:r>
                          </m:num>
                          <m:den>
                            <m:r>
                              <a:rPr lang="en-US" sz="2400" i="1" dirty="0" smtClean="0">
                                <a:latin typeface="Cambria Math" panose="02040503050406030204" pitchFamily="18" charset="0"/>
                                <a:sym typeface="Symbol" pitchFamily="18" charset="2"/>
                              </a:rPr>
                              <m:t>32.5 </m:t>
                            </m:r>
                            <m:r>
                              <a:rPr lang="en-US" sz="2400" i="1" dirty="0" smtClean="0">
                                <a:latin typeface="Cambria Math" panose="02040503050406030204" pitchFamily="18" charset="0"/>
                                <a:sym typeface="Symbol" pitchFamily="18" charset="2"/>
                              </a:rPr>
                              <m:t>𝑀𝐽</m:t>
                            </m:r>
                          </m:den>
                        </m:f>
                      </m:e>
                    </m:d>
                    <m:r>
                      <a:rPr lang="en-US" sz="2400" i="1" dirty="0" smtClean="0">
                        <a:latin typeface="Cambria Math" panose="02040503050406030204" pitchFamily="18" charset="0"/>
                        <a:sym typeface="Symbol" pitchFamily="18" charset="2"/>
                      </a:rPr>
                      <m:t>= 320000 </m:t>
                    </m:r>
                  </m:oMath>
                </a14:m>
                <a:r>
                  <a:rPr lang="en-US" sz="2400" dirty="0">
                    <a:latin typeface="Arial" charset="0"/>
                    <a:sym typeface="Symbol" pitchFamily="18" charset="2"/>
                  </a:rPr>
                  <a:t>kg.</a:t>
                </a:r>
              </a:p>
            </p:txBody>
          </p:sp>
        </mc:Choice>
        <mc:Fallback xmlns="">
          <p:sp>
            <p:nvSpPr>
              <p:cNvPr id="1077252" name="Rectangle 4"/>
              <p:cNvSpPr>
                <a:spLocks noRot="1" noChangeAspect="1" noMove="1" noResize="1" noEditPoints="1" noAdjustHandles="1" noChangeArrowheads="1" noChangeShapeType="1" noTextEdit="1"/>
              </p:cNvSpPr>
              <p:nvPr/>
            </p:nvSpPr>
            <p:spPr bwMode="auto">
              <a:xfrm>
                <a:off x="674688" y="1809750"/>
                <a:ext cx="7772400" cy="5048250"/>
              </a:xfrm>
              <a:prstGeom prst="rect">
                <a:avLst/>
              </a:prstGeom>
              <a:blipFill>
                <a:blip r:embed="rId5"/>
                <a:stretch>
                  <a:fillRect l="-1255" t="-845" r="-5412" b="-604"/>
                </a:stretch>
              </a:blipFill>
              <a:ln w="9525">
                <a:noFill/>
                <a:miter lim="800000"/>
                <a:headEnd/>
                <a:tailEnd/>
              </a:ln>
            </p:spPr>
            <p:txBody>
              <a:bodyPr/>
              <a:lstStyle/>
              <a:p>
                <a:r>
                  <a:rPr lang="en-US">
                    <a:noFill/>
                  </a:rPr>
                  <a:t> </a:t>
                </a:r>
              </a:p>
            </p:txBody>
          </p:sp>
        </mc:Fallback>
      </mc:AlternateContent>
      <p:sp>
        <p:nvSpPr>
          <p:cNvPr id="1077250" name="Rectangle 2"/>
          <p:cNvSpPr>
            <a:spLocks noChangeArrowheads="1"/>
          </p:cNvSpPr>
          <p:nvPr/>
        </p:nvSpPr>
        <p:spPr bwMode="auto">
          <a:xfrm>
            <a:off x="685800" y="1401763"/>
            <a:ext cx="7772400" cy="4667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p:txBody>
      </p:sp>
      <p:sp>
        <p:nvSpPr>
          <p:cNvPr id="1946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77253" name="Picture 5"/>
          <p:cNvPicPr>
            <a:picLocks noChangeAspect="1" noChangeArrowheads="1"/>
          </p:cNvPicPr>
          <p:nvPr/>
        </p:nvPicPr>
        <p:blipFill>
          <a:blip r:embed="rId6" cstate="print"/>
          <a:srcRect/>
          <a:stretch>
            <a:fillRect/>
          </a:stretch>
        </p:blipFill>
        <p:spPr bwMode="auto">
          <a:xfrm>
            <a:off x="5638800" y="1852613"/>
            <a:ext cx="3362325" cy="2211387"/>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2738827" y="4106863"/>
            <a:ext cx="5708261" cy="577338"/>
            <a:chOff x="510" y="3207"/>
            <a:chExt cx="4701" cy="285"/>
          </a:xfrm>
        </p:grpSpPr>
        <mc:AlternateContent xmlns:mc="http://schemas.openxmlformats.org/markup-compatibility/2006" xmlns:a14="http://schemas.microsoft.com/office/drawing/2010/main">
          <mc:Choice Requires="a14">
            <p:sp>
              <p:nvSpPr>
                <p:cNvPr id="19463" name="Rectangle 7"/>
                <p:cNvSpPr>
                  <a:spLocks noChangeArrowheads="1"/>
                </p:cNvSpPr>
                <p:nvPr/>
              </p:nvSpPr>
              <p:spPr bwMode="auto">
                <a:xfrm>
                  <a:off x="592" y="3207"/>
                  <a:ext cx="3115" cy="285"/>
                </a:xfrm>
                <a:prstGeom prst="rect">
                  <a:avLst/>
                </a:prstGeom>
                <a:noFill/>
                <a:ln w="9525">
                  <a:noFill/>
                  <a:miter lim="800000"/>
                  <a:headEnd/>
                  <a:tailEnd/>
                </a:ln>
              </p:spPr>
              <p:txBody>
                <a:bodyPr anchor="ctr"/>
                <a:lstStyle/>
                <a:p>
                  <a:pPr>
                    <a:lnSpc>
                      <a:spcPct val="90000"/>
                    </a:lnSpc>
                    <a:spcBef>
                      <a:spcPct val="20000"/>
                    </a:spcBef>
                  </a:pPr>
                  <a:r>
                    <a:rPr lang="en-US" sz="2400" dirty="0" smtClean="0">
                      <a:solidFill>
                        <a:schemeClr val="accent2"/>
                      </a:solidFill>
                      <a:cs typeface="Times New Roman" pitchFamily="18" charset="0"/>
                      <a:sym typeface="Symbol" pitchFamily="18" charset="2"/>
                    </a:rPr>
                    <a:t> </a:t>
                  </a:r>
                  <a14:m>
                    <m:oMath xmlns:m="http://schemas.openxmlformats.org/officeDocument/2006/math">
                      <m:r>
                        <a:rPr lang="en-US" sz="2400" i="1" smtClean="0">
                          <a:solidFill>
                            <a:schemeClr val="accent2"/>
                          </a:solidFill>
                          <a:latin typeface="Cambria Math" panose="02040503050406030204" pitchFamily="18" charset="0"/>
                          <a:cs typeface="Times New Roman" pitchFamily="18" charset="0"/>
                          <a:sym typeface="Symbol" pitchFamily="18" charset="2"/>
                        </a:rPr>
                        <m:t>𝑒𝑓𝑓𝑖𝑐𝑖𝑒𝑛𝑐𝑦</m:t>
                      </m:r>
                      <m:r>
                        <a:rPr lang="en-US" sz="2400" i="1" smtClean="0">
                          <a:solidFill>
                            <a:schemeClr val="accent2"/>
                          </a:solidFill>
                          <a:latin typeface="Cambria Math" panose="02040503050406030204" pitchFamily="18" charset="0"/>
                          <a:cs typeface="Times New Roman" pitchFamily="18" charset="0"/>
                          <a:sym typeface="Symbol" pitchFamily="18" charset="2"/>
                        </a:rPr>
                        <m:t>=</m:t>
                      </m:r>
                      <m:f>
                        <m:fPr>
                          <m:ctrlPr>
                            <a:rPr lang="en-US" sz="2400" i="1" smtClean="0">
                              <a:solidFill>
                                <a:schemeClr val="accent2"/>
                              </a:solidFill>
                              <a:latin typeface="Cambria Math" panose="02040503050406030204" pitchFamily="18" charset="0"/>
                              <a:cs typeface="Times New Roman" pitchFamily="18" charset="0"/>
                              <a:sym typeface="Symbol" pitchFamily="18" charset="2"/>
                            </a:rPr>
                          </m:ctrlPr>
                        </m:fPr>
                        <m:num>
                          <m:r>
                            <a:rPr lang="en-US" sz="2400" i="1" smtClean="0">
                              <a:solidFill>
                                <a:schemeClr val="accent2"/>
                              </a:solidFill>
                              <a:latin typeface="Cambria Math" panose="02040503050406030204" pitchFamily="18" charset="0"/>
                              <a:cs typeface="Times New Roman" pitchFamily="18" charset="0"/>
                              <a:sym typeface="Symbol" pitchFamily="18" charset="2"/>
                            </a:rPr>
                            <m:t>𝑜𝑢𝑡𝑝𝑢𝑡</m:t>
                          </m:r>
                        </m:num>
                        <m:den>
                          <m:r>
                            <a:rPr lang="en-US" sz="2400" i="1" smtClean="0">
                              <a:solidFill>
                                <a:schemeClr val="accent2"/>
                              </a:solidFill>
                              <a:latin typeface="Cambria Math" panose="02040503050406030204" pitchFamily="18" charset="0"/>
                              <a:cs typeface="Times New Roman" pitchFamily="18" charset="0"/>
                              <a:sym typeface="Symbol" pitchFamily="18" charset="2"/>
                            </a:rPr>
                            <m:t>𝑖𝑛𝑝𝑢𝑡</m:t>
                          </m:r>
                        </m:den>
                      </m:f>
                    </m:oMath>
                  </a14:m>
                  <a:endParaRPr lang="en-US" sz="2400" i="1" dirty="0">
                    <a:solidFill>
                      <a:schemeClr val="accent2"/>
                    </a:solidFill>
                    <a:latin typeface="Arial" charset="0"/>
                    <a:sym typeface="Symbol" pitchFamily="18" charset="2"/>
                  </a:endParaRPr>
                </a:p>
              </p:txBody>
            </p:sp>
          </mc:Choice>
          <mc:Fallback xmlns="">
            <p:sp>
              <p:nvSpPr>
                <p:cNvPr id="19463" name="Rectangle 7"/>
                <p:cNvSpPr>
                  <a:spLocks noRot="1" noChangeAspect="1" noMove="1" noResize="1" noEditPoints="1" noAdjustHandles="1" noChangeArrowheads="1" noChangeShapeType="1" noTextEdit="1"/>
                </p:cNvSpPr>
                <p:nvPr/>
              </p:nvSpPr>
              <p:spPr bwMode="auto">
                <a:xfrm>
                  <a:off x="592" y="3207"/>
                  <a:ext cx="3115" cy="285"/>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9464" name="Text Box 8"/>
            <p:cNvSpPr txBox="1">
              <a:spLocks noChangeArrowheads="1"/>
            </p:cNvSpPr>
            <p:nvPr/>
          </p:nvSpPr>
          <p:spPr bwMode="auto">
            <a:xfrm>
              <a:off x="3508" y="3207"/>
              <a:ext cx="1703" cy="228"/>
            </a:xfrm>
            <a:prstGeom prst="rect">
              <a:avLst/>
            </a:prstGeom>
            <a:solidFill>
              <a:srgbClr val="FF0000"/>
            </a:solidFill>
            <a:ln w="9525">
              <a:noFill/>
              <a:miter lim="800000"/>
              <a:headEnd/>
              <a:tailEnd/>
            </a:ln>
          </p:spPr>
          <p:txBody>
            <a:bodyPr wrap="square">
              <a:spAutoFit/>
            </a:bodyPr>
            <a:lstStyle/>
            <a:p>
              <a:pPr algn="ctr">
                <a:spcBef>
                  <a:spcPct val="50000"/>
                </a:spcBef>
              </a:pPr>
              <a:r>
                <a:rPr lang="en-US" sz="2400" dirty="0">
                  <a:solidFill>
                    <a:schemeClr val="bg1"/>
                  </a:solidFill>
                  <a:latin typeface="Arial" charset="0"/>
                </a:rPr>
                <a:t>efficiency</a:t>
              </a:r>
            </a:p>
          </p:txBody>
        </p:sp>
        <p:sp>
          <p:nvSpPr>
            <p:cNvPr id="19465" name="Rectangle 9"/>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7252">
                                            <p:txEl>
                                              <p:pRg st="0" end="0"/>
                                            </p:txEl>
                                          </p:spTgt>
                                        </p:tgtEl>
                                        <p:attrNameLst>
                                          <p:attrName>style.visibility</p:attrName>
                                        </p:attrNameLst>
                                      </p:cBhvr>
                                      <p:to>
                                        <p:strVal val="visible"/>
                                      </p:to>
                                    </p:set>
                                    <p:anim calcmode="lin" valueType="num">
                                      <p:cBhvr additive="base">
                                        <p:cTn id="7" dur="500" fill="hold"/>
                                        <p:tgtEl>
                                          <p:spTgt spid="10772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72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77253"/>
                                        </p:tgtEl>
                                        <p:attrNameLst>
                                          <p:attrName>style.visibility</p:attrName>
                                        </p:attrNameLst>
                                      </p:cBhvr>
                                      <p:to>
                                        <p:strVal val="visible"/>
                                      </p:to>
                                    </p:set>
                                    <p:anim calcmode="lin" valueType="num">
                                      <p:cBhvr>
                                        <p:cTn id="11" dur="500" fill="hold"/>
                                        <p:tgtEl>
                                          <p:spTgt spid="1077253"/>
                                        </p:tgtEl>
                                        <p:attrNameLst>
                                          <p:attrName>ppt_w</p:attrName>
                                        </p:attrNameLst>
                                      </p:cBhvr>
                                      <p:tavLst>
                                        <p:tav tm="0">
                                          <p:val>
                                            <p:fltVal val="0"/>
                                          </p:val>
                                        </p:tav>
                                        <p:tav tm="100000">
                                          <p:val>
                                            <p:strVal val="#ppt_w"/>
                                          </p:val>
                                        </p:tav>
                                      </p:tavLst>
                                    </p:anim>
                                    <p:anim calcmode="lin" valueType="num">
                                      <p:cBhvr>
                                        <p:cTn id="12" dur="500" fill="hold"/>
                                        <p:tgtEl>
                                          <p:spTgt spid="1077253"/>
                                        </p:tgtEl>
                                        <p:attrNameLst>
                                          <p:attrName>ppt_h</p:attrName>
                                        </p:attrNameLst>
                                      </p:cBhvr>
                                      <p:tavLst>
                                        <p:tav tm="0">
                                          <p:val>
                                            <p:fltVal val="0"/>
                                          </p:val>
                                        </p:tav>
                                        <p:tav tm="100000">
                                          <p:val>
                                            <p:strVal val="#ppt_h"/>
                                          </p:val>
                                        </p:tav>
                                      </p:tavLst>
                                    </p:anim>
                                    <p:animEffect transition="in" filter="fade">
                                      <p:cBhvr>
                                        <p:cTn id="13" dur="500"/>
                                        <p:tgtEl>
                                          <p:spTgt spid="107725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7252">
                                            <p:txEl>
                                              <p:pRg st="1" end="1"/>
                                            </p:txEl>
                                          </p:spTgt>
                                        </p:tgtEl>
                                        <p:attrNameLst>
                                          <p:attrName>style.visibility</p:attrName>
                                        </p:attrNameLst>
                                      </p:cBhvr>
                                      <p:to>
                                        <p:strVal val="visible"/>
                                      </p:to>
                                    </p:set>
                                    <p:anim calcmode="lin" valueType="num">
                                      <p:cBhvr additive="base">
                                        <p:cTn id="25" dur="500" fill="hold"/>
                                        <p:tgtEl>
                                          <p:spTgt spid="107725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7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7252">
                                            <p:txEl>
                                              <p:pRg st="2" end="2"/>
                                            </p:txEl>
                                          </p:spTgt>
                                        </p:tgtEl>
                                        <p:attrNameLst>
                                          <p:attrName>style.visibility</p:attrName>
                                        </p:attrNameLst>
                                      </p:cBhvr>
                                      <p:to>
                                        <p:strVal val="visible"/>
                                      </p:to>
                                    </p:set>
                                    <p:anim calcmode="lin" valueType="num">
                                      <p:cBhvr additive="base">
                                        <p:cTn id="31" dur="500" fill="hold"/>
                                        <p:tgtEl>
                                          <p:spTgt spid="107725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72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7252">
                                            <p:txEl>
                                              <p:pRg st="3" end="3"/>
                                            </p:txEl>
                                          </p:spTgt>
                                        </p:tgtEl>
                                        <p:attrNameLst>
                                          <p:attrName>style.visibility</p:attrName>
                                        </p:attrNameLst>
                                      </p:cBhvr>
                                      <p:to>
                                        <p:strVal val="visible"/>
                                      </p:to>
                                    </p:set>
                                    <p:anim calcmode="lin" valueType="num">
                                      <p:cBhvr additive="base">
                                        <p:cTn id="37" dur="500" fill="hold"/>
                                        <p:tgtEl>
                                          <p:spTgt spid="107725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7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77252">
                                            <p:txEl>
                                              <p:pRg st="4" end="4"/>
                                            </p:txEl>
                                          </p:spTgt>
                                        </p:tgtEl>
                                        <p:attrNameLst>
                                          <p:attrName>style.visibility</p:attrName>
                                        </p:attrNameLst>
                                      </p:cBhvr>
                                      <p:to>
                                        <p:strVal val="visible"/>
                                      </p:to>
                                    </p:set>
                                    <p:anim calcmode="lin" valueType="num">
                                      <p:cBhvr additive="base">
                                        <p:cTn id="43" dur="500" fill="hold"/>
                                        <p:tgtEl>
                                          <p:spTgt spid="107725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772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77252">
                                            <p:txEl>
                                              <p:pRg st="5" end="5"/>
                                            </p:txEl>
                                          </p:spTgt>
                                        </p:tgtEl>
                                        <p:attrNameLst>
                                          <p:attrName>style.visibility</p:attrName>
                                        </p:attrNameLst>
                                      </p:cBhvr>
                                      <p:to>
                                        <p:strVal val="visible"/>
                                      </p:to>
                                    </p:set>
                                    <p:anim calcmode="lin" valueType="num">
                                      <p:cBhvr additive="base">
                                        <p:cTn id="49" dur="500" fill="hold"/>
                                        <p:tgtEl>
                                          <p:spTgt spid="107725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772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79300" name="Rectangle 4"/>
              <p:cNvSpPr>
                <a:spLocks noChangeArrowheads="1"/>
              </p:cNvSpPr>
              <p:nvPr/>
            </p:nvSpPr>
            <p:spPr bwMode="auto">
              <a:xfrm>
                <a:off x="685800" y="1833563"/>
                <a:ext cx="7772400" cy="5024437"/>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If coal is transported in rail cars                                    having a capacity of 1.5 metric                                        tons, how many cars per day                                          must supply the power plant of                                          the previous example?</a:t>
                </a:r>
              </a:p>
              <a:p>
                <a:r>
                  <a:rPr lang="en-US" sz="2400" dirty="0">
                    <a:latin typeface="Arial" charset="0"/>
                  </a:rPr>
                  <a:t>SOLUTION:</a:t>
                </a:r>
              </a:p>
              <a:p>
                <a:r>
                  <a:rPr lang="en-US" sz="2400" dirty="0">
                    <a:latin typeface="Arial" charset="0"/>
                    <a:sym typeface="Symbol" pitchFamily="18" charset="2"/>
                  </a:rPr>
                  <a:t></a:t>
                </a:r>
                <a:r>
                  <a:rPr lang="en-US" sz="2400" dirty="0">
                    <a:latin typeface="Arial" charset="0"/>
                  </a:rPr>
                  <a:t>From the previous example we                       calculated that we need                                               </a:t>
                </a:r>
                <a:r>
                  <a:rPr lang="en-US" sz="2400" dirty="0">
                    <a:latin typeface="Arial" charset="0"/>
                    <a:sym typeface="Symbol" pitchFamily="18" charset="2"/>
                  </a:rPr>
                  <a:t>320000 kg of coal per day.</a:t>
                </a:r>
              </a:p>
              <a:p>
                <a:r>
                  <a:rPr lang="en-US" sz="2400" dirty="0">
                    <a:latin typeface="Arial" charset="0"/>
                    <a:sym typeface="Symbol" pitchFamily="18" charset="2"/>
                  </a:rPr>
                  <a:t>Since a metric ton is 1000 kg, we have</a:t>
                </a:r>
              </a:p>
              <a:p>
                <a:r>
                  <a:rPr lang="en-US" sz="2400" dirty="0">
                    <a:latin typeface="Arial" charset="0"/>
                    <a:sym typeface="Symbol" pitchFamily="18" charset="2"/>
                  </a:rPr>
                  <a:t>               </a:t>
                </a:r>
                <a14:m>
                  <m:oMath xmlns:m="http://schemas.openxmlformats.org/officeDocument/2006/math">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320000</m:t>
                        </m:r>
                        <m:f>
                          <m:fPr>
                            <m:ctrlPr>
                              <a:rPr lang="en-US" sz="2400" b="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𝑘𝑔</m:t>
                            </m:r>
                          </m:num>
                          <m:den>
                            <m:r>
                              <a:rPr lang="en-US" sz="2400" b="0" i="1" dirty="0" smtClean="0">
                                <a:latin typeface="Cambria Math" panose="02040503050406030204" pitchFamily="18" charset="0"/>
                                <a:sym typeface="Symbol" pitchFamily="18" charset="2"/>
                              </a:rPr>
                              <m:t>𝑑𝑎𝑦</m:t>
                            </m:r>
                          </m:den>
                        </m:f>
                      </m:num>
                      <m:den>
                        <m:d>
                          <m:dPr>
                            <m:ctrlPr>
                              <a:rPr lang="en-US" sz="2400" b="0" i="1" dirty="0" smtClean="0">
                                <a:latin typeface="Cambria Math" panose="02040503050406030204" pitchFamily="18" charset="0"/>
                                <a:sym typeface="Symbol" pitchFamily="18" charset="2"/>
                              </a:rPr>
                            </m:ctrlPr>
                          </m:dPr>
                          <m:e>
                            <m:r>
                              <a:rPr lang="en-US" sz="2400" i="1" dirty="0" smtClean="0">
                                <a:latin typeface="Cambria Math" panose="02040503050406030204" pitchFamily="18" charset="0"/>
                                <a:sym typeface="Symbol" pitchFamily="18" charset="2"/>
                              </a:rPr>
                              <m:t>1.5</m:t>
                            </m:r>
                          </m:e>
                        </m:d>
                        <m:d>
                          <m:dPr>
                            <m:ctrlPr>
                              <a:rPr lang="en-US" sz="2400" b="0" i="1" dirty="0" smtClean="0">
                                <a:latin typeface="Cambria Math" panose="02040503050406030204" pitchFamily="18" charset="0"/>
                                <a:sym typeface="Symbol" pitchFamily="18" charset="2"/>
                              </a:rPr>
                            </m:ctrlPr>
                          </m:dPr>
                          <m:e>
                            <m:r>
                              <a:rPr lang="en-US" sz="2400" i="1" dirty="0" smtClean="0">
                                <a:latin typeface="Cambria Math" panose="02040503050406030204" pitchFamily="18" charset="0"/>
                                <a:sym typeface="Symbol" pitchFamily="18" charset="2"/>
                              </a:rPr>
                              <m:t>1000</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𝑘𝑔</m:t>
                                </m:r>
                              </m:num>
                              <m:den>
                                <m:r>
                                  <a:rPr lang="en-US" sz="2400" i="1" dirty="0" smtClean="0">
                                    <a:latin typeface="Cambria Math" panose="02040503050406030204" pitchFamily="18" charset="0"/>
                                    <a:sym typeface="Symbol" pitchFamily="18" charset="2"/>
                                  </a:rPr>
                                  <m:t>𝑐𝑎𝑟</m:t>
                                </m:r>
                              </m:den>
                            </m:f>
                          </m:e>
                        </m:d>
                      </m:den>
                    </m:f>
                    <m:r>
                      <a:rPr lang="en-US" sz="2400" b="0" i="1" dirty="0" smtClean="0">
                        <a:latin typeface="Cambria Math" panose="02040503050406030204" pitchFamily="18" charset="0"/>
                        <a:sym typeface="Symbol" pitchFamily="18" charset="2"/>
                      </a:rPr>
                      <m:t>=</m:t>
                    </m:r>
                  </m:oMath>
                </a14:m>
                <a:r>
                  <a:rPr lang="en-US" sz="24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213</m:t>
                    </m:r>
                  </m:oMath>
                </a14:m>
                <a:r>
                  <a:rPr lang="en-US" sz="2400" dirty="0">
                    <a:latin typeface="Arial" charset="0"/>
                    <a:sym typeface="Symbol" pitchFamily="18" charset="2"/>
                  </a:rPr>
                  <a:t> </a:t>
                </a:r>
                <a:r>
                  <a:rPr lang="en-US" sz="2400" dirty="0" smtClean="0">
                    <a:latin typeface="Arial" charset="0"/>
                    <a:sym typeface="Symbol" pitchFamily="18" charset="2"/>
                  </a:rPr>
                  <a:t>cars/day!</a:t>
                </a:r>
                <a:endParaRPr lang="en-US" sz="2400" dirty="0">
                  <a:latin typeface="Arial" charset="0"/>
                  <a:sym typeface="Symbol" pitchFamily="18" charset="2"/>
                </a:endParaRPr>
              </a:p>
            </p:txBody>
          </p:sp>
        </mc:Choice>
        <mc:Fallback xmlns="">
          <p:sp>
            <p:nvSpPr>
              <p:cNvPr id="1079300" name="Rectangle 4"/>
              <p:cNvSpPr>
                <a:spLocks noRot="1" noChangeAspect="1" noMove="1" noResize="1" noEditPoints="1" noAdjustHandles="1" noChangeArrowheads="1" noChangeShapeType="1" noTextEdit="1"/>
              </p:cNvSpPr>
              <p:nvPr/>
            </p:nvSpPr>
            <p:spPr bwMode="auto">
              <a:xfrm>
                <a:off x="685800" y="1833563"/>
                <a:ext cx="7772400" cy="5024437"/>
              </a:xfrm>
              <a:prstGeom prst="rect">
                <a:avLst/>
              </a:prstGeom>
              <a:blipFill>
                <a:blip r:embed="rId6"/>
                <a:stretch>
                  <a:fillRect l="-1255" t="-850" r="-2196"/>
                </a:stretch>
              </a:blipFill>
              <a:ln w="9525">
                <a:noFill/>
                <a:miter lim="800000"/>
                <a:headEnd/>
                <a:tailEnd/>
              </a:ln>
            </p:spPr>
            <p:txBody>
              <a:bodyPr/>
              <a:lstStyle/>
              <a:p>
                <a:r>
                  <a:rPr lang="en-US">
                    <a:noFill/>
                  </a:rPr>
                  <a:t> </a:t>
                </a:r>
              </a:p>
            </p:txBody>
          </p:sp>
        </mc:Fallback>
      </mc:AlternateContent>
      <p:sp>
        <p:nvSpPr>
          <p:cNvPr id="20483" name="Rectangle 2"/>
          <p:cNvSpPr>
            <a:spLocks noChangeArrowheads="1"/>
          </p:cNvSpPr>
          <p:nvPr/>
        </p:nvSpPr>
        <p:spPr bwMode="auto">
          <a:xfrm>
            <a:off x="685800" y="1401763"/>
            <a:ext cx="7772400" cy="4762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specific energy and energy density problems</a:t>
            </a:r>
          </a:p>
        </p:txBody>
      </p:sp>
      <p:sp>
        <p:nvSpPr>
          <p:cNvPr id="204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79301" name="Picture 5" descr="coal_train_73"/>
          <p:cNvPicPr>
            <a:picLocks noChangeAspect="1" noChangeArrowheads="1"/>
          </p:cNvPicPr>
          <p:nvPr/>
        </p:nvPicPr>
        <p:blipFill>
          <a:blip r:embed="rId7" cstate="print"/>
          <a:srcRect/>
          <a:stretch>
            <a:fillRect/>
          </a:stretch>
        </p:blipFill>
        <p:spPr bwMode="auto">
          <a:xfrm>
            <a:off x="5237163" y="1889125"/>
            <a:ext cx="3114675" cy="3165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9300">
                                            <p:txEl>
                                              <p:pRg st="0" end="0"/>
                                            </p:txEl>
                                          </p:spTgt>
                                        </p:tgtEl>
                                        <p:attrNameLst>
                                          <p:attrName>style.visibility</p:attrName>
                                        </p:attrNameLst>
                                      </p:cBhvr>
                                      <p:to>
                                        <p:strVal val="visible"/>
                                      </p:to>
                                    </p:set>
                                    <p:anim calcmode="lin" valueType="num">
                                      <p:cBhvr additive="base">
                                        <p:cTn id="7" dur="500" fill="hold"/>
                                        <p:tgtEl>
                                          <p:spTgt spid="1079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93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9300">
                                            <p:txEl>
                                              <p:pRg st="1" end="1"/>
                                            </p:txEl>
                                          </p:spTgt>
                                        </p:tgtEl>
                                        <p:attrNameLst>
                                          <p:attrName>style.visibility</p:attrName>
                                        </p:attrNameLst>
                                      </p:cBhvr>
                                      <p:to>
                                        <p:strVal val="visible"/>
                                      </p:to>
                                    </p:set>
                                    <p:anim calcmode="lin" valueType="num">
                                      <p:cBhvr additive="base">
                                        <p:cTn id="13" dur="500" fill="hold"/>
                                        <p:tgtEl>
                                          <p:spTgt spid="1079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93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9300">
                                            <p:txEl>
                                              <p:pRg st="2" end="2"/>
                                            </p:txEl>
                                          </p:spTgt>
                                        </p:tgtEl>
                                        <p:attrNameLst>
                                          <p:attrName>style.visibility</p:attrName>
                                        </p:attrNameLst>
                                      </p:cBhvr>
                                      <p:to>
                                        <p:strVal val="visible"/>
                                      </p:to>
                                    </p:set>
                                    <p:anim calcmode="lin" valueType="num">
                                      <p:cBhvr additive="base">
                                        <p:cTn id="19" dur="500" fill="hold"/>
                                        <p:tgtEl>
                                          <p:spTgt spid="10793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93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9300">
                                            <p:txEl>
                                              <p:pRg st="3" end="3"/>
                                            </p:txEl>
                                          </p:spTgt>
                                        </p:tgtEl>
                                        <p:attrNameLst>
                                          <p:attrName>style.visibility</p:attrName>
                                        </p:attrNameLst>
                                      </p:cBhvr>
                                      <p:to>
                                        <p:strVal val="visible"/>
                                      </p:to>
                                    </p:set>
                                    <p:anim calcmode="lin" valueType="num">
                                      <p:cBhvr additive="base">
                                        <p:cTn id="25" dur="500" fill="hold"/>
                                        <p:tgtEl>
                                          <p:spTgt spid="10793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93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9300">
                                            <p:txEl>
                                              <p:pRg st="4" end="4"/>
                                            </p:txEl>
                                          </p:spTgt>
                                        </p:tgtEl>
                                        <p:attrNameLst>
                                          <p:attrName>style.visibility</p:attrName>
                                        </p:attrNameLst>
                                      </p:cBhvr>
                                      <p:to>
                                        <p:strVal val="visible"/>
                                      </p:to>
                                    </p:set>
                                    <p:anim calcmode="lin" valueType="num">
                                      <p:cBhvr additive="base">
                                        <p:cTn id="31" dur="500" fill="hold"/>
                                        <p:tgtEl>
                                          <p:spTgt spid="10793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93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9300">
                                            <p:txEl>
                                              <p:pRg st="5" end="5"/>
                                            </p:txEl>
                                          </p:spTgt>
                                        </p:tgtEl>
                                        <p:attrNameLst>
                                          <p:attrName>style.visibility</p:attrName>
                                        </p:attrNameLst>
                                      </p:cBhvr>
                                      <p:to>
                                        <p:strVal val="visible"/>
                                      </p:to>
                                    </p:set>
                                    <p:anim calcmode="lin" valueType="num">
                                      <p:cBhvr additive="base">
                                        <p:cTn id="37" dur="500" fill="hold"/>
                                        <p:tgtEl>
                                          <p:spTgt spid="10793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93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079301"/>
                                        </p:tgtEl>
                                        <p:attrNameLst>
                                          <p:attrName>style.visibility</p:attrName>
                                        </p:attrNameLst>
                                      </p:cBhvr>
                                      <p:to>
                                        <p:strVal val="visible"/>
                                      </p:to>
                                    </p:set>
                                    <p:anim calcmode="lin" valueType="num">
                                      <p:cBhvr>
                                        <p:cTn id="41" dur="500" fill="hold"/>
                                        <p:tgtEl>
                                          <p:spTgt spid="1079301"/>
                                        </p:tgtEl>
                                        <p:attrNameLst>
                                          <p:attrName>ppt_w</p:attrName>
                                        </p:attrNameLst>
                                      </p:cBhvr>
                                      <p:tavLst>
                                        <p:tav tm="0">
                                          <p:val>
                                            <p:fltVal val="0"/>
                                          </p:val>
                                        </p:tav>
                                        <p:tav tm="100000">
                                          <p:val>
                                            <p:strVal val="#ppt_w"/>
                                          </p:val>
                                        </p:tav>
                                      </p:tavLst>
                                    </p:anim>
                                    <p:anim calcmode="lin" valueType="num">
                                      <p:cBhvr>
                                        <p:cTn id="42" dur="500" fill="hold"/>
                                        <p:tgtEl>
                                          <p:spTgt spid="1079301"/>
                                        </p:tgtEl>
                                        <p:attrNameLst>
                                          <p:attrName>ppt_h</p:attrName>
                                        </p:attrNameLst>
                                      </p:cBhvr>
                                      <p:tavLst>
                                        <p:tav tm="0">
                                          <p:val>
                                            <p:fltVal val="0"/>
                                          </p:val>
                                        </p:tav>
                                        <p:tav tm="100000">
                                          <p:val>
                                            <p:strVal val="#ppt_h"/>
                                          </p:val>
                                        </p:tav>
                                      </p:tavLst>
                                    </p:anim>
                                    <p:animEffect transition="in" filter="fade">
                                      <p:cBhvr>
                                        <p:cTn id="43" dur="500"/>
                                        <p:tgtEl>
                                          <p:spTgt spid="1079301"/>
                                        </p:tgtEl>
                                      </p:cBhvr>
                                    </p:animEffect>
                                  </p:childTnLst>
                                  <p:subTnLst>
                                    <p:audio>
                                      <p:cMediaNode>
                                        <p:cTn display="0" masterRel="sameClick">
                                          <p:stCondLst>
                                            <p:cond evt="begin" delay="0">
                                              <p:tn val="39"/>
                                            </p:cond>
                                          </p:stCondLst>
                                          <p:endCondLst>
                                            <p:cond evt="onStopAudio" delay="0">
                                              <p:tgtEl>
                                                <p:sldTgt/>
                                              </p:tgtEl>
                                            </p:cond>
                                          </p:endCondLst>
                                        </p:cTn>
                                        <p:tgtEl>
                                          <p:sndTgt r:embed="rId5" name="Train tra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ChangeArrowheads="1"/>
          </p:cNvSpPr>
          <p:nvPr/>
        </p:nvSpPr>
        <p:spPr bwMode="auto">
          <a:xfrm>
            <a:off x="685800" y="1401763"/>
            <a:ext cx="7772400" cy="451643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Nature of science: </a:t>
            </a:r>
            <a:r>
              <a:rPr lang="en-US" sz="2400">
                <a:solidFill>
                  <a:srgbClr val="000000"/>
                </a:solidFill>
                <a:latin typeface="Arial" charset="0"/>
                <a:ea typeface="Calibri" pitchFamily="34" charset="0"/>
                <a:cs typeface="Arial" charset="0"/>
              </a:rPr>
              <a:t> Risks and problem-solving: Since early times mankind understood the vital role of harnessing energy and large-scale production of electricity has impacted all levels of society. Processes where energy is transformed require holistic approaches that involve many areas of knowledge. Research and development of alternative energy sources has lacked support in some countries for economic and political reasons. Scientists, however, have continued to collaborate and share new technologies that can reduce our dependence on non-renewable energy sources.</a:t>
            </a:r>
            <a:endParaRPr lang="en-US" sz="2400" b="1">
              <a:solidFill>
                <a:srgbClr val="000000"/>
              </a:solidFill>
              <a:latin typeface="Arial" charset="0"/>
              <a:ea typeface="Calibri" pitchFamily="34" charset="0"/>
              <a:cs typeface="Arial" charset="0"/>
            </a:endParaRPr>
          </a:p>
        </p:txBody>
      </p:sp>
      <p:sp>
        <p:nvSpPr>
          <p:cNvPr id="30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42">
                                            <p:txEl>
                                              <p:pRg st="0" end="0"/>
                                            </p:txEl>
                                          </p:spTgt>
                                        </p:tgtEl>
                                        <p:attrNameLst>
                                          <p:attrName>style.visibility</p:attrName>
                                        </p:attrNameLst>
                                      </p:cBhvr>
                                      <p:to>
                                        <p:strVal val="visible"/>
                                      </p:to>
                                    </p:set>
                                    <p:anim calcmode="lin" valueType="num">
                                      <p:cBhvr additive="base">
                                        <p:cTn id="7" dur="500" fill="hold"/>
                                        <p:tgtEl>
                                          <p:spTgt spid="1034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3396" name="Rectangle 4"/>
              <p:cNvSpPr>
                <a:spLocks noChangeArrowheads="1"/>
              </p:cNvSpPr>
              <p:nvPr/>
            </p:nvSpPr>
            <p:spPr bwMode="auto">
              <a:xfrm>
                <a:off x="685800" y="1838325"/>
                <a:ext cx="7772400" cy="5019675"/>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If a nuclear power plant powered                                       by uranium-235 has the same                                       output and the same efficiency                                          as the coal-fired plant of the                                         previous example, how many                                               kilograms of nuclear fuel will it burn per day? Per year?</a:t>
                </a:r>
              </a:p>
              <a:p>
                <a:r>
                  <a:rPr lang="en-US" sz="2400" dirty="0">
                    <a:latin typeface="Arial" charset="0"/>
                  </a:rPr>
                  <a:t>SOLUTION:</a:t>
                </a:r>
              </a:p>
              <a:p>
                <a:r>
                  <a:rPr lang="en-US" sz="2400" dirty="0">
                    <a:latin typeface="Arial" charset="0"/>
                    <a:sym typeface="Symbol" pitchFamily="18" charset="2"/>
                  </a:rPr>
                  <a:t></a:t>
                </a:r>
                <a:r>
                  <a:rPr lang="en-US" sz="2400" dirty="0">
                    <a:latin typeface="Arial" charset="0"/>
                  </a:rPr>
                  <a:t>From the previous example we calculated that we need </a:t>
                </a:r>
                <a:r>
                  <a:rPr lang="en-US" sz="2400" dirty="0">
                    <a:latin typeface="Arial" charset="0"/>
                    <a:sym typeface="Symbol" pitchFamily="18" charset="2"/>
                  </a:rPr>
                  <a:t>10368000 MJ</a:t>
                </a:r>
                <a:r>
                  <a:rPr lang="en-US" sz="2400" dirty="0">
                    <a:latin typeface="Arial" charset="0"/>
                  </a:rPr>
                  <a:t> </a:t>
                </a:r>
                <a:r>
                  <a:rPr lang="en-US" sz="2400" dirty="0">
                    <a:latin typeface="Arial" charset="0"/>
                    <a:sym typeface="Symbol" pitchFamily="18" charset="2"/>
                  </a:rPr>
                  <a:t>of energy per day.</a:t>
                </a:r>
              </a:p>
              <a:p>
                <a:r>
                  <a:rPr lang="en-US" sz="2400" dirty="0">
                    <a:latin typeface="Arial" charset="0"/>
                    <a:sym typeface="Symbol" pitchFamily="18" charset="2"/>
                  </a:rPr>
                  <a:t>Thus</a:t>
                </a:r>
              </a:p>
              <a:p>
                <a:r>
                  <a:rPr lang="en-US" sz="2400" dirty="0">
                    <a:latin typeface="Arial" charset="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(10368000</m:t>
                    </m:r>
                    <m:f>
                      <m:fPr>
                        <m:ctrlPr>
                          <a:rPr lang="en-US" b="0"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𝑀𝐽</m:t>
                        </m:r>
                      </m:num>
                      <m:den>
                        <m:r>
                          <a:rPr lang="en-US" b="0" i="1" dirty="0" smtClean="0">
                            <a:latin typeface="Cambria Math" panose="02040503050406030204" pitchFamily="18" charset="0"/>
                            <a:sym typeface="Symbol" pitchFamily="18" charset="2"/>
                          </a:rPr>
                          <m:t>𝑑𝑎𝑦</m:t>
                        </m:r>
                      </m:den>
                    </m:f>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ea typeface="Cambria Math" panose="02040503050406030204" pitchFamily="18" charset="0"/>
                        <a:sym typeface="Symbol" pitchFamily="18" charset="2"/>
                      </a:rPr>
                      <m:t>÷</m:t>
                    </m:r>
                    <m:d>
                      <m:dPr>
                        <m:ctrlPr>
                          <a:rPr lang="en-US" i="1" dirty="0" smtClean="0">
                            <a:latin typeface="Cambria Math" panose="02040503050406030204" pitchFamily="18" charset="0"/>
                            <a:sym typeface="Symbol" pitchFamily="18" charset="2"/>
                          </a:rPr>
                        </m:ctrlPr>
                      </m:dPr>
                      <m:e>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1 </m:t>
                            </m:r>
                            <m:r>
                              <a:rPr lang="en-US" i="1" dirty="0" smtClean="0">
                                <a:latin typeface="Cambria Math" panose="02040503050406030204" pitchFamily="18" charset="0"/>
                                <a:sym typeface="Symbol" pitchFamily="18" charset="2"/>
                              </a:rPr>
                              <m:t>𝑘𝑔</m:t>
                            </m:r>
                          </m:num>
                          <m:den>
                            <m:r>
                              <a:rPr lang="en-US" i="1" dirty="0" smtClean="0">
                                <a:latin typeface="Cambria Math" panose="02040503050406030204" pitchFamily="18" charset="0"/>
                                <a:sym typeface="Symbol" pitchFamily="18" charset="2"/>
                              </a:rPr>
                              <m:t>90000000 </m:t>
                            </m:r>
                            <m:r>
                              <a:rPr lang="en-US" i="1" dirty="0" smtClean="0">
                                <a:latin typeface="Cambria Math" panose="02040503050406030204" pitchFamily="18" charset="0"/>
                                <a:sym typeface="Symbol" pitchFamily="18" charset="2"/>
                              </a:rPr>
                              <m:t>𝑀𝐽</m:t>
                            </m:r>
                          </m:den>
                        </m:f>
                      </m:e>
                    </m:d>
                    <m:r>
                      <a:rPr lang="en-US" i="1" dirty="0" smtClean="0">
                        <a:latin typeface="Cambria Math" panose="02040503050406030204" pitchFamily="18" charset="0"/>
                        <a:sym typeface="Symbol" pitchFamily="18" charset="2"/>
                      </a:rPr>
                      <m:t> </m:t>
                    </m:r>
                  </m:oMath>
                </a14:m>
                <a:endParaRPr lang="en-US" sz="2400" dirty="0">
                  <a:latin typeface="Arial" charset="0"/>
                  <a:sym typeface="Symbol" pitchFamily="18" charset="2"/>
                </a:endParaRPr>
              </a:p>
              <a:p>
                <a:r>
                  <a:rPr lang="en-US" sz="2400" dirty="0">
                    <a:latin typeface="Arial" charset="0"/>
                    <a:sym typeface="Symbol" pitchFamily="18" charset="2"/>
                  </a:rPr>
                  <a:t> or </a:t>
                </a:r>
                <a14:m>
                  <m:oMath xmlns:m="http://schemas.openxmlformats.org/officeDocument/2006/math">
                    <m:r>
                      <a:rPr lang="en-US" sz="2400" i="1" dirty="0" smtClean="0">
                        <a:latin typeface="Cambria Math" panose="02040503050406030204" pitchFamily="18" charset="0"/>
                        <a:sym typeface="Symbol" pitchFamily="18" charset="2"/>
                      </a:rPr>
                      <m:t>0.1152</m:t>
                    </m:r>
                  </m:oMath>
                </a14:m>
                <a:r>
                  <a:rPr lang="en-US" sz="2400" dirty="0">
                    <a:latin typeface="Arial" charset="0"/>
                    <a:sym typeface="Symbol" pitchFamily="18" charset="2"/>
                  </a:rPr>
                  <a:t> kg d</a:t>
                </a:r>
                <a:r>
                  <a:rPr lang="en-US" sz="2400" baseline="30000" dirty="0">
                    <a:latin typeface="Arial" charset="0"/>
                    <a:sym typeface="Symbol" pitchFamily="18" charset="2"/>
                  </a:rPr>
                  <a:t>-1</a:t>
                </a:r>
                <a:r>
                  <a:rPr lang="en-US" sz="2400" dirty="0">
                    <a:latin typeface="Arial" charset="0"/>
                    <a:sym typeface="Symbol" pitchFamily="18" charset="2"/>
                  </a:rPr>
                  <a:t>! This is </a:t>
                </a:r>
                <a14:m>
                  <m:oMath xmlns:m="http://schemas.openxmlformats.org/officeDocument/2006/math">
                    <m:r>
                      <a:rPr lang="en-US" sz="2400" i="1" dirty="0" smtClean="0">
                        <a:latin typeface="Cambria Math" panose="02040503050406030204" pitchFamily="18" charset="0"/>
                        <a:sym typeface="Symbol" pitchFamily="18" charset="2"/>
                      </a:rPr>
                      <m:t>42</m:t>
                    </m:r>
                  </m:oMath>
                </a14:m>
                <a:r>
                  <a:rPr lang="en-US" sz="2400" dirty="0">
                    <a:latin typeface="Arial" charset="0"/>
                    <a:sym typeface="Symbol" pitchFamily="18" charset="2"/>
                  </a:rPr>
                  <a:t> kg y</a:t>
                </a:r>
                <a:r>
                  <a:rPr lang="en-US" sz="2400" baseline="30000" dirty="0">
                    <a:latin typeface="Arial" charset="0"/>
                    <a:sym typeface="Symbol" pitchFamily="18" charset="2"/>
                  </a:rPr>
                  <a:t>-1</a:t>
                </a:r>
                <a:r>
                  <a:rPr lang="en-US" sz="2400" dirty="0">
                    <a:latin typeface="Arial" charset="0"/>
                    <a:sym typeface="Symbol" pitchFamily="18" charset="2"/>
                  </a:rPr>
                  <a:t>.</a:t>
                </a:r>
              </a:p>
            </p:txBody>
          </p:sp>
        </mc:Choice>
        <mc:Fallback xmlns="">
          <p:sp>
            <p:nvSpPr>
              <p:cNvPr id="1083396" name="Rectangle 4"/>
              <p:cNvSpPr>
                <a:spLocks noRot="1" noChangeAspect="1" noMove="1" noResize="1" noEditPoints="1" noAdjustHandles="1" noChangeArrowheads="1" noChangeShapeType="1" noTextEdit="1"/>
              </p:cNvSpPr>
              <p:nvPr/>
            </p:nvSpPr>
            <p:spPr bwMode="auto">
              <a:xfrm>
                <a:off x="685800" y="1838325"/>
                <a:ext cx="7772400" cy="5019675"/>
              </a:xfrm>
              <a:prstGeom prst="rect">
                <a:avLst/>
              </a:prstGeom>
              <a:blipFill>
                <a:blip r:embed="rId7"/>
                <a:stretch>
                  <a:fillRect l="-1255" t="-851" r="-5255" b="-2916"/>
                </a:stretch>
              </a:blipFill>
              <a:ln w="9525">
                <a:noFill/>
                <a:miter lim="800000"/>
                <a:headEnd/>
                <a:tailEnd/>
              </a:ln>
            </p:spPr>
            <p:txBody>
              <a:bodyPr/>
              <a:lstStyle/>
              <a:p>
                <a:r>
                  <a:rPr lang="en-US">
                    <a:noFill/>
                  </a:rPr>
                  <a:t> </a:t>
                </a:r>
              </a:p>
            </p:txBody>
          </p:sp>
        </mc:Fallback>
      </mc:AlternateContent>
      <p:sp>
        <p:nvSpPr>
          <p:cNvPr id="21507" name="Rectangle 2"/>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r>
              <a:rPr lang="en-US">
                <a:solidFill>
                  <a:srgbClr val="000000"/>
                </a:solidFill>
                <a:ea typeface="Calibri" pitchFamily="34" charset="0"/>
                <a:cs typeface="Times New Roman" pitchFamily="18" charset="0"/>
              </a:rPr>
              <a:t> 	</a:t>
            </a:r>
          </a:p>
        </p:txBody>
      </p:sp>
      <p:sp>
        <p:nvSpPr>
          <p:cNvPr id="215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83397" name="Picture 5" descr="Snpp-1-"/>
          <p:cNvPicPr>
            <a:picLocks noChangeAspect="1" noChangeArrowheads="1"/>
          </p:cNvPicPr>
          <p:nvPr/>
        </p:nvPicPr>
        <p:blipFill>
          <a:blip r:embed="rId8" cstate="print"/>
          <a:srcRect/>
          <a:stretch>
            <a:fillRect/>
          </a:stretch>
        </p:blipFill>
        <p:spPr bwMode="auto">
          <a:xfrm>
            <a:off x="5335588" y="1811338"/>
            <a:ext cx="2992437" cy="2232025"/>
          </a:xfrm>
          <a:prstGeom prst="rect">
            <a:avLst/>
          </a:prstGeom>
          <a:ln>
            <a:noFill/>
          </a:ln>
          <a:effectLst>
            <a:outerShdw blurRad="292100" dist="139700" dir="2700000" algn="tl" rotWithShape="0">
              <a:srgbClr val="333333">
                <a:alpha val="65000"/>
              </a:srgbClr>
            </a:outerShdw>
          </a:effectLst>
        </p:spPr>
      </p:pic>
      <p:pic>
        <p:nvPicPr>
          <p:cNvPr id="1083398" name="Picture 6" descr="nuclear-waste1"/>
          <p:cNvPicPr>
            <a:picLocks noChangeAspect="1" noChangeArrowheads="1"/>
          </p:cNvPicPr>
          <p:nvPr/>
        </p:nvPicPr>
        <p:blipFill>
          <a:blip r:embed="rId9" cstate="print"/>
          <a:srcRect l="5444" t="5667" r="8833" b="9500"/>
          <a:stretch>
            <a:fillRect/>
          </a:stretch>
        </p:blipFill>
        <p:spPr bwMode="auto">
          <a:xfrm>
            <a:off x="6386513" y="5202238"/>
            <a:ext cx="2190750" cy="14462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3396">
                                            <p:txEl>
                                              <p:pRg st="0" end="0"/>
                                            </p:txEl>
                                          </p:spTgt>
                                        </p:tgtEl>
                                        <p:attrNameLst>
                                          <p:attrName>style.visibility</p:attrName>
                                        </p:attrNameLst>
                                      </p:cBhvr>
                                      <p:to>
                                        <p:strVal val="visible"/>
                                      </p:to>
                                    </p:set>
                                    <p:anim calcmode="lin" valueType="num">
                                      <p:cBhvr additive="base">
                                        <p:cTn id="7" dur="500" fill="hold"/>
                                        <p:tgtEl>
                                          <p:spTgt spid="10833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3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3396">
                                            <p:txEl>
                                              <p:pRg st="1" end="1"/>
                                            </p:txEl>
                                          </p:spTgt>
                                        </p:tgtEl>
                                        <p:attrNameLst>
                                          <p:attrName>style.visibility</p:attrName>
                                        </p:attrNameLst>
                                      </p:cBhvr>
                                      <p:to>
                                        <p:strVal val="visible"/>
                                      </p:to>
                                    </p:set>
                                    <p:anim calcmode="lin" valueType="num">
                                      <p:cBhvr additive="base">
                                        <p:cTn id="13" dur="500" fill="hold"/>
                                        <p:tgtEl>
                                          <p:spTgt spid="10833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33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3396">
                                            <p:txEl>
                                              <p:pRg st="2" end="2"/>
                                            </p:txEl>
                                          </p:spTgt>
                                        </p:tgtEl>
                                        <p:attrNameLst>
                                          <p:attrName>style.visibility</p:attrName>
                                        </p:attrNameLst>
                                      </p:cBhvr>
                                      <p:to>
                                        <p:strVal val="visible"/>
                                      </p:to>
                                    </p:set>
                                    <p:anim calcmode="lin" valueType="num">
                                      <p:cBhvr additive="base">
                                        <p:cTn id="19" dur="500" fill="hold"/>
                                        <p:tgtEl>
                                          <p:spTgt spid="10833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33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3396">
                                            <p:txEl>
                                              <p:pRg st="3" end="3"/>
                                            </p:txEl>
                                          </p:spTgt>
                                        </p:tgtEl>
                                        <p:attrNameLst>
                                          <p:attrName>style.visibility</p:attrName>
                                        </p:attrNameLst>
                                      </p:cBhvr>
                                      <p:to>
                                        <p:strVal val="visible"/>
                                      </p:to>
                                    </p:set>
                                    <p:anim calcmode="lin" valueType="num">
                                      <p:cBhvr additive="base">
                                        <p:cTn id="25" dur="500" fill="hold"/>
                                        <p:tgtEl>
                                          <p:spTgt spid="10833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33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3396">
                                            <p:txEl>
                                              <p:pRg st="4" end="4"/>
                                            </p:txEl>
                                          </p:spTgt>
                                        </p:tgtEl>
                                        <p:attrNameLst>
                                          <p:attrName>style.visibility</p:attrName>
                                        </p:attrNameLst>
                                      </p:cBhvr>
                                      <p:to>
                                        <p:strVal val="visible"/>
                                      </p:to>
                                    </p:set>
                                    <p:anim calcmode="lin" valueType="num">
                                      <p:cBhvr additive="base">
                                        <p:cTn id="31" dur="500" fill="hold"/>
                                        <p:tgtEl>
                                          <p:spTgt spid="10833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33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3396">
                                            <p:txEl>
                                              <p:pRg st="5" end="5"/>
                                            </p:txEl>
                                          </p:spTgt>
                                        </p:tgtEl>
                                        <p:attrNameLst>
                                          <p:attrName>style.visibility</p:attrName>
                                        </p:attrNameLst>
                                      </p:cBhvr>
                                      <p:to>
                                        <p:strVal val="visible"/>
                                      </p:to>
                                    </p:set>
                                    <p:anim calcmode="lin" valueType="num">
                                      <p:cBhvr additive="base">
                                        <p:cTn id="37" dur="500" fill="hold"/>
                                        <p:tgtEl>
                                          <p:spTgt spid="10833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33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83396">
                                            <p:txEl>
                                              <p:pRg st="6" end="6"/>
                                            </p:txEl>
                                          </p:spTgt>
                                        </p:tgtEl>
                                        <p:attrNameLst>
                                          <p:attrName>style.visibility</p:attrName>
                                        </p:attrNameLst>
                                      </p:cBhvr>
                                      <p:to>
                                        <p:strVal val="visible"/>
                                      </p:to>
                                    </p:set>
                                    <p:anim calcmode="lin" valueType="num">
                                      <p:cBhvr additive="base">
                                        <p:cTn id="43" dur="500" fill="hold"/>
                                        <p:tgtEl>
                                          <p:spTgt spid="108339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833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53" presetClass="entr" presetSubtype="0" fill="hold" nodeType="withEffect">
                                  <p:stCondLst>
                                    <p:cond delay="0"/>
                                  </p:stCondLst>
                                  <p:childTnLst>
                                    <p:set>
                                      <p:cBhvr>
                                        <p:cTn id="46" dur="1" fill="hold">
                                          <p:stCondLst>
                                            <p:cond delay="0"/>
                                          </p:stCondLst>
                                        </p:cTn>
                                        <p:tgtEl>
                                          <p:spTgt spid="1083397"/>
                                        </p:tgtEl>
                                        <p:attrNameLst>
                                          <p:attrName>style.visibility</p:attrName>
                                        </p:attrNameLst>
                                      </p:cBhvr>
                                      <p:to>
                                        <p:strVal val="visible"/>
                                      </p:to>
                                    </p:set>
                                    <p:anim calcmode="lin" valueType="num">
                                      <p:cBhvr>
                                        <p:cTn id="47" dur="500" fill="hold"/>
                                        <p:tgtEl>
                                          <p:spTgt spid="1083397"/>
                                        </p:tgtEl>
                                        <p:attrNameLst>
                                          <p:attrName>ppt_w</p:attrName>
                                        </p:attrNameLst>
                                      </p:cBhvr>
                                      <p:tavLst>
                                        <p:tav tm="0">
                                          <p:val>
                                            <p:fltVal val="0"/>
                                          </p:val>
                                        </p:tav>
                                        <p:tav tm="100000">
                                          <p:val>
                                            <p:strVal val="#ppt_w"/>
                                          </p:val>
                                        </p:tav>
                                      </p:tavLst>
                                    </p:anim>
                                    <p:anim calcmode="lin" valueType="num">
                                      <p:cBhvr>
                                        <p:cTn id="48" dur="500" fill="hold"/>
                                        <p:tgtEl>
                                          <p:spTgt spid="1083397"/>
                                        </p:tgtEl>
                                        <p:attrNameLst>
                                          <p:attrName>ppt_h</p:attrName>
                                        </p:attrNameLst>
                                      </p:cBhvr>
                                      <p:tavLst>
                                        <p:tav tm="0">
                                          <p:val>
                                            <p:fltVal val="0"/>
                                          </p:val>
                                        </p:tav>
                                        <p:tav tm="100000">
                                          <p:val>
                                            <p:strVal val="#ppt_h"/>
                                          </p:val>
                                        </p:tav>
                                      </p:tavLst>
                                    </p:anim>
                                    <p:animEffect transition="in" filter="fade">
                                      <p:cBhvr>
                                        <p:cTn id="49" dur="500"/>
                                        <p:tgtEl>
                                          <p:spTgt spid="1083397"/>
                                        </p:tgtEl>
                                      </p:cBhvr>
                                    </p:animEffect>
                                  </p:childTnLst>
                                  <p:subTnLst>
                                    <p:audio>
                                      <p:cMediaNode>
                                        <p:cTn display="0" masterRel="sameClick">
                                          <p:stCondLst>
                                            <p:cond evt="begin" delay="0">
                                              <p:tn val="45"/>
                                            </p:cond>
                                          </p:stCondLst>
                                          <p:endCondLst>
                                            <p:cond evt="onStopAudio" delay="0">
                                              <p:tgtEl>
                                                <p:sldTgt/>
                                              </p:tgtEl>
                                            </p:cond>
                                          </p:endCondLst>
                                        </p:cTn>
                                        <p:tgtEl>
                                          <p:sndTgt r:embed="rId5" name="Simpsons-IGotNoTimeForYourGames.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83398"/>
                                        </p:tgtEl>
                                        <p:attrNameLst>
                                          <p:attrName>style.visibility</p:attrName>
                                        </p:attrNameLst>
                                      </p:cBhvr>
                                      <p:to>
                                        <p:strVal val="visible"/>
                                      </p:to>
                                    </p:set>
                                    <p:animEffect transition="in" filter="fade">
                                      <p:cBhvr>
                                        <p:cTn id="54" dur="2000"/>
                                        <p:tgtEl>
                                          <p:spTgt spid="1083398"/>
                                        </p:tgtEl>
                                      </p:cBhvr>
                                    </p:animEffect>
                                  </p:childTnLst>
                                  <p:subTnLst>
                                    <p:audio>
                                      <p:cMediaNode>
                                        <p:cTn display="0" masterRel="sameClick">
                                          <p:stCondLst>
                                            <p:cond evt="begin" delay="0">
                                              <p:tn val="52"/>
                                            </p:cond>
                                          </p:stCondLst>
                                          <p:endCondLst>
                                            <p:cond evt="onStopAudio" delay="0">
                                              <p:tgtEl>
                                                <p:sldTgt/>
                                              </p:tgtEl>
                                            </p:cond>
                                          </p:endCondLst>
                                        </p:cTn>
                                        <p:tgtEl>
                                          <p:sndTgt r:embed="rId6" name="Apollo13-HoustonWeHaveAProbl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4" name="Rectangle 4"/>
          <p:cNvSpPr>
            <a:spLocks noChangeArrowheads="1"/>
          </p:cNvSpPr>
          <p:nvPr/>
        </p:nvSpPr>
        <p:spPr bwMode="auto">
          <a:xfrm>
            <a:off x="685800" y="1839913"/>
            <a:ext cx="7772400" cy="5018087"/>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Explain why it is advantageous to                                  have a submarine which is nuclear                             powered, as opposed to diesel.</a:t>
            </a:r>
          </a:p>
          <a:p>
            <a:r>
              <a:rPr lang="en-US" sz="2400">
                <a:latin typeface="Arial" charset="0"/>
              </a:rPr>
              <a:t>SOLUTION:</a:t>
            </a:r>
          </a:p>
          <a:p>
            <a:r>
              <a:rPr lang="en-US" sz="2400">
                <a:latin typeface="Arial" charset="0"/>
                <a:sym typeface="Symbol" pitchFamily="18" charset="2"/>
              </a:rPr>
              <a:t></a:t>
            </a:r>
            <a:r>
              <a:rPr lang="en-US" sz="2400">
                <a:latin typeface="Arial" charset="0"/>
              </a:rPr>
              <a:t>There are two main reasons:</a:t>
            </a:r>
          </a:p>
          <a:p>
            <a:r>
              <a:rPr lang="en-US" sz="2400">
                <a:latin typeface="Arial" charset="0"/>
              </a:rPr>
              <a:t>(1) Nuclear reactors don’t use                                    oxygen, so the sub can stay under                                 water for months at a time.</a:t>
            </a:r>
          </a:p>
          <a:p>
            <a:r>
              <a:rPr lang="en-US" sz="2400">
                <a:latin typeface="Arial" charset="0"/>
                <a:sym typeface="Symbol" pitchFamily="18" charset="2"/>
              </a:rPr>
              <a:t>(2) Nuclear fuel is extremely compact                                for the amount of energy it contains.                                Thus the sub can cruise far before                                 refill.</a:t>
            </a:r>
          </a:p>
        </p:txBody>
      </p:sp>
      <p:sp>
        <p:nvSpPr>
          <p:cNvPr id="22531" name="Rectangle 2"/>
          <p:cNvSpPr>
            <a:spLocks noChangeArrowheads="1"/>
          </p:cNvSpPr>
          <p:nvPr/>
        </p:nvSpPr>
        <p:spPr bwMode="auto">
          <a:xfrm>
            <a:off x="685800" y="1401763"/>
            <a:ext cx="7772400" cy="48101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specific energy and energy density problems</a:t>
            </a:r>
          </a:p>
        </p:txBody>
      </p:sp>
      <p:sp>
        <p:nvSpPr>
          <p:cNvPr id="2253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85445" name="Picture 5" descr="200802270008_01"/>
          <p:cNvPicPr>
            <a:picLocks noChangeAspect="1" noChangeArrowheads="1"/>
          </p:cNvPicPr>
          <p:nvPr/>
        </p:nvPicPr>
        <p:blipFill>
          <a:blip r:embed="rId5" cstate="print"/>
          <a:srcRect/>
          <a:stretch>
            <a:fillRect/>
          </a:stretch>
        </p:blipFill>
        <p:spPr bwMode="auto">
          <a:xfrm>
            <a:off x="5859463" y="4175125"/>
            <a:ext cx="3155950" cy="2266950"/>
          </a:xfrm>
          <a:prstGeom prst="rect">
            <a:avLst/>
          </a:prstGeom>
          <a:ln>
            <a:noFill/>
          </a:ln>
          <a:effectLst>
            <a:outerShdw blurRad="292100" dist="139700" dir="2700000" algn="tl" rotWithShape="0">
              <a:srgbClr val="333333">
                <a:alpha val="65000"/>
              </a:srgbClr>
            </a:outerShdw>
          </a:effectLst>
        </p:spPr>
      </p:pic>
      <p:pic>
        <p:nvPicPr>
          <p:cNvPr id="1085446" name="Picture 6" descr="8-ssn-astute-submarine"/>
          <p:cNvPicPr>
            <a:picLocks noChangeAspect="1" noChangeArrowheads="1"/>
          </p:cNvPicPr>
          <p:nvPr/>
        </p:nvPicPr>
        <p:blipFill>
          <a:blip r:embed="rId6" cstate="print"/>
          <a:srcRect/>
          <a:stretch>
            <a:fillRect/>
          </a:stretch>
        </p:blipFill>
        <p:spPr bwMode="auto">
          <a:xfrm>
            <a:off x="5862638" y="1841500"/>
            <a:ext cx="3152775" cy="22272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44">
                                            <p:txEl>
                                              <p:pRg st="0" end="0"/>
                                            </p:txEl>
                                          </p:spTgt>
                                        </p:tgtEl>
                                        <p:attrNameLst>
                                          <p:attrName>style.visibility</p:attrName>
                                        </p:attrNameLst>
                                      </p:cBhvr>
                                      <p:to>
                                        <p:strVal val="visible"/>
                                      </p:to>
                                    </p:set>
                                    <p:anim calcmode="lin" valueType="num">
                                      <p:cBhvr additive="base">
                                        <p:cTn id="7" dur="500" fill="hold"/>
                                        <p:tgtEl>
                                          <p:spTgt spid="1085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44">
                                            <p:txEl>
                                              <p:pRg st="1" end="1"/>
                                            </p:txEl>
                                          </p:spTgt>
                                        </p:tgtEl>
                                        <p:attrNameLst>
                                          <p:attrName>style.visibility</p:attrName>
                                        </p:attrNameLst>
                                      </p:cBhvr>
                                      <p:to>
                                        <p:strVal val="visible"/>
                                      </p:to>
                                    </p:set>
                                    <p:anim calcmode="lin" valueType="num">
                                      <p:cBhvr additive="base">
                                        <p:cTn id="13" dur="500" fill="hold"/>
                                        <p:tgtEl>
                                          <p:spTgt spid="1085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85446"/>
                                        </p:tgtEl>
                                        <p:attrNameLst>
                                          <p:attrName>style.visibility</p:attrName>
                                        </p:attrNameLst>
                                      </p:cBhvr>
                                      <p:to>
                                        <p:strVal val="visible"/>
                                      </p:to>
                                    </p:set>
                                    <p:anim calcmode="lin" valueType="num">
                                      <p:cBhvr>
                                        <p:cTn id="17" dur="500" fill="hold"/>
                                        <p:tgtEl>
                                          <p:spTgt spid="1085446"/>
                                        </p:tgtEl>
                                        <p:attrNameLst>
                                          <p:attrName>ppt_w</p:attrName>
                                        </p:attrNameLst>
                                      </p:cBhvr>
                                      <p:tavLst>
                                        <p:tav tm="0">
                                          <p:val>
                                            <p:fltVal val="0"/>
                                          </p:val>
                                        </p:tav>
                                        <p:tav tm="100000">
                                          <p:val>
                                            <p:strVal val="#ppt_w"/>
                                          </p:val>
                                        </p:tav>
                                      </p:tavLst>
                                    </p:anim>
                                    <p:anim calcmode="lin" valueType="num">
                                      <p:cBhvr>
                                        <p:cTn id="18" dur="500" fill="hold"/>
                                        <p:tgtEl>
                                          <p:spTgt spid="1085446"/>
                                        </p:tgtEl>
                                        <p:attrNameLst>
                                          <p:attrName>ppt_h</p:attrName>
                                        </p:attrNameLst>
                                      </p:cBhvr>
                                      <p:tavLst>
                                        <p:tav tm="0">
                                          <p:val>
                                            <p:fltVal val="0"/>
                                          </p:val>
                                        </p:tav>
                                        <p:tav tm="100000">
                                          <p:val>
                                            <p:strVal val="#ppt_h"/>
                                          </p:val>
                                        </p:tav>
                                      </p:tavLst>
                                    </p:anim>
                                    <p:animEffect transition="in" filter="fade">
                                      <p:cBhvr>
                                        <p:cTn id="19" dur="500"/>
                                        <p:tgtEl>
                                          <p:spTgt spid="1085446"/>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1085445"/>
                                        </p:tgtEl>
                                        <p:attrNameLst>
                                          <p:attrName>style.visibility</p:attrName>
                                        </p:attrNameLst>
                                      </p:cBhvr>
                                      <p:to>
                                        <p:strVal val="visible"/>
                                      </p:to>
                                    </p:set>
                                    <p:anim calcmode="lin" valueType="num">
                                      <p:cBhvr>
                                        <p:cTn id="23" dur="500" fill="hold"/>
                                        <p:tgtEl>
                                          <p:spTgt spid="1085445"/>
                                        </p:tgtEl>
                                        <p:attrNameLst>
                                          <p:attrName>ppt_w</p:attrName>
                                        </p:attrNameLst>
                                      </p:cBhvr>
                                      <p:tavLst>
                                        <p:tav tm="0">
                                          <p:val>
                                            <p:fltVal val="0"/>
                                          </p:val>
                                        </p:tav>
                                        <p:tav tm="100000">
                                          <p:val>
                                            <p:strVal val="#ppt_w"/>
                                          </p:val>
                                        </p:tav>
                                      </p:tavLst>
                                    </p:anim>
                                    <p:anim calcmode="lin" valueType="num">
                                      <p:cBhvr>
                                        <p:cTn id="24" dur="500" fill="hold"/>
                                        <p:tgtEl>
                                          <p:spTgt spid="1085445"/>
                                        </p:tgtEl>
                                        <p:attrNameLst>
                                          <p:attrName>ppt_h</p:attrName>
                                        </p:attrNameLst>
                                      </p:cBhvr>
                                      <p:tavLst>
                                        <p:tav tm="0">
                                          <p:val>
                                            <p:fltVal val="0"/>
                                          </p:val>
                                        </p:tav>
                                        <p:tav tm="100000">
                                          <p:val>
                                            <p:strVal val="#ppt_h"/>
                                          </p:val>
                                        </p:tav>
                                      </p:tavLst>
                                    </p:anim>
                                    <p:animEffect transition="in" filter="fade">
                                      <p:cBhvr>
                                        <p:cTn id="25" dur="500"/>
                                        <p:tgtEl>
                                          <p:spTgt spid="10854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5444">
                                            <p:txEl>
                                              <p:pRg st="2" end="2"/>
                                            </p:txEl>
                                          </p:spTgt>
                                        </p:tgtEl>
                                        <p:attrNameLst>
                                          <p:attrName>style.visibility</p:attrName>
                                        </p:attrNameLst>
                                      </p:cBhvr>
                                      <p:to>
                                        <p:strVal val="visible"/>
                                      </p:to>
                                    </p:set>
                                    <p:anim calcmode="lin" valueType="num">
                                      <p:cBhvr additive="base">
                                        <p:cTn id="30" dur="500" fill="hold"/>
                                        <p:tgtEl>
                                          <p:spTgt spid="108544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5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5444">
                                            <p:txEl>
                                              <p:pRg st="3" end="3"/>
                                            </p:txEl>
                                          </p:spTgt>
                                        </p:tgtEl>
                                        <p:attrNameLst>
                                          <p:attrName>style.visibility</p:attrName>
                                        </p:attrNameLst>
                                      </p:cBhvr>
                                      <p:to>
                                        <p:strVal val="visible"/>
                                      </p:to>
                                    </p:set>
                                    <p:anim calcmode="lin" valueType="num">
                                      <p:cBhvr additive="base">
                                        <p:cTn id="36" dur="500" fill="hold"/>
                                        <p:tgtEl>
                                          <p:spTgt spid="108544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854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5444">
                                            <p:txEl>
                                              <p:pRg st="4" end="4"/>
                                            </p:txEl>
                                          </p:spTgt>
                                        </p:tgtEl>
                                        <p:attrNameLst>
                                          <p:attrName>style.visibility</p:attrName>
                                        </p:attrNameLst>
                                      </p:cBhvr>
                                      <p:to>
                                        <p:strVal val="visible"/>
                                      </p:to>
                                    </p:set>
                                    <p:anim calcmode="lin" valueType="num">
                                      <p:cBhvr additive="base">
                                        <p:cTn id="42" dur="500" fill="hold"/>
                                        <p:tgtEl>
                                          <p:spTgt spid="108544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54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5444">
                                            <p:txEl>
                                              <p:pRg st="5" end="5"/>
                                            </p:txEl>
                                          </p:spTgt>
                                        </p:tgtEl>
                                        <p:attrNameLst>
                                          <p:attrName>style.visibility</p:attrName>
                                        </p:attrNameLst>
                                      </p:cBhvr>
                                      <p:to>
                                        <p:strVal val="visible"/>
                                      </p:to>
                                    </p:set>
                                    <p:anim calcmode="lin" valueType="num">
                                      <p:cBhvr additive="base">
                                        <p:cTn id="48" dur="500" fill="hold"/>
                                        <p:tgtEl>
                                          <p:spTgt spid="108544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54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Continuous conversion of energy into work requires a cyclical process and the transfer of energy from the system.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you've ever camped out you've probably                  used a campfire in these two obvious ways:	</a:t>
            </a:r>
          </a:p>
          <a:p>
            <a:pPr>
              <a:spcBef>
                <a:spcPct val="20000"/>
              </a:spcBef>
            </a:pPr>
            <a:r>
              <a:rPr lang="en-US" sz="2400">
                <a:solidFill>
                  <a:srgbClr val="000000"/>
                </a:solidFill>
                <a:latin typeface="Arial" charset="0"/>
                <a:ea typeface="Calibri" pitchFamily="34" charset="0"/>
                <a:cs typeface="Times New Roman" pitchFamily="18" charset="0"/>
              </a:rPr>
              <a:t>- for cooking, and for warmth.</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both cases: </a:t>
            </a:r>
          </a:p>
          <a:p>
            <a:pPr>
              <a:spcBef>
                <a:spcPct val="20000"/>
              </a:spcBef>
            </a:pPr>
            <a:r>
              <a:rPr lang="en-US" sz="2400">
                <a:solidFill>
                  <a:srgbClr val="000000"/>
                </a:solidFill>
                <a:latin typeface="Arial" charset="0"/>
                <a:ea typeface="Calibri" pitchFamily="34" charset="0"/>
                <a:cs typeface="Times New Roman" pitchFamily="18" charset="0"/>
              </a:rPr>
              <a:t> (1) It is the heat released during combustion                           	(a chemical reaction) that is used.</a:t>
            </a:r>
          </a:p>
          <a:p>
            <a:pPr>
              <a:spcBef>
                <a:spcPct val="20000"/>
              </a:spcBef>
            </a:pPr>
            <a:r>
              <a:rPr lang="en-US" sz="2400">
                <a:solidFill>
                  <a:srgbClr val="000000"/>
                </a:solidFill>
                <a:latin typeface="Arial" charset="0"/>
                <a:ea typeface="Calibri" pitchFamily="34" charset="0"/>
                <a:cs typeface="Times New Roman" pitchFamily="18" charset="0"/>
              </a:rPr>
              <a:t> (2) The heat is used directly.</a:t>
            </a:r>
          </a:p>
          <a:p>
            <a:pPr>
              <a:spcBef>
                <a:spcPct val="20000"/>
              </a:spcBef>
            </a:pPr>
            <a:r>
              <a:rPr lang="en-US" sz="2400">
                <a:solidFill>
                  <a:srgbClr val="000000"/>
                </a:solidFill>
                <a:latin typeface="Arial" charset="0"/>
                <a:ea typeface="Calibri" pitchFamily="34" charset="0"/>
                <a:cs typeface="Times New Roman" pitchFamily="18" charset="0"/>
              </a:rPr>
              <a:t> (3) Some </a:t>
            </a:r>
            <a:r>
              <a:rPr lang="en-US" sz="2400" b="1">
                <a:solidFill>
                  <a:srgbClr val="FF0000"/>
                </a:solidFill>
                <a:latin typeface="Arial" charset="0"/>
                <a:ea typeface="Calibri" pitchFamily="34" charset="0"/>
                <a:cs typeface="Times New Roman" pitchFamily="18" charset="0"/>
              </a:rPr>
              <a:t>heat is lost</a:t>
            </a:r>
            <a:r>
              <a:rPr lang="en-US" sz="2400">
                <a:solidFill>
                  <a:srgbClr val="000000"/>
                </a:solidFill>
                <a:latin typeface="Arial" charset="0"/>
                <a:ea typeface="Calibri" pitchFamily="34" charset="0"/>
                <a:cs typeface="Times New Roman" pitchFamily="18" charset="0"/>
              </a:rPr>
              <a:t> to the                                  	environment or wasted. 	</a:t>
            </a:r>
          </a:p>
        </p:txBody>
      </p:sp>
      <p:sp>
        <p:nvSpPr>
          <p:cNvPr id="235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3284" name="Picture 4"/>
          <p:cNvPicPr>
            <a:picLocks noChangeAspect="1" noChangeArrowheads="1"/>
          </p:cNvPicPr>
          <p:nvPr/>
        </p:nvPicPr>
        <p:blipFill>
          <a:blip r:embed="rId6" cstate="print"/>
          <a:srcRect/>
          <a:stretch>
            <a:fillRect/>
          </a:stretch>
        </p:blipFill>
        <p:spPr bwMode="auto">
          <a:xfrm>
            <a:off x="5654675" y="2111375"/>
            <a:ext cx="3489325" cy="4746625"/>
          </a:xfrm>
          <a:prstGeom prst="rect">
            <a:avLst/>
          </a:prstGeom>
          <a:noFill/>
          <a:ln w="9525">
            <a:noFill/>
            <a:miter lim="800000"/>
            <a:headEnd/>
            <a:tailEnd/>
          </a:ln>
        </p:spPr>
      </p:pic>
      <p:sp>
        <p:nvSpPr>
          <p:cNvPr id="993285" name="Freeform 5"/>
          <p:cNvSpPr>
            <a:spLocks/>
          </p:cNvSpPr>
          <p:nvPr/>
        </p:nvSpPr>
        <p:spPr bwMode="auto">
          <a:xfrm>
            <a:off x="4022725" y="2292350"/>
            <a:ext cx="3722688"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
        <p:nvSpPr>
          <p:cNvPr id="993286" name="Freeform 6"/>
          <p:cNvSpPr>
            <a:spLocks/>
          </p:cNvSpPr>
          <p:nvPr/>
        </p:nvSpPr>
        <p:spPr bwMode="auto">
          <a:xfrm>
            <a:off x="719138" y="2662238"/>
            <a:ext cx="1130300" cy="334962"/>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0" end="0"/>
                                            </p:txEl>
                                          </p:spTgt>
                                        </p:tgtEl>
                                        <p:attrNameLst>
                                          <p:attrName>style.visibility</p:attrName>
                                        </p:attrNameLst>
                                      </p:cBhvr>
                                      <p:to>
                                        <p:strVal val="visible"/>
                                      </p:to>
                                    </p:set>
                                    <p:anim calcmode="lin" valueType="num">
                                      <p:cBhvr additive="base">
                                        <p:cTn id="7" dur="500" fill="hold"/>
                                        <p:tgtEl>
                                          <p:spTgt spid="993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1" end="1"/>
                                            </p:txEl>
                                          </p:spTgt>
                                        </p:tgtEl>
                                        <p:attrNameLst>
                                          <p:attrName>style.visibility</p:attrName>
                                        </p:attrNameLst>
                                      </p:cBhvr>
                                      <p:to>
                                        <p:strVal val="visible"/>
                                      </p:to>
                                    </p:set>
                                    <p:anim calcmode="lin" valueType="num">
                                      <p:cBhvr additive="base">
                                        <p:cTn id="13"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3284"/>
                                        </p:tgtEl>
                                        <p:attrNameLst>
                                          <p:attrName>style.visibility</p:attrName>
                                        </p:attrNameLst>
                                      </p:cBhvr>
                                      <p:to>
                                        <p:strVal val="visible"/>
                                      </p:to>
                                    </p:set>
                                    <p:animEffect transition="in" filter="fade">
                                      <p:cBhvr>
                                        <p:cTn id="17" dur="2000"/>
                                        <p:tgtEl>
                                          <p:spTgt spid="99328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93282">
                                            <p:txEl>
                                              <p:pRg st="2" end="2"/>
                                            </p:txEl>
                                          </p:spTgt>
                                        </p:tgtEl>
                                        <p:attrNameLst>
                                          <p:attrName>style.visibility</p:attrName>
                                        </p:attrNameLst>
                                      </p:cBhvr>
                                      <p:to>
                                        <p:strVal val="visible"/>
                                      </p:to>
                                    </p:set>
                                    <p:anim calcmode="lin" valueType="num">
                                      <p:cBhvr additive="base">
                                        <p:cTn id="22"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3282">
                                            <p:txEl>
                                              <p:pRg st="3" end="3"/>
                                            </p:txEl>
                                          </p:spTgt>
                                        </p:tgtEl>
                                        <p:attrNameLst>
                                          <p:attrName>style.visibility</p:attrName>
                                        </p:attrNameLst>
                                      </p:cBhvr>
                                      <p:to>
                                        <p:strVal val="visible"/>
                                      </p:to>
                                    </p:set>
                                    <p:anim calcmode="lin" valueType="num">
                                      <p:cBhvr additive="base">
                                        <p:cTn id="28"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3282">
                                            <p:txEl>
                                              <p:pRg st="4" end="4"/>
                                            </p:txEl>
                                          </p:spTgt>
                                        </p:tgtEl>
                                        <p:attrNameLst>
                                          <p:attrName>style.visibility</p:attrName>
                                        </p:attrNameLst>
                                      </p:cBhvr>
                                      <p:to>
                                        <p:strVal val="visible"/>
                                      </p:to>
                                    </p:set>
                                    <p:anim calcmode="lin" valueType="num">
                                      <p:cBhvr additive="base">
                                        <p:cTn id="34"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3282">
                                            <p:txEl>
                                              <p:pRg st="5" end="5"/>
                                            </p:txEl>
                                          </p:spTgt>
                                        </p:tgtEl>
                                        <p:attrNameLst>
                                          <p:attrName>style.visibility</p:attrName>
                                        </p:attrNameLst>
                                      </p:cBhvr>
                                      <p:to>
                                        <p:strVal val="visible"/>
                                      </p:to>
                                    </p:set>
                                    <p:anim calcmode="lin" valueType="num">
                                      <p:cBhvr additive="base">
                                        <p:cTn id="4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3282">
                                            <p:txEl>
                                              <p:pRg st="6" end="6"/>
                                            </p:txEl>
                                          </p:spTgt>
                                        </p:tgtEl>
                                        <p:attrNameLst>
                                          <p:attrName>style.visibility</p:attrName>
                                        </p:attrNameLst>
                                      </p:cBhvr>
                                      <p:to>
                                        <p:strVal val="visible"/>
                                      </p:to>
                                    </p:set>
                                    <p:anim calcmode="lin" valueType="num">
                                      <p:cBhvr additive="base">
                                        <p:cTn id="46" dur="500" fill="hold"/>
                                        <p:tgtEl>
                                          <p:spTgt spid="99328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32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3282">
                                            <p:txEl>
                                              <p:pRg st="7" end="7"/>
                                            </p:txEl>
                                          </p:spTgt>
                                        </p:tgtEl>
                                        <p:attrNameLst>
                                          <p:attrName>style.visibility</p:attrName>
                                        </p:attrNameLst>
                                      </p:cBhvr>
                                      <p:to>
                                        <p:strVal val="visible"/>
                                      </p:to>
                                    </p:set>
                                    <p:anim calcmode="lin" valueType="num">
                                      <p:cBhvr additive="base">
                                        <p:cTn id="52" dur="500" fill="hold"/>
                                        <p:tgtEl>
                                          <p:spTgt spid="99328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32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93285"/>
                                        </p:tgtEl>
                                        <p:attrNameLst>
                                          <p:attrName>style.visibility</p:attrName>
                                        </p:attrNameLst>
                                      </p:cBhvr>
                                      <p:to>
                                        <p:strVal val="visible"/>
                                      </p:to>
                                    </p:set>
                                    <p:animEffect transition="in" filter="wipe(left)">
                                      <p:cBhvr>
                                        <p:cTn id="58" dur="500"/>
                                        <p:tgtEl>
                                          <p:spTgt spid="993285"/>
                                        </p:tgtEl>
                                      </p:cBhvr>
                                    </p:animEffect>
                                  </p:childTnLst>
                                  <p:subTnLst>
                                    <p:audio>
                                      <p:cMediaNode>
                                        <p:cTn display="0" masterRel="sameClick">
                                          <p:stCondLst>
                                            <p:cond evt="begin" delay="0">
                                              <p:tn val="56"/>
                                            </p:cond>
                                          </p:stCondLst>
                                          <p:endCondLst>
                                            <p:cond evt="onStopAudio" delay="0">
                                              <p:tgtEl>
                                                <p:sldTgt/>
                                              </p:tgtEl>
                                            </p:cond>
                                          </p:endCondLst>
                                        </p:cTn>
                                        <p:tgtEl>
                                          <p:sndTgt r:embed="rId5" name="chimes.wav"/>
                                        </p:tgtEl>
                                      </p:cMediaNode>
                                    </p:audio>
                                  </p:sub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993286"/>
                                        </p:tgtEl>
                                        <p:attrNameLst>
                                          <p:attrName>style.visibility</p:attrName>
                                        </p:attrNameLst>
                                      </p:cBhvr>
                                      <p:to>
                                        <p:strVal val="visible"/>
                                      </p:to>
                                    </p:set>
                                    <p:animEffect transition="in" filter="wipe(left)">
                                      <p:cBhvr>
                                        <p:cTn id="62" dur="500"/>
                                        <p:tgtEl>
                                          <p:spTgt spid="993286"/>
                                        </p:tgtEl>
                                      </p:cBhvr>
                                    </p:animEffect>
                                  </p:childTnLst>
                                  <p:subTnLst>
                                    <p:audio>
                                      <p:cMediaNode>
                                        <p:cTn display="0" masterRel="sameClick">
                                          <p:stCondLst>
                                            <p:cond evt="begin" delay="0">
                                              <p:tn val="6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5" grpId="0" animBg="1"/>
      <p:bldP spid="9932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Continuous conversion of energy into work requires a cyclical process and the transfer of energy from the system.</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you want to convert the heat to useful work,            some sort of </a:t>
            </a:r>
            <a:r>
              <a:rPr lang="en-US" sz="2400" b="1">
                <a:solidFill>
                  <a:srgbClr val="000000"/>
                </a:solidFill>
                <a:latin typeface="Arial" charset="0"/>
                <a:ea typeface="Calibri" pitchFamily="34" charset="0"/>
                <a:cs typeface="Times New Roman" pitchFamily="18" charset="0"/>
              </a:rPr>
              <a:t>engine</a:t>
            </a:r>
            <a:r>
              <a:rPr lang="en-US" sz="2400">
                <a:solidFill>
                  <a:srgbClr val="000000"/>
                </a:solidFill>
                <a:latin typeface="Arial" charset="0"/>
                <a:ea typeface="Calibri" pitchFamily="34" charset="0"/>
                <a:cs typeface="Times New Roman" pitchFamily="18" charset="0"/>
              </a:rPr>
              <a:t> must be designed.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example, the potential energy of a hot air            balloon can be changed with heat…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And to make an electricity-producing engine…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Once the water is used up, the balloon must                 </a:t>
            </a:r>
            <a:r>
              <a:rPr lang="en-US" sz="2400" b="1">
                <a:solidFill>
                  <a:srgbClr val="FF0000"/>
                </a:solidFill>
                <a:latin typeface="Arial" charset="0"/>
                <a:ea typeface="Calibri" pitchFamily="34" charset="0"/>
                <a:cs typeface="Times New Roman" pitchFamily="18" charset="0"/>
              </a:rPr>
              <a:t>cool down</a:t>
            </a:r>
            <a:r>
              <a:rPr lang="en-US" sz="2400">
                <a:solidFill>
                  <a:srgbClr val="000000"/>
                </a:solidFill>
                <a:latin typeface="Arial" charset="0"/>
                <a:ea typeface="Calibri" pitchFamily="34" charset="0"/>
                <a:cs typeface="Times New Roman" pitchFamily="18" charset="0"/>
              </a:rPr>
              <a:t>, descend, and refill its water supply.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Then it can repeat the motion in a </a:t>
            </a:r>
            <a:r>
              <a:rPr lang="en-US" sz="2400" b="1">
                <a:solidFill>
                  <a:srgbClr val="008000"/>
                </a:solidFill>
                <a:latin typeface="Arial" charset="0"/>
                <a:ea typeface="Calibri" pitchFamily="34" charset="0"/>
                <a:cs typeface="Times New Roman" pitchFamily="18" charset="0"/>
              </a:rPr>
              <a:t>cyclical        process</a:t>
            </a:r>
            <a:r>
              <a:rPr lang="en-US" sz="2400">
                <a:solidFill>
                  <a:srgbClr val="000000"/>
                </a:solidFill>
                <a:latin typeface="Arial" charset="0"/>
                <a:ea typeface="Calibri" pitchFamily="34" charset="0"/>
                <a:cs typeface="Times New Roman" pitchFamily="18" charset="0"/>
              </a:rPr>
              <a:t> that will keep producing electricity.</a:t>
            </a:r>
          </a:p>
        </p:txBody>
      </p:sp>
      <p:grpSp>
        <p:nvGrpSpPr>
          <p:cNvPr id="2" name="Group 5"/>
          <p:cNvGrpSpPr>
            <a:grpSpLocks/>
          </p:cNvGrpSpPr>
          <p:nvPr/>
        </p:nvGrpSpPr>
        <p:grpSpPr bwMode="auto">
          <a:xfrm>
            <a:off x="7251700" y="4586288"/>
            <a:ext cx="2454275" cy="2454275"/>
            <a:chOff x="1058" y="1271"/>
            <a:chExt cx="1546" cy="1546"/>
          </a:xfrm>
        </p:grpSpPr>
        <p:pic>
          <p:nvPicPr>
            <p:cNvPr id="24594" name="Picture 6"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5" name="Picture 7"/>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2458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5336" name="Picture 8"/>
          <p:cNvPicPr>
            <a:picLocks noChangeAspect="1" noChangeArrowheads="1"/>
          </p:cNvPicPr>
          <p:nvPr/>
        </p:nvPicPr>
        <p:blipFill>
          <a:blip r:embed="rId8" cstate="print"/>
          <a:srcRect/>
          <a:stretch>
            <a:fillRect/>
          </a:stretch>
        </p:blipFill>
        <p:spPr bwMode="auto">
          <a:xfrm>
            <a:off x="7589838" y="5068888"/>
            <a:ext cx="1260475" cy="1555750"/>
          </a:xfrm>
          <a:prstGeom prst="rect">
            <a:avLst/>
          </a:prstGeom>
          <a:noFill/>
          <a:ln w="9525">
            <a:noFill/>
            <a:miter lim="800000"/>
            <a:headEnd/>
            <a:tailEnd/>
          </a:ln>
        </p:spPr>
      </p:pic>
      <p:grpSp>
        <p:nvGrpSpPr>
          <p:cNvPr id="3" name="Group 9"/>
          <p:cNvGrpSpPr>
            <a:grpSpLocks/>
          </p:cNvGrpSpPr>
          <p:nvPr/>
        </p:nvGrpSpPr>
        <p:grpSpPr bwMode="auto">
          <a:xfrm>
            <a:off x="7275513" y="182563"/>
            <a:ext cx="2454275" cy="3694112"/>
            <a:chOff x="1387" y="676"/>
            <a:chExt cx="1546" cy="2327"/>
          </a:xfrm>
        </p:grpSpPr>
        <p:grpSp>
          <p:nvGrpSpPr>
            <p:cNvPr id="24587" name="Group 10"/>
            <p:cNvGrpSpPr>
              <a:grpSpLocks/>
            </p:cNvGrpSpPr>
            <p:nvPr/>
          </p:nvGrpSpPr>
          <p:grpSpPr bwMode="auto">
            <a:xfrm>
              <a:off x="1387" y="676"/>
              <a:ext cx="1546" cy="1546"/>
              <a:chOff x="1058" y="1271"/>
              <a:chExt cx="1546" cy="1546"/>
            </a:xfrm>
          </p:grpSpPr>
          <p:pic>
            <p:nvPicPr>
              <p:cNvPr id="24592"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3"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5341"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589"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4590"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4591"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995345"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
        <p:nvSpPr>
          <p:cNvPr id="995351" name="Freeform 23"/>
          <p:cNvSpPr>
            <a:spLocks/>
          </p:cNvSpPr>
          <p:nvPr/>
        </p:nvSpPr>
        <p:spPr bwMode="auto">
          <a:xfrm>
            <a:off x="719138" y="2279650"/>
            <a:ext cx="2220912"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008000">
              <a:alpha val="34901"/>
            </a:srgbClr>
          </a:solidFill>
          <a:ln w="9525">
            <a:noFill/>
            <a:round/>
            <a:headEnd/>
            <a:tailEnd/>
          </a:ln>
        </p:spPr>
        <p:txBody>
          <a:bodyPr/>
          <a:lstStyle/>
          <a:p>
            <a:endParaRPr lang="en-US"/>
          </a:p>
        </p:txBody>
      </p:sp>
      <p:sp>
        <p:nvSpPr>
          <p:cNvPr id="995352" name="Freeform 24"/>
          <p:cNvSpPr>
            <a:spLocks/>
          </p:cNvSpPr>
          <p:nvPr/>
        </p:nvSpPr>
        <p:spPr bwMode="auto">
          <a:xfrm>
            <a:off x="4022725" y="2292350"/>
            <a:ext cx="3743325"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
        <p:nvSpPr>
          <p:cNvPr id="995353" name="Freeform 25"/>
          <p:cNvSpPr>
            <a:spLocks/>
          </p:cNvSpPr>
          <p:nvPr/>
        </p:nvSpPr>
        <p:spPr bwMode="auto">
          <a:xfrm>
            <a:off x="719138" y="2662238"/>
            <a:ext cx="1130300" cy="334962"/>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2" end="2"/>
                                            </p:txEl>
                                          </p:spTgt>
                                        </p:tgtEl>
                                        <p:attrNameLst>
                                          <p:attrName>style.visibility</p:attrName>
                                        </p:attrNameLst>
                                      </p:cBhvr>
                                      <p:to>
                                        <p:strVal val="visible"/>
                                      </p:to>
                                    </p:set>
                                    <p:anim calcmode="lin" valueType="num">
                                      <p:cBhvr additive="base">
                                        <p:cTn id="7"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5330">
                                            <p:txEl>
                                              <p:pRg st="3" end="3"/>
                                            </p:txEl>
                                          </p:spTgt>
                                        </p:tgtEl>
                                        <p:attrNameLst>
                                          <p:attrName>style.visibility</p:attrName>
                                        </p:attrNameLst>
                                      </p:cBhvr>
                                      <p:to>
                                        <p:strVal val="visible"/>
                                      </p:to>
                                    </p:set>
                                    <p:anim calcmode="lin" valueType="num">
                                      <p:cBhvr additive="base">
                                        <p:cTn id="13"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33333E-6 1.85185E-6 L -3.33333E-6 -1.20162 " pathEditMode="relative" rAng="0" ptsTypes="AA">
                                      <p:cBhvr>
                                        <p:cTn id="18" dur="5000" fill="hold"/>
                                        <p:tgtEl>
                                          <p:spTgt spid="2"/>
                                        </p:tgtEl>
                                        <p:attrNameLst>
                                          <p:attrName>ppt_x</p:attrName>
                                          <p:attrName>ppt_y</p:attrName>
                                        </p:attrNameLst>
                                      </p:cBhvr>
                                      <p:rCtr x="0" y="-601"/>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95330">
                                            <p:txEl>
                                              <p:pRg st="4" end="4"/>
                                            </p:txEl>
                                          </p:spTgt>
                                        </p:tgtEl>
                                        <p:attrNameLst>
                                          <p:attrName>style.visibility</p:attrName>
                                        </p:attrNameLst>
                                      </p:cBhvr>
                                      <p:to>
                                        <p:strVal val="visible"/>
                                      </p:to>
                                    </p:set>
                                    <p:anim calcmode="lin" valueType="num">
                                      <p:cBhvr additive="base">
                                        <p:cTn id="23" dur="500" fill="hold"/>
                                        <p:tgtEl>
                                          <p:spTgt spid="9953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53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0" fill="hold"/>
                                        <p:tgtEl>
                                          <p:spTgt spid="3"/>
                                        </p:tgtEl>
                                        <p:attrNameLst>
                                          <p:attrName>ppt_x</p:attrName>
                                        </p:attrNameLst>
                                      </p:cBhvr>
                                      <p:tavLst>
                                        <p:tav tm="0">
                                          <p:val>
                                            <p:strVal val="#ppt_x"/>
                                          </p:val>
                                        </p:tav>
                                        <p:tav tm="100000">
                                          <p:val>
                                            <p:strVal val="#ppt_x"/>
                                          </p:val>
                                        </p:tav>
                                      </p:tavLst>
                                    </p:anim>
                                    <p:anim calcmode="lin" valueType="num">
                                      <p:cBhvr additive="base">
                                        <p:cTn id="30"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95345"/>
                                        </p:tgtEl>
                                        <p:attrNameLst>
                                          <p:attrName>style.visibility</p:attrName>
                                        </p:attrNameLst>
                                      </p:cBhvr>
                                      <p:to>
                                        <p:strVal val="visible"/>
                                      </p:to>
                                    </p:set>
                                    <p:animEffect transition="in" filter="wipe(up)">
                                      <p:cBhvr>
                                        <p:cTn id="35" dur="500"/>
                                        <p:tgtEl>
                                          <p:spTgt spid="9953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95336"/>
                                        </p:tgtEl>
                                        <p:attrNameLst>
                                          <p:attrName>style.visibility</p:attrName>
                                        </p:attrNameLst>
                                      </p:cBhvr>
                                      <p:to>
                                        <p:strVal val="visible"/>
                                      </p:to>
                                    </p:set>
                                    <p:animEffect transition="in" filter="fade">
                                      <p:cBhvr>
                                        <p:cTn id="40" dur="2000"/>
                                        <p:tgtEl>
                                          <p:spTgt spid="9953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95330">
                                            <p:txEl>
                                              <p:pRg st="5" end="5"/>
                                            </p:txEl>
                                          </p:spTgt>
                                        </p:tgtEl>
                                        <p:attrNameLst>
                                          <p:attrName>style.visibility</p:attrName>
                                        </p:attrNameLst>
                                      </p:cBhvr>
                                      <p:to>
                                        <p:strVal val="visible"/>
                                      </p:to>
                                    </p:set>
                                    <p:anim calcmode="lin" valueType="num">
                                      <p:cBhvr additive="base">
                                        <p:cTn id="45" dur="500" fill="hold"/>
                                        <p:tgtEl>
                                          <p:spTgt spid="99533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953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95352"/>
                                        </p:tgtEl>
                                        <p:attrNameLst>
                                          <p:attrName>style.visibility</p:attrName>
                                        </p:attrNameLst>
                                      </p:cBhvr>
                                      <p:to>
                                        <p:strVal val="visible"/>
                                      </p:to>
                                    </p:set>
                                    <p:animEffect transition="in" filter="wipe(left)">
                                      <p:cBhvr>
                                        <p:cTn id="51" dur="500"/>
                                        <p:tgtEl>
                                          <p:spTgt spid="995352"/>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995353"/>
                                        </p:tgtEl>
                                        <p:attrNameLst>
                                          <p:attrName>style.visibility</p:attrName>
                                        </p:attrNameLst>
                                      </p:cBhvr>
                                      <p:to>
                                        <p:strVal val="visible"/>
                                      </p:to>
                                    </p:set>
                                    <p:animEffect transition="in" filter="wipe(left)">
                                      <p:cBhvr>
                                        <p:cTn id="55" dur="500"/>
                                        <p:tgtEl>
                                          <p:spTgt spid="995353"/>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95330">
                                            <p:txEl>
                                              <p:pRg st="6" end="6"/>
                                            </p:txEl>
                                          </p:spTgt>
                                        </p:tgtEl>
                                        <p:attrNameLst>
                                          <p:attrName>style.visibility</p:attrName>
                                        </p:attrNameLst>
                                      </p:cBhvr>
                                      <p:to>
                                        <p:strVal val="visible"/>
                                      </p:to>
                                    </p:set>
                                    <p:anim calcmode="lin" valueType="num">
                                      <p:cBhvr additive="base">
                                        <p:cTn id="60" dur="500" fill="hold"/>
                                        <p:tgtEl>
                                          <p:spTgt spid="995330">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953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95351"/>
                                        </p:tgtEl>
                                        <p:attrNameLst>
                                          <p:attrName>style.visibility</p:attrName>
                                        </p:attrNameLst>
                                      </p:cBhvr>
                                      <p:to>
                                        <p:strVal val="visible"/>
                                      </p:to>
                                    </p:set>
                                    <p:animEffect transition="in" filter="wipe(left)">
                                      <p:cBhvr>
                                        <p:cTn id="65" dur="500"/>
                                        <p:tgtEl>
                                          <p:spTgt spid="995351"/>
                                        </p:tgtEl>
                                      </p:cBhvr>
                                    </p:animEffect>
                                  </p:childTnLst>
                                  <p:subTnLst>
                                    <p:audio>
                                      <p:cMediaNode>
                                        <p:cTn display="0" masterRel="sameClick">
                                          <p:stCondLst>
                                            <p:cond evt="begin" delay="0">
                                              <p:tn val="63"/>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45" grpId="0" animBg="1"/>
      <p:bldP spid="995351" grpId="0" animBg="1"/>
      <p:bldP spid="995352" grpId="0" animBg="1"/>
      <p:bldP spid="9953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44" name="Rectangle 20"/>
          <p:cNvSpPr>
            <a:spLocks noChangeArrowheads="1"/>
          </p:cNvSpPr>
          <p:nvPr/>
        </p:nvSpPr>
        <p:spPr bwMode="auto">
          <a:xfrm>
            <a:off x="685800" y="1854200"/>
            <a:ext cx="7772400" cy="5003800"/>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In the balloon-water electricity engine name                         all of the energy conversions that occur.</a:t>
            </a:r>
          </a:p>
          <a:p>
            <a:r>
              <a:rPr lang="en-US" sz="2400">
                <a:latin typeface="Arial" charset="0"/>
              </a:rPr>
              <a:t>SOLUTION:</a:t>
            </a:r>
          </a:p>
          <a:p>
            <a:r>
              <a:rPr lang="en-US" sz="2400">
                <a:latin typeface="Arial" charset="0"/>
              </a:rPr>
              <a:t>1 - Coal (or wood) becomes heat.</a:t>
            </a:r>
          </a:p>
          <a:p>
            <a:r>
              <a:rPr lang="en-US" sz="2400">
                <a:latin typeface="Arial" charset="0"/>
              </a:rPr>
              <a:t>2 - Heat expands air in balloon to decrease its            	density.</a:t>
            </a:r>
          </a:p>
          <a:p>
            <a:r>
              <a:rPr lang="en-US" sz="2400">
                <a:latin typeface="Arial" charset="0"/>
              </a:rPr>
              <a:t>3 - Buoyant force causes balloon to rise, increasing 	potential energy of the water.</a:t>
            </a:r>
          </a:p>
          <a:p>
            <a:r>
              <a:rPr lang="en-US" sz="2400">
                <a:latin typeface="Arial" charset="0"/>
              </a:rPr>
              <a:t>4 - Falling water converts potential to kinetic energy.</a:t>
            </a:r>
          </a:p>
          <a:p>
            <a:r>
              <a:rPr lang="en-US" sz="2400">
                <a:latin typeface="Arial" charset="0"/>
              </a:rPr>
              <a:t>5 - Moving water collides with fan blades and             	imparts kinetic energy to them.</a:t>
            </a:r>
          </a:p>
          <a:p>
            <a:r>
              <a:rPr lang="en-US" sz="2400">
                <a:latin typeface="Arial" charset="0"/>
              </a:rPr>
              <a:t>6 - Moving fan blades generate electricity.</a:t>
            </a:r>
            <a:endParaRPr lang="en-US" sz="2400">
              <a:latin typeface="Arial" charset="0"/>
              <a:sym typeface="Symbol" pitchFamily="18" charset="2"/>
            </a:endParaRPr>
          </a:p>
        </p:txBody>
      </p:sp>
      <p:sp>
        <p:nvSpPr>
          <p:cNvPr id="25603"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25604"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999432" name="Picture 8"/>
          <p:cNvPicPr>
            <a:picLocks noChangeAspect="1" noChangeArrowheads="1"/>
          </p:cNvPicPr>
          <p:nvPr/>
        </p:nvPicPr>
        <p:blipFill>
          <a:blip r:embed="rId5" cstate="print"/>
          <a:srcRect/>
          <a:stretch>
            <a:fillRect/>
          </a:stretch>
        </p:blipFill>
        <p:spPr bwMode="auto">
          <a:xfrm>
            <a:off x="7589838" y="5284788"/>
            <a:ext cx="1260475" cy="1555750"/>
          </a:xfrm>
          <a:prstGeom prst="rect">
            <a:avLst/>
          </a:prstGeom>
          <a:noFill/>
          <a:ln w="9525">
            <a:noFill/>
            <a:miter lim="800000"/>
            <a:headEnd/>
            <a:tailEnd/>
          </a:ln>
        </p:spPr>
      </p:pic>
      <p:grpSp>
        <p:nvGrpSpPr>
          <p:cNvPr id="2" name="Group 9"/>
          <p:cNvGrpSpPr>
            <a:grpSpLocks/>
          </p:cNvGrpSpPr>
          <p:nvPr/>
        </p:nvGrpSpPr>
        <p:grpSpPr bwMode="auto">
          <a:xfrm>
            <a:off x="7275513" y="182563"/>
            <a:ext cx="2454275" cy="3694112"/>
            <a:chOff x="1387" y="676"/>
            <a:chExt cx="1546" cy="2327"/>
          </a:xfrm>
        </p:grpSpPr>
        <p:grpSp>
          <p:nvGrpSpPr>
            <p:cNvPr id="25608" name="Group 10"/>
            <p:cNvGrpSpPr>
              <a:grpSpLocks/>
            </p:cNvGrpSpPr>
            <p:nvPr/>
          </p:nvGrpSpPr>
          <p:grpSpPr bwMode="auto">
            <a:xfrm>
              <a:off x="1387" y="676"/>
              <a:ext cx="1546" cy="1546"/>
              <a:chOff x="1058" y="1271"/>
              <a:chExt cx="1546" cy="1546"/>
            </a:xfrm>
          </p:grpSpPr>
          <p:pic>
            <p:nvPicPr>
              <p:cNvPr id="25613"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5614"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9437"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5610"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5611"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5612"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999441"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9444">
                                            <p:txEl>
                                              <p:pRg st="0" end="0"/>
                                            </p:txEl>
                                          </p:spTgt>
                                        </p:tgtEl>
                                        <p:attrNameLst>
                                          <p:attrName>style.visibility</p:attrName>
                                        </p:attrNameLst>
                                      </p:cBhvr>
                                      <p:to>
                                        <p:strVal val="visible"/>
                                      </p:to>
                                    </p:set>
                                    <p:anim calcmode="lin" valueType="num">
                                      <p:cBhvr additive="base">
                                        <p:cTn id="7" dur="500" fill="hold"/>
                                        <p:tgtEl>
                                          <p:spTgt spid="999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9444">
                                            <p:txEl>
                                              <p:pRg st="1" end="1"/>
                                            </p:txEl>
                                          </p:spTgt>
                                        </p:tgtEl>
                                        <p:attrNameLst>
                                          <p:attrName>style.visibility</p:attrName>
                                        </p:attrNameLst>
                                      </p:cBhvr>
                                      <p:to>
                                        <p:strVal val="visible"/>
                                      </p:to>
                                    </p:set>
                                    <p:anim calcmode="lin" valueType="num">
                                      <p:cBhvr additive="base">
                                        <p:cTn id="13" dur="500" fill="hold"/>
                                        <p:tgtEl>
                                          <p:spTgt spid="999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ppt_x"/>
                                          </p:val>
                                        </p:tav>
                                        <p:tav tm="100000">
                                          <p:val>
                                            <p:strVal val="#ppt_x"/>
                                          </p:val>
                                        </p:tav>
                                      </p:tavLst>
                                    </p:anim>
                                    <p:anim calcmode="lin" valueType="num">
                                      <p:cBhvr additive="base">
                                        <p:cTn id="2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99441"/>
                                        </p:tgtEl>
                                        <p:attrNameLst>
                                          <p:attrName>style.visibility</p:attrName>
                                        </p:attrNameLst>
                                      </p:cBhvr>
                                      <p:to>
                                        <p:strVal val="visible"/>
                                      </p:to>
                                    </p:set>
                                    <p:animEffect transition="in" filter="wipe(up)">
                                      <p:cBhvr>
                                        <p:cTn id="25" dur="500"/>
                                        <p:tgtEl>
                                          <p:spTgt spid="9994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99432"/>
                                        </p:tgtEl>
                                        <p:attrNameLst>
                                          <p:attrName>style.visibility</p:attrName>
                                        </p:attrNameLst>
                                      </p:cBhvr>
                                      <p:to>
                                        <p:strVal val="visible"/>
                                      </p:to>
                                    </p:set>
                                    <p:animEffect transition="in" filter="fade">
                                      <p:cBhvr>
                                        <p:cTn id="30" dur="2000"/>
                                        <p:tgtEl>
                                          <p:spTgt spid="9994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99444">
                                            <p:txEl>
                                              <p:pRg st="2" end="2"/>
                                            </p:txEl>
                                          </p:spTgt>
                                        </p:tgtEl>
                                        <p:attrNameLst>
                                          <p:attrName>style.visibility</p:attrName>
                                        </p:attrNameLst>
                                      </p:cBhvr>
                                      <p:to>
                                        <p:strVal val="visible"/>
                                      </p:to>
                                    </p:set>
                                    <p:anim calcmode="lin" valueType="num">
                                      <p:cBhvr additive="base">
                                        <p:cTn id="35" dur="500" fill="hold"/>
                                        <p:tgtEl>
                                          <p:spTgt spid="99944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9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99444">
                                            <p:txEl>
                                              <p:pRg st="3" end="3"/>
                                            </p:txEl>
                                          </p:spTgt>
                                        </p:tgtEl>
                                        <p:attrNameLst>
                                          <p:attrName>style.visibility</p:attrName>
                                        </p:attrNameLst>
                                      </p:cBhvr>
                                      <p:to>
                                        <p:strVal val="visible"/>
                                      </p:to>
                                    </p:set>
                                    <p:anim calcmode="lin" valueType="num">
                                      <p:cBhvr additive="base">
                                        <p:cTn id="41" dur="500" fill="hold"/>
                                        <p:tgtEl>
                                          <p:spTgt spid="99944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994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99444">
                                            <p:txEl>
                                              <p:pRg st="4" end="4"/>
                                            </p:txEl>
                                          </p:spTgt>
                                        </p:tgtEl>
                                        <p:attrNameLst>
                                          <p:attrName>style.visibility</p:attrName>
                                        </p:attrNameLst>
                                      </p:cBhvr>
                                      <p:to>
                                        <p:strVal val="visible"/>
                                      </p:to>
                                    </p:set>
                                    <p:anim calcmode="lin" valueType="num">
                                      <p:cBhvr additive="base">
                                        <p:cTn id="47" dur="500" fill="hold"/>
                                        <p:tgtEl>
                                          <p:spTgt spid="99944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994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99444">
                                            <p:txEl>
                                              <p:pRg st="5" end="5"/>
                                            </p:txEl>
                                          </p:spTgt>
                                        </p:tgtEl>
                                        <p:attrNameLst>
                                          <p:attrName>style.visibility</p:attrName>
                                        </p:attrNameLst>
                                      </p:cBhvr>
                                      <p:to>
                                        <p:strVal val="visible"/>
                                      </p:to>
                                    </p:set>
                                    <p:anim calcmode="lin" valueType="num">
                                      <p:cBhvr additive="base">
                                        <p:cTn id="53" dur="500" fill="hold"/>
                                        <p:tgtEl>
                                          <p:spTgt spid="99944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994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99444">
                                            <p:txEl>
                                              <p:pRg st="6" end="6"/>
                                            </p:txEl>
                                          </p:spTgt>
                                        </p:tgtEl>
                                        <p:attrNameLst>
                                          <p:attrName>style.visibility</p:attrName>
                                        </p:attrNameLst>
                                      </p:cBhvr>
                                      <p:to>
                                        <p:strVal val="visible"/>
                                      </p:to>
                                    </p:set>
                                    <p:anim calcmode="lin" valueType="num">
                                      <p:cBhvr additive="base">
                                        <p:cTn id="59" dur="500" fill="hold"/>
                                        <p:tgtEl>
                                          <p:spTgt spid="99944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9944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99444">
                                            <p:txEl>
                                              <p:pRg st="7" end="7"/>
                                            </p:txEl>
                                          </p:spTgt>
                                        </p:tgtEl>
                                        <p:attrNameLst>
                                          <p:attrName>style.visibility</p:attrName>
                                        </p:attrNameLst>
                                      </p:cBhvr>
                                      <p:to>
                                        <p:strVal val="visible"/>
                                      </p:to>
                                    </p:set>
                                    <p:anim calcmode="lin" valueType="num">
                                      <p:cBhvr additive="base">
                                        <p:cTn id="65" dur="500" fill="hold"/>
                                        <p:tgtEl>
                                          <p:spTgt spid="99944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9944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99444">
                                            <p:txEl>
                                              <p:pRg st="8" end="8"/>
                                            </p:txEl>
                                          </p:spTgt>
                                        </p:tgtEl>
                                        <p:attrNameLst>
                                          <p:attrName>style.visibility</p:attrName>
                                        </p:attrNameLst>
                                      </p:cBhvr>
                                      <p:to>
                                        <p:strVal val="visible"/>
                                      </p:to>
                                    </p:set>
                                    <p:anim calcmode="lin" valueType="num">
                                      <p:cBhvr additive="base">
                                        <p:cTn id="71" dur="500" fill="hold"/>
                                        <p:tgtEl>
                                          <p:spTgt spid="999444">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9944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32194" name="Rectangle 2"/>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In the balloon-water electricity engine name                     all of the energy losses that occur.</a:t>
                </a:r>
              </a:p>
              <a:p>
                <a:r>
                  <a:rPr lang="en-US" sz="2400" dirty="0">
                    <a:latin typeface="Arial" charset="0"/>
                  </a:rPr>
                  <a:t>SOLUTION:</a:t>
                </a:r>
              </a:p>
              <a:p>
                <a:r>
                  <a:rPr lang="en-US" sz="2400" dirty="0">
                    <a:latin typeface="Arial" charset="0"/>
                  </a:rPr>
                  <a:t>1 - Coal loses heat to air outside balloon.</a:t>
                </a:r>
              </a:p>
              <a:p>
                <a:r>
                  <a:rPr lang="en-US" sz="2400" dirty="0">
                    <a:latin typeface="Arial" charset="0"/>
                  </a:rPr>
                  <a:t>2 - Hot balloon loses heat to outside air.</a:t>
                </a:r>
              </a:p>
              <a:p>
                <a:r>
                  <a:rPr lang="en-US" sz="2400" dirty="0">
                    <a:latin typeface="Arial" charset="0"/>
                  </a:rPr>
                  <a:t>3 - Excess hot air escapes bottom of balloon.</a:t>
                </a:r>
              </a:p>
              <a:p>
                <a:r>
                  <a:rPr lang="en-US" sz="2400" dirty="0">
                    <a:latin typeface="Arial" charset="0"/>
                  </a:rPr>
                  <a:t>4 - Falling water heats up air as it falls.</a:t>
                </a:r>
              </a:p>
              <a:p>
                <a:r>
                  <a:rPr lang="en-US" sz="2400" dirty="0">
                    <a:latin typeface="Arial" charset="0"/>
                  </a:rPr>
                  <a:t>5 - Falling water continues past blades                      	colliding with the ground.</a:t>
                </a:r>
              </a:p>
              <a:p>
                <a:r>
                  <a:rPr lang="en-US" sz="2400" dirty="0">
                    <a:latin typeface="Arial" charset="0"/>
                  </a:rPr>
                  <a:t>6 - Internal friction of fan shaft impedes rotation.</a:t>
                </a:r>
              </a:p>
              <a:p>
                <a:r>
                  <a:rPr lang="en-US" sz="2400" dirty="0">
                    <a:latin typeface="Arial" charset="0"/>
                  </a:rPr>
                  <a:t>7 - Internal resistance of wiring generates                        	</a:t>
                </a:r>
                <a14:m>
                  <m:oMath xmlns:m="http://schemas.openxmlformats.org/officeDocument/2006/math">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𝐼</m:t>
                        </m:r>
                      </m:e>
                      <m:sup>
                        <m:r>
                          <a:rPr lang="en-US" sz="2400" b="0" i="1" dirty="0" smtClean="0">
                            <a:latin typeface="Cambria Math" panose="02040503050406030204" pitchFamily="18" charset="0"/>
                          </a:rPr>
                          <m:t>2</m:t>
                        </m:r>
                      </m:sup>
                    </m:sSup>
                    <m:r>
                      <a:rPr lang="en-US" sz="2400" i="1" dirty="0">
                        <a:latin typeface="Cambria Math" panose="02040503050406030204" pitchFamily="18" charset="0"/>
                      </a:rPr>
                      <m:t>𝑅</m:t>
                    </m:r>
                    <m:r>
                      <a:rPr lang="en-US" sz="2400" i="1" dirty="0">
                        <a:latin typeface="Cambria Math" panose="02040503050406030204" pitchFamily="18" charset="0"/>
                      </a:rPr>
                      <m:t> </m:t>
                    </m:r>
                  </m:oMath>
                </a14:m>
                <a:r>
                  <a:rPr lang="en-US" sz="2400" dirty="0">
                    <a:latin typeface="Arial" charset="0"/>
                  </a:rPr>
                  <a:t>heat loss.</a:t>
                </a:r>
                <a:endParaRPr lang="en-US" sz="2400" dirty="0">
                  <a:latin typeface="Arial" charset="0"/>
                  <a:sym typeface="Symbol" pitchFamily="18" charset="2"/>
                </a:endParaRPr>
              </a:p>
            </p:txBody>
          </p:sp>
        </mc:Choice>
        <mc:Fallback xmlns="">
          <p:sp>
            <p:nvSpPr>
              <p:cNvPr id="1032194" name="Rectangle 2"/>
              <p:cNvSpPr>
                <a:spLocks noRot="1" noChangeAspect="1" noMove="1" noResize="1" noEditPoints="1" noAdjustHandles="1" noChangeArrowheads="1" noChangeShapeType="1" noTextEdit="1"/>
              </p:cNvSpPr>
              <p:nvPr/>
            </p:nvSpPr>
            <p:spPr bwMode="auto">
              <a:xfrm>
                <a:off x="685800" y="1830388"/>
                <a:ext cx="7772400" cy="5027612"/>
              </a:xfrm>
              <a:prstGeom prst="rect">
                <a:avLst/>
              </a:prstGeom>
              <a:blipFill>
                <a:blip r:embed="rId5"/>
                <a:stretch>
                  <a:fillRect l="-1255" t="-848" r="-1961"/>
                </a:stretch>
              </a:blipFill>
              <a:ln w="9525">
                <a:noFill/>
                <a:miter lim="800000"/>
                <a:headEnd/>
                <a:tailEnd/>
              </a:ln>
            </p:spPr>
            <p:txBody>
              <a:bodyPr/>
              <a:lstStyle/>
              <a:p>
                <a:r>
                  <a:rPr lang="en-US">
                    <a:noFill/>
                  </a:rPr>
                  <a:t> </a:t>
                </a:r>
              </a:p>
            </p:txBody>
          </p:sp>
        </mc:Fallback>
      </mc:AlternateContent>
      <p:sp>
        <p:nvSpPr>
          <p:cNvPr id="26627" name="Rectangle 3"/>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266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32197" name="Picture 5"/>
          <p:cNvPicPr>
            <a:picLocks noChangeAspect="1" noChangeArrowheads="1"/>
          </p:cNvPicPr>
          <p:nvPr/>
        </p:nvPicPr>
        <p:blipFill>
          <a:blip r:embed="rId6"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6"/>
          <p:cNvGrpSpPr>
            <a:grpSpLocks/>
          </p:cNvGrpSpPr>
          <p:nvPr/>
        </p:nvGrpSpPr>
        <p:grpSpPr bwMode="auto">
          <a:xfrm>
            <a:off x="7275513" y="182563"/>
            <a:ext cx="2454275" cy="3694112"/>
            <a:chOff x="1387" y="676"/>
            <a:chExt cx="1546" cy="2327"/>
          </a:xfrm>
        </p:grpSpPr>
        <p:grpSp>
          <p:nvGrpSpPr>
            <p:cNvPr id="26632" name="Group 7"/>
            <p:cNvGrpSpPr>
              <a:grpSpLocks/>
            </p:cNvGrpSpPr>
            <p:nvPr/>
          </p:nvGrpSpPr>
          <p:grpSpPr bwMode="auto">
            <a:xfrm>
              <a:off x="1387" y="676"/>
              <a:ext cx="1546" cy="1546"/>
              <a:chOff x="1058" y="1271"/>
              <a:chExt cx="1546" cy="1546"/>
            </a:xfrm>
          </p:grpSpPr>
          <p:pic>
            <p:nvPicPr>
              <p:cNvPr id="26637" name="Picture 8" descr="j0433902[1]"/>
              <p:cNvPicPr>
                <a:picLocks noChangeAspect="1" noChangeArrowheads="1"/>
              </p:cNvPicPr>
              <p:nvPr/>
            </p:nvPicPr>
            <p:blipFill>
              <a:blip r:embed="rId7" cstate="print"/>
              <a:srcRect/>
              <a:stretch>
                <a:fillRect/>
              </a:stretch>
            </p:blipFill>
            <p:spPr bwMode="auto">
              <a:xfrm>
                <a:off x="1058" y="1271"/>
                <a:ext cx="1546" cy="1546"/>
              </a:xfrm>
              <a:prstGeom prst="rect">
                <a:avLst/>
              </a:prstGeom>
              <a:noFill/>
              <a:ln w="9525">
                <a:noFill/>
                <a:miter lim="800000"/>
                <a:headEnd/>
                <a:tailEnd/>
              </a:ln>
            </p:spPr>
          </p:pic>
          <p:pic>
            <p:nvPicPr>
              <p:cNvPr id="26638" name="Picture 9"/>
              <p:cNvPicPr>
                <a:picLocks noChangeAspect="1" noChangeArrowheads="1"/>
              </p:cNvPicPr>
              <p:nvPr/>
            </p:nvPicPr>
            <p:blipFill>
              <a:blip r:embed="rId8" cstate="print"/>
              <a:srcRect/>
              <a:stretch>
                <a:fillRect/>
              </a:stretch>
            </p:blipFill>
            <p:spPr bwMode="auto">
              <a:xfrm>
                <a:off x="1750" y="2441"/>
                <a:ext cx="136" cy="185"/>
              </a:xfrm>
              <a:prstGeom prst="rect">
                <a:avLst/>
              </a:prstGeom>
              <a:noFill/>
              <a:ln w="9525">
                <a:noFill/>
                <a:miter lim="800000"/>
                <a:headEnd/>
                <a:tailEnd/>
              </a:ln>
            </p:spPr>
          </p:pic>
        </p:grpSp>
        <p:sp>
          <p:nvSpPr>
            <p:cNvPr id="1032202" name="Oval 10"/>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634" name="Line 11"/>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6635" name="Line 12"/>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6636" name="Line 13"/>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1032206" name="Line 14"/>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194">
                                            <p:txEl>
                                              <p:pRg st="0" end="0"/>
                                            </p:txEl>
                                          </p:spTgt>
                                        </p:tgtEl>
                                        <p:attrNameLst>
                                          <p:attrName>style.visibility</p:attrName>
                                        </p:attrNameLst>
                                      </p:cBhvr>
                                      <p:to>
                                        <p:strVal val="visible"/>
                                      </p:to>
                                    </p:set>
                                    <p:anim calcmode="lin" valueType="num">
                                      <p:cBhvr additive="base">
                                        <p:cTn id="7" dur="500" fill="hold"/>
                                        <p:tgtEl>
                                          <p:spTgt spid="1032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2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194">
                                            <p:txEl>
                                              <p:pRg st="1" end="1"/>
                                            </p:txEl>
                                          </p:spTgt>
                                        </p:tgtEl>
                                        <p:attrNameLst>
                                          <p:attrName>style.visibility</p:attrName>
                                        </p:attrNameLst>
                                      </p:cBhvr>
                                      <p:to>
                                        <p:strVal val="visible"/>
                                      </p:to>
                                    </p:set>
                                    <p:anim calcmode="lin" valueType="num">
                                      <p:cBhvr additive="base">
                                        <p:cTn id="13" dur="500" fill="hold"/>
                                        <p:tgtEl>
                                          <p:spTgt spid="1032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2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194">
                                            <p:txEl>
                                              <p:pRg st="2" end="2"/>
                                            </p:txEl>
                                          </p:spTgt>
                                        </p:tgtEl>
                                        <p:attrNameLst>
                                          <p:attrName>style.visibility</p:attrName>
                                        </p:attrNameLst>
                                      </p:cBhvr>
                                      <p:to>
                                        <p:strVal val="visible"/>
                                      </p:to>
                                    </p:set>
                                    <p:anim calcmode="lin" valueType="num">
                                      <p:cBhvr additive="base">
                                        <p:cTn id="19" dur="500" fill="hold"/>
                                        <p:tgtEl>
                                          <p:spTgt spid="1032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2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194">
                                            <p:txEl>
                                              <p:pRg st="3" end="3"/>
                                            </p:txEl>
                                          </p:spTgt>
                                        </p:tgtEl>
                                        <p:attrNameLst>
                                          <p:attrName>style.visibility</p:attrName>
                                        </p:attrNameLst>
                                      </p:cBhvr>
                                      <p:to>
                                        <p:strVal val="visible"/>
                                      </p:to>
                                    </p:set>
                                    <p:anim calcmode="lin" valueType="num">
                                      <p:cBhvr additive="base">
                                        <p:cTn id="25" dur="500" fill="hold"/>
                                        <p:tgtEl>
                                          <p:spTgt spid="10321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21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194">
                                            <p:txEl>
                                              <p:pRg st="4" end="4"/>
                                            </p:txEl>
                                          </p:spTgt>
                                        </p:tgtEl>
                                        <p:attrNameLst>
                                          <p:attrName>style.visibility</p:attrName>
                                        </p:attrNameLst>
                                      </p:cBhvr>
                                      <p:to>
                                        <p:strVal val="visible"/>
                                      </p:to>
                                    </p:set>
                                    <p:anim calcmode="lin" valueType="num">
                                      <p:cBhvr additive="base">
                                        <p:cTn id="31" dur="500" fill="hold"/>
                                        <p:tgtEl>
                                          <p:spTgt spid="10321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21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2194">
                                            <p:txEl>
                                              <p:pRg st="5" end="5"/>
                                            </p:txEl>
                                          </p:spTgt>
                                        </p:tgtEl>
                                        <p:attrNameLst>
                                          <p:attrName>style.visibility</p:attrName>
                                        </p:attrNameLst>
                                      </p:cBhvr>
                                      <p:to>
                                        <p:strVal val="visible"/>
                                      </p:to>
                                    </p:set>
                                    <p:anim calcmode="lin" valueType="num">
                                      <p:cBhvr additive="base">
                                        <p:cTn id="37" dur="500" fill="hold"/>
                                        <p:tgtEl>
                                          <p:spTgt spid="10321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21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194">
                                            <p:txEl>
                                              <p:pRg st="6" end="6"/>
                                            </p:txEl>
                                          </p:spTgt>
                                        </p:tgtEl>
                                        <p:attrNameLst>
                                          <p:attrName>style.visibility</p:attrName>
                                        </p:attrNameLst>
                                      </p:cBhvr>
                                      <p:to>
                                        <p:strVal val="visible"/>
                                      </p:to>
                                    </p:set>
                                    <p:anim calcmode="lin" valueType="num">
                                      <p:cBhvr additive="base">
                                        <p:cTn id="43" dur="500" fill="hold"/>
                                        <p:tgtEl>
                                          <p:spTgt spid="103219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21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2194">
                                            <p:txEl>
                                              <p:pRg st="7" end="7"/>
                                            </p:txEl>
                                          </p:spTgt>
                                        </p:tgtEl>
                                        <p:attrNameLst>
                                          <p:attrName>style.visibility</p:attrName>
                                        </p:attrNameLst>
                                      </p:cBhvr>
                                      <p:to>
                                        <p:strVal val="visible"/>
                                      </p:to>
                                    </p:set>
                                    <p:anim calcmode="lin" valueType="num">
                                      <p:cBhvr additive="base">
                                        <p:cTn id="49" dur="500" fill="hold"/>
                                        <p:tgtEl>
                                          <p:spTgt spid="103219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321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2194">
                                            <p:txEl>
                                              <p:pRg st="8" end="8"/>
                                            </p:txEl>
                                          </p:spTgt>
                                        </p:tgtEl>
                                        <p:attrNameLst>
                                          <p:attrName>style.visibility</p:attrName>
                                        </p:attrNameLst>
                                      </p:cBhvr>
                                      <p:to>
                                        <p:strVal val="visible"/>
                                      </p:to>
                                    </p:set>
                                    <p:anim calcmode="lin" valueType="num">
                                      <p:cBhvr additive="base">
                                        <p:cTn id="55" dur="500" fill="hold"/>
                                        <p:tgtEl>
                                          <p:spTgt spid="103219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3219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32194">
                                            <p:txEl>
                                              <p:pRg st="9" end="9"/>
                                            </p:txEl>
                                          </p:spTgt>
                                        </p:tgtEl>
                                        <p:attrNameLst>
                                          <p:attrName>style.visibility</p:attrName>
                                        </p:attrNameLst>
                                      </p:cBhvr>
                                      <p:to>
                                        <p:strVal val="visible"/>
                                      </p:to>
                                    </p:set>
                                    <p:anim calcmode="lin" valueType="num">
                                      <p:cBhvr additive="base">
                                        <p:cTn id="61" dur="500" fill="hold"/>
                                        <p:tgtEl>
                                          <p:spTgt spid="103219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3219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0" fill="hold"/>
                                        <p:tgtEl>
                                          <p:spTgt spid="2"/>
                                        </p:tgtEl>
                                        <p:attrNameLst>
                                          <p:attrName>ppt_x</p:attrName>
                                        </p:attrNameLst>
                                      </p:cBhvr>
                                      <p:tavLst>
                                        <p:tav tm="0">
                                          <p:val>
                                            <p:strVal val="#ppt_x"/>
                                          </p:val>
                                        </p:tav>
                                        <p:tav tm="100000">
                                          <p:val>
                                            <p:strVal val="#ppt_x"/>
                                          </p:val>
                                        </p:tav>
                                      </p:tavLst>
                                    </p:anim>
                                    <p:anim calcmode="lin" valueType="num">
                                      <p:cBhvr additive="base">
                                        <p:cTn id="6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032206"/>
                                        </p:tgtEl>
                                        <p:attrNameLst>
                                          <p:attrName>style.visibility</p:attrName>
                                        </p:attrNameLst>
                                      </p:cBhvr>
                                      <p:to>
                                        <p:strVal val="visible"/>
                                      </p:to>
                                    </p:set>
                                    <p:animEffect transition="in" filter="wipe(up)">
                                      <p:cBhvr>
                                        <p:cTn id="73" dur="500"/>
                                        <p:tgtEl>
                                          <p:spTgt spid="103220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32197"/>
                                        </p:tgtEl>
                                        <p:attrNameLst>
                                          <p:attrName>style.visibility</p:attrName>
                                        </p:attrNameLst>
                                      </p:cBhvr>
                                      <p:to>
                                        <p:strVal val="visible"/>
                                      </p:to>
                                    </p:set>
                                    <p:animEffect transition="in" filter="fade">
                                      <p:cBhvr>
                                        <p:cTn id="78" dur="2000"/>
                                        <p:tgtEl>
                                          <p:spTgt spid="1032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second law of thermodynamics</a:t>
            </a:r>
            <a:r>
              <a:rPr lang="en-US" sz="2400">
                <a:solidFill>
                  <a:srgbClr val="000000"/>
                </a:solidFill>
                <a:latin typeface="Arial" charset="0"/>
                <a:ea typeface="Calibri" pitchFamily="34" charset="0"/>
                <a:cs typeface="Times New Roman" pitchFamily="18" charset="0"/>
              </a:rPr>
              <a:t> states that although it is possible to convert mechanical energy completely into thermal energy, it is NOT possible to convert all heat energy into mechanical energy.	</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FF0000"/>
                </a:solidFill>
                <a:latin typeface="Arial" charset="0"/>
                <a:ea typeface="Calibri" pitchFamily="34" charset="0"/>
                <a:cs typeface="Times New Roman" pitchFamily="18" charset="0"/>
              </a:rPr>
              <a:t>The balloon example demonstrates the second part of the law: Much energy is lost or wasted.</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chemeClr val="accent2"/>
                </a:solidFill>
                <a:latin typeface="Arial" charset="0"/>
                <a:ea typeface="Calibri" pitchFamily="34" charset="0"/>
                <a:cs typeface="Times New Roman" pitchFamily="18" charset="0"/>
              </a:rPr>
              <a:t>And the example of kicking the block shown next demonstrates the first part:</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All of the block’s kinetic energy became friction heat.</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Obviously, this heat cannot ever be used to give the block back its original kinetic energy!</a:t>
            </a:r>
          </a:p>
          <a:p>
            <a:pPr>
              <a:spcBef>
                <a:spcPct val="1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This loss of energy during conversion from one             form to another is called </a:t>
            </a:r>
            <a:r>
              <a:rPr lang="en-US" sz="2400" b="1">
                <a:solidFill>
                  <a:srgbClr val="000000"/>
                </a:solidFill>
                <a:latin typeface="Arial" charset="0"/>
                <a:ea typeface="Calibri" pitchFamily="34" charset="0"/>
                <a:cs typeface="Times New Roman" pitchFamily="18" charset="0"/>
              </a:rPr>
              <a:t>energy degradation</a:t>
            </a:r>
            <a:r>
              <a:rPr lang="en-US" sz="2400">
                <a:solidFill>
                  <a:srgbClr val="000000"/>
                </a:solidFill>
                <a:latin typeface="Arial" charset="0"/>
                <a:ea typeface="Calibri" pitchFamily="34" charset="0"/>
                <a:cs typeface="Times New Roman" pitchFamily="18" charset="0"/>
              </a:rPr>
              <a:t>.</a:t>
            </a:r>
          </a:p>
        </p:txBody>
      </p:sp>
      <p:sp>
        <p:nvSpPr>
          <p:cNvPr id="27651"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97396" name="Freeform 20"/>
          <p:cNvSpPr>
            <a:spLocks/>
          </p:cNvSpPr>
          <p:nvPr/>
        </p:nvSpPr>
        <p:spPr bwMode="auto">
          <a:xfrm>
            <a:off x="5073650" y="2643188"/>
            <a:ext cx="2767013" cy="358775"/>
          </a:xfrm>
          <a:custGeom>
            <a:avLst/>
            <a:gdLst>
              <a:gd name="T0" fmla="*/ 2 w 940"/>
              <a:gd name="T1" fmla="*/ 1 h 182"/>
              <a:gd name="T2" fmla="*/ 940 w 940"/>
              <a:gd name="T3" fmla="*/ 0 h 182"/>
              <a:gd name="T4" fmla="*/ 940 w 940"/>
              <a:gd name="T5" fmla="*/ 182 h 182"/>
              <a:gd name="T6" fmla="*/ 0 w 940"/>
              <a:gd name="T7" fmla="*/ 182 h 182"/>
              <a:gd name="T8" fmla="*/ 2 w 940"/>
              <a:gd name="T9" fmla="*/ 1 h 182"/>
              <a:gd name="T10" fmla="*/ 0 60000 65536"/>
              <a:gd name="T11" fmla="*/ 0 60000 65536"/>
              <a:gd name="T12" fmla="*/ 0 60000 65536"/>
              <a:gd name="T13" fmla="*/ 0 60000 65536"/>
              <a:gd name="T14" fmla="*/ 0 60000 65536"/>
              <a:gd name="T15" fmla="*/ 0 w 940"/>
              <a:gd name="T16" fmla="*/ 0 h 182"/>
              <a:gd name="T17" fmla="*/ 940 w 940"/>
              <a:gd name="T18" fmla="*/ 182 h 182"/>
            </a:gdLst>
            <a:ahLst/>
            <a:cxnLst>
              <a:cxn ang="T10">
                <a:pos x="T0" y="T1"/>
              </a:cxn>
              <a:cxn ang="T11">
                <a:pos x="T2" y="T3"/>
              </a:cxn>
              <a:cxn ang="T12">
                <a:pos x="T4" y="T5"/>
              </a:cxn>
              <a:cxn ang="T13">
                <a:pos x="T6" y="T7"/>
              </a:cxn>
              <a:cxn ang="T14">
                <a:pos x="T8" y="T9"/>
              </a:cxn>
            </a:cxnLst>
            <a:rect l="T15" t="T16" r="T17" b="T18"/>
            <a:pathLst>
              <a:path w="940" h="182">
                <a:moveTo>
                  <a:pt x="2" y="1"/>
                </a:moveTo>
                <a:lnTo>
                  <a:pt x="940" y="0"/>
                </a:lnTo>
                <a:lnTo>
                  <a:pt x="940" y="182"/>
                </a:lnTo>
                <a:lnTo>
                  <a:pt x="0" y="182"/>
                </a:lnTo>
                <a:lnTo>
                  <a:pt x="2" y="1"/>
                </a:lnTo>
                <a:close/>
              </a:path>
            </a:pathLst>
          </a:custGeom>
          <a:solidFill>
            <a:srgbClr val="FF0000">
              <a:alpha val="34901"/>
            </a:srgbClr>
          </a:solidFill>
          <a:ln w="9525">
            <a:noFill/>
            <a:round/>
            <a:headEnd/>
            <a:tailEnd/>
          </a:ln>
        </p:spPr>
        <p:txBody>
          <a:bodyPr/>
          <a:lstStyle/>
          <a:p>
            <a:endParaRPr lang="en-US"/>
          </a:p>
        </p:txBody>
      </p:sp>
      <p:sp>
        <p:nvSpPr>
          <p:cNvPr id="997397" name="Freeform 21"/>
          <p:cNvSpPr>
            <a:spLocks/>
          </p:cNvSpPr>
          <p:nvPr/>
        </p:nvSpPr>
        <p:spPr bwMode="auto">
          <a:xfrm>
            <a:off x="727075" y="2994025"/>
            <a:ext cx="6376988" cy="374650"/>
          </a:xfrm>
          <a:custGeom>
            <a:avLst/>
            <a:gdLst>
              <a:gd name="T0" fmla="*/ 4 w 3896"/>
              <a:gd name="T1" fmla="*/ 0 h 190"/>
              <a:gd name="T2" fmla="*/ 3896 w 3896"/>
              <a:gd name="T3" fmla="*/ 8 h 190"/>
              <a:gd name="T4" fmla="*/ 3896 w 3896"/>
              <a:gd name="T5" fmla="*/ 190 h 190"/>
              <a:gd name="T6" fmla="*/ 0 w 3896"/>
              <a:gd name="T7" fmla="*/ 190 h 190"/>
              <a:gd name="T8" fmla="*/ 4 w 3896"/>
              <a:gd name="T9" fmla="*/ 0 h 190"/>
              <a:gd name="T10" fmla="*/ 0 60000 65536"/>
              <a:gd name="T11" fmla="*/ 0 60000 65536"/>
              <a:gd name="T12" fmla="*/ 0 60000 65536"/>
              <a:gd name="T13" fmla="*/ 0 60000 65536"/>
              <a:gd name="T14" fmla="*/ 0 60000 65536"/>
              <a:gd name="T15" fmla="*/ 0 w 3896"/>
              <a:gd name="T16" fmla="*/ 0 h 190"/>
              <a:gd name="T17" fmla="*/ 3896 w 3896"/>
              <a:gd name="T18" fmla="*/ 190 h 190"/>
            </a:gdLst>
            <a:ahLst/>
            <a:cxnLst>
              <a:cxn ang="T10">
                <a:pos x="T0" y="T1"/>
              </a:cxn>
              <a:cxn ang="T11">
                <a:pos x="T2" y="T3"/>
              </a:cxn>
              <a:cxn ang="T12">
                <a:pos x="T4" y="T5"/>
              </a:cxn>
              <a:cxn ang="T13">
                <a:pos x="T6" y="T7"/>
              </a:cxn>
              <a:cxn ang="T14">
                <a:pos x="T8" y="T9"/>
              </a:cxn>
            </a:cxnLst>
            <a:rect l="T15" t="T16" r="T17" b="T18"/>
            <a:pathLst>
              <a:path w="3896" h="190">
                <a:moveTo>
                  <a:pt x="4" y="0"/>
                </a:moveTo>
                <a:lnTo>
                  <a:pt x="3896" y="8"/>
                </a:lnTo>
                <a:lnTo>
                  <a:pt x="3896" y="190"/>
                </a:lnTo>
                <a:lnTo>
                  <a:pt x="0" y="190"/>
                </a:lnTo>
                <a:lnTo>
                  <a:pt x="4" y="0"/>
                </a:lnTo>
                <a:close/>
              </a:path>
            </a:pathLst>
          </a:custGeom>
          <a:solidFill>
            <a:srgbClr val="FF0000">
              <a:alpha val="34901"/>
            </a:srgbClr>
          </a:solidFill>
          <a:ln w="9525">
            <a:noFill/>
            <a:round/>
            <a:headEnd/>
            <a:tailEnd/>
          </a:ln>
        </p:spPr>
        <p:txBody>
          <a:bodyPr/>
          <a:lstStyle/>
          <a:p>
            <a:endParaRPr lang="en-US"/>
          </a:p>
        </p:txBody>
      </p:sp>
      <p:sp>
        <p:nvSpPr>
          <p:cNvPr id="997399" name="Freeform 23"/>
          <p:cNvSpPr>
            <a:spLocks/>
          </p:cNvSpPr>
          <p:nvPr/>
        </p:nvSpPr>
        <p:spPr bwMode="auto">
          <a:xfrm>
            <a:off x="1998663" y="2292350"/>
            <a:ext cx="5848350" cy="346075"/>
          </a:xfrm>
          <a:custGeom>
            <a:avLst/>
            <a:gdLst>
              <a:gd name="T0" fmla="*/ 2 w 940"/>
              <a:gd name="T1" fmla="*/ 1 h 182"/>
              <a:gd name="T2" fmla="*/ 940 w 940"/>
              <a:gd name="T3" fmla="*/ 0 h 182"/>
              <a:gd name="T4" fmla="*/ 940 w 940"/>
              <a:gd name="T5" fmla="*/ 182 h 182"/>
              <a:gd name="T6" fmla="*/ 0 w 940"/>
              <a:gd name="T7" fmla="*/ 182 h 182"/>
              <a:gd name="T8" fmla="*/ 2 w 940"/>
              <a:gd name="T9" fmla="*/ 1 h 182"/>
              <a:gd name="T10" fmla="*/ 0 60000 65536"/>
              <a:gd name="T11" fmla="*/ 0 60000 65536"/>
              <a:gd name="T12" fmla="*/ 0 60000 65536"/>
              <a:gd name="T13" fmla="*/ 0 60000 65536"/>
              <a:gd name="T14" fmla="*/ 0 60000 65536"/>
              <a:gd name="T15" fmla="*/ 0 w 940"/>
              <a:gd name="T16" fmla="*/ 0 h 182"/>
              <a:gd name="T17" fmla="*/ 940 w 940"/>
              <a:gd name="T18" fmla="*/ 182 h 182"/>
            </a:gdLst>
            <a:ahLst/>
            <a:cxnLst>
              <a:cxn ang="T10">
                <a:pos x="T0" y="T1"/>
              </a:cxn>
              <a:cxn ang="T11">
                <a:pos x="T2" y="T3"/>
              </a:cxn>
              <a:cxn ang="T12">
                <a:pos x="T4" y="T5"/>
              </a:cxn>
              <a:cxn ang="T13">
                <a:pos x="T6" y="T7"/>
              </a:cxn>
              <a:cxn ang="T14">
                <a:pos x="T8" y="T9"/>
              </a:cxn>
            </a:cxnLst>
            <a:rect l="T15" t="T16" r="T17" b="T18"/>
            <a:pathLst>
              <a:path w="940" h="182">
                <a:moveTo>
                  <a:pt x="2" y="1"/>
                </a:moveTo>
                <a:lnTo>
                  <a:pt x="940" y="0"/>
                </a:lnTo>
                <a:lnTo>
                  <a:pt x="940" y="182"/>
                </a:lnTo>
                <a:lnTo>
                  <a:pt x="0" y="182"/>
                </a:lnTo>
                <a:lnTo>
                  <a:pt x="2" y="1"/>
                </a:lnTo>
                <a:close/>
              </a:path>
            </a:pathLst>
          </a:custGeom>
          <a:solidFill>
            <a:schemeClr val="accent2">
              <a:alpha val="34901"/>
            </a:schemeClr>
          </a:solidFill>
          <a:ln w="9525">
            <a:noFill/>
            <a:round/>
            <a:headEnd/>
            <a:tailEnd/>
          </a:ln>
        </p:spPr>
        <p:txBody>
          <a:bodyPr/>
          <a:lstStyle/>
          <a:p>
            <a:endParaRPr lang="en-US"/>
          </a:p>
        </p:txBody>
      </p:sp>
      <p:sp>
        <p:nvSpPr>
          <p:cNvPr id="997400" name="Freeform 24"/>
          <p:cNvSpPr>
            <a:spLocks/>
          </p:cNvSpPr>
          <p:nvPr/>
        </p:nvSpPr>
        <p:spPr bwMode="auto">
          <a:xfrm>
            <a:off x="742950" y="2636838"/>
            <a:ext cx="4332288" cy="361950"/>
          </a:xfrm>
          <a:custGeom>
            <a:avLst/>
            <a:gdLst>
              <a:gd name="T0" fmla="*/ 4 w 3896"/>
              <a:gd name="T1" fmla="*/ 0 h 190"/>
              <a:gd name="T2" fmla="*/ 3896 w 3896"/>
              <a:gd name="T3" fmla="*/ 8 h 190"/>
              <a:gd name="T4" fmla="*/ 3896 w 3896"/>
              <a:gd name="T5" fmla="*/ 190 h 190"/>
              <a:gd name="T6" fmla="*/ 0 w 3896"/>
              <a:gd name="T7" fmla="*/ 190 h 190"/>
              <a:gd name="T8" fmla="*/ 4 w 3896"/>
              <a:gd name="T9" fmla="*/ 0 h 190"/>
              <a:gd name="T10" fmla="*/ 0 60000 65536"/>
              <a:gd name="T11" fmla="*/ 0 60000 65536"/>
              <a:gd name="T12" fmla="*/ 0 60000 65536"/>
              <a:gd name="T13" fmla="*/ 0 60000 65536"/>
              <a:gd name="T14" fmla="*/ 0 60000 65536"/>
              <a:gd name="T15" fmla="*/ 0 w 3896"/>
              <a:gd name="T16" fmla="*/ 0 h 190"/>
              <a:gd name="T17" fmla="*/ 3896 w 3896"/>
              <a:gd name="T18" fmla="*/ 190 h 190"/>
            </a:gdLst>
            <a:ahLst/>
            <a:cxnLst>
              <a:cxn ang="T10">
                <a:pos x="T0" y="T1"/>
              </a:cxn>
              <a:cxn ang="T11">
                <a:pos x="T2" y="T3"/>
              </a:cxn>
              <a:cxn ang="T12">
                <a:pos x="T4" y="T5"/>
              </a:cxn>
              <a:cxn ang="T13">
                <a:pos x="T6" y="T7"/>
              </a:cxn>
              <a:cxn ang="T14">
                <a:pos x="T8" y="T9"/>
              </a:cxn>
            </a:cxnLst>
            <a:rect l="T15" t="T16" r="T17" b="T18"/>
            <a:pathLst>
              <a:path w="3896" h="190">
                <a:moveTo>
                  <a:pt x="4" y="0"/>
                </a:moveTo>
                <a:lnTo>
                  <a:pt x="3896" y="8"/>
                </a:lnTo>
                <a:lnTo>
                  <a:pt x="3896" y="190"/>
                </a:lnTo>
                <a:lnTo>
                  <a:pt x="0" y="190"/>
                </a:lnTo>
                <a:lnTo>
                  <a:pt x="4" y="0"/>
                </a:lnTo>
                <a:close/>
              </a:path>
            </a:pathLst>
          </a:custGeom>
          <a:solidFill>
            <a:schemeClr val="accent2">
              <a:alpha val="34901"/>
            </a:schemeClr>
          </a:solidFill>
          <a:ln w="9525">
            <a:noFill/>
            <a:round/>
            <a:headEnd/>
            <a:tailEnd/>
          </a:ln>
        </p:spPr>
        <p:txBody>
          <a:bodyPr/>
          <a:lstStyle/>
          <a:p>
            <a:endParaRPr lang="en-US"/>
          </a:p>
        </p:txBody>
      </p:sp>
      <p:sp>
        <p:nvSpPr>
          <p:cNvPr id="997401" name="Rectangle 25" descr="Oak"/>
          <p:cNvSpPr>
            <a:spLocks noChangeArrowheads="1"/>
          </p:cNvSpPr>
          <p:nvPr/>
        </p:nvSpPr>
        <p:spPr bwMode="auto">
          <a:xfrm>
            <a:off x="8070850" y="6267450"/>
            <a:ext cx="579438" cy="5794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p>
        </p:txBody>
      </p:sp>
      <p:sp>
        <p:nvSpPr>
          <p:cNvPr id="997402" name="Line 26"/>
          <p:cNvSpPr>
            <a:spLocks noChangeShapeType="1"/>
          </p:cNvSpPr>
          <p:nvPr/>
        </p:nvSpPr>
        <p:spPr bwMode="auto">
          <a:xfrm>
            <a:off x="0" y="6858000"/>
            <a:ext cx="8639175" cy="0"/>
          </a:xfrm>
          <a:prstGeom prst="line">
            <a:avLst/>
          </a:prstGeom>
          <a:noFill/>
          <a:ln w="76200">
            <a:solidFill>
              <a:srgbClr val="FF0000">
                <a:alpha val="41176"/>
              </a:srgbClr>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1" end="1"/>
                                            </p:txEl>
                                          </p:spTgt>
                                        </p:tgtEl>
                                        <p:attrNameLst>
                                          <p:attrName>style.visibility</p:attrName>
                                        </p:attrNameLst>
                                      </p:cBhvr>
                                      <p:to>
                                        <p:strVal val="visible"/>
                                      </p:to>
                                    </p:set>
                                    <p:anim calcmode="lin" valueType="num">
                                      <p:cBhvr additive="base">
                                        <p:cTn id="7"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2" end="2"/>
                                            </p:txEl>
                                          </p:spTgt>
                                        </p:tgtEl>
                                        <p:attrNameLst>
                                          <p:attrName>style.visibility</p:attrName>
                                        </p:attrNameLst>
                                      </p:cBhvr>
                                      <p:to>
                                        <p:strVal val="visible"/>
                                      </p:to>
                                    </p:set>
                                    <p:anim calcmode="lin" valueType="num">
                                      <p:cBhvr additive="base">
                                        <p:cTn id="13"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7396"/>
                                        </p:tgtEl>
                                        <p:attrNameLst>
                                          <p:attrName>style.visibility</p:attrName>
                                        </p:attrNameLst>
                                      </p:cBhvr>
                                      <p:to>
                                        <p:strVal val="visible"/>
                                      </p:to>
                                    </p:set>
                                    <p:animEffect transition="in" filter="wipe(left)">
                                      <p:cBhvr>
                                        <p:cTn id="19" dur="500"/>
                                        <p:tgtEl>
                                          <p:spTgt spid="997396"/>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97397"/>
                                        </p:tgtEl>
                                        <p:attrNameLst>
                                          <p:attrName>style.visibility</p:attrName>
                                        </p:attrNameLst>
                                      </p:cBhvr>
                                      <p:to>
                                        <p:strVal val="visible"/>
                                      </p:to>
                                    </p:set>
                                    <p:animEffect transition="in" filter="wipe(left)">
                                      <p:cBhvr>
                                        <p:cTn id="23" dur="500"/>
                                        <p:tgtEl>
                                          <p:spTgt spid="997397"/>
                                        </p:tgtEl>
                                      </p:cBhvr>
                                    </p:animEffect>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7378">
                                            <p:txEl>
                                              <p:pRg st="3" end="3"/>
                                            </p:txEl>
                                          </p:spTgt>
                                        </p:tgtEl>
                                        <p:attrNameLst>
                                          <p:attrName>style.visibility</p:attrName>
                                        </p:attrNameLst>
                                      </p:cBhvr>
                                      <p:to>
                                        <p:strVal val="visible"/>
                                      </p:to>
                                    </p:set>
                                    <p:anim calcmode="lin" valueType="num">
                                      <p:cBhvr additive="base">
                                        <p:cTn id="28"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7399"/>
                                        </p:tgtEl>
                                        <p:attrNameLst>
                                          <p:attrName>style.visibility</p:attrName>
                                        </p:attrNameLst>
                                      </p:cBhvr>
                                      <p:to>
                                        <p:strVal val="visible"/>
                                      </p:to>
                                    </p:set>
                                    <p:animEffect transition="in" filter="wipe(left)">
                                      <p:cBhvr>
                                        <p:cTn id="34" dur="500"/>
                                        <p:tgtEl>
                                          <p:spTgt spid="997399"/>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997400"/>
                                        </p:tgtEl>
                                        <p:attrNameLst>
                                          <p:attrName>style.visibility</p:attrName>
                                        </p:attrNameLst>
                                      </p:cBhvr>
                                      <p:to>
                                        <p:strVal val="visible"/>
                                      </p:to>
                                    </p:set>
                                    <p:animEffect transition="in" filter="wipe(left)">
                                      <p:cBhvr>
                                        <p:cTn id="38" dur="500"/>
                                        <p:tgtEl>
                                          <p:spTgt spid="997400"/>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97401"/>
                                        </p:tgtEl>
                                        <p:attrNameLst>
                                          <p:attrName>style.visibility</p:attrName>
                                        </p:attrNameLst>
                                      </p:cBhvr>
                                      <p:to>
                                        <p:strVal val="visible"/>
                                      </p:to>
                                    </p:set>
                                    <p:anim calcmode="lin" valueType="num">
                                      <p:cBhvr additive="base">
                                        <p:cTn id="43" dur="2000" fill="hold"/>
                                        <p:tgtEl>
                                          <p:spTgt spid="997401"/>
                                        </p:tgtEl>
                                        <p:attrNameLst>
                                          <p:attrName>ppt_x</p:attrName>
                                        </p:attrNameLst>
                                      </p:cBhvr>
                                      <p:tavLst>
                                        <p:tav tm="0">
                                          <p:val>
                                            <p:strVal val="0-#ppt_w/2"/>
                                          </p:val>
                                        </p:tav>
                                        <p:tav tm="100000">
                                          <p:val>
                                            <p:strVal val="#ppt_x"/>
                                          </p:val>
                                        </p:tav>
                                      </p:tavLst>
                                    </p:anim>
                                    <p:anim calcmode="lin" valueType="num">
                                      <p:cBhvr additive="base">
                                        <p:cTn id="44" dur="2000" fill="hold"/>
                                        <p:tgtEl>
                                          <p:spTgt spid="9974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push.wav"/>
                                        </p:tgtEl>
                                      </p:cMediaNode>
                                    </p:audio>
                                  </p:subTnLst>
                                </p:cTn>
                              </p:par>
                              <p:par>
                                <p:cTn id="45" presetID="22" presetClass="entr" presetSubtype="8" fill="hold" grpId="0" nodeType="withEffect">
                                  <p:stCondLst>
                                    <p:cond delay="0"/>
                                  </p:stCondLst>
                                  <p:childTnLst>
                                    <p:set>
                                      <p:cBhvr>
                                        <p:cTn id="46" dur="1" fill="hold">
                                          <p:stCondLst>
                                            <p:cond delay="0"/>
                                          </p:stCondLst>
                                        </p:cTn>
                                        <p:tgtEl>
                                          <p:spTgt spid="997402"/>
                                        </p:tgtEl>
                                        <p:attrNameLst>
                                          <p:attrName>style.visibility</p:attrName>
                                        </p:attrNameLst>
                                      </p:cBhvr>
                                      <p:to>
                                        <p:strVal val="visible"/>
                                      </p:to>
                                    </p:set>
                                    <p:animEffect transition="in" filter="wipe(left)">
                                      <p:cBhvr>
                                        <p:cTn id="47" dur="2000"/>
                                        <p:tgtEl>
                                          <p:spTgt spid="99740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7378">
                                            <p:txEl>
                                              <p:pRg st="4" end="4"/>
                                            </p:txEl>
                                          </p:spTgt>
                                        </p:tgtEl>
                                        <p:attrNameLst>
                                          <p:attrName>style.visibility</p:attrName>
                                        </p:attrNameLst>
                                      </p:cBhvr>
                                      <p:to>
                                        <p:strVal val="visible"/>
                                      </p:to>
                                    </p:set>
                                    <p:anim calcmode="lin" valueType="num">
                                      <p:cBhvr additive="base">
                                        <p:cTn id="52"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97378">
                                            <p:txEl>
                                              <p:pRg st="5" end="5"/>
                                            </p:txEl>
                                          </p:spTgt>
                                        </p:tgtEl>
                                        <p:attrNameLst>
                                          <p:attrName>style.visibility</p:attrName>
                                        </p:attrNameLst>
                                      </p:cBhvr>
                                      <p:to>
                                        <p:strVal val="visible"/>
                                      </p:to>
                                    </p:set>
                                    <p:anim calcmode="lin" valueType="num">
                                      <p:cBhvr additive="base">
                                        <p:cTn id="58" dur="500" fill="hold"/>
                                        <p:tgtEl>
                                          <p:spTgt spid="997378">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973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xit" presetSubtype="8" fill="hold" grpId="1" nodeType="clickEffect">
                                  <p:stCondLst>
                                    <p:cond delay="0"/>
                                  </p:stCondLst>
                                  <p:childTnLst>
                                    <p:anim calcmode="lin" valueType="num">
                                      <p:cBhvr additive="base">
                                        <p:cTn id="63" dur="2000"/>
                                        <p:tgtEl>
                                          <p:spTgt spid="997401"/>
                                        </p:tgtEl>
                                        <p:attrNameLst>
                                          <p:attrName>ppt_x</p:attrName>
                                        </p:attrNameLst>
                                      </p:cBhvr>
                                      <p:tavLst>
                                        <p:tav tm="0">
                                          <p:val>
                                            <p:strVal val="ppt_x"/>
                                          </p:val>
                                        </p:tav>
                                        <p:tav tm="100000">
                                          <p:val>
                                            <p:strVal val="0-ppt_w/2"/>
                                          </p:val>
                                        </p:tav>
                                      </p:tavLst>
                                    </p:anim>
                                    <p:anim calcmode="lin" valueType="num">
                                      <p:cBhvr additive="base">
                                        <p:cTn id="64" dur="2000"/>
                                        <p:tgtEl>
                                          <p:spTgt spid="997401"/>
                                        </p:tgtEl>
                                        <p:attrNameLst>
                                          <p:attrName>ppt_y</p:attrName>
                                        </p:attrNameLst>
                                      </p:cBhvr>
                                      <p:tavLst>
                                        <p:tav tm="0">
                                          <p:val>
                                            <p:strVal val="ppt_y"/>
                                          </p:val>
                                        </p:tav>
                                        <p:tav tm="100000">
                                          <p:val>
                                            <p:strVal val="ppt_y"/>
                                          </p:val>
                                        </p:tav>
                                      </p:tavLst>
                                    </p:anim>
                                    <p:set>
                                      <p:cBhvr>
                                        <p:cTn id="65" dur="1" fill="hold">
                                          <p:stCondLst>
                                            <p:cond delay="1999"/>
                                          </p:stCondLst>
                                        </p:cTn>
                                        <p:tgtEl>
                                          <p:spTgt spid="99740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6" name="push.wav"/>
                                        </p:tgtEl>
                                      </p:cMediaNode>
                                    </p:audio>
                                  </p:subTnLst>
                                </p:cTn>
                              </p:par>
                              <p:par>
                                <p:cTn id="66" presetID="22" presetClass="exit" presetSubtype="2" fill="hold" grpId="1" nodeType="withEffect">
                                  <p:stCondLst>
                                    <p:cond delay="0"/>
                                  </p:stCondLst>
                                  <p:childTnLst>
                                    <p:animEffect transition="out" filter="wipe(right)">
                                      <p:cBhvr>
                                        <p:cTn id="67" dur="2000"/>
                                        <p:tgtEl>
                                          <p:spTgt spid="997402"/>
                                        </p:tgtEl>
                                      </p:cBhvr>
                                    </p:animEffect>
                                    <p:set>
                                      <p:cBhvr>
                                        <p:cTn id="68" dur="1" fill="hold">
                                          <p:stCondLst>
                                            <p:cond delay="1999"/>
                                          </p:stCondLst>
                                        </p:cTn>
                                        <p:tgtEl>
                                          <p:spTgt spid="99740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97378">
                                            <p:txEl>
                                              <p:pRg st="6" end="6"/>
                                            </p:txEl>
                                          </p:spTgt>
                                        </p:tgtEl>
                                        <p:attrNameLst>
                                          <p:attrName>style.visibility</p:attrName>
                                        </p:attrNameLst>
                                      </p:cBhvr>
                                      <p:to>
                                        <p:strVal val="visible"/>
                                      </p:to>
                                    </p:set>
                                    <p:anim calcmode="lin" valueType="num">
                                      <p:cBhvr additive="base">
                                        <p:cTn id="73" dur="500" fill="hold"/>
                                        <p:tgtEl>
                                          <p:spTgt spid="997378">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973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96" grpId="0" animBg="1"/>
      <p:bldP spid="997397" grpId="0" animBg="1"/>
      <p:bldP spid="997399" grpId="0" animBg="1"/>
      <p:bldP spid="997400" grpId="0" animBg="1"/>
      <p:bldP spid="997401" grpId="0" animBg="1"/>
      <p:bldP spid="997401" grpId="1" animBg="1"/>
      <p:bldP spid="997402" grpId="0" animBg="1"/>
      <p:bldP spid="99740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Energy degradation in systems can be shown               with an energy flow diagram called a </a:t>
            </a:r>
            <a:r>
              <a:rPr lang="en-US" sz="2400" b="1">
                <a:solidFill>
                  <a:srgbClr val="000000"/>
                </a:solidFill>
                <a:latin typeface="Arial" charset="0"/>
                <a:ea typeface="Calibri" pitchFamily="34" charset="0"/>
                <a:cs typeface="Times New Roman" pitchFamily="18" charset="0"/>
              </a:rPr>
              <a:t>Sankey             diagram</a:t>
            </a:r>
            <a:r>
              <a:rPr lang="en-US" sz="2400">
                <a:solidFill>
                  <a:srgbClr val="000000"/>
                </a:solidFill>
                <a:latin typeface="Arial" charset="0"/>
                <a:ea typeface="Calibri" pitchFamily="34" charset="0"/>
                <a:cs typeface="Times New Roman" pitchFamily="18" charset="0"/>
              </a:rPr>
              <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For the hot-air balloon example we have the           following Sankey diagram: </a:t>
            </a: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endParaRPr lang="en-US" sz="2400">
              <a:solidFill>
                <a:srgbClr val="000000"/>
              </a:solidFill>
              <a:latin typeface="Arial" charset="0"/>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degraded energy is represented by the </a:t>
            </a:r>
            <a:r>
              <a:rPr lang="en-US" sz="2400">
                <a:latin typeface="Arial" charset="0"/>
                <a:ea typeface="Calibri" pitchFamily="34" charset="0"/>
                <a:cs typeface="Times New Roman" pitchFamily="18" charset="0"/>
              </a:rPr>
              <a:t>yellow bent arrows</a:t>
            </a:r>
            <a:r>
              <a:rPr lang="en-US" sz="2400">
                <a:solidFill>
                  <a:srgbClr val="000000"/>
                </a:solidFill>
                <a:latin typeface="Arial" charset="0"/>
                <a:ea typeface="Calibri" pitchFamily="34" charset="0"/>
                <a:cs typeface="Times New Roman" pitchFamily="18" charset="0"/>
              </a:rPr>
              <a:t>, and shows energy lost by the system. 	</a:t>
            </a:r>
          </a:p>
        </p:txBody>
      </p:sp>
      <p:sp>
        <p:nvSpPr>
          <p:cNvPr id="286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01476" name="Picture 4"/>
          <p:cNvPicPr>
            <a:picLocks noChangeAspect="1" noChangeArrowheads="1"/>
          </p:cNvPicPr>
          <p:nvPr/>
        </p:nvPicPr>
        <p:blipFill>
          <a:blip r:embed="rId6"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5"/>
          <p:cNvGrpSpPr>
            <a:grpSpLocks/>
          </p:cNvGrpSpPr>
          <p:nvPr/>
        </p:nvGrpSpPr>
        <p:grpSpPr bwMode="auto">
          <a:xfrm>
            <a:off x="7275513" y="182563"/>
            <a:ext cx="2454275" cy="3694112"/>
            <a:chOff x="1387" y="676"/>
            <a:chExt cx="1546" cy="2327"/>
          </a:xfrm>
        </p:grpSpPr>
        <p:grpSp>
          <p:nvGrpSpPr>
            <p:cNvPr id="28694" name="Group 6"/>
            <p:cNvGrpSpPr>
              <a:grpSpLocks/>
            </p:cNvGrpSpPr>
            <p:nvPr/>
          </p:nvGrpSpPr>
          <p:grpSpPr bwMode="auto">
            <a:xfrm>
              <a:off x="1387" y="676"/>
              <a:ext cx="1546" cy="1546"/>
              <a:chOff x="1058" y="1271"/>
              <a:chExt cx="1546" cy="1546"/>
            </a:xfrm>
          </p:grpSpPr>
          <p:pic>
            <p:nvPicPr>
              <p:cNvPr id="28699" name="Picture 7" descr="j0433902[1]"/>
              <p:cNvPicPr>
                <a:picLocks noChangeAspect="1" noChangeArrowheads="1"/>
              </p:cNvPicPr>
              <p:nvPr/>
            </p:nvPicPr>
            <p:blipFill>
              <a:blip r:embed="rId7" cstate="print"/>
              <a:srcRect/>
              <a:stretch>
                <a:fillRect/>
              </a:stretch>
            </p:blipFill>
            <p:spPr bwMode="auto">
              <a:xfrm>
                <a:off x="1058" y="1271"/>
                <a:ext cx="1546" cy="1546"/>
              </a:xfrm>
              <a:prstGeom prst="rect">
                <a:avLst/>
              </a:prstGeom>
              <a:noFill/>
              <a:ln w="9525">
                <a:noFill/>
                <a:miter lim="800000"/>
                <a:headEnd/>
                <a:tailEnd/>
              </a:ln>
            </p:spPr>
          </p:pic>
          <p:pic>
            <p:nvPicPr>
              <p:cNvPr id="28700" name="Picture 8"/>
              <p:cNvPicPr>
                <a:picLocks noChangeAspect="1" noChangeArrowheads="1"/>
              </p:cNvPicPr>
              <p:nvPr/>
            </p:nvPicPr>
            <p:blipFill>
              <a:blip r:embed="rId8" cstate="print"/>
              <a:srcRect/>
              <a:stretch>
                <a:fillRect/>
              </a:stretch>
            </p:blipFill>
            <p:spPr bwMode="auto">
              <a:xfrm>
                <a:off x="1750" y="2441"/>
                <a:ext cx="136" cy="185"/>
              </a:xfrm>
              <a:prstGeom prst="rect">
                <a:avLst/>
              </a:prstGeom>
              <a:noFill/>
              <a:ln w="9525">
                <a:noFill/>
                <a:miter lim="800000"/>
                <a:headEnd/>
                <a:tailEnd/>
              </a:ln>
            </p:spPr>
          </p:pic>
        </p:grpSp>
        <p:sp>
          <p:nvSpPr>
            <p:cNvPr id="1001481" name="Oval 9"/>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8696" name="Line 10"/>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a:p>
          </p:txBody>
        </p:sp>
        <p:sp>
          <p:nvSpPr>
            <p:cNvPr id="28697" name="Line 11"/>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a:p>
          </p:txBody>
        </p:sp>
        <p:sp>
          <p:nvSpPr>
            <p:cNvPr id="28698" name="Line 12"/>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a:p>
          </p:txBody>
        </p:sp>
      </p:grpSp>
      <p:sp>
        <p:nvSpPr>
          <p:cNvPr id="1001485" name="Line 13"/>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a:p>
        </p:txBody>
      </p:sp>
      <p:grpSp>
        <p:nvGrpSpPr>
          <p:cNvPr id="4" name="Group 26"/>
          <p:cNvGrpSpPr>
            <a:grpSpLocks/>
          </p:cNvGrpSpPr>
          <p:nvPr/>
        </p:nvGrpSpPr>
        <p:grpSpPr bwMode="auto">
          <a:xfrm>
            <a:off x="728663" y="4033838"/>
            <a:ext cx="2692400" cy="1262062"/>
            <a:chOff x="467" y="2285"/>
            <a:chExt cx="1696" cy="795"/>
          </a:xfrm>
        </p:grpSpPr>
        <p:sp>
          <p:nvSpPr>
            <p:cNvPr id="2869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a:p>
          </p:txBody>
        </p:sp>
        <p:sp>
          <p:nvSpPr>
            <p:cNvPr id="28693" name="Text Box 21"/>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a:t>CHEMICAL ENERGY</a:t>
              </a:r>
            </a:p>
          </p:txBody>
        </p:sp>
      </p:grpSp>
      <p:grpSp>
        <p:nvGrpSpPr>
          <p:cNvPr id="5" name="Group 27"/>
          <p:cNvGrpSpPr>
            <a:grpSpLocks/>
          </p:cNvGrpSpPr>
          <p:nvPr/>
        </p:nvGrpSpPr>
        <p:grpSpPr bwMode="auto">
          <a:xfrm>
            <a:off x="2638425" y="4016375"/>
            <a:ext cx="2973388" cy="1027113"/>
            <a:chOff x="1670" y="2274"/>
            <a:chExt cx="1873" cy="647"/>
          </a:xfrm>
        </p:grpSpPr>
        <p:sp>
          <p:nvSpPr>
            <p:cNvPr id="28690" name="AutoShape 14"/>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a:p>
          </p:txBody>
        </p:sp>
        <p:sp>
          <p:nvSpPr>
            <p:cNvPr id="28691" name="Text Box 23"/>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a:solidFill>
                    <a:schemeClr val="bg1"/>
                  </a:solidFill>
                </a:rPr>
                <a:t>POTENTIAL ENERGY</a:t>
              </a:r>
            </a:p>
          </p:txBody>
        </p:sp>
      </p:grpSp>
      <p:grpSp>
        <p:nvGrpSpPr>
          <p:cNvPr id="6" name="Group 28"/>
          <p:cNvGrpSpPr>
            <a:grpSpLocks/>
          </p:cNvGrpSpPr>
          <p:nvPr/>
        </p:nvGrpSpPr>
        <p:grpSpPr bwMode="auto">
          <a:xfrm>
            <a:off x="4835525" y="4002088"/>
            <a:ext cx="2351088" cy="841375"/>
            <a:chOff x="3054" y="2265"/>
            <a:chExt cx="1481" cy="530"/>
          </a:xfrm>
        </p:grpSpPr>
        <p:sp>
          <p:nvSpPr>
            <p:cNvPr id="28688" name="AutoShape 17"/>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a:p>
          </p:txBody>
        </p:sp>
        <p:sp>
          <p:nvSpPr>
            <p:cNvPr id="28689" name="Text Box 24"/>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a:solidFill>
                    <a:schemeClr val="bg1"/>
                  </a:solidFill>
                </a:rPr>
                <a:t>KINETIC ENERGY</a:t>
              </a:r>
            </a:p>
          </p:txBody>
        </p:sp>
      </p:grpSp>
      <p:grpSp>
        <p:nvGrpSpPr>
          <p:cNvPr id="7" name="Group 29"/>
          <p:cNvGrpSpPr>
            <a:grpSpLocks/>
          </p:cNvGrpSpPr>
          <p:nvPr/>
        </p:nvGrpSpPr>
        <p:grpSpPr bwMode="auto">
          <a:xfrm>
            <a:off x="6575425" y="4010025"/>
            <a:ext cx="2157413" cy="701675"/>
            <a:chOff x="4150" y="2270"/>
            <a:chExt cx="1359" cy="442"/>
          </a:xfrm>
        </p:grpSpPr>
        <p:sp>
          <p:nvSpPr>
            <p:cNvPr id="28686" name="AutoShape 19"/>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a:p>
          </p:txBody>
        </p:sp>
        <p:sp>
          <p:nvSpPr>
            <p:cNvPr id="2868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a:t>ELECTRICAL ENERGY</a:t>
              </a:r>
            </a:p>
          </p:txBody>
        </p:sp>
      </p:grpSp>
      <p:sp>
        <p:nvSpPr>
          <p:cNvPr id="1001488" name="AutoShape 16"/>
          <p:cNvSpPr>
            <a:spLocks noChangeArrowheads="1"/>
          </p:cNvSpPr>
          <p:nvPr/>
        </p:nvSpPr>
        <p:spPr bwMode="auto">
          <a:xfrm rot="5400000">
            <a:off x="2729707" y="50141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01490" name="AutoShape 18"/>
          <p:cNvSpPr>
            <a:spLocks noChangeArrowheads="1"/>
          </p:cNvSpPr>
          <p:nvPr/>
        </p:nvSpPr>
        <p:spPr bwMode="auto">
          <a:xfrm rot="5400000">
            <a:off x="4911726" y="48180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01492" name="AutoShape 20"/>
          <p:cNvSpPr>
            <a:spLocks noChangeArrowheads="1"/>
          </p:cNvSpPr>
          <p:nvPr/>
        </p:nvSpPr>
        <p:spPr bwMode="auto">
          <a:xfrm rot="5400000">
            <a:off x="6629400" y="45831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1474">
                                            <p:txEl>
                                              <p:pRg st="2" end="2"/>
                                            </p:txEl>
                                          </p:spTgt>
                                        </p:tgtEl>
                                        <p:attrNameLst>
                                          <p:attrName>style.visibility</p:attrName>
                                        </p:attrNameLst>
                                      </p:cBhvr>
                                      <p:to>
                                        <p:strVal val="visible"/>
                                      </p:to>
                                    </p:set>
                                    <p:anim calcmode="lin" valueType="num">
                                      <p:cBhvr additive="base">
                                        <p:cTn id="13" dur="500" fill="hold"/>
                                        <p:tgtEl>
                                          <p:spTgt spid="1001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1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0" fill="hold"/>
                                        <p:tgtEl>
                                          <p:spTgt spid="2"/>
                                        </p:tgtEl>
                                        <p:attrNameLst>
                                          <p:attrName>ppt_x</p:attrName>
                                        </p:attrNameLst>
                                      </p:cBhvr>
                                      <p:tavLst>
                                        <p:tav tm="0">
                                          <p:val>
                                            <p:strVal val="#ppt_x"/>
                                          </p:val>
                                        </p:tav>
                                        <p:tav tm="100000">
                                          <p:val>
                                            <p:strVal val="#ppt_x"/>
                                          </p:val>
                                        </p:tav>
                                      </p:tavLst>
                                    </p:anim>
                                    <p:anim calcmode="lin" valueType="num">
                                      <p:cBhvr additive="base">
                                        <p:cTn id="25"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par>
                                <p:cTn id="31" presetID="22" presetClass="entr" presetSubtype="8" fill="hold" grpId="0" nodeType="withEffect">
                                  <p:stCondLst>
                                    <p:cond delay="0"/>
                                  </p:stCondLst>
                                  <p:childTnLst>
                                    <p:set>
                                      <p:cBhvr>
                                        <p:cTn id="32" dur="1" fill="hold">
                                          <p:stCondLst>
                                            <p:cond delay="0"/>
                                          </p:stCondLst>
                                        </p:cTn>
                                        <p:tgtEl>
                                          <p:spTgt spid="1001488"/>
                                        </p:tgtEl>
                                        <p:attrNameLst>
                                          <p:attrName>style.visibility</p:attrName>
                                        </p:attrNameLst>
                                      </p:cBhvr>
                                      <p:to>
                                        <p:strVal val="visible"/>
                                      </p:to>
                                    </p:set>
                                    <p:animEffect transition="in" filter="wipe(left)">
                                      <p:cBhvr>
                                        <p:cTn id="33" dur="500"/>
                                        <p:tgtEl>
                                          <p:spTgt spid="100148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01485"/>
                                        </p:tgtEl>
                                        <p:attrNameLst>
                                          <p:attrName>style.visibility</p:attrName>
                                        </p:attrNameLst>
                                      </p:cBhvr>
                                      <p:to>
                                        <p:strVal val="visible"/>
                                      </p:to>
                                    </p:set>
                                    <p:animEffect transition="in" filter="wipe(up)">
                                      <p:cBhvr>
                                        <p:cTn id="38" dur="500"/>
                                        <p:tgtEl>
                                          <p:spTgt spid="10014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001490"/>
                                        </p:tgtEl>
                                        <p:attrNameLst>
                                          <p:attrName>style.visibility</p:attrName>
                                        </p:attrNameLst>
                                      </p:cBhvr>
                                      <p:to>
                                        <p:strVal val="visible"/>
                                      </p:to>
                                    </p:set>
                                    <p:animEffect transition="in" filter="wipe(left)">
                                      <p:cBhvr>
                                        <p:cTn id="46" dur="500"/>
                                        <p:tgtEl>
                                          <p:spTgt spid="1001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01476"/>
                                        </p:tgtEl>
                                        <p:attrNameLst>
                                          <p:attrName>style.visibility</p:attrName>
                                        </p:attrNameLst>
                                      </p:cBhvr>
                                      <p:to>
                                        <p:strVal val="visible"/>
                                      </p:to>
                                    </p:set>
                                    <p:animEffect transition="in" filter="fade">
                                      <p:cBhvr>
                                        <p:cTn id="51" dur="2000"/>
                                        <p:tgtEl>
                                          <p:spTgt spid="10014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par>
                                <p:cTn id="57" presetID="22" presetClass="entr" presetSubtype="8" fill="hold" grpId="0" nodeType="withEffect">
                                  <p:stCondLst>
                                    <p:cond delay="0"/>
                                  </p:stCondLst>
                                  <p:childTnLst>
                                    <p:set>
                                      <p:cBhvr>
                                        <p:cTn id="58" dur="1" fill="hold">
                                          <p:stCondLst>
                                            <p:cond delay="0"/>
                                          </p:stCondLst>
                                        </p:cTn>
                                        <p:tgtEl>
                                          <p:spTgt spid="1001492"/>
                                        </p:tgtEl>
                                        <p:attrNameLst>
                                          <p:attrName>style.visibility</p:attrName>
                                        </p:attrNameLst>
                                      </p:cBhvr>
                                      <p:to>
                                        <p:strVal val="visible"/>
                                      </p:to>
                                    </p:set>
                                    <p:animEffect transition="in" filter="wipe(left)">
                                      <p:cBhvr>
                                        <p:cTn id="59" dur="500"/>
                                        <p:tgtEl>
                                          <p:spTgt spid="100149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01474">
                                            <p:txEl>
                                              <p:pRg st="8" end="8"/>
                                            </p:txEl>
                                          </p:spTgt>
                                        </p:tgtEl>
                                        <p:attrNameLst>
                                          <p:attrName>style.visibility</p:attrName>
                                        </p:attrNameLst>
                                      </p:cBhvr>
                                      <p:to>
                                        <p:strVal val="visible"/>
                                      </p:to>
                                    </p:set>
                                    <p:anim calcmode="lin" valueType="num">
                                      <p:cBhvr additive="base">
                                        <p:cTn id="64" dur="500" fill="hold"/>
                                        <p:tgtEl>
                                          <p:spTgt spid="1001474">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014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5" grpId="0" animBg="1"/>
      <p:bldP spid="1001488" grpId="0" animBg="1"/>
      <p:bldP spid="1001490" grpId="0" animBg="1"/>
      <p:bldP spid="10014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03522"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r>
                  <a:rPr lang="en-US" sz="2400" i="1" dirty="0" smtClean="0">
                    <a:solidFill>
                      <a:schemeClr val="accent2"/>
                    </a:solidFill>
                    <a:latin typeface="Arial" charset="0"/>
                    <a:ea typeface="Calibri" pitchFamily="34" charset="0"/>
                    <a:cs typeface="Arial" charset="0"/>
                  </a:rPr>
                  <a:t>Sankey diagrams</a:t>
                </a: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4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Sankey diagrams show the efficiency of each energy conversion.</a:t>
                </a:r>
              </a:p>
              <a:p>
                <a:pPr>
                  <a:spcBef>
                    <a:spcPts val="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the actual energy values are as shown:</a:t>
                </a:r>
              </a:p>
              <a:p>
                <a:pPr>
                  <a:spcBef>
                    <a:spcPts val="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t>
                </a:r>
                <a:r>
                  <a:rPr lang="en-US" sz="2400" b="1" dirty="0">
                    <a:solidFill>
                      <a:srgbClr val="000000"/>
                    </a:solidFill>
                    <a:latin typeface="Arial" charset="0"/>
                    <a:ea typeface="Calibri" pitchFamily="34" charset="0"/>
                    <a:cs typeface="Times New Roman" pitchFamily="18" charset="0"/>
                  </a:rPr>
                  <a:t>efficiency</a:t>
                </a:r>
                <a:r>
                  <a:rPr lang="en-US" sz="2400" dirty="0">
                    <a:solidFill>
                      <a:srgbClr val="000000"/>
                    </a:solidFill>
                    <a:latin typeface="Arial" charset="0"/>
                    <a:ea typeface="Calibri" pitchFamily="34" charset="0"/>
                    <a:cs typeface="Times New Roman" pitchFamily="18" charset="0"/>
                  </a:rPr>
                  <a:t> of a conversion is given by</a:t>
                </a: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ts val="15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For example, the efficiency of the first energy conversion (chemical to potential) is</a:t>
                </a:r>
              </a:p>
              <a:p>
                <a:pPr>
                  <a:spcBef>
                    <a:spcPts val="0"/>
                  </a:spcBef>
                </a:pPr>
                <a:r>
                  <a:rPr lang="en-US" sz="2400" i="1" dirty="0">
                    <a:solidFill>
                      <a:srgbClr val="000000"/>
                    </a:solidFill>
                    <a:latin typeface="Arial" charset="0"/>
                    <a:ea typeface="Calibri" pitchFamily="34" charset="0"/>
                    <a:cs typeface="Times New Roman" pitchFamily="18" charset="0"/>
                  </a:rPr>
                  <a:t>         </a:t>
                </a:r>
                <a14:m>
                  <m:oMath xmlns:m="http://schemas.openxmlformats.org/officeDocument/2006/math">
                    <m:r>
                      <a:rPr lang="en-US" sz="2300" i="1" dirty="0" smtClean="0">
                        <a:solidFill>
                          <a:srgbClr val="000000"/>
                        </a:solidFill>
                        <a:latin typeface="Cambria Math" panose="02040503050406030204" pitchFamily="18" charset="0"/>
                        <a:ea typeface="Calibri" pitchFamily="34" charset="0"/>
                        <a:cs typeface="Times New Roman" pitchFamily="18" charset="0"/>
                      </a:rPr>
                      <m:t>𝑒𝑓𝑓𝑖𝑐𝑖𝑒𝑛𝑐𝑦</m:t>
                    </m:r>
                    <m:r>
                      <a:rPr lang="en-US" sz="2300" i="1" dirty="0" smtClean="0">
                        <a:solidFill>
                          <a:srgbClr val="000000"/>
                        </a:solidFill>
                        <a:latin typeface="Cambria Math" panose="02040503050406030204" pitchFamily="18" charset="0"/>
                        <a:ea typeface="Calibri" pitchFamily="34" charset="0"/>
                        <a:cs typeface="Times New Roman" pitchFamily="18" charset="0"/>
                      </a:rPr>
                      <m:t>=</m:t>
                    </m:r>
                    <m:f>
                      <m:fPr>
                        <m:ctrlPr>
                          <a:rPr lang="en-US" sz="2300" i="1" dirty="0" smtClean="0">
                            <a:solidFill>
                              <a:srgbClr val="000000"/>
                            </a:solidFill>
                            <a:latin typeface="Cambria Math" panose="02040503050406030204" pitchFamily="18" charset="0"/>
                            <a:ea typeface="Calibri" pitchFamily="34" charset="0"/>
                            <a:cs typeface="Times New Roman" pitchFamily="18" charset="0"/>
                          </a:rPr>
                        </m:ctrlPr>
                      </m:fPr>
                      <m:num>
                        <m:r>
                          <a:rPr lang="en-US" sz="2300" i="1" dirty="0" smtClean="0">
                            <a:solidFill>
                              <a:srgbClr val="000000"/>
                            </a:solidFill>
                            <a:latin typeface="Cambria Math" panose="02040503050406030204" pitchFamily="18" charset="0"/>
                            <a:ea typeface="Calibri" pitchFamily="34" charset="0"/>
                            <a:cs typeface="Times New Roman" pitchFamily="18" charset="0"/>
                          </a:rPr>
                          <m:t>80 </m:t>
                        </m:r>
                        <m:r>
                          <a:rPr lang="en-US" sz="2300" i="1" dirty="0" smtClean="0">
                            <a:solidFill>
                              <a:srgbClr val="000000"/>
                            </a:solidFill>
                            <a:latin typeface="Cambria Math" panose="02040503050406030204" pitchFamily="18" charset="0"/>
                            <a:ea typeface="Calibri" pitchFamily="34" charset="0"/>
                            <a:cs typeface="Times New Roman" pitchFamily="18" charset="0"/>
                          </a:rPr>
                          <m:t>𝑀𝐽</m:t>
                        </m:r>
                      </m:num>
                      <m:den>
                        <m:r>
                          <a:rPr lang="en-US" sz="2300" i="1" dirty="0" smtClean="0">
                            <a:solidFill>
                              <a:srgbClr val="000000"/>
                            </a:solidFill>
                            <a:latin typeface="Cambria Math" panose="02040503050406030204" pitchFamily="18" charset="0"/>
                            <a:ea typeface="Calibri" pitchFamily="34" charset="0"/>
                            <a:cs typeface="Times New Roman" pitchFamily="18" charset="0"/>
                          </a:rPr>
                          <m:t>100 </m:t>
                        </m:r>
                        <m:r>
                          <a:rPr lang="en-US" sz="2300" i="1" dirty="0" smtClean="0">
                            <a:solidFill>
                              <a:srgbClr val="000000"/>
                            </a:solidFill>
                            <a:latin typeface="Cambria Math" panose="02040503050406030204" pitchFamily="18" charset="0"/>
                            <a:ea typeface="Calibri" pitchFamily="34" charset="0"/>
                            <a:cs typeface="Times New Roman" pitchFamily="18" charset="0"/>
                          </a:rPr>
                          <m:t>𝑀𝐽</m:t>
                        </m:r>
                      </m:den>
                    </m:f>
                    <m:r>
                      <a:rPr lang="en-US" sz="2300" i="1" dirty="0" smtClean="0">
                        <a:solidFill>
                          <a:srgbClr val="000000"/>
                        </a:solidFill>
                        <a:latin typeface="Cambria Math" panose="02040503050406030204" pitchFamily="18" charset="0"/>
                        <a:ea typeface="Calibri" pitchFamily="34" charset="0"/>
                        <a:cs typeface="Times New Roman" pitchFamily="18" charset="0"/>
                      </a:rPr>
                      <m:t>=0.80</m:t>
                    </m:r>
                  </m:oMath>
                </a14:m>
                <a:r>
                  <a:rPr lang="en-US" sz="2400" dirty="0">
                    <a:solidFill>
                      <a:srgbClr val="000000"/>
                    </a:solidFill>
                    <a:latin typeface="Arial" charset="0"/>
                    <a:ea typeface="Calibri" pitchFamily="34" charset="0"/>
                    <a:cs typeface="Times New Roman" pitchFamily="18" charset="0"/>
                  </a:rPr>
                  <a:t> or </a:t>
                </a:r>
                <a14:m>
                  <m:oMath xmlns:m="http://schemas.openxmlformats.org/officeDocument/2006/math">
                    <m:r>
                      <a:rPr lang="en-US" sz="2400" i="1" dirty="0" smtClean="0">
                        <a:solidFill>
                          <a:srgbClr val="000000"/>
                        </a:solidFill>
                        <a:latin typeface="Cambria Math" panose="02040503050406030204" pitchFamily="18" charset="0"/>
                        <a:ea typeface="Calibri" pitchFamily="34" charset="0"/>
                        <a:cs typeface="Times New Roman" pitchFamily="18" charset="0"/>
                      </a:rPr>
                      <m:t>80%</m:t>
                    </m:r>
                  </m:oMath>
                </a14:m>
                <a:r>
                  <a:rPr lang="en-US" sz="2400" dirty="0">
                    <a:solidFill>
                      <a:srgbClr val="000000"/>
                    </a:solidFill>
                    <a:latin typeface="Arial" charset="0"/>
                    <a:ea typeface="Calibri" pitchFamily="34" charset="0"/>
                    <a:cs typeface="Times New Roman" pitchFamily="18" charset="0"/>
                  </a:rPr>
                  <a:t>.</a:t>
                </a:r>
              </a:p>
            </p:txBody>
          </p:sp>
        </mc:Choice>
        <mc:Fallback xmlns="">
          <p:sp>
            <p:nvSpPr>
              <p:cNvPr id="1003522" name="Rectangle 2"/>
              <p:cNvSpPr>
                <a:spLocks noRot="1" noChangeAspect="1" noMove="1" noResize="1" noEditPoints="1" noAdjustHandles="1" noChangeArrowheads="1" noChangeShapeType="1" noTextEdit="1"/>
              </p:cNvSpPr>
              <p:nvPr/>
            </p:nvSpPr>
            <p:spPr bwMode="auto">
              <a:xfrm>
                <a:off x="685800" y="1401763"/>
                <a:ext cx="7772400" cy="5445125"/>
              </a:xfrm>
              <a:prstGeom prst="rect">
                <a:avLst/>
              </a:prstGeom>
              <a:blipFill>
                <a:blip r:embed="rId6"/>
                <a:stretch>
                  <a:fillRect l="-1255" t="-1232" b="-1568"/>
                </a:stretch>
              </a:blipFill>
              <a:ln w="9525">
                <a:noFill/>
                <a:miter lim="800000"/>
                <a:headEnd/>
                <a:tailEnd/>
              </a:ln>
            </p:spPr>
            <p:txBody>
              <a:bodyPr/>
              <a:lstStyle/>
              <a:p>
                <a:r>
                  <a:rPr lang="en-US">
                    <a:noFill/>
                  </a:rPr>
                  <a:t> </a:t>
                </a:r>
              </a:p>
            </p:txBody>
          </p:sp>
        </mc:Fallback>
      </mc:AlternateContent>
      <p:sp>
        <p:nvSpPr>
          <p:cNvPr id="296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28"/>
          <p:cNvGrpSpPr>
            <a:grpSpLocks/>
          </p:cNvGrpSpPr>
          <p:nvPr/>
        </p:nvGrpSpPr>
        <p:grpSpPr bwMode="auto">
          <a:xfrm>
            <a:off x="728663" y="1779588"/>
            <a:ext cx="8004175" cy="1863725"/>
            <a:chOff x="728663" y="1779588"/>
            <a:chExt cx="8004175" cy="1863725"/>
          </a:xfrm>
        </p:grpSpPr>
        <p:grpSp>
          <p:nvGrpSpPr>
            <p:cNvPr id="29709" name="Group 14"/>
            <p:cNvGrpSpPr>
              <a:grpSpLocks/>
            </p:cNvGrpSpPr>
            <p:nvPr/>
          </p:nvGrpSpPr>
          <p:grpSpPr bwMode="auto">
            <a:xfrm>
              <a:off x="728663" y="1811338"/>
              <a:ext cx="2692400" cy="1262062"/>
              <a:chOff x="467" y="2285"/>
              <a:chExt cx="1696" cy="795"/>
            </a:xfrm>
          </p:grpSpPr>
          <p:sp>
            <p:nvSpPr>
              <p:cNvPr id="2972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a:p>
            </p:txBody>
          </p:sp>
          <p:sp>
            <p:nvSpPr>
              <p:cNvPr id="29723" name="Text Box 16"/>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a:t>CHEMICAL ENERGY</a:t>
                </a:r>
              </a:p>
            </p:txBody>
          </p:sp>
        </p:grpSp>
        <p:grpSp>
          <p:nvGrpSpPr>
            <p:cNvPr id="29710" name="Group 17"/>
            <p:cNvGrpSpPr>
              <a:grpSpLocks/>
            </p:cNvGrpSpPr>
            <p:nvPr/>
          </p:nvGrpSpPr>
          <p:grpSpPr bwMode="auto">
            <a:xfrm>
              <a:off x="2638425" y="1793875"/>
              <a:ext cx="2973388" cy="1027113"/>
              <a:chOff x="1670" y="2274"/>
              <a:chExt cx="1873" cy="647"/>
            </a:xfrm>
          </p:grpSpPr>
          <p:sp>
            <p:nvSpPr>
              <p:cNvPr id="29720" name="AutoShape 18"/>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a:p>
            </p:txBody>
          </p:sp>
          <p:sp>
            <p:nvSpPr>
              <p:cNvPr id="29721" name="Text Box 19"/>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a:solidFill>
                      <a:schemeClr val="bg1"/>
                    </a:solidFill>
                  </a:rPr>
                  <a:t>POTENTIAL ENERGY</a:t>
                </a:r>
              </a:p>
            </p:txBody>
          </p:sp>
        </p:grpSp>
        <p:grpSp>
          <p:nvGrpSpPr>
            <p:cNvPr id="29711" name="Group 20"/>
            <p:cNvGrpSpPr>
              <a:grpSpLocks/>
            </p:cNvGrpSpPr>
            <p:nvPr/>
          </p:nvGrpSpPr>
          <p:grpSpPr bwMode="auto">
            <a:xfrm>
              <a:off x="4835525" y="1779588"/>
              <a:ext cx="2351088" cy="841375"/>
              <a:chOff x="3054" y="2265"/>
              <a:chExt cx="1481" cy="530"/>
            </a:xfrm>
          </p:grpSpPr>
          <p:sp>
            <p:nvSpPr>
              <p:cNvPr id="29718" name="AutoShape 21"/>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a:p>
            </p:txBody>
          </p:sp>
          <p:sp>
            <p:nvSpPr>
              <p:cNvPr id="29719" name="Text Box 22"/>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a:solidFill>
                      <a:schemeClr val="bg1"/>
                    </a:solidFill>
                  </a:rPr>
                  <a:t>KINETIC ENERGY</a:t>
                </a:r>
              </a:p>
            </p:txBody>
          </p:sp>
        </p:grpSp>
        <p:grpSp>
          <p:nvGrpSpPr>
            <p:cNvPr id="29712" name="Group 23"/>
            <p:cNvGrpSpPr>
              <a:grpSpLocks/>
            </p:cNvGrpSpPr>
            <p:nvPr/>
          </p:nvGrpSpPr>
          <p:grpSpPr bwMode="auto">
            <a:xfrm>
              <a:off x="6575425" y="1787525"/>
              <a:ext cx="2157413" cy="701675"/>
              <a:chOff x="4150" y="2270"/>
              <a:chExt cx="1359" cy="442"/>
            </a:xfrm>
          </p:grpSpPr>
          <p:sp>
            <p:nvSpPr>
              <p:cNvPr id="29716" name="AutoShape 24"/>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a:p>
            </p:txBody>
          </p:sp>
          <p:sp>
            <p:nvSpPr>
              <p:cNvPr id="2971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a:t>ELECTRICAL ENERGY</a:t>
                </a:r>
              </a:p>
            </p:txBody>
          </p:sp>
        </p:grpSp>
        <p:sp>
          <p:nvSpPr>
            <p:cNvPr id="29713" name="AutoShape 26"/>
            <p:cNvSpPr>
              <a:spLocks noChangeArrowheads="1"/>
            </p:cNvSpPr>
            <p:nvPr/>
          </p:nvSpPr>
          <p:spPr bwMode="auto">
            <a:xfrm rot="5400000">
              <a:off x="2729707" y="27916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9714" name="AutoShape 27"/>
            <p:cNvSpPr>
              <a:spLocks noChangeArrowheads="1"/>
            </p:cNvSpPr>
            <p:nvPr/>
          </p:nvSpPr>
          <p:spPr bwMode="auto">
            <a:xfrm rot="5400000">
              <a:off x="4911726" y="25955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29715" name="AutoShape 28"/>
            <p:cNvSpPr>
              <a:spLocks noChangeArrowheads="1"/>
            </p:cNvSpPr>
            <p:nvPr/>
          </p:nvSpPr>
          <p:spPr bwMode="auto">
            <a:xfrm rot="5400000">
              <a:off x="6629400" y="23606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sp>
        <p:nvSpPr>
          <p:cNvPr id="1003549" name="Text Box 29"/>
          <p:cNvSpPr txBox="1">
            <a:spLocks noChangeArrowheads="1"/>
          </p:cNvSpPr>
          <p:nvPr/>
        </p:nvSpPr>
        <p:spPr bwMode="auto">
          <a:xfrm>
            <a:off x="1289050" y="2740025"/>
            <a:ext cx="1098550" cy="396875"/>
          </a:xfrm>
          <a:prstGeom prst="rect">
            <a:avLst/>
          </a:prstGeom>
          <a:noFill/>
          <a:ln w="9525">
            <a:noFill/>
            <a:miter lim="800000"/>
            <a:headEnd/>
            <a:tailEnd/>
          </a:ln>
        </p:spPr>
        <p:txBody>
          <a:bodyPr wrap="none">
            <a:spAutoFit/>
          </a:bodyPr>
          <a:lstStyle/>
          <a:p>
            <a:r>
              <a:rPr lang="en-US" b="1"/>
              <a:t>100 MJ</a:t>
            </a:r>
          </a:p>
        </p:txBody>
      </p:sp>
      <p:sp>
        <p:nvSpPr>
          <p:cNvPr id="1003550" name="Text Box 30"/>
          <p:cNvSpPr txBox="1">
            <a:spLocks noChangeArrowheads="1"/>
          </p:cNvSpPr>
          <p:nvPr/>
        </p:nvSpPr>
        <p:spPr bwMode="auto">
          <a:xfrm>
            <a:off x="2625725" y="2508250"/>
            <a:ext cx="946150" cy="396875"/>
          </a:xfrm>
          <a:prstGeom prst="rect">
            <a:avLst/>
          </a:prstGeom>
          <a:noFill/>
          <a:ln w="9525">
            <a:noFill/>
            <a:miter lim="800000"/>
            <a:headEnd/>
            <a:tailEnd/>
          </a:ln>
        </p:spPr>
        <p:txBody>
          <a:bodyPr wrap="none">
            <a:spAutoFit/>
          </a:bodyPr>
          <a:lstStyle/>
          <a:p>
            <a:r>
              <a:rPr lang="en-US" b="1">
                <a:solidFill>
                  <a:schemeClr val="bg1"/>
                </a:solidFill>
              </a:rPr>
              <a:t>80 MJ</a:t>
            </a:r>
          </a:p>
        </p:txBody>
      </p:sp>
      <p:sp>
        <p:nvSpPr>
          <p:cNvPr id="1003551" name="Text Box 31"/>
          <p:cNvSpPr txBox="1">
            <a:spLocks noChangeArrowheads="1"/>
          </p:cNvSpPr>
          <p:nvPr/>
        </p:nvSpPr>
        <p:spPr bwMode="auto">
          <a:xfrm>
            <a:off x="4829175" y="2328863"/>
            <a:ext cx="946150" cy="396875"/>
          </a:xfrm>
          <a:prstGeom prst="rect">
            <a:avLst/>
          </a:prstGeom>
          <a:noFill/>
          <a:ln w="9525">
            <a:noFill/>
            <a:miter lim="800000"/>
            <a:headEnd/>
            <a:tailEnd/>
          </a:ln>
        </p:spPr>
        <p:txBody>
          <a:bodyPr wrap="none">
            <a:spAutoFit/>
          </a:bodyPr>
          <a:lstStyle/>
          <a:p>
            <a:r>
              <a:rPr lang="en-US" b="1">
                <a:solidFill>
                  <a:schemeClr val="bg1"/>
                </a:solidFill>
              </a:rPr>
              <a:t>70 MJ</a:t>
            </a:r>
          </a:p>
        </p:txBody>
      </p:sp>
      <p:sp>
        <p:nvSpPr>
          <p:cNvPr id="1003552" name="Text Box 32"/>
          <p:cNvSpPr txBox="1">
            <a:spLocks noChangeArrowheads="1"/>
          </p:cNvSpPr>
          <p:nvPr/>
        </p:nvSpPr>
        <p:spPr bwMode="auto">
          <a:xfrm>
            <a:off x="7524750" y="2330450"/>
            <a:ext cx="946150" cy="396875"/>
          </a:xfrm>
          <a:prstGeom prst="rect">
            <a:avLst/>
          </a:prstGeom>
          <a:noFill/>
          <a:ln w="9525">
            <a:noFill/>
            <a:miter lim="800000"/>
            <a:headEnd/>
            <a:tailEnd/>
          </a:ln>
        </p:spPr>
        <p:txBody>
          <a:bodyPr wrap="none">
            <a:spAutoFit/>
          </a:bodyPr>
          <a:lstStyle/>
          <a:p>
            <a:r>
              <a:rPr lang="en-US" b="1"/>
              <a:t>50 MJ</a:t>
            </a:r>
          </a:p>
        </p:txBody>
      </p:sp>
      <p:grpSp>
        <p:nvGrpSpPr>
          <p:cNvPr id="7" name="Group 38"/>
          <p:cNvGrpSpPr>
            <a:grpSpLocks/>
          </p:cNvGrpSpPr>
          <p:nvPr/>
        </p:nvGrpSpPr>
        <p:grpSpPr bwMode="auto">
          <a:xfrm>
            <a:off x="809625" y="4988076"/>
            <a:ext cx="7464425" cy="633265"/>
            <a:chOff x="510" y="3205"/>
            <a:chExt cx="4702" cy="288"/>
          </a:xfrm>
        </p:grpSpPr>
        <mc:AlternateContent xmlns:mc="http://schemas.openxmlformats.org/markup-compatibility/2006" xmlns:a14="http://schemas.microsoft.com/office/drawing/2010/main">
          <mc:Choice Requires="a14">
            <p:sp>
              <p:nvSpPr>
                <p:cNvPr id="29706" name="Rectangle 34"/>
                <p:cNvSpPr>
                  <a:spLocks noChangeArrowheads="1"/>
                </p:cNvSpPr>
                <p:nvPr/>
              </p:nvSpPr>
              <p:spPr bwMode="auto">
                <a:xfrm>
                  <a:off x="592" y="3205"/>
                  <a:ext cx="3115" cy="287"/>
                </a:xfrm>
                <a:prstGeom prst="rect">
                  <a:avLst/>
                </a:prstGeom>
                <a:noFill/>
                <a:ln w="9525">
                  <a:noFill/>
                  <a:miter lim="800000"/>
                  <a:headEnd/>
                  <a:tailEnd/>
                </a:ln>
              </p:spPr>
              <p:txBody>
                <a:bodyPr anchor="ctr"/>
                <a:lstStyle/>
                <a:p>
                  <a:pPr>
                    <a:lnSpc>
                      <a:spcPct val="90000"/>
                    </a:lnSpc>
                    <a:spcBef>
                      <a:spcPct val="20000"/>
                    </a:spcBef>
                  </a:pPr>
                  <a:r>
                    <a:rPr lang="en-US" sz="2400" dirty="0" smtClean="0">
                      <a:solidFill>
                        <a:schemeClr val="accent2"/>
                      </a:solidFill>
                      <a:cs typeface="Times New Roman" pitchFamily="18" charset="0"/>
                      <a:sym typeface="Symbol" pitchFamily="18" charset="2"/>
                    </a:rPr>
                    <a:t> </a:t>
                  </a:r>
                  <a14:m>
                    <m:oMath xmlns:m="http://schemas.openxmlformats.org/officeDocument/2006/math">
                      <m:r>
                        <a:rPr lang="en-US" sz="2400" i="1" dirty="0" smtClean="0">
                          <a:solidFill>
                            <a:schemeClr val="accent2"/>
                          </a:solidFill>
                          <a:latin typeface="Cambria Math" panose="02040503050406030204" pitchFamily="18" charset="0"/>
                          <a:cs typeface="Times New Roman" pitchFamily="18" charset="0"/>
                          <a:sym typeface="Symbol" pitchFamily="18" charset="2"/>
                        </a:rPr>
                        <m:t>𝑒𝑓𝑓𝑖𝑐𝑖𝑒𝑛𝑐𝑦</m:t>
                      </m:r>
                      <m:r>
                        <a:rPr lang="en-US" sz="2400" i="1" dirty="0" smtClean="0">
                          <a:solidFill>
                            <a:schemeClr val="accent2"/>
                          </a:solidFill>
                          <a:latin typeface="Cambria Math" panose="02040503050406030204" pitchFamily="18" charset="0"/>
                          <a:cs typeface="Times New Roman" pitchFamily="18" charset="0"/>
                          <a:sym typeface="Symbol" pitchFamily="18" charset="2"/>
                        </a:rPr>
                        <m:t>=</m:t>
                      </m:r>
                      <m:f>
                        <m:fPr>
                          <m:ctrlPr>
                            <a:rPr lang="en-US" sz="2400" i="1" dirty="0" smtClean="0">
                              <a:solidFill>
                                <a:schemeClr val="accent2"/>
                              </a:solidFill>
                              <a:latin typeface="Cambria Math" panose="02040503050406030204" pitchFamily="18" charset="0"/>
                              <a:cs typeface="Times New Roman" pitchFamily="18" charset="0"/>
                              <a:sym typeface="Symbol" pitchFamily="18" charset="2"/>
                            </a:rPr>
                          </m:ctrlPr>
                        </m:fPr>
                        <m:num>
                          <m:r>
                            <a:rPr lang="en-US" sz="2400" i="1" dirty="0" smtClean="0">
                              <a:solidFill>
                                <a:schemeClr val="accent2"/>
                              </a:solidFill>
                              <a:latin typeface="Cambria Math" panose="02040503050406030204" pitchFamily="18" charset="0"/>
                              <a:cs typeface="Times New Roman" pitchFamily="18" charset="0"/>
                              <a:sym typeface="Symbol" pitchFamily="18" charset="2"/>
                            </a:rPr>
                            <m:t>𝑜𝑢𝑡𝑝𝑢𝑡</m:t>
                          </m:r>
                        </m:num>
                        <m:den>
                          <m:r>
                            <a:rPr lang="en-US" sz="2400" i="1" dirty="0" smtClean="0">
                              <a:solidFill>
                                <a:schemeClr val="accent2"/>
                              </a:solidFill>
                              <a:latin typeface="Cambria Math" panose="02040503050406030204" pitchFamily="18" charset="0"/>
                              <a:cs typeface="Times New Roman" pitchFamily="18" charset="0"/>
                              <a:sym typeface="Symbol" pitchFamily="18" charset="2"/>
                            </a:rPr>
                            <m:t>𝑖𝑛𝑝𝑢𝑡</m:t>
                          </m:r>
                        </m:den>
                      </m:f>
                    </m:oMath>
                  </a14:m>
                  <a:endParaRPr lang="en-US" sz="2400" i="1" dirty="0">
                    <a:solidFill>
                      <a:schemeClr val="accent2"/>
                    </a:solidFill>
                    <a:latin typeface="Arial" charset="0"/>
                    <a:sym typeface="Symbol" pitchFamily="18" charset="2"/>
                  </a:endParaRPr>
                </a:p>
              </p:txBody>
            </p:sp>
          </mc:Choice>
          <mc:Fallback xmlns="">
            <p:sp>
              <p:nvSpPr>
                <p:cNvPr id="29706" name="Rectangle 34"/>
                <p:cNvSpPr>
                  <a:spLocks noRot="1" noChangeAspect="1" noMove="1" noResize="1" noEditPoints="1" noAdjustHandles="1" noChangeArrowheads="1" noChangeShapeType="1" noTextEdit="1"/>
                </p:cNvSpPr>
                <p:nvPr/>
              </p:nvSpPr>
              <p:spPr bwMode="auto">
                <a:xfrm>
                  <a:off x="592" y="3205"/>
                  <a:ext cx="3115" cy="287"/>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29707" name="Text Box 35"/>
            <p:cNvSpPr txBox="1">
              <a:spLocks noChangeArrowheads="1"/>
            </p:cNvSpPr>
            <p:nvPr/>
          </p:nvSpPr>
          <p:spPr bwMode="auto">
            <a:xfrm>
              <a:off x="4263" y="3205"/>
              <a:ext cx="949" cy="288"/>
            </a:xfrm>
            <a:prstGeom prst="rect">
              <a:avLst/>
            </a:prstGeom>
            <a:solidFill>
              <a:srgbClr val="FF0000"/>
            </a:solidFill>
            <a:ln w="9525">
              <a:noFill/>
              <a:miter lim="800000"/>
              <a:headEnd/>
              <a:tailEnd/>
            </a:ln>
          </p:spPr>
          <p:txBody>
            <a:bodyPr>
              <a:spAutoFit/>
            </a:bodyPr>
            <a:lstStyle/>
            <a:p>
              <a:pPr algn="ctr">
                <a:spcBef>
                  <a:spcPct val="50000"/>
                </a:spcBef>
              </a:pPr>
              <a:r>
                <a:rPr lang="en-US" sz="2400">
                  <a:solidFill>
                    <a:schemeClr val="bg1"/>
                  </a:solidFill>
                  <a:latin typeface="Arial" charset="0"/>
                </a:rPr>
                <a:t>efficiency</a:t>
              </a:r>
            </a:p>
          </p:txBody>
        </p:sp>
        <p:sp>
          <p:nvSpPr>
            <p:cNvPr id="29708" name="Rectangle 36"/>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03549"/>
                                        </p:tgtEl>
                                        <p:attrNameLst>
                                          <p:attrName>style.visibility</p:attrName>
                                        </p:attrNameLst>
                                      </p:cBhvr>
                                      <p:to>
                                        <p:strVal val="visible"/>
                                      </p:to>
                                    </p:set>
                                    <p:anim calcmode="lin" valueType="num">
                                      <p:cBhvr>
                                        <p:cTn id="12" dur="500" fill="hold"/>
                                        <p:tgtEl>
                                          <p:spTgt spid="1003549"/>
                                        </p:tgtEl>
                                        <p:attrNameLst>
                                          <p:attrName>ppt_w</p:attrName>
                                        </p:attrNameLst>
                                      </p:cBhvr>
                                      <p:tavLst>
                                        <p:tav tm="0">
                                          <p:val>
                                            <p:fltVal val="0"/>
                                          </p:val>
                                        </p:tav>
                                        <p:tav tm="100000">
                                          <p:val>
                                            <p:strVal val="#ppt_w"/>
                                          </p:val>
                                        </p:tav>
                                      </p:tavLst>
                                    </p:anim>
                                    <p:anim calcmode="lin" valueType="num">
                                      <p:cBhvr>
                                        <p:cTn id="13" dur="500" fill="hold"/>
                                        <p:tgtEl>
                                          <p:spTgt spid="1003549"/>
                                        </p:tgtEl>
                                        <p:attrNameLst>
                                          <p:attrName>ppt_h</p:attrName>
                                        </p:attrNameLst>
                                      </p:cBhvr>
                                      <p:tavLst>
                                        <p:tav tm="0">
                                          <p:val>
                                            <p:fltVal val="0"/>
                                          </p:val>
                                        </p:tav>
                                        <p:tav tm="100000">
                                          <p:val>
                                            <p:strVal val="#ppt_h"/>
                                          </p:val>
                                        </p:tav>
                                      </p:tavLst>
                                    </p:anim>
                                    <p:animEffect transition="in" filter="fade">
                                      <p:cBhvr>
                                        <p:cTn id="14" dur="500"/>
                                        <p:tgtEl>
                                          <p:spTgt spid="1003549"/>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03550"/>
                                        </p:tgtEl>
                                        <p:attrNameLst>
                                          <p:attrName>style.visibility</p:attrName>
                                        </p:attrNameLst>
                                      </p:cBhvr>
                                      <p:to>
                                        <p:strVal val="visible"/>
                                      </p:to>
                                    </p:set>
                                    <p:anim calcmode="lin" valueType="num">
                                      <p:cBhvr>
                                        <p:cTn id="19" dur="500" fill="hold"/>
                                        <p:tgtEl>
                                          <p:spTgt spid="1003550"/>
                                        </p:tgtEl>
                                        <p:attrNameLst>
                                          <p:attrName>ppt_w</p:attrName>
                                        </p:attrNameLst>
                                      </p:cBhvr>
                                      <p:tavLst>
                                        <p:tav tm="0">
                                          <p:val>
                                            <p:fltVal val="0"/>
                                          </p:val>
                                        </p:tav>
                                        <p:tav tm="100000">
                                          <p:val>
                                            <p:strVal val="#ppt_w"/>
                                          </p:val>
                                        </p:tav>
                                      </p:tavLst>
                                    </p:anim>
                                    <p:anim calcmode="lin" valueType="num">
                                      <p:cBhvr>
                                        <p:cTn id="20" dur="500" fill="hold"/>
                                        <p:tgtEl>
                                          <p:spTgt spid="1003550"/>
                                        </p:tgtEl>
                                        <p:attrNameLst>
                                          <p:attrName>ppt_h</p:attrName>
                                        </p:attrNameLst>
                                      </p:cBhvr>
                                      <p:tavLst>
                                        <p:tav tm="0">
                                          <p:val>
                                            <p:fltVal val="0"/>
                                          </p:val>
                                        </p:tav>
                                        <p:tav tm="100000">
                                          <p:val>
                                            <p:strVal val="#ppt_h"/>
                                          </p:val>
                                        </p:tav>
                                      </p:tavLst>
                                    </p:anim>
                                    <p:animEffect transition="in" filter="fade">
                                      <p:cBhvr>
                                        <p:cTn id="21" dur="500"/>
                                        <p:tgtEl>
                                          <p:spTgt spid="1003550"/>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03551"/>
                                        </p:tgtEl>
                                        <p:attrNameLst>
                                          <p:attrName>style.visibility</p:attrName>
                                        </p:attrNameLst>
                                      </p:cBhvr>
                                      <p:to>
                                        <p:strVal val="visible"/>
                                      </p:to>
                                    </p:set>
                                    <p:anim calcmode="lin" valueType="num">
                                      <p:cBhvr>
                                        <p:cTn id="26" dur="500" fill="hold"/>
                                        <p:tgtEl>
                                          <p:spTgt spid="1003551"/>
                                        </p:tgtEl>
                                        <p:attrNameLst>
                                          <p:attrName>ppt_w</p:attrName>
                                        </p:attrNameLst>
                                      </p:cBhvr>
                                      <p:tavLst>
                                        <p:tav tm="0">
                                          <p:val>
                                            <p:fltVal val="0"/>
                                          </p:val>
                                        </p:tav>
                                        <p:tav tm="100000">
                                          <p:val>
                                            <p:strVal val="#ppt_w"/>
                                          </p:val>
                                        </p:tav>
                                      </p:tavLst>
                                    </p:anim>
                                    <p:anim calcmode="lin" valueType="num">
                                      <p:cBhvr>
                                        <p:cTn id="27" dur="500" fill="hold"/>
                                        <p:tgtEl>
                                          <p:spTgt spid="1003551"/>
                                        </p:tgtEl>
                                        <p:attrNameLst>
                                          <p:attrName>ppt_h</p:attrName>
                                        </p:attrNameLst>
                                      </p:cBhvr>
                                      <p:tavLst>
                                        <p:tav tm="0">
                                          <p:val>
                                            <p:fltVal val="0"/>
                                          </p:val>
                                        </p:tav>
                                        <p:tav tm="100000">
                                          <p:val>
                                            <p:strVal val="#ppt_h"/>
                                          </p:val>
                                        </p:tav>
                                      </p:tavLst>
                                    </p:anim>
                                    <p:animEffect transition="in" filter="fade">
                                      <p:cBhvr>
                                        <p:cTn id="28" dur="500"/>
                                        <p:tgtEl>
                                          <p:spTgt spid="1003551"/>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003552"/>
                                        </p:tgtEl>
                                        <p:attrNameLst>
                                          <p:attrName>style.visibility</p:attrName>
                                        </p:attrNameLst>
                                      </p:cBhvr>
                                      <p:to>
                                        <p:strVal val="visible"/>
                                      </p:to>
                                    </p:set>
                                    <p:anim calcmode="lin" valueType="num">
                                      <p:cBhvr>
                                        <p:cTn id="33" dur="500" fill="hold"/>
                                        <p:tgtEl>
                                          <p:spTgt spid="1003552"/>
                                        </p:tgtEl>
                                        <p:attrNameLst>
                                          <p:attrName>ppt_w</p:attrName>
                                        </p:attrNameLst>
                                      </p:cBhvr>
                                      <p:tavLst>
                                        <p:tav tm="0">
                                          <p:val>
                                            <p:fltVal val="0"/>
                                          </p:val>
                                        </p:tav>
                                        <p:tav tm="100000">
                                          <p:val>
                                            <p:strVal val="#ppt_w"/>
                                          </p:val>
                                        </p:tav>
                                      </p:tavLst>
                                    </p:anim>
                                    <p:anim calcmode="lin" valueType="num">
                                      <p:cBhvr>
                                        <p:cTn id="34" dur="500" fill="hold"/>
                                        <p:tgtEl>
                                          <p:spTgt spid="1003552"/>
                                        </p:tgtEl>
                                        <p:attrNameLst>
                                          <p:attrName>ppt_h</p:attrName>
                                        </p:attrNameLst>
                                      </p:cBhvr>
                                      <p:tavLst>
                                        <p:tav tm="0">
                                          <p:val>
                                            <p:fltVal val="0"/>
                                          </p:val>
                                        </p:tav>
                                        <p:tav tm="100000">
                                          <p:val>
                                            <p:strVal val="#ppt_h"/>
                                          </p:val>
                                        </p:tav>
                                      </p:tavLst>
                                    </p:anim>
                                    <p:animEffect transition="in" filter="fade">
                                      <p:cBhvr>
                                        <p:cTn id="35" dur="500"/>
                                        <p:tgtEl>
                                          <p:spTgt spid="100355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03522">
                                            <p:txEl>
                                              <p:pRg st="5" end="5"/>
                                            </p:txEl>
                                          </p:spTgt>
                                        </p:tgtEl>
                                        <p:attrNameLst>
                                          <p:attrName>style.visibility</p:attrName>
                                        </p:attrNameLst>
                                      </p:cBhvr>
                                      <p:to>
                                        <p:strVal val="visible"/>
                                      </p:to>
                                    </p:set>
                                    <p:anim calcmode="lin" valueType="num">
                                      <p:cBhvr additive="base">
                                        <p:cTn id="40" dur="500" fill="hold"/>
                                        <p:tgtEl>
                                          <p:spTgt spid="100352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035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03522">
                                            <p:txEl>
                                              <p:pRg st="6" end="6"/>
                                            </p:txEl>
                                          </p:spTgt>
                                        </p:tgtEl>
                                        <p:attrNameLst>
                                          <p:attrName>style.visibility</p:attrName>
                                        </p:attrNameLst>
                                      </p:cBhvr>
                                      <p:to>
                                        <p:strVal val="visible"/>
                                      </p:to>
                                    </p:set>
                                    <p:anim calcmode="lin" valueType="num">
                                      <p:cBhvr additive="base">
                                        <p:cTn id="46" dur="500" fill="hold"/>
                                        <p:tgtEl>
                                          <p:spTgt spid="100352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035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03522">
                                            <p:txEl>
                                              <p:pRg st="7" end="7"/>
                                            </p:txEl>
                                          </p:spTgt>
                                        </p:tgtEl>
                                        <p:attrNameLst>
                                          <p:attrName>style.visibility</p:attrName>
                                        </p:attrNameLst>
                                      </p:cBhvr>
                                      <p:to>
                                        <p:strVal val="visible"/>
                                      </p:to>
                                    </p:set>
                                    <p:anim calcmode="lin" valueType="num">
                                      <p:cBhvr additive="base">
                                        <p:cTn id="52" dur="500" fill="hold"/>
                                        <p:tgtEl>
                                          <p:spTgt spid="100352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035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03522">
                                            <p:txEl>
                                              <p:pRg st="9" end="9"/>
                                            </p:txEl>
                                          </p:spTgt>
                                        </p:tgtEl>
                                        <p:attrNameLst>
                                          <p:attrName>style.visibility</p:attrName>
                                        </p:attrNameLst>
                                      </p:cBhvr>
                                      <p:to>
                                        <p:strVal val="visible"/>
                                      </p:to>
                                    </p:set>
                                    <p:anim calcmode="lin" valueType="num">
                                      <p:cBhvr additive="base">
                                        <p:cTn id="65" dur="500" fill="hold"/>
                                        <p:tgtEl>
                                          <p:spTgt spid="1003522">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0352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03522">
                                            <p:txEl>
                                              <p:pRg st="10" end="10"/>
                                            </p:txEl>
                                          </p:spTgt>
                                        </p:tgtEl>
                                        <p:attrNameLst>
                                          <p:attrName>style.visibility</p:attrName>
                                        </p:attrNameLst>
                                      </p:cBhvr>
                                      <p:to>
                                        <p:strVal val="visible"/>
                                      </p:to>
                                    </p:set>
                                    <p:anim calcmode="lin" valueType="num">
                                      <p:cBhvr additive="base">
                                        <p:cTn id="71" dur="500" fill="hold"/>
                                        <p:tgtEl>
                                          <p:spTgt spid="100352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035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2" grpId="0" uiExpand="1" build="p"/>
      <p:bldP spid="1003549" grpId="0"/>
      <p:bldP spid="1003550" grpId="0"/>
      <p:bldP spid="1003551" grpId="0"/>
      <p:bldP spid="10035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600" name="Rectangle 32"/>
          <p:cNvSpPr>
            <a:spLocks noChangeArrowheads="1"/>
          </p:cNvSpPr>
          <p:nvPr/>
        </p:nvSpPr>
        <p:spPr bwMode="auto">
          <a:xfrm>
            <a:off x="682625" y="6026150"/>
            <a:ext cx="7764463" cy="831850"/>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10000"/>
              </a:spcBef>
            </a:pPr>
            <a:r>
              <a:rPr lang="en-US" sz="2400" b="1">
                <a:latin typeface="Arial" charset="0"/>
                <a:sym typeface="Symbol" pitchFamily="18" charset="2"/>
              </a:rPr>
              <a:t></a:t>
            </a:r>
            <a:r>
              <a:rPr lang="en-US" sz="2400">
                <a:latin typeface="Arial" charset="0"/>
                <a:sym typeface="Symbol" pitchFamily="18" charset="2"/>
              </a:rPr>
              <a:t>What is the overall efficiency of this engine?</a:t>
            </a:r>
          </a:p>
        </p:txBody>
      </p:sp>
      <p:sp>
        <p:nvSpPr>
          <p:cNvPr id="1005595" name="Rectangle 27"/>
          <p:cNvSpPr>
            <a:spLocks noChangeArrowheads="1"/>
          </p:cNvSpPr>
          <p:nvPr/>
        </p:nvSpPr>
        <p:spPr bwMode="auto">
          <a:xfrm>
            <a:off x="674688" y="1835150"/>
            <a:ext cx="7772400" cy="4265613"/>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a:t>
            </a:r>
          </a:p>
          <a:p>
            <a:pPr>
              <a:spcBef>
                <a:spcPct val="20000"/>
              </a:spcBef>
            </a:pPr>
            <a:r>
              <a:rPr lang="en-US" sz="2400">
                <a:latin typeface="Arial" charset="0"/>
                <a:sym typeface="Symbol" pitchFamily="18" charset="2"/>
              </a:rPr>
              <a:t>Find the energy values for each of the degradations in the Sankey diagram.</a:t>
            </a: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SOLUTION:</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From conservation of energy we see that at each interface, the energy </a:t>
            </a:r>
            <a:r>
              <a:rPr lang="en-US" sz="2400" i="1">
                <a:latin typeface="Arial" charset="0"/>
                <a:sym typeface="Symbol" pitchFamily="18" charset="2"/>
              </a:rPr>
              <a:t>in</a:t>
            </a:r>
            <a:r>
              <a:rPr lang="en-US" sz="2400">
                <a:latin typeface="Arial" charset="0"/>
                <a:sym typeface="Symbol" pitchFamily="18" charset="2"/>
              </a:rPr>
              <a:t> must equal the energy </a:t>
            </a:r>
            <a:r>
              <a:rPr lang="en-US" sz="2400" i="1">
                <a:latin typeface="Arial" charset="0"/>
                <a:sym typeface="Symbol" pitchFamily="18" charset="2"/>
              </a:rPr>
              <a:t>out</a:t>
            </a:r>
            <a:r>
              <a:rPr lang="en-US" sz="2400">
                <a:latin typeface="Arial" charset="0"/>
                <a:sym typeface="Symbol" pitchFamily="18" charset="2"/>
              </a:rPr>
              <a:t>.</a:t>
            </a:r>
          </a:p>
        </p:txBody>
      </p:sp>
      <p:sp>
        <p:nvSpPr>
          <p:cNvPr id="30724"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Sankey diagrams</a:t>
            </a:r>
            <a:endParaRPr lang="en-US">
              <a:solidFill>
                <a:srgbClr val="000000"/>
              </a:solidFill>
              <a:ea typeface="Calibri" pitchFamily="34" charset="0"/>
              <a:cs typeface="Times New Roman" pitchFamily="18" charset="0"/>
              <a:sym typeface="Symbol" pitchFamily="18" charset="2"/>
            </a:endParaRPr>
          </a:p>
        </p:txBody>
      </p:sp>
      <p:sp>
        <p:nvSpPr>
          <p:cNvPr id="3072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05596" name="Text Box 28"/>
          <p:cNvSpPr txBox="1">
            <a:spLocks noChangeArrowheads="1"/>
          </p:cNvSpPr>
          <p:nvPr/>
        </p:nvSpPr>
        <p:spPr bwMode="auto">
          <a:xfrm>
            <a:off x="3455988" y="4659313"/>
            <a:ext cx="946150" cy="396875"/>
          </a:xfrm>
          <a:prstGeom prst="rect">
            <a:avLst/>
          </a:prstGeom>
          <a:noFill/>
          <a:ln w="9525">
            <a:noFill/>
            <a:miter lim="800000"/>
            <a:headEnd/>
            <a:tailEnd/>
          </a:ln>
        </p:spPr>
        <p:txBody>
          <a:bodyPr wrap="none">
            <a:spAutoFit/>
          </a:bodyPr>
          <a:lstStyle/>
          <a:p>
            <a:r>
              <a:rPr lang="en-US" b="1"/>
              <a:t>20 MJ</a:t>
            </a:r>
          </a:p>
        </p:txBody>
      </p:sp>
      <p:sp>
        <p:nvSpPr>
          <p:cNvPr id="1005597" name="Text Box 29"/>
          <p:cNvSpPr txBox="1">
            <a:spLocks noChangeArrowheads="1"/>
          </p:cNvSpPr>
          <p:nvPr/>
        </p:nvSpPr>
        <p:spPr bwMode="auto">
          <a:xfrm>
            <a:off x="5480050" y="4313238"/>
            <a:ext cx="946150" cy="396875"/>
          </a:xfrm>
          <a:prstGeom prst="rect">
            <a:avLst/>
          </a:prstGeom>
          <a:noFill/>
          <a:ln w="9525">
            <a:noFill/>
            <a:miter lim="800000"/>
            <a:headEnd/>
            <a:tailEnd/>
          </a:ln>
        </p:spPr>
        <p:txBody>
          <a:bodyPr wrap="none">
            <a:spAutoFit/>
          </a:bodyPr>
          <a:lstStyle/>
          <a:p>
            <a:r>
              <a:rPr lang="en-US" b="1"/>
              <a:t>10 MJ</a:t>
            </a:r>
          </a:p>
        </p:txBody>
      </p:sp>
      <p:sp>
        <p:nvSpPr>
          <p:cNvPr id="1005598" name="Text Box 30"/>
          <p:cNvSpPr txBox="1">
            <a:spLocks noChangeArrowheads="1"/>
          </p:cNvSpPr>
          <p:nvPr/>
        </p:nvSpPr>
        <p:spPr bwMode="auto">
          <a:xfrm>
            <a:off x="7261225" y="4195763"/>
            <a:ext cx="946150" cy="396875"/>
          </a:xfrm>
          <a:prstGeom prst="rect">
            <a:avLst/>
          </a:prstGeom>
          <a:noFill/>
          <a:ln w="9525">
            <a:noFill/>
            <a:miter lim="800000"/>
            <a:headEnd/>
            <a:tailEnd/>
          </a:ln>
        </p:spPr>
        <p:txBody>
          <a:bodyPr wrap="none">
            <a:spAutoFit/>
          </a:bodyPr>
          <a:lstStyle/>
          <a:p>
            <a:r>
              <a:rPr lang="en-US" b="1"/>
              <a:t>20 MJ</a:t>
            </a:r>
          </a:p>
        </p:txBody>
      </p:sp>
      <p:pic>
        <p:nvPicPr>
          <p:cNvPr id="1005602" name="Picture 3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6263" y="3062288"/>
            <a:ext cx="8048625" cy="1914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5595">
                                            <p:txEl>
                                              <p:pRg st="1" end="1"/>
                                            </p:txEl>
                                          </p:spTgt>
                                        </p:tgtEl>
                                        <p:attrNameLst>
                                          <p:attrName>style.visibility</p:attrName>
                                        </p:attrNameLst>
                                      </p:cBhvr>
                                      <p:to>
                                        <p:strVal val="visible"/>
                                      </p:to>
                                    </p:set>
                                    <p:anim calcmode="lin" valueType="num">
                                      <p:cBhvr additive="base">
                                        <p:cTn id="13"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05602"/>
                                        </p:tgtEl>
                                        <p:attrNameLst>
                                          <p:attrName>style.visibility</p:attrName>
                                        </p:attrNameLst>
                                      </p:cBhvr>
                                      <p:to>
                                        <p:strVal val="visible"/>
                                      </p:to>
                                    </p:set>
                                    <p:animEffect transition="in" filter="wipe(left)">
                                      <p:cBhvr>
                                        <p:cTn id="18" dur="2000"/>
                                        <p:tgtEl>
                                          <p:spTgt spid="100560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5595">
                                            <p:txEl>
                                              <p:pRg st="6" end="6"/>
                                            </p:txEl>
                                          </p:spTgt>
                                        </p:tgtEl>
                                        <p:attrNameLst>
                                          <p:attrName>style.visibility</p:attrName>
                                        </p:attrNameLst>
                                      </p:cBhvr>
                                      <p:to>
                                        <p:strVal val="visible"/>
                                      </p:to>
                                    </p:set>
                                    <p:anim calcmode="lin" valueType="num">
                                      <p:cBhvr additive="base">
                                        <p:cTn id="23" dur="500" fill="hold"/>
                                        <p:tgtEl>
                                          <p:spTgt spid="100559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559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05595">
                                            <p:txEl>
                                              <p:pRg st="7" end="7"/>
                                            </p:txEl>
                                          </p:spTgt>
                                        </p:tgtEl>
                                        <p:attrNameLst>
                                          <p:attrName>style.visibility</p:attrName>
                                        </p:attrNameLst>
                                      </p:cBhvr>
                                      <p:to>
                                        <p:strVal val="visible"/>
                                      </p:to>
                                    </p:set>
                                    <p:anim calcmode="lin" valueType="num">
                                      <p:cBhvr additive="base">
                                        <p:cTn id="29" dur="500" fill="hold"/>
                                        <p:tgtEl>
                                          <p:spTgt spid="100559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559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05596"/>
                                        </p:tgtEl>
                                        <p:attrNameLst>
                                          <p:attrName>style.visibility</p:attrName>
                                        </p:attrNameLst>
                                      </p:cBhvr>
                                      <p:to>
                                        <p:strVal val="visible"/>
                                      </p:to>
                                    </p:set>
                                    <p:anim calcmode="lin" valueType="num">
                                      <p:cBhvr>
                                        <p:cTn id="35" dur="500" fill="hold"/>
                                        <p:tgtEl>
                                          <p:spTgt spid="1005596"/>
                                        </p:tgtEl>
                                        <p:attrNameLst>
                                          <p:attrName>ppt_w</p:attrName>
                                        </p:attrNameLst>
                                      </p:cBhvr>
                                      <p:tavLst>
                                        <p:tav tm="0">
                                          <p:val>
                                            <p:fltVal val="0"/>
                                          </p:val>
                                        </p:tav>
                                        <p:tav tm="100000">
                                          <p:val>
                                            <p:strVal val="#ppt_w"/>
                                          </p:val>
                                        </p:tav>
                                      </p:tavLst>
                                    </p:anim>
                                    <p:anim calcmode="lin" valueType="num">
                                      <p:cBhvr>
                                        <p:cTn id="36" dur="500" fill="hold"/>
                                        <p:tgtEl>
                                          <p:spTgt spid="1005596"/>
                                        </p:tgtEl>
                                        <p:attrNameLst>
                                          <p:attrName>ppt_h</p:attrName>
                                        </p:attrNameLst>
                                      </p:cBhvr>
                                      <p:tavLst>
                                        <p:tav tm="0">
                                          <p:val>
                                            <p:fltVal val="0"/>
                                          </p:val>
                                        </p:tav>
                                        <p:tav tm="100000">
                                          <p:val>
                                            <p:strVal val="#ppt_h"/>
                                          </p:val>
                                        </p:tav>
                                      </p:tavLst>
                                    </p:anim>
                                    <p:animEffect transition="in" filter="fade">
                                      <p:cBhvr>
                                        <p:cTn id="37" dur="500"/>
                                        <p:tgtEl>
                                          <p:spTgt spid="1005596"/>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05597"/>
                                        </p:tgtEl>
                                        <p:attrNameLst>
                                          <p:attrName>style.visibility</p:attrName>
                                        </p:attrNameLst>
                                      </p:cBhvr>
                                      <p:to>
                                        <p:strVal val="visible"/>
                                      </p:to>
                                    </p:set>
                                    <p:anim calcmode="lin" valueType="num">
                                      <p:cBhvr>
                                        <p:cTn id="42" dur="500" fill="hold"/>
                                        <p:tgtEl>
                                          <p:spTgt spid="1005597"/>
                                        </p:tgtEl>
                                        <p:attrNameLst>
                                          <p:attrName>ppt_w</p:attrName>
                                        </p:attrNameLst>
                                      </p:cBhvr>
                                      <p:tavLst>
                                        <p:tav tm="0">
                                          <p:val>
                                            <p:fltVal val="0"/>
                                          </p:val>
                                        </p:tav>
                                        <p:tav tm="100000">
                                          <p:val>
                                            <p:strVal val="#ppt_w"/>
                                          </p:val>
                                        </p:tav>
                                      </p:tavLst>
                                    </p:anim>
                                    <p:anim calcmode="lin" valueType="num">
                                      <p:cBhvr>
                                        <p:cTn id="43" dur="500" fill="hold"/>
                                        <p:tgtEl>
                                          <p:spTgt spid="1005597"/>
                                        </p:tgtEl>
                                        <p:attrNameLst>
                                          <p:attrName>ppt_h</p:attrName>
                                        </p:attrNameLst>
                                      </p:cBhvr>
                                      <p:tavLst>
                                        <p:tav tm="0">
                                          <p:val>
                                            <p:fltVal val="0"/>
                                          </p:val>
                                        </p:tav>
                                        <p:tav tm="100000">
                                          <p:val>
                                            <p:strVal val="#ppt_h"/>
                                          </p:val>
                                        </p:tav>
                                      </p:tavLst>
                                    </p:anim>
                                    <p:animEffect transition="in" filter="fade">
                                      <p:cBhvr>
                                        <p:cTn id="44" dur="500"/>
                                        <p:tgtEl>
                                          <p:spTgt spid="100559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05598"/>
                                        </p:tgtEl>
                                        <p:attrNameLst>
                                          <p:attrName>style.visibility</p:attrName>
                                        </p:attrNameLst>
                                      </p:cBhvr>
                                      <p:to>
                                        <p:strVal val="visible"/>
                                      </p:to>
                                    </p:set>
                                    <p:anim calcmode="lin" valueType="num">
                                      <p:cBhvr>
                                        <p:cTn id="49" dur="500" fill="hold"/>
                                        <p:tgtEl>
                                          <p:spTgt spid="1005598"/>
                                        </p:tgtEl>
                                        <p:attrNameLst>
                                          <p:attrName>ppt_w</p:attrName>
                                        </p:attrNameLst>
                                      </p:cBhvr>
                                      <p:tavLst>
                                        <p:tav tm="0">
                                          <p:val>
                                            <p:fltVal val="0"/>
                                          </p:val>
                                        </p:tav>
                                        <p:tav tm="100000">
                                          <p:val>
                                            <p:strVal val="#ppt_w"/>
                                          </p:val>
                                        </p:tav>
                                      </p:tavLst>
                                    </p:anim>
                                    <p:anim calcmode="lin" valueType="num">
                                      <p:cBhvr>
                                        <p:cTn id="50" dur="500" fill="hold"/>
                                        <p:tgtEl>
                                          <p:spTgt spid="1005598"/>
                                        </p:tgtEl>
                                        <p:attrNameLst>
                                          <p:attrName>ppt_h</p:attrName>
                                        </p:attrNameLst>
                                      </p:cBhvr>
                                      <p:tavLst>
                                        <p:tav tm="0">
                                          <p:val>
                                            <p:fltVal val="0"/>
                                          </p:val>
                                        </p:tav>
                                        <p:tav tm="100000">
                                          <p:val>
                                            <p:strVal val="#ppt_h"/>
                                          </p:val>
                                        </p:tav>
                                      </p:tavLst>
                                    </p:anim>
                                    <p:animEffect transition="in" filter="fade">
                                      <p:cBhvr>
                                        <p:cTn id="51" dur="500"/>
                                        <p:tgtEl>
                                          <p:spTgt spid="1005598"/>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5600">
                                            <p:txEl>
                                              <p:pRg st="1" end="1"/>
                                            </p:txEl>
                                          </p:spTgt>
                                        </p:tgtEl>
                                        <p:attrNameLst>
                                          <p:attrName>style.visibility</p:attrName>
                                        </p:attrNameLst>
                                      </p:cBhvr>
                                      <p:to>
                                        <p:strVal val="visible"/>
                                      </p:to>
                                    </p:set>
                                    <p:anim calcmode="lin" valueType="num">
                                      <p:cBhvr additive="base">
                                        <p:cTn id="56" dur="500" fill="hold"/>
                                        <p:tgtEl>
                                          <p:spTgt spid="100560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056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96" grpId="0"/>
      <p:bldP spid="1005597" grpId="0"/>
      <p:bldP spid="10055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ChangeArrowheads="1"/>
          </p:cNvSpPr>
          <p:nvPr/>
        </p:nvSpPr>
        <p:spPr bwMode="auto">
          <a:xfrm>
            <a:off x="685800" y="1401763"/>
            <a:ext cx="7772400" cy="265906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Understandings: </a:t>
            </a:r>
            <a:endParaRPr lang="en-US" sz="2400">
              <a:solidFill>
                <a:schemeClr val="accent2"/>
              </a:solidFill>
              <a:latin typeface="Arial" charset="0"/>
              <a:ea typeface="Calibri" pitchFamily="34" charset="0"/>
              <a:cs typeface="Arial" charset="0"/>
            </a:endParaRPr>
          </a:p>
          <a:p>
            <a:pPr marL="609600" indent="-609600">
              <a:spcBef>
                <a:spcPct val="20000"/>
              </a:spcBef>
            </a:pPr>
            <a:r>
              <a:rPr lang="en-US" sz="2400">
                <a:solidFill>
                  <a:schemeClr val="accent2"/>
                </a:solidFill>
                <a:latin typeface="Arial" charset="0"/>
                <a:ea typeface="Calibri" pitchFamily="34" charset="0"/>
                <a:cs typeface="Arial" charset="0"/>
              </a:rPr>
              <a:t>• Specific energy and energy density of fuel sources </a:t>
            </a:r>
          </a:p>
          <a:p>
            <a:pPr marL="609600" indent="-609600">
              <a:spcBef>
                <a:spcPct val="20000"/>
              </a:spcBef>
            </a:pPr>
            <a:r>
              <a:rPr lang="en-US" sz="2400">
                <a:solidFill>
                  <a:schemeClr val="accent2"/>
                </a:solidFill>
                <a:latin typeface="Arial" charset="0"/>
                <a:ea typeface="Calibri" pitchFamily="34" charset="0"/>
                <a:cs typeface="Arial" charset="0"/>
              </a:rPr>
              <a:t>• Sankey diagrams </a:t>
            </a:r>
          </a:p>
          <a:p>
            <a:pPr marL="609600" indent="-609600">
              <a:spcBef>
                <a:spcPct val="20000"/>
              </a:spcBef>
            </a:pPr>
            <a:r>
              <a:rPr lang="en-US" sz="2400">
                <a:solidFill>
                  <a:schemeClr val="accent2"/>
                </a:solidFill>
                <a:latin typeface="Arial" charset="0"/>
                <a:ea typeface="Calibri" pitchFamily="34" charset="0"/>
                <a:cs typeface="Arial" charset="0"/>
              </a:rPr>
              <a:t>• Primary energy sources </a:t>
            </a:r>
          </a:p>
          <a:p>
            <a:pPr marL="609600" indent="-609600">
              <a:spcBef>
                <a:spcPct val="20000"/>
              </a:spcBef>
            </a:pPr>
            <a:r>
              <a:rPr lang="en-US" sz="2400">
                <a:solidFill>
                  <a:schemeClr val="accent2"/>
                </a:solidFill>
                <a:latin typeface="Arial" charset="0"/>
                <a:ea typeface="Calibri" pitchFamily="34" charset="0"/>
                <a:cs typeface="Arial" charset="0"/>
              </a:rPr>
              <a:t>• Electricity as a secondary and versatile form of energy </a:t>
            </a:r>
          </a:p>
          <a:p>
            <a:pPr marL="609600" indent="-609600">
              <a:spcBef>
                <a:spcPct val="20000"/>
              </a:spcBef>
            </a:pPr>
            <a:r>
              <a:rPr lang="en-US" sz="2400">
                <a:solidFill>
                  <a:schemeClr val="accent2"/>
                </a:solidFill>
                <a:latin typeface="Arial" charset="0"/>
                <a:ea typeface="Calibri" pitchFamily="34" charset="0"/>
                <a:cs typeface="Arial" charset="0"/>
              </a:rPr>
              <a:t>• Renewable and non-renewable energy sources</a:t>
            </a:r>
            <a:r>
              <a:rPr lang="en-US" sz="2400">
                <a:solidFill>
                  <a:srgbClr val="000000"/>
                </a:solidFill>
                <a:latin typeface="Arial" charset="0"/>
                <a:ea typeface="Calibri" pitchFamily="34" charset="0"/>
                <a:cs typeface="Arial" charset="0"/>
              </a:rPr>
              <a:t> </a:t>
            </a:r>
            <a:endParaRPr lang="en-US" sz="2400" b="1">
              <a:solidFill>
                <a:srgbClr val="000000"/>
              </a:solidFill>
              <a:latin typeface="Arial" charset="0"/>
              <a:ea typeface="Calibri" pitchFamily="34" charset="0"/>
              <a:cs typeface="Arial" charset="0"/>
            </a:endParaRPr>
          </a:p>
        </p:txBody>
      </p:sp>
      <p:sp>
        <p:nvSpPr>
          <p:cNvPr id="40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6290">
                                            <p:txEl>
                                              <p:pRg st="0" end="0"/>
                                            </p:txEl>
                                          </p:spTgt>
                                        </p:tgtEl>
                                        <p:attrNameLst>
                                          <p:attrName>style.visibility</p:attrName>
                                        </p:attrNameLst>
                                      </p:cBhvr>
                                      <p:to>
                                        <p:strVal val="visible"/>
                                      </p:to>
                                    </p:set>
                                    <p:anim calcmode="lin" valueType="num">
                                      <p:cBhvr additive="base">
                                        <p:cTn id="7" dur="500" fill="hold"/>
                                        <p:tgtEl>
                                          <p:spTgt spid="1036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6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6290">
                                            <p:txEl>
                                              <p:pRg st="1" end="1"/>
                                            </p:txEl>
                                          </p:spTgt>
                                        </p:tgtEl>
                                        <p:attrNameLst>
                                          <p:attrName>style.visibility</p:attrName>
                                        </p:attrNameLst>
                                      </p:cBhvr>
                                      <p:to>
                                        <p:strVal val="visible"/>
                                      </p:to>
                                    </p:set>
                                    <p:anim calcmode="lin" valueType="num">
                                      <p:cBhvr additive="base">
                                        <p:cTn id="13" dur="500" fill="hold"/>
                                        <p:tgtEl>
                                          <p:spTgt spid="1036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6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290">
                                            <p:txEl>
                                              <p:pRg st="2" end="2"/>
                                            </p:txEl>
                                          </p:spTgt>
                                        </p:tgtEl>
                                        <p:attrNameLst>
                                          <p:attrName>style.visibility</p:attrName>
                                        </p:attrNameLst>
                                      </p:cBhvr>
                                      <p:to>
                                        <p:strVal val="visible"/>
                                      </p:to>
                                    </p:set>
                                    <p:anim calcmode="lin" valueType="num">
                                      <p:cBhvr additive="base">
                                        <p:cTn id="19" dur="500" fill="hold"/>
                                        <p:tgtEl>
                                          <p:spTgt spid="1036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6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6290">
                                            <p:txEl>
                                              <p:pRg st="3" end="3"/>
                                            </p:txEl>
                                          </p:spTgt>
                                        </p:tgtEl>
                                        <p:attrNameLst>
                                          <p:attrName>style.visibility</p:attrName>
                                        </p:attrNameLst>
                                      </p:cBhvr>
                                      <p:to>
                                        <p:strVal val="visible"/>
                                      </p:to>
                                    </p:set>
                                    <p:anim calcmode="lin" valueType="num">
                                      <p:cBhvr additive="base">
                                        <p:cTn id="25" dur="500" fill="hold"/>
                                        <p:tgtEl>
                                          <p:spTgt spid="1036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6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6290">
                                            <p:txEl>
                                              <p:pRg st="4" end="4"/>
                                            </p:txEl>
                                          </p:spTgt>
                                        </p:tgtEl>
                                        <p:attrNameLst>
                                          <p:attrName>style.visibility</p:attrName>
                                        </p:attrNameLst>
                                      </p:cBhvr>
                                      <p:to>
                                        <p:strVal val="visible"/>
                                      </p:to>
                                    </p:set>
                                    <p:anim calcmode="lin" valueType="num">
                                      <p:cBhvr additive="base">
                                        <p:cTn id="31" dur="500" fill="hold"/>
                                        <p:tgtEl>
                                          <p:spTgt spid="10362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62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6290">
                                            <p:txEl>
                                              <p:pRg st="5" end="5"/>
                                            </p:txEl>
                                          </p:spTgt>
                                        </p:tgtEl>
                                        <p:attrNameLst>
                                          <p:attrName>style.visibility</p:attrName>
                                        </p:attrNameLst>
                                      </p:cBhvr>
                                      <p:to>
                                        <p:strVal val="visible"/>
                                      </p:to>
                                    </p:set>
                                    <p:anim calcmode="lin" valueType="num">
                                      <p:cBhvr additive="base">
                                        <p:cTn id="37" dur="500" fill="hold"/>
                                        <p:tgtEl>
                                          <p:spTgt spid="10362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62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9" name="Rectangle 3"/>
          <p:cNvSpPr>
            <a:spLocks noChangeArrowheads="1"/>
          </p:cNvSpPr>
          <p:nvPr/>
        </p:nvSpPr>
        <p:spPr bwMode="auto">
          <a:xfrm>
            <a:off x="674688" y="1836738"/>
            <a:ext cx="7772400" cy="3794125"/>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p>
          <a:p>
            <a:pPr>
              <a:spcBef>
                <a:spcPct val="20000"/>
              </a:spcBef>
            </a:pPr>
            <a:r>
              <a:rPr lang="en-US" sz="2400">
                <a:solidFill>
                  <a:srgbClr val="000000"/>
                </a:solidFill>
                <a:latin typeface="Arial" charset="0"/>
                <a:cs typeface="Times New Roman" pitchFamily="18" charset="0"/>
                <a:sym typeface="Symbol" pitchFamily="18" charset="2"/>
              </a:rPr>
              <a:t></a:t>
            </a:r>
            <a:r>
              <a:rPr lang="en-US" sz="2400">
                <a:latin typeface="Arial" charset="0"/>
                <a:sym typeface="Symbol" pitchFamily="18" charset="2"/>
              </a:rPr>
              <a:t>Efficiencies for various “machines” are shown in the table.</a:t>
            </a:r>
          </a:p>
          <a:p>
            <a:pPr>
              <a:spcBef>
                <a:spcPct val="20000"/>
              </a:spcBef>
            </a:pPr>
            <a:endParaRPr lang="en-US" sz="2400">
              <a:latin typeface="Arial" charset="0"/>
              <a:sym typeface="Symbol" pitchFamily="18" charset="2"/>
            </a:endParaRPr>
          </a:p>
          <a:p>
            <a:pPr>
              <a:spcBef>
                <a:spcPct val="20000"/>
              </a:spcBef>
            </a:pPr>
            <a:endParaRPr lang="en-US">
              <a:sym typeface="Symbol" pitchFamily="18" charset="2"/>
            </a:endParaRPr>
          </a:p>
          <a:p>
            <a:pPr>
              <a:spcBef>
                <a:spcPct val="20000"/>
              </a:spcBef>
            </a:pPr>
            <a:endParaRPr lang="en-US">
              <a:sym typeface="Symbol" pitchFamily="18" charset="2"/>
            </a:endParaRPr>
          </a:p>
          <a:p>
            <a:pPr>
              <a:spcBef>
                <a:spcPct val="20000"/>
              </a:spcBef>
            </a:pPr>
            <a:endParaRPr lang="en-US">
              <a:sym typeface="Symbol" pitchFamily="18" charset="2"/>
            </a:endParaRPr>
          </a:p>
        </p:txBody>
      </p:sp>
      <p:sp>
        <p:nvSpPr>
          <p:cNvPr id="1007657" name="Rectangle 41"/>
          <p:cNvSpPr>
            <a:spLocks noChangeArrowheads="1"/>
          </p:cNvSpPr>
          <p:nvPr/>
        </p:nvSpPr>
        <p:spPr bwMode="auto">
          <a:xfrm>
            <a:off x="1306513" y="3235325"/>
            <a:ext cx="6484937" cy="2298700"/>
          </a:xfrm>
          <a:prstGeom prst="rect">
            <a:avLst/>
          </a:prstGeom>
          <a:solidFill>
            <a:schemeClr val="bg1"/>
          </a:solidFill>
          <a:ln w="9525">
            <a:noFill/>
            <a:miter lim="800000"/>
            <a:headEnd/>
            <a:tailEnd/>
          </a:ln>
        </p:spPr>
        <p:txBody>
          <a:bodyPr wrap="none" anchor="ctr"/>
          <a:lstStyle/>
          <a:p>
            <a:endParaRPr lang="en-US"/>
          </a:p>
        </p:txBody>
      </p:sp>
      <p:sp>
        <p:nvSpPr>
          <p:cNvPr id="31748"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174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07645" name="Rectangle 29"/>
          <p:cNvSpPr>
            <a:spLocks noChangeArrowheads="1"/>
          </p:cNvSpPr>
          <p:nvPr/>
        </p:nvSpPr>
        <p:spPr bwMode="auto">
          <a:xfrm>
            <a:off x="1316038" y="3148013"/>
            <a:ext cx="3657600" cy="490537"/>
          </a:xfrm>
          <a:prstGeom prst="rect">
            <a:avLst/>
          </a:prstGeom>
          <a:solidFill>
            <a:schemeClr val="accent2"/>
          </a:solidFill>
          <a:ln w="9525">
            <a:solidFill>
              <a:schemeClr val="tx1"/>
            </a:solidFill>
            <a:miter lim="800000"/>
            <a:headEnd/>
            <a:tailEnd/>
          </a:ln>
        </p:spPr>
        <p:txBody>
          <a:bodyPr/>
          <a:lstStyle/>
          <a:p>
            <a:pPr algn="ctr">
              <a:lnSpc>
                <a:spcPct val="90000"/>
              </a:lnSpc>
              <a:spcBef>
                <a:spcPct val="20000"/>
              </a:spcBef>
            </a:pPr>
            <a:r>
              <a:rPr lang="en-US" sz="2400">
                <a:solidFill>
                  <a:schemeClr val="bg1"/>
                </a:solidFill>
                <a:latin typeface="Arial" charset="0"/>
              </a:rPr>
              <a:t>Machine</a:t>
            </a:r>
            <a:endParaRPr lang="en-US" sz="2400">
              <a:solidFill>
                <a:schemeClr val="bg1"/>
              </a:solidFill>
              <a:latin typeface="Arial" charset="0"/>
              <a:sym typeface="Symbol" pitchFamily="18" charset="2"/>
            </a:endParaRPr>
          </a:p>
        </p:txBody>
      </p:sp>
      <p:sp>
        <p:nvSpPr>
          <p:cNvPr id="1007646" name="Rectangle 30"/>
          <p:cNvSpPr>
            <a:spLocks noChangeArrowheads="1"/>
          </p:cNvSpPr>
          <p:nvPr/>
        </p:nvSpPr>
        <p:spPr bwMode="auto">
          <a:xfrm>
            <a:off x="4973638" y="3148013"/>
            <a:ext cx="2819400" cy="490537"/>
          </a:xfrm>
          <a:prstGeom prst="rect">
            <a:avLst/>
          </a:prstGeom>
          <a:solidFill>
            <a:srgbClr val="996633"/>
          </a:solidFill>
          <a:ln w="9525">
            <a:solidFill>
              <a:schemeClr val="tx1"/>
            </a:solidFill>
            <a:miter lim="800000"/>
            <a:headEnd/>
            <a:tailEnd/>
          </a:ln>
        </p:spPr>
        <p:txBody>
          <a:bodyPr/>
          <a:lstStyle/>
          <a:p>
            <a:pPr algn="ctr">
              <a:lnSpc>
                <a:spcPct val="90000"/>
              </a:lnSpc>
              <a:spcBef>
                <a:spcPct val="20000"/>
              </a:spcBef>
            </a:pPr>
            <a:r>
              <a:rPr lang="en-US" sz="2400">
                <a:solidFill>
                  <a:schemeClr val="bg1"/>
                </a:solidFill>
                <a:latin typeface="Arial" charset="0"/>
              </a:rPr>
              <a:t>Efficiency (%)</a:t>
            </a:r>
            <a:endParaRPr lang="en-US" sz="2400">
              <a:solidFill>
                <a:schemeClr val="bg1"/>
              </a:solidFill>
              <a:latin typeface="Arial" charset="0"/>
              <a:sym typeface="Symbol" pitchFamily="18" charset="2"/>
            </a:endParaRPr>
          </a:p>
        </p:txBody>
      </p:sp>
      <p:sp>
        <p:nvSpPr>
          <p:cNvPr id="1007647" name="Rectangle 31"/>
          <p:cNvSpPr>
            <a:spLocks noChangeArrowheads="1"/>
          </p:cNvSpPr>
          <p:nvPr/>
        </p:nvSpPr>
        <p:spPr bwMode="auto">
          <a:xfrm>
            <a:off x="1316038" y="3638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Steam Locomotive</a:t>
            </a:r>
            <a:endParaRPr lang="en-US" sz="2400">
              <a:latin typeface="Arial" charset="0"/>
              <a:sym typeface="Symbol" pitchFamily="18" charset="2"/>
            </a:endParaRPr>
          </a:p>
        </p:txBody>
      </p:sp>
      <p:sp>
        <p:nvSpPr>
          <p:cNvPr id="1007648" name="Rectangle 32"/>
          <p:cNvSpPr>
            <a:spLocks noChangeArrowheads="1"/>
          </p:cNvSpPr>
          <p:nvPr/>
        </p:nvSpPr>
        <p:spPr bwMode="auto">
          <a:xfrm>
            <a:off x="4973638" y="3638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5 to 10</a:t>
            </a:r>
            <a:endParaRPr lang="en-US" sz="2400">
              <a:latin typeface="Arial" charset="0"/>
              <a:sym typeface="Symbol" pitchFamily="18" charset="2"/>
            </a:endParaRPr>
          </a:p>
        </p:txBody>
      </p:sp>
      <p:sp>
        <p:nvSpPr>
          <p:cNvPr id="1007649" name="Rectangle 33"/>
          <p:cNvSpPr>
            <a:spLocks noChangeArrowheads="1"/>
          </p:cNvSpPr>
          <p:nvPr/>
        </p:nvSpPr>
        <p:spPr bwMode="auto">
          <a:xfrm>
            <a:off x="1316038" y="4019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Human Muscle</a:t>
            </a:r>
            <a:endParaRPr lang="en-US" sz="2400">
              <a:latin typeface="Arial" charset="0"/>
              <a:sym typeface="Symbol" pitchFamily="18" charset="2"/>
            </a:endParaRPr>
          </a:p>
        </p:txBody>
      </p:sp>
      <p:sp>
        <p:nvSpPr>
          <p:cNvPr id="1007650" name="Rectangle 34"/>
          <p:cNvSpPr>
            <a:spLocks noChangeArrowheads="1"/>
          </p:cNvSpPr>
          <p:nvPr/>
        </p:nvSpPr>
        <p:spPr bwMode="auto">
          <a:xfrm>
            <a:off x="4973638" y="4019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20 to 25</a:t>
            </a:r>
            <a:endParaRPr lang="en-US" sz="2400">
              <a:latin typeface="Arial" charset="0"/>
              <a:sym typeface="Symbol" pitchFamily="18" charset="2"/>
            </a:endParaRPr>
          </a:p>
        </p:txBody>
      </p:sp>
      <p:sp>
        <p:nvSpPr>
          <p:cNvPr id="1007651" name="Rectangle 35"/>
          <p:cNvSpPr>
            <a:spLocks noChangeArrowheads="1"/>
          </p:cNvSpPr>
          <p:nvPr/>
        </p:nvSpPr>
        <p:spPr bwMode="auto">
          <a:xfrm>
            <a:off x="1316038" y="4400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Automobile</a:t>
            </a:r>
            <a:endParaRPr lang="en-US" sz="2400">
              <a:latin typeface="Arial" charset="0"/>
              <a:sym typeface="Symbol" pitchFamily="18" charset="2"/>
            </a:endParaRPr>
          </a:p>
        </p:txBody>
      </p:sp>
      <p:sp>
        <p:nvSpPr>
          <p:cNvPr id="1007652" name="Rectangle 36"/>
          <p:cNvSpPr>
            <a:spLocks noChangeArrowheads="1"/>
          </p:cNvSpPr>
          <p:nvPr/>
        </p:nvSpPr>
        <p:spPr bwMode="auto">
          <a:xfrm>
            <a:off x="4973638" y="4400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less than 25</a:t>
            </a:r>
            <a:endParaRPr lang="en-US" sz="2400">
              <a:latin typeface="Arial" charset="0"/>
              <a:sym typeface="Symbol" pitchFamily="18" charset="2"/>
            </a:endParaRPr>
          </a:p>
        </p:txBody>
      </p:sp>
      <p:sp>
        <p:nvSpPr>
          <p:cNvPr id="1007653" name="Rectangle 37"/>
          <p:cNvSpPr>
            <a:spLocks noChangeArrowheads="1"/>
          </p:cNvSpPr>
          <p:nvPr/>
        </p:nvSpPr>
        <p:spPr bwMode="auto">
          <a:xfrm>
            <a:off x="1316038" y="4781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Compressor</a:t>
            </a:r>
            <a:endParaRPr lang="en-US" sz="2400">
              <a:latin typeface="Arial" charset="0"/>
              <a:sym typeface="Symbol" pitchFamily="18" charset="2"/>
            </a:endParaRPr>
          </a:p>
        </p:txBody>
      </p:sp>
      <p:sp>
        <p:nvSpPr>
          <p:cNvPr id="1007654" name="Rectangle 38"/>
          <p:cNvSpPr>
            <a:spLocks noChangeArrowheads="1"/>
          </p:cNvSpPr>
          <p:nvPr/>
        </p:nvSpPr>
        <p:spPr bwMode="auto">
          <a:xfrm>
            <a:off x="4973638" y="4781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80</a:t>
            </a:r>
            <a:endParaRPr lang="en-US" sz="2400">
              <a:latin typeface="Arial" charset="0"/>
              <a:sym typeface="Symbol" pitchFamily="18" charset="2"/>
            </a:endParaRPr>
          </a:p>
        </p:txBody>
      </p:sp>
      <p:sp>
        <p:nvSpPr>
          <p:cNvPr id="1007655" name="Rectangle 39"/>
          <p:cNvSpPr>
            <a:spLocks noChangeArrowheads="1"/>
          </p:cNvSpPr>
          <p:nvPr/>
        </p:nvSpPr>
        <p:spPr bwMode="auto">
          <a:xfrm>
            <a:off x="1316038" y="5162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Electric Motor</a:t>
            </a:r>
            <a:endParaRPr lang="en-US" sz="2400">
              <a:latin typeface="Arial" charset="0"/>
              <a:sym typeface="Symbol" pitchFamily="18" charset="2"/>
            </a:endParaRPr>
          </a:p>
        </p:txBody>
      </p:sp>
      <p:sp>
        <p:nvSpPr>
          <p:cNvPr id="1007656" name="Rectangle 40"/>
          <p:cNvSpPr>
            <a:spLocks noChangeArrowheads="1"/>
          </p:cNvSpPr>
          <p:nvPr/>
        </p:nvSpPr>
        <p:spPr bwMode="auto">
          <a:xfrm>
            <a:off x="4973638" y="5162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a:latin typeface="Arial" charset="0"/>
              </a:rPr>
              <a:t>70 to 95</a:t>
            </a:r>
            <a:endParaRPr lang="en-US" sz="240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 calcmode="lin" valueType="num">
                                      <p:cBhvr additive="base">
                                        <p:cTn id="7" dur="500" fill="hold"/>
                                        <p:tgtEl>
                                          <p:spTgt spid="1007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9">
                                            <p:txEl>
                                              <p:pRg st="1" end="1"/>
                                            </p:txEl>
                                          </p:spTgt>
                                        </p:tgtEl>
                                        <p:attrNameLst>
                                          <p:attrName>style.visibility</p:attrName>
                                        </p:attrNameLst>
                                      </p:cBhvr>
                                      <p:to>
                                        <p:strVal val="visible"/>
                                      </p:to>
                                    </p:set>
                                    <p:anim calcmode="lin" valueType="num">
                                      <p:cBhvr additive="base">
                                        <p:cTn id="13" dur="500" fill="hold"/>
                                        <p:tgtEl>
                                          <p:spTgt spid="1007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07657"/>
                                        </p:tgtEl>
                                        <p:attrNameLst>
                                          <p:attrName>style.visibility</p:attrName>
                                        </p:attrNameLst>
                                      </p:cBhvr>
                                      <p:to>
                                        <p:strVal val="visible"/>
                                      </p:to>
                                    </p:set>
                                    <p:animEffect transition="in" filter="diamond(in)">
                                      <p:cBhvr>
                                        <p:cTn id="19" dur="2000"/>
                                        <p:tgtEl>
                                          <p:spTgt spid="10076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07645"/>
                                        </p:tgtEl>
                                        <p:attrNameLst>
                                          <p:attrName>style.visibility</p:attrName>
                                        </p:attrNameLst>
                                      </p:cBhvr>
                                      <p:to>
                                        <p:strVal val="visible"/>
                                      </p:to>
                                    </p:set>
                                    <p:animEffect transition="in" filter="fade">
                                      <p:cBhvr>
                                        <p:cTn id="24" dur="500"/>
                                        <p:tgtEl>
                                          <p:spTgt spid="1007645"/>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7646"/>
                                        </p:tgtEl>
                                        <p:attrNameLst>
                                          <p:attrName>style.visibility</p:attrName>
                                        </p:attrNameLst>
                                      </p:cBhvr>
                                      <p:to>
                                        <p:strVal val="visible"/>
                                      </p:to>
                                    </p:set>
                                    <p:animEffect transition="in" filter="fade">
                                      <p:cBhvr>
                                        <p:cTn id="29" dur="500"/>
                                        <p:tgtEl>
                                          <p:spTgt spid="1007646"/>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07647"/>
                                        </p:tgtEl>
                                        <p:attrNameLst>
                                          <p:attrName>style.visibility</p:attrName>
                                        </p:attrNameLst>
                                      </p:cBhvr>
                                      <p:to>
                                        <p:strVal val="visible"/>
                                      </p:to>
                                    </p:set>
                                    <p:animEffect transition="in" filter="fade">
                                      <p:cBhvr>
                                        <p:cTn id="34" dur="500"/>
                                        <p:tgtEl>
                                          <p:spTgt spid="1007647"/>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07648"/>
                                        </p:tgtEl>
                                        <p:attrNameLst>
                                          <p:attrName>style.visibility</p:attrName>
                                        </p:attrNameLst>
                                      </p:cBhvr>
                                      <p:to>
                                        <p:strVal val="visible"/>
                                      </p:to>
                                    </p:set>
                                    <p:animEffect transition="in" filter="fade">
                                      <p:cBhvr>
                                        <p:cTn id="39" dur="500"/>
                                        <p:tgtEl>
                                          <p:spTgt spid="1007648"/>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07649"/>
                                        </p:tgtEl>
                                        <p:attrNameLst>
                                          <p:attrName>style.visibility</p:attrName>
                                        </p:attrNameLst>
                                      </p:cBhvr>
                                      <p:to>
                                        <p:strVal val="visible"/>
                                      </p:to>
                                    </p:set>
                                    <p:animEffect transition="in" filter="fade">
                                      <p:cBhvr>
                                        <p:cTn id="44" dur="500"/>
                                        <p:tgtEl>
                                          <p:spTgt spid="1007649"/>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07650"/>
                                        </p:tgtEl>
                                        <p:attrNameLst>
                                          <p:attrName>style.visibility</p:attrName>
                                        </p:attrNameLst>
                                      </p:cBhvr>
                                      <p:to>
                                        <p:strVal val="visible"/>
                                      </p:to>
                                    </p:set>
                                    <p:animEffect transition="in" filter="fade">
                                      <p:cBhvr>
                                        <p:cTn id="49" dur="500"/>
                                        <p:tgtEl>
                                          <p:spTgt spid="1007650"/>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07651"/>
                                        </p:tgtEl>
                                        <p:attrNameLst>
                                          <p:attrName>style.visibility</p:attrName>
                                        </p:attrNameLst>
                                      </p:cBhvr>
                                      <p:to>
                                        <p:strVal val="visible"/>
                                      </p:to>
                                    </p:set>
                                    <p:animEffect transition="in" filter="fade">
                                      <p:cBhvr>
                                        <p:cTn id="54" dur="500"/>
                                        <p:tgtEl>
                                          <p:spTgt spid="1007651"/>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07652"/>
                                        </p:tgtEl>
                                        <p:attrNameLst>
                                          <p:attrName>style.visibility</p:attrName>
                                        </p:attrNameLst>
                                      </p:cBhvr>
                                      <p:to>
                                        <p:strVal val="visible"/>
                                      </p:to>
                                    </p:set>
                                    <p:animEffect transition="in" filter="fade">
                                      <p:cBhvr>
                                        <p:cTn id="59" dur="500"/>
                                        <p:tgtEl>
                                          <p:spTgt spid="1007652"/>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07653"/>
                                        </p:tgtEl>
                                        <p:attrNameLst>
                                          <p:attrName>style.visibility</p:attrName>
                                        </p:attrNameLst>
                                      </p:cBhvr>
                                      <p:to>
                                        <p:strVal val="visible"/>
                                      </p:to>
                                    </p:set>
                                    <p:animEffect transition="in" filter="fade">
                                      <p:cBhvr>
                                        <p:cTn id="64" dur="500"/>
                                        <p:tgtEl>
                                          <p:spTgt spid="1007653"/>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07654"/>
                                        </p:tgtEl>
                                        <p:attrNameLst>
                                          <p:attrName>style.visibility</p:attrName>
                                        </p:attrNameLst>
                                      </p:cBhvr>
                                      <p:to>
                                        <p:strVal val="visible"/>
                                      </p:to>
                                    </p:set>
                                    <p:animEffect transition="in" filter="fade">
                                      <p:cBhvr>
                                        <p:cTn id="69" dur="500"/>
                                        <p:tgtEl>
                                          <p:spTgt spid="1007654"/>
                                        </p:tgtEl>
                                      </p:cBhvr>
                                    </p:animEffect>
                                  </p:childTnLst>
                                  <p:subTnLst>
                                    <p:audio>
                                      <p:cMediaNode>
                                        <p:cTn display="0" masterRel="sameClick">
                                          <p:stCondLst>
                                            <p:cond evt="begin" delay="0">
                                              <p:tn val="67"/>
                                            </p:cond>
                                          </p:stCondLst>
                                          <p:endCondLst>
                                            <p:cond evt="onStopAudio" delay="0">
                                              <p:tgtEl>
                                                <p:sldTgt/>
                                              </p:tgtEl>
                                            </p:cond>
                                          </p:endCondLst>
                                        </p:cTn>
                                        <p:tgtEl>
                                          <p:sndTgt r:embed="rId5" name="type.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07655"/>
                                        </p:tgtEl>
                                        <p:attrNameLst>
                                          <p:attrName>style.visibility</p:attrName>
                                        </p:attrNameLst>
                                      </p:cBhvr>
                                      <p:to>
                                        <p:strVal val="visible"/>
                                      </p:to>
                                    </p:set>
                                    <p:animEffect transition="in" filter="fade">
                                      <p:cBhvr>
                                        <p:cTn id="74" dur="500"/>
                                        <p:tgtEl>
                                          <p:spTgt spid="1007655"/>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07656"/>
                                        </p:tgtEl>
                                        <p:attrNameLst>
                                          <p:attrName>style.visibility</p:attrName>
                                        </p:attrNameLst>
                                      </p:cBhvr>
                                      <p:to>
                                        <p:strVal val="visible"/>
                                      </p:to>
                                    </p:set>
                                    <p:animEffect transition="in" filter="fade">
                                      <p:cBhvr>
                                        <p:cTn id="79" dur="500"/>
                                        <p:tgtEl>
                                          <p:spTgt spid="1007656"/>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57" grpId="0" animBg="1"/>
      <p:bldP spid="1007645" grpId="0" animBg="1"/>
      <p:bldP spid="1007646" grpId="0" animBg="1"/>
      <p:bldP spid="1007647" grpId="0" animBg="1"/>
      <p:bldP spid="1007648" grpId="0" animBg="1"/>
      <p:bldP spid="1007649" grpId="0" animBg="1"/>
      <p:bldP spid="1007650" grpId="0" animBg="1"/>
      <p:bldP spid="1007651" grpId="0" animBg="1"/>
      <p:bldP spid="1007652" grpId="0" animBg="1"/>
      <p:bldP spid="1007653" grpId="0" animBg="1"/>
      <p:bldP spid="1007654" grpId="0" animBg="1"/>
      <p:bldP spid="1007655" grpId="0" animBg="1"/>
      <p:bldP spid="10076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09666" name="Rectangle 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To give you an idea of why living things are so inefficient, consider the caterpillar that eats leaves.</a:t>
                </a:r>
              </a:p>
              <a:p>
                <a:pPr>
                  <a:spcBef>
                    <a:spcPct val="20000"/>
                  </a:spcBef>
                </a:pPr>
                <a:r>
                  <a:rPr lang="en-US" sz="2400" dirty="0" smtClean="0">
                    <a:latin typeface="Arial" charset="0"/>
                    <a:sym typeface="Symbol" pitchFamily="18" charset="2"/>
                  </a:rPr>
                  <a:t> Note </a:t>
                </a:r>
                <a:r>
                  <a:rPr lang="en-US" sz="2400" dirty="0">
                    <a:latin typeface="Arial" charset="0"/>
                    <a:sym typeface="Symbol" pitchFamily="18" charset="2"/>
                  </a:rPr>
                  <a:t>how the total leaf </a:t>
                </a:r>
                <a:r>
                  <a:rPr lang="en-US" sz="2400" dirty="0" smtClean="0">
                    <a:latin typeface="Arial" charset="0"/>
                    <a:sym typeface="Symbol" pitchFamily="18" charset="2"/>
                  </a:rPr>
                  <a:t>                                               	energy </a:t>
                </a:r>
                <a:r>
                  <a:rPr lang="en-US" sz="2400" dirty="0">
                    <a:latin typeface="Arial" charset="0"/>
                    <a:sym typeface="Symbol" pitchFamily="18" charset="2"/>
                  </a:rPr>
                  <a:t>is </a:t>
                </a:r>
                <a:r>
                  <a:rPr lang="en-US" sz="2400" dirty="0" smtClean="0">
                    <a:latin typeface="Arial" charset="0"/>
                    <a:sym typeface="Symbol" pitchFamily="18" charset="2"/>
                  </a:rPr>
                  <a:t>used</a:t>
                </a:r>
                <a:r>
                  <a:rPr lang="en-US" sz="2400" dirty="0">
                    <a:latin typeface="Arial" charset="0"/>
                    <a:sym typeface="Symbol" pitchFamily="18" charset="2"/>
                  </a:rPr>
                  <a:t>:</a:t>
                </a:r>
              </a:p>
              <a:p>
                <a:pPr>
                  <a:spcBef>
                    <a:spcPct val="20000"/>
                  </a:spcBef>
                </a:pPr>
                <a:r>
                  <a:rPr lang="en-US" sz="2400" dirty="0">
                    <a:latin typeface="Arial" charset="0"/>
                    <a:sym typeface="Symbol" pitchFamily="18" charset="2"/>
                  </a:rPr>
                  <a:t>What is the caterpillar’s </a:t>
                </a:r>
                <a:r>
                  <a:rPr lang="en-US" sz="2400" dirty="0" smtClean="0">
                    <a:latin typeface="Arial" charset="0"/>
                    <a:sym typeface="Symbol" pitchFamily="18" charset="2"/>
                  </a:rPr>
                  <a:t>				      overall efficiency</a:t>
                </a:r>
                <a:r>
                  <a:rPr lang="en-US" sz="2400" dirty="0">
                    <a:latin typeface="Arial" charset="0"/>
                    <a:sym typeface="Symbol" pitchFamily="18" charset="2"/>
                  </a:rPr>
                  <a:t>?</a:t>
                </a:r>
              </a:p>
              <a:p>
                <a:pPr>
                  <a:spcBef>
                    <a:spcPct val="2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Adding to the caterpillar                                           biomass of the world is the                                          desired outcome. Thus</a:t>
                </a:r>
              </a:p>
              <a:p>
                <a:pPr>
                  <a:spcBef>
                    <a:spcPts val="200"/>
                  </a:spcBef>
                </a:pPr>
                <a:r>
                  <a:rPr lang="en-US" sz="24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𝑒𝑓𝑓𝑖𝑐𝑖𝑒𝑛𝑐𝑦</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33 </m:t>
                        </m:r>
                        <m:r>
                          <a:rPr lang="en-US" sz="2400" i="1" dirty="0" smtClean="0">
                            <a:latin typeface="Cambria Math" panose="02040503050406030204" pitchFamily="18" charset="0"/>
                            <a:sym typeface="Symbol" pitchFamily="18" charset="2"/>
                          </a:rPr>
                          <m:t>𝐽</m:t>
                        </m:r>
                      </m:num>
                      <m:den>
                        <m:r>
                          <a:rPr lang="en-US" sz="2400" i="1" dirty="0" smtClean="0">
                            <a:latin typeface="Cambria Math" panose="02040503050406030204" pitchFamily="18" charset="0"/>
                            <a:sym typeface="Symbol" pitchFamily="18" charset="2"/>
                          </a:rPr>
                          <m:t>200 </m:t>
                        </m:r>
                        <m:r>
                          <a:rPr lang="en-US" sz="2400" i="1" dirty="0" smtClean="0">
                            <a:latin typeface="Cambria Math" panose="02040503050406030204" pitchFamily="18" charset="0"/>
                            <a:sym typeface="Symbol" pitchFamily="18" charset="2"/>
                          </a:rPr>
                          <m:t>𝐽</m:t>
                        </m:r>
                      </m:den>
                    </m:f>
                  </m:oMath>
                </a14:m>
                <a:endParaRPr lang="en-US" sz="2400" dirty="0">
                  <a:latin typeface="Arial" charset="0"/>
                  <a:sym typeface="Symbol" pitchFamily="18" charset="2"/>
                </a:endParaRPr>
              </a:p>
              <a:p>
                <a:pPr>
                  <a:spcBef>
                    <a:spcPct val="20000"/>
                  </a:spcBef>
                </a:pPr>
                <a:r>
                  <a:rPr lang="en-US" sz="24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 17%</m:t>
                    </m:r>
                  </m:oMath>
                </a14:m>
                <a:endParaRPr lang="en-US" sz="2400" dirty="0">
                  <a:latin typeface="Arial" charset="0"/>
                  <a:sym typeface="Symbol" pitchFamily="18" charset="2"/>
                </a:endParaRPr>
              </a:p>
            </p:txBody>
          </p:sp>
        </mc:Choice>
        <mc:Fallback xmlns="">
          <p:sp>
            <p:nvSpPr>
              <p:cNvPr id="1009666" name="Rectangle 2"/>
              <p:cNvSpPr>
                <a:spLocks noRot="1" noChangeAspect="1" noMove="1" noResize="1" noEditPoints="1" noAdjustHandles="1" noChangeArrowheads="1" noChangeShapeType="1" noTextEdit="1"/>
              </p:cNvSpPr>
              <p:nvPr/>
            </p:nvSpPr>
            <p:spPr bwMode="auto">
              <a:xfrm>
                <a:off x="674688" y="1836738"/>
                <a:ext cx="7772400" cy="5021262"/>
              </a:xfrm>
              <a:prstGeom prst="rect">
                <a:avLst/>
              </a:prstGeom>
              <a:blipFill>
                <a:blip r:embed="rId6"/>
                <a:stretch>
                  <a:fillRect l="-1255" t="-850" b="-971"/>
                </a:stretch>
              </a:blipFill>
              <a:ln w="9525">
                <a:noFill/>
                <a:miter lim="800000"/>
                <a:headEnd/>
                <a:tailEnd/>
              </a:ln>
            </p:spPr>
            <p:txBody>
              <a:bodyPr/>
              <a:lstStyle/>
              <a:p>
                <a:r>
                  <a:rPr lang="en-US">
                    <a:noFill/>
                  </a:rPr>
                  <a:t> </a:t>
                </a:r>
              </a:p>
            </p:txBody>
          </p:sp>
        </mc:Fallback>
      </mc:AlternateContent>
      <p:sp>
        <p:nvSpPr>
          <p:cNvPr id="32771" name="Rectangle 4"/>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2772"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09682"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46775" y="2752725"/>
            <a:ext cx="2247900" cy="1376363"/>
          </a:xfrm>
          <a:prstGeom prst="rect">
            <a:avLst/>
          </a:prstGeom>
          <a:ln>
            <a:noFill/>
          </a:ln>
          <a:effectLst>
            <a:outerShdw blurRad="292100" dist="139700" dir="2700000" algn="tl" rotWithShape="0">
              <a:srgbClr val="333333">
                <a:alpha val="65000"/>
              </a:srgbClr>
            </a:outerShdw>
          </a:effectLst>
        </p:spPr>
      </p:pic>
      <p:pic>
        <p:nvPicPr>
          <p:cNvPr id="1009683" name="Picture 19"/>
          <p:cNvPicPr>
            <a:picLocks noChangeAspect="1" noChangeArrowheads="1"/>
          </p:cNvPicPr>
          <p:nvPr/>
        </p:nvPicPr>
        <p:blipFill>
          <a:blip r:embed="rId8" cstate="print">
            <a:clrChange>
              <a:clrFrom>
                <a:srgbClr val="FFFFFF"/>
              </a:clrFrom>
              <a:clrTo>
                <a:srgbClr val="FFFFFF">
                  <a:alpha val="0"/>
                </a:srgbClr>
              </a:clrTo>
            </a:clrChange>
          </a:blip>
          <a:srcRect t="3424"/>
          <a:stretch>
            <a:fillRect/>
          </a:stretch>
        </p:blipFill>
        <p:spPr bwMode="auto">
          <a:xfrm>
            <a:off x="5033963" y="4119563"/>
            <a:ext cx="3822700" cy="2554287"/>
          </a:xfrm>
          <a:prstGeom prst="rect">
            <a:avLst/>
          </a:prstGeom>
          <a:ln>
            <a:noFill/>
          </a:ln>
          <a:effectLst>
            <a:outerShdw blurRad="292100" dist="139700" dir="2700000" algn="tl" rotWithShape="0">
              <a:srgbClr val="333333">
                <a:alpha val="65000"/>
              </a:srgbClr>
            </a:outerShdw>
          </a:effectLst>
        </p:spPr>
      </p:pic>
      <p:pic>
        <p:nvPicPr>
          <p:cNvPr id="1009684" name="Picture 20"/>
          <p:cNvPicPr>
            <a:picLocks noChangeAspect="1" noChangeArrowheads="1"/>
          </p:cNvPicPr>
          <p:nvPr/>
        </p:nvPicPr>
        <p:blipFill>
          <a:blip r:embed="rId9" cstate="print"/>
          <a:srcRect/>
          <a:stretch>
            <a:fillRect/>
          </a:stretch>
        </p:blipFill>
        <p:spPr bwMode="auto">
          <a:xfrm>
            <a:off x="4597400" y="6064250"/>
            <a:ext cx="723900" cy="409575"/>
          </a:xfrm>
          <a:prstGeom prst="rect">
            <a:avLst/>
          </a:prstGeom>
          <a:ln>
            <a:noFill/>
          </a:ln>
          <a:effectLst>
            <a:outerShdw blurRad="292100" dist="139700" dir="2700000" algn="tl" rotWithShape="0">
              <a:srgbClr val="333333">
                <a:alpha val="65000"/>
              </a:srgbClr>
            </a:outerShdw>
          </a:effectLst>
        </p:spPr>
      </p:pic>
      <p:pic>
        <p:nvPicPr>
          <p:cNvPr id="1009685" name="Picture 21"/>
          <p:cNvPicPr>
            <a:picLocks noChangeAspect="1" noChangeArrowheads="1"/>
          </p:cNvPicPr>
          <p:nvPr/>
        </p:nvPicPr>
        <p:blipFill>
          <a:blip r:embed="rId10" cstate="print"/>
          <a:srcRect/>
          <a:stretch>
            <a:fillRect/>
          </a:stretch>
        </p:blipFill>
        <p:spPr bwMode="auto">
          <a:xfrm>
            <a:off x="6053138" y="6419850"/>
            <a:ext cx="895350" cy="400050"/>
          </a:xfrm>
          <a:prstGeom prst="rect">
            <a:avLst/>
          </a:prstGeom>
          <a:ln>
            <a:noFill/>
          </a:ln>
          <a:effectLst>
            <a:outerShdw blurRad="292100" dist="139700" dir="2700000" algn="tl" rotWithShape="0">
              <a:srgbClr val="333333">
                <a:alpha val="65000"/>
              </a:srgbClr>
            </a:outerShdw>
          </a:effectLst>
        </p:spPr>
      </p:pic>
      <p:pic>
        <p:nvPicPr>
          <p:cNvPr id="1009686" name="Picture 22"/>
          <p:cNvPicPr>
            <a:picLocks noChangeAspect="1" noChangeArrowheads="1"/>
          </p:cNvPicPr>
          <p:nvPr/>
        </p:nvPicPr>
        <p:blipFill>
          <a:blip r:embed="rId11" cstate="print"/>
          <a:srcRect/>
          <a:stretch>
            <a:fillRect/>
          </a:stretch>
        </p:blipFill>
        <p:spPr bwMode="auto">
          <a:xfrm>
            <a:off x="7850188" y="5862638"/>
            <a:ext cx="12192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9666">
                                            <p:txEl>
                                              <p:pRg st="0" end="0"/>
                                            </p:txEl>
                                          </p:spTgt>
                                        </p:tgtEl>
                                        <p:attrNameLst>
                                          <p:attrName>style.visibility</p:attrName>
                                        </p:attrNameLst>
                                      </p:cBhvr>
                                      <p:to>
                                        <p:strVal val="visible"/>
                                      </p:to>
                                    </p:set>
                                    <p:anim calcmode="lin" valueType="num">
                                      <p:cBhvr additive="base">
                                        <p:cTn id="7" dur="500" fill="hold"/>
                                        <p:tgtEl>
                                          <p:spTgt spid="10096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09682"/>
                                        </p:tgtEl>
                                        <p:attrNameLst>
                                          <p:attrName>style.visibility</p:attrName>
                                        </p:attrNameLst>
                                      </p:cBhvr>
                                      <p:to>
                                        <p:strVal val="visible"/>
                                      </p:to>
                                    </p:set>
                                    <p:animEffect transition="in" filter="fade">
                                      <p:cBhvr>
                                        <p:cTn id="13" dur="1000"/>
                                        <p:tgtEl>
                                          <p:spTgt spid="100968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09683"/>
                                        </p:tgtEl>
                                        <p:attrNameLst>
                                          <p:attrName>style.visibility</p:attrName>
                                        </p:attrNameLst>
                                      </p:cBhvr>
                                      <p:to>
                                        <p:strVal val="visible"/>
                                      </p:to>
                                    </p:set>
                                    <p:animEffect transition="in" filter="wipe(up)">
                                      <p:cBhvr>
                                        <p:cTn id="18" dur="2000"/>
                                        <p:tgtEl>
                                          <p:spTgt spid="1009683"/>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009684"/>
                                        </p:tgtEl>
                                        <p:attrNameLst>
                                          <p:attrName>style.visibility</p:attrName>
                                        </p:attrNameLst>
                                      </p:cBhvr>
                                      <p:to>
                                        <p:strVal val="visible"/>
                                      </p:to>
                                    </p:set>
                                    <p:anim calcmode="lin" valueType="num">
                                      <p:cBhvr>
                                        <p:cTn id="23" dur="500" fill="hold"/>
                                        <p:tgtEl>
                                          <p:spTgt spid="1009684"/>
                                        </p:tgtEl>
                                        <p:attrNameLst>
                                          <p:attrName>ppt_w</p:attrName>
                                        </p:attrNameLst>
                                      </p:cBhvr>
                                      <p:tavLst>
                                        <p:tav tm="0">
                                          <p:val>
                                            <p:fltVal val="0"/>
                                          </p:val>
                                        </p:tav>
                                        <p:tav tm="100000">
                                          <p:val>
                                            <p:strVal val="#ppt_w"/>
                                          </p:val>
                                        </p:tav>
                                      </p:tavLst>
                                    </p:anim>
                                    <p:anim calcmode="lin" valueType="num">
                                      <p:cBhvr>
                                        <p:cTn id="24" dur="500" fill="hold"/>
                                        <p:tgtEl>
                                          <p:spTgt spid="1009684"/>
                                        </p:tgtEl>
                                        <p:attrNameLst>
                                          <p:attrName>ppt_h</p:attrName>
                                        </p:attrNameLst>
                                      </p:cBhvr>
                                      <p:tavLst>
                                        <p:tav tm="0">
                                          <p:val>
                                            <p:fltVal val="0"/>
                                          </p:val>
                                        </p:tav>
                                        <p:tav tm="100000">
                                          <p:val>
                                            <p:strVal val="#ppt_h"/>
                                          </p:val>
                                        </p:tav>
                                      </p:tavLst>
                                    </p:anim>
                                    <p:animEffect transition="in" filter="fade">
                                      <p:cBhvr>
                                        <p:cTn id="25" dur="500"/>
                                        <p:tgtEl>
                                          <p:spTgt spid="100968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009685"/>
                                        </p:tgtEl>
                                        <p:attrNameLst>
                                          <p:attrName>style.visibility</p:attrName>
                                        </p:attrNameLst>
                                      </p:cBhvr>
                                      <p:to>
                                        <p:strVal val="visible"/>
                                      </p:to>
                                    </p:set>
                                    <p:anim calcmode="lin" valueType="num">
                                      <p:cBhvr>
                                        <p:cTn id="30" dur="500" fill="hold"/>
                                        <p:tgtEl>
                                          <p:spTgt spid="1009685"/>
                                        </p:tgtEl>
                                        <p:attrNameLst>
                                          <p:attrName>ppt_w</p:attrName>
                                        </p:attrNameLst>
                                      </p:cBhvr>
                                      <p:tavLst>
                                        <p:tav tm="0">
                                          <p:val>
                                            <p:fltVal val="0"/>
                                          </p:val>
                                        </p:tav>
                                        <p:tav tm="100000">
                                          <p:val>
                                            <p:strVal val="#ppt_w"/>
                                          </p:val>
                                        </p:tav>
                                      </p:tavLst>
                                    </p:anim>
                                    <p:anim calcmode="lin" valueType="num">
                                      <p:cBhvr>
                                        <p:cTn id="31" dur="500" fill="hold"/>
                                        <p:tgtEl>
                                          <p:spTgt spid="1009685"/>
                                        </p:tgtEl>
                                        <p:attrNameLst>
                                          <p:attrName>ppt_h</p:attrName>
                                        </p:attrNameLst>
                                      </p:cBhvr>
                                      <p:tavLst>
                                        <p:tav tm="0">
                                          <p:val>
                                            <p:fltVal val="0"/>
                                          </p:val>
                                        </p:tav>
                                        <p:tav tm="100000">
                                          <p:val>
                                            <p:strVal val="#ppt_h"/>
                                          </p:val>
                                        </p:tav>
                                      </p:tavLst>
                                    </p:anim>
                                    <p:animEffect transition="in" filter="fade">
                                      <p:cBhvr>
                                        <p:cTn id="32" dur="500"/>
                                        <p:tgtEl>
                                          <p:spTgt spid="100968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009686"/>
                                        </p:tgtEl>
                                        <p:attrNameLst>
                                          <p:attrName>style.visibility</p:attrName>
                                        </p:attrNameLst>
                                      </p:cBhvr>
                                      <p:to>
                                        <p:strVal val="visible"/>
                                      </p:to>
                                    </p:set>
                                    <p:anim calcmode="lin" valueType="num">
                                      <p:cBhvr>
                                        <p:cTn id="37" dur="500" fill="hold"/>
                                        <p:tgtEl>
                                          <p:spTgt spid="1009686"/>
                                        </p:tgtEl>
                                        <p:attrNameLst>
                                          <p:attrName>ppt_w</p:attrName>
                                        </p:attrNameLst>
                                      </p:cBhvr>
                                      <p:tavLst>
                                        <p:tav tm="0">
                                          <p:val>
                                            <p:fltVal val="0"/>
                                          </p:val>
                                        </p:tav>
                                        <p:tav tm="100000">
                                          <p:val>
                                            <p:strVal val="#ppt_w"/>
                                          </p:val>
                                        </p:tav>
                                      </p:tavLst>
                                    </p:anim>
                                    <p:anim calcmode="lin" valueType="num">
                                      <p:cBhvr>
                                        <p:cTn id="38" dur="500" fill="hold"/>
                                        <p:tgtEl>
                                          <p:spTgt spid="1009686"/>
                                        </p:tgtEl>
                                        <p:attrNameLst>
                                          <p:attrName>ppt_h</p:attrName>
                                        </p:attrNameLst>
                                      </p:cBhvr>
                                      <p:tavLst>
                                        <p:tav tm="0">
                                          <p:val>
                                            <p:fltVal val="0"/>
                                          </p:val>
                                        </p:tav>
                                        <p:tav tm="100000">
                                          <p:val>
                                            <p:strVal val="#ppt_h"/>
                                          </p:val>
                                        </p:tav>
                                      </p:tavLst>
                                    </p:anim>
                                    <p:animEffect transition="in" filter="fade">
                                      <p:cBhvr>
                                        <p:cTn id="39" dur="500"/>
                                        <p:tgtEl>
                                          <p:spTgt spid="1009686"/>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09666">
                                            <p:txEl>
                                              <p:pRg st="1" end="1"/>
                                            </p:txEl>
                                          </p:spTgt>
                                        </p:tgtEl>
                                        <p:attrNameLst>
                                          <p:attrName>style.visibility</p:attrName>
                                        </p:attrNameLst>
                                      </p:cBhvr>
                                      <p:to>
                                        <p:strVal val="visible"/>
                                      </p:to>
                                    </p:set>
                                    <p:anim calcmode="lin" valueType="num">
                                      <p:cBhvr additive="base">
                                        <p:cTn id="44" dur="500" fill="hold"/>
                                        <p:tgtEl>
                                          <p:spTgt spid="100966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09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09666">
                                            <p:txEl>
                                              <p:pRg st="2" end="2"/>
                                            </p:txEl>
                                          </p:spTgt>
                                        </p:tgtEl>
                                        <p:attrNameLst>
                                          <p:attrName>style.visibility</p:attrName>
                                        </p:attrNameLst>
                                      </p:cBhvr>
                                      <p:to>
                                        <p:strVal val="visible"/>
                                      </p:to>
                                    </p:set>
                                    <p:anim calcmode="lin" valueType="num">
                                      <p:cBhvr additive="base">
                                        <p:cTn id="50" dur="500" fill="hold"/>
                                        <p:tgtEl>
                                          <p:spTgt spid="1009666">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09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9666">
                                            <p:txEl>
                                              <p:pRg st="3" end="3"/>
                                            </p:txEl>
                                          </p:spTgt>
                                        </p:tgtEl>
                                        <p:attrNameLst>
                                          <p:attrName>style.visibility</p:attrName>
                                        </p:attrNameLst>
                                      </p:cBhvr>
                                      <p:to>
                                        <p:strVal val="visible"/>
                                      </p:to>
                                    </p:set>
                                    <p:anim calcmode="lin" valueType="num">
                                      <p:cBhvr additive="base">
                                        <p:cTn id="56" dur="500" fill="hold"/>
                                        <p:tgtEl>
                                          <p:spTgt spid="100966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09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09666">
                                            <p:txEl>
                                              <p:pRg st="4" end="4"/>
                                            </p:txEl>
                                          </p:spTgt>
                                        </p:tgtEl>
                                        <p:attrNameLst>
                                          <p:attrName>style.visibility</p:attrName>
                                        </p:attrNameLst>
                                      </p:cBhvr>
                                      <p:to>
                                        <p:strVal val="visible"/>
                                      </p:to>
                                    </p:set>
                                    <p:anim calcmode="lin" valueType="num">
                                      <p:cBhvr additive="base">
                                        <p:cTn id="62" dur="500" fill="hold"/>
                                        <p:tgtEl>
                                          <p:spTgt spid="1009666">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09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09666">
                                            <p:txEl>
                                              <p:pRg st="5" end="5"/>
                                            </p:txEl>
                                          </p:spTgt>
                                        </p:tgtEl>
                                        <p:attrNameLst>
                                          <p:attrName>style.visibility</p:attrName>
                                        </p:attrNameLst>
                                      </p:cBhvr>
                                      <p:to>
                                        <p:strVal val="visible"/>
                                      </p:to>
                                    </p:set>
                                    <p:anim calcmode="lin" valueType="num">
                                      <p:cBhvr additive="base">
                                        <p:cTn id="68" dur="500" fill="hold"/>
                                        <p:tgtEl>
                                          <p:spTgt spid="1009666">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09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09666">
                                            <p:txEl>
                                              <p:pRg st="6" end="6"/>
                                            </p:txEl>
                                          </p:spTgt>
                                        </p:tgtEl>
                                        <p:attrNameLst>
                                          <p:attrName>style.visibility</p:attrName>
                                        </p:attrNameLst>
                                      </p:cBhvr>
                                      <p:to>
                                        <p:strVal val="visible"/>
                                      </p:to>
                                    </p:set>
                                    <p:anim calcmode="lin" valueType="num">
                                      <p:cBhvr additive="base">
                                        <p:cTn id="74" dur="500" fill="hold"/>
                                        <p:tgtEl>
                                          <p:spTgt spid="1009666">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09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74688" y="1824038"/>
            <a:ext cx="7772400" cy="50339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In the bigger picture, energy is degraded in an ecosystem.</a:t>
            </a:r>
          </a:p>
        </p:txBody>
      </p:sp>
      <p:sp>
        <p:nvSpPr>
          <p:cNvPr id="33795" name="Rectangle 3"/>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Sankey diagrams</a:t>
            </a:r>
          </a:p>
        </p:txBody>
      </p:sp>
      <p:sp>
        <p:nvSpPr>
          <p:cNvPr id="337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13774"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44563" y="2930525"/>
            <a:ext cx="7531100" cy="931863"/>
          </a:xfrm>
          <a:prstGeom prst="rect">
            <a:avLst/>
          </a:prstGeom>
          <a:ln>
            <a:noFill/>
          </a:ln>
          <a:effectLst>
            <a:outerShdw blurRad="292100" dist="139700" dir="2700000" algn="tl" rotWithShape="0">
              <a:srgbClr val="333333">
                <a:alpha val="65000"/>
              </a:srgbClr>
            </a:outerShdw>
          </a:effectLst>
        </p:spPr>
      </p:pic>
      <p:sp>
        <p:nvSpPr>
          <p:cNvPr id="1013775" name="Text Box 15"/>
          <p:cNvSpPr txBox="1">
            <a:spLocks noChangeArrowheads="1"/>
          </p:cNvSpPr>
          <p:nvPr/>
        </p:nvSpPr>
        <p:spPr bwMode="auto">
          <a:xfrm>
            <a:off x="6086475" y="3133725"/>
            <a:ext cx="2563813" cy="1917700"/>
          </a:xfrm>
          <a:prstGeom prst="rect">
            <a:avLst/>
          </a:prstGeom>
          <a:noFill/>
          <a:ln w="9525">
            <a:noFill/>
            <a:miter lim="800000"/>
            <a:headEnd/>
            <a:tailEnd/>
          </a:ln>
        </p:spPr>
        <p:txBody>
          <a:bodyPr>
            <a:spAutoFit/>
          </a:bodyPr>
          <a:lstStyle/>
          <a:p>
            <a:r>
              <a:rPr lang="en-US" sz="2400">
                <a:solidFill>
                  <a:schemeClr val="hlink"/>
                </a:solidFill>
                <a:latin typeface="Arial" charset="0"/>
              </a:rPr>
              <a:t>Note that in each stage 90% of the stored energy is lost to the environment!</a:t>
            </a:r>
          </a:p>
        </p:txBody>
      </p:sp>
      <p:pic>
        <p:nvPicPr>
          <p:cNvPr id="1013773"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31863" y="3851275"/>
            <a:ext cx="7531100" cy="931863"/>
          </a:xfrm>
          <a:prstGeom prst="rect">
            <a:avLst/>
          </a:prstGeom>
          <a:ln>
            <a:noFill/>
          </a:ln>
          <a:effectLst>
            <a:outerShdw blurRad="292100" dist="139700" dir="2700000" algn="tl" rotWithShape="0">
              <a:srgbClr val="333333">
                <a:alpha val="65000"/>
              </a:srgbClr>
            </a:outerShdw>
          </a:effectLst>
        </p:spPr>
      </p:pic>
      <p:pic>
        <p:nvPicPr>
          <p:cNvPr id="1013772" name="Picture 12"/>
          <p:cNvPicPr>
            <a:picLocks noChangeAspect="1" noChangeArrowheads="1"/>
          </p:cNvPicPr>
          <p:nvPr/>
        </p:nvPicPr>
        <p:blipFill>
          <a:blip r:embed="rId9" cstate="print">
            <a:clrChange>
              <a:clrFrom>
                <a:srgbClr val="FFFFFF"/>
              </a:clrFrom>
              <a:clrTo>
                <a:srgbClr val="FFFFFF">
                  <a:alpha val="0"/>
                </a:srgbClr>
              </a:clrTo>
            </a:clrChange>
          </a:blip>
          <a:srcRect t="5226"/>
          <a:stretch>
            <a:fillRect/>
          </a:stretch>
        </p:blipFill>
        <p:spPr bwMode="auto">
          <a:xfrm>
            <a:off x="966788" y="4765675"/>
            <a:ext cx="7427912" cy="892175"/>
          </a:xfrm>
          <a:prstGeom prst="rect">
            <a:avLst/>
          </a:prstGeom>
          <a:ln>
            <a:noFill/>
          </a:ln>
          <a:effectLst>
            <a:outerShdw blurRad="292100" dist="139700" dir="2700000" algn="tl" rotWithShape="0">
              <a:srgbClr val="333333">
                <a:alpha val="65000"/>
              </a:srgbClr>
            </a:outerShdw>
          </a:effectLst>
        </p:spPr>
      </p:pic>
      <p:pic>
        <p:nvPicPr>
          <p:cNvPr id="1013771" name="Picture 11"/>
          <p:cNvPicPr>
            <a:picLocks noChangeAspect="1" noChangeArrowheads="1"/>
          </p:cNvPicPr>
          <p:nvPr/>
        </p:nvPicPr>
        <p:blipFill>
          <a:blip r:embed="rId10" cstate="print">
            <a:clrChange>
              <a:clrFrom>
                <a:srgbClr val="FFFFFF"/>
              </a:clrFrom>
              <a:clrTo>
                <a:srgbClr val="FFFFFF">
                  <a:alpha val="0"/>
                </a:srgbClr>
              </a:clrTo>
            </a:clrChange>
          </a:blip>
          <a:srcRect t="989" b="4237"/>
          <a:stretch>
            <a:fillRect/>
          </a:stretch>
        </p:blipFill>
        <p:spPr bwMode="auto">
          <a:xfrm>
            <a:off x="893763" y="5648325"/>
            <a:ext cx="7412037" cy="892175"/>
          </a:xfrm>
          <a:prstGeom prst="rect">
            <a:avLst/>
          </a:prstGeom>
          <a:ln>
            <a:noFill/>
          </a:ln>
          <a:effectLst>
            <a:outerShdw blurRad="292100" dist="139700" dir="2700000" algn="tl" rotWithShape="0">
              <a:srgbClr val="333333">
                <a:alpha val="65000"/>
              </a:srgbClr>
            </a:outerShdw>
          </a:effectLst>
        </p:spPr>
      </p:pic>
      <p:pic>
        <p:nvPicPr>
          <p:cNvPr id="1013770" name="Picture 10"/>
          <p:cNvPicPr>
            <a:picLocks noChangeAspect="1" noChangeArrowheads="1"/>
          </p:cNvPicPr>
          <p:nvPr/>
        </p:nvPicPr>
        <p:blipFill>
          <a:blip r:embed="rId11" cstate="print"/>
          <a:srcRect/>
          <a:stretch>
            <a:fillRect/>
          </a:stretch>
        </p:blipFill>
        <p:spPr bwMode="auto">
          <a:xfrm>
            <a:off x="749300" y="6530975"/>
            <a:ext cx="7453313" cy="327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0" end="0"/>
                                            </p:txEl>
                                          </p:spTgt>
                                        </p:tgtEl>
                                        <p:attrNameLst>
                                          <p:attrName>style.visibility</p:attrName>
                                        </p:attrNameLst>
                                      </p:cBhvr>
                                      <p:to>
                                        <p:strVal val="visible"/>
                                      </p:to>
                                    </p:set>
                                    <p:anim calcmode="lin" valueType="num">
                                      <p:cBhvr additive="base">
                                        <p:cTn id="7" dur="500" fill="hold"/>
                                        <p:tgtEl>
                                          <p:spTgt spid="1013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13770"/>
                                        </p:tgtEl>
                                        <p:attrNameLst>
                                          <p:attrName>style.visibility</p:attrName>
                                        </p:attrNameLst>
                                      </p:cBhvr>
                                      <p:to>
                                        <p:strVal val="visible"/>
                                      </p:to>
                                    </p:set>
                                    <p:animEffect transition="in" filter="wipe(right)">
                                      <p:cBhvr>
                                        <p:cTn id="13" dur="1000"/>
                                        <p:tgtEl>
                                          <p:spTgt spid="1013770"/>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13771"/>
                                        </p:tgtEl>
                                        <p:attrNameLst>
                                          <p:attrName>style.visibility</p:attrName>
                                        </p:attrNameLst>
                                      </p:cBhvr>
                                      <p:to>
                                        <p:strVal val="visible"/>
                                      </p:to>
                                    </p:set>
                                    <p:animEffect transition="in" filter="wipe(right)">
                                      <p:cBhvr>
                                        <p:cTn id="18" dur="1000"/>
                                        <p:tgtEl>
                                          <p:spTgt spid="1013771"/>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13772"/>
                                        </p:tgtEl>
                                        <p:attrNameLst>
                                          <p:attrName>style.visibility</p:attrName>
                                        </p:attrNameLst>
                                      </p:cBhvr>
                                      <p:to>
                                        <p:strVal val="visible"/>
                                      </p:to>
                                    </p:set>
                                    <p:animEffect transition="in" filter="wipe(right)">
                                      <p:cBhvr>
                                        <p:cTn id="23" dur="1000"/>
                                        <p:tgtEl>
                                          <p:spTgt spid="1013772"/>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13773"/>
                                        </p:tgtEl>
                                        <p:attrNameLst>
                                          <p:attrName>style.visibility</p:attrName>
                                        </p:attrNameLst>
                                      </p:cBhvr>
                                      <p:to>
                                        <p:strVal val="visible"/>
                                      </p:to>
                                    </p:set>
                                    <p:animEffect transition="in" filter="wipe(right)">
                                      <p:cBhvr>
                                        <p:cTn id="28" dur="1000"/>
                                        <p:tgtEl>
                                          <p:spTgt spid="1013773"/>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13774"/>
                                        </p:tgtEl>
                                        <p:attrNameLst>
                                          <p:attrName>style.visibility</p:attrName>
                                        </p:attrNameLst>
                                      </p:cBhvr>
                                      <p:to>
                                        <p:strVal val="visible"/>
                                      </p:to>
                                    </p:set>
                                    <p:animEffect transition="in" filter="wipe(right)">
                                      <p:cBhvr>
                                        <p:cTn id="33" dur="1000"/>
                                        <p:tgtEl>
                                          <p:spTgt spid="1013774"/>
                                        </p:tgtEl>
                                      </p:cBhvr>
                                    </p:animEffect>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013775"/>
                                        </p:tgtEl>
                                        <p:attrNameLst>
                                          <p:attrName>style.visibility</p:attrName>
                                        </p:attrNameLst>
                                      </p:cBhvr>
                                      <p:to>
                                        <p:strVal val="visible"/>
                                      </p:to>
                                    </p:set>
                                    <p:anim calcmode="lin" valueType="num">
                                      <p:cBhvr additive="base">
                                        <p:cTn id="38" dur="500" fill="hold"/>
                                        <p:tgtEl>
                                          <p:spTgt spid="1013775"/>
                                        </p:tgtEl>
                                        <p:attrNameLst>
                                          <p:attrName>ppt_x</p:attrName>
                                        </p:attrNameLst>
                                      </p:cBhvr>
                                      <p:tavLst>
                                        <p:tav tm="0">
                                          <p:val>
                                            <p:strVal val="1+#ppt_w/2"/>
                                          </p:val>
                                        </p:tav>
                                        <p:tav tm="100000">
                                          <p:val>
                                            <p:strVal val="#ppt_x"/>
                                          </p:val>
                                        </p:tav>
                                      </p:tavLst>
                                    </p:anim>
                                    <p:anim calcmode="lin" valueType="num">
                                      <p:cBhvr additive="base">
                                        <p:cTn id="39" dur="500" fill="hold"/>
                                        <p:tgtEl>
                                          <p:spTgt spid="10137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54" name="Picture 10" descr="Energy Graph"/>
          <p:cNvPicPr>
            <a:picLocks noChangeAspect="1" noChangeArrowheads="1"/>
          </p:cNvPicPr>
          <p:nvPr/>
        </p:nvPicPr>
        <p:blipFill>
          <a:blip r:embed="rId6" cstate="print"/>
          <a:srcRect r="3021"/>
          <a:stretch>
            <a:fillRect/>
          </a:stretch>
        </p:blipFill>
        <p:spPr bwMode="auto">
          <a:xfrm>
            <a:off x="153988" y="196850"/>
            <a:ext cx="8777287" cy="5810250"/>
          </a:xfrm>
          <a:prstGeom prst="rect">
            <a:avLst/>
          </a:prstGeom>
          <a:ln>
            <a:noFill/>
          </a:ln>
          <a:effectLst>
            <a:outerShdw blurRad="292100" dist="139700" dir="2700000" algn="tl" rotWithShape="0">
              <a:srgbClr val="333333">
                <a:alpha val="65000"/>
              </a:srgbClr>
            </a:outerShdw>
          </a:effectLst>
        </p:spPr>
      </p:pic>
      <p:sp>
        <p:nvSpPr>
          <p:cNvPr id="1030156" name="Text Box 12"/>
          <p:cNvSpPr txBox="1">
            <a:spLocks noChangeArrowheads="1"/>
          </p:cNvSpPr>
          <p:nvPr/>
        </p:nvSpPr>
        <p:spPr bwMode="auto">
          <a:xfrm>
            <a:off x="2446338" y="5997575"/>
            <a:ext cx="5160962" cy="822325"/>
          </a:xfrm>
          <a:prstGeom prst="rect">
            <a:avLst/>
          </a:prstGeom>
          <a:noFill/>
          <a:ln w="9525">
            <a:noFill/>
            <a:miter lim="800000"/>
            <a:headEnd/>
            <a:tailEnd/>
          </a:ln>
        </p:spPr>
        <p:txBody>
          <a:bodyPr>
            <a:spAutoFit/>
          </a:bodyPr>
          <a:lstStyle/>
          <a:p>
            <a:r>
              <a:rPr lang="en-US" sz="2400">
                <a:solidFill>
                  <a:schemeClr val="hlink"/>
                </a:solidFill>
                <a:latin typeface="Arial" charset="0"/>
              </a:rPr>
              <a:t>Energy diagram for the US. </a:t>
            </a:r>
          </a:p>
          <a:p>
            <a:r>
              <a:rPr lang="en-US" sz="2400">
                <a:solidFill>
                  <a:schemeClr val="hlink"/>
                </a:solidFill>
                <a:latin typeface="Arial" charset="0"/>
              </a:rPr>
              <a:t>Energy flows from left to right.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0154"/>
                                        </p:tgtEl>
                                        <p:attrNameLst>
                                          <p:attrName>style.visibility</p:attrName>
                                        </p:attrNameLst>
                                      </p:cBhvr>
                                      <p:to>
                                        <p:strVal val="visible"/>
                                      </p:to>
                                    </p:set>
                                    <p:animEffect transition="in" filter="wipe(left)">
                                      <p:cBhvr>
                                        <p:cTn id="7" dur="5000"/>
                                        <p:tgtEl>
                                          <p:spTgt spid="1030154"/>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0156">
                                            <p:txEl>
                                              <p:pRg st="0" end="0"/>
                                            </p:txEl>
                                          </p:spTgt>
                                        </p:tgtEl>
                                        <p:attrNameLst>
                                          <p:attrName>style.visibility</p:attrName>
                                        </p:attrNameLst>
                                      </p:cBhvr>
                                      <p:to>
                                        <p:strVal val="visible"/>
                                      </p:to>
                                    </p:set>
                                    <p:anim calcmode="lin" valueType="num">
                                      <p:cBhvr additive="base">
                                        <p:cTn id="12" dur="500" fill="hold"/>
                                        <p:tgtEl>
                                          <p:spTgt spid="103015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01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0156">
                                            <p:txEl>
                                              <p:pRg st="1" end="1"/>
                                            </p:txEl>
                                          </p:spTgt>
                                        </p:tgtEl>
                                        <p:attrNameLst>
                                          <p:attrName>style.visibility</p:attrName>
                                        </p:attrNameLst>
                                      </p:cBhvr>
                                      <p:to>
                                        <p:strVal val="visible"/>
                                      </p:to>
                                    </p:set>
                                    <p:anim calcmode="lin" valueType="num">
                                      <p:cBhvr additive="base">
                                        <p:cTn id="18" dur="500" fill="hold"/>
                                        <p:tgtEl>
                                          <p:spTgt spid="103015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01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5" name="Text Box 3"/>
          <p:cNvSpPr txBox="1">
            <a:spLocks noChangeArrowheads="1"/>
          </p:cNvSpPr>
          <p:nvPr/>
        </p:nvSpPr>
        <p:spPr bwMode="auto">
          <a:xfrm>
            <a:off x="193675" y="4562475"/>
            <a:ext cx="8745538" cy="1552575"/>
          </a:xfrm>
          <a:prstGeom prst="rect">
            <a:avLst/>
          </a:prstGeom>
          <a:noFill/>
          <a:ln w="9525">
            <a:noFill/>
            <a:miter lim="800000"/>
            <a:headEnd/>
            <a:tailEnd/>
          </a:ln>
        </p:spPr>
        <p:txBody>
          <a:bodyPr>
            <a:spAutoFit/>
          </a:bodyPr>
          <a:lstStyle/>
          <a:p>
            <a:r>
              <a:rPr lang="en-US" sz="2400" i="1">
                <a:solidFill>
                  <a:srgbClr val="5F5F5F"/>
                </a:solidFill>
                <a:latin typeface="Arial" charset="0"/>
              </a:rPr>
              <a:t>Charles Minard's 1869 Sankey diagram showing the number of men in Napoleon’s 1812 Russian campaign army, their movements, as well as the temperature they encountered on the return path. Lithograph, 62 x 30 cm.</a:t>
            </a:r>
          </a:p>
        </p:txBody>
      </p:sp>
      <p:pic>
        <p:nvPicPr>
          <p:cNvPr id="1175557" name="Picture 5" descr="1024px-Minard"/>
          <p:cNvPicPr>
            <a:picLocks noChangeAspect="1" noChangeArrowheads="1"/>
          </p:cNvPicPr>
          <p:nvPr/>
        </p:nvPicPr>
        <p:blipFill>
          <a:blip r:embed="rId7" cstate="print"/>
          <a:srcRect/>
          <a:stretch>
            <a:fillRect/>
          </a:stretch>
        </p:blipFill>
        <p:spPr bwMode="auto">
          <a:xfrm>
            <a:off x="149225" y="266700"/>
            <a:ext cx="8855075" cy="4219575"/>
          </a:xfrm>
          <a:prstGeom prst="rect">
            <a:avLst/>
          </a:prstGeom>
          <a:ln>
            <a:noFill/>
          </a:ln>
          <a:effectLst>
            <a:outerShdw blurRad="292100" dist="139700" dir="2700000" algn="tl" rotWithShape="0">
              <a:srgbClr val="333333">
                <a:alpha val="65000"/>
              </a:srgbClr>
            </a:outerShdw>
          </a:effectLst>
        </p:spPr>
      </p:pic>
      <p:sp>
        <p:nvSpPr>
          <p:cNvPr id="1175558" name="Text Box 6"/>
          <p:cNvSpPr txBox="1">
            <a:spLocks noChangeArrowheads="1"/>
          </p:cNvSpPr>
          <p:nvPr/>
        </p:nvSpPr>
        <p:spPr bwMode="auto">
          <a:xfrm>
            <a:off x="4913313" y="6143625"/>
            <a:ext cx="3879850" cy="457200"/>
          </a:xfrm>
          <a:prstGeom prst="rect">
            <a:avLst/>
          </a:prstGeom>
          <a:noFill/>
          <a:ln w="9525">
            <a:noFill/>
            <a:miter lim="800000"/>
            <a:headEnd/>
            <a:tailEnd/>
          </a:ln>
        </p:spPr>
        <p:txBody>
          <a:bodyPr wrap="none">
            <a:spAutoFit/>
          </a:bodyPr>
          <a:lstStyle/>
          <a:p>
            <a:r>
              <a:rPr lang="en-US" sz="2400" dirty="0">
                <a:solidFill>
                  <a:schemeClr val="accent2"/>
                </a:solidFill>
                <a:latin typeface="Arial" charset="0"/>
                <a:hlinkClick r:id="rId8"/>
              </a:rPr>
              <a:t>1812 Overture on YouTube</a:t>
            </a:r>
            <a:endParaRPr lang="en-US" sz="2400" dirty="0">
              <a:solidFill>
                <a:schemeClr val="accent2"/>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75557"/>
                                        </p:tgtEl>
                                        <p:attrNameLst>
                                          <p:attrName>style.visibility</p:attrName>
                                        </p:attrNameLst>
                                      </p:cBhvr>
                                      <p:to>
                                        <p:strVal val="visible"/>
                                      </p:to>
                                    </p:set>
                                    <p:animEffect transition="in" filter="wipe(left)">
                                      <p:cBhvr>
                                        <p:cTn id="7" dur="5000"/>
                                        <p:tgtEl>
                                          <p:spTgt spid="1175557"/>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5555">
                                            <p:txEl>
                                              <p:pRg st="0" end="0"/>
                                            </p:txEl>
                                          </p:spTgt>
                                        </p:tgtEl>
                                        <p:attrNameLst>
                                          <p:attrName>style.visibility</p:attrName>
                                        </p:attrNameLst>
                                      </p:cBhvr>
                                      <p:to>
                                        <p:strVal val="visible"/>
                                      </p:to>
                                    </p:set>
                                    <p:anim calcmode="lin" valueType="num">
                                      <p:cBhvr additive="base">
                                        <p:cTn id="12" dur="500" fill="hold"/>
                                        <p:tgtEl>
                                          <p:spTgt spid="11755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5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75558"/>
                                        </p:tgtEl>
                                        <p:attrNameLst>
                                          <p:attrName>style.visibility</p:attrName>
                                        </p:attrNameLst>
                                      </p:cBhvr>
                                      <p:to>
                                        <p:strVal val="visible"/>
                                      </p:to>
                                    </p:set>
                                    <p:anim calcmode="lin" valueType="num">
                                      <p:cBhvr additive="base">
                                        <p:cTn id="18" dur="500" fill="hold"/>
                                        <p:tgtEl>
                                          <p:spTgt spid="1175558"/>
                                        </p:tgtEl>
                                        <p:attrNameLst>
                                          <p:attrName>ppt_x</p:attrName>
                                        </p:attrNameLst>
                                      </p:cBhvr>
                                      <p:tavLst>
                                        <p:tav tm="0">
                                          <p:val>
                                            <p:strVal val="#ppt_x"/>
                                          </p:val>
                                        </p:tav>
                                        <p:tav tm="100000">
                                          <p:val>
                                            <p:strVal val="#ppt_x"/>
                                          </p:val>
                                        </p:tav>
                                      </p:tavLst>
                                    </p:anim>
                                    <p:anim calcmode="lin" valueType="num">
                                      <p:cBhvr additive="base">
                                        <p:cTn id="19" dur="500" fill="hold"/>
                                        <p:tgtEl>
                                          <p:spTgt spid="11755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Electricity as a secondary and versatile form of energy</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Electricity is one of the most useable forms of              (secondary) energy we have because it is                        so easily transportable and distributed.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You may recall that moving                                       electrons produce a                                                  magnetic field.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It turns out that the                                                      process is symmetric:                                                         A moving magnetic field                                             produces moving electrons                                              (an electromotive force).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Essentially, an electromotive force (emf) is a voltage that can drive an electrical current.</a:t>
            </a: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6897688" y="4306888"/>
            <a:ext cx="1035050" cy="827087"/>
            <a:chOff x="4100" y="2950"/>
            <a:chExt cx="652" cy="521"/>
          </a:xfrm>
        </p:grpSpPr>
        <p:grpSp>
          <p:nvGrpSpPr>
            <p:cNvPr id="36912" name="Group 5"/>
            <p:cNvGrpSpPr>
              <a:grpSpLocks/>
            </p:cNvGrpSpPr>
            <p:nvPr/>
          </p:nvGrpSpPr>
          <p:grpSpPr bwMode="auto">
            <a:xfrm>
              <a:off x="4100" y="2950"/>
              <a:ext cx="652" cy="521"/>
              <a:chOff x="3140" y="3132"/>
              <a:chExt cx="652" cy="521"/>
            </a:xfrm>
          </p:grpSpPr>
          <p:sp>
            <p:nvSpPr>
              <p:cNvPr id="36916" name="Rectangle 6"/>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7" name="Oval 7"/>
              <p:cNvSpPr>
                <a:spLocks noChangeArrowheads="1"/>
              </p:cNvSpPr>
              <p:nvPr/>
            </p:nvSpPr>
            <p:spPr bwMode="auto">
              <a:xfrm>
                <a:off x="3339" y="3298"/>
                <a:ext cx="261" cy="261"/>
              </a:xfrm>
              <a:prstGeom prst="ellipse">
                <a:avLst/>
              </a:prstGeom>
              <a:noFill/>
              <a:ln w="9525">
                <a:solidFill>
                  <a:schemeClr val="tx1"/>
                </a:solidFill>
                <a:round/>
                <a:headEnd/>
                <a:tailEnd/>
              </a:ln>
            </p:spPr>
            <p:txBody>
              <a:bodyPr wrap="none" anchor="ctr"/>
              <a:lstStyle/>
              <a:p>
                <a:endParaRPr lang="en-US"/>
              </a:p>
            </p:txBody>
          </p:sp>
          <p:sp>
            <p:nvSpPr>
              <p:cNvPr id="36918" name="Text Box 8"/>
              <p:cNvSpPr txBox="1">
                <a:spLocks noChangeArrowheads="1"/>
              </p:cNvSpPr>
              <p:nvPr/>
            </p:nvSpPr>
            <p:spPr bwMode="auto">
              <a:xfrm>
                <a:off x="3175" y="3305"/>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19" name="Text Box 9"/>
              <p:cNvSpPr txBox="1">
                <a:spLocks noChangeArrowheads="1"/>
              </p:cNvSpPr>
              <p:nvPr/>
            </p:nvSpPr>
            <p:spPr bwMode="auto">
              <a:xfrm>
                <a:off x="3375" y="3162"/>
                <a:ext cx="240" cy="173"/>
              </a:xfrm>
              <a:prstGeom prst="rect">
                <a:avLst/>
              </a:prstGeom>
              <a:noFill/>
              <a:ln w="9525">
                <a:noFill/>
                <a:miter lim="800000"/>
                <a:headEnd/>
                <a:tailEnd/>
              </a:ln>
            </p:spPr>
            <p:txBody>
              <a:bodyPr>
                <a:spAutoFit/>
              </a:bodyPr>
              <a:lstStyle/>
              <a:p>
                <a:pPr>
                  <a:spcBef>
                    <a:spcPct val="50000"/>
                  </a:spcBef>
                </a:pPr>
                <a:r>
                  <a:rPr lang="en-US" sz="1200" b="1">
                    <a:latin typeface="Arial" charset="0"/>
                  </a:rPr>
                  <a:t>0</a:t>
                </a:r>
              </a:p>
            </p:txBody>
          </p:sp>
          <p:sp>
            <p:nvSpPr>
              <p:cNvPr id="36920" name="Text Box 10"/>
              <p:cNvSpPr txBox="1">
                <a:spLocks noChangeArrowheads="1"/>
              </p:cNvSpPr>
              <p:nvPr/>
            </p:nvSpPr>
            <p:spPr bwMode="auto">
              <a:xfrm>
                <a:off x="3573" y="3312"/>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21" name="Oval 11"/>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36922" name="Oval 12"/>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6913" name="Group 13"/>
            <p:cNvGrpSpPr>
              <a:grpSpLocks/>
            </p:cNvGrpSpPr>
            <p:nvPr/>
          </p:nvGrpSpPr>
          <p:grpSpPr bwMode="auto">
            <a:xfrm>
              <a:off x="4321" y="3134"/>
              <a:ext cx="219" cy="220"/>
              <a:chOff x="3614" y="2770"/>
              <a:chExt cx="219" cy="220"/>
            </a:xfrm>
          </p:grpSpPr>
          <p:sp>
            <p:nvSpPr>
              <p:cNvPr id="36914" name="Oval 1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p:spPr>
            <p:txBody>
              <a:bodyPr wrap="none" anchor="ctr"/>
              <a:lstStyle/>
              <a:p>
                <a:endParaRPr lang="en-US"/>
              </a:p>
            </p:txBody>
          </p:sp>
          <p:sp>
            <p:nvSpPr>
              <p:cNvPr id="36915" name="Line 15"/>
              <p:cNvSpPr>
                <a:spLocks noChangeShapeType="1"/>
              </p:cNvSpPr>
              <p:nvPr/>
            </p:nvSpPr>
            <p:spPr bwMode="auto">
              <a:xfrm flipV="1">
                <a:off x="3723" y="2770"/>
                <a:ext cx="0" cy="220"/>
              </a:xfrm>
              <a:prstGeom prst="line">
                <a:avLst/>
              </a:prstGeom>
              <a:noFill/>
              <a:ln w="19050">
                <a:noFill/>
                <a:round/>
                <a:headEnd/>
                <a:tailEnd type="triangle" w="med" len="med"/>
              </a:ln>
            </p:spPr>
            <p:txBody>
              <a:bodyPr/>
              <a:lstStyle/>
              <a:p>
                <a:endParaRPr lang="en-US"/>
              </a:p>
            </p:txBody>
          </p:sp>
        </p:grpSp>
      </p:grpSp>
      <p:grpSp>
        <p:nvGrpSpPr>
          <p:cNvPr id="5" name="Group 16"/>
          <p:cNvGrpSpPr>
            <a:grpSpLocks/>
          </p:cNvGrpSpPr>
          <p:nvPr/>
        </p:nvGrpSpPr>
        <p:grpSpPr bwMode="auto">
          <a:xfrm>
            <a:off x="4935538" y="1779588"/>
            <a:ext cx="4132262" cy="2895600"/>
            <a:chOff x="2059" y="1289"/>
            <a:chExt cx="2603" cy="1824"/>
          </a:xfrm>
        </p:grpSpPr>
        <p:grpSp>
          <p:nvGrpSpPr>
            <p:cNvPr id="36884" name="Group 17"/>
            <p:cNvGrpSpPr>
              <a:grpSpLocks/>
            </p:cNvGrpSpPr>
            <p:nvPr/>
          </p:nvGrpSpPr>
          <p:grpSpPr bwMode="auto">
            <a:xfrm>
              <a:off x="2894" y="1289"/>
              <a:ext cx="1768" cy="987"/>
              <a:chOff x="3525" y="1447"/>
              <a:chExt cx="1768" cy="987"/>
            </a:xfrm>
          </p:grpSpPr>
          <p:grpSp>
            <p:nvGrpSpPr>
              <p:cNvPr id="36902" name="Group 18"/>
              <p:cNvGrpSpPr>
                <a:grpSpLocks/>
              </p:cNvGrpSpPr>
              <p:nvPr/>
            </p:nvGrpSpPr>
            <p:grpSpPr bwMode="auto">
              <a:xfrm>
                <a:off x="4183" y="1447"/>
                <a:ext cx="1110" cy="603"/>
                <a:chOff x="3525" y="1831"/>
                <a:chExt cx="1110" cy="603"/>
              </a:xfrm>
            </p:grpSpPr>
            <p:sp>
              <p:nvSpPr>
                <p:cNvPr id="36909" name="Rectangle 19"/>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0" name="Freeform 20"/>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p:spPr>
              <p:txBody>
                <a:bodyPr/>
                <a:lstStyle/>
                <a:p>
                  <a:endParaRPr lang="en-US"/>
                </a:p>
              </p:txBody>
            </p:sp>
            <p:sp>
              <p:nvSpPr>
                <p:cNvPr id="36911" name="Freeform 21"/>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p:spPr>
              <p:txBody>
                <a:bodyPr/>
                <a:lstStyle/>
                <a:p>
                  <a:endParaRPr lang="en-US"/>
                </a:p>
              </p:txBody>
            </p:sp>
          </p:grpSp>
          <p:grpSp>
            <p:nvGrpSpPr>
              <p:cNvPr id="36903" name="Group 22"/>
              <p:cNvGrpSpPr>
                <a:grpSpLocks/>
              </p:cNvGrpSpPr>
              <p:nvPr/>
            </p:nvGrpSpPr>
            <p:grpSpPr bwMode="auto">
              <a:xfrm>
                <a:off x="3525" y="1831"/>
                <a:ext cx="1110" cy="603"/>
                <a:chOff x="3525" y="1831"/>
                <a:chExt cx="1110" cy="603"/>
              </a:xfrm>
            </p:grpSpPr>
            <p:sp>
              <p:nvSpPr>
                <p:cNvPr id="36906" name="Rectangle 23"/>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36907" name="Freeform 24"/>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p:spPr>
              <p:txBody>
                <a:bodyPr/>
                <a:lstStyle/>
                <a:p>
                  <a:endParaRPr lang="en-US"/>
                </a:p>
              </p:txBody>
            </p:sp>
            <p:sp>
              <p:nvSpPr>
                <p:cNvPr id="36908" name="Freeform 25"/>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p:spPr>
              <p:txBody>
                <a:bodyPr/>
                <a:lstStyle/>
                <a:p>
                  <a:endParaRPr lang="en-US"/>
                </a:p>
              </p:txBody>
            </p:sp>
          </p:grpSp>
          <p:sp>
            <p:nvSpPr>
              <p:cNvPr id="36904" name="Freeform 26"/>
              <p:cNvSpPr>
                <a:spLocks/>
              </p:cNvSpPr>
              <p:nvPr/>
            </p:nvSpPr>
            <p:spPr bwMode="auto">
              <a:xfrm>
                <a:off x="3703" y="2030"/>
                <a:ext cx="487" cy="139"/>
              </a:xfrm>
              <a:custGeom>
                <a:avLst/>
                <a:gdLst>
                  <a:gd name="T0" fmla="*/ 0 w 603"/>
                  <a:gd name="T1" fmla="*/ 172 h 172"/>
                  <a:gd name="T2" fmla="*/ 274 w 603"/>
                  <a:gd name="T3" fmla="*/ 0 h 172"/>
                  <a:gd name="T4" fmla="*/ 329 w 603"/>
                  <a:gd name="T5" fmla="*/ 165 h 172"/>
                  <a:gd name="T6" fmla="*/ 603 w 603"/>
                  <a:gd name="T7" fmla="*/ 7 h 172"/>
                  <a:gd name="T8" fmla="*/ 0 60000 65536"/>
                  <a:gd name="T9" fmla="*/ 0 60000 65536"/>
                  <a:gd name="T10" fmla="*/ 0 60000 65536"/>
                  <a:gd name="T11" fmla="*/ 0 60000 65536"/>
                  <a:gd name="T12" fmla="*/ 0 w 603"/>
                  <a:gd name="T13" fmla="*/ 0 h 172"/>
                  <a:gd name="T14" fmla="*/ 603 w 603"/>
                  <a:gd name="T15" fmla="*/ 172 h 172"/>
                </a:gdLst>
                <a:ahLst/>
                <a:cxnLst>
                  <a:cxn ang="T8">
                    <a:pos x="T0" y="T1"/>
                  </a:cxn>
                  <a:cxn ang="T9">
                    <a:pos x="T2" y="T3"/>
                  </a:cxn>
                  <a:cxn ang="T10">
                    <a:pos x="T4" y="T5"/>
                  </a:cxn>
                  <a:cxn ang="T11">
                    <a:pos x="T6" y="T7"/>
                  </a:cxn>
                </a:cxnLst>
                <a:rect l="T12" t="T13" r="T14" b="T15"/>
                <a:pathLst>
                  <a:path w="603" h="172">
                    <a:moveTo>
                      <a:pt x="0" y="172"/>
                    </a:moveTo>
                    <a:lnTo>
                      <a:pt x="274" y="0"/>
                    </a:lnTo>
                    <a:lnTo>
                      <a:pt x="329" y="165"/>
                    </a:lnTo>
                    <a:lnTo>
                      <a:pt x="603" y="7"/>
                    </a:lnTo>
                  </a:path>
                </a:pathLst>
              </a:custGeom>
              <a:noFill/>
              <a:ln w="38100" cmpd="sng">
                <a:solidFill>
                  <a:schemeClr val="tx2"/>
                </a:solidFill>
                <a:round/>
                <a:headEnd/>
                <a:tailEnd/>
              </a:ln>
            </p:spPr>
            <p:txBody>
              <a:bodyPr/>
              <a:lstStyle/>
              <a:p>
                <a:endParaRPr lang="en-US"/>
              </a:p>
            </p:txBody>
          </p:sp>
          <p:sp>
            <p:nvSpPr>
              <p:cNvPr id="36905" name="Freeform 27"/>
              <p:cNvSpPr>
                <a:spLocks/>
              </p:cNvSpPr>
              <p:nvPr/>
            </p:nvSpPr>
            <p:spPr bwMode="auto">
              <a:xfrm>
                <a:off x="4662" y="1487"/>
                <a:ext cx="391" cy="181"/>
              </a:xfrm>
              <a:custGeom>
                <a:avLst/>
                <a:gdLst>
                  <a:gd name="T0" fmla="*/ 391 w 391"/>
                  <a:gd name="T1" fmla="*/ 42 h 181"/>
                  <a:gd name="T2" fmla="*/ 370 w 391"/>
                  <a:gd name="T3" fmla="*/ 14 h 181"/>
                  <a:gd name="T4" fmla="*/ 281 w 391"/>
                  <a:gd name="T5" fmla="*/ 0 h 181"/>
                  <a:gd name="T6" fmla="*/ 172 w 391"/>
                  <a:gd name="T7" fmla="*/ 14 h 181"/>
                  <a:gd name="T8" fmla="*/ 117 w 391"/>
                  <a:gd name="T9" fmla="*/ 42 h 181"/>
                  <a:gd name="T10" fmla="*/ 138 w 391"/>
                  <a:gd name="T11" fmla="*/ 70 h 181"/>
                  <a:gd name="T12" fmla="*/ 220 w 391"/>
                  <a:gd name="T13" fmla="*/ 76 h 181"/>
                  <a:gd name="T14" fmla="*/ 282 w 391"/>
                  <a:gd name="T15" fmla="*/ 111 h 181"/>
                  <a:gd name="T16" fmla="*/ 233 w 391"/>
                  <a:gd name="T17" fmla="*/ 151 h 181"/>
                  <a:gd name="T18" fmla="*/ 130 w 391"/>
                  <a:gd name="T19" fmla="*/ 179 h 181"/>
                  <a:gd name="T20" fmla="*/ 28 w 391"/>
                  <a:gd name="T21" fmla="*/ 165 h 181"/>
                  <a:gd name="T22" fmla="*/ 0 w 391"/>
                  <a:gd name="T23" fmla="*/ 117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81"/>
                  <a:gd name="T38" fmla="*/ 391 w 391"/>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p:spPr>
            <p:txBody>
              <a:bodyPr/>
              <a:lstStyle/>
              <a:p>
                <a:endParaRPr lang="en-US"/>
              </a:p>
            </p:txBody>
          </p:sp>
        </p:grpSp>
        <p:grpSp>
          <p:nvGrpSpPr>
            <p:cNvPr id="36885" name="Group 28"/>
            <p:cNvGrpSpPr>
              <a:grpSpLocks/>
            </p:cNvGrpSpPr>
            <p:nvPr/>
          </p:nvGrpSpPr>
          <p:grpSpPr bwMode="auto">
            <a:xfrm>
              <a:off x="2059" y="2086"/>
              <a:ext cx="1225" cy="1027"/>
              <a:chOff x="2059" y="2086"/>
              <a:chExt cx="1225" cy="1027"/>
            </a:xfrm>
          </p:grpSpPr>
          <p:sp>
            <p:nvSpPr>
              <p:cNvPr id="36886" name="Freeform 29"/>
              <p:cNvSpPr>
                <a:spLocks/>
              </p:cNvSpPr>
              <p:nvPr/>
            </p:nvSpPr>
            <p:spPr bwMode="auto">
              <a:xfrm rot="-346116">
                <a:off x="2253" y="2218"/>
                <a:ext cx="713" cy="775"/>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7" name="Freeform 30"/>
              <p:cNvSpPr>
                <a:spLocks/>
              </p:cNvSpPr>
              <p:nvPr/>
            </p:nvSpPr>
            <p:spPr bwMode="auto">
              <a:xfrm rot="-224057">
                <a:off x="2416" y="223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8" name="Freeform 31"/>
              <p:cNvSpPr>
                <a:spLocks/>
              </p:cNvSpPr>
              <p:nvPr/>
            </p:nvSpPr>
            <p:spPr bwMode="auto">
              <a:xfrm>
                <a:off x="2167" y="2149"/>
                <a:ext cx="759" cy="627"/>
              </a:xfrm>
              <a:custGeom>
                <a:avLst/>
                <a:gdLst>
                  <a:gd name="T0" fmla="*/ 759 w 759"/>
                  <a:gd name="T1" fmla="*/ 0 h 627"/>
                  <a:gd name="T2" fmla="*/ 314 w 759"/>
                  <a:gd name="T3" fmla="*/ 273 h 627"/>
                  <a:gd name="T4" fmla="*/ 0 w 759"/>
                  <a:gd name="T5" fmla="*/ 627 h 627"/>
                  <a:gd name="T6" fmla="*/ 0 60000 65536"/>
                  <a:gd name="T7" fmla="*/ 0 60000 65536"/>
                  <a:gd name="T8" fmla="*/ 0 60000 65536"/>
                  <a:gd name="T9" fmla="*/ 0 w 759"/>
                  <a:gd name="T10" fmla="*/ 0 h 627"/>
                  <a:gd name="T11" fmla="*/ 759 w 759"/>
                  <a:gd name="T12" fmla="*/ 627 h 627"/>
                </a:gdLst>
                <a:ahLst/>
                <a:cxnLst>
                  <a:cxn ang="T6">
                    <a:pos x="T0" y="T1"/>
                  </a:cxn>
                  <a:cxn ang="T7">
                    <a:pos x="T2" y="T3"/>
                  </a:cxn>
                  <a:cxn ang="T8">
                    <a:pos x="T4" y="T5"/>
                  </a:cxn>
                </a:cxnLst>
                <a:rect l="T9" t="T10" r="T11" b="T12"/>
                <a:pathLst>
                  <a:path w="759" h="627">
                    <a:moveTo>
                      <a:pt x="759" y="0"/>
                    </a:moveTo>
                    <a:cubicBezTo>
                      <a:pt x="599" y="84"/>
                      <a:pt x="440" y="169"/>
                      <a:pt x="314" y="273"/>
                    </a:cubicBezTo>
                    <a:cubicBezTo>
                      <a:pt x="188" y="377"/>
                      <a:pt x="94" y="502"/>
                      <a:pt x="0" y="627"/>
                    </a:cubicBezTo>
                  </a:path>
                </a:pathLst>
              </a:custGeom>
              <a:noFill/>
              <a:ln w="28575">
                <a:solidFill>
                  <a:srgbClr val="006600"/>
                </a:solidFill>
                <a:round/>
                <a:headEnd type="none" w="med" len="med"/>
                <a:tailEnd type="triangle" w="med" len="med"/>
              </a:ln>
            </p:spPr>
            <p:txBody>
              <a:bodyPr/>
              <a:lstStyle/>
              <a:p>
                <a:endParaRPr lang="en-US"/>
              </a:p>
            </p:txBody>
          </p:sp>
          <p:sp>
            <p:nvSpPr>
              <p:cNvPr id="36889" name="Freeform 32"/>
              <p:cNvSpPr>
                <a:spLocks/>
              </p:cNvSpPr>
              <p:nvPr/>
            </p:nvSpPr>
            <p:spPr bwMode="auto">
              <a:xfrm>
                <a:off x="2059" y="2120"/>
                <a:ext cx="867" cy="331"/>
              </a:xfrm>
              <a:custGeom>
                <a:avLst/>
                <a:gdLst>
                  <a:gd name="T0" fmla="*/ 867 w 867"/>
                  <a:gd name="T1" fmla="*/ 0 h 331"/>
                  <a:gd name="T2" fmla="*/ 353 w 867"/>
                  <a:gd name="T3" fmla="*/ 234 h 331"/>
                  <a:gd name="T4" fmla="*/ 0 w 867"/>
                  <a:gd name="T5" fmla="*/ 331 h 331"/>
                  <a:gd name="T6" fmla="*/ 0 60000 65536"/>
                  <a:gd name="T7" fmla="*/ 0 60000 65536"/>
                  <a:gd name="T8" fmla="*/ 0 60000 65536"/>
                  <a:gd name="T9" fmla="*/ 0 w 867"/>
                  <a:gd name="T10" fmla="*/ 0 h 331"/>
                  <a:gd name="T11" fmla="*/ 867 w 867"/>
                  <a:gd name="T12" fmla="*/ 331 h 331"/>
                </a:gdLst>
                <a:ahLst/>
                <a:cxnLst>
                  <a:cxn ang="T6">
                    <a:pos x="T0" y="T1"/>
                  </a:cxn>
                  <a:cxn ang="T7">
                    <a:pos x="T2" y="T3"/>
                  </a:cxn>
                  <a:cxn ang="T8">
                    <a:pos x="T4" y="T5"/>
                  </a:cxn>
                </a:cxnLst>
                <a:rect l="T9" t="T10" r="T11" b="T12"/>
                <a:pathLst>
                  <a:path w="867" h="331">
                    <a:moveTo>
                      <a:pt x="867" y="0"/>
                    </a:moveTo>
                    <a:cubicBezTo>
                      <a:pt x="682" y="89"/>
                      <a:pt x="497" y="179"/>
                      <a:pt x="353" y="234"/>
                    </a:cubicBezTo>
                    <a:cubicBezTo>
                      <a:pt x="209" y="289"/>
                      <a:pt x="104" y="310"/>
                      <a:pt x="0" y="331"/>
                    </a:cubicBezTo>
                  </a:path>
                </a:pathLst>
              </a:custGeom>
              <a:noFill/>
              <a:ln w="28575">
                <a:solidFill>
                  <a:srgbClr val="006600"/>
                </a:solidFill>
                <a:round/>
                <a:headEnd type="none" w="med" len="med"/>
                <a:tailEnd type="triangle" w="med" len="med"/>
              </a:ln>
            </p:spPr>
            <p:txBody>
              <a:bodyPr/>
              <a:lstStyle/>
              <a:p>
                <a:endParaRPr lang="en-US"/>
              </a:p>
            </p:txBody>
          </p:sp>
          <p:sp>
            <p:nvSpPr>
              <p:cNvPr id="36890" name="Freeform 33"/>
              <p:cNvSpPr>
                <a:spLocks/>
              </p:cNvSpPr>
              <p:nvPr/>
            </p:nvSpPr>
            <p:spPr bwMode="auto">
              <a:xfrm>
                <a:off x="2082" y="2087"/>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1" name="Freeform 34"/>
              <p:cNvSpPr>
                <a:spLocks/>
              </p:cNvSpPr>
              <p:nvPr/>
            </p:nvSpPr>
            <p:spPr bwMode="auto">
              <a:xfrm rot="-224057">
                <a:off x="2484" y="224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2" name="Freeform 35"/>
              <p:cNvSpPr>
                <a:spLocks/>
              </p:cNvSpPr>
              <p:nvPr/>
            </p:nvSpPr>
            <p:spPr bwMode="auto">
              <a:xfrm rot="-224057">
                <a:off x="2574" y="2255"/>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3" name="Freeform 36"/>
              <p:cNvSpPr>
                <a:spLocks/>
              </p:cNvSpPr>
              <p:nvPr/>
            </p:nvSpPr>
            <p:spPr bwMode="auto">
              <a:xfrm rot="-224057">
                <a:off x="2658"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4" name="Freeform 37"/>
              <p:cNvSpPr>
                <a:spLocks/>
              </p:cNvSpPr>
              <p:nvPr/>
            </p:nvSpPr>
            <p:spPr bwMode="auto">
              <a:xfrm rot="-224057">
                <a:off x="2742"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5" name="Freeform 38"/>
              <p:cNvSpPr>
                <a:spLocks/>
              </p:cNvSpPr>
              <p:nvPr/>
            </p:nvSpPr>
            <p:spPr bwMode="auto">
              <a:xfrm>
                <a:off x="2156"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6" name="Freeform 39"/>
              <p:cNvSpPr>
                <a:spLocks/>
              </p:cNvSpPr>
              <p:nvPr/>
            </p:nvSpPr>
            <p:spPr bwMode="auto">
              <a:xfrm>
                <a:off x="2252"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7" name="Freeform 40"/>
              <p:cNvSpPr>
                <a:spLocks/>
              </p:cNvSpPr>
              <p:nvPr/>
            </p:nvSpPr>
            <p:spPr bwMode="auto">
              <a:xfrm>
                <a:off x="2348"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8" name="Freeform 41"/>
              <p:cNvSpPr>
                <a:spLocks/>
              </p:cNvSpPr>
              <p:nvPr/>
            </p:nvSpPr>
            <p:spPr bwMode="auto">
              <a:xfrm>
                <a:off x="2432"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9" name="Freeform 42"/>
              <p:cNvSpPr>
                <a:spLocks/>
              </p:cNvSpPr>
              <p:nvPr/>
            </p:nvSpPr>
            <p:spPr bwMode="auto">
              <a:xfrm>
                <a:off x="2980" y="2207"/>
                <a:ext cx="276" cy="684"/>
              </a:xfrm>
              <a:custGeom>
                <a:avLst/>
                <a:gdLst>
                  <a:gd name="T0" fmla="*/ 276 w 276"/>
                  <a:gd name="T1" fmla="*/ 0 h 684"/>
                  <a:gd name="T2" fmla="*/ 139 w 276"/>
                  <a:gd name="T3" fmla="*/ 80 h 684"/>
                  <a:gd name="T4" fmla="*/ 59 w 276"/>
                  <a:gd name="T5" fmla="*/ 171 h 684"/>
                  <a:gd name="T6" fmla="*/ 2 w 276"/>
                  <a:gd name="T7" fmla="*/ 382 h 684"/>
                  <a:gd name="T8" fmla="*/ 48 w 276"/>
                  <a:gd name="T9" fmla="*/ 684 h 684"/>
                  <a:gd name="T10" fmla="*/ 0 60000 65536"/>
                  <a:gd name="T11" fmla="*/ 0 60000 65536"/>
                  <a:gd name="T12" fmla="*/ 0 60000 65536"/>
                  <a:gd name="T13" fmla="*/ 0 60000 65536"/>
                  <a:gd name="T14" fmla="*/ 0 60000 65536"/>
                  <a:gd name="T15" fmla="*/ 0 w 276"/>
                  <a:gd name="T16" fmla="*/ 0 h 684"/>
                  <a:gd name="T17" fmla="*/ 276 w 276"/>
                  <a:gd name="T18" fmla="*/ 684 h 684"/>
                </a:gdLst>
                <a:ahLst/>
                <a:cxnLst>
                  <a:cxn ang="T10">
                    <a:pos x="T0" y="T1"/>
                  </a:cxn>
                  <a:cxn ang="T11">
                    <a:pos x="T2" y="T3"/>
                  </a:cxn>
                  <a:cxn ang="T12">
                    <a:pos x="T4" y="T5"/>
                  </a:cxn>
                  <a:cxn ang="T13">
                    <a:pos x="T6" y="T7"/>
                  </a:cxn>
                  <a:cxn ang="T14">
                    <a:pos x="T8" y="T9"/>
                  </a:cxn>
                </a:cxnLst>
                <a:rect l="T15" t="T16" r="T17" b="T18"/>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28575">
                <a:solidFill>
                  <a:srgbClr val="006600"/>
                </a:solidFill>
                <a:round/>
                <a:headEnd type="none" w="med" len="med"/>
                <a:tailEnd type="triangle" w="med" len="med"/>
              </a:ln>
            </p:spPr>
            <p:txBody>
              <a:bodyPr/>
              <a:lstStyle/>
              <a:p>
                <a:endParaRPr lang="en-US"/>
              </a:p>
            </p:txBody>
          </p:sp>
          <p:sp>
            <p:nvSpPr>
              <p:cNvPr id="36900" name="Freeform 43"/>
              <p:cNvSpPr>
                <a:spLocks/>
              </p:cNvSpPr>
              <p:nvPr/>
            </p:nvSpPr>
            <p:spPr bwMode="auto">
              <a:xfrm>
                <a:off x="2851" y="2166"/>
                <a:ext cx="410" cy="743"/>
              </a:xfrm>
              <a:custGeom>
                <a:avLst/>
                <a:gdLst>
                  <a:gd name="T0" fmla="*/ 410 w 410"/>
                  <a:gd name="T1" fmla="*/ 0 h 743"/>
                  <a:gd name="T2" fmla="*/ 234 w 410"/>
                  <a:gd name="T3" fmla="*/ 92 h 743"/>
                  <a:gd name="T4" fmla="*/ 120 w 410"/>
                  <a:gd name="T5" fmla="*/ 258 h 743"/>
                  <a:gd name="T6" fmla="*/ 46 w 410"/>
                  <a:gd name="T7" fmla="*/ 486 h 743"/>
                  <a:gd name="T8" fmla="*/ 0 w 410"/>
                  <a:gd name="T9" fmla="*/ 743 h 743"/>
                  <a:gd name="T10" fmla="*/ 0 60000 65536"/>
                  <a:gd name="T11" fmla="*/ 0 60000 65536"/>
                  <a:gd name="T12" fmla="*/ 0 60000 65536"/>
                  <a:gd name="T13" fmla="*/ 0 60000 65536"/>
                  <a:gd name="T14" fmla="*/ 0 60000 65536"/>
                  <a:gd name="T15" fmla="*/ 0 w 410"/>
                  <a:gd name="T16" fmla="*/ 0 h 743"/>
                  <a:gd name="T17" fmla="*/ 410 w 410"/>
                  <a:gd name="T18" fmla="*/ 743 h 743"/>
                </a:gdLst>
                <a:ahLst/>
                <a:cxnLst>
                  <a:cxn ang="T10">
                    <a:pos x="T0" y="T1"/>
                  </a:cxn>
                  <a:cxn ang="T11">
                    <a:pos x="T2" y="T3"/>
                  </a:cxn>
                  <a:cxn ang="T12">
                    <a:pos x="T4" y="T5"/>
                  </a:cxn>
                  <a:cxn ang="T13">
                    <a:pos x="T6" y="T7"/>
                  </a:cxn>
                  <a:cxn ang="T14">
                    <a:pos x="T8" y="T9"/>
                  </a:cxn>
                </a:cxnLst>
                <a:rect l="T15" t="T16" r="T17" b="T18"/>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28575">
                <a:solidFill>
                  <a:srgbClr val="006600"/>
                </a:solidFill>
                <a:round/>
                <a:headEnd type="none" w="med" len="med"/>
                <a:tailEnd type="triangle" w="med" len="med"/>
              </a:ln>
            </p:spPr>
            <p:txBody>
              <a:bodyPr/>
              <a:lstStyle/>
              <a:p>
                <a:endParaRPr lang="en-US"/>
              </a:p>
            </p:txBody>
          </p:sp>
          <p:sp>
            <p:nvSpPr>
              <p:cNvPr id="36901" name="Freeform 44"/>
              <p:cNvSpPr>
                <a:spLocks/>
              </p:cNvSpPr>
              <p:nvPr/>
            </p:nvSpPr>
            <p:spPr bwMode="auto">
              <a:xfrm>
                <a:off x="2589" y="2139"/>
                <a:ext cx="673" cy="724"/>
              </a:xfrm>
              <a:custGeom>
                <a:avLst/>
                <a:gdLst>
                  <a:gd name="T0" fmla="*/ 673 w 673"/>
                  <a:gd name="T1" fmla="*/ 0 h 724"/>
                  <a:gd name="T2" fmla="*/ 491 w 673"/>
                  <a:gd name="T3" fmla="*/ 79 h 724"/>
                  <a:gd name="T4" fmla="*/ 320 w 673"/>
                  <a:gd name="T5" fmla="*/ 199 h 724"/>
                  <a:gd name="T6" fmla="*/ 160 w 673"/>
                  <a:gd name="T7" fmla="*/ 410 h 724"/>
                  <a:gd name="T8" fmla="*/ 0 w 673"/>
                  <a:gd name="T9" fmla="*/ 724 h 724"/>
                  <a:gd name="T10" fmla="*/ 0 60000 65536"/>
                  <a:gd name="T11" fmla="*/ 0 60000 65536"/>
                  <a:gd name="T12" fmla="*/ 0 60000 65536"/>
                  <a:gd name="T13" fmla="*/ 0 60000 65536"/>
                  <a:gd name="T14" fmla="*/ 0 60000 65536"/>
                  <a:gd name="T15" fmla="*/ 0 w 673"/>
                  <a:gd name="T16" fmla="*/ 0 h 724"/>
                  <a:gd name="T17" fmla="*/ 673 w 673"/>
                  <a:gd name="T18" fmla="*/ 724 h 724"/>
                </a:gdLst>
                <a:ahLst/>
                <a:cxnLst>
                  <a:cxn ang="T10">
                    <a:pos x="T0" y="T1"/>
                  </a:cxn>
                  <a:cxn ang="T11">
                    <a:pos x="T2" y="T3"/>
                  </a:cxn>
                  <a:cxn ang="T12">
                    <a:pos x="T4" y="T5"/>
                  </a:cxn>
                  <a:cxn ang="T13">
                    <a:pos x="T6" y="T7"/>
                  </a:cxn>
                  <a:cxn ang="T14">
                    <a:pos x="T8" y="T9"/>
                  </a:cxn>
                </a:cxnLst>
                <a:rect l="T15" t="T16" r="T17" b="T18"/>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28575">
                <a:solidFill>
                  <a:srgbClr val="006600"/>
                </a:solidFill>
                <a:round/>
                <a:headEnd type="none" w="med" len="med"/>
                <a:tailEnd type="triangle" w="med" len="med"/>
              </a:ln>
            </p:spPr>
            <p:txBody>
              <a:bodyPr/>
              <a:lstStyle/>
              <a:p>
                <a:endParaRPr lang="en-US"/>
              </a:p>
            </p:txBody>
          </p:sp>
        </p:grpSp>
      </p:grpSp>
      <p:grpSp>
        <p:nvGrpSpPr>
          <p:cNvPr id="10" name="Group 45"/>
          <p:cNvGrpSpPr>
            <a:grpSpLocks/>
          </p:cNvGrpSpPr>
          <p:nvPr/>
        </p:nvGrpSpPr>
        <p:grpSpPr bwMode="auto">
          <a:xfrm>
            <a:off x="4000500" y="3524250"/>
            <a:ext cx="3806825" cy="2427288"/>
            <a:chOff x="1092" y="1824"/>
            <a:chExt cx="2398" cy="1529"/>
          </a:xfrm>
        </p:grpSpPr>
        <p:sp>
          <p:nvSpPr>
            <p:cNvPr id="36881" name="Arc 46"/>
            <p:cNvSpPr>
              <a:spLocks/>
            </p:cNvSpPr>
            <p:nvPr/>
          </p:nvSpPr>
          <p:spPr bwMode="auto">
            <a:xfrm>
              <a:off x="1092" y="1824"/>
              <a:ext cx="1014" cy="997"/>
            </a:xfrm>
            <a:custGeom>
              <a:avLst/>
              <a:gdLst>
                <a:gd name="T0" fmla="*/ 374 w 43200"/>
                <a:gd name="T1" fmla="*/ 996 h 42469"/>
                <a:gd name="T2" fmla="*/ 638 w 43200"/>
                <a:gd name="T3" fmla="*/ 997 h 42469"/>
                <a:gd name="T4" fmla="*/ 507 w 43200"/>
                <a:gd name="T5" fmla="*/ 507 h 42469"/>
                <a:gd name="T6" fmla="*/ 0 60000 65536"/>
                <a:gd name="T7" fmla="*/ 0 60000 65536"/>
                <a:gd name="T8" fmla="*/ 0 60000 65536"/>
                <a:gd name="T9" fmla="*/ 0 w 43200"/>
                <a:gd name="T10" fmla="*/ 0 h 42469"/>
                <a:gd name="T11" fmla="*/ 43200 w 43200"/>
                <a:gd name="T12" fmla="*/ 42469 h 42469"/>
              </a:gdLst>
              <a:ahLst/>
              <a:cxnLst>
                <a:cxn ang="T6">
                  <a:pos x="T0" y="T1"/>
                </a:cxn>
                <a:cxn ang="T7">
                  <a:pos x="T2" y="T3"/>
                </a:cxn>
                <a:cxn ang="T8">
                  <a:pos x="T4" y="T5"/>
                </a:cxn>
              </a:cxnLst>
              <a:rect l="T9" t="T10" r="T11" b="T12"/>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28575">
              <a:solidFill>
                <a:srgbClr val="FF9900"/>
              </a:solidFill>
              <a:round/>
              <a:headEnd/>
              <a:tailEnd/>
            </a:ln>
          </p:spPr>
          <p:txBody>
            <a:bodyPr wrap="none" anchor="ctr"/>
            <a:lstStyle/>
            <a:p>
              <a:endParaRPr lang="en-US"/>
            </a:p>
          </p:txBody>
        </p:sp>
        <p:sp>
          <p:nvSpPr>
            <p:cNvPr id="36882" name="Freeform 47"/>
            <p:cNvSpPr>
              <a:spLocks/>
            </p:cNvSpPr>
            <p:nvPr/>
          </p:nvSpPr>
          <p:spPr bwMode="auto">
            <a:xfrm>
              <a:off x="1467" y="2777"/>
              <a:ext cx="2023" cy="576"/>
            </a:xfrm>
            <a:custGeom>
              <a:avLst/>
              <a:gdLst>
                <a:gd name="T0" fmla="*/ 0 w 2023"/>
                <a:gd name="T1" fmla="*/ 41 h 576"/>
                <a:gd name="T2" fmla="*/ 0 w 2023"/>
                <a:gd name="T3" fmla="*/ 576 h 576"/>
                <a:gd name="T4" fmla="*/ 2023 w 2023"/>
                <a:gd name="T5" fmla="*/ 576 h 576"/>
                <a:gd name="T6" fmla="*/ 2023 w 2023"/>
                <a:gd name="T7" fmla="*/ 0 h 576"/>
                <a:gd name="T8" fmla="*/ 0 60000 65536"/>
                <a:gd name="T9" fmla="*/ 0 60000 65536"/>
                <a:gd name="T10" fmla="*/ 0 60000 65536"/>
                <a:gd name="T11" fmla="*/ 0 60000 65536"/>
                <a:gd name="T12" fmla="*/ 0 w 2023"/>
                <a:gd name="T13" fmla="*/ 0 h 576"/>
                <a:gd name="T14" fmla="*/ 2023 w 2023"/>
                <a:gd name="T15" fmla="*/ 576 h 576"/>
              </a:gdLst>
              <a:ahLst/>
              <a:cxnLst>
                <a:cxn ang="T8">
                  <a:pos x="T0" y="T1"/>
                </a:cxn>
                <a:cxn ang="T9">
                  <a:pos x="T2" y="T3"/>
                </a:cxn>
                <a:cxn ang="T10">
                  <a:pos x="T4" y="T5"/>
                </a:cxn>
                <a:cxn ang="T11">
                  <a:pos x="T6" y="T7"/>
                </a:cxn>
              </a:cxnLst>
              <a:rect l="T12" t="T13" r="T14" b="T15"/>
              <a:pathLst>
                <a:path w="2023" h="576">
                  <a:moveTo>
                    <a:pt x="0" y="41"/>
                  </a:moveTo>
                  <a:lnTo>
                    <a:pt x="0" y="576"/>
                  </a:lnTo>
                  <a:lnTo>
                    <a:pt x="2023" y="576"/>
                  </a:lnTo>
                  <a:lnTo>
                    <a:pt x="2023" y="0"/>
                  </a:lnTo>
                </a:path>
              </a:pathLst>
            </a:custGeom>
            <a:noFill/>
            <a:ln w="28575" cmpd="sng">
              <a:solidFill>
                <a:srgbClr val="FF9900"/>
              </a:solidFill>
              <a:round/>
              <a:headEnd/>
              <a:tailEnd/>
            </a:ln>
          </p:spPr>
          <p:txBody>
            <a:bodyPr/>
            <a:lstStyle/>
            <a:p>
              <a:endParaRPr lang="en-US"/>
            </a:p>
          </p:txBody>
        </p:sp>
        <p:sp>
          <p:nvSpPr>
            <p:cNvPr id="36883" name="Freeform 48"/>
            <p:cNvSpPr>
              <a:spLocks/>
            </p:cNvSpPr>
            <p:nvPr/>
          </p:nvSpPr>
          <p:spPr bwMode="auto">
            <a:xfrm>
              <a:off x="1728" y="2777"/>
              <a:ext cx="1275" cy="295"/>
            </a:xfrm>
            <a:custGeom>
              <a:avLst/>
              <a:gdLst>
                <a:gd name="T0" fmla="*/ 0 w 1275"/>
                <a:gd name="T1" fmla="*/ 41 h 295"/>
                <a:gd name="T2" fmla="*/ 0 w 1275"/>
                <a:gd name="T3" fmla="*/ 295 h 295"/>
                <a:gd name="T4" fmla="*/ 1275 w 1275"/>
                <a:gd name="T5" fmla="*/ 295 h 295"/>
                <a:gd name="T6" fmla="*/ 1275 w 1275"/>
                <a:gd name="T7" fmla="*/ 0 h 295"/>
                <a:gd name="T8" fmla="*/ 0 60000 65536"/>
                <a:gd name="T9" fmla="*/ 0 60000 65536"/>
                <a:gd name="T10" fmla="*/ 0 60000 65536"/>
                <a:gd name="T11" fmla="*/ 0 60000 65536"/>
                <a:gd name="T12" fmla="*/ 0 w 1275"/>
                <a:gd name="T13" fmla="*/ 0 h 295"/>
                <a:gd name="T14" fmla="*/ 1275 w 1275"/>
                <a:gd name="T15" fmla="*/ 295 h 295"/>
              </a:gdLst>
              <a:ahLst/>
              <a:cxnLst>
                <a:cxn ang="T8">
                  <a:pos x="T0" y="T1"/>
                </a:cxn>
                <a:cxn ang="T9">
                  <a:pos x="T2" y="T3"/>
                </a:cxn>
                <a:cxn ang="T10">
                  <a:pos x="T4" y="T5"/>
                </a:cxn>
                <a:cxn ang="T11">
                  <a:pos x="T6" y="T7"/>
                </a:cxn>
              </a:cxnLst>
              <a:rect l="T12" t="T13" r="T14" b="T15"/>
              <a:pathLst>
                <a:path w="1275" h="295">
                  <a:moveTo>
                    <a:pt x="0" y="41"/>
                  </a:moveTo>
                  <a:lnTo>
                    <a:pt x="0" y="295"/>
                  </a:lnTo>
                  <a:lnTo>
                    <a:pt x="1275" y="295"/>
                  </a:lnTo>
                  <a:lnTo>
                    <a:pt x="1275" y="0"/>
                  </a:lnTo>
                </a:path>
              </a:pathLst>
            </a:custGeom>
            <a:noFill/>
            <a:ln w="28575" cmpd="sng">
              <a:solidFill>
                <a:srgbClr val="FF9900"/>
              </a:solidFill>
              <a:round/>
              <a:headEnd/>
              <a:tailEnd/>
            </a:ln>
          </p:spPr>
          <p:txBody>
            <a:bodyPr/>
            <a:lstStyle/>
            <a:p>
              <a:endParaRPr lang="en-US"/>
            </a:p>
          </p:txBody>
        </p:sp>
      </p:grpSp>
      <p:sp>
        <p:nvSpPr>
          <p:cNvPr id="1011773" name="Arc 61"/>
          <p:cNvSpPr>
            <a:spLocks/>
          </p:cNvSpPr>
          <p:nvPr/>
        </p:nvSpPr>
        <p:spPr bwMode="auto">
          <a:xfrm>
            <a:off x="4003675" y="3521075"/>
            <a:ext cx="1601788" cy="806450"/>
          </a:xfrm>
          <a:custGeom>
            <a:avLst/>
            <a:gdLst>
              <a:gd name="T0" fmla="*/ 0 w 42885"/>
              <a:gd name="T1" fmla="*/ 669167 h 21600"/>
              <a:gd name="T2" fmla="*/ 1601788 w 42885"/>
              <a:gd name="T3" fmla="*/ 806450 h 21600"/>
              <a:gd name="T4" fmla="*/ 795011 w 42885"/>
              <a:gd name="T5" fmla="*/ 806450 h 21600"/>
              <a:gd name="T6" fmla="*/ 0 60000 65536"/>
              <a:gd name="T7" fmla="*/ 0 60000 65536"/>
              <a:gd name="T8" fmla="*/ 0 60000 65536"/>
              <a:gd name="T9" fmla="*/ 0 w 42885"/>
              <a:gd name="T10" fmla="*/ 0 h 21600"/>
              <a:gd name="T11" fmla="*/ 42885 w 42885"/>
              <a:gd name="T12" fmla="*/ 21600 h 21600"/>
            </a:gdLst>
            <a:ahLst/>
            <a:cxnLst>
              <a:cxn ang="T6">
                <a:pos x="T0" y="T1"/>
              </a:cxn>
              <a:cxn ang="T7">
                <a:pos x="T2" y="T3"/>
              </a:cxn>
              <a:cxn ang="T8">
                <a:pos x="T4" y="T5"/>
              </a:cxn>
            </a:cxnLst>
            <a:rect l="T9" t="T10" r="T11" b="T12"/>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p:spPr>
        <p:txBody>
          <a:bodyPr wrap="none" anchor="ctr"/>
          <a:lstStyle/>
          <a:p>
            <a:endParaRPr lang="en-US"/>
          </a:p>
        </p:txBody>
      </p:sp>
      <p:sp>
        <p:nvSpPr>
          <p:cNvPr id="1011774" name="Arc 62"/>
          <p:cNvSpPr>
            <a:spLocks/>
          </p:cNvSpPr>
          <p:nvPr/>
        </p:nvSpPr>
        <p:spPr bwMode="auto">
          <a:xfrm flipH="1">
            <a:off x="4002088" y="3509963"/>
            <a:ext cx="1612900" cy="806450"/>
          </a:xfrm>
          <a:custGeom>
            <a:avLst/>
            <a:gdLst>
              <a:gd name="T0" fmla="*/ 0 w 43193"/>
              <a:gd name="T1" fmla="*/ 785318 h 21600"/>
              <a:gd name="T2" fmla="*/ 1612900 w 43193"/>
              <a:gd name="T3" fmla="*/ 806450 h 21600"/>
              <a:gd name="T4" fmla="*/ 806319 w 43193"/>
              <a:gd name="T5" fmla="*/ 806450 h 21600"/>
              <a:gd name="T6" fmla="*/ 0 60000 65536"/>
              <a:gd name="T7" fmla="*/ 0 60000 65536"/>
              <a:gd name="T8" fmla="*/ 0 60000 65536"/>
              <a:gd name="T9" fmla="*/ 0 w 43193"/>
              <a:gd name="T10" fmla="*/ 0 h 21600"/>
              <a:gd name="T11" fmla="*/ 43193 w 43193"/>
              <a:gd name="T12" fmla="*/ 21600 h 21600"/>
            </a:gdLst>
            <a:ahLst/>
            <a:cxnLst>
              <a:cxn ang="T6">
                <a:pos x="T0" y="T1"/>
              </a:cxn>
              <a:cxn ang="T7">
                <a:pos x="T2" y="T3"/>
              </a:cxn>
              <a:cxn ang="T8">
                <a:pos x="T4" y="T5"/>
              </a:cxn>
            </a:cxnLst>
            <a:rect l="T9" t="T10" r="T11" b="T12"/>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p:spPr>
        <p:txBody>
          <a:bodyPr wrap="none" anchor="ctr"/>
          <a:lstStyle/>
          <a:p>
            <a:endParaRPr lang="en-US"/>
          </a:p>
        </p:txBody>
      </p:sp>
      <p:sp>
        <p:nvSpPr>
          <p:cNvPr id="1011775" name="Line 63"/>
          <p:cNvSpPr>
            <a:spLocks noChangeShapeType="1"/>
          </p:cNvSpPr>
          <p:nvPr/>
        </p:nvSpPr>
        <p:spPr bwMode="auto">
          <a:xfrm>
            <a:off x="5462588" y="5502275"/>
            <a:ext cx="1154112" cy="0"/>
          </a:xfrm>
          <a:prstGeom prst="line">
            <a:avLst/>
          </a:prstGeom>
          <a:noFill/>
          <a:ln w="57150">
            <a:solidFill>
              <a:srgbClr val="FF0000"/>
            </a:solidFill>
            <a:round/>
            <a:headEnd/>
            <a:tailEnd type="triangle" w="med" len="med"/>
          </a:ln>
        </p:spPr>
        <p:txBody>
          <a:bodyPr/>
          <a:lstStyle/>
          <a:p>
            <a:endParaRPr lang="en-US"/>
          </a:p>
        </p:txBody>
      </p:sp>
      <p:sp>
        <p:nvSpPr>
          <p:cNvPr id="1011776" name="Line 64"/>
          <p:cNvSpPr>
            <a:spLocks noChangeShapeType="1"/>
          </p:cNvSpPr>
          <p:nvPr/>
        </p:nvSpPr>
        <p:spPr bwMode="auto">
          <a:xfrm>
            <a:off x="5430838" y="5948363"/>
            <a:ext cx="1154112" cy="0"/>
          </a:xfrm>
          <a:prstGeom prst="line">
            <a:avLst/>
          </a:prstGeom>
          <a:noFill/>
          <a:ln w="57150">
            <a:solidFill>
              <a:srgbClr val="FF0000"/>
            </a:solidFill>
            <a:round/>
            <a:headEnd type="triangle" w="med" len="med"/>
            <a:tailEnd/>
          </a:ln>
        </p:spPr>
        <p:txBody>
          <a:bodyPr/>
          <a:lstStyle/>
          <a:p>
            <a:endParaRPr lang="en-US"/>
          </a:p>
        </p:txBody>
      </p:sp>
      <p:sp>
        <p:nvSpPr>
          <p:cNvPr id="1011777" name="Line 65"/>
          <p:cNvSpPr>
            <a:spLocks noChangeShapeType="1"/>
          </p:cNvSpPr>
          <p:nvPr/>
        </p:nvSpPr>
        <p:spPr bwMode="auto">
          <a:xfrm>
            <a:off x="5473700" y="5948363"/>
            <a:ext cx="1154113" cy="0"/>
          </a:xfrm>
          <a:prstGeom prst="line">
            <a:avLst/>
          </a:prstGeom>
          <a:noFill/>
          <a:ln w="57150">
            <a:solidFill>
              <a:srgbClr val="FF0000"/>
            </a:solidFill>
            <a:round/>
            <a:headEnd/>
            <a:tailEnd type="triangle" w="med" len="med"/>
          </a:ln>
        </p:spPr>
        <p:txBody>
          <a:bodyPr/>
          <a:lstStyle/>
          <a:p>
            <a:endParaRPr lang="en-US"/>
          </a:p>
        </p:txBody>
      </p:sp>
      <p:sp>
        <p:nvSpPr>
          <p:cNvPr id="1011778" name="Line 66"/>
          <p:cNvSpPr>
            <a:spLocks noChangeShapeType="1"/>
          </p:cNvSpPr>
          <p:nvPr/>
        </p:nvSpPr>
        <p:spPr bwMode="auto">
          <a:xfrm>
            <a:off x="5440363" y="5502275"/>
            <a:ext cx="1154112" cy="0"/>
          </a:xfrm>
          <a:prstGeom prst="line">
            <a:avLst/>
          </a:prstGeom>
          <a:noFill/>
          <a:ln w="57150">
            <a:solidFill>
              <a:srgbClr val="FF0000"/>
            </a:solidFill>
            <a:round/>
            <a:headEnd type="triangle" w="med" len="med"/>
            <a:tailEnd/>
          </a:ln>
        </p:spPr>
        <p:txBody>
          <a:bodyPr/>
          <a:lstStyle/>
          <a:p>
            <a:endParaRPr lang="en-US"/>
          </a:p>
        </p:txBody>
      </p:sp>
      <p:sp>
        <p:nvSpPr>
          <p:cNvPr id="1011779" name="Text Box 67"/>
          <p:cNvSpPr txBox="1">
            <a:spLocks noChangeArrowheads="1"/>
          </p:cNvSpPr>
          <p:nvPr/>
        </p:nvSpPr>
        <p:spPr bwMode="auto">
          <a:xfrm>
            <a:off x="6777038" y="3941763"/>
            <a:ext cx="1250950" cy="396875"/>
          </a:xfrm>
          <a:prstGeom prst="rect">
            <a:avLst/>
          </a:prstGeom>
          <a:noFill/>
          <a:ln w="9525">
            <a:noFill/>
            <a:miter lim="800000"/>
            <a:headEnd/>
            <a:tailEnd/>
          </a:ln>
        </p:spPr>
        <p:txBody>
          <a:bodyPr wrap="none">
            <a:spAutoFit/>
          </a:bodyPr>
          <a:lstStyle/>
          <a:p>
            <a:r>
              <a:rPr lang="en-US" b="1">
                <a:solidFill>
                  <a:schemeClr val="hlink"/>
                </a:solidFill>
              </a:rPr>
              <a:t>ammeter</a:t>
            </a:r>
          </a:p>
        </p:txBody>
      </p:sp>
      <p:grpSp>
        <p:nvGrpSpPr>
          <p:cNvPr id="11" name="Group 76"/>
          <p:cNvGrpSpPr>
            <a:grpSpLocks/>
          </p:cNvGrpSpPr>
          <p:nvPr/>
        </p:nvGrpSpPr>
        <p:grpSpPr bwMode="auto">
          <a:xfrm>
            <a:off x="7072313" y="4424363"/>
            <a:ext cx="693737" cy="693737"/>
            <a:chOff x="7100961" y="5198598"/>
            <a:chExt cx="692540" cy="692540"/>
          </a:xfrm>
        </p:grpSpPr>
        <p:sp>
          <p:nvSpPr>
            <p:cNvPr id="36879" name="Oval 50"/>
            <p:cNvSpPr>
              <a:spLocks noChangeArrowheads="1"/>
            </p:cNvSpPr>
            <p:nvPr/>
          </p:nvSpPr>
          <p:spPr bwMode="auto">
            <a:xfrm>
              <a:off x="7100961" y="5198598"/>
              <a:ext cx="692540" cy="692540"/>
            </a:xfrm>
            <a:prstGeom prst="ellipse">
              <a:avLst/>
            </a:prstGeom>
            <a:noFill/>
            <a:ln w="9525">
              <a:noFill/>
              <a:round/>
              <a:headEnd/>
              <a:tailEnd/>
            </a:ln>
          </p:spPr>
          <p:txBody>
            <a:bodyPr wrap="none" anchor="ctr"/>
            <a:lstStyle/>
            <a:p>
              <a:endParaRPr lang="en-US"/>
            </a:p>
          </p:txBody>
        </p:sp>
        <p:sp>
          <p:nvSpPr>
            <p:cNvPr id="36880" name="Line 51"/>
            <p:cNvSpPr>
              <a:spLocks noChangeShapeType="1"/>
            </p:cNvSpPr>
            <p:nvPr/>
          </p:nvSpPr>
          <p:spPr bwMode="auto">
            <a:xfrm flipV="1">
              <a:off x="7442812" y="5367411"/>
              <a:ext cx="0" cy="349250"/>
            </a:xfrm>
            <a:prstGeom prst="line">
              <a:avLst/>
            </a:prstGeom>
            <a:noFill/>
            <a:ln w="19050">
              <a:solidFill>
                <a:srgbClr val="FF0000"/>
              </a:solidFill>
              <a:round/>
              <a:headEnd/>
              <a:tailEnd type="triangle" w="med" len="me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0" end="0"/>
                                            </p:txEl>
                                          </p:spTgt>
                                        </p:tgtEl>
                                        <p:attrNameLst>
                                          <p:attrName>style.visibility</p:attrName>
                                        </p:attrNameLst>
                                      </p:cBhvr>
                                      <p:to>
                                        <p:strVal val="visible"/>
                                      </p:to>
                                    </p:set>
                                    <p:anim calcmode="lin" valueType="num">
                                      <p:cBhvr additive="base">
                                        <p:cTn id="7" dur="500" fill="hold"/>
                                        <p:tgtEl>
                                          <p:spTgt spid="1011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1" end="1"/>
                                            </p:txEl>
                                          </p:spTgt>
                                        </p:tgtEl>
                                        <p:attrNameLst>
                                          <p:attrName>style.visibility</p:attrName>
                                        </p:attrNameLst>
                                      </p:cBhvr>
                                      <p:to>
                                        <p:strVal val="visible"/>
                                      </p:to>
                                    </p:set>
                                    <p:anim calcmode="lin" valueType="num">
                                      <p:cBhvr additive="base">
                                        <p:cTn id="13"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4)">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11779"/>
                                        </p:tgtEl>
                                        <p:attrNameLst>
                                          <p:attrName>style.visibility</p:attrName>
                                        </p:attrNameLst>
                                      </p:cBhvr>
                                      <p:to>
                                        <p:strVal val="visible"/>
                                      </p:to>
                                    </p:set>
                                    <p:anim calcmode="lin" valueType="num">
                                      <p:cBhvr>
                                        <p:cTn id="28" dur="500" fill="hold"/>
                                        <p:tgtEl>
                                          <p:spTgt spid="1011779"/>
                                        </p:tgtEl>
                                        <p:attrNameLst>
                                          <p:attrName>ppt_w</p:attrName>
                                        </p:attrNameLst>
                                      </p:cBhvr>
                                      <p:tavLst>
                                        <p:tav tm="0">
                                          <p:val>
                                            <p:fltVal val="0"/>
                                          </p:val>
                                        </p:tav>
                                        <p:tav tm="100000">
                                          <p:val>
                                            <p:strVal val="#ppt_w"/>
                                          </p:val>
                                        </p:tav>
                                      </p:tavLst>
                                    </p:anim>
                                    <p:anim calcmode="lin" valueType="num">
                                      <p:cBhvr>
                                        <p:cTn id="29" dur="500" fill="hold"/>
                                        <p:tgtEl>
                                          <p:spTgt spid="1011779"/>
                                        </p:tgtEl>
                                        <p:attrNameLst>
                                          <p:attrName>ppt_h</p:attrName>
                                        </p:attrNameLst>
                                      </p:cBhvr>
                                      <p:tavLst>
                                        <p:tav tm="0">
                                          <p:val>
                                            <p:fltVal val="0"/>
                                          </p:val>
                                        </p:tav>
                                        <p:tav tm="100000">
                                          <p:val>
                                            <p:strVal val="#ppt_h"/>
                                          </p:val>
                                        </p:tav>
                                      </p:tavLst>
                                    </p:anim>
                                    <p:animEffect transition="in" filter="fade">
                                      <p:cBhvr>
                                        <p:cTn id="30" dur="500"/>
                                        <p:tgtEl>
                                          <p:spTgt spid="101177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11714">
                                            <p:txEl>
                                              <p:pRg st="2" end="2"/>
                                            </p:txEl>
                                          </p:spTgt>
                                        </p:tgtEl>
                                        <p:attrNameLst>
                                          <p:attrName>style.visibility</p:attrName>
                                        </p:attrNameLst>
                                      </p:cBhvr>
                                      <p:to>
                                        <p:strVal val="visible"/>
                                      </p:to>
                                    </p:set>
                                    <p:anim calcmode="lin" valueType="num">
                                      <p:cBhvr additive="base">
                                        <p:cTn id="35"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11714">
                                            <p:txEl>
                                              <p:pRg st="3" end="3"/>
                                            </p:txEl>
                                          </p:spTgt>
                                        </p:tgtEl>
                                        <p:attrNameLst>
                                          <p:attrName>style.visibility</p:attrName>
                                        </p:attrNameLst>
                                      </p:cBhvr>
                                      <p:to>
                                        <p:strVal val="visible"/>
                                      </p:to>
                                    </p:set>
                                    <p:anim calcmode="lin" valueType="num">
                                      <p:cBhvr additive="base">
                                        <p:cTn id="41" dur="500" fill="hold"/>
                                        <p:tgtEl>
                                          <p:spTgt spid="101171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11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10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3.61111E-6 -2.96296E-6 L -0.21597 0.1713 " pathEditMode="relative" rAng="0" ptsTypes="AA">
                                      <p:cBhvr>
                                        <p:cTn id="51" dur="3000" fill="hold"/>
                                        <p:tgtEl>
                                          <p:spTgt spid="5"/>
                                        </p:tgtEl>
                                        <p:attrNameLst>
                                          <p:attrName>ppt_x</p:attrName>
                                          <p:attrName>ppt_y</p:attrName>
                                        </p:attrNameLst>
                                      </p:cBhvr>
                                      <p:rCtr x="-10800" y="8600"/>
                                    </p:animMotion>
                                  </p:childTnLst>
                                  <p:subTnLst>
                                    <p:audio>
                                      <p:cMediaNode>
                                        <p:cTn display="0" masterRel="sameClick">
                                          <p:stCondLst>
                                            <p:cond evt="begin" delay="0">
                                              <p:tn val="50"/>
                                            </p:cond>
                                          </p:stCondLst>
                                          <p:endCondLst>
                                            <p:cond evt="onStopAudio" delay="0">
                                              <p:tgtEl>
                                                <p:sldTgt/>
                                              </p:tgtEl>
                                            </p:cond>
                                          </p:endCondLst>
                                        </p:cTn>
                                        <p:tgtEl>
                                          <p:sndTgt r:embed="rId7" name="push.wav"/>
                                        </p:tgtEl>
                                      </p:cMediaNode>
                                    </p:audio>
                                  </p:subTnLst>
                                </p:cTn>
                              </p:par>
                              <p:par>
                                <p:cTn id="52" presetID="8" presetClass="emph" presetSubtype="0" fill="hold" nodeType="withEffect">
                                  <p:stCondLst>
                                    <p:cond delay="0"/>
                                  </p:stCondLst>
                                  <p:childTnLst>
                                    <p:animRot by="5400000">
                                      <p:cBhvr>
                                        <p:cTn id="53" dur="2000" fill="hold"/>
                                        <p:tgtEl>
                                          <p:spTgt spid="11"/>
                                        </p:tgtEl>
                                        <p:attrNameLst>
                                          <p:attrName>r</p:attrName>
                                        </p:attrNameLst>
                                      </p:cBhvr>
                                    </p:animRot>
                                  </p:childTnLst>
                                </p:cTn>
                              </p:par>
                              <p:par>
                                <p:cTn id="54" presetID="10" presetClass="entr" presetSubtype="0" fill="hold" grpId="0" nodeType="withEffect">
                                  <p:stCondLst>
                                    <p:cond delay="0"/>
                                  </p:stCondLst>
                                  <p:childTnLst>
                                    <p:set>
                                      <p:cBhvr>
                                        <p:cTn id="55" dur="1" fill="hold">
                                          <p:stCondLst>
                                            <p:cond delay="0"/>
                                          </p:stCondLst>
                                        </p:cTn>
                                        <p:tgtEl>
                                          <p:spTgt spid="1011773"/>
                                        </p:tgtEl>
                                        <p:attrNameLst>
                                          <p:attrName>style.visibility</p:attrName>
                                        </p:attrNameLst>
                                      </p:cBhvr>
                                      <p:to>
                                        <p:strVal val="visible"/>
                                      </p:to>
                                    </p:set>
                                    <p:animEffect transition="in" filter="fade">
                                      <p:cBhvr>
                                        <p:cTn id="56" dur="500"/>
                                        <p:tgtEl>
                                          <p:spTgt spid="10117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11775"/>
                                        </p:tgtEl>
                                        <p:attrNameLst>
                                          <p:attrName>style.visibility</p:attrName>
                                        </p:attrNameLst>
                                      </p:cBhvr>
                                      <p:to>
                                        <p:strVal val="visible"/>
                                      </p:to>
                                    </p:set>
                                    <p:animEffect transition="in" filter="fade">
                                      <p:cBhvr>
                                        <p:cTn id="59" dur="500"/>
                                        <p:tgtEl>
                                          <p:spTgt spid="10117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11776"/>
                                        </p:tgtEl>
                                        <p:attrNameLst>
                                          <p:attrName>style.visibility</p:attrName>
                                        </p:attrNameLst>
                                      </p:cBhvr>
                                      <p:to>
                                        <p:strVal val="visible"/>
                                      </p:to>
                                    </p:set>
                                    <p:animEffect transition="in" filter="fade">
                                      <p:cBhvr>
                                        <p:cTn id="62" dur="500"/>
                                        <p:tgtEl>
                                          <p:spTgt spid="1011776"/>
                                        </p:tgtEl>
                                      </p:cBhvr>
                                    </p:animEffect>
                                  </p:childTnLst>
                                </p:cTn>
                              </p:par>
                            </p:childTnLst>
                          </p:cTn>
                        </p:par>
                        <p:par>
                          <p:cTn id="63" fill="hold">
                            <p:stCondLst>
                              <p:cond delay="3000"/>
                            </p:stCondLst>
                            <p:childTnLst>
                              <p:par>
                                <p:cTn id="64" presetID="8" presetClass="emph" presetSubtype="0" fill="hold" nodeType="afterEffect">
                                  <p:stCondLst>
                                    <p:cond delay="0"/>
                                  </p:stCondLst>
                                  <p:childTnLst>
                                    <p:animRot by="-5400000">
                                      <p:cBhvr>
                                        <p:cTn id="65" dur="2000" fill="hold"/>
                                        <p:tgtEl>
                                          <p:spTgt spid="11"/>
                                        </p:tgtEl>
                                        <p:attrNameLst>
                                          <p:attrName>r</p:attrName>
                                        </p:attrNameLst>
                                      </p:cBhvr>
                                    </p:animRot>
                                  </p:childTnLst>
                                </p:cTn>
                              </p:par>
                              <p:par>
                                <p:cTn id="66" presetID="10" presetClass="exit" presetSubtype="0" fill="hold" grpId="1" nodeType="withEffect">
                                  <p:stCondLst>
                                    <p:cond delay="0"/>
                                  </p:stCondLst>
                                  <p:childTnLst>
                                    <p:animEffect transition="out" filter="fade">
                                      <p:cBhvr>
                                        <p:cTn id="67" dur="500"/>
                                        <p:tgtEl>
                                          <p:spTgt spid="1011773"/>
                                        </p:tgtEl>
                                      </p:cBhvr>
                                    </p:animEffect>
                                    <p:set>
                                      <p:cBhvr>
                                        <p:cTn id="68" dur="1" fill="hold">
                                          <p:stCondLst>
                                            <p:cond delay="499"/>
                                          </p:stCondLst>
                                        </p:cTn>
                                        <p:tgtEl>
                                          <p:spTgt spid="101177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011775"/>
                                        </p:tgtEl>
                                      </p:cBhvr>
                                    </p:animEffect>
                                    <p:set>
                                      <p:cBhvr>
                                        <p:cTn id="71" dur="1" fill="hold">
                                          <p:stCondLst>
                                            <p:cond delay="499"/>
                                          </p:stCondLst>
                                        </p:cTn>
                                        <p:tgtEl>
                                          <p:spTgt spid="101177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11776"/>
                                        </p:tgtEl>
                                      </p:cBhvr>
                                    </p:animEffect>
                                    <p:set>
                                      <p:cBhvr>
                                        <p:cTn id="74" dur="1" fill="hold">
                                          <p:stCondLst>
                                            <p:cond delay="499"/>
                                          </p:stCondLst>
                                        </p:cTn>
                                        <p:tgtEl>
                                          <p:spTgt spid="1011776"/>
                                        </p:tgtEl>
                                        <p:attrNameLst>
                                          <p:attrName>style.visibility</p:attrName>
                                        </p:attrNameLst>
                                      </p:cBhvr>
                                      <p:to>
                                        <p:strVal val="hidden"/>
                                      </p:to>
                                    </p:set>
                                  </p:childTnLst>
                                </p:cTn>
                              </p:par>
                            </p:childTnLst>
                          </p:cTn>
                        </p:par>
                        <p:par>
                          <p:cTn id="75" fill="hold">
                            <p:stCondLst>
                              <p:cond delay="5000"/>
                            </p:stCondLst>
                            <p:childTnLst>
                              <p:par>
                                <p:cTn id="76" presetID="56" presetClass="path" presetSubtype="0" accel="50000" decel="50000" fill="hold" nodeType="afterEffect">
                                  <p:stCondLst>
                                    <p:cond delay="0"/>
                                  </p:stCondLst>
                                  <p:childTnLst>
                                    <p:animMotion origin="layout" path="M -0.21597 0.17153 L 0.00191 -0.00162 " pathEditMode="relative" rAng="0" ptsTypes="AA">
                                      <p:cBhvr>
                                        <p:cTn id="77" dur="2000" fill="hold"/>
                                        <p:tgtEl>
                                          <p:spTgt spid="5"/>
                                        </p:tgtEl>
                                        <p:attrNameLst>
                                          <p:attrName>ppt_x</p:attrName>
                                          <p:attrName>ppt_y</p:attrName>
                                        </p:attrNameLst>
                                      </p:cBhvr>
                                      <p:rCtr x="10900" y="-8700"/>
                                    </p:animMotion>
                                  </p:childTnLst>
                                  <p:subTnLst>
                                    <p:audio>
                                      <p:cMediaNode>
                                        <p:cTn display="0" masterRel="sameClick">
                                          <p:stCondLst>
                                            <p:cond evt="begin" delay="0">
                                              <p:tn val="76"/>
                                            </p:cond>
                                          </p:stCondLst>
                                          <p:endCondLst>
                                            <p:cond evt="onStopAudio" delay="0">
                                              <p:tgtEl>
                                                <p:sldTgt/>
                                              </p:tgtEl>
                                            </p:cond>
                                          </p:endCondLst>
                                        </p:cTn>
                                        <p:tgtEl>
                                          <p:sndTgt r:embed="rId7" name="push.wav"/>
                                        </p:tgtEl>
                                      </p:cMediaNode>
                                    </p:audio>
                                  </p:subTnLst>
                                </p:cTn>
                              </p:par>
                              <p:par>
                                <p:cTn id="78" presetID="8" presetClass="emph" presetSubtype="0" fill="hold" nodeType="withEffect">
                                  <p:stCondLst>
                                    <p:cond delay="0"/>
                                  </p:stCondLst>
                                  <p:childTnLst>
                                    <p:animRot by="-5400000">
                                      <p:cBhvr>
                                        <p:cTn id="79" dur="2000" fill="hold"/>
                                        <p:tgtEl>
                                          <p:spTgt spid="11"/>
                                        </p:tgtEl>
                                        <p:attrNameLst>
                                          <p:attrName>r</p:attrName>
                                        </p:attrNameLst>
                                      </p:cBhvr>
                                    </p:animRot>
                                  </p:childTnLst>
                                </p:cTn>
                              </p:par>
                              <p:par>
                                <p:cTn id="80" presetID="10" presetClass="entr" presetSubtype="0" fill="hold" grpId="0" nodeType="withEffect">
                                  <p:stCondLst>
                                    <p:cond delay="0"/>
                                  </p:stCondLst>
                                  <p:childTnLst>
                                    <p:set>
                                      <p:cBhvr>
                                        <p:cTn id="81" dur="1" fill="hold">
                                          <p:stCondLst>
                                            <p:cond delay="0"/>
                                          </p:stCondLst>
                                        </p:cTn>
                                        <p:tgtEl>
                                          <p:spTgt spid="1011774"/>
                                        </p:tgtEl>
                                        <p:attrNameLst>
                                          <p:attrName>style.visibility</p:attrName>
                                        </p:attrNameLst>
                                      </p:cBhvr>
                                      <p:to>
                                        <p:strVal val="visible"/>
                                      </p:to>
                                    </p:set>
                                    <p:animEffect transition="in" filter="fade">
                                      <p:cBhvr>
                                        <p:cTn id="82" dur="500"/>
                                        <p:tgtEl>
                                          <p:spTgt spid="10117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11777"/>
                                        </p:tgtEl>
                                        <p:attrNameLst>
                                          <p:attrName>style.visibility</p:attrName>
                                        </p:attrNameLst>
                                      </p:cBhvr>
                                      <p:to>
                                        <p:strVal val="visible"/>
                                      </p:to>
                                    </p:set>
                                    <p:animEffect transition="in" filter="fade">
                                      <p:cBhvr>
                                        <p:cTn id="85" dur="500"/>
                                        <p:tgtEl>
                                          <p:spTgt spid="10117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1778"/>
                                        </p:tgtEl>
                                        <p:attrNameLst>
                                          <p:attrName>style.visibility</p:attrName>
                                        </p:attrNameLst>
                                      </p:cBhvr>
                                      <p:to>
                                        <p:strVal val="visible"/>
                                      </p:to>
                                    </p:set>
                                    <p:animEffect transition="in" filter="fade">
                                      <p:cBhvr>
                                        <p:cTn id="88" dur="500"/>
                                        <p:tgtEl>
                                          <p:spTgt spid="1011778"/>
                                        </p:tgtEl>
                                      </p:cBhvr>
                                    </p:animEffect>
                                  </p:childTnLst>
                                </p:cTn>
                              </p:par>
                            </p:childTnLst>
                          </p:cTn>
                        </p:par>
                        <p:par>
                          <p:cTn id="89" fill="hold">
                            <p:stCondLst>
                              <p:cond delay="7000"/>
                            </p:stCondLst>
                            <p:childTnLst>
                              <p:par>
                                <p:cTn id="90" presetID="8" presetClass="emph" presetSubtype="0" fill="hold" nodeType="afterEffect">
                                  <p:stCondLst>
                                    <p:cond delay="0"/>
                                  </p:stCondLst>
                                  <p:childTnLst>
                                    <p:animRot by="5400000">
                                      <p:cBhvr>
                                        <p:cTn id="91" dur="2000" fill="hold"/>
                                        <p:tgtEl>
                                          <p:spTgt spid="11"/>
                                        </p:tgtEl>
                                        <p:attrNameLst>
                                          <p:attrName>r</p:attrName>
                                        </p:attrNameLst>
                                      </p:cBhvr>
                                    </p:animRot>
                                  </p:childTnLst>
                                </p:cTn>
                              </p:par>
                              <p:par>
                                <p:cTn id="92" presetID="10" presetClass="exit" presetSubtype="0" fill="hold" grpId="1" nodeType="withEffect">
                                  <p:stCondLst>
                                    <p:cond delay="0"/>
                                  </p:stCondLst>
                                  <p:childTnLst>
                                    <p:animEffect transition="out" filter="fade">
                                      <p:cBhvr>
                                        <p:cTn id="93" dur="500"/>
                                        <p:tgtEl>
                                          <p:spTgt spid="1011774"/>
                                        </p:tgtEl>
                                      </p:cBhvr>
                                    </p:animEffect>
                                    <p:set>
                                      <p:cBhvr>
                                        <p:cTn id="94" dur="1" fill="hold">
                                          <p:stCondLst>
                                            <p:cond delay="499"/>
                                          </p:stCondLst>
                                        </p:cTn>
                                        <p:tgtEl>
                                          <p:spTgt spid="101177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011777"/>
                                        </p:tgtEl>
                                      </p:cBhvr>
                                    </p:animEffect>
                                    <p:set>
                                      <p:cBhvr>
                                        <p:cTn id="97" dur="1" fill="hold">
                                          <p:stCondLst>
                                            <p:cond delay="499"/>
                                          </p:stCondLst>
                                        </p:cTn>
                                        <p:tgtEl>
                                          <p:spTgt spid="101177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11778"/>
                                        </p:tgtEl>
                                      </p:cBhvr>
                                    </p:animEffect>
                                    <p:set>
                                      <p:cBhvr>
                                        <p:cTn id="100" dur="1" fill="hold">
                                          <p:stCondLst>
                                            <p:cond delay="499"/>
                                          </p:stCondLst>
                                        </p:cTn>
                                        <p:tgtEl>
                                          <p:spTgt spid="101177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011714">
                                            <p:txEl>
                                              <p:pRg st="4" end="4"/>
                                            </p:txEl>
                                          </p:spTgt>
                                        </p:tgtEl>
                                        <p:attrNameLst>
                                          <p:attrName>style.visibility</p:attrName>
                                        </p:attrNameLst>
                                      </p:cBhvr>
                                      <p:to>
                                        <p:strVal val="visible"/>
                                      </p:to>
                                    </p:set>
                                    <p:anim calcmode="lin" valueType="num">
                                      <p:cBhvr additive="base">
                                        <p:cTn id="105"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73" grpId="0" animBg="1"/>
      <p:bldP spid="1011773" grpId="1" animBg="1"/>
      <p:bldP spid="1011774" grpId="0" animBg="1"/>
      <p:bldP spid="1011774" grpId="1" animBg="1"/>
      <p:bldP spid="1011775" grpId="0" animBg="1"/>
      <p:bldP spid="1011775" grpId="1" animBg="1"/>
      <p:bldP spid="1011776" grpId="0" animBg="1"/>
      <p:bldP spid="1011776" grpId="1" animBg="1"/>
      <p:bldP spid="1011777" grpId="0" animBg="1"/>
      <p:bldP spid="1011777" grpId="1" animBg="1"/>
      <p:bldP spid="1011778" grpId="0" animBg="1"/>
      <p:bldP spid="1011778" grpId="1" animBg="1"/>
      <p:bldP spid="101177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211"/>
          <p:cNvGrpSpPr>
            <a:grpSpLocks/>
          </p:cNvGrpSpPr>
          <p:nvPr/>
        </p:nvGrpSpPr>
        <p:grpSpPr bwMode="auto">
          <a:xfrm>
            <a:off x="-7938" y="6434138"/>
            <a:ext cx="9144001" cy="528637"/>
            <a:chOff x="0" y="3363"/>
            <a:chExt cx="5760" cy="333"/>
          </a:xfrm>
        </p:grpSpPr>
        <p:sp>
          <p:nvSpPr>
            <p:cNvPr id="1018068" name="Rectangle 212"/>
            <p:cNvSpPr>
              <a:spLocks noChangeArrowheads="1"/>
            </p:cNvSpPr>
            <p:nvPr/>
          </p:nvSpPr>
          <p:spPr bwMode="auto">
            <a:xfrm>
              <a:off x="0" y="3381"/>
              <a:ext cx="5760" cy="31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38011" name="Text Box 213"/>
            <p:cNvSpPr txBox="1">
              <a:spLocks noChangeArrowheads="1"/>
            </p:cNvSpPr>
            <p:nvPr/>
          </p:nvSpPr>
          <p:spPr bwMode="auto">
            <a:xfrm>
              <a:off x="5240" y="3363"/>
              <a:ext cx="511" cy="288"/>
            </a:xfrm>
            <a:prstGeom prst="rect">
              <a:avLst/>
            </a:prstGeom>
            <a:noFill/>
            <a:ln w="9525">
              <a:noFill/>
              <a:miter lim="800000"/>
              <a:headEnd/>
              <a:tailEnd/>
            </a:ln>
          </p:spPr>
          <p:txBody>
            <a:bodyPr wrap="none">
              <a:spAutoFit/>
            </a:bodyPr>
            <a:lstStyle/>
            <a:p>
              <a:r>
                <a:rPr lang="en-US" sz="2400">
                  <a:latin typeface="Arial" charset="0"/>
                </a:rPr>
                <a:t>Wire</a:t>
              </a:r>
            </a:p>
          </p:txBody>
        </p:sp>
      </p:grpSp>
      <p:grpSp>
        <p:nvGrpSpPr>
          <p:cNvPr id="3" name="Group 214"/>
          <p:cNvGrpSpPr>
            <a:grpSpLocks/>
          </p:cNvGrpSpPr>
          <p:nvPr/>
        </p:nvGrpSpPr>
        <p:grpSpPr bwMode="auto">
          <a:xfrm>
            <a:off x="-3598863" y="6626225"/>
            <a:ext cx="16395701" cy="165100"/>
            <a:chOff x="-5177" y="4059"/>
            <a:chExt cx="10328" cy="104"/>
          </a:xfrm>
        </p:grpSpPr>
        <p:grpSp>
          <p:nvGrpSpPr>
            <p:cNvPr id="37988" name="Group 215"/>
            <p:cNvGrpSpPr>
              <a:grpSpLocks/>
            </p:cNvGrpSpPr>
            <p:nvPr/>
          </p:nvGrpSpPr>
          <p:grpSpPr bwMode="auto">
            <a:xfrm>
              <a:off x="247" y="4059"/>
              <a:ext cx="4904" cy="90"/>
              <a:chOff x="247" y="4059"/>
              <a:chExt cx="4904" cy="90"/>
            </a:xfrm>
          </p:grpSpPr>
          <p:sp>
            <p:nvSpPr>
              <p:cNvPr id="38000" name="Oval 216"/>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1" name="Oval 217"/>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2" name="Oval 218"/>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3" name="Oval 219"/>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4" name="Oval 220"/>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5" name="Oval 221"/>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6" name="Oval 222"/>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7" name="Oval 223"/>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8" name="Oval 224"/>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9" name="Oval 225"/>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7989" name="Group 226"/>
            <p:cNvGrpSpPr>
              <a:grpSpLocks/>
            </p:cNvGrpSpPr>
            <p:nvPr/>
          </p:nvGrpSpPr>
          <p:grpSpPr bwMode="auto">
            <a:xfrm>
              <a:off x="-5177" y="4073"/>
              <a:ext cx="4904" cy="90"/>
              <a:chOff x="247" y="4059"/>
              <a:chExt cx="4904" cy="90"/>
            </a:xfrm>
          </p:grpSpPr>
          <p:sp>
            <p:nvSpPr>
              <p:cNvPr id="37990" name="Oval 227"/>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1" name="Oval 228"/>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2" name="Oval 229"/>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3" name="Oval 230"/>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4" name="Oval 231"/>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5" name="Oval 232"/>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6" name="Oval 233"/>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7" name="Oval 234"/>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8" name="Oval 235"/>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9" name="Oval 236"/>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sp>
        <p:nvSpPr>
          <p:cNvPr id="1018093" name="Text Box 237"/>
          <p:cNvSpPr txBox="1">
            <a:spLocks noChangeArrowheads="1"/>
          </p:cNvSpPr>
          <p:nvPr/>
        </p:nvSpPr>
        <p:spPr bwMode="auto">
          <a:xfrm>
            <a:off x="7659688" y="5935663"/>
            <a:ext cx="1455737" cy="457200"/>
          </a:xfrm>
          <a:prstGeom prst="rect">
            <a:avLst/>
          </a:prstGeom>
          <a:noFill/>
          <a:ln w="9525">
            <a:noFill/>
            <a:miter lim="800000"/>
            <a:headEnd/>
            <a:tailEnd/>
          </a:ln>
        </p:spPr>
        <p:txBody>
          <a:bodyPr wrap="none">
            <a:spAutoFit/>
          </a:bodyPr>
          <a:lstStyle/>
          <a:p>
            <a:r>
              <a:rPr lang="en-US" sz="2400">
                <a:latin typeface="Arial" charset="0"/>
              </a:rPr>
              <a:t>Electrons</a:t>
            </a:r>
          </a:p>
        </p:txBody>
      </p:sp>
      <p:grpSp>
        <p:nvGrpSpPr>
          <p:cNvPr id="6" name="Group 119"/>
          <p:cNvGrpSpPr>
            <a:grpSpLocks/>
          </p:cNvGrpSpPr>
          <p:nvPr/>
        </p:nvGrpSpPr>
        <p:grpSpPr bwMode="auto">
          <a:xfrm>
            <a:off x="938213" y="4660900"/>
            <a:ext cx="6716712" cy="1677988"/>
            <a:chOff x="596" y="3017"/>
            <a:chExt cx="4231" cy="1057"/>
          </a:xfrm>
        </p:grpSpPr>
        <p:grpSp>
          <p:nvGrpSpPr>
            <p:cNvPr id="37898" name="Group 120"/>
            <p:cNvGrpSpPr>
              <a:grpSpLocks/>
            </p:cNvGrpSpPr>
            <p:nvPr/>
          </p:nvGrpSpPr>
          <p:grpSpPr bwMode="auto">
            <a:xfrm>
              <a:off x="1494" y="3031"/>
              <a:ext cx="213" cy="206"/>
              <a:chOff x="1131" y="3031"/>
              <a:chExt cx="213" cy="206"/>
            </a:xfrm>
          </p:grpSpPr>
          <p:sp>
            <p:nvSpPr>
              <p:cNvPr id="37986" name="Line 12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7" name="Line 12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899" name="Group 123"/>
            <p:cNvGrpSpPr>
              <a:grpSpLocks/>
            </p:cNvGrpSpPr>
            <p:nvPr/>
          </p:nvGrpSpPr>
          <p:grpSpPr bwMode="auto">
            <a:xfrm>
              <a:off x="1932" y="3024"/>
              <a:ext cx="213" cy="206"/>
              <a:chOff x="1131" y="3031"/>
              <a:chExt cx="213" cy="206"/>
            </a:xfrm>
          </p:grpSpPr>
          <p:sp>
            <p:nvSpPr>
              <p:cNvPr id="37984" name="Line 12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5" name="Line 12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0" name="Group 126"/>
            <p:cNvGrpSpPr>
              <a:grpSpLocks/>
            </p:cNvGrpSpPr>
            <p:nvPr/>
          </p:nvGrpSpPr>
          <p:grpSpPr bwMode="auto">
            <a:xfrm>
              <a:off x="2371" y="3024"/>
              <a:ext cx="213" cy="206"/>
              <a:chOff x="1131" y="3031"/>
              <a:chExt cx="213" cy="206"/>
            </a:xfrm>
          </p:grpSpPr>
          <p:sp>
            <p:nvSpPr>
              <p:cNvPr id="37982" name="Line 12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3" name="Line 12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1" name="Group 129"/>
            <p:cNvGrpSpPr>
              <a:grpSpLocks/>
            </p:cNvGrpSpPr>
            <p:nvPr/>
          </p:nvGrpSpPr>
          <p:grpSpPr bwMode="auto">
            <a:xfrm>
              <a:off x="2824" y="3024"/>
              <a:ext cx="213" cy="206"/>
              <a:chOff x="1131" y="3031"/>
              <a:chExt cx="213" cy="206"/>
            </a:xfrm>
          </p:grpSpPr>
          <p:sp>
            <p:nvSpPr>
              <p:cNvPr id="37980" name="Line 13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1" name="Line 13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2" name="Group 132"/>
            <p:cNvGrpSpPr>
              <a:grpSpLocks/>
            </p:cNvGrpSpPr>
            <p:nvPr/>
          </p:nvGrpSpPr>
          <p:grpSpPr bwMode="auto">
            <a:xfrm>
              <a:off x="3277" y="3024"/>
              <a:ext cx="213" cy="206"/>
              <a:chOff x="1131" y="3031"/>
              <a:chExt cx="213" cy="206"/>
            </a:xfrm>
          </p:grpSpPr>
          <p:sp>
            <p:nvSpPr>
              <p:cNvPr id="37978" name="Line 13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9" name="Line 13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3" name="Group 135"/>
            <p:cNvGrpSpPr>
              <a:grpSpLocks/>
            </p:cNvGrpSpPr>
            <p:nvPr/>
          </p:nvGrpSpPr>
          <p:grpSpPr bwMode="auto">
            <a:xfrm>
              <a:off x="3715" y="3017"/>
              <a:ext cx="213" cy="206"/>
              <a:chOff x="1131" y="3031"/>
              <a:chExt cx="213" cy="206"/>
            </a:xfrm>
          </p:grpSpPr>
          <p:sp>
            <p:nvSpPr>
              <p:cNvPr id="37976" name="Line 13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7" name="Line 13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4" name="Group 138"/>
            <p:cNvGrpSpPr>
              <a:grpSpLocks/>
            </p:cNvGrpSpPr>
            <p:nvPr/>
          </p:nvGrpSpPr>
          <p:grpSpPr bwMode="auto">
            <a:xfrm>
              <a:off x="4154" y="3017"/>
              <a:ext cx="213" cy="206"/>
              <a:chOff x="1131" y="3031"/>
              <a:chExt cx="213" cy="206"/>
            </a:xfrm>
          </p:grpSpPr>
          <p:sp>
            <p:nvSpPr>
              <p:cNvPr id="37974" name="Line 13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5" name="Line 14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5" name="Group 141"/>
            <p:cNvGrpSpPr>
              <a:grpSpLocks/>
            </p:cNvGrpSpPr>
            <p:nvPr/>
          </p:nvGrpSpPr>
          <p:grpSpPr bwMode="auto">
            <a:xfrm>
              <a:off x="4607" y="3017"/>
              <a:ext cx="213" cy="206"/>
              <a:chOff x="1131" y="3031"/>
              <a:chExt cx="213" cy="206"/>
            </a:xfrm>
          </p:grpSpPr>
          <p:sp>
            <p:nvSpPr>
              <p:cNvPr id="37972" name="Line 14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3" name="Line 14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6" name="Group 144"/>
            <p:cNvGrpSpPr>
              <a:grpSpLocks/>
            </p:cNvGrpSpPr>
            <p:nvPr/>
          </p:nvGrpSpPr>
          <p:grpSpPr bwMode="auto">
            <a:xfrm>
              <a:off x="1494" y="3443"/>
              <a:ext cx="213" cy="206"/>
              <a:chOff x="1131" y="3031"/>
              <a:chExt cx="213" cy="206"/>
            </a:xfrm>
          </p:grpSpPr>
          <p:sp>
            <p:nvSpPr>
              <p:cNvPr id="37970" name="Line 14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1" name="Line 14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7" name="Group 147"/>
            <p:cNvGrpSpPr>
              <a:grpSpLocks/>
            </p:cNvGrpSpPr>
            <p:nvPr/>
          </p:nvGrpSpPr>
          <p:grpSpPr bwMode="auto">
            <a:xfrm>
              <a:off x="1932" y="3436"/>
              <a:ext cx="213" cy="206"/>
              <a:chOff x="1131" y="3031"/>
              <a:chExt cx="213" cy="206"/>
            </a:xfrm>
          </p:grpSpPr>
          <p:sp>
            <p:nvSpPr>
              <p:cNvPr id="37968" name="Line 14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9" name="Line 14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8" name="Group 150"/>
            <p:cNvGrpSpPr>
              <a:grpSpLocks/>
            </p:cNvGrpSpPr>
            <p:nvPr/>
          </p:nvGrpSpPr>
          <p:grpSpPr bwMode="auto">
            <a:xfrm>
              <a:off x="2371" y="3436"/>
              <a:ext cx="213" cy="206"/>
              <a:chOff x="1131" y="3031"/>
              <a:chExt cx="213" cy="206"/>
            </a:xfrm>
          </p:grpSpPr>
          <p:sp>
            <p:nvSpPr>
              <p:cNvPr id="37966" name="Line 15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7" name="Line 15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9" name="Group 153"/>
            <p:cNvGrpSpPr>
              <a:grpSpLocks/>
            </p:cNvGrpSpPr>
            <p:nvPr/>
          </p:nvGrpSpPr>
          <p:grpSpPr bwMode="auto">
            <a:xfrm>
              <a:off x="2824" y="3436"/>
              <a:ext cx="213" cy="206"/>
              <a:chOff x="1131" y="3031"/>
              <a:chExt cx="213" cy="206"/>
            </a:xfrm>
          </p:grpSpPr>
          <p:sp>
            <p:nvSpPr>
              <p:cNvPr id="37964" name="Line 15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5" name="Line 15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0" name="Group 156"/>
            <p:cNvGrpSpPr>
              <a:grpSpLocks/>
            </p:cNvGrpSpPr>
            <p:nvPr/>
          </p:nvGrpSpPr>
          <p:grpSpPr bwMode="auto">
            <a:xfrm>
              <a:off x="3277" y="3436"/>
              <a:ext cx="213" cy="206"/>
              <a:chOff x="1131" y="3031"/>
              <a:chExt cx="213" cy="206"/>
            </a:xfrm>
          </p:grpSpPr>
          <p:sp>
            <p:nvSpPr>
              <p:cNvPr id="37962" name="Line 15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3" name="Line 15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1" name="Group 159"/>
            <p:cNvGrpSpPr>
              <a:grpSpLocks/>
            </p:cNvGrpSpPr>
            <p:nvPr/>
          </p:nvGrpSpPr>
          <p:grpSpPr bwMode="auto">
            <a:xfrm>
              <a:off x="3715" y="3429"/>
              <a:ext cx="213" cy="206"/>
              <a:chOff x="1131" y="3031"/>
              <a:chExt cx="213" cy="206"/>
            </a:xfrm>
          </p:grpSpPr>
          <p:sp>
            <p:nvSpPr>
              <p:cNvPr id="37960" name="Line 16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1" name="Line 16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2" name="Group 162"/>
            <p:cNvGrpSpPr>
              <a:grpSpLocks/>
            </p:cNvGrpSpPr>
            <p:nvPr/>
          </p:nvGrpSpPr>
          <p:grpSpPr bwMode="auto">
            <a:xfrm>
              <a:off x="4154" y="3429"/>
              <a:ext cx="213" cy="206"/>
              <a:chOff x="1131" y="3031"/>
              <a:chExt cx="213" cy="206"/>
            </a:xfrm>
          </p:grpSpPr>
          <p:sp>
            <p:nvSpPr>
              <p:cNvPr id="37958" name="Line 16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9" name="Line 16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3" name="Group 165"/>
            <p:cNvGrpSpPr>
              <a:grpSpLocks/>
            </p:cNvGrpSpPr>
            <p:nvPr/>
          </p:nvGrpSpPr>
          <p:grpSpPr bwMode="auto">
            <a:xfrm>
              <a:off x="4607" y="3429"/>
              <a:ext cx="213" cy="206"/>
              <a:chOff x="1131" y="3031"/>
              <a:chExt cx="213" cy="206"/>
            </a:xfrm>
          </p:grpSpPr>
          <p:sp>
            <p:nvSpPr>
              <p:cNvPr id="37956" name="Line 16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7" name="Line 16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4" name="Group 168"/>
            <p:cNvGrpSpPr>
              <a:grpSpLocks/>
            </p:cNvGrpSpPr>
            <p:nvPr/>
          </p:nvGrpSpPr>
          <p:grpSpPr bwMode="auto">
            <a:xfrm>
              <a:off x="1501" y="3861"/>
              <a:ext cx="213" cy="206"/>
              <a:chOff x="1131" y="3031"/>
              <a:chExt cx="213" cy="206"/>
            </a:xfrm>
          </p:grpSpPr>
          <p:sp>
            <p:nvSpPr>
              <p:cNvPr id="37954" name="Line 16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5" name="Line 17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5" name="Group 171"/>
            <p:cNvGrpSpPr>
              <a:grpSpLocks/>
            </p:cNvGrpSpPr>
            <p:nvPr/>
          </p:nvGrpSpPr>
          <p:grpSpPr bwMode="auto">
            <a:xfrm>
              <a:off x="1939" y="3854"/>
              <a:ext cx="213" cy="206"/>
              <a:chOff x="1131" y="3031"/>
              <a:chExt cx="213" cy="206"/>
            </a:xfrm>
          </p:grpSpPr>
          <p:sp>
            <p:nvSpPr>
              <p:cNvPr id="37952" name="Line 17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3" name="Line 17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6" name="Group 174"/>
            <p:cNvGrpSpPr>
              <a:grpSpLocks/>
            </p:cNvGrpSpPr>
            <p:nvPr/>
          </p:nvGrpSpPr>
          <p:grpSpPr bwMode="auto">
            <a:xfrm>
              <a:off x="2378" y="3854"/>
              <a:ext cx="213" cy="206"/>
              <a:chOff x="1131" y="3031"/>
              <a:chExt cx="213" cy="206"/>
            </a:xfrm>
          </p:grpSpPr>
          <p:sp>
            <p:nvSpPr>
              <p:cNvPr id="37950" name="Line 17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1" name="Line 17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7" name="Group 177"/>
            <p:cNvGrpSpPr>
              <a:grpSpLocks/>
            </p:cNvGrpSpPr>
            <p:nvPr/>
          </p:nvGrpSpPr>
          <p:grpSpPr bwMode="auto">
            <a:xfrm>
              <a:off x="2831" y="3854"/>
              <a:ext cx="213" cy="206"/>
              <a:chOff x="1131" y="3031"/>
              <a:chExt cx="213" cy="206"/>
            </a:xfrm>
          </p:grpSpPr>
          <p:sp>
            <p:nvSpPr>
              <p:cNvPr id="37948" name="Line 17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9" name="Line 17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8" name="Group 180"/>
            <p:cNvGrpSpPr>
              <a:grpSpLocks/>
            </p:cNvGrpSpPr>
            <p:nvPr/>
          </p:nvGrpSpPr>
          <p:grpSpPr bwMode="auto">
            <a:xfrm>
              <a:off x="3284" y="3854"/>
              <a:ext cx="213" cy="206"/>
              <a:chOff x="1131" y="3031"/>
              <a:chExt cx="213" cy="206"/>
            </a:xfrm>
          </p:grpSpPr>
          <p:sp>
            <p:nvSpPr>
              <p:cNvPr id="37946" name="Line 18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7" name="Line 18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9" name="Group 183"/>
            <p:cNvGrpSpPr>
              <a:grpSpLocks/>
            </p:cNvGrpSpPr>
            <p:nvPr/>
          </p:nvGrpSpPr>
          <p:grpSpPr bwMode="auto">
            <a:xfrm>
              <a:off x="3722" y="3847"/>
              <a:ext cx="213" cy="206"/>
              <a:chOff x="1131" y="3031"/>
              <a:chExt cx="213" cy="206"/>
            </a:xfrm>
          </p:grpSpPr>
          <p:sp>
            <p:nvSpPr>
              <p:cNvPr id="37944" name="Line 18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5" name="Line 18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0" name="Group 186"/>
            <p:cNvGrpSpPr>
              <a:grpSpLocks/>
            </p:cNvGrpSpPr>
            <p:nvPr/>
          </p:nvGrpSpPr>
          <p:grpSpPr bwMode="auto">
            <a:xfrm>
              <a:off x="4161" y="3847"/>
              <a:ext cx="213" cy="206"/>
              <a:chOff x="1131" y="3031"/>
              <a:chExt cx="213" cy="206"/>
            </a:xfrm>
          </p:grpSpPr>
          <p:sp>
            <p:nvSpPr>
              <p:cNvPr id="37942" name="Line 18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3" name="Line 18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1" name="Group 189"/>
            <p:cNvGrpSpPr>
              <a:grpSpLocks/>
            </p:cNvGrpSpPr>
            <p:nvPr/>
          </p:nvGrpSpPr>
          <p:grpSpPr bwMode="auto">
            <a:xfrm>
              <a:off x="4614" y="3847"/>
              <a:ext cx="213" cy="206"/>
              <a:chOff x="1131" y="3031"/>
              <a:chExt cx="213" cy="206"/>
            </a:xfrm>
          </p:grpSpPr>
          <p:sp>
            <p:nvSpPr>
              <p:cNvPr id="37940" name="Line 19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1" name="Line 19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2" name="Group 192"/>
            <p:cNvGrpSpPr>
              <a:grpSpLocks/>
            </p:cNvGrpSpPr>
            <p:nvPr/>
          </p:nvGrpSpPr>
          <p:grpSpPr bwMode="auto">
            <a:xfrm>
              <a:off x="596" y="3038"/>
              <a:ext cx="213" cy="206"/>
              <a:chOff x="1131" y="3031"/>
              <a:chExt cx="213" cy="206"/>
            </a:xfrm>
          </p:grpSpPr>
          <p:sp>
            <p:nvSpPr>
              <p:cNvPr id="37938" name="Line 19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9" name="Line 19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3" name="Group 195"/>
            <p:cNvGrpSpPr>
              <a:grpSpLocks/>
            </p:cNvGrpSpPr>
            <p:nvPr/>
          </p:nvGrpSpPr>
          <p:grpSpPr bwMode="auto">
            <a:xfrm>
              <a:off x="1034" y="3031"/>
              <a:ext cx="213" cy="206"/>
              <a:chOff x="1131" y="3031"/>
              <a:chExt cx="213" cy="206"/>
            </a:xfrm>
          </p:grpSpPr>
          <p:sp>
            <p:nvSpPr>
              <p:cNvPr id="37936" name="Line 19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7" name="Line 19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4" name="Group 198"/>
            <p:cNvGrpSpPr>
              <a:grpSpLocks/>
            </p:cNvGrpSpPr>
            <p:nvPr/>
          </p:nvGrpSpPr>
          <p:grpSpPr bwMode="auto">
            <a:xfrm>
              <a:off x="596" y="3450"/>
              <a:ext cx="213" cy="206"/>
              <a:chOff x="1131" y="3031"/>
              <a:chExt cx="213" cy="206"/>
            </a:xfrm>
          </p:grpSpPr>
          <p:sp>
            <p:nvSpPr>
              <p:cNvPr id="37934" name="Line 19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5" name="Line 20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5" name="Group 201"/>
            <p:cNvGrpSpPr>
              <a:grpSpLocks/>
            </p:cNvGrpSpPr>
            <p:nvPr/>
          </p:nvGrpSpPr>
          <p:grpSpPr bwMode="auto">
            <a:xfrm>
              <a:off x="1034" y="3443"/>
              <a:ext cx="213" cy="206"/>
              <a:chOff x="1131" y="3031"/>
              <a:chExt cx="213" cy="206"/>
            </a:xfrm>
          </p:grpSpPr>
          <p:sp>
            <p:nvSpPr>
              <p:cNvPr id="37932" name="Line 20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3" name="Line 20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6" name="Group 204"/>
            <p:cNvGrpSpPr>
              <a:grpSpLocks/>
            </p:cNvGrpSpPr>
            <p:nvPr/>
          </p:nvGrpSpPr>
          <p:grpSpPr bwMode="auto">
            <a:xfrm>
              <a:off x="603" y="3868"/>
              <a:ext cx="213" cy="206"/>
              <a:chOff x="1131" y="3031"/>
              <a:chExt cx="213" cy="206"/>
            </a:xfrm>
          </p:grpSpPr>
          <p:sp>
            <p:nvSpPr>
              <p:cNvPr id="37930" name="Line 20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1" name="Line 20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7" name="Group 207"/>
            <p:cNvGrpSpPr>
              <a:grpSpLocks/>
            </p:cNvGrpSpPr>
            <p:nvPr/>
          </p:nvGrpSpPr>
          <p:grpSpPr bwMode="auto">
            <a:xfrm>
              <a:off x="1041" y="3861"/>
              <a:ext cx="213" cy="206"/>
              <a:chOff x="1131" y="3031"/>
              <a:chExt cx="213" cy="206"/>
            </a:xfrm>
          </p:grpSpPr>
          <p:sp>
            <p:nvSpPr>
              <p:cNvPr id="37928" name="Line 20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29" name="Line 20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sp>
        <p:nvSpPr>
          <p:cNvPr id="1017858" name="Rectangle 2"/>
          <p:cNvSpPr>
            <a:spLocks noChangeArrowheads="1"/>
          </p:cNvSpPr>
          <p:nvPr/>
        </p:nvSpPr>
        <p:spPr bwMode="auto">
          <a:xfrm>
            <a:off x="685800" y="1401763"/>
            <a:ext cx="7772400" cy="40846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Electricity as a secondary and versatile form of energy</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wire coils in a generator experience                              reversing magnetic fields as they rotate                                    through action of a turbine of some sort,                                   usually driven by a primary energy source.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changing field produces the emf.</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emf drives the charges and creates a current.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Note how the direction of the current keeps alternating.</a:t>
            </a:r>
          </a:p>
          <a:p>
            <a:pPr>
              <a:spcBef>
                <a:spcPct val="20000"/>
              </a:spcBef>
            </a:pPr>
            <a:r>
              <a:rPr lang="en-US" sz="2400" b="1">
                <a:latin typeface="Arial" charset="0"/>
                <a:sym typeface="Symbol" pitchFamily="18" charset="2"/>
              </a:rPr>
              <a:t></a:t>
            </a:r>
            <a:r>
              <a:rPr lang="en-US" sz="2400">
                <a:latin typeface="Arial" charset="0"/>
                <a:sym typeface="Symbol" pitchFamily="18" charset="2"/>
              </a:rPr>
              <a:t>This is why your current at home is alternating current (AC).</a:t>
            </a:r>
            <a:endParaRPr lang="en-US" sz="2400">
              <a:solidFill>
                <a:srgbClr val="000000"/>
              </a:solidFill>
              <a:latin typeface="Arial" charset="0"/>
              <a:sym typeface="Symbol" pitchFamily="18" charset="2"/>
            </a:endParaRPr>
          </a:p>
        </p:txBody>
      </p:sp>
      <p:sp>
        <p:nvSpPr>
          <p:cNvPr id="1018066" name="Text Box 210"/>
          <p:cNvSpPr txBox="1">
            <a:spLocks noChangeArrowheads="1"/>
          </p:cNvSpPr>
          <p:nvPr/>
        </p:nvSpPr>
        <p:spPr bwMode="auto">
          <a:xfrm>
            <a:off x="7639050" y="5410200"/>
            <a:ext cx="1150938" cy="457200"/>
          </a:xfrm>
          <a:prstGeom prst="rect">
            <a:avLst/>
          </a:prstGeom>
          <a:noFill/>
          <a:ln w="9525">
            <a:noFill/>
            <a:miter lim="800000"/>
            <a:headEnd/>
            <a:tailEnd/>
          </a:ln>
        </p:spPr>
        <p:txBody>
          <a:bodyPr wrap="none">
            <a:spAutoFit/>
          </a:bodyPr>
          <a:lstStyle/>
          <a:p>
            <a:r>
              <a:rPr lang="en-US" sz="2400">
                <a:solidFill>
                  <a:srgbClr val="008000"/>
                </a:solidFill>
                <a:latin typeface="Arial" charset="0"/>
              </a:rPr>
              <a:t>B-Field</a:t>
            </a:r>
          </a:p>
        </p:txBody>
      </p:sp>
      <p:pic>
        <p:nvPicPr>
          <p:cNvPr id="1018096" name="Picture 240"/>
          <p:cNvPicPr>
            <a:picLocks noChangeAspect="1" noChangeArrowheads="1"/>
          </p:cNvPicPr>
          <p:nvPr/>
        </p:nvPicPr>
        <p:blipFill>
          <a:blip r:embed="rId7" cstate="print"/>
          <a:srcRect/>
          <a:stretch>
            <a:fillRect/>
          </a:stretch>
        </p:blipFill>
        <p:spPr bwMode="auto">
          <a:xfrm>
            <a:off x="6559550" y="1943100"/>
            <a:ext cx="2524125" cy="1685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7858">
                                            <p:txEl>
                                              <p:pRg st="1" end="1"/>
                                            </p:txEl>
                                          </p:spTgt>
                                        </p:tgtEl>
                                        <p:attrNameLst>
                                          <p:attrName>style.visibility</p:attrName>
                                        </p:attrNameLst>
                                      </p:cBhvr>
                                      <p:to>
                                        <p:strVal val="visible"/>
                                      </p:to>
                                    </p:set>
                                    <p:anim calcmode="lin" valueType="num">
                                      <p:cBhvr additive="base">
                                        <p:cTn id="7" dur="500" fill="hold"/>
                                        <p:tgtEl>
                                          <p:spTgt spid="1017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7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18096"/>
                                        </p:tgtEl>
                                        <p:attrNameLst>
                                          <p:attrName>style.visibility</p:attrName>
                                        </p:attrNameLst>
                                      </p:cBhvr>
                                      <p:to>
                                        <p:strVal val="visible"/>
                                      </p:to>
                                    </p:set>
                                    <p:anim calcmode="lin" valueType="num">
                                      <p:cBhvr>
                                        <p:cTn id="11" dur="500" fill="hold"/>
                                        <p:tgtEl>
                                          <p:spTgt spid="1018096"/>
                                        </p:tgtEl>
                                        <p:attrNameLst>
                                          <p:attrName>ppt_w</p:attrName>
                                        </p:attrNameLst>
                                      </p:cBhvr>
                                      <p:tavLst>
                                        <p:tav tm="0">
                                          <p:val>
                                            <p:fltVal val="0"/>
                                          </p:val>
                                        </p:tav>
                                        <p:tav tm="100000">
                                          <p:val>
                                            <p:strVal val="#ppt_w"/>
                                          </p:val>
                                        </p:tav>
                                      </p:tavLst>
                                    </p:anim>
                                    <p:anim calcmode="lin" valueType="num">
                                      <p:cBhvr>
                                        <p:cTn id="12" dur="500" fill="hold"/>
                                        <p:tgtEl>
                                          <p:spTgt spid="1018096"/>
                                        </p:tgtEl>
                                        <p:attrNameLst>
                                          <p:attrName>ppt_h</p:attrName>
                                        </p:attrNameLst>
                                      </p:cBhvr>
                                      <p:tavLst>
                                        <p:tav tm="0">
                                          <p:val>
                                            <p:fltVal val="0"/>
                                          </p:val>
                                        </p:tav>
                                        <p:tav tm="100000">
                                          <p:val>
                                            <p:strVal val="#ppt_h"/>
                                          </p:val>
                                        </p:tav>
                                      </p:tavLst>
                                    </p:anim>
                                    <p:animEffect transition="in" filter="fade">
                                      <p:cBhvr>
                                        <p:cTn id="13" dur="500"/>
                                        <p:tgtEl>
                                          <p:spTgt spid="10180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17858">
                                            <p:txEl>
                                              <p:pRg st="2" end="2"/>
                                            </p:txEl>
                                          </p:spTgt>
                                        </p:tgtEl>
                                        <p:attrNameLst>
                                          <p:attrName>style.visibility</p:attrName>
                                        </p:attrNameLst>
                                      </p:cBhvr>
                                      <p:to>
                                        <p:strVal val="visible"/>
                                      </p:to>
                                    </p:set>
                                    <p:anim calcmode="lin" valueType="num">
                                      <p:cBhvr additive="base">
                                        <p:cTn id="18" dur="500" fill="hold"/>
                                        <p:tgtEl>
                                          <p:spTgt spid="10178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17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17858">
                                            <p:txEl>
                                              <p:pRg st="3" end="3"/>
                                            </p:txEl>
                                          </p:spTgt>
                                        </p:tgtEl>
                                        <p:attrNameLst>
                                          <p:attrName>style.visibility</p:attrName>
                                        </p:attrNameLst>
                                      </p:cBhvr>
                                      <p:to>
                                        <p:strVal val="visible"/>
                                      </p:to>
                                    </p:set>
                                    <p:anim calcmode="lin" valueType="num">
                                      <p:cBhvr additive="base">
                                        <p:cTn id="24" dur="500" fill="hold"/>
                                        <p:tgtEl>
                                          <p:spTgt spid="101785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17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18066"/>
                                        </p:tgtEl>
                                        <p:attrNameLst>
                                          <p:attrName>style.visibility</p:attrName>
                                        </p:attrNameLst>
                                      </p:cBhvr>
                                      <p:to>
                                        <p:strVal val="visible"/>
                                      </p:to>
                                    </p:set>
                                    <p:anim calcmode="lin" valueType="num">
                                      <p:cBhvr additive="base">
                                        <p:cTn id="35" dur="500" fill="hold"/>
                                        <p:tgtEl>
                                          <p:spTgt spid="1018066"/>
                                        </p:tgtEl>
                                        <p:attrNameLst>
                                          <p:attrName>ppt_x</p:attrName>
                                        </p:attrNameLst>
                                      </p:cBhvr>
                                      <p:tavLst>
                                        <p:tav tm="0">
                                          <p:val>
                                            <p:strVal val="1+#ppt_w/2"/>
                                          </p:val>
                                        </p:tav>
                                        <p:tav tm="100000">
                                          <p:val>
                                            <p:strVal val="#ppt_x"/>
                                          </p:val>
                                        </p:tav>
                                      </p:tavLst>
                                    </p:anim>
                                    <p:anim calcmode="lin" valueType="num">
                                      <p:cBhvr additive="base">
                                        <p:cTn id="36" dur="500" fill="hold"/>
                                        <p:tgtEl>
                                          <p:spTgt spid="10180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018093"/>
                                        </p:tgtEl>
                                        <p:attrNameLst>
                                          <p:attrName>style.visibility</p:attrName>
                                        </p:attrNameLst>
                                      </p:cBhvr>
                                      <p:to>
                                        <p:strVal val="visible"/>
                                      </p:to>
                                    </p:set>
                                    <p:anim calcmode="lin" valueType="num">
                                      <p:cBhvr additive="base">
                                        <p:cTn id="51" dur="500" fill="hold"/>
                                        <p:tgtEl>
                                          <p:spTgt spid="1018093"/>
                                        </p:tgtEl>
                                        <p:attrNameLst>
                                          <p:attrName>ppt_x</p:attrName>
                                        </p:attrNameLst>
                                      </p:cBhvr>
                                      <p:tavLst>
                                        <p:tav tm="0">
                                          <p:val>
                                            <p:strVal val="1+#ppt_w/2"/>
                                          </p:val>
                                        </p:tav>
                                        <p:tav tm="100000">
                                          <p:val>
                                            <p:strVal val="#ppt_x"/>
                                          </p:val>
                                        </p:tav>
                                      </p:tavLst>
                                    </p:anim>
                                    <p:anim calcmode="lin" valueType="num">
                                      <p:cBhvr additive="base">
                                        <p:cTn id="52" dur="500" fill="hold"/>
                                        <p:tgtEl>
                                          <p:spTgt spid="10180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repeatCount="indefinite" accel="50000" decel="50000" fill="hold" nodeType="clickEffect">
                                  <p:stCondLst>
                                    <p:cond delay="0"/>
                                  </p:stCondLst>
                                  <p:childTnLst>
                                    <p:animMotion origin="layout" path="M -2.77778E-7 -1.48148E-6 L -0.00642 0.09838 L 0.00191 0.20625 L 0.0092 0.09676 L -2.77778E-7 -1.48148E-6 Z " pathEditMode="relative" rAng="0" ptsTypes="AAAAA">
                                      <p:cBhvr>
                                        <p:cTn id="56" dur="5000" fill="hold"/>
                                        <p:tgtEl>
                                          <p:spTgt spid="6"/>
                                        </p:tgtEl>
                                        <p:attrNameLst>
                                          <p:attrName>ppt_x</p:attrName>
                                          <p:attrName>ppt_y</p:attrName>
                                        </p:attrNameLst>
                                      </p:cBhvr>
                                      <p:rCtr x="1" y="103"/>
                                    </p:animMotion>
                                  </p:childTnLst>
                                </p:cTn>
                              </p:par>
                              <p:par>
                                <p:cTn id="57" presetID="0" presetClass="path" presetSubtype="0" repeatCount="indefinite" accel="50000" decel="50000" fill="hold" nodeType="withEffect">
                                  <p:stCondLst>
                                    <p:cond delay="0"/>
                                  </p:stCondLst>
                                  <p:childTnLst>
                                    <p:animMotion origin="layout" path="M 5.55556E-7 -3.7037E-6 L 0.10243 -0.00347 L 0.2059 -3.7037E-6 L 0.10121 0.0044 L 5.55556E-7 -3.7037E-6 Z " pathEditMode="relative" rAng="0" ptsTypes="AAAAA">
                                      <p:cBhvr>
                                        <p:cTn id="58" dur="5000" fill="hold"/>
                                        <p:tgtEl>
                                          <p:spTgt spid="3"/>
                                        </p:tgtEl>
                                        <p:attrNameLst>
                                          <p:attrName>ppt_x</p:attrName>
                                          <p:attrName>ppt_y</p:attrName>
                                        </p:attrNameLst>
                                      </p:cBhvr>
                                      <p:rCtr x="103" y="0"/>
                                    </p:animMotion>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7858">
                                            <p:txEl>
                                              <p:pRg st="4" end="4"/>
                                            </p:txEl>
                                          </p:spTgt>
                                        </p:tgtEl>
                                        <p:attrNameLst>
                                          <p:attrName>style.visibility</p:attrName>
                                        </p:attrNameLst>
                                      </p:cBhvr>
                                      <p:to>
                                        <p:strVal val="visible"/>
                                      </p:to>
                                    </p:set>
                                    <p:anim calcmode="lin" valueType="num">
                                      <p:cBhvr additive="base">
                                        <p:cTn id="63" dur="500" fill="hold"/>
                                        <p:tgtEl>
                                          <p:spTgt spid="1017858">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78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17858">
                                            <p:txEl>
                                              <p:pRg st="5" end="5"/>
                                            </p:txEl>
                                          </p:spTgt>
                                        </p:tgtEl>
                                        <p:attrNameLst>
                                          <p:attrName>style.visibility</p:attrName>
                                        </p:attrNameLst>
                                      </p:cBhvr>
                                      <p:to>
                                        <p:strVal val="visible"/>
                                      </p:to>
                                    </p:set>
                                    <p:anim calcmode="lin" valueType="num">
                                      <p:cBhvr additive="base">
                                        <p:cTn id="69" dur="500" fill="hold"/>
                                        <p:tgtEl>
                                          <p:spTgt spid="1017858">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178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093" grpId="0"/>
      <p:bldP spid="10180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most common way to generate electrical power is the coal-burning power plant.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Chemical energy in coal is released by burning.</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Heat boils water.</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Steam rotates                                                                  	a turbine.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The turbine turns                                                                  a coil of wire in a                                                          magnetic field.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Electrical power                                                                  is produced.</a:t>
            </a:r>
          </a:p>
        </p:txBody>
      </p:sp>
      <p:sp>
        <p:nvSpPr>
          <p:cNvPr id="3891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15876" name="Rectangle 68"/>
          <p:cNvSpPr>
            <a:spLocks noChangeArrowheads="1"/>
          </p:cNvSpPr>
          <p:nvPr/>
        </p:nvSpPr>
        <p:spPr bwMode="auto">
          <a:xfrm>
            <a:off x="3467100" y="4387850"/>
            <a:ext cx="969963" cy="2174875"/>
          </a:xfrm>
          <a:prstGeom prst="rect">
            <a:avLst/>
          </a:prstGeom>
          <a:gradFill rotWithShape="1">
            <a:gsLst>
              <a:gs pos="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1015877" name="Text Box 69"/>
          <p:cNvSpPr txBox="1">
            <a:spLocks noChangeArrowheads="1"/>
          </p:cNvSpPr>
          <p:nvPr/>
        </p:nvSpPr>
        <p:spPr bwMode="auto">
          <a:xfrm>
            <a:off x="3541713" y="6542088"/>
            <a:ext cx="842962" cy="366712"/>
          </a:xfrm>
          <a:prstGeom prst="rect">
            <a:avLst/>
          </a:prstGeom>
          <a:noFill/>
          <a:ln w="9525">
            <a:noFill/>
            <a:miter lim="800000"/>
            <a:headEnd/>
            <a:tailEnd/>
          </a:ln>
        </p:spPr>
        <p:txBody>
          <a:bodyPr>
            <a:spAutoFit/>
          </a:bodyPr>
          <a:lstStyle/>
          <a:p>
            <a:r>
              <a:rPr lang="en-US" sz="1800">
                <a:latin typeface="Arial" charset="0"/>
              </a:rPr>
              <a:t>Boiler</a:t>
            </a:r>
          </a:p>
        </p:txBody>
      </p:sp>
      <p:grpSp>
        <p:nvGrpSpPr>
          <p:cNvPr id="2" name="Group 70"/>
          <p:cNvGrpSpPr>
            <a:grpSpLocks/>
          </p:cNvGrpSpPr>
          <p:nvPr/>
        </p:nvGrpSpPr>
        <p:grpSpPr bwMode="auto">
          <a:xfrm>
            <a:off x="5943600" y="5187950"/>
            <a:ext cx="1177925" cy="592138"/>
            <a:chOff x="3744" y="3236"/>
            <a:chExt cx="742" cy="373"/>
          </a:xfrm>
        </p:grpSpPr>
        <p:sp>
          <p:nvSpPr>
            <p:cNvPr id="39028" name="Rectangle 71"/>
            <p:cNvSpPr>
              <a:spLocks noChangeArrowheads="1"/>
            </p:cNvSpPr>
            <p:nvPr/>
          </p:nvSpPr>
          <p:spPr bwMode="auto">
            <a:xfrm>
              <a:off x="3911" y="3257"/>
              <a:ext cx="415" cy="344"/>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29" name="Rectangle 72"/>
            <p:cNvSpPr>
              <a:spLocks noChangeArrowheads="1"/>
            </p:cNvSpPr>
            <p:nvPr/>
          </p:nvSpPr>
          <p:spPr bwMode="auto">
            <a:xfrm>
              <a:off x="3744" y="3245"/>
              <a:ext cx="169" cy="359"/>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30" name="Rectangle 73"/>
            <p:cNvSpPr>
              <a:spLocks noChangeArrowheads="1"/>
            </p:cNvSpPr>
            <p:nvPr/>
          </p:nvSpPr>
          <p:spPr bwMode="auto">
            <a:xfrm>
              <a:off x="4317" y="3236"/>
              <a:ext cx="169" cy="373"/>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grpSp>
      <p:grpSp>
        <p:nvGrpSpPr>
          <p:cNvPr id="3" name="Group 74"/>
          <p:cNvGrpSpPr>
            <a:grpSpLocks/>
          </p:cNvGrpSpPr>
          <p:nvPr/>
        </p:nvGrpSpPr>
        <p:grpSpPr bwMode="auto">
          <a:xfrm>
            <a:off x="3824288" y="4129088"/>
            <a:ext cx="2127250" cy="2138362"/>
            <a:chOff x="2409" y="2569"/>
            <a:chExt cx="1340" cy="1347"/>
          </a:xfrm>
        </p:grpSpPr>
        <p:grpSp>
          <p:nvGrpSpPr>
            <p:cNvPr id="39019" name="Group 75"/>
            <p:cNvGrpSpPr>
              <a:grpSpLocks/>
            </p:cNvGrpSpPr>
            <p:nvPr/>
          </p:nvGrpSpPr>
          <p:grpSpPr bwMode="auto">
            <a:xfrm>
              <a:off x="2409" y="2569"/>
              <a:ext cx="1338" cy="1347"/>
              <a:chOff x="2409" y="2569"/>
              <a:chExt cx="1338" cy="1347"/>
            </a:xfrm>
          </p:grpSpPr>
          <p:sp>
            <p:nvSpPr>
              <p:cNvPr id="39021" name="Rectangle 76"/>
              <p:cNvSpPr>
                <a:spLocks noChangeArrowheads="1"/>
              </p:cNvSpPr>
              <p:nvPr/>
            </p:nvSpPr>
            <p:spPr bwMode="auto">
              <a:xfrm>
                <a:off x="3235" y="2569"/>
                <a:ext cx="120" cy="54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2" name="Rectangle 77"/>
              <p:cNvSpPr>
                <a:spLocks noChangeArrowheads="1"/>
              </p:cNvSpPr>
              <p:nvPr/>
            </p:nvSpPr>
            <p:spPr bwMode="auto">
              <a:xfrm>
                <a:off x="2409" y="2571"/>
                <a:ext cx="141" cy="16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3" name="Rectangle 78"/>
              <p:cNvSpPr>
                <a:spLocks noChangeArrowheads="1"/>
              </p:cNvSpPr>
              <p:nvPr/>
            </p:nvSpPr>
            <p:spPr bwMode="auto">
              <a:xfrm>
                <a:off x="2479" y="2571"/>
                <a:ext cx="850"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4" name="Rectangle 79"/>
              <p:cNvSpPr>
                <a:spLocks noChangeArrowheads="1"/>
              </p:cNvSpPr>
              <p:nvPr/>
            </p:nvSpPr>
            <p:spPr bwMode="auto">
              <a:xfrm>
                <a:off x="2793" y="3700"/>
                <a:ext cx="435"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5" name="Rectangle 80"/>
              <p:cNvSpPr>
                <a:spLocks noChangeArrowheads="1"/>
              </p:cNvSpPr>
              <p:nvPr/>
            </p:nvSpPr>
            <p:spPr bwMode="auto">
              <a:xfrm>
                <a:off x="3231" y="3112"/>
                <a:ext cx="513" cy="253"/>
              </a:xfrm>
              <a:prstGeom prst="rect">
                <a:avLst/>
              </a:prstGeom>
              <a:gradFill rotWithShape="1">
                <a:gsLst>
                  <a:gs pos="0">
                    <a:srgbClr val="FF6600"/>
                  </a:gs>
                  <a:gs pos="100000">
                    <a:srgbClr val="762F00"/>
                  </a:gs>
                </a:gsLst>
                <a:lin ang="5400000" scaled="1"/>
              </a:gradFill>
              <a:ln w="9525">
                <a:noFill/>
                <a:miter lim="800000"/>
                <a:headEnd/>
                <a:tailEnd/>
              </a:ln>
            </p:spPr>
            <p:txBody>
              <a:bodyPr wrap="none" anchor="ctr"/>
              <a:lstStyle/>
              <a:p>
                <a:endParaRPr lang="en-US"/>
              </a:p>
            </p:txBody>
          </p:sp>
          <p:sp>
            <p:nvSpPr>
              <p:cNvPr id="39026" name="Rectangle 81"/>
              <p:cNvSpPr>
                <a:spLocks noChangeArrowheads="1"/>
              </p:cNvSpPr>
              <p:nvPr/>
            </p:nvSpPr>
            <p:spPr bwMode="auto">
              <a:xfrm>
                <a:off x="3234" y="3362"/>
                <a:ext cx="513" cy="288"/>
              </a:xfrm>
              <a:prstGeom prst="rect">
                <a:avLst/>
              </a:prstGeom>
              <a:gradFill rotWithShape="1">
                <a:gsLst>
                  <a:gs pos="0">
                    <a:srgbClr val="FF6600"/>
                  </a:gs>
                  <a:gs pos="100000">
                    <a:srgbClr val="762F00"/>
                  </a:gs>
                </a:gsLst>
                <a:lin ang="18900000" scaled="1"/>
              </a:gradFill>
              <a:ln w="9525">
                <a:noFill/>
                <a:miter lim="800000"/>
                <a:headEnd/>
                <a:tailEnd/>
              </a:ln>
            </p:spPr>
            <p:txBody>
              <a:bodyPr wrap="none" anchor="ctr"/>
              <a:lstStyle/>
              <a:p>
                <a:endParaRPr lang="en-US"/>
              </a:p>
            </p:txBody>
          </p:sp>
          <p:sp>
            <p:nvSpPr>
              <p:cNvPr id="39027" name="Rectangle 82"/>
              <p:cNvSpPr>
                <a:spLocks noChangeArrowheads="1"/>
              </p:cNvSpPr>
              <p:nvPr/>
            </p:nvSpPr>
            <p:spPr bwMode="auto">
              <a:xfrm>
                <a:off x="3224" y="3646"/>
                <a:ext cx="520" cy="27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39020" name="Rectangle 83" descr="Wide upward diagonal"/>
            <p:cNvSpPr>
              <a:spLocks noChangeArrowheads="1"/>
            </p:cNvSpPr>
            <p:nvPr/>
          </p:nvSpPr>
          <p:spPr bwMode="auto">
            <a:xfrm>
              <a:off x="3278" y="3278"/>
              <a:ext cx="471" cy="288"/>
            </a:xfrm>
            <a:prstGeom prst="rect">
              <a:avLst/>
            </a:prstGeom>
            <a:pattFill prst="wdUpDiag">
              <a:fgClr>
                <a:schemeClr val="tx1"/>
              </a:fgClr>
              <a:bgClr>
                <a:srgbClr val="666666"/>
              </a:bgClr>
            </a:pattFill>
            <a:ln w="9525">
              <a:solidFill>
                <a:schemeClr val="tx1"/>
              </a:solidFill>
              <a:miter lim="800000"/>
              <a:headEnd/>
              <a:tailEnd/>
            </a:ln>
          </p:spPr>
          <p:txBody>
            <a:bodyPr wrap="none" anchor="ctr"/>
            <a:lstStyle/>
            <a:p>
              <a:endParaRPr lang="en-US"/>
            </a:p>
          </p:txBody>
        </p:sp>
      </p:grpSp>
      <p:sp>
        <p:nvSpPr>
          <p:cNvPr id="1015892" name="Text Box 84"/>
          <p:cNvSpPr txBox="1">
            <a:spLocks noChangeArrowheads="1"/>
          </p:cNvSpPr>
          <p:nvPr/>
        </p:nvSpPr>
        <p:spPr bwMode="auto">
          <a:xfrm>
            <a:off x="5238750" y="4641850"/>
            <a:ext cx="1163638" cy="366713"/>
          </a:xfrm>
          <a:prstGeom prst="rect">
            <a:avLst/>
          </a:prstGeom>
          <a:noFill/>
          <a:ln w="9525">
            <a:noFill/>
            <a:miter lim="800000"/>
            <a:headEnd/>
            <a:tailEnd/>
          </a:ln>
        </p:spPr>
        <p:txBody>
          <a:bodyPr>
            <a:spAutoFit/>
          </a:bodyPr>
          <a:lstStyle/>
          <a:p>
            <a:r>
              <a:rPr lang="en-US" sz="1800">
                <a:latin typeface="Arial" charset="0"/>
              </a:rPr>
              <a:t>Turbine</a:t>
            </a:r>
          </a:p>
        </p:txBody>
      </p:sp>
      <p:sp>
        <p:nvSpPr>
          <p:cNvPr id="1015893" name="Text Box 85"/>
          <p:cNvSpPr txBox="1">
            <a:spLocks noChangeArrowheads="1"/>
          </p:cNvSpPr>
          <p:nvPr/>
        </p:nvSpPr>
        <p:spPr bwMode="auto">
          <a:xfrm>
            <a:off x="5930900" y="4881563"/>
            <a:ext cx="1374775" cy="366712"/>
          </a:xfrm>
          <a:prstGeom prst="rect">
            <a:avLst/>
          </a:prstGeom>
          <a:noFill/>
          <a:ln w="9525">
            <a:noFill/>
            <a:miter lim="800000"/>
            <a:headEnd/>
            <a:tailEnd/>
          </a:ln>
        </p:spPr>
        <p:txBody>
          <a:bodyPr>
            <a:spAutoFit/>
          </a:bodyPr>
          <a:lstStyle/>
          <a:p>
            <a:r>
              <a:rPr lang="en-US" sz="1800">
                <a:latin typeface="Arial" charset="0"/>
              </a:rPr>
              <a:t>Generator</a:t>
            </a:r>
          </a:p>
        </p:txBody>
      </p:sp>
      <p:sp>
        <p:nvSpPr>
          <p:cNvPr id="1015894" name="Text Box 86"/>
          <p:cNvSpPr txBox="1">
            <a:spLocks noChangeArrowheads="1"/>
          </p:cNvSpPr>
          <p:nvPr/>
        </p:nvSpPr>
        <p:spPr bwMode="auto">
          <a:xfrm>
            <a:off x="5102225" y="6246813"/>
            <a:ext cx="1374775" cy="366712"/>
          </a:xfrm>
          <a:prstGeom prst="rect">
            <a:avLst/>
          </a:prstGeom>
          <a:noFill/>
          <a:ln w="9525">
            <a:noFill/>
            <a:miter lim="800000"/>
            <a:headEnd/>
            <a:tailEnd/>
          </a:ln>
        </p:spPr>
        <p:txBody>
          <a:bodyPr>
            <a:spAutoFit/>
          </a:bodyPr>
          <a:lstStyle/>
          <a:p>
            <a:r>
              <a:rPr lang="en-US" sz="1800">
                <a:latin typeface="Arial" charset="0"/>
              </a:rPr>
              <a:t>Condenser</a:t>
            </a:r>
          </a:p>
        </p:txBody>
      </p:sp>
      <p:grpSp>
        <p:nvGrpSpPr>
          <p:cNvPr id="5" name="Group 87"/>
          <p:cNvGrpSpPr>
            <a:grpSpLocks/>
          </p:cNvGrpSpPr>
          <p:nvPr/>
        </p:nvGrpSpPr>
        <p:grpSpPr bwMode="auto">
          <a:xfrm>
            <a:off x="5430838" y="5900738"/>
            <a:ext cx="3713162" cy="450850"/>
            <a:chOff x="3421" y="3685"/>
            <a:chExt cx="2339" cy="284"/>
          </a:xfrm>
        </p:grpSpPr>
        <p:sp>
          <p:nvSpPr>
            <p:cNvPr id="1015896" name="Rectangle 88"/>
            <p:cNvSpPr>
              <a:spLocks noChangeArrowheads="1"/>
            </p:cNvSpPr>
            <p:nvPr/>
          </p:nvSpPr>
          <p:spPr bwMode="auto">
            <a:xfrm>
              <a:off x="3421" y="383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7" name="Rectangle 89"/>
            <p:cNvSpPr>
              <a:spLocks noChangeArrowheads="1"/>
            </p:cNvSpPr>
            <p:nvPr/>
          </p:nvSpPr>
          <p:spPr bwMode="auto">
            <a:xfrm>
              <a:off x="3421" y="368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8" name="Rectangle 90"/>
            <p:cNvSpPr>
              <a:spLocks noChangeArrowheads="1"/>
            </p:cNvSpPr>
            <p:nvPr/>
          </p:nvSpPr>
          <p:spPr bwMode="auto">
            <a:xfrm rot="16200000">
              <a:off x="3364" y="3758"/>
              <a:ext cx="173"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9" name="Oval 91"/>
            <p:cNvSpPr>
              <a:spLocks noChangeArrowheads="1"/>
            </p:cNvSpPr>
            <p:nvPr/>
          </p:nvSpPr>
          <p:spPr bwMode="auto">
            <a:xfrm>
              <a:off x="4397" y="3779"/>
              <a:ext cx="190" cy="19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grpSp>
        <p:nvGrpSpPr>
          <p:cNvPr id="6" name="Group 92"/>
          <p:cNvGrpSpPr>
            <a:grpSpLocks/>
          </p:cNvGrpSpPr>
          <p:nvPr/>
        </p:nvGrpSpPr>
        <p:grpSpPr bwMode="auto">
          <a:xfrm>
            <a:off x="7400925" y="4560888"/>
            <a:ext cx="1009650" cy="2347912"/>
            <a:chOff x="4756" y="2710"/>
            <a:chExt cx="636" cy="1479"/>
          </a:xfrm>
        </p:grpSpPr>
        <p:grpSp>
          <p:nvGrpSpPr>
            <p:cNvPr id="38978" name="Group 93"/>
            <p:cNvGrpSpPr>
              <a:grpSpLocks/>
            </p:cNvGrpSpPr>
            <p:nvPr/>
          </p:nvGrpSpPr>
          <p:grpSpPr bwMode="auto">
            <a:xfrm>
              <a:off x="5011" y="2710"/>
              <a:ext cx="125" cy="1479"/>
              <a:chOff x="5011" y="2710"/>
              <a:chExt cx="125" cy="1479"/>
            </a:xfrm>
          </p:grpSpPr>
          <p:grpSp>
            <p:nvGrpSpPr>
              <p:cNvPr id="38991" name="Group 94"/>
              <p:cNvGrpSpPr>
                <a:grpSpLocks/>
              </p:cNvGrpSpPr>
              <p:nvPr/>
            </p:nvGrpSpPr>
            <p:grpSpPr bwMode="auto">
              <a:xfrm>
                <a:off x="5011" y="2710"/>
                <a:ext cx="120" cy="246"/>
                <a:chOff x="5031" y="2710"/>
                <a:chExt cx="206" cy="246"/>
              </a:xfrm>
            </p:grpSpPr>
            <p:sp>
              <p:nvSpPr>
                <p:cNvPr id="39012" name="Rectangle 9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3" name="Line 9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4" name="Line 9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2" name="Group 98"/>
              <p:cNvGrpSpPr>
                <a:grpSpLocks/>
              </p:cNvGrpSpPr>
              <p:nvPr/>
            </p:nvGrpSpPr>
            <p:grpSpPr bwMode="auto">
              <a:xfrm>
                <a:off x="5015" y="2953"/>
                <a:ext cx="120" cy="246"/>
                <a:chOff x="5031" y="2710"/>
                <a:chExt cx="206" cy="246"/>
              </a:xfrm>
            </p:grpSpPr>
            <p:sp>
              <p:nvSpPr>
                <p:cNvPr id="39009" name="Rectangle 9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0" name="Line 10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1" name="Line 10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3" name="Group 102"/>
              <p:cNvGrpSpPr>
                <a:grpSpLocks/>
              </p:cNvGrpSpPr>
              <p:nvPr/>
            </p:nvGrpSpPr>
            <p:grpSpPr bwMode="auto">
              <a:xfrm>
                <a:off x="5016" y="3202"/>
                <a:ext cx="120" cy="246"/>
                <a:chOff x="5031" y="2710"/>
                <a:chExt cx="206" cy="246"/>
              </a:xfrm>
            </p:grpSpPr>
            <p:sp>
              <p:nvSpPr>
                <p:cNvPr id="39006" name="Rectangle 10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7" name="Line 10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8" name="Line 10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4" name="Group 106"/>
              <p:cNvGrpSpPr>
                <a:grpSpLocks/>
              </p:cNvGrpSpPr>
              <p:nvPr/>
            </p:nvGrpSpPr>
            <p:grpSpPr bwMode="auto">
              <a:xfrm>
                <a:off x="5011" y="3445"/>
                <a:ext cx="120" cy="246"/>
                <a:chOff x="5031" y="2710"/>
                <a:chExt cx="206" cy="246"/>
              </a:xfrm>
            </p:grpSpPr>
            <p:sp>
              <p:nvSpPr>
                <p:cNvPr id="39003" name="Rectangle 10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4" name="Line 10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5" name="Line 10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5" name="Group 110"/>
              <p:cNvGrpSpPr>
                <a:grpSpLocks/>
              </p:cNvGrpSpPr>
              <p:nvPr/>
            </p:nvGrpSpPr>
            <p:grpSpPr bwMode="auto">
              <a:xfrm>
                <a:off x="5015" y="3694"/>
                <a:ext cx="120" cy="246"/>
                <a:chOff x="5031" y="2710"/>
                <a:chExt cx="206" cy="246"/>
              </a:xfrm>
            </p:grpSpPr>
            <p:sp>
              <p:nvSpPr>
                <p:cNvPr id="39000" name="Rectangle 11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1" name="Line 11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2" name="Line 11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6" name="Group 114"/>
              <p:cNvGrpSpPr>
                <a:grpSpLocks/>
              </p:cNvGrpSpPr>
              <p:nvPr/>
            </p:nvGrpSpPr>
            <p:grpSpPr bwMode="auto">
              <a:xfrm>
                <a:off x="5016" y="3943"/>
                <a:ext cx="120" cy="246"/>
                <a:chOff x="5031" y="2710"/>
                <a:chExt cx="206" cy="246"/>
              </a:xfrm>
            </p:grpSpPr>
            <p:sp>
              <p:nvSpPr>
                <p:cNvPr id="38997" name="Rectangle 11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98" name="Line 11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99" name="Line 11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79" name="Group 118"/>
            <p:cNvGrpSpPr>
              <a:grpSpLocks/>
            </p:cNvGrpSpPr>
            <p:nvPr/>
          </p:nvGrpSpPr>
          <p:grpSpPr bwMode="auto">
            <a:xfrm>
              <a:off x="5125" y="2710"/>
              <a:ext cx="259" cy="81"/>
              <a:chOff x="5125" y="2710"/>
              <a:chExt cx="353" cy="111"/>
            </a:xfrm>
          </p:grpSpPr>
          <p:sp>
            <p:nvSpPr>
              <p:cNvPr id="38989" name="AutoShape 119"/>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90" name="Line 120"/>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0" name="Group 121"/>
            <p:cNvGrpSpPr>
              <a:grpSpLocks/>
            </p:cNvGrpSpPr>
            <p:nvPr/>
          </p:nvGrpSpPr>
          <p:grpSpPr bwMode="auto">
            <a:xfrm flipH="1">
              <a:off x="4756" y="2711"/>
              <a:ext cx="259" cy="81"/>
              <a:chOff x="5125" y="2710"/>
              <a:chExt cx="353" cy="111"/>
            </a:xfrm>
          </p:grpSpPr>
          <p:sp>
            <p:nvSpPr>
              <p:cNvPr id="38987" name="AutoShape 122"/>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8" name="Line 123"/>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1" name="Group 124"/>
            <p:cNvGrpSpPr>
              <a:grpSpLocks/>
            </p:cNvGrpSpPr>
            <p:nvPr/>
          </p:nvGrpSpPr>
          <p:grpSpPr bwMode="auto">
            <a:xfrm>
              <a:off x="5133" y="2947"/>
              <a:ext cx="259" cy="81"/>
              <a:chOff x="5125" y="2710"/>
              <a:chExt cx="353" cy="111"/>
            </a:xfrm>
          </p:grpSpPr>
          <p:sp>
            <p:nvSpPr>
              <p:cNvPr id="38985" name="AutoShape 125"/>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6" name="Line 126"/>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2" name="Group 127"/>
            <p:cNvGrpSpPr>
              <a:grpSpLocks/>
            </p:cNvGrpSpPr>
            <p:nvPr/>
          </p:nvGrpSpPr>
          <p:grpSpPr bwMode="auto">
            <a:xfrm flipH="1">
              <a:off x="4758" y="2948"/>
              <a:ext cx="259" cy="81"/>
              <a:chOff x="5125" y="2710"/>
              <a:chExt cx="353" cy="111"/>
            </a:xfrm>
          </p:grpSpPr>
          <p:sp>
            <p:nvSpPr>
              <p:cNvPr id="38983" name="AutoShape 128"/>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4" name="Line 129"/>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grpSp>
        <p:nvGrpSpPr>
          <p:cNvPr id="18" name="Group 130"/>
          <p:cNvGrpSpPr>
            <a:grpSpLocks/>
          </p:cNvGrpSpPr>
          <p:nvPr/>
        </p:nvGrpSpPr>
        <p:grpSpPr bwMode="auto">
          <a:xfrm>
            <a:off x="8539163" y="3870325"/>
            <a:ext cx="604837" cy="1404938"/>
            <a:chOff x="4756" y="2710"/>
            <a:chExt cx="636" cy="1479"/>
          </a:xfrm>
        </p:grpSpPr>
        <p:grpSp>
          <p:nvGrpSpPr>
            <p:cNvPr id="38941" name="Group 131"/>
            <p:cNvGrpSpPr>
              <a:grpSpLocks/>
            </p:cNvGrpSpPr>
            <p:nvPr/>
          </p:nvGrpSpPr>
          <p:grpSpPr bwMode="auto">
            <a:xfrm>
              <a:off x="5011" y="2710"/>
              <a:ext cx="125" cy="1479"/>
              <a:chOff x="5011" y="2710"/>
              <a:chExt cx="125" cy="1479"/>
            </a:xfrm>
          </p:grpSpPr>
          <p:grpSp>
            <p:nvGrpSpPr>
              <p:cNvPr id="38954" name="Group 132"/>
              <p:cNvGrpSpPr>
                <a:grpSpLocks/>
              </p:cNvGrpSpPr>
              <p:nvPr/>
            </p:nvGrpSpPr>
            <p:grpSpPr bwMode="auto">
              <a:xfrm>
                <a:off x="5011" y="2710"/>
                <a:ext cx="120" cy="246"/>
                <a:chOff x="5031" y="2710"/>
                <a:chExt cx="206" cy="246"/>
              </a:xfrm>
            </p:grpSpPr>
            <p:sp>
              <p:nvSpPr>
                <p:cNvPr id="38975" name="Rectangle 13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6" name="Line 13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7" name="Line 13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5" name="Group 136"/>
              <p:cNvGrpSpPr>
                <a:grpSpLocks/>
              </p:cNvGrpSpPr>
              <p:nvPr/>
            </p:nvGrpSpPr>
            <p:grpSpPr bwMode="auto">
              <a:xfrm>
                <a:off x="5015" y="2953"/>
                <a:ext cx="120" cy="246"/>
                <a:chOff x="5031" y="2710"/>
                <a:chExt cx="206" cy="246"/>
              </a:xfrm>
            </p:grpSpPr>
            <p:sp>
              <p:nvSpPr>
                <p:cNvPr id="38972" name="Rectangle 13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3" name="Line 13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4" name="Line 13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6" name="Group 140"/>
              <p:cNvGrpSpPr>
                <a:grpSpLocks/>
              </p:cNvGrpSpPr>
              <p:nvPr/>
            </p:nvGrpSpPr>
            <p:grpSpPr bwMode="auto">
              <a:xfrm>
                <a:off x="5016" y="3202"/>
                <a:ext cx="120" cy="246"/>
                <a:chOff x="5031" y="2710"/>
                <a:chExt cx="206" cy="246"/>
              </a:xfrm>
            </p:grpSpPr>
            <p:sp>
              <p:nvSpPr>
                <p:cNvPr id="38969" name="Rectangle 14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0" name="Line 14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1" name="Line 14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7" name="Group 144"/>
              <p:cNvGrpSpPr>
                <a:grpSpLocks/>
              </p:cNvGrpSpPr>
              <p:nvPr/>
            </p:nvGrpSpPr>
            <p:grpSpPr bwMode="auto">
              <a:xfrm>
                <a:off x="5011" y="3445"/>
                <a:ext cx="120" cy="246"/>
                <a:chOff x="5031" y="2710"/>
                <a:chExt cx="206" cy="246"/>
              </a:xfrm>
            </p:grpSpPr>
            <p:sp>
              <p:nvSpPr>
                <p:cNvPr id="38966" name="Rectangle 14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7" name="Line 14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8" name="Line 14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8" name="Group 148"/>
              <p:cNvGrpSpPr>
                <a:grpSpLocks/>
              </p:cNvGrpSpPr>
              <p:nvPr/>
            </p:nvGrpSpPr>
            <p:grpSpPr bwMode="auto">
              <a:xfrm>
                <a:off x="5015" y="3694"/>
                <a:ext cx="120" cy="246"/>
                <a:chOff x="5031" y="2710"/>
                <a:chExt cx="206" cy="246"/>
              </a:xfrm>
            </p:grpSpPr>
            <p:sp>
              <p:nvSpPr>
                <p:cNvPr id="38963" name="Rectangle 14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4" name="Line 15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5" name="Line 15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9" name="Group 152"/>
              <p:cNvGrpSpPr>
                <a:grpSpLocks/>
              </p:cNvGrpSpPr>
              <p:nvPr/>
            </p:nvGrpSpPr>
            <p:grpSpPr bwMode="auto">
              <a:xfrm>
                <a:off x="5016" y="3943"/>
                <a:ext cx="120" cy="246"/>
                <a:chOff x="5031" y="2710"/>
                <a:chExt cx="206" cy="246"/>
              </a:xfrm>
            </p:grpSpPr>
            <p:sp>
              <p:nvSpPr>
                <p:cNvPr id="38960" name="Rectangle 15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1" name="Line 15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2" name="Line 15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42" name="Group 156"/>
            <p:cNvGrpSpPr>
              <a:grpSpLocks/>
            </p:cNvGrpSpPr>
            <p:nvPr/>
          </p:nvGrpSpPr>
          <p:grpSpPr bwMode="auto">
            <a:xfrm>
              <a:off x="5125" y="2710"/>
              <a:ext cx="259" cy="81"/>
              <a:chOff x="5125" y="2710"/>
              <a:chExt cx="353" cy="111"/>
            </a:xfrm>
          </p:grpSpPr>
          <p:sp>
            <p:nvSpPr>
              <p:cNvPr id="38952" name="AutoShape 157"/>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3" name="Line 158"/>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3" name="Group 159"/>
            <p:cNvGrpSpPr>
              <a:grpSpLocks/>
            </p:cNvGrpSpPr>
            <p:nvPr/>
          </p:nvGrpSpPr>
          <p:grpSpPr bwMode="auto">
            <a:xfrm flipH="1">
              <a:off x="4756" y="2711"/>
              <a:ext cx="259" cy="81"/>
              <a:chOff x="5125" y="2710"/>
              <a:chExt cx="353" cy="111"/>
            </a:xfrm>
          </p:grpSpPr>
          <p:sp>
            <p:nvSpPr>
              <p:cNvPr id="38950" name="AutoShape 160"/>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1" name="Line 161"/>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4" name="Group 162"/>
            <p:cNvGrpSpPr>
              <a:grpSpLocks/>
            </p:cNvGrpSpPr>
            <p:nvPr/>
          </p:nvGrpSpPr>
          <p:grpSpPr bwMode="auto">
            <a:xfrm>
              <a:off x="5133" y="2947"/>
              <a:ext cx="259" cy="81"/>
              <a:chOff x="5125" y="2710"/>
              <a:chExt cx="353" cy="111"/>
            </a:xfrm>
          </p:grpSpPr>
          <p:sp>
            <p:nvSpPr>
              <p:cNvPr id="38948" name="AutoShape 163"/>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9" name="Line 164"/>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5" name="Group 165"/>
            <p:cNvGrpSpPr>
              <a:grpSpLocks/>
            </p:cNvGrpSpPr>
            <p:nvPr/>
          </p:nvGrpSpPr>
          <p:grpSpPr bwMode="auto">
            <a:xfrm flipH="1">
              <a:off x="4758" y="2948"/>
              <a:ext cx="259" cy="81"/>
              <a:chOff x="5125" y="2710"/>
              <a:chExt cx="353" cy="111"/>
            </a:xfrm>
          </p:grpSpPr>
          <p:sp>
            <p:nvSpPr>
              <p:cNvPr id="38946" name="AutoShape 166"/>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7" name="Line 167"/>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sp>
        <p:nvSpPr>
          <p:cNvPr id="1015976" name="Freeform 168"/>
          <p:cNvSpPr>
            <a:spLocks/>
          </p:cNvSpPr>
          <p:nvPr/>
        </p:nvSpPr>
        <p:spPr bwMode="auto">
          <a:xfrm>
            <a:off x="7392988" y="3943350"/>
            <a:ext cx="1149350" cy="757238"/>
          </a:xfrm>
          <a:custGeom>
            <a:avLst/>
            <a:gdLst>
              <a:gd name="T0" fmla="*/ 724 w 724"/>
              <a:gd name="T1" fmla="*/ 0 h 477"/>
              <a:gd name="T2" fmla="*/ 583 w 724"/>
              <a:gd name="T3" fmla="*/ 302 h 477"/>
              <a:gd name="T4" fmla="*/ 0 w 724"/>
              <a:gd name="T5" fmla="*/ 477 h 477"/>
              <a:gd name="T6" fmla="*/ 0 60000 65536"/>
              <a:gd name="T7" fmla="*/ 0 60000 65536"/>
              <a:gd name="T8" fmla="*/ 0 60000 65536"/>
              <a:gd name="T9" fmla="*/ 0 w 724"/>
              <a:gd name="T10" fmla="*/ 0 h 477"/>
              <a:gd name="T11" fmla="*/ 724 w 724"/>
              <a:gd name="T12" fmla="*/ 477 h 477"/>
            </a:gdLst>
            <a:ahLst/>
            <a:cxnLst>
              <a:cxn ang="T6">
                <a:pos x="T0" y="T1"/>
              </a:cxn>
              <a:cxn ang="T7">
                <a:pos x="T2" y="T3"/>
              </a:cxn>
              <a:cxn ang="T8">
                <a:pos x="T4" y="T5"/>
              </a:cxn>
            </a:cxnLst>
            <a:rect l="T9" t="T10" r="T11" b="T12"/>
            <a:pathLst>
              <a:path w="724" h="477">
                <a:moveTo>
                  <a:pt x="724" y="0"/>
                </a:moveTo>
                <a:cubicBezTo>
                  <a:pt x="714" y="111"/>
                  <a:pt x="704" y="223"/>
                  <a:pt x="583" y="302"/>
                </a:cubicBezTo>
                <a:cubicBezTo>
                  <a:pt x="462" y="381"/>
                  <a:pt x="231" y="429"/>
                  <a:pt x="0" y="477"/>
                </a:cubicBezTo>
              </a:path>
            </a:pathLst>
          </a:custGeom>
          <a:noFill/>
          <a:ln w="9525">
            <a:solidFill>
              <a:schemeClr val="tx1"/>
            </a:solidFill>
            <a:round/>
            <a:headEnd/>
            <a:tailEnd/>
          </a:ln>
        </p:spPr>
        <p:txBody>
          <a:bodyPr/>
          <a:lstStyle/>
          <a:p>
            <a:endParaRPr lang="en-US"/>
          </a:p>
        </p:txBody>
      </p:sp>
      <p:sp>
        <p:nvSpPr>
          <p:cNvPr id="1015977" name="Freeform 169"/>
          <p:cNvSpPr>
            <a:spLocks/>
          </p:cNvSpPr>
          <p:nvPr/>
        </p:nvSpPr>
        <p:spPr bwMode="auto">
          <a:xfrm>
            <a:off x="7381875" y="4176713"/>
            <a:ext cx="1160463" cy="903287"/>
          </a:xfrm>
          <a:custGeom>
            <a:avLst/>
            <a:gdLst>
              <a:gd name="T0" fmla="*/ 731 w 731"/>
              <a:gd name="T1" fmla="*/ 0 h 569"/>
              <a:gd name="T2" fmla="*/ 555 w 731"/>
              <a:gd name="T3" fmla="*/ 436 h 569"/>
              <a:gd name="T4" fmla="*/ 0 w 731"/>
              <a:gd name="T5" fmla="*/ 569 h 569"/>
              <a:gd name="T6" fmla="*/ 0 60000 65536"/>
              <a:gd name="T7" fmla="*/ 0 60000 65536"/>
              <a:gd name="T8" fmla="*/ 0 60000 65536"/>
              <a:gd name="T9" fmla="*/ 0 w 731"/>
              <a:gd name="T10" fmla="*/ 0 h 569"/>
              <a:gd name="T11" fmla="*/ 731 w 731"/>
              <a:gd name="T12" fmla="*/ 569 h 569"/>
            </a:gdLst>
            <a:ahLst/>
            <a:cxnLst>
              <a:cxn ang="T6">
                <a:pos x="T0" y="T1"/>
              </a:cxn>
              <a:cxn ang="T7">
                <a:pos x="T2" y="T3"/>
              </a:cxn>
              <a:cxn ang="T8">
                <a:pos x="T4" y="T5"/>
              </a:cxn>
            </a:cxnLst>
            <a:rect l="T9" t="T10" r="T11" b="T12"/>
            <a:pathLst>
              <a:path w="731" h="569">
                <a:moveTo>
                  <a:pt x="731" y="0"/>
                </a:moveTo>
                <a:cubicBezTo>
                  <a:pt x="704" y="170"/>
                  <a:pt x="677" y="341"/>
                  <a:pt x="555" y="436"/>
                </a:cubicBezTo>
                <a:cubicBezTo>
                  <a:pt x="433" y="531"/>
                  <a:pt x="216" y="550"/>
                  <a:pt x="0" y="569"/>
                </a:cubicBezTo>
              </a:path>
            </a:pathLst>
          </a:custGeom>
          <a:noFill/>
          <a:ln w="9525">
            <a:solidFill>
              <a:schemeClr val="tx1"/>
            </a:solidFill>
            <a:round/>
            <a:headEnd/>
            <a:tailEnd/>
          </a:ln>
        </p:spPr>
        <p:txBody>
          <a:bodyPr/>
          <a:lstStyle/>
          <a:p>
            <a:endParaRPr lang="en-US"/>
          </a:p>
        </p:txBody>
      </p:sp>
      <p:sp>
        <p:nvSpPr>
          <p:cNvPr id="1015978" name="Freeform 170"/>
          <p:cNvSpPr>
            <a:spLocks/>
          </p:cNvSpPr>
          <p:nvPr/>
        </p:nvSpPr>
        <p:spPr bwMode="auto">
          <a:xfrm>
            <a:off x="7115175" y="4689475"/>
            <a:ext cx="266700" cy="719138"/>
          </a:xfrm>
          <a:custGeom>
            <a:avLst/>
            <a:gdLst>
              <a:gd name="T0" fmla="*/ 168 w 168"/>
              <a:gd name="T1" fmla="*/ 0 h 453"/>
              <a:gd name="T2" fmla="*/ 98 w 168"/>
              <a:gd name="T3" fmla="*/ 379 h 453"/>
              <a:gd name="T4" fmla="*/ 0 w 168"/>
              <a:gd name="T5" fmla="*/ 443 h 453"/>
              <a:gd name="T6" fmla="*/ 0 60000 65536"/>
              <a:gd name="T7" fmla="*/ 0 60000 65536"/>
              <a:gd name="T8" fmla="*/ 0 60000 65536"/>
              <a:gd name="T9" fmla="*/ 0 w 168"/>
              <a:gd name="T10" fmla="*/ 0 h 453"/>
              <a:gd name="T11" fmla="*/ 168 w 168"/>
              <a:gd name="T12" fmla="*/ 453 h 453"/>
            </a:gdLst>
            <a:ahLst/>
            <a:cxnLst>
              <a:cxn ang="T6">
                <a:pos x="T0" y="T1"/>
              </a:cxn>
              <a:cxn ang="T7">
                <a:pos x="T2" y="T3"/>
              </a:cxn>
              <a:cxn ang="T8">
                <a:pos x="T4" y="T5"/>
              </a:cxn>
            </a:cxnLst>
            <a:rect l="T9" t="T10" r="T11" b="T12"/>
            <a:pathLst>
              <a:path w="168" h="453">
                <a:moveTo>
                  <a:pt x="168" y="0"/>
                </a:moveTo>
                <a:cubicBezTo>
                  <a:pt x="147" y="152"/>
                  <a:pt x="126" y="305"/>
                  <a:pt x="98" y="379"/>
                </a:cubicBezTo>
                <a:cubicBezTo>
                  <a:pt x="70" y="453"/>
                  <a:pt x="35" y="448"/>
                  <a:pt x="0" y="443"/>
                </a:cubicBezTo>
              </a:path>
            </a:pathLst>
          </a:custGeom>
          <a:noFill/>
          <a:ln w="9525">
            <a:solidFill>
              <a:schemeClr val="tx1"/>
            </a:solidFill>
            <a:round/>
            <a:headEnd/>
            <a:tailEnd/>
          </a:ln>
        </p:spPr>
        <p:txBody>
          <a:bodyPr/>
          <a:lstStyle/>
          <a:p>
            <a:endParaRPr lang="en-US"/>
          </a:p>
        </p:txBody>
      </p:sp>
      <p:sp>
        <p:nvSpPr>
          <p:cNvPr id="1015979" name="Freeform 171"/>
          <p:cNvSpPr>
            <a:spLocks/>
          </p:cNvSpPr>
          <p:nvPr/>
        </p:nvSpPr>
        <p:spPr bwMode="auto">
          <a:xfrm>
            <a:off x="7104063" y="5057775"/>
            <a:ext cx="292100" cy="488950"/>
          </a:xfrm>
          <a:custGeom>
            <a:avLst/>
            <a:gdLst>
              <a:gd name="T0" fmla="*/ 182 w 184"/>
              <a:gd name="T1" fmla="*/ 0 h 308"/>
              <a:gd name="T2" fmla="*/ 154 w 184"/>
              <a:gd name="T3" fmla="*/ 260 h 308"/>
              <a:gd name="T4" fmla="*/ 0 w 184"/>
              <a:gd name="T5" fmla="*/ 288 h 308"/>
              <a:gd name="T6" fmla="*/ 0 60000 65536"/>
              <a:gd name="T7" fmla="*/ 0 60000 65536"/>
              <a:gd name="T8" fmla="*/ 0 60000 65536"/>
              <a:gd name="T9" fmla="*/ 0 w 184"/>
              <a:gd name="T10" fmla="*/ 0 h 308"/>
              <a:gd name="T11" fmla="*/ 184 w 184"/>
              <a:gd name="T12" fmla="*/ 308 h 308"/>
            </a:gdLst>
            <a:ahLst/>
            <a:cxnLst>
              <a:cxn ang="T6">
                <a:pos x="T0" y="T1"/>
              </a:cxn>
              <a:cxn ang="T7">
                <a:pos x="T2" y="T3"/>
              </a:cxn>
              <a:cxn ang="T8">
                <a:pos x="T4" y="T5"/>
              </a:cxn>
            </a:cxnLst>
            <a:rect l="T9" t="T10" r="T11" b="T12"/>
            <a:pathLst>
              <a:path w="184" h="308">
                <a:moveTo>
                  <a:pt x="182" y="0"/>
                </a:moveTo>
                <a:cubicBezTo>
                  <a:pt x="183" y="106"/>
                  <a:pt x="184" y="212"/>
                  <a:pt x="154" y="260"/>
                </a:cubicBezTo>
                <a:cubicBezTo>
                  <a:pt x="124" y="308"/>
                  <a:pt x="62" y="298"/>
                  <a:pt x="0" y="288"/>
                </a:cubicBezTo>
              </a:path>
            </a:pathLst>
          </a:custGeom>
          <a:noFill/>
          <a:ln w="9525">
            <a:solidFill>
              <a:schemeClr val="tx1"/>
            </a:solidFill>
            <a:round/>
            <a:headEnd/>
            <a:tailEnd/>
          </a:ln>
        </p:spPr>
        <p:txBody>
          <a:bodyPr/>
          <a:lstStyle/>
          <a:p>
            <a:endParaRPr lang="en-US"/>
          </a:p>
        </p:txBody>
      </p:sp>
      <p:sp>
        <p:nvSpPr>
          <p:cNvPr id="1015980" name="Oval 172"/>
          <p:cNvSpPr>
            <a:spLocks noChangeArrowheads="1"/>
          </p:cNvSpPr>
          <p:nvPr/>
        </p:nvSpPr>
        <p:spPr bwMode="auto">
          <a:xfrm>
            <a:off x="4572000" y="5861050"/>
            <a:ext cx="312738" cy="31273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015981" name="Rectangle 173"/>
          <p:cNvSpPr>
            <a:spLocks noChangeArrowheads="1"/>
          </p:cNvSpPr>
          <p:nvPr/>
        </p:nvSpPr>
        <p:spPr bwMode="auto">
          <a:xfrm>
            <a:off x="3536950" y="4492625"/>
            <a:ext cx="817563" cy="1643063"/>
          </a:xfrm>
          <a:prstGeom prst="rect">
            <a:avLst/>
          </a:prstGeom>
          <a:gradFill rotWithShape="1">
            <a:gsLst>
              <a:gs pos="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defRPr/>
            </a:pPr>
            <a:endParaRPr lang="en-US"/>
          </a:p>
        </p:txBody>
      </p:sp>
      <p:sp>
        <p:nvSpPr>
          <p:cNvPr id="1015982" name="AutoShape 174"/>
          <p:cNvSpPr>
            <a:spLocks noChangeArrowheads="1"/>
          </p:cNvSpPr>
          <p:nvPr/>
        </p:nvSpPr>
        <p:spPr bwMode="auto">
          <a:xfrm>
            <a:off x="1785938" y="6091238"/>
            <a:ext cx="1685925" cy="674687"/>
          </a:xfrm>
          <a:prstGeom prst="notchedRightArrow">
            <a:avLst>
              <a:gd name="adj1" fmla="val 50000"/>
              <a:gd name="adj2" fmla="val 62471"/>
            </a:avLst>
          </a:prstGeom>
          <a:solidFill>
            <a:schemeClr val="accent1"/>
          </a:solidFill>
          <a:ln w="9525">
            <a:solidFill>
              <a:schemeClr val="tx1"/>
            </a:solidFill>
            <a:miter lim="800000"/>
            <a:headEnd/>
            <a:tailEnd/>
          </a:ln>
        </p:spPr>
        <p:txBody>
          <a:bodyPr wrap="none" anchor="ctr"/>
          <a:lstStyle/>
          <a:p>
            <a:endParaRPr lang="en-US"/>
          </a:p>
        </p:txBody>
      </p:sp>
      <p:sp>
        <p:nvSpPr>
          <p:cNvPr id="1015983" name="Text Box 175"/>
          <p:cNvSpPr txBox="1">
            <a:spLocks noChangeArrowheads="1"/>
          </p:cNvSpPr>
          <p:nvPr/>
        </p:nvSpPr>
        <p:spPr bwMode="auto">
          <a:xfrm>
            <a:off x="2224088" y="6246813"/>
            <a:ext cx="842962" cy="366712"/>
          </a:xfrm>
          <a:prstGeom prst="rect">
            <a:avLst/>
          </a:prstGeom>
          <a:noFill/>
          <a:ln w="9525">
            <a:noFill/>
            <a:miter lim="800000"/>
            <a:headEnd/>
            <a:tailEnd/>
          </a:ln>
        </p:spPr>
        <p:txBody>
          <a:bodyPr>
            <a:spAutoFit/>
          </a:bodyPr>
          <a:lstStyle/>
          <a:p>
            <a:r>
              <a:rPr lang="en-US" sz="1800">
                <a:latin typeface="Arial" charset="0"/>
              </a:rPr>
              <a:t>Coal</a:t>
            </a:r>
          </a:p>
        </p:txBody>
      </p:sp>
      <p:sp>
        <p:nvSpPr>
          <p:cNvPr id="1015984" name="Rectangle 176"/>
          <p:cNvSpPr>
            <a:spLocks noChangeArrowheads="1"/>
          </p:cNvSpPr>
          <p:nvPr/>
        </p:nvSpPr>
        <p:spPr bwMode="auto">
          <a:xfrm>
            <a:off x="3592513" y="3228975"/>
            <a:ext cx="184150" cy="116522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15985" name="Line 177"/>
          <p:cNvSpPr>
            <a:spLocks noChangeShapeType="1"/>
          </p:cNvSpPr>
          <p:nvPr/>
        </p:nvSpPr>
        <p:spPr bwMode="auto">
          <a:xfrm flipV="1">
            <a:off x="3929063" y="4198938"/>
            <a:ext cx="0" cy="304800"/>
          </a:xfrm>
          <a:prstGeom prst="line">
            <a:avLst/>
          </a:prstGeom>
          <a:noFill/>
          <a:ln w="76200">
            <a:solidFill>
              <a:schemeClr val="bg2"/>
            </a:solidFill>
            <a:round/>
            <a:headEnd/>
            <a:tailEnd/>
          </a:ln>
        </p:spPr>
        <p:txBody>
          <a:bodyPr/>
          <a:lstStyle/>
          <a:p>
            <a:endParaRPr lang="en-US"/>
          </a:p>
        </p:txBody>
      </p:sp>
      <p:sp>
        <p:nvSpPr>
          <p:cNvPr id="1015986" name="Line 178"/>
          <p:cNvSpPr>
            <a:spLocks noChangeShapeType="1"/>
          </p:cNvSpPr>
          <p:nvPr/>
        </p:nvSpPr>
        <p:spPr bwMode="auto">
          <a:xfrm>
            <a:off x="3906838" y="4210050"/>
            <a:ext cx="1338262" cy="0"/>
          </a:xfrm>
          <a:prstGeom prst="line">
            <a:avLst/>
          </a:prstGeom>
          <a:noFill/>
          <a:ln w="57150">
            <a:solidFill>
              <a:schemeClr val="bg2"/>
            </a:solidFill>
            <a:round/>
            <a:headEnd/>
            <a:tailEnd/>
          </a:ln>
        </p:spPr>
        <p:txBody>
          <a:bodyPr/>
          <a:lstStyle/>
          <a:p>
            <a:endParaRPr lang="en-US"/>
          </a:p>
        </p:txBody>
      </p:sp>
      <p:sp>
        <p:nvSpPr>
          <p:cNvPr id="1015987" name="Line 179"/>
          <p:cNvSpPr>
            <a:spLocks noChangeShapeType="1"/>
          </p:cNvSpPr>
          <p:nvPr/>
        </p:nvSpPr>
        <p:spPr bwMode="auto">
          <a:xfrm>
            <a:off x="5226050" y="4208463"/>
            <a:ext cx="0" cy="838200"/>
          </a:xfrm>
          <a:prstGeom prst="line">
            <a:avLst/>
          </a:prstGeom>
          <a:noFill/>
          <a:ln w="76200">
            <a:solidFill>
              <a:schemeClr val="bg2"/>
            </a:solidFill>
            <a:round/>
            <a:headEnd/>
            <a:tailEnd/>
          </a:ln>
        </p:spPr>
        <p:txBody>
          <a:bodyPr/>
          <a:lstStyle/>
          <a:p>
            <a:endParaRPr lang="en-US"/>
          </a:p>
        </p:txBody>
      </p:sp>
      <p:sp>
        <p:nvSpPr>
          <p:cNvPr id="1015988" name="Rectangle 180"/>
          <p:cNvSpPr>
            <a:spLocks noChangeArrowheads="1"/>
          </p:cNvSpPr>
          <p:nvPr/>
        </p:nvSpPr>
        <p:spPr bwMode="auto">
          <a:xfrm>
            <a:off x="5192713" y="5026025"/>
            <a:ext cx="708025" cy="228600"/>
          </a:xfrm>
          <a:prstGeom prst="rect">
            <a:avLst/>
          </a:prstGeom>
          <a:solidFill>
            <a:schemeClr val="bg2"/>
          </a:solidFill>
          <a:ln w="9525">
            <a:noFill/>
            <a:miter lim="800000"/>
            <a:headEnd/>
            <a:tailEnd/>
          </a:ln>
        </p:spPr>
        <p:txBody>
          <a:bodyPr wrap="none" anchor="ctr"/>
          <a:lstStyle/>
          <a:p>
            <a:endParaRPr lang="en-US"/>
          </a:p>
        </p:txBody>
      </p:sp>
      <p:sp>
        <p:nvSpPr>
          <p:cNvPr id="1015989" name="Rectangle 181"/>
          <p:cNvSpPr>
            <a:spLocks noChangeArrowheads="1"/>
          </p:cNvSpPr>
          <p:nvPr/>
        </p:nvSpPr>
        <p:spPr bwMode="auto">
          <a:xfrm>
            <a:off x="5192713" y="5713413"/>
            <a:ext cx="708025" cy="117475"/>
          </a:xfrm>
          <a:prstGeom prst="rect">
            <a:avLst/>
          </a:prstGeom>
          <a:solidFill>
            <a:schemeClr val="bg2"/>
          </a:solidFill>
          <a:ln w="9525">
            <a:noFill/>
            <a:miter lim="800000"/>
            <a:headEnd/>
            <a:tailEnd/>
          </a:ln>
        </p:spPr>
        <p:txBody>
          <a:bodyPr wrap="none" anchor="ctr"/>
          <a:lstStyle/>
          <a:p>
            <a:endParaRPr lang="en-US"/>
          </a:p>
        </p:txBody>
      </p:sp>
      <p:sp>
        <p:nvSpPr>
          <p:cNvPr id="1015990" name="Line 182"/>
          <p:cNvSpPr>
            <a:spLocks noChangeShapeType="1"/>
          </p:cNvSpPr>
          <p:nvPr/>
        </p:nvSpPr>
        <p:spPr bwMode="auto">
          <a:xfrm flipH="1">
            <a:off x="4332288" y="6005513"/>
            <a:ext cx="838200" cy="0"/>
          </a:xfrm>
          <a:prstGeom prst="line">
            <a:avLst/>
          </a:prstGeom>
          <a:noFill/>
          <a:ln w="76200">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5810">
                                            <p:txEl>
                                              <p:pRg st="0" end="0"/>
                                            </p:txEl>
                                          </p:spTgt>
                                        </p:tgtEl>
                                        <p:attrNameLst>
                                          <p:attrName>style.visibility</p:attrName>
                                        </p:attrNameLst>
                                      </p:cBhvr>
                                      <p:to>
                                        <p:strVal val="visible"/>
                                      </p:to>
                                    </p:set>
                                    <p:anim calcmode="lin" valueType="num">
                                      <p:cBhvr additive="base">
                                        <p:cTn id="7" dur="500" fill="hold"/>
                                        <p:tgtEl>
                                          <p:spTgt spid="1015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5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5810">
                                            <p:txEl>
                                              <p:pRg st="1" end="1"/>
                                            </p:txEl>
                                          </p:spTgt>
                                        </p:tgtEl>
                                        <p:attrNameLst>
                                          <p:attrName>style.visibility</p:attrName>
                                        </p:attrNameLst>
                                      </p:cBhvr>
                                      <p:to>
                                        <p:strVal val="visible"/>
                                      </p:to>
                                    </p:set>
                                    <p:anim calcmode="lin" valueType="num">
                                      <p:cBhvr additive="base">
                                        <p:cTn id="13" dur="500" fill="hold"/>
                                        <p:tgtEl>
                                          <p:spTgt spid="1015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5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5810">
                                            <p:txEl>
                                              <p:pRg st="2" end="2"/>
                                            </p:txEl>
                                          </p:spTgt>
                                        </p:tgtEl>
                                        <p:attrNameLst>
                                          <p:attrName>style.visibility</p:attrName>
                                        </p:attrNameLst>
                                      </p:cBhvr>
                                      <p:to>
                                        <p:strVal val="visible"/>
                                      </p:to>
                                    </p:set>
                                    <p:anim calcmode="lin" valueType="num">
                                      <p:cBhvr additive="base">
                                        <p:cTn id="19" dur="500" fill="hold"/>
                                        <p:tgtEl>
                                          <p:spTgt spid="10158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5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015982"/>
                                        </p:tgtEl>
                                        <p:attrNameLst>
                                          <p:attrName>style.visibility</p:attrName>
                                        </p:attrNameLst>
                                      </p:cBhvr>
                                      <p:to>
                                        <p:strVal val="visible"/>
                                      </p:to>
                                    </p:set>
                                    <p:animEffect transition="in" filter="fade">
                                      <p:cBhvr>
                                        <p:cTn id="23" dur="2000"/>
                                        <p:tgtEl>
                                          <p:spTgt spid="1015982"/>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015983"/>
                                        </p:tgtEl>
                                        <p:attrNameLst>
                                          <p:attrName>style.visibility</p:attrName>
                                        </p:attrNameLst>
                                      </p:cBhvr>
                                      <p:to>
                                        <p:strVal val="visible"/>
                                      </p:to>
                                    </p:set>
                                    <p:anim calcmode="lin" valueType="num">
                                      <p:cBhvr additive="base">
                                        <p:cTn id="26" dur="500" fill="hold"/>
                                        <p:tgtEl>
                                          <p:spTgt spid="1015983"/>
                                        </p:tgtEl>
                                        <p:attrNameLst>
                                          <p:attrName>ppt_x</p:attrName>
                                        </p:attrNameLst>
                                      </p:cBhvr>
                                      <p:tavLst>
                                        <p:tav tm="0">
                                          <p:val>
                                            <p:strVal val="#ppt_x"/>
                                          </p:val>
                                        </p:tav>
                                        <p:tav tm="100000">
                                          <p:val>
                                            <p:strVal val="#ppt_x"/>
                                          </p:val>
                                        </p:tav>
                                      </p:tavLst>
                                    </p:anim>
                                    <p:anim calcmode="lin" valueType="num">
                                      <p:cBhvr additive="base">
                                        <p:cTn id="27" dur="500" fill="hold"/>
                                        <p:tgtEl>
                                          <p:spTgt spid="1015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suction.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5876"/>
                                        </p:tgtEl>
                                        <p:attrNameLst>
                                          <p:attrName>style.visibility</p:attrName>
                                        </p:attrNameLst>
                                      </p:cBhvr>
                                      <p:to>
                                        <p:strVal val="visible"/>
                                      </p:to>
                                    </p:set>
                                    <p:animEffect transition="in" filter="fade">
                                      <p:cBhvr>
                                        <p:cTn id="32" dur="2000"/>
                                        <p:tgtEl>
                                          <p:spTgt spid="10158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15981"/>
                                        </p:tgtEl>
                                        <p:attrNameLst>
                                          <p:attrName>style.visibility</p:attrName>
                                        </p:attrNameLst>
                                      </p:cBhvr>
                                      <p:to>
                                        <p:strVal val="visible"/>
                                      </p:to>
                                    </p:set>
                                    <p:animEffect transition="in" filter="fade">
                                      <p:cBhvr>
                                        <p:cTn id="35" dur="2000"/>
                                        <p:tgtEl>
                                          <p:spTgt spid="10159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15984"/>
                                        </p:tgtEl>
                                        <p:attrNameLst>
                                          <p:attrName>style.visibility</p:attrName>
                                        </p:attrNameLst>
                                      </p:cBhvr>
                                      <p:to>
                                        <p:strVal val="visible"/>
                                      </p:to>
                                    </p:set>
                                    <p:animEffect transition="in" filter="fade">
                                      <p:cBhvr>
                                        <p:cTn id="38" dur="2000"/>
                                        <p:tgtEl>
                                          <p:spTgt spid="101598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15810">
                                            <p:txEl>
                                              <p:pRg st="3" end="3"/>
                                            </p:txEl>
                                          </p:spTgt>
                                        </p:tgtEl>
                                        <p:attrNameLst>
                                          <p:attrName>style.visibility</p:attrName>
                                        </p:attrNameLst>
                                      </p:cBhvr>
                                      <p:to>
                                        <p:strVal val="visible"/>
                                      </p:to>
                                    </p:set>
                                    <p:anim calcmode="lin" valueType="num">
                                      <p:cBhvr additive="base">
                                        <p:cTn id="43" dur="500" fill="hold"/>
                                        <p:tgtEl>
                                          <p:spTgt spid="101581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15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15877"/>
                                        </p:tgtEl>
                                        <p:attrNameLst>
                                          <p:attrName>style.visibility</p:attrName>
                                        </p:attrNameLst>
                                      </p:cBhvr>
                                      <p:to>
                                        <p:strVal val="visible"/>
                                      </p:to>
                                    </p:set>
                                    <p:anim calcmode="lin" valueType="num">
                                      <p:cBhvr additive="base">
                                        <p:cTn id="49" dur="500" fill="hold"/>
                                        <p:tgtEl>
                                          <p:spTgt spid="1015877"/>
                                        </p:tgtEl>
                                        <p:attrNameLst>
                                          <p:attrName>ppt_x</p:attrName>
                                        </p:attrNameLst>
                                      </p:cBhvr>
                                      <p:tavLst>
                                        <p:tav tm="0">
                                          <p:val>
                                            <p:strVal val="#ppt_x"/>
                                          </p:val>
                                        </p:tav>
                                        <p:tav tm="100000">
                                          <p:val>
                                            <p:strVal val="#ppt_x"/>
                                          </p:val>
                                        </p:tav>
                                      </p:tavLst>
                                    </p:anim>
                                    <p:anim calcmode="lin" valueType="num">
                                      <p:cBhvr additive="base">
                                        <p:cTn id="50" dur="500" fill="hold"/>
                                        <p:tgtEl>
                                          <p:spTgt spid="1015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15980"/>
                                        </p:tgtEl>
                                        <p:attrNameLst>
                                          <p:attrName>style.visibility</p:attrName>
                                        </p:attrNameLst>
                                      </p:cBhvr>
                                      <p:to>
                                        <p:strVal val="visible"/>
                                      </p:to>
                                    </p:set>
                                    <p:animEffect transition="in" filter="fade">
                                      <p:cBhvr>
                                        <p:cTn id="58" dur="500"/>
                                        <p:tgtEl>
                                          <p:spTgt spid="101598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5810">
                                            <p:txEl>
                                              <p:pRg st="4" end="4"/>
                                            </p:txEl>
                                          </p:spTgt>
                                        </p:tgtEl>
                                        <p:attrNameLst>
                                          <p:attrName>style.visibility</p:attrName>
                                        </p:attrNameLst>
                                      </p:cBhvr>
                                      <p:to>
                                        <p:strVal val="visible"/>
                                      </p:to>
                                    </p:set>
                                    <p:anim calcmode="lin" valueType="num">
                                      <p:cBhvr additive="base">
                                        <p:cTn id="63" dur="500" fill="hold"/>
                                        <p:tgtEl>
                                          <p:spTgt spid="1015810">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5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15892"/>
                                        </p:tgtEl>
                                        <p:attrNameLst>
                                          <p:attrName>style.visibility</p:attrName>
                                        </p:attrNameLst>
                                      </p:cBhvr>
                                      <p:to>
                                        <p:strVal val="visible"/>
                                      </p:to>
                                    </p:set>
                                    <p:anim calcmode="lin" valueType="num">
                                      <p:cBhvr additive="base">
                                        <p:cTn id="69" dur="500" fill="hold"/>
                                        <p:tgtEl>
                                          <p:spTgt spid="1015892"/>
                                        </p:tgtEl>
                                        <p:attrNameLst>
                                          <p:attrName>ppt_x</p:attrName>
                                        </p:attrNameLst>
                                      </p:cBhvr>
                                      <p:tavLst>
                                        <p:tav tm="0">
                                          <p:val>
                                            <p:strVal val="#ppt_x"/>
                                          </p:val>
                                        </p:tav>
                                        <p:tav tm="100000">
                                          <p:val>
                                            <p:strVal val="#ppt_x"/>
                                          </p:val>
                                        </p:tav>
                                      </p:tavLst>
                                    </p:anim>
                                    <p:anim calcmode="lin" valueType="num">
                                      <p:cBhvr additive="base">
                                        <p:cTn id="70" dur="500" fill="hold"/>
                                        <p:tgtEl>
                                          <p:spTgt spid="10158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15985"/>
                                        </p:tgtEl>
                                        <p:attrNameLst>
                                          <p:attrName>style.visibility</p:attrName>
                                        </p:attrNameLst>
                                      </p:cBhvr>
                                      <p:to>
                                        <p:strVal val="visible"/>
                                      </p:to>
                                    </p:set>
                                    <p:animEffect transition="in" filter="wipe(down)">
                                      <p:cBhvr>
                                        <p:cTn id="75" dur="500"/>
                                        <p:tgtEl>
                                          <p:spTgt spid="1015985"/>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15986"/>
                                        </p:tgtEl>
                                        <p:attrNameLst>
                                          <p:attrName>style.visibility</p:attrName>
                                        </p:attrNameLst>
                                      </p:cBhvr>
                                      <p:to>
                                        <p:strVal val="visible"/>
                                      </p:to>
                                    </p:set>
                                    <p:animEffect transition="in" filter="wipe(left)">
                                      <p:cBhvr>
                                        <p:cTn id="79" dur="500"/>
                                        <p:tgtEl>
                                          <p:spTgt spid="1015986"/>
                                        </p:tgtEl>
                                      </p:cBhvr>
                                    </p:animEffect>
                                  </p:childTnLst>
                                </p:cTn>
                              </p:par>
                            </p:childTnLst>
                          </p:cTn>
                        </p:par>
                        <p:par>
                          <p:cTn id="80" fill="hold">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1015987"/>
                                        </p:tgtEl>
                                        <p:attrNameLst>
                                          <p:attrName>style.visibility</p:attrName>
                                        </p:attrNameLst>
                                      </p:cBhvr>
                                      <p:to>
                                        <p:strVal val="visible"/>
                                      </p:to>
                                    </p:set>
                                    <p:animEffect transition="in" filter="wipe(up)">
                                      <p:cBhvr>
                                        <p:cTn id="83" dur="500"/>
                                        <p:tgtEl>
                                          <p:spTgt spid="1015987"/>
                                        </p:tgtEl>
                                      </p:cBhvr>
                                    </p:animEffect>
                                  </p:childTnLst>
                                </p:cTn>
                              </p:par>
                            </p:childTnLst>
                          </p:cTn>
                        </p:par>
                        <p:par>
                          <p:cTn id="84" fill="hold">
                            <p:stCondLst>
                              <p:cond delay="1500"/>
                            </p:stCondLst>
                            <p:childTnLst>
                              <p:par>
                                <p:cTn id="85" presetID="22" presetClass="entr" presetSubtype="1" fill="hold" grpId="0" nodeType="afterEffect">
                                  <p:stCondLst>
                                    <p:cond delay="0"/>
                                  </p:stCondLst>
                                  <p:childTnLst>
                                    <p:set>
                                      <p:cBhvr>
                                        <p:cTn id="86" dur="1" fill="hold">
                                          <p:stCondLst>
                                            <p:cond delay="0"/>
                                          </p:stCondLst>
                                        </p:cTn>
                                        <p:tgtEl>
                                          <p:spTgt spid="1015988"/>
                                        </p:tgtEl>
                                        <p:attrNameLst>
                                          <p:attrName>style.visibility</p:attrName>
                                        </p:attrNameLst>
                                      </p:cBhvr>
                                      <p:to>
                                        <p:strVal val="visible"/>
                                      </p:to>
                                    </p:set>
                                    <p:animEffect transition="in" filter="wipe(up)">
                                      <p:cBhvr>
                                        <p:cTn id="87" dur="500"/>
                                        <p:tgtEl>
                                          <p:spTgt spid="1015988"/>
                                        </p:tgtEl>
                                      </p:cBhvr>
                                    </p:animEffect>
                                  </p:childTnLst>
                                </p:cTn>
                              </p:par>
                            </p:childTnLst>
                          </p:cTn>
                        </p:par>
                        <p:par>
                          <p:cTn id="88" fill="hold">
                            <p:stCondLst>
                              <p:cond delay="2000"/>
                            </p:stCondLst>
                            <p:childTnLst>
                              <p:par>
                                <p:cTn id="89" presetID="22" presetClass="entr" presetSubtype="1" fill="hold" grpId="0" nodeType="afterEffect">
                                  <p:stCondLst>
                                    <p:cond delay="0"/>
                                  </p:stCondLst>
                                  <p:childTnLst>
                                    <p:set>
                                      <p:cBhvr>
                                        <p:cTn id="90" dur="1" fill="hold">
                                          <p:stCondLst>
                                            <p:cond delay="0"/>
                                          </p:stCondLst>
                                        </p:cTn>
                                        <p:tgtEl>
                                          <p:spTgt spid="1015989"/>
                                        </p:tgtEl>
                                        <p:attrNameLst>
                                          <p:attrName>style.visibility</p:attrName>
                                        </p:attrNameLst>
                                      </p:cBhvr>
                                      <p:to>
                                        <p:strVal val="visible"/>
                                      </p:to>
                                    </p:set>
                                    <p:animEffect transition="in" filter="wipe(up)">
                                      <p:cBhvr>
                                        <p:cTn id="91" dur="500"/>
                                        <p:tgtEl>
                                          <p:spTgt spid="101598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15894"/>
                                        </p:tgtEl>
                                        <p:attrNameLst>
                                          <p:attrName>style.visibility</p:attrName>
                                        </p:attrNameLst>
                                      </p:cBhvr>
                                      <p:to>
                                        <p:strVal val="visible"/>
                                      </p:to>
                                    </p:set>
                                    <p:anim calcmode="lin" valueType="num">
                                      <p:cBhvr additive="base">
                                        <p:cTn id="101" dur="500" fill="hold"/>
                                        <p:tgtEl>
                                          <p:spTgt spid="1015894"/>
                                        </p:tgtEl>
                                        <p:attrNameLst>
                                          <p:attrName>ppt_x</p:attrName>
                                        </p:attrNameLst>
                                      </p:cBhvr>
                                      <p:tavLst>
                                        <p:tav tm="0">
                                          <p:val>
                                            <p:strVal val="#ppt_x"/>
                                          </p:val>
                                        </p:tav>
                                        <p:tav tm="100000">
                                          <p:val>
                                            <p:strVal val="#ppt_x"/>
                                          </p:val>
                                        </p:tav>
                                      </p:tavLst>
                                    </p:anim>
                                    <p:anim calcmode="lin" valueType="num">
                                      <p:cBhvr additive="base">
                                        <p:cTn id="102" dur="500" fill="hold"/>
                                        <p:tgtEl>
                                          <p:spTgt spid="10158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suction.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015990"/>
                                        </p:tgtEl>
                                        <p:attrNameLst>
                                          <p:attrName>style.visibility</p:attrName>
                                        </p:attrNameLst>
                                      </p:cBhvr>
                                      <p:to>
                                        <p:strVal val="visible"/>
                                      </p:to>
                                    </p:set>
                                    <p:animEffect transition="in" filter="wipe(right)">
                                      <p:cBhvr>
                                        <p:cTn id="107" dur="500"/>
                                        <p:tgtEl>
                                          <p:spTgt spid="1015990"/>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15810">
                                            <p:txEl>
                                              <p:pRg st="5" end="5"/>
                                            </p:txEl>
                                          </p:spTgt>
                                        </p:tgtEl>
                                        <p:attrNameLst>
                                          <p:attrName>style.visibility</p:attrName>
                                        </p:attrNameLst>
                                      </p:cBhvr>
                                      <p:to>
                                        <p:strVal val="visible"/>
                                      </p:to>
                                    </p:set>
                                    <p:anim calcmode="lin" valueType="num">
                                      <p:cBhvr additive="base">
                                        <p:cTn id="112" dur="500" fill="hold"/>
                                        <p:tgtEl>
                                          <p:spTgt spid="1015810">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015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fade">
                                      <p:cBhvr>
                                        <p:cTn id="118" dur="500"/>
                                        <p:tgtEl>
                                          <p:spTgt spid="2"/>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015893"/>
                                        </p:tgtEl>
                                        <p:attrNameLst>
                                          <p:attrName>style.visibility</p:attrName>
                                        </p:attrNameLst>
                                      </p:cBhvr>
                                      <p:to>
                                        <p:strVal val="visible"/>
                                      </p:to>
                                    </p:set>
                                    <p:anim calcmode="lin" valueType="num">
                                      <p:cBhvr additive="base">
                                        <p:cTn id="123" dur="500" fill="hold"/>
                                        <p:tgtEl>
                                          <p:spTgt spid="1015893"/>
                                        </p:tgtEl>
                                        <p:attrNameLst>
                                          <p:attrName>ppt_x</p:attrName>
                                        </p:attrNameLst>
                                      </p:cBhvr>
                                      <p:tavLst>
                                        <p:tav tm="0">
                                          <p:val>
                                            <p:strVal val="#ppt_x"/>
                                          </p:val>
                                        </p:tav>
                                        <p:tav tm="100000">
                                          <p:val>
                                            <p:strVal val="#ppt_x"/>
                                          </p:val>
                                        </p:tav>
                                      </p:tavLst>
                                    </p:anim>
                                    <p:anim calcmode="lin" valueType="num">
                                      <p:cBhvr additive="base">
                                        <p:cTn id="124" dur="500" fill="hold"/>
                                        <p:tgtEl>
                                          <p:spTgt spid="10158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5" name="suction.wav"/>
                                        </p:tgtEl>
                                      </p:cMediaNode>
                                    </p:audio>
                                  </p:sub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015810">
                                            <p:txEl>
                                              <p:pRg st="6" end="6"/>
                                            </p:txEl>
                                          </p:spTgt>
                                        </p:tgtEl>
                                        <p:attrNameLst>
                                          <p:attrName>style.visibility</p:attrName>
                                        </p:attrNameLst>
                                      </p:cBhvr>
                                      <p:to>
                                        <p:strVal val="visible"/>
                                      </p:to>
                                    </p:set>
                                    <p:anim calcmode="lin" valueType="num">
                                      <p:cBhvr additive="base">
                                        <p:cTn id="129" dur="500" fill="hold"/>
                                        <p:tgtEl>
                                          <p:spTgt spid="1015810">
                                            <p:txEl>
                                              <p:pRg st="6" end="6"/>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0158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2000"/>
                                        <p:tgtEl>
                                          <p:spTgt spid="6"/>
                                        </p:tgtEl>
                                      </p:cBhvr>
                                    </p:animEffect>
                                  </p:childTnLst>
                                </p:cTn>
                              </p:par>
                              <p:par>
                                <p:cTn id="136" presetID="10" presetClass="entr" presetSubtype="0" fill="hold" nodeType="withEffect">
                                  <p:stCondLst>
                                    <p:cond delay="0"/>
                                  </p:stCondLst>
                                  <p:childTnLst>
                                    <p:set>
                                      <p:cBhvr>
                                        <p:cTn id="137" dur="1" fill="hold">
                                          <p:stCondLst>
                                            <p:cond delay="0"/>
                                          </p:stCondLst>
                                        </p:cTn>
                                        <p:tgtEl>
                                          <p:spTgt spid="18"/>
                                        </p:tgtEl>
                                        <p:attrNameLst>
                                          <p:attrName>style.visibility</p:attrName>
                                        </p:attrNameLst>
                                      </p:cBhvr>
                                      <p:to>
                                        <p:strVal val="visible"/>
                                      </p:to>
                                    </p:set>
                                    <p:animEffect transition="in" filter="fade">
                                      <p:cBhvr>
                                        <p:cTn id="138" dur="2000"/>
                                        <p:tgtEl>
                                          <p:spTgt spid="18"/>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015978"/>
                                        </p:tgtEl>
                                        <p:attrNameLst>
                                          <p:attrName>style.visibility</p:attrName>
                                        </p:attrNameLst>
                                      </p:cBhvr>
                                      <p:to>
                                        <p:strVal val="visible"/>
                                      </p:to>
                                    </p:set>
                                    <p:animEffect transition="in" filter="wipe(left)">
                                      <p:cBhvr>
                                        <p:cTn id="143" dur="1000"/>
                                        <p:tgtEl>
                                          <p:spTgt spid="1015978"/>
                                        </p:tgtEl>
                                      </p:cBhvr>
                                    </p:animEffect>
                                  </p:childTnLst>
                                  <p:subTnLst>
                                    <p:audio>
                                      <p:cMediaNode>
                                        <p:cTn display="0" masterRel="sameClick">
                                          <p:stCondLst>
                                            <p:cond evt="begin" delay="0">
                                              <p:tn val="141"/>
                                            </p:cond>
                                          </p:stCondLst>
                                          <p:endCondLst>
                                            <p:cond evt="onStopAudio" delay="0">
                                              <p:tgtEl>
                                                <p:sldTgt/>
                                              </p:tgtEl>
                                            </p:cond>
                                          </p:endCondLst>
                                        </p:cTn>
                                        <p:tgtEl>
                                          <p:sndTgt r:embed="rId6" name="voltage.wav"/>
                                        </p:tgtEl>
                                      </p:cMediaNode>
                                    </p:audio>
                                  </p:subTnLst>
                                </p:cTn>
                              </p:par>
                            </p:childTnLst>
                          </p:cTn>
                        </p:par>
                        <p:par>
                          <p:cTn id="144" fill="hold">
                            <p:stCondLst>
                              <p:cond delay="1000"/>
                            </p:stCondLst>
                            <p:childTnLst>
                              <p:par>
                                <p:cTn id="145" presetID="22" presetClass="entr" presetSubtype="8" fill="hold" grpId="0" nodeType="afterEffect">
                                  <p:stCondLst>
                                    <p:cond delay="0"/>
                                  </p:stCondLst>
                                  <p:childTnLst>
                                    <p:set>
                                      <p:cBhvr>
                                        <p:cTn id="146" dur="1" fill="hold">
                                          <p:stCondLst>
                                            <p:cond delay="0"/>
                                          </p:stCondLst>
                                        </p:cTn>
                                        <p:tgtEl>
                                          <p:spTgt spid="1015976"/>
                                        </p:tgtEl>
                                        <p:attrNameLst>
                                          <p:attrName>style.visibility</p:attrName>
                                        </p:attrNameLst>
                                      </p:cBhvr>
                                      <p:to>
                                        <p:strVal val="visible"/>
                                      </p:to>
                                    </p:set>
                                    <p:animEffect transition="in" filter="wipe(left)">
                                      <p:cBhvr>
                                        <p:cTn id="147" dur="1000"/>
                                        <p:tgtEl>
                                          <p:spTgt spid="1015976"/>
                                        </p:tgtEl>
                                      </p:cBhvr>
                                    </p:animEffect>
                                  </p:childTnLst>
                                  <p:subTnLst>
                                    <p:audio>
                                      <p:cMediaNode>
                                        <p:cTn display="0" masterRel="sameClick">
                                          <p:stCondLst>
                                            <p:cond evt="begin" delay="0">
                                              <p:tn val="145"/>
                                            </p:cond>
                                          </p:stCondLst>
                                          <p:endCondLst>
                                            <p:cond evt="onStopAudio" delay="0">
                                              <p:tgtEl>
                                                <p:sldTgt/>
                                              </p:tgtEl>
                                            </p:cond>
                                          </p:endCondLst>
                                        </p:cTn>
                                        <p:tgtEl>
                                          <p:sndTgt r:embed="rId6" name="voltage.wav"/>
                                        </p:tgtEl>
                                      </p:cMediaNode>
                                    </p:audio>
                                  </p:subTnLst>
                                </p:cTn>
                              </p:par>
                              <p:par>
                                <p:cTn id="148" presetID="22" presetClass="entr" presetSubtype="8" fill="hold" grpId="0" nodeType="withEffect">
                                  <p:stCondLst>
                                    <p:cond delay="0"/>
                                  </p:stCondLst>
                                  <p:childTnLst>
                                    <p:set>
                                      <p:cBhvr>
                                        <p:cTn id="149" dur="1" fill="hold">
                                          <p:stCondLst>
                                            <p:cond delay="0"/>
                                          </p:stCondLst>
                                        </p:cTn>
                                        <p:tgtEl>
                                          <p:spTgt spid="1015979"/>
                                        </p:tgtEl>
                                        <p:attrNameLst>
                                          <p:attrName>style.visibility</p:attrName>
                                        </p:attrNameLst>
                                      </p:cBhvr>
                                      <p:to>
                                        <p:strVal val="visible"/>
                                      </p:to>
                                    </p:set>
                                    <p:animEffect transition="in" filter="wipe(left)">
                                      <p:cBhvr>
                                        <p:cTn id="150" dur="1000"/>
                                        <p:tgtEl>
                                          <p:spTgt spid="1015979"/>
                                        </p:tgtEl>
                                      </p:cBhvr>
                                    </p:animEffect>
                                  </p:childTnLst>
                                  <p:subTnLst>
                                    <p:audio>
                                      <p:cMediaNode>
                                        <p:cTn display="0" masterRel="sameClick">
                                          <p:stCondLst>
                                            <p:cond evt="begin" delay="0">
                                              <p:tn val="148"/>
                                            </p:cond>
                                          </p:stCondLst>
                                          <p:endCondLst>
                                            <p:cond evt="onStopAudio" delay="0">
                                              <p:tgtEl>
                                                <p:sldTgt/>
                                              </p:tgtEl>
                                            </p:cond>
                                          </p:endCondLst>
                                        </p:cTn>
                                        <p:tgtEl>
                                          <p:sndTgt r:embed="rId6" name="voltage.wav"/>
                                        </p:tgtEl>
                                      </p:cMediaNode>
                                    </p:audio>
                                  </p:subTnLst>
                                </p:cTn>
                              </p:par>
                            </p:childTnLst>
                          </p:cTn>
                        </p:par>
                        <p:par>
                          <p:cTn id="151" fill="hold">
                            <p:stCondLst>
                              <p:cond delay="2000"/>
                            </p:stCondLst>
                            <p:childTnLst>
                              <p:par>
                                <p:cTn id="152" presetID="22" presetClass="entr" presetSubtype="8" fill="hold" grpId="0" nodeType="afterEffect">
                                  <p:stCondLst>
                                    <p:cond delay="0"/>
                                  </p:stCondLst>
                                  <p:childTnLst>
                                    <p:set>
                                      <p:cBhvr>
                                        <p:cTn id="153" dur="1" fill="hold">
                                          <p:stCondLst>
                                            <p:cond delay="0"/>
                                          </p:stCondLst>
                                        </p:cTn>
                                        <p:tgtEl>
                                          <p:spTgt spid="1015977"/>
                                        </p:tgtEl>
                                        <p:attrNameLst>
                                          <p:attrName>style.visibility</p:attrName>
                                        </p:attrNameLst>
                                      </p:cBhvr>
                                      <p:to>
                                        <p:strVal val="visible"/>
                                      </p:to>
                                    </p:set>
                                    <p:animEffect transition="in" filter="wipe(left)">
                                      <p:cBhvr>
                                        <p:cTn id="154" dur="1000"/>
                                        <p:tgtEl>
                                          <p:spTgt spid="1015977"/>
                                        </p:tgtEl>
                                      </p:cBhvr>
                                    </p:animEffect>
                                  </p:childTnLst>
                                  <p:subTnLst>
                                    <p:audio>
                                      <p:cMediaNode>
                                        <p:cTn display="0" masterRel="sameClick">
                                          <p:stCondLst>
                                            <p:cond evt="begin" delay="0">
                                              <p:tn val="15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76" grpId="0" animBg="1"/>
      <p:bldP spid="1015877" grpId="0"/>
      <p:bldP spid="1015892" grpId="0"/>
      <p:bldP spid="1015893" grpId="0"/>
      <p:bldP spid="1015894" grpId="0"/>
      <p:bldP spid="1015976" grpId="0" animBg="1"/>
      <p:bldP spid="1015977" grpId="0" animBg="1"/>
      <p:bldP spid="1015978" grpId="0" animBg="1"/>
      <p:bldP spid="1015979" grpId="0" animBg="1"/>
      <p:bldP spid="1015980" grpId="0" animBg="1"/>
      <p:bldP spid="1015981" grpId="0" animBg="1"/>
      <p:bldP spid="1015982" grpId="0" animBg="1"/>
      <p:bldP spid="1015983" grpId="0"/>
      <p:bldP spid="1015984" grpId="0" animBg="1"/>
      <p:bldP spid="1015985" grpId="0" animBg="1"/>
      <p:bldP spid="1015986" grpId="0" animBg="1"/>
      <p:bldP spid="1015987" grpId="0" animBg="1"/>
      <p:bldP spid="1015988" grpId="0" animBg="1"/>
      <p:bldP spid="1015989" grpId="0" animBg="1"/>
      <p:bldP spid="10159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Coal/oil-burning</a:t>
            </a:r>
          </a:p>
        </p:txBody>
      </p:sp>
      <p:sp>
        <p:nvSpPr>
          <p:cNvPr id="399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39940" name="AutoShape 4"/>
          <p:cNvSpPr>
            <a:spLocks noChangeArrowheads="1"/>
          </p:cNvSpPr>
          <p:nvPr/>
        </p:nvSpPr>
        <p:spPr bwMode="auto">
          <a:xfrm>
            <a:off x="1925638" y="20669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39941" name="AutoShape 5"/>
          <p:cNvSpPr>
            <a:spLocks noChangeArrowheads="1"/>
          </p:cNvSpPr>
          <p:nvPr/>
        </p:nvSpPr>
        <p:spPr bwMode="auto">
          <a:xfrm>
            <a:off x="2154238" y="23796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39942" name="AutoShape 6"/>
          <p:cNvSpPr>
            <a:spLocks noChangeArrowheads="1"/>
          </p:cNvSpPr>
          <p:nvPr/>
        </p:nvSpPr>
        <p:spPr bwMode="auto">
          <a:xfrm>
            <a:off x="2144713" y="37639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7495" name="Picture 7"/>
          <p:cNvPicPr>
            <a:picLocks noChangeAspect="1" noChangeArrowheads="1"/>
          </p:cNvPicPr>
          <p:nvPr/>
        </p:nvPicPr>
        <p:blipFill>
          <a:blip r:embed="rId8" cstate="print"/>
          <a:srcRect/>
          <a:stretch>
            <a:fillRect/>
          </a:stretch>
        </p:blipFill>
        <p:spPr bwMode="auto">
          <a:xfrm rot="10800000">
            <a:off x="2387600" y="3792538"/>
            <a:ext cx="482600" cy="536575"/>
          </a:xfrm>
          <a:prstGeom prst="rect">
            <a:avLst/>
          </a:prstGeom>
          <a:noFill/>
          <a:ln w="9525">
            <a:noFill/>
            <a:miter lim="800000"/>
            <a:headEnd/>
            <a:tailEnd/>
          </a:ln>
        </p:spPr>
      </p:pic>
      <p:pic>
        <p:nvPicPr>
          <p:cNvPr id="1087496" name="Picture 8"/>
          <p:cNvPicPr>
            <a:picLocks noChangeAspect="1" noChangeArrowheads="1"/>
          </p:cNvPicPr>
          <p:nvPr/>
        </p:nvPicPr>
        <p:blipFill>
          <a:blip r:embed="rId8" cstate="print"/>
          <a:srcRect/>
          <a:stretch>
            <a:fillRect/>
          </a:stretch>
        </p:blipFill>
        <p:spPr bwMode="auto">
          <a:xfrm>
            <a:off x="2151063" y="3794125"/>
            <a:ext cx="482600" cy="536575"/>
          </a:xfrm>
          <a:prstGeom prst="rect">
            <a:avLst/>
          </a:prstGeom>
          <a:noFill/>
          <a:ln w="9525">
            <a:noFill/>
            <a:miter lim="800000"/>
            <a:headEnd/>
            <a:tailEnd/>
          </a:ln>
        </p:spPr>
      </p:pic>
      <p:pic>
        <p:nvPicPr>
          <p:cNvPr id="1087497" name="Picture 9"/>
          <p:cNvPicPr>
            <a:picLocks noChangeAspect="1" noChangeArrowheads="1"/>
          </p:cNvPicPr>
          <p:nvPr/>
        </p:nvPicPr>
        <p:blipFill>
          <a:blip r:embed="rId8" cstate="print"/>
          <a:srcRect/>
          <a:stretch>
            <a:fillRect/>
          </a:stretch>
        </p:blipFill>
        <p:spPr bwMode="auto">
          <a:xfrm>
            <a:off x="2538413" y="3795713"/>
            <a:ext cx="482600" cy="536575"/>
          </a:xfrm>
          <a:prstGeom prst="rect">
            <a:avLst/>
          </a:prstGeom>
          <a:noFill/>
          <a:ln w="9525">
            <a:noFill/>
            <a:miter lim="800000"/>
            <a:headEnd/>
            <a:tailEnd/>
          </a:ln>
        </p:spPr>
      </p:pic>
      <p:sp>
        <p:nvSpPr>
          <p:cNvPr id="1087498" name="AutoShape 10"/>
          <p:cNvSpPr>
            <a:spLocks noChangeArrowheads="1"/>
          </p:cNvSpPr>
          <p:nvPr/>
        </p:nvSpPr>
        <p:spPr bwMode="auto">
          <a:xfrm>
            <a:off x="1036638" y="3573463"/>
            <a:ext cx="1131887" cy="973137"/>
          </a:xfrm>
          <a:custGeom>
            <a:avLst/>
            <a:gdLst>
              <a:gd name="T0" fmla="*/ 848915 w 21600"/>
              <a:gd name="T1" fmla="*/ 0 h 21600"/>
              <a:gd name="T2" fmla="*/ 0 w 21600"/>
              <a:gd name="T3" fmla="*/ 486568 h 21600"/>
              <a:gd name="T4" fmla="*/ 848915 w 21600"/>
              <a:gd name="T5" fmla="*/ 973137 h 21600"/>
              <a:gd name="T6" fmla="*/ 1131887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COAL</a:t>
            </a:r>
          </a:p>
        </p:txBody>
      </p:sp>
      <p:sp>
        <p:nvSpPr>
          <p:cNvPr id="1087499" name="AutoShape 11"/>
          <p:cNvSpPr>
            <a:spLocks noChangeArrowheads="1"/>
          </p:cNvSpPr>
          <p:nvPr/>
        </p:nvSpPr>
        <p:spPr bwMode="auto">
          <a:xfrm>
            <a:off x="2155825" y="23828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39948" name="AutoShape 12"/>
          <p:cNvSpPr>
            <a:spLocks noChangeArrowheads="1"/>
          </p:cNvSpPr>
          <p:nvPr/>
        </p:nvSpPr>
        <p:spPr bwMode="auto">
          <a:xfrm rot="2727901">
            <a:off x="3641725" y="24844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49" name="Rectangle 13"/>
          <p:cNvSpPr>
            <a:spLocks noChangeArrowheads="1"/>
          </p:cNvSpPr>
          <p:nvPr/>
        </p:nvSpPr>
        <p:spPr bwMode="auto">
          <a:xfrm>
            <a:off x="3044825" y="24765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02" name="Freeform 14"/>
          <p:cNvSpPr>
            <a:spLocks/>
          </p:cNvSpPr>
          <p:nvPr/>
        </p:nvSpPr>
        <p:spPr bwMode="auto">
          <a:xfrm>
            <a:off x="3044825" y="25368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39951" name="AutoShape 15"/>
          <p:cNvSpPr>
            <a:spLocks noChangeArrowheads="1"/>
          </p:cNvSpPr>
          <p:nvPr/>
        </p:nvSpPr>
        <p:spPr bwMode="auto">
          <a:xfrm rot="5400000">
            <a:off x="3790950" y="26209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7504" name="AutoShape 16"/>
          <p:cNvSpPr>
            <a:spLocks noChangeArrowheads="1"/>
          </p:cNvSpPr>
          <p:nvPr/>
        </p:nvSpPr>
        <p:spPr bwMode="auto">
          <a:xfrm rot="5400000">
            <a:off x="3824287" y="26543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39953" name="AutoShape 17"/>
          <p:cNvSpPr>
            <a:spLocks noChangeArrowheads="1"/>
          </p:cNvSpPr>
          <p:nvPr/>
        </p:nvSpPr>
        <p:spPr bwMode="auto">
          <a:xfrm>
            <a:off x="3649663" y="43291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39954" name="AutoShape 18"/>
          <p:cNvSpPr>
            <a:spLocks noChangeArrowheads="1"/>
          </p:cNvSpPr>
          <p:nvPr/>
        </p:nvSpPr>
        <p:spPr bwMode="auto">
          <a:xfrm rot="2727901">
            <a:off x="4221163" y="31734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5" name="AutoShape 19"/>
          <p:cNvSpPr>
            <a:spLocks noChangeArrowheads="1"/>
          </p:cNvSpPr>
          <p:nvPr/>
        </p:nvSpPr>
        <p:spPr bwMode="auto">
          <a:xfrm rot="8236628">
            <a:off x="4224338" y="40036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6" name="Rectangle 20"/>
          <p:cNvSpPr>
            <a:spLocks noChangeArrowheads="1"/>
          </p:cNvSpPr>
          <p:nvPr/>
        </p:nvSpPr>
        <p:spPr bwMode="auto">
          <a:xfrm>
            <a:off x="4608513" y="34274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57" name="AutoShape 21"/>
          <p:cNvSpPr>
            <a:spLocks noChangeArrowheads="1"/>
          </p:cNvSpPr>
          <p:nvPr/>
        </p:nvSpPr>
        <p:spPr bwMode="auto">
          <a:xfrm rot="2727901">
            <a:off x="4211638" y="45847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8" name="AutoShape 22"/>
          <p:cNvSpPr>
            <a:spLocks noChangeArrowheads="1"/>
          </p:cNvSpPr>
          <p:nvPr/>
        </p:nvSpPr>
        <p:spPr bwMode="auto">
          <a:xfrm rot="-2670416">
            <a:off x="3397250" y="45847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9" name="Rectangle 23"/>
          <p:cNvSpPr>
            <a:spLocks noChangeArrowheads="1"/>
          </p:cNvSpPr>
          <p:nvPr/>
        </p:nvSpPr>
        <p:spPr bwMode="auto">
          <a:xfrm>
            <a:off x="3646488" y="45815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2" name="Freeform 24"/>
          <p:cNvSpPr>
            <a:spLocks/>
          </p:cNvSpPr>
          <p:nvPr/>
        </p:nvSpPr>
        <p:spPr bwMode="auto">
          <a:xfrm>
            <a:off x="3441700" y="46307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7513" name="Freeform 25"/>
          <p:cNvSpPr>
            <a:spLocks/>
          </p:cNvSpPr>
          <p:nvPr/>
        </p:nvSpPr>
        <p:spPr bwMode="auto">
          <a:xfrm>
            <a:off x="4464050" y="46180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39962" name="AutoShape 26"/>
          <p:cNvSpPr>
            <a:spLocks noChangeArrowheads="1"/>
          </p:cNvSpPr>
          <p:nvPr/>
        </p:nvSpPr>
        <p:spPr bwMode="auto">
          <a:xfrm rot="-8092488">
            <a:off x="3395663" y="40052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3" name="Rectangle 27"/>
          <p:cNvSpPr>
            <a:spLocks noChangeArrowheads="1"/>
          </p:cNvSpPr>
          <p:nvPr/>
        </p:nvSpPr>
        <p:spPr bwMode="auto">
          <a:xfrm>
            <a:off x="3648075" y="43910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4" name="Rectangle 28"/>
          <p:cNvSpPr>
            <a:spLocks noChangeArrowheads="1"/>
          </p:cNvSpPr>
          <p:nvPr/>
        </p:nvSpPr>
        <p:spPr bwMode="auto">
          <a:xfrm>
            <a:off x="3384550" y="36814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5" name="AutoShape 29"/>
          <p:cNvSpPr>
            <a:spLocks noChangeArrowheads="1"/>
          </p:cNvSpPr>
          <p:nvPr/>
        </p:nvSpPr>
        <p:spPr bwMode="auto">
          <a:xfrm rot="2727901">
            <a:off x="3008313" y="3440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6" name="Rectangle 30"/>
          <p:cNvSpPr>
            <a:spLocks noChangeArrowheads="1"/>
          </p:cNvSpPr>
          <p:nvPr/>
        </p:nvSpPr>
        <p:spPr bwMode="auto">
          <a:xfrm>
            <a:off x="3036888" y="34305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9" name="Freeform 31"/>
          <p:cNvSpPr>
            <a:spLocks/>
          </p:cNvSpPr>
          <p:nvPr/>
        </p:nvSpPr>
        <p:spPr bwMode="auto">
          <a:xfrm>
            <a:off x="4440238" y="32226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7520" name="Freeform 32"/>
          <p:cNvSpPr>
            <a:spLocks/>
          </p:cNvSpPr>
          <p:nvPr/>
        </p:nvSpPr>
        <p:spPr bwMode="auto">
          <a:xfrm>
            <a:off x="3044825" y="34877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39969" name="Rectangle 33"/>
          <p:cNvSpPr>
            <a:spLocks noChangeArrowheads="1"/>
          </p:cNvSpPr>
          <p:nvPr/>
        </p:nvSpPr>
        <p:spPr bwMode="auto">
          <a:xfrm>
            <a:off x="2551113" y="17891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7522" name="Rectangle 34"/>
          <p:cNvSpPr>
            <a:spLocks noChangeArrowheads="1"/>
          </p:cNvSpPr>
          <p:nvPr/>
        </p:nvSpPr>
        <p:spPr bwMode="auto">
          <a:xfrm>
            <a:off x="4465638" y="28908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7523" name="AutoShape 35"/>
          <p:cNvSpPr>
            <a:spLocks noChangeArrowheads="1"/>
          </p:cNvSpPr>
          <p:nvPr/>
        </p:nvSpPr>
        <p:spPr bwMode="auto">
          <a:xfrm>
            <a:off x="4859338" y="26908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39972" name="Text Box 36"/>
          <p:cNvSpPr txBox="1">
            <a:spLocks noChangeArrowheads="1"/>
          </p:cNvSpPr>
          <p:nvPr/>
        </p:nvSpPr>
        <p:spPr bwMode="auto">
          <a:xfrm>
            <a:off x="2097088" y="2535238"/>
            <a:ext cx="1003300" cy="366712"/>
          </a:xfrm>
          <a:prstGeom prst="rect">
            <a:avLst/>
          </a:prstGeom>
          <a:noFill/>
          <a:ln w="9525">
            <a:noFill/>
            <a:miter lim="800000"/>
            <a:headEnd/>
            <a:tailEnd/>
          </a:ln>
        </p:spPr>
        <p:txBody>
          <a:bodyPr wrap="none">
            <a:spAutoFit/>
          </a:bodyPr>
          <a:lstStyle/>
          <a:p>
            <a:r>
              <a:rPr lang="en-US" sz="1800" b="1"/>
              <a:t>BOILER</a:t>
            </a:r>
          </a:p>
        </p:txBody>
      </p:sp>
      <p:sp>
        <p:nvSpPr>
          <p:cNvPr id="39973" name="Text Box 37"/>
          <p:cNvSpPr txBox="1">
            <a:spLocks noChangeArrowheads="1"/>
          </p:cNvSpPr>
          <p:nvPr/>
        </p:nvSpPr>
        <p:spPr bwMode="auto">
          <a:xfrm>
            <a:off x="3476625" y="32004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39974" name="Text Box 38"/>
          <p:cNvSpPr txBox="1">
            <a:spLocks noChangeArrowheads="1"/>
          </p:cNvSpPr>
          <p:nvPr/>
        </p:nvSpPr>
        <p:spPr bwMode="auto">
          <a:xfrm>
            <a:off x="4471988" y="43799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39975" name="Text Box 39"/>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39976" name="AutoShape 40"/>
          <p:cNvSpPr>
            <a:spLocks noChangeArrowheads="1"/>
          </p:cNvSpPr>
          <p:nvPr/>
        </p:nvSpPr>
        <p:spPr bwMode="auto">
          <a:xfrm rot="10800000">
            <a:off x="7319963" y="19399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77" name="Freeform 41"/>
          <p:cNvSpPr>
            <a:spLocks/>
          </p:cNvSpPr>
          <p:nvPr/>
        </p:nvSpPr>
        <p:spPr bwMode="auto">
          <a:xfrm>
            <a:off x="6248400" y="22050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39978" name="Freeform 42"/>
          <p:cNvSpPr>
            <a:spLocks/>
          </p:cNvSpPr>
          <p:nvPr/>
        </p:nvSpPr>
        <p:spPr bwMode="auto">
          <a:xfrm>
            <a:off x="6248400" y="22669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7531" name="Text Box 43"/>
          <p:cNvSpPr txBox="1">
            <a:spLocks noChangeArrowheads="1"/>
          </p:cNvSpPr>
          <p:nvPr/>
        </p:nvSpPr>
        <p:spPr bwMode="auto">
          <a:xfrm>
            <a:off x="1838325" y="47990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7532" name="Text Box 44"/>
          <p:cNvSpPr txBox="1">
            <a:spLocks noChangeArrowheads="1"/>
          </p:cNvSpPr>
          <p:nvPr/>
        </p:nvSpPr>
        <p:spPr bwMode="auto">
          <a:xfrm>
            <a:off x="4562475" y="48260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7533" name="Text Box 45"/>
          <p:cNvSpPr txBox="1">
            <a:spLocks noChangeArrowheads="1"/>
          </p:cNvSpPr>
          <p:nvPr/>
        </p:nvSpPr>
        <p:spPr bwMode="auto">
          <a:xfrm>
            <a:off x="2578100" y="17446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7534" name="Text Box 46"/>
          <p:cNvSpPr txBox="1">
            <a:spLocks noChangeArrowheads="1"/>
          </p:cNvSpPr>
          <p:nvPr/>
        </p:nvSpPr>
        <p:spPr bwMode="auto">
          <a:xfrm>
            <a:off x="4529138" y="2771775"/>
            <a:ext cx="2060575" cy="366713"/>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7"/>
          <p:cNvGrpSpPr>
            <a:grpSpLocks/>
          </p:cNvGrpSpPr>
          <p:nvPr/>
        </p:nvGrpSpPr>
        <p:grpSpPr bwMode="auto">
          <a:xfrm>
            <a:off x="144463" y="5197475"/>
            <a:ext cx="1973262" cy="957263"/>
            <a:chOff x="659" y="3380"/>
            <a:chExt cx="1243" cy="603"/>
          </a:xfrm>
        </p:grpSpPr>
        <p:sp>
          <p:nvSpPr>
            <p:cNvPr id="40007" name="AutoShape 48"/>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0008" name="Text Box 49"/>
            <p:cNvSpPr txBox="1">
              <a:spLocks noChangeArrowheads="1"/>
            </p:cNvSpPr>
            <p:nvPr/>
          </p:nvSpPr>
          <p:spPr bwMode="auto">
            <a:xfrm>
              <a:off x="667" y="3380"/>
              <a:ext cx="906" cy="404"/>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0"/>
          <p:cNvGrpSpPr>
            <a:grpSpLocks/>
          </p:cNvGrpSpPr>
          <p:nvPr/>
        </p:nvGrpSpPr>
        <p:grpSpPr bwMode="auto">
          <a:xfrm>
            <a:off x="1611313" y="5186363"/>
            <a:ext cx="1987550" cy="1493837"/>
            <a:chOff x="1583" y="3373"/>
            <a:chExt cx="1389" cy="941"/>
          </a:xfrm>
        </p:grpSpPr>
        <p:sp>
          <p:nvSpPr>
            <p:cNvPr id="40004" name="AutoShape 51"/>
            <p:cNvSpPr>
              <a:spLocks noChangeArrowheads="1"/>
            </p:cNvSpPr>
            <p:nvPr/>
          </p:nvSpPr>
          <p:spPr bwMode="auto">
            <a:xfrm>
              <a:off x="1584" y="3402"/>
              <a:ext cx="1388" cy="437"/>
            </a:xfrm>
            <a:prstGeom prst="homePlate">
              <a:avLst>
                <a:gd name="adj" fmla="val 79405"/>
              </a:avLst>
            </a:prstGeom>
            <a:solidFill>
              <a:schemeClr val="accent2"/>
            </a:solidFill>
            <a:ln w="9525">
              <a:solidFill>
                <a:schemeClr val="tx1"/>
              </a:solidFill>
              <a:miter lim="800000"/>
              <a:headEnd/>
              <a:tailEnd/>
            </a:ln>
          </p:spPr>
          <p:txBody>
            <a:bodyPr wrap="none" anchor="ctr"/>
            <a:lstStyle/>
            <a:p>
              <a:endParaRPr lang="en-US"/>
            </a:p>
          </p:txBody>
        </p:sp>
        <p:sp>
          <p:nvSpPr>
            <p:cNvPr id="40005" name="AutoShape 52"/>
            <p:cNvSpPr>
              <a:spLocks noChangeArrowheads="1"/>
            </p:cNvSpPr>
            <p:nvPr/>
          </p:nvSpPr>
          <p:spPr bwMode="auto">
            <a:xfrm rot="5400000">
              <a:off x="1613" y="3810"/>
              <a:ext cx="475" cy="534"/>
            </a:xfrm>
            <a:custGeom>
              <a:avLst/>
              <a:gdLst>
                <a:gd name="T0" fmla="*/ 333 w 21600"/>
                <a:gd name="T1" fmla="*/ 0 h 21600"/>
                <a:gd name="T2" fmla="*/ 333 w 21600"/>
                <a:gd name="T3" fmla="*/ 301 h 21600"/>
                <a:gd name="T4" fmla="*/ 71 w 21600"/>
                <a:gd name="T5" fmla="*/ 534 h 21600"/>
                <a:gd name="T6" fmla="*/ 475 w 21600"/>
                <a:gd name="T7" fmla="*/ 150 h 21600"/>
                <a:gd name="T8" fmla="*/ 17694720 60000 65536"/>
                <a:gd name="T9" fmla="*/ 5898240 60000 65536"/>
                <a:gd name="T10" fmla="*/ 5898240 60000 65536"/>
                <a:gd name="T11" fmla="*/ 0 60000 65536"/>
                <a:gd name="T12" fmla="*/ 12414 w 21600"/>
                <a:gd name="T13" fmla="*/ 2912 h 21600"/>
                <a:gd name="T14" fmla="*/ 1823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0006" name="Text Box 53"/>
            <p:cNvSpPr txBox="1">
              <a:spLocks noChangeArrowheads="1"/>
            </p:cNvSpPr>
            <p:nvPr/>
          </p:nvSpPr>
          <p:spPr bwMode="auto">
            <a:xfrm>
              <a:off x="1583" y="3373"/>
              <a:ext cx="658" cy="404"/>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4" name="Group 54"/>
          <p:cNvGrpSpPr>
            <a:grpSpLocks/>
          </p:cNvGrpSpPr>
          <p:nvPr/>
        </p:nvGrpSpPr>
        <p:grpSpPr bwMode="auto">
          <a:xfrm>
            <a:off x="3060700" y="5186363"/>
            <a:ext cx="1749425" cy="1441450"/>
            <a:chOff x="2584" y="3373"/>
            <a:chExt cx="1102" cy="923"/>
          </a:xfrm>
        </p:grpSpPr>
        <p:sp>
          <p:nvSpPr>
            <p:cNvPr id="40001" name="AutoShape 55"/>
            <p:cNvSpPr>
              <a:spLocks noChangeArrowheads="1"/>
            </p:cNvSpPr>
            <p:nvPr/>
          </p:nvSpPr>
          <p:spPr bwMode="auto">
            <a:xfrm>
              <a:off x="2603" y="3401"/>
              <a:ext cx="1083" cy="248"/>
            </a:xfrm>
            <a:prstGeom prst="homePlate">
              <a:avLst>
                <a:gd name="adj" fmla="val 109173"/>
              </a:avLst>
            </a:prstGeom>
            <a:solidFill>
              <a:srgbClr val="009900"/>
            </a:solidFill>
            <a:ln w="9525">
              <a:solidFill>
                <a:schemeClr val="tx1"/>
              </a:solidFill>
              <a:miter lim="800000"/>
              <a:headEnd/>
              <a:tailEnd/>
            </a:ln>
          </p:spPr>
          <p:txBody>
            <a:bodyPr wrap="none" anchor="ctr"/>
            <a:lstStyle/>
            <a:p>
              <a:endParaRPr lang="en-US"/>
            </a:p>
          </p:txBody>
        </p:sp>
        <p:sp>
          <p:nvSpPr>
            <p:cNvPr id="40002" name="Text Box 56"/>
            <p:cNvSpPr txBox="1">
              <a:spLocks noChangeArrowheads="1"/>
            </p:cNvSpPr>
            <p:nvPr/>
          </p:nvSpPr>
          <p:spPr bwMode="auto">
            <a:xfrm>
              <a:off x="2584" y="3373"/>
              <a:ext cx="808" cy="235"/>
            </a:xfrm>
            <a:prstGeom prst="rect">
              <a:avLst/>
            </a:prstGeom>
            <a:noFill/>
            <a:ln w="9525">
              <a:noFill/>
              <a:miter lim="800000"/>
              <a:headEnd/>
              <a:tailEnd/>
            </a:ln>
          </p:spPr>
          <p:txBody>
            <a:bodyPr>
              <a:spAutoFit/>
            </a:bodyPr>
            <a:lstStyle/>
            <a:p>
              <a:r>
                <a:rPr lang="en-US" sz="1800" b="1">
                  <a:solidFill>
                    <a:schemeClr val="bg1"/>
                  </a:solidFill>
                </a:rPr>
                <a:t>KINETIC</a:t>
              </a:r>
            </a:p>
          </p:txBody>
        </p:sp>
        <p:sp>
          <p:nvSpPr>
            <p:cNvPr id="40003" name="AutoShape 57"/>
            <p:cNvSpPr>
              <a:spLocks noChangeArrowheads="1"/>
            </p:cNvSpPr>
            <p:nvPr/>
          </p:nvSpPr>
          <p:spPr bwMode="auto">
            <a:xfrm rot="5400000">
              <a:off x="2642" y="3607"/>
              <a:ext cx="649" cy="730"/>
            </a:xfrm>
            <a:custGeom>
              <a:avLst/>
              <a:gdLst>
                <a:gd name="T0" fmla="*/ 454 w 21600"/>
                <a:gd name="T1" fmla="*/ 0 h 21600"/>
                <a:gd name="T2" fmla="*/ 454 w 21600"/>
                <a:gd name="T3" fmla="*/ 411 h 21600"/>
                <a:gd name="T4" fmla="*/ 97 w 21600"/>
                <a:gd name="T5" fmla="*/ 730 h 21600"/>
                <a:gd name="T6" fmla="*/ 649 w 21600"/>
                <a:gd name="T7" fmla="*/ 205 h 21600"/>
                <a:gd name="T8" fmla="*/ 17694720 60000 65536"/>
                <a:gd name="T9" fmla="*/ 5898240 60000 65536"/>
                <a:gd name="T10" fmla="*/ 5898240 60000 65536"/>
                <a:gd name="T11" fmla="*/ 0 60000 65536"/>
                <a:gd name="T12" fmla="*/ 12414 w 21600"/>
                <a:gd name="T13" fmla="*/ 2900 h 21600"/>
                <a:gd name="T14" fmla="*/ 18239 w 21600"/>
                <a:gd name="T15" fmla="*/ 923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grpSp>
        <p:nvGrpSpPr>
          <p:cNvPr id="5" name="Group 58"/>
          <p:cNvGrpSpPr>
            <a:grpSpLocks/>
          </p:cNvGrpSpPr>
          <p:nvPr/>
        </p:nvGrpSpPr>
        <p:grpSpPr bwMode="auto">
          <a:xfrm>
            <a:off x="4368800" y="5176838"/>
            <a:ext cx="2260600" cy="676275"/>
            <a:chOff x="3408" y="3367"/>
            <a:chExt cx="1499" cy="426"/>
          </a:xfrm>
        </p:grpSpPr>
        <p:sp>
          <p:nvSpPr>
            <p:cNvPr id="39998" name="AutoShape 59"/>
            <p:cNvSpPr>
              <a:spLocks noChangeArrowheads="1"/>
            </p:cNvSpPr>
            <p:nvPr/>
          </p:nvSpPr>
          <p:spPr bwMode="auto">
            <a:xfrm>
              <a:off x="3415" y="3401"/>
              <a:ext cx="1492" cy="191"/>
            </a:xfrm>
            <a:prstGeom prst="homePlate">
              <a:avLst>
                <a:gd name="adj" fmla="val 102092"/>
              </a:avLst>
            </a:prstGeom>
            <a:solidFill>
              <a:srgbClr val="FF00FF"/>
            </a:solidFill>
            <a:ln w="9525">
              <a:solidFill>
                <a:schemeClr val="tx1"/>
              </a:solidFill>
              <a:miter lim="800000"/>
              <a:headEnd/>
              <a:tailEnd/>
            </a:ln>
          </p:spPr>
          <p:txBody>
            <a:bodyPr wrap="none" anchor="ctr"/>
            <a:lstStyle/>
            <a:p>
              <a:endParaRPr lang="en-US"/>
            </a:p>
          </p:txBody>
        </p:sp>
        <p:sp>
          <p:nvSpPr>
            <p:cNvPr id="39999" name="Text Box 60"/>
            <p:cNvSpPr txBox="1">
              <a:spLocks noChangeArrowheads="1"/>
            </p:cNvSpPr>
            <p:nvPr/>
          </p:nvSpPr>
          <p:spPr bwMode="auto">
            <a:xfrm>
              <a:off x="3408" y="3367"/>
              <a:ext cx="1170" cy="231"/>
            </a:xfrm>
            <a:prstGeom prst="rect">
              <a:avLst/>
            </a:prstGeom>
            <a:noFill/>
            <a:ln w="9525">
              <a:noFill/>
              <a:miter lim="800000"/>
              <a:headEnd/>
              <a:tailEnd/>
            </a:ln>
          </p:spPr>
          <p:txBody>
            <a:bodyPr>
              <a:spAutoFit/>
            </a:bodyPr>
            <a:lstStyle/>
            <a:p>
              <a:r>
                <a:rPr lang="en-US" sz="1800" b="1"/>
                <a:t>ELECTRICITY</a:t>
              </a:r>
            </a:p>
          </p:txBody>
        </p:sp>
        <p:sp>
          <p:nvSpPr>
            <p:cNvPr id="40000" name="AutoShape 61"/>
            <p:cNvSpPr>
              <a:spLocks noChangeArrowheads="1"/>
            </p:cNvSpPr>
            <p:nvPr/>
          </p:nvSpPr>
          <p:spPr bwMode="auto">
            <a:xfrm rot="5400000">
              <a:off x="3429" y="3578"/>
              <a:ext cx="202" cy="227"/>
            </a:xfrm>
            <a:custGeom>
              <a:avLst/>
              <a:gdLst>
                <a:gd name="T0" fmla="*/ 141 w 21600"/>
                <a:gd name="T1" fmla="*/ 0 h 21600"/>
                <a:gd name="T2" fmla="*/ 141 w 21600"/>
                <a:gd name="T3" fmla="*/ 128 h 21600"/>
                <a:gd name="T4" fmla="*/ 30 w 21600"/>
                <a:gd name="T5" fmla="*/ 227 h 21600"/>
                <a:gd name="T6" fmla="*/ 202 w 21600"/>
                <a:gd name="T7" fmla="*/ 64 h 21600"/>
                <a:gd name="T8" fmla="*/ 17694720 60000 65536"/>
                <a:gd name="T9" fmla="*/ 5898240 60000 65536"/>
                <a:gd name="T10" fmla="*/ 5898240 60000 65536"/>
                <a:gd name="T11" fmla="*/ 0 60000 65536"/>
                <a:gd name="T12" fmla="*/ 12404 w 21600"/>
                <a:gd name="T13" fmla="*/ 2950 h 21600"/>
                <a:gd name="T14" fmla="*/ 18178 w 21600"/>
                <a:gd name="T15" fmla="*/ 923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sp>
        <p:nvSpPr>
          <p:cNvPr id="1087550" name="Freeform 62"/>
          <p:cNvSpPr>
            <a:spLocks/>
          </p:cNvSpPr>
          <p:nvPr/>
        </p:nvSpPr>
        <p:spPr bwMode="auto">
          <a:xfrm>
            <a:off x="6249988" y="22066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7551" name="Freeform 63"/>
          <p:cNvSpPr>
            <a:spLocks/>
          </p:cNvSpPr>
          <p:nvPr/>
        </p:nvSpPr>
        <p:spPr bwMode="auto">
          <a:xfrm>
            <a:off x="6249988" y="22685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39989" name="AutoShape 64"/>
          <p:cNvSpPr>
            <a:spLocks noChangeArrowheads="1"/>
          </p:cNvSpPr>
          <p:nvPr/>
        </p:nvSpPr>
        <p:spPr bwMode="auto">
          <a:xfrm rot="5713378">
            <a:off x="7054850" y="18843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90" name="AutoShape 65"/>
          <p:cNvSpPr>
            <a:spLocks noChangeArrowheads="1"/>
          </p:cNvSpPr>
          <p:nvPr/>
        </p:nvSpPr>
        <p:spPr bwMode="auto">
          <a:xfrm>
            <a:off x="7070725" y="22590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39991" name="AutoShape 66"/>
          <p:cNvSpPr>
            <a:spLocks noChangeArrowheads="1"/>
          </p:cNvSpPr>
          <p:nvPr/>
        </p:nvSpPr>
        <p:spPr bwMode="auto">
          <a:xfrm>
            <a:off x="6878638" y="21955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087555" name="Text Box 67"/>
          <p:cNvSpPr txBox="1">
            <a:spLocks noChangeArrowheads="1"/>
          </p:cNvSpPr>
          <p:nvPr/>
        </p:nvSpPr>
        <p:spPr bwMode="auto">
          <a:xfrm>
            <a:off x="2376488" y="6048375"/>
            <a:ext cx="1495425" cy="641350"/>
          </a:xfrm>
          <a:prstGeom prst="rect">
            <a:avLst/>
          </a:prstGeom>
          <a:noFill/>
          <a:ln w="9525">
            <a:noFill/>
            <a:miter lim="800000"/>
            <a:headEnd/>
            <a:tailEnd/>
          </a:ln>
        </p:spPr>
        <p:txBody>
          <a:bodyPr>
            <a:spAutoFit/>
          </a:bodyPr>
          <a:lstStyle/>
          <a:p>
            <a:r>
              <a:rPr lang="en-US" sz="1800" b="1"/>
              <a:t>exhaust gas</a:t>
            </a:r>
          </a:p>
        </p:txBody>
      </p:sp>
      <p:sp>
        <p:nvSpPr>
          <p:cNvPr id="1087556" name="Text Box 68"/>
          <p:cNvSpPr txBox="1">
            <a:spLocks noChangeArrowheads="1"/>
          </p:cNvSpPr>
          <p:nvPr/>
        </p:nvSpPr>
        <p:spPr bwMode="auto">
          <a:xfrm>
            <a:off x="4194175" y="6048375"/>
            <a:ext cx="1195388" cy="641350"/>
          </a:xfrm>
          <a:prstGeom prst="rect">
            <a:avLst/>
          </a:prstGeom>
          <a:noFill/>
          <a:ln w="9525">
            <a:noFill/>
            <a:miter lim="800000"/>
            <a:headEnd/>
            <a:tailEnd/>
          </a:ln>
        </p:spPr>
        <p:txBody>
          <a:bodyPr>
            <a:spAutoFit/>
          </a:bodyPr>
          <a:lstStyle/>
          <a:p>
            <a:r>
              <a:rPr lang="en-US" sz="1800" b="1"/>
              <a:t>wasted heat</a:t>
            </a:r>
          </a:p>
        </p:txBody>
      </p:sp>
      <p:sp>
        <p:nvSpPr>
          <p:cNvPr id="1087557" name="Text Box 69"/>
          <p:cNvSpPr txBox="1">
            <a:spLocks noChangeArrowheads="1"/>
          </p:cNvSpPr>
          <p:nvPr/>
        </p:nvSpPr>
        <p:spPr bwMode="auto">
          <a:xfrm>
            <a:off x="4689475" y="5613400"/>
            <a:ext cx="1411288" cy="366713"/>
          </a:xfrm>
          <a:prstGeom prst="rect">
            <a:avLst/>
          </a:prstGeom>
          <a:noFill/>
          <a:ln w="9525">
            <a:noFill/>
            <a:miter lim="800000"/>
            <a:headEnd/>
            <a:tailEnd/>
          </a:ln>
        </p:spPr>
        <p:txBody>
          <a:bodyPr>
            <a:spAutoFit/>
          </a:bodyPr>
          <a:lstStyle/>
          <a:p>
            <a:r>
              <a:rPr lang="en-US" sz="1800" b="1"/>
              <a:t>friction</a:t>
            </a:r>
          </a:p>
        </p:txBody>
      </p:sp>
      <p:pic>
        <p:nvPicPr>
          <p:cNvPr id="1087558" name="Picture 7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73825" y="4903788"/>
            <a:ext cx="2670175" cy="1954212"/>
          </a:xfrm>
          <a:prstGeom prst="rect">
            <a:avLst/>
          </a:prstGeom>
          <a:noFill/>
          <a:ln w="9525">
            <a:noFill/>
            <a:miter lim="800000"/>
            <a:headEnd/>
            <a:tailEnd/>
          </a:ln>
        </p:spPr>
      </p:pic>
      <p:sp>
        <p:nvSpPr>
          <p:cNvPr id="1087559" name="Freeform 71"/>
          <p:cNvSpPr>
            <a:spLocks/>
          </p:cNvSpPr>
          <p:nvPr/>
        </p:nvSpPr>
        <p:spPr bwMode="auto">
          <a:xfrm>
            <a:off x="6713538" y="5422900"/>
            <a:ext cx="1624012" cy="90488"/>
          </a:xfrm>
          <a:custGeom>
            <a:avLst/>
            <a:gdLst>
              <a:gd name="T0" fmla="*/ 1023 w 1023"/>
              <a:gd name="T1" fmla="*/ 0 h 57"/>
              <a:gd name="T2" fmla="*/ 99 w 1023"/>
              <a:gd name="T3" fmla="*/ 0 h 57"/>
              <a:gd name="T4" fmla="*/ 0 w 1023"/>
              <a:gd name="T5" fmla="*/ 57 h 57"/>
              <a:gd name="T6" fmla="*/ 0 60000 65536"/>
              <a:gd name="T7" fmla="*/ 0 60000 65536"/>
              <a:gd name="T8" fmla="*/ 0 60000 65536"/>
              <a:gd name="T9" fmla="*/ 0 w 1023"/>
              <a:gd name="T10" fmla="*/ 0 h 57"/>
              <a:gd name="T11" fmla="*/ 1023 w 1023"/>
              <a:gd name="T12" fmla="*/ 57 h 57"/>
            </a:gdLst>
            <a:ahLst/>
            <a:cxnLst>
              <a:cxn ang="T6">
                <a:pos x="T0" y="T1"/>
              </a:cxn>
              <a:cxn ang="T7">
                <a:pos x="T2" y="T3"/>
              </a:cxn>
              <a:cxn ang="T8">
                <a:pos x="T4" y="T5"/>
              </a:cxn>
            </a:cxnLst>
            <a:rect l="T9" t="T10" r="T11" b="T12"/>
            <a:pathLst>
              <a:path w="1023" h="57">
                <a:moveTo>
                  <a:pt x="1023" y="0"/>
                </a:moveTo>
                <a:lnTo>
                  <a:pt x="99" y="0"/>
                </a:lnTo>
                <a:lnTo>
                  <a:pt x="0" y="57"/>
                </a:lnTo>
              </a:path>
            </a:pathLst>
          </a:custGeom>
          <a:noFill/>
          <a:ln w="38100" cmpd="sng">
            <a:solidFill>
              <a:srgbClr val="FF0000"/>
            </a:solidFill>
            <a:round/>
            <a:headEnd/>
            <a:tailEnd/>
          </a:ln>
        </p:spPr>
        <p:txBody>
          <a:bodyPr/>
          <a:lstStyle/>
          <a:p>
            <a:endParaRPr lang="en-US"/>
          </a:p>
        </p:txBody>
      </p:sp>
      <p:sp>
        <p:nvSpPr>
          <p:cNvPr id="1087560" name="Text Box 72"/>
          <p:cNvSpPr txBox="1">
            <a:spLocks noChangeArrowheads="1"/>
          </p:cNvSpPr>
          <p:nvPr/>
        </p:nvSpPr>
        <p:spPr bwMode="auto">
          <a:xfrm>
            <a:off x="5243513" y="6157913"/>
            <a:ext cx="1412875" cy="641350"/>
          </a:xfrm>
          <a:prstGeom prst="rect">
            <a:avLst/>
          </a:prstGeom>
          <a:noFill/>
          <a:ln w="9525">
            <a:noFill/>
            <a:miter lim="800000"/>
            <a:headEnd/>
            <a:tailEnd/>
          </a:ln>
        </p:spPr>
        <p:txBody>
          <a:bodyPr>
            <a:spAutoFit/>
          </a:bodyPr>
          <a:lstStyle/>
          <a:p>
            <a:pPr algn="r"/>
            <a:r>
              <a:rPr lang="en-US" sz="1800" b="1">
                <a:solidFill>
                  <a:srgbClr val="FF0000"/>
                </a:solidFill>
              </a:rPr>
              <a:t>40% efficient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7498"/>
                                        </p:tgtEl>
                                        <p:attrNameLst>
                                          <p:attrName>style.visibility</p:attrName>
                                        </p:attrNameLst>
                                      </p:cBhvr>
                                      <p:to>
                                        <p:strVal val="visible"/>
                                      </p:to>
                                    </p:set>
                                    <p:animEffect transition="in" filter="wipe(left)">
                                      <p:cBhvr>
                                        <p:cTn id="7" dur="2000"/>
                                        <p:tgtEl>
                                          <p:spTgt spid="1087498"/>
                                        </p:tgtEl>
                                      </p:cBhvr>
                                    </p:animEffect>
                                  </p:childTnLst>
                                </p:cTn>
                              </p:par>
                              <p:par>
                                <p:cTn id="8" presetID="10" presetClass="entr" presetSubtype="0" fill="hold" nodeType="withEffect">
                                  <p:stCondLst>
                                    <p:cond delay="0"/>
                                  </p:stCondLst>
                                  <p:childTnLst>
                                    <p:set>
                                      <p:cBhvr>
                                        <p:cTn id="9" dur="1" fill="hold">
                                          <p:stCondLst>
                                            <p:cond delay="0"/>
                                          </p:stCondLst>
                                        </p:cTn>
                                        <p:tgtEl>
                                          <p:spTgt spid="1087495"/>
                                        </p:tgtEl>
                                        <p:attrNameLst>
                                          <p:attrName>style.visibility</p:attrName>
                                        </p:attrNameLst>
                                      </p:cBhvr>
                                      <p:to>
                                        <p:strVal val="visible"/>
                                      </p:to>
                                    </p:set>
                                    <p:animEffect transition="in" filter="fade">
                                      <p:cBhvr>
                                        <p:cTn id="10" dur="2000"/>
                                        <p:tgtEl>
                                          <p:spTgt spid="1087495"/>
                                        </p:tgtEl>
                                      </p:cBhvr>
                                    </p:animEffect>
                                  </p:childTnLst>
                                </p:cTn>
                              </p:par>
                              <p:par>
                                <p:cTn id="11" presetID="10" presetClass="entr" presetSubtype="0" fill="hold" nodeType="withEffect">
                                  <p:stCondLst>
                                    <p:cond delay="0"/>
                                  </p:stCondLst>
                                  <p:childTnLst>
                                    <p:set>
                                      <p:cBhvr>
                                        <p:cTn id="12" dur="1" fill="hold">
                                          <p:stCondLst>
                                            <p:cond delay="0"/>
                                          </p:stCondLst>
                                        </p:cTn>
                                        <p:tgtEl>
                                          <p:spTgt spid="1087496"/>
                                        </p:tgtEl>
                                        <p:attrNameLst>
                                          <p:attrName>style.visibility</p:attrName>
                                        </p:attrNameLst>
                                      </p:cBhvr>
                                      <p:to>
                                        <p:strVal val="visible"/>
                                      </p:to>
                                    </p:set>
                                    <p:animEffect transition="in" filter="fade">
                                      <p:cBhvr>
                                        <p:cTn id="13" dur="2000"/>
                                        <p:tgtEl>
                                          <p:spTgt spid="1087496"/>
                                        </p:tgtEl>
                                      </p:cBhvr>
                                    </p:animEffect>
                                  </p:childTnLst>
                                </p:cTn>
                              </p:par>
                              <p:par>
                                <p:cTn id="14" presetID="10" presetClass="entr" presetSubtype="0" fill="hold" nodeType="withEffect">
                                  <p:stCondLst>
                                    <p:cond delay="0"/>
                                  </p:stCondLst>
                                  <p:childTnLst>
                                    <p:set>
                                      <p:cBhvr>
                                        <p:cTn id="15" dur="1" fill="hold">
                                          <p:stCondLst>
                                            <p:cond delay="0"/>
                                          </p:stCondLst>
                                        </p:cTn>
                                        <p:tgtEl>
                                          <p:spTgt spid="1087497"/>
                                        </p:tgtEl>
                                        <p:attrNameLst>
                                          <p:attrName>style.visibility</p:attrName>
                                        </p:attrNameLst>
                                      </p:cBhvr>
                                      <p:to>
                                        <p:strVal val="visible"/>
                                      </p:to>
                                    </p:set>
                                    <p:animEffect transition="in" filter="fade">
                                      <p:cBhvr>
                                        <p:cTn id="16" dur="2000"/>
                                        <p:tgtEl>
                                          <p:spTgt spid="10874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0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87499"/>
                                        </p:tgtEl>
                                        <p:attrNameLst>
                                          <p:attrName>style.visibility</p:attrName>
                                        </p:attrNameLst>
                                      </p:cBhvr>
                                      <p:to>
                                        <p:strVal val="visible"/>
                                      </p:to>
                                    </p:set>
                                    <p:animEffect transition="in" filter="wipe(up)">
                                      <p:cBhvr>
                                        <p:cTn id="26" dur="5000"/>
                                        <p:tgtEl>
                                          <p:spTgt spid="108749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87502"/>
                                        </p:tgtEl>
                                        <p:attrNameLst>
                                          <p:attrName>style.visibility</p:attrName>
                                        </p:attrNameLst>
                                      </p:cBhvr>
                                      <p:to>
                                        <p:strVal val="visible"/>
                                      </p:to>
                                    </p:set>
                                    <p:animEffect transition="in" filter="wipe(left)">
                                      <p:cBhvr>
                                        <p:cTn id="29" dur="5000"/>
                                        <p:tgtEl>
                                          <p:spTgt spid="10875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87533"/>
                                        </p:tgtEl>
                                        <p:attrNameLst>
                                          <p:attrName>style.visibility</p:attrName>
                                        </p:attrNameLst>
                                      </p:cBhvr>
                                      <p:to>
                                        <p:strVal val="visible"/>
                                      </p:to>
                                    </p:set>
                                    <p:anim calcmode="lin" valueType="num">
                                      <p:cBhvr>
                                        <p:cTn id="39" dur="500" fill="hold"/>
                                        <p:tgtEl>
                                          <p:spTgt spid="1087533"/>
                                        </p:tgtEl>
                                        <p:attrNameLst>
                                          <p:attrName>ppt_w</p:attrName>
                                        </p:attrNameLst>
                                      </p:cBhvr>
                                      <p:tavLst>
                                        <p:tav tm="0">
                                          <p:val>
                                            <p:fltVal val="0"/>
                                          </p:val>
                                        </p:tav>
                                        <p:tav tm="100000">
                                          <p:val>
                                            <p:strVal val="#ppt_w"/>
                                          </p:val>
                                        </p:tav>
                                      </p:tavLst>
                                    </p:anim>
                                    <p:anim calcmode="lin" valueType="num">
                                      <p:cBhvr>
                                        <p:cTn id="40" dur="500" fill="hold"/>
                                        <p:tgtEl>
                                          <p:spTgt spid="1087533"/>
                                        </p:tgtEl>
                                        <p:attrNameLst>
                                          <p:attrName>ppt_h</p:attrName>
                                        </p:attrNameLst>
                                      </p:cBhvr>
                                      <p:tavLst>
                                        <p:tav tm="0">
                                          <p:val>
                                            <p:fltVal val="0"/>
                                          </p:val>
                                        </p:tav>
                                        <p:tav tm="100000">
                                          <p:val>
                                            <p:strVal val="#ppt_h"/>
                                          </p:val>
                                        </p:tav>
                                      </p:tavLst>
                                    </p:anim>
                                    <p:animEffect transition="in" filter="fade">
                                      <p:cBhvr>
                                        <p:cTn id="41" dur="500"/>
                                        <p:tgtEl>
                                          <p:spTgt spid="1087533"/>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par>
                                <p:cTn id="42" presetID="53" presetClass="entr" presetSubtype="0" fill="hold" grpId="0" nodeType="withEffect">
                                  <p:stCondLst>
                                    <p:cond delay="0"/>
                                  </p:stCondLst>
                                  <p:childTnLst>
                                    <p:set>
                                      <p:cBhvr>
                                        <p:cTn id="43" dur="1" fill="hold">
                                          <p:stCondLst>
                                            <p:cond delay="0"/>
                                          </p:stCondLst>
                                        </p:cTn>
                                        <p:tgtEl>
                                          <p:spTgt spid="1087555"/>
                                        </p:tgtEl>
                                        <p:attrNameLst>
                                          <p:attrName>style.visibility</p:attrName>
                                        </p:attrNameLst>
                                      </p:cBhvr>
                                      <p:to>
                                        <p:strVal val="visible"/>
                                      </p:to>
                                    </p:set>
                                    <p:anim calcmode="lin" valueType="num">
                                      <p:cBhvr>
                                        <p:cTn id="44" dur="500" fill="hold"/>
                                        <p:tgtEl>
                                          <p:spTgt spid="1087555"/>
                                        </p:tgtEl>
                                        <p:attrNameLst>
                                          <p:attrName>ppt_w</p:attrName>
                                        </p:attrNameLst>
                                      </p:cBhvr>
                                      <p:tavLst>
                                        <p:tav tm="0">
                                          <p:val>
                                            <p:fltVal val="0"/>
                                          </p:val>
                                        </p:tav>
                                        <p:tav tm="100000">
                                          <p:val>
                                            <p:strVal val="#ppt_w"/>
                                          </p:val>
                                        </p:tav>
                                      </p:tavLst>
                                    </p:anim>
                                    <p:anim calcmode="lin" valueType="num">
                                      <p:cBhvr>
                                        <p:cTn id="45" dur="500" fill="hold"/>
                                        <p:tgtEl>
                                          <p:spTgt spid="1087555"/>
                                        </p:tgtEl>
                                        <p:attrNameLst>
                                          <p:attrName>ppt_h</p:attrName>
                                        </p:attrNameLst>
                                      </p:cBhvr>
                                      <p:tavLst>
                                        <p:tav tm="0">
                                          <p:val>
                                            <p:fltVal val="0"/>
                                          </p:val>
                                        </p:tav>
                                        <p:tav tm="100000">
                                          <p:val>
                                            <p:strVal val="#ppt_h"/>
                                          </p:val>
                                        </p:tav>
                                      </p:tavLst>
                                    </p:anim>
                                    <p:animEffect transition="in" filter="fade">
                                      <p:cBhvr>
                                        <p:cTn id="46" dur="500"/>
                                        <p:tgtEl>
                                          <p:spTgt spid="1087555"/>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87504"/>
                                        </p:tgtEl>
                                        <p:attrNameLst>
                                          <p:attrName>style.visibility</p:attrName>
                                        </p:attrNameLst>
                                      </p:cBhvr>
                                      <p:to>
                                        <p:strVal val="visible"/>
                                      </p:to>
                                    </p:set>
                                    <p:animEffect transition="in" filter="wipe(up)">
                                      <p:cBhvr>
                                        <p:cTn id="51" dur="5000"/>
                                        <p:tgtEl>
                                          <p:spTgt spid="108750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20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87519"/>
                                        </p:tgtEl>
                                        <p:attrNameLst>
                                          <p:attrName>style.visibility</p:attrName>
                                        </p:attrNameLst>
                                      </p:cBhvr>
                                      <p:to>
                                        <p:strVal val="visible"/>
                                      </p:to>
                                    </p:set>
                                    <p:animEffect transition="in" filter="wipe(up)">
                                      <p:cBhvr>
                                        <p:cTn id="61" dur="5000"/>
                                        <p:tgtEl>
                                          <p:spTgt spid="10875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87512"/>
                                        </p:tgtEl>
                                        <p:attrNameLst>
                                          <p:attrName>style.visibility</p:attrName>
                                        </p:attrNameLst>
                                      </p:cBhvr>
                                      <p:to>
                                        <p:strVal val="visible"/>
                                      </p:to>
                                    </p:set>
                                    <p:animEffect transition="in" filter="wipe(left)">
                                      <p:cBhvr>
                                        <p:cTn id="66" dur="5000"/>
                                        <p:tgtEl>
                                          <p:spTgt spid="1087512"/>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087531"/>
                                        </p:tgtEl>
                                        <p:attrNameLst>
                                          <p:attrName>style.visibility</p:attrName>
                                        </p:attrNameLst>
                                      </p:cBhvr>
                                      <p:to>
                                        <p:strVal val="visible"/>
                                      </p:to>
                                    </p:set>
                                    <p:anim calcmode="lin" valueType="num">
                                      <p:cBhvr>
                                        <p:cTn id="69" dur="500" fill="hold"/>
                                        <p:tgtEl>
                                          <p:spTgt spid="1087531"/>
                                        </p:tgtEl>
                                        <p:attrNameLst>
                                          <p:attrName>ppt_w</p:attrName>
                                        </p:attrNameLst>
                                      </p:cBhvr>
                                      <p:tavLst>
                                        <p:tav tm="0">
                                          <p:val>
                                            <p:fltVal val="0"/>
                                          </p:val>
                                        </p:tav>
                                        <p:tav tm="100000">
                                          <p:val>
                                            <p:strVal val="#ppt_w"/>
                                          </p:val>
                                        </p:tav>
                                      </p:tavLst>
                                    </p:anim>
                                    <p:anim calcmode="lin" valueType="num">
                                      <p:cBhvr>
                                        <p:cTn id="70" dur="500" fill="hold"/>
                                        <p:tgtEl>
                                          <p:spTgt spid="1087531"/>
                                        </p:tgtEl>
                                        <p:attrNameLst>
                                          <p:attrName>ppt_h</p:attrName>
                                        </p:attrNameLst>
                                      </p:cBhvr>
                                      <p:tavLst>
                                        <p:tav tm="0">
                                          <p:val>
                                            <p:fltVal val="0"/>
                                          </p:val>
                                        </p:tav>
                                        <p:tav tm="100000">
                                          <p:val>
                                            <p:strVal val="#ppt_h"/>
                                          </p:val>
                                        </p:tav>
                                      </p:tavLst>
                                    </p:anim>
                                    <p:animEffect transition="in" filter="fade">
                                      <p:cBhvr>
                                        <p:cTn id="71" dur="500"/>
                                        <p:tgtEl>
                                          <p:spTgt spid="1087531"/>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087520"/>
                                        </p:tgtEl>
                                        <p:attrNameLst>
                                          <p:attrName>style.visibility</p:attrName>
                                        </p:attrNameLst>
                                      </p:cBhvr>
                                      <p:to>
                                        <p:strVal val="visible"/>
                                      </p:to>
                                    </p:set>
                                    <p:animEffect transition="in" filter="wipe(right)">
                                      <p:cBhvr>
                                        <p:cTn id="74" dur="5000"/>
                                        <p:tgtEl>
                                          <p:spTgt spid="1087520"/>
                                        </p:tgtEl>
                                      </p:cBhvr>
                                    </p:animEffect>
                                  </p:childTnLst>
                                </p:cTn>
                              </p:par>
                            </p:childTnLst>
                          </p:cTn>
                        </p:par>
                        <p:par>
                          <p:cTn id="75" fill="hold">
                            <p:stCondLst>
                              <p:cond delay="5000"/>
                            </p:stCondLst>
                            <p:childTnLst>
                              <p:par>
                                <p:cTn id="76" presetID="22" presetClass="entr" presetSubtype="1" fill="hold" grpId="0" nodeType="afterEffect">
                                  <p:stCondLst>
                                    <p:cond delay="0"/>
                                  </p:stCondLst>
                                  <p:childTnLst>
                                    <p:set>
                                      <p:cBhvr>
                                        <p:cTn id="77" dur="1" fill="hold">
                                          <p:stCondLst>
                                            <p:cond delay="0"/>
                                          </p:stCondLst>
                                        </p:cTn>
                                        <p:tgtEl>
                                          <p:spTgt spid="1087513"/>
                                        </p:tgtEl>
                                        <p:attrNameLst>
                                          <p:attrName>style.visibility</p:attrName>
                                        </p:attrNameLst>
                                      </p:cBhvr>
                                      <p:to>
                                        <p:strVal val="visible"/>
                                      </p:to>
                                    </p:set>
                                    <p:animEffect transition="in" filter="wipe(up)">
                                      <p:cBhvr>
                                        <p:cTn id="78" dur="5000"/>
                                        <p:tgtEl>
                                          <p:spTgt spid="108751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087532"/>
                                        </p:tgtEl>
                                        <p:attrNameLst>
                                          <p:attrName>style.visibility</p:attrName>
                                        </p:attrNameLst>
                                      </p:cBhvr>
                                      <p:to>
                                        <p:strVal val="visible"/>
                                      </p:to>
                                    </p:set>
                                    <p:anim calcmode="lin" valueType="num">
                                      <p:cBhvr>
                                        <p:cTn id="83" dur="500" fill="hold"/>
                                        <p:tgtEl>
                                          <p:spTgt spid="1087532"/>
                                        </p:tgtEl>
                                        <p:attrNameLst>
                                          <p:attrName>ppt_w</p:attrName>
                                        </p:attrNameLst>
                                      </p:cBhvr>
                                      <p:tavLst>
                                        <p:tav tm="0">
                                          <p:val>
                                            <p:fltVal val="0"/>
                                          </p:val>
                                        </p:tav>
                                        <p:tav tm="100000">
                                          <p:val>
                                            <p:strVal val="#ppt_w"/>
                                          </p:val>
                                        </p:tav>
                                      </p:tavLst>
                                    </p:anim>
                                    <p:anim calcmode="lin" valueType="num">
                                      <p:cBhvr>
                                        <p:cTn id="84" dur="500" fill="hold"/>
                                        <p:tgtEl>
                                          <p:spTgt spid="1087532"/>
                                        </p:tgtEl>
                                        <p:attrNameLst>
                                          <p:attrName>ppt_h</p:attrName>
                                        </p:attrNameLst>
                                      </p:cBhvr>
                                      <p:tavLst>
                                        <p:tav tm="0">
                                          <p:val>
                                            <p:fltVal val="0"/>
                                          </p:val>
                                        </p:tav>
                                        <p:tav tm="100000">
                                          <p:val>
                                            <p:strVal val="#ppt_h"/>
                                          </p:val>
                                        </p:tav>
                                      </p:tavLst>
                                    </p:anim>
                                    <p:animEffect transition="in" filter="fade">
                                      <p:cBhvr>
                                        <p:cTn id="85" dur="500"/>
                                        <p:tgtEl>
                                          <p:spTgt spid="1087532"/>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par>
                                <p:cTn id="86" presetID="53" presetClass="entr" presetSubtype="0" fill="hold" grpId="0" nodeType="withEffect">
                                  <p:stCondLst>
                                    <p:cond delay="0"/>
                                  </p:stCondLst>
                                  <p:childTnLst>
                                    <p:set>
                                      <p:cBhvr>
                                        <p:cTn id="87" dur="1" fill="hold">
                                          <p:stCondLst>
                                            <p:cond delay="0"/>
                                          </p:stCondLst>
                                        </p:cTn>
                                        <p:tgtEl>
                                          <p:spTgt spid="1087556"/>
                                        </p:tgtEl>
                                        <p:attrNameLst>
                                          <p:attrName>style.visibility</p:attrName>
                                        </p:attrNameLst>
                                      </p:cBhvr>
                                      <p:to>
                                        <p:strVal val="visible"/>
                                      </p:to>
                                    </p:set>
                                    <p:anim calcmode="lin" valueType="num">
                                      <p:cBhvr>
                                        <p:cTn id="88" dur="500" fill="hold"/>
                                        <p:tgtEl>
                                          <p:spTgt spid="1087556"/>
                                        </p:tgtEl>
                                        <p:attrNameLst>
                                          <p:attrName>ppt_w</p:attrName>
                                        </p:attrNameLst>
                                      </p:cBhvr>
                                      <p:tavLst>
                                        <p:tav tm="0">
                                          <p:val>
                                            <p:fltVal val="0"/>
                                          </p:val>
                                        </p:tav>
                                        <p:tav tm="100000">
                                          <p:val>
                                            <p:strVal val="#ppt_w"/>
                                          </p:val>
                                        </p:tav>
                                      </p:tavLst>
                                    </p:anim>
                                    <p:anim calcmode="lin" valueType="num">
                                      <p:cBhvr>
                                        <p:cTn id="89" dur="500" fill="hold"/>
                                        <p:tgtEl>
                                          <p:spTgt spid="1087556"/>
                                        </p:tgtEl>
                                        <p:attrNameLst>
                                          <p:attrName>ppt_h</p:attrName>
                                        </p:attrNameLst>
                                      </p:cBhvr>
                                      <p:tavLst>
                                        <p:tav tm="0">
                                          <p:val>
                                            <p:fltVal val="0"/>
                                          </p:val>
                                        </p:tav>
                                        <p:tav tm="100000">
                                          <p:val>
                                            <p:strVal val="#ppt_h"/>
                                          </p:val>
                                        </p:tav>
                                      </p:tavLst>
                                    </p:anim>
                                    <p:animEffect transition="in" filter="fade">
                                      <p:cBhvr>
                                        <p:cTn id="90" dur="500"/>
                                        <p:tgtEl>
                                          <p:spTgt spid="1087556"/>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087550"/>
                                        </p:tgtEl>
                                        <p:attrNameLst>
                                          <p:attrName>style.visibility</p:attrName>
                                        </p:attrNameLst>
                                      </p:cBhvr>
                                      <p:to>
                                        <p:strVal val="visible"/>
                                      </p:to>
                                    </p:set>
                                    <p:animEffect transition="in" filter="wipe(down)">
                                      <p:cBhvr>
                                        <p:cTn id="95" dur="5000"/>
                                        <p:tgtEl>
                                          <p:spTgt spid="1087550"/>
                                        </p:tgtEl>
                                      </p:cBhvr>
                                    </p:animEffect>
                                  </p:childTnLst>
                                  <p:subTnLst>
                                    <p:audio>
                                      <p:cMediaNode>
                                        <p:cTn display="0" masterRel="sameClick">
                                          <p:stCondLst>
                                            <p:cond evt="begin" delay="0">
                                              <p:tn val="93"/>
                                            </p:cond>
                                          </p:stCondLst>
                                          <p:endCondLst>
                                            <p:cond evt="onStopAudio" delay="0">
                                              <p:tgtEl>
                                                <p:sldTgt/>
                                              </p:tgtEl>
                                            </p:cond>
                                          </p:endCondLst>
                                        </p:cTn>
                                        <p:tgtEl>
                                          <p:sndTgt r:embed="rId6" name="voltage.wav"/>
                                        </p:tgtEl>
                                      </p:cMediaNode>
                                    </p:audio>
                                  </p:subTnLst>
                                </p:cTn>
                              </p:par>
                              <p:par>
                                <p:cTn id="96" presetID="22" presetClass="entr" presetSubtype="4" fill="hold" grpId="0" nodeType="withEffect">
                                  <p:stCondLst>
                                    <p:cond delay="0"/>
                                  </p:stCondLst>
                                  <p:childTnLst>
                                    <p:set>
                                      <p:cBhvr>
                                        <p:cTn id="97" dur="1" fill="hold">
                                          <p:stCondLst>
                                            <p:cond delay="0"/>
                                          </p:stCondLst>
                                        </p:cTn>
                                        <p:tgtEl>
                                          <p:spTgt spid="1087551"/>
                                        </p:tgtEl>
                                        <p:attrNameLst>
                                          <p:attrName>style.visibility</p:attrName>
                                        </p:attrNameLst>
                                      </p:cBhvr>
                                      <p:to>
                                        <p:strVal val="visible"/>
                                      </p:to>
                                    </p:set>
                                    <p:animEffect transition="in" filter="wipe(down)">
                                      <p:cBhvr>
                                        <p:cTn id="98" dur="5000"/>
                                        <p:tgtEl>
                                          <p:spTgt spid="1087551"/>
                                        </p:tgtEl>
                                      </p:cBhvr>
                                    </p:animEffect>
                                  </p:childTnLst>
                                  <p:subTnLst>
                                    <p:audio>
                                      <p:cMediaNode>
                                        <p:cTn display="0" masterRel="sameClick">
                                          <p:stCondLst>
                                            <p:cond evt="begin" delay="0">
                                              <p:tn val="96"/>
                                            </p:cond>
                                          </p:stCondLst>
                                          <p:endCondLst>
                                            <p:cond evt="onStopAudio" delay="0">
                                              <p:tgtEl>
                                                <p:sldTgt/>
                                              </p:tgtEl>
                                            </p:cond>
                                          </p:endCondLst>
                                        </p:cTn>
                                        <p:tgtEl>
                                          <p:sndTgt r:embed="rId6" name="voltage.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left)">
                                      <p:cBhvr>
                                        <p:cTn id="103" dur="2000"/>
                                        <p:tgtEl>
                                          <p:spTgt spid="5"/>
                                        </p:tgtEl>
                                      </p:cBhvr>
                                    </p:animEffect>
                                  </p:childTnLst>
                                  <p:subTnLst>
                                    <p:audio>
                                      <p:cMediaNode>
                                        <p:cTn display="0" masterRel="sameClick">
                                          <p:stCondLst>
                                            <p:cond evt="begin" delay="0">
                                              <p:tn val="101"/>
                                            </p:cond>
                                          </p:stCondLst>
                                          <p:endCondLst>
                                            <p:cond evt="onStopAudio" delay="0">
                                              <p:tgtEl>
                                                <p:sldTgt/>
                                              </p:tgtEl>
                                            </p:cond>
                                          </p:endCondLst>
                                        </p:cTn>
                                        <p:tgtEl>
                                          <p:sndTgt r:embed="rId4" name="chimes.wav"/>
                                        </p:tgtEl>
                                      </p:cMediaNode>
                                    </p:audio>
                                  </p:sub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087534"/>
                                        </p:tgtEl>
                                        <p:attrNameLst>
                                          <p:attrName>style.visibility</p:attrName>
                                        </p:attrNameLst>
                                      </p:cBhvr>
                                      <p:to>
                                        <p:strVal val="visible"/>
                                      </p:to>
                                    </p:set>
                                    <p:anim calcmode="lin" valueType="num">
                                      <p:cBhvr>
                                        <p:cTn id="108" dur="500" fill="hold"/>
                                        <p:tgtEl>
                                          <p:spTgt spid="1087534"/>
                                        </p:tgtEl>
                                        <p:attrNameLst>
                                          <p:attrName>ppt_w</p:attrName>
                                        </p:attrNameLst>
                                      </p:cBhvr>
                                      <p:tavLst>
                                        <p:tav tm="0">
                                          <p:val>
                                            <p:fltVal val="0"/>
                                          </p:val>
                                        </p:tav>
                                        <p:tav tm="100000">
                                          <p:val>
                                            <p:strVal val="#ppt_w"/>
                                          </p:val>
                                        </p:tav>
                                      </p:tavLst>
                                    </p:anim>
                                    <p:anim calcmode="lin" valueType="num">
                                      <p:cBhvr>
                                        <p:cTn id="109" dur="500" fill="hold"/>
                                        <p:tgtEl>
                                          <p:spTgt spid="1087534"/>
                                        </p:tgtEl>
                                        <p:attrNameLst>
                                          <p:attrName>ppt_h</p:attrName>
                                        </p:attrNameLst>
                                      </p:cBhvr>
                                      <p:tavLst>
                                        <p:tav tm="0">
                                          <p:val>
                                            <p:fltVal val="0"/>
                                          </p:val>
                                        </p:tav>
                                        <p:tav tm="100000">
                                          <p:val>
                                            <p:strVal val="#ppt_h"/>
                                          </p:val>
                                        </p:tav>
                                      </p:tavLst>
                                    </p:anim>
                                    <p:animEffect transition="in" filter="fade">
                                      <p:cBhvr>
                                        <p:cTn id="110" dur="500"/>
                                        <p:tgtEl>
                                          <p:spTgt spid="1087534"/>
                                        </p:tgtEl>
                                      </p:cBhvr>
                                    </p:animEffect>
                                  </p:childTnLst>
                                  <p:subTnLst>
                                    <p:audio>
                                      <p:cMediaNode>
                                        <p:cTn display="0" masterRel="sameClick">
                                          <p:stCondLst>
                                            <p:cond evt="begin" delay="0">
                                              <p:tn val="106"/>
                                            </p:cond>
                                          </p:stCondLst>
                                          <p:endCondLst>
                                            <p:cond evt="onStopAudio" delay="0">
                                              <p:tgtEl>
                                                <p:sldTgt/>
                                              </p:tgtEl>
                                            </p:cond>
                                          </p:endCondLst>
                                        </p:cTn>
                                        <p:tgtEl>
                                          <p:sndTgt r:embed="rId5" name="cashreg.wav"/>
                                        </p:tgtEl>
                                      </p:cMediaNode>
                                    </p:audio>
                                  </p:subTnLst>
                                </p:cTn>
                              </p:par>
                              <p:par>
                                <p:cTn id="111" presetID="53" presetClass="entr" presetSubtype="0" fill="hold" grpId="0" nodeType="withEffect">
                                  <p:stCondLst>
                                    <p:cond delay="0"/>
                                  </p:stCondLst>
                                  <p:childTnLst>
                                    <p:set>
                                      <p:cBhvr>
                                        <p:cTn id="112" dur="1" fill="hold">
                                          <p:stCondLst>
                                            <p:cond delay="0"/>
                                          </p:stCondLst>
                                        </p:cTn>
                                        <p:tgtEl>
                                          <p:spTgt spid="1087557"/>
                                        </p:tgtEl>
                                        <p:attrNameLst>
                                          <p:attrName>style.visibility</p:attrName>
                                        </p:attrNameLst>
                                      </p:cBhvr>
                                      <p:to>
                                        <p:strVal val="visible"/>
                                      </p:to>
                                    </p:set>
                                    <p:anim calcmode="lin" valueType="num">
                                      <p:cBhvr>
                                        <p:cTn id="113" dur="500" fill="hold"/>
                                        <p:tgtEl>
                                          <p:spTgt spid="1087557"/>
                                        </p:tgtEl>
                                        <p:attrNameLst>
                                          <p:attrName>ppt_w</p:attrName>
                                        </p:attrNameLst>
                                      </p:cBhvr>
                                      <p:tavLst>
                                        <p:tav tm="0">
                                          <p:val>
                                            <p:fltVal val="0"/>
                                          </p:val>
                                        </p:tav>
                                        <p:tav tm="100000">
                                          <p:val>
                                            <p:strVal val="#ppt_w"/>
                                          </p:val>
                                        </p:tav>
                                      </p:tavLst>
                                    </p:anim>
                                    <p:anim calcmode="lin" valueType="num">
                                      <p:cBhvr>
                                        <p:cTn id="114" dur="500" fill="hold"/>
                                        <p:tgtEl>
                                          <p:spTgt spid="1087557"/>
                                        </p:tgtEl>
                                        <p:attrNameLst>
                                          <p:attrName>ppt_h</p:attrName>
                                        </p:attrNameLst>
                                      </p:cBhvr>
                                      <p:tavLst>
                                        <p:tav tm="0">
                                          <p:val>
                                            <p:fltVal val="0"/>
                                          </p:val>
                                        </p:tav>
                                        <p:tav tm="100000">
                                          <p:val>
                                            <p:strVal val="#ppt_h"/>
                                          </p:val>
                                        </p:tav>
                                      </p:tavLst>
                                    </p:anim>
                                    <p:animEffect transition="in" filter="fade">
                                      <p:cBhvr>
                                        <p:cTn id="115" dur="500"/>
                                        <p:tgtEl>
                                          <p:spTgt spid="1087557"/>
                                        </p:tgtEl>
                                      </p:cBhvr>
                                    </p:animEffect>
                                  </p:childTnLst>
                                  <p:subTnLst>
                                    <p:audio>
                                      <p:cMediaNode>
                                        <p:cTn display="0" masterRel="sameClick">
                                          <p:stCondLst>
                                            <p:cond evt="begin" delay="0">
                                              <p:tn val="111"/>
                                            </p:cond>
                                          </p:stCondLst>
                                          <p:endCondLst>
                                            <p:cond evt="onStopAudio" delay="0">
                                              <p:tgtEl>
                                                <p:sldTgt/>
                                              </p:tgtEl>
                                            </p:cond>
                                          </p:endCondLst>
                                        </p:cTn>
                                        <p:tgtEl>
                                          <p:sndTgt r:embed="rId5"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087558"/>
                                        </p:tgtEl>
                                        <p:attrNameLst>
                                          <p:attrName>style.visibility</p:attrName>
                                        </p:attrNameLst>
                                      </p:cBhvr>
                                      <p:to>
                                        <p:strVal val="visible"/>
                                      </p:to>
                                    </p:set>
                                    <p:animEffect transition="in" filter="wipe(down)">
                                      <p:cBhvr>
                                        <p:cTn id="120" dur="2000"/>
                                        <p:tgtEl>
                                          <p:spTgt spid="1087558"/>
                                        </p:tgtEl>
                                      </p:cBhvr>
                                    </p:animEffect>
                                  </p:childTnLst>
                                  <p:subTnLst>
                                    <p:audio>
                                      <p:cMediaNode>
                                        <p:cTn display="0" masterRel="sameClick">
                                          <p:stCondLst>
                                            <p:cond evt="begin" delay="0">
                                              <p:tn val="118"/>
                                            </p:cond>
                                          </p:stCondLst>
                                          <p:endCondLst>
                                            <p:cond evt="onStopAudio" delay="0">
                                              <p:tgtEl>
                                                <p:sldTgt/>
                                              </p:tgtEl>
                                            </p:cond>
                                          </p:endCondLst>
                                        </p:cTn>
                                        <p:tgtEl>
                                          <p:sndTgt r:embed="rId4" name="chimes.wav"/>
                                        </p:tgtEl>
                                      </p:cMediaNode>
                                    </p:audio>
                                  </p:sub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1087559"/>
                                        </p:tgtEl>
                                        <p:attrNameLst>
                                          <p:attrName>style.visibility</p:attrName>
                                        </p:attrNameLst>
                                      </p:cBhvr>
                                      <p:to>
                                        <p:strVal val="visible"/>
                                      </p:to>
                                    </p:set>
                                    <p:animEffect transition="in" filter="wipe(right)">
                                      <p:cBhvr>
                                        <p:cTn id="125" dur="2000"/>
                                        <p:tgtEl>
                                          <p:spTgt spid="1087559"/>
                                        </p:tgtEl>
                                      </p:cBhvr>
                                    </p:animEffect>
                                  </p:childTnLst>
                                  <p:subTnLst>
                                    <p:audio>
                                      <p:cMediaNode>
                                        <p:cTn display="0" masterRel="sameClick">
                                          <p:stCondLst>
                                            <p:cond evt="begin" delay="0">
                                              <p:tn val="123"/>
                                            </p:cond>
                                          </p:stCondLst>
                                          <p:endCondLst>
                                            <p:cond evt="onStopAudio" delay="0">
                                              <p:tgtEl>
                                                <p:sldTgt/>
                                              </p:tgtEl>
                                            </p:cond>
                                          </p:endCondLst>
                                        </p:cTn>
                                        <p:tgtEl>
                                          <p:sndTgt r:embed="rId7" name="drumroll.wav"/>
                                        </p:tgtEl>
                                      </p:cMediaNode>
                                    </p:audio>
                                  </p:subTnLst>
                                </p:cTn>
                              </p:par>
                              <p:par>
                                <p:cTn id="126" presetID="53" presetClass="entr" presetSubtype="0" fill="hold" grpId="0" nodeType="withEffect">
                                  <p:stCondLst>
                                    <p:cond delay="0"/>
                                  </p:stCondLst>
                                  <p:childTnLst>
                                    <p:set>
                                      <p:cBhvr>
                                        <p:cTn id="127" dur="1" fill="hold">
                                          <p:stCondLst>
                                            <p:cond delay="0"/>
                                          </p:stCondLst>
                                        </p:cTn>
                                        <p:tgtEl>
                                          <p:spTgt spid="1087560"/>
                                        </p:tgtEl>
                                        <p:attrNameLst>
                                          <p:attrName>style.visibility</p:attrName>
                                        </p:attrNameLst>
                                      </p:cBhvr>
                                      <p:to>
                                        <p:strVal val="visible"/>
                                      </p:to>
                                    </p:set>
                                    <p:anim calcmode="lin" valueType="num">
                                      <p:cBhvr>
                                        <p:cTn id="128" dur="500" fill="hold"/>
                                        <p:tgtEl>
                                          <p:spTgt spid="1087560"/>
                                        </p:tgtEl>
                                        <p:attrNameLst>
                                          <p:attrName>ppt_w</p:attrName>
                                        </p:attrNameLst>
                                      </p:cBhvr>
                                      <p:tavLst>
                                        <p:tav tm="0">
                                          <p:val>
                                            <p:fltVal val="0"/>
                                          </p:val>
                                        </p:tav>
                                        <p:tav tm="100000">
                                          <p:val>
                                            <p:strVal val="#ppt_w"/>
                                          </p:val>
                                        </p:tav>
                                      </p:tavLst>
                                    </p:anim>
                                    <p:anim calcmode="lin" valueType="num">
                                      <p:cBhvr>
                                        <p:cTn id="129" dur="500" fill="hold"/>
                                        <p:tgtEl>
                                          <p:spTgt spid="1087560"/>
                                        </p:tgtEl>
                                        <p:attrNameLst>
                                          <p:attrName>ppt_h</p:attrName>
                                        </p:attrNameLst>
                                      </p:cBhvr>
                                      <p:tavLst>
                                        <p:tav tm="0">
                                          <p:val>
                                            <p:fltVal val="0"/>
                                          </p:val>
                                        </p:tav>
                                        <p:tav tm="100000">
                                          <p:val>
                                            <p:strVal val="#ppt_h"/>
                                          </p:val>
                                        </p:tav>
                                      </p:tavLst>
                                    </p:anim>
                                    <p:animEffect transition="in" filter="fade">
                                      <p:cBhvr>
                                        <p:cTn id="130" dur="500"/>
                                        <p:tgtEl>
                                          <p:spTgt spid="1087560"/>
                                        </p:tgtEl>
                                      </p:cBhvr>
                                    </p:animEffect>
                                  </p:childTnLst>
                                  <p:subTnLst>
                                    <p:audio>
                                      <p:cMediaNode>
                                        <p:cTn display="0" masterRel="sameClick">
                                          <p:stCondLst>
                                            <p:cond evt="begin" delay="0">
                                              <p:tn val="12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8" grpId="0" animBg="1"/>
      <p:bldP spid="1087499" grpId="0" animBg="1"/>
      <p:bldP spid="1087502" grpId="0" animBg="1"/>
      <p:bldP spid="1087504" grpId="0" animBg="1"/>
      <p:bldP spid="1087512" grpId="0" animBg="1"/>
      <p:bldP spid="1087513" grpId="0" animBg="1"/>
      <p:bldP spid="1087519" grpId="0" animBg="1"/>
      <p:bldP spid="1087520" grpId="0" animBg="1"/>
      <p:bldP spid="1087531" grpId="0"/>
      <p:bldP spid="1087532" grpId="0"/>
      <p:bldP spid="1087533" grpId="0"/>
      <p:bldP spid="1087534" grpId="0"/>
      <p:bldP spid="1087550" grpId="0" animBg="1"/>
      <p:bldP spid="1087551" grpId="0" animBg="1"/>
      <p:bldP spid="1087555" grpId="0"/>
      <p:bldP spid="1087556" grpId="0"/>
      <p:bldP spid="1087557" grpId="0"/>
      <p:bldP spid="1087559" grpId="0" animBg="1"/>
      <p:bldP spid="10875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Gas-burning</a:t>
            </a:r>
          </a:p>
        </p:txBody>
      </p:sp>
      <p:sp>
        <p:nvSpPr>
          <p:cNvPr id="40963" name="Freeform 3"/>
          <p:cNvSpPr>
            <a:spLocks/>
          </p:cNvSpPr>
          <p:nvPr/>
        </p:nvSpPr>
        <p:spPr bwMode="auto">
          <a:xfrm>
            <a:off x="6203950" y="2355850"/>
            <a:ext cx="712788"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4" name="Freeform 4"/>
          <p:cNvSpPr>
            <a:spLocks/>
          </p:cNvSpPr>
          <p:nvPr/>
        </p:nvSpPr>
        <p:spPr bwMode="auto">
          <a:xfrm>
            <a:off x="6202363" y="2417763"/>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5"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0966" name="AutoShape 6"/>
          <p:cNvSpPr>
            <a:spLocks noChangeArrowheads="1"/>
          </p:cNvSpPr>
          <p:nvPr/>
        </p:nvSpPr>
        <p:spPr bwMode="auto">
          <a:xfrm>
            <a:off x="1925638" y="20796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40967" name="AutoShape 7"/>
          <p:cNvSpPr>
            <a:spLocks noChangeArrowheads="1"/>
          </p:cNvSpPr>
          <p:nvPr/>
        </p:nvSpPr>
        <p:spPr bwMode="auto">
          <a:xfrm>
            <a:off x="2154238" y="23923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40968" name="AutoShape 8"/>
          <p:cNvSpPr>
            <a:spLocks noChangeArrowheads="1"/>
          </p:cNvSpPr>
          <p:nvPr/>
        </p:nvSpPr>
        <p:spPr bwMode="auto">
          <a:xfrm>
            <a:off x="2144713" y="37766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9545" name="Picture 9"/>
          <p:cNvPicPr>
            <a:picLocks noChangeAspect="1" noChangeArrowheads="1"/>
          </p:cNvPicPr>
          <p:nvPr/>
        </p:nvPicPr>
        <p:blipFill>
          <a:blip r:embed="rId8" cstate="print"/>
          <a:srcRect/>
          <a:stretch>
            <a:fillRect/>
          </a:stretch>
        </p:blipFill>
        <p:spPr bwMode="auto">
          <a:xfrm rot="10800000">
            <a:off x="2387600" y="3805238"/>
            <a:ext cx="482600" cy="536575"/>
          </a:xfrm>
          <a:prstGeom prst="rect">
            <a:avLst/>
          </a:prstGeom>
          <a:noFill/>
          <a:ln w="9525">
            <a:noFill/>
            <a:miter lim="800000"/>
            <a:headEnd/>
            <a:tailEnd/>
          </a:ln>
        </p:spPr>
      </p:pic>
      <p:pic>
        <p:nvPicPr>
          <p:cNvPr id="1089546" name="Picture 10"/>
          <p:cNvPicPr>
            <a:picLocks noChangeAspect="1" noChangeArrowheads="1"/>
          </p:cNvPicPr>
          <p:nvPr/>
        </p:nvPicPr>
        <p:blipFill>
          <a:blip r:embed="rId8" cstate="print"/>
          <a:srcRect/>
          <a:stretch>
            <a:fillRect/>
          </a:stretch>
        </p:blipFill>
        <p:spPr bwMode="auto">
          <a:xfrm>
            <a:off x="2151063" y="3806825"/>
            <a:ext cx="482600" cy="536575"/>
          </a:xfrm>
          <a:prstGeom prst="rect">
            <a:avLst/>
          </a:prstGeom>
          <a:noFill/>
          <a:ln w="9525">
            <a:noFill/>
            <a:miter lim="800000"/>
            <a:headEnd/>
            <a:tailEnd/>
          </a:ln>
        </p:spPr>
      </p:pic>
      <p:pic>
        <p:nvPicPr>
          <p:cNvPr id="1089547" name="Picture 11"/>
          <p:cNvPicPr>
            <a:picLocks noChangeAspect="1" noChangeArrowheads="1"/>
          </p:cNvPicPr>
          <p:nvPr/>
        </p:nvPicPr>
        <p:blipFill>
          <a:blip r:embed="rId8" cstate="print"/>
          <a:srcRect/>
          <a:stretch>
            <a:fillRect/>
          </a:stretch>
        </p:blipFill>
        <p:spPr bwMode="auto">
          <a:xfrm>
            <a:off x="2538413" y="3808413"/>
            <a:ext cx="482600" cy="536575"/>
          </a:xfrm>
          <a:prstGeom prst="rect">
            <a:avLst/>
          </a:prstGeom>
          <a:noFill/>
          <a:ln w="9525">
            <a:noFill/>
            <a:miter lim="800000"/>
            <a:headEnd/>
            <a:tailEnd/>
          </a:ln>
        </p:spPr>
      </p:pic>
      <p:sp>
        <p:nvSpPr>
          <p:cNvPr id="1089548" name="AutoShape 12"/>
          <p:cNvSpPr>
            <a:spLocks noChangeArrowheads="1"/>
          </p:cNvSpPr>
          <p:nvPr/>
        </p:nvSpPr>
        <p:spPr bwMode="auto">
          <a:xfrm rot="1149092">
            <a:off x="781050" y="3128963"/>
            <a:ext cx="1131888" cy="973137"/>
          </a:xfrm>
          <a:custGeom>
            <a:avLst/>
            <a:gdLst>
              <a:gd name="T0" fmla="*/ 848916 w 21600"/>
              <a:gd name="T1" fmla="*/ 0 h 21600"/>
              <a:gd name="T2" fmla="*/ 0 w 21600"/>
              <a:gd name="T3" fmla="*/ 486568 h 21600"/>
              <a:gd name="T4" fmla="*/ 848916 w 21600"/>
              <a:gd name="T5" fmla="*/ 973137 h 21600"/>
              <a:gd name="T6" fmla="*/ 1131888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GAS</a:t>
            </a:r>
          </a:p>
        </p:txBody>
      </p:sp>
      <p:sp>
        <p:nvSpPr>
          <p:cNvPr id="1089549" name="AutoShape 13"/>
          <p:cNvSpPr>
            <a:spLocks noChangeArrowheads="1"/>
          </p:cNvSpPr>
          <p:nvPr/>
        </p:nvSpPr>
        <p:spPr bwMode="auto">
          <a:xfrm>
            <a:off x="2155825" y="23955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40974" name="AutoShape 14"/>
          <p:cNvSpPr>
            <a:spLocks noChangeArrowheads="1"/>
          </p:cNvSpPr>
          <p:nvPr/>
        </p:nvSpPr>
        <p:spPr bwMode="auto">
          <a:xfrm rot="2727901">
            <a:off x="3641725" y="24971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75" name="Rectangle 15"/>
          <p:cNvSpPr>
            <a:spLocks noChangeArrowheads="1"/>
          </p:cNvSpPr>
          <p:nvPr/>
        </p:nvSpPr>
        <p:spPr bwMode="auto">
          <a:xfrm>
            <a:off x="3044825" y="24892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52" name="Freeform 16"/>
          <p:cNvSpPr>
            <a:spLocks/>
          </p:cNvSpPr>
          <p:nvPr/>
        </p:nvSpPr>
        <p:spPr bwMode="auto">
          <a:xfrm>
            <a:off x="3044825" y="25495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40977" name="AutoShape 17"/>
          <p:cNvSpPr>
            <a:spLocks noChangeArrowheads="1"/>
          </p:cNvSpPr>
          <p:nvPr/>
        </p:nvSpPr>
        <p:spPr bwMode="auto">
          <a:xfrm rot="5400000">
            <a:off x="3790950" y="26336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9554" name="AutoShape 18"/>
          <p:cNvSpPr>
            <a:spLocks noChangeArrowheads="1"/>
          </p:cNvSpPr>
          <p:nvPr/>
        </p:nvSpPr>
        <p:spPr bwMode="auto">
          <a:xfrm rot="5400000">
            <a:off x="3824287" y="26670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40979" name="AutoShape 19"/>
          <p:cNvSpPr>
            <a:spLocks noChangeArrowheads="1"/>
          </p:cNvSpPr>
          <p:nvPr/>
        </p:nvSpPr>
        <p:spPr bwMode="auto">
          <a:xfrm>
            <a:off x="3649663" y="43418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80" name="AutoShape 20"/>
          <p:cNvSpPr>
            <a:spLocks noChangeArrowheads="1"/>
          </p:cNvSpPr>
          <p:nvPr/>
        </p:nvSpPr>
        <p:spPr bwMode="auto">
          <a:xfrm rot="2727901">
            <a:off x="4221163" y="3186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1" name="AutoShape 21"/>
          <p:cNvSpPr>
            <a:spLocks noChangeArrowheads="1"/>
          </p:cNvSpPr>
          <p:nvPr/>
        </p:nvSpPr>
        <p:spPr bwMode="auto">
          <a:xfrm rot="8236628">
            <a:off x="4224338" y="40163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2" name="Rectangle 22"/>
          <p:cNvSpPr>
            <a:spLocks noChangeArrowheads="1"/>
          </p:cNvSpPr>
          <p:nvPr/>
        </p:nvSpPr>
        <p:spPr bwMode="auto">
          <a:xfrm>
            <a:off x="4608513" y="34401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83" name="AutoShape 23"/>
          <p:cNvSpPr>
            <a:spLocks noChangeArrowheads="1"/>
          </p:cNvSpPr>
          <p:nvPr/>
        </p:nvSpPr>
        <p:spPr bwMode="auto">
          <a:xfrm rot="2727901">
            <a:off x="4211638" y="45974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4" name="AutoShape 24"/>
          <p:cNvSpPr>
            <a:spLocks noChangeArrowheads="1"/>
          </p:cNvSpPr>
          <p:nvPr/>
        </p:nvSpPr>
        <p:spPr bwMode="auto">
          <a:xfrm rot="-2670416">
            <a:off x="3397250" y="45974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5" name="Rectangle 25"/>
          <p:cNvSpPr>
            <a:spLocks noChangeArrowheads="1"/>
          </p:cNvSpPr>
          <p:nvPr/>
        </p:nvSpPr>
        <p:spPr bwMode="auto">
          <a:xfrm>
            <a:off x="3646488" y="45942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2" name="Freeform 26"/>
          <p:cNvSpPr>
            <a:spLocks/>
          </p:cNvSpPr>
          <p:nvPr/>
        </p:nvSpPr>
        <p:spPr bwMode="auto">
          <a:xfrm>
            <a:off x="3441700" y="46434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9563" name="Freeform 27"/>
          <p:cNvSpPr>
            <a:spLocks/>
          </p:cNvSpPr>
          <p:nvPr/>
        </p:nvSpPr>
        <p:spPr bwMode="auto">
          <a:xfrm>
            <a:off x="4464050" y="46307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40988" name="AutoShape 28"/>
          <p:cNvSpPr>
            <a:spLocks noChangeArrowheads="1"/>
          </p:cNvSpPr>
          <p:nvPr/>
        </p:nvSpPr>
        <p:spPr bwMode="auto">
          <a:xfrm rot="-8092488">
            <a:off x="3395663" y="40179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9" name="Rectangle 29"/>
          <p:cNvSpPr>
            <a:spLocks noChangeArrowheads="1"/>
          </p:cNvSpPr>
          <p:nvPr/>
        </p:nvSpPr>
        <p:spPr bwMode="auto">
          <a:xfrm>
            <a:off x="3648075" y="44037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0" name="Rectangle 30"/>
          <p:cNvSpPr>
            <a:spLocks noChangeArrowheads="1"/>
          </p:cNvSpPr>
          <p:nvPr/>
        </p:nvSpPr>
        <p:spPr bwMode="auto">
          <a:xfrm>
            <a:off x="3384550" y="36941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1" name="AutoShape 31"/>
          <p:cNvSpPr>
            <a:spLocks noChangeArrowheads="1"/>
          </p:cNvSpPr>
          <p:nvPr/>
        </p:nvSpPr>
        <p:spPr bwMode="auto">
          <a:xfrm rot="2727901">
            <a:off x="3008313" y="34528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92" name="Rectangle 32"/>
          <p:cNvSpPr>
            <a:spLocks noChangeArrowheads="1"/>
          </p:cNvSpPr>
          <p:nvPr/>
        </p:nvSpPr>
        <p:spPr bwMode="auto">
          <a:xfrm>
            <a:off x="3036888" y="34432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9" name="Freeform 33"/>
          <p:cNvSpPr>
            <a:spLocks/>
          </p:cNvSpPr>
          <p:nvPr/>
        </p:nvSpPr>
        <p:spPr bwMode="auto">
          <a:xfrm>
            <a:off x="4440238" y="32353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9570" name="Freeform 34"/>
          <p:cNvSpPr>
            <a:spLocks/>
          </p:cNvSpPr>
          <p:nvPr/>
        </p:nvSpPr>
        <p:spPr bwMode="auto">
          <a:xfrm>
            <a:off x="3044825" y="35004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40995" name="Rectangle 35"/>
          <p:cNvSpPr>
            <a:spLocks noChangeArrowheads="1"/>
          </p:cNvSpPr>
          <p:nvPr/>
        </p:nvSpPr>
        <p:spPr bwMode="auto">
          <a:xfrm>
            <a:off x="2551113" y="18018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9572" name="Rectangle 36"/>
          <p:cNvSpPr>
            <a:spLocks noChangeArrowheads="1"/>
          </p:cNvSpPr>
          <p:nvPr/>
        </p:nvSpPr>
        <p:spPr bwMode="auto">
          <a:xfrm>
            <a:off x="4465638" y="29035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573" name="AutoShape 37"/>
          <p:cNvSpPr>
            <a:spLocks noChangeArrowheads="1"/>
          </p:cNvSpPr>
          <p:nvPr/>
        </p:nvSpPr>
        <p:spPr bwMode="auto">
          <a:xfrm>
            <a:off x="4859338" y="27035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0998" name="Text Box 38"/>
          <p:cNvSpPr txBox="1">
            <a:spLocks noChangeArrowheads="1"/>
          </p:cNvSpPr>
          <p:nvPr/>
        </p:nvSpPr>
        <p:spPr bwMode="auto">
          <a:xfrm>
            <a:off x="2097088" y="2547938"/>
            <a:ext cx="1003300" cy="366712"/>
          </a:xfrm>
          <a:prstGeom prst="rect">
            <a:avLst/>
          </a:prstGeom>
          <a:noFill/>
          <a:ln w="9525">
            <a:noFill/>
            <a:miter lim="800000"/>
            <a:headEnd/>
            <a:tailEnd/>
          </a:ln>
        </p:spPr>
        <p:txBody>
          <a:bodyPr wrap="none">
            <a:spAutoFit/>
          </a:bodyPr>
          <a:lstStyle/>
          <a:p>
            <a:r>
              <a:rPr lang="en-US" sz="1800" b="1"/>
              <a:t>BOILER</a:t>
            </a:r>
          </a:p>
        </p:txBody>
      </p:sp>
      <p:sp>
        <p:nvSpPr>
          <p:cNvPr id="40999" name="Text Box 39"/>
          <p:cNvSpPr txBox="1">
            <a:spLocks noChangeArrowheads="1"/>
          </p:cNvSpPr>
          <p:nvPr/>
        </p:nvSpPr>
        <p:spPr bwMode="auto">
          <a:xfrm>
            <a:off x="3476625" y="32131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41000" name="Text Box 40"/>
          <p:cNvSpPr txBox="1">
            <a:spLocks noChangeArrowheads="1"/>
          </p:cNvSpPr>
          <p:nvPr/>
        </p:nvSpPr>
        <p:spPr bwMode="auto">
          <a:xfrm>
            <a:off x="4471988" y="43926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41001" name="Text Box 41"/>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41002" name="AutoShape 42"/>
          <p:cNvSpPr>
            <a:spLocks noChangeArrowheads="1"/>
          </p:cNvSpPr>
          <p:nvPr/>
        </p:nvSpPr>
        <p:spPr bwMode="auto">
          <a:xfrm rot="10800000">
            <a:off x="7319963" y="19526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03" name="Freeform 43"/>
          <p:cNvSpPr>
            <a:spLocks/>
          </p:cNvSpPr>
          <p:nvPr/>
        </p:nvSpPr>
        <p:spPr bwMode="auto">
          <a:xfrm>
            <a:off x="6248400" y="22177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41004" name="Freeform 44"/>
          <p:cNvSpPr>
            <a:spLocks/>
          </p:cNvSpPr>
          <p:nvPr/>
        </p:nvSpPr>
        <p:spPr bwMode="auto">
          <a:xfrm>
            <a:off x="6248400" y="22796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9581" name="Text Box 45"/>
          <p:cNvSpPr txBox="1">
            <a:spLocks noChangeArrowheads="1"/>
          </p:cNvSpPr>
          <p:nvPr/>
        </p:nvSpPr>
        <p:spPr bwMode="auto">
          <a:xfrm>
            <a:off x="1838325" y="48117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9582" name="Text Box 46"/>
          <p:cNvSpPr txBox="1">
            <a:spLocks noChangeArrowheads="1"/>
          </p:cNvSpPr>
          <p:nvPr/>
        </p:nvSpPr>
        <p:spPr bwMode="auto">
          <a:xfrm>
            <a:off x="4562475" y="48387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9583" name="Text Box 47"/>
          <p:cNvSpPr txBox="1">
            <a:spLocks noChangeArrowheads="1"/>
          </p:cNvSpPr>
          <p:nvPr/>
        </p:nvSpPr>
        <p:spPr bwMode="auto">
          <a:xfrm>
            <a:off x="2578100" y="17573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9584" name="Text Box 48"/>
          <p:cNvSpPr txBox="1">
            <a:spLocks noChangeArrowheads="1"/>
          </p:cNvSpPr>
          <p:nvPr/>
        </p:nvSpPr>
        <p:spPr bwMode="auto">
          <a:xfrm>
            <a:off x="4529138" y="2760663"/>
            <a:ext cx="2060575" cy="366712"/>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9"/>
          <p:cNvGrpSpPr>
            <a:grpSpLocks/>
          </p:cNvGrpSpPr>
          <p:nvPr/>
        </p:nvGrpSpPr>
        <p:grpSpPr bwMode="auto">
          <a:xfrm>
            <a:off x="114300" y="5319713"/>
            <a:ext cx="1973263" cy="1177925"/>
            <a:chOff x="659" y="3380"/>
            <a:chExt cx="1243" cy="603"/>
          </a:xfrm>
        </p:grpSpPr>
        <p:sp>
          <p:nvSpPr>
            <p:cNvPr id="41047" name="AutoShape 50"/>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1048" name="Text Box 51"/>
            <p:cNvSpPr txBox="1">
              <a:spLocks noChangeArrowheads="1"/>
            </p:cNvSpPr>
            <p:nvPr/>
          </p:nvSpPr>
          <p:spPr bwMode="auto">
            <a:xfrm>
              <a:off x="667" y="3380"/>
              <a:ext cx="906" cy="328"/>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2"/>
          <p:cNvGrpSpPr>
            <a:grpSpLocks/>
          </p:cNvGrpSpPr>
          <p:nvPr/>
        </p:nvGrpSpPr>
        <p:grpSpPr bwMode="auto">
          <a:xfrm>
            <a:off x="1533525" y="5105400"/>
            <a:ext cx="4865688" cy="869950"/>
            <a:chOff x="1750" y="3000"/>
            <a:chExt cx="3065" cy="548"/>
          </a:xfrm>
        </p:grpSpPr>
        <p:sp>
          <p:nvSpPr>
            <p:cNvPr id="41044" name="AutoShape 53"/>
            <p:cNvSpPr>
              <a:spLocks noChangeArrowheads="1"/>
            </p:cNvSpPr>
            <p:nvPr/>
          </p:nvSpPr>
          <p:spPr bwMode="auto">
            <a:xfrm>
              <a:off x="1781" y="3231"/>
              <a:ext cx="3034" cy="317"/>
            </a:xfrm>
            <a:prstGeom prst="homePlate">
              <a:avLst>
                <a:gd name="adj" fmla="val 48431"/>
              </a:avLst>
            </a:prstGeom>
            <a:solidFill>
              <a:srgbClr val="FF00FF"/>
            </a:solidFill>
            <a:ln w="9525">
              <a:solidFill>
                <a:schemeClr val="tx1"/>
              </a:solidFill>
              <a:miter lim="800000"/>
              <a:headEnd/>
              <a:tailEnd/>
            </a:ln>
          </p:spPr>
          <p:txBody>
            <a:bodyPr wrap="none" anchor="ctr"/>
            <a:lstStyle/>
            <a:p>
              <a:endParaRPr lang="en-US"/>
            </a:p>
          </p:txBody>
        </p:sp>
        <p:sp>
          <p:nvSpPr>
            <p:cNvPr id="41045" name="AutoShape 54"/>
            <p:cNvSpPr>
              <a:spLocks noChangeArrowheads="1"/>
            </p:cNvSpPr>
            <p:nvPr/>
          </p:nvSpPr>
          <p:spPr bwMode="auto">
            <a:xfrm rot="16200000" flipV="1">
              <a:off x="1807" y="2973"/>
              <a:ext cx="234" cy="287"/>
            </a:xfrm>
            <a:custGeom>
              <a:avLst/>
              <a:gdLst>
                <a:gd name="T0" fmla="*/ 164 w 21600"/>
                <a:gd name="T1" fmla="*/ 0 h 21600"/>
                <a:gd name="T2" fmla="*/ 164 w 21600"/>
                <a:gd name="T3" fmla="*/ 162 h 21600"/>
                <a:gd name="T4" fmla="*/ 35 w 21600"/>
                <a:gd name="T5" fmla="*/ 287 h 21600"/>
                <a:gd name="T6" fmla="*/ 234 w 21600"/>
                <a:gd name="T7" fmla="*/ 81 h 21600"/>
                <a:gd name="T8" fmla="*/ 17694720 60000 65536"/>
                <a:gd name="T9" fmla="*/ 5898240 60000 65536"/>
                <a:gd name="T10" fmla="*/ 5898240 60000 65536"/>
                <a:gd name="T11" fmla="*/ 0 60000 65536"/>
                <a:gd name="T12" fmla="*/ 12462 w 21600"/>
                <a:gd name="T13" fmla="*/ 2935 h 21600"/>
                <a:gd name="T14" fmla="*/ 1818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6" name="Text Box 55"/>
            <p:cNvSpPr txBox="1">
              <a:spLocks noChangeArrowheads="1"/>
            </p:cNvSpPr>
            <p:nvPr/>
          </p:nvSpPr>
          <p:spPr bwMode="auto">
            <a:xfrm>
              <a:off x="1750" y="3197"/>
              <a:ext cx="1303" cy="231"/>
            </a:xfrm>
            <a:prstGeom prst="rect">
              <a:avLst/>
            </a:prstGeom>
            <a:noFill/>
            <a:ln w="9525">
              <a:noFill/>
              <a:miter lim="800000"/>
              <a:headEnd/>
              <a:tailEnd/>
            </a:ln>
          </p:spPr>
          <p:txBody>
            <a:bodyPr>
              <a:spAutoFit/>
            </a:bodyPr>
            <a:lstStyle/>
            <a:p>
              <a:r>
                <a:rPr lang="en-US" sz="1800" b="1"/>
                <a:t>ELECTRICITY</a:t>
              </a:r>
            </a:p>
          </p:txBody>
        </p:sp>
      </p:grpSp>
      <p:sp>
        <p:nvSpPr>
          <p:cNvPr id="1089592" name="Freeform 56"/>
          <p:cNvSpPr>
            <a:spLocks/>
          </p:cNvSpPr>
          <p:nvPr/>
        </p:nvSpPr>
        <p:spPr bwMode="auto">
          <a:xfrm>
            <a:off x="6249988" y="22193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593" name="Freeform 57"/>
          <p:cNvSpPr>
            <a:spLocks/>
          </p:cNvSpPr>
          <p:nvPr/>
        </p:nvSpPr>
        <p:spPr bwMode="auto">
          <a:xfrm>
            <a:off x="6249988" y="22812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41013" name="AutoShape 58"/>
          <p:cNvSpPr>
            <a:spLocks noChangeArrowheads="1"/>
          </p:cNvSpPr>
          <p:nvPr/>
        </p:nvSpPr>
        <p:spPr bwMode="auto">
          <a:xfrm rot="5713378">
            <a:off x="7054850" y="18970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14" name="AutoShape 59"/>
          <p:cNvSpPr>
            <a:spLocks noChangeArrowheads="1"/>
          </p:cNvSpPr>
          <p:nvPr/>
        </p:nvSpPr>
        <p:spPr bwMode="auto">
          <a:xfrm>
            <a:off x="7070725" y="22717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41015" name="AutoShape 60"/>
          <p:cNvSpPr>
            <a:spLocks noChangeArrowheads="1"/>
          </p:cNvSpPr>
          <p:nvPr/>
        </p:nvSpPr>
        <p:spPr bwMode="auto">
          <a:xfrm>
            <a:off x="6878638" y="22082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089597" name="Text Box 61"/>
          <p:cNvSpPr txBox="1">
            <a:spLocks noChangeArrowheads="1"/>
          </p:cNvSpPr>
          <p:nvPr/>
        </p:nvSpPr>
        <p:spPr bwMode="auto">
          <a:xfrm>
            <a:off x="2012950" y="6516688"/>
            <a:ext cx="1495425" cy="366712"/>
          </a:xfrm>
          <a:prstGeom prst="rect">
            <a:avLst/>
          </a:prstGeom>
          <a:noFill/>
          <a:ln w="9525">
            <a:noFill/>
            <a:miter lim="800000"/>
            <a:headEnd/>
            <a:tailEnd/>
          </a:ln>
        </p:spPr>
        <p:txBody>
          <a:bodyPr>
            <a:spAutoFit/>
          </a:bodyPr>
          <a:lstStyle/>
          <a:p>
            <a:r>
              <a:rPr lang="en-US" sz="1800" b="1"/>
              <a:t>exhaust</a:t>
            </a:r>
          </a:p>
        </p:txBody>
      </p:sp>
      <p:sp>
        <p:nvSpPr>
          <p:cNvPr id="1089598" name="Text Box 62"/>
          <p:cNvSpPr txBox="1">
            <a:spLocks noChangeArrowheads="1"/>
          </p:cNvSpPr>
          <p:nvPr/>
        </p:nvSpPr>
        <p:spPr bwMode="auto">
          <a:xfrm>
            <a:off x="3679825" y="6280150"/>
            <a:ext cx="1195388" cy="641350"/>
          </a:xfrm>
          <a:prstGeom prst="rect">
            <a:avLst/>
          </a:prstGeom>
          <a:noFill/>
          <a:ln w="9525">
            <a:noFill/>
            <a:miter lim="800000"/>
            <a:headEnd/>
            <a:tailEnd/>
          </a:ln>
        </p:spPr>
        <p:txBody>
          <a:bodyPr>
            <a:spAutoFit/>
          </a:bodyPr>
          <a:lstStyle/>
          <a:p>
            <a:r>
              <a:rPr lang="en-US" sz="1800" b="1">
                <a:solidFill>
                  <a:srgbClr val="FF0000"/>
                </a:solidFill>
              </a:rPr>
              <a:t>wasted heat</a:t>
            </a:r>
          </a:p>
        </p:txBody>
      </p:sp>
      <p:sp>
        <p:nvSpPr>
          <p:cNvPr id="1089599" name="Text Box 63"/>
          <p:cNvSpPr txBox="1">
            <a:spLocks noChangeArrowheads="1"/>
          </p:cNvSpPr>
          <p:nvPr/>
        </p:nvSpPr>
        <p:spPr bwMode="auto">
          <a:xfrm>
            <a:off x="4581525" y="6145213"/>
            <a:ext cx="1411288" cy="366712"/>
          </a:xfrm>
          <a:prstGeom prst="rect">
            <a:avLst/>
          </a:prstGeom>
          <a:noFill/>
          <a:ln w="9525">
            <a:noFill/>
            <a:miter lim="800000"/>
            <a:headEnd/>
            <a:tailEnd/>
          </a:ln>
        </p:spPr>
        <p:txBody>
          <a:bodyPr>
            <a:spAutoFit/>
          </a:bodyPr>
          <a:lstStyle/>
          <a:p>
            <a:r>
              <a:rPr lang="en-US" sz="1800" b="1"/>
              <a:t>friction</a:t>
            </a:r>
          </a:p>
        </p:txBody>
      </p:sp>
      <p:sp>
        <p:nvSpPr>
          <p:cNvPr id="1089600" name="AutoShape 64"/>
          <p:cNvSpPr>
            <a:spLocks noChangeArrowheads="1"/>
          </p:cNvSpPr>
          <p:nvPr/>
        </p:nvSpPr>
        <p:spPr bwMode="auto">
          <a:xfrm rot="5400000">
            <a:off x="2260600" y="3362326"/>
            <a:ext cx="668337" cy="1389062"/>
          </a:xfrm>
          <a:prstGeom prst="flowChartCollat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89601" name="Rectangle 65"/>
          <p:cNvSpPr>
            <a:spLocks noChangeArrowheads="1"/>
          </p:cNvSpPr>
          <p:nvPr/>
        </p:nvSpPr>
        <p:spPr bwMode="auto">
          <a:xfrm>
            <a:off x="3284538" y="3971925"/>
            <a:ext cx="1544637" cy="128588"/>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602" name="AutoShape 66"/>
          <p:cNvSpPr>
            <a:spLocks noChangeArrowheads="1"/>
          </p:cNvSpPr>
          <p:nvPr/>
        </p:nvSpPr>
        <p:spPr bwMode="auto">
          <a:xfrm>
            <a:off x="4813300" y="3781425"/>
            <a:ext cx="1389063"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1022" name="Text Box 67"/>
          <p:cNvSpPr txBox="1">
            <a:spLocks noChangeArrowheads="1"/>
          </p:cNvSpPr>
          <p:nvPr/>
        </p:nvSpPr>
        <p:spPr bwMode="auto">
          <a:xfrm>
            <a:off x="4811713" y="3513138"/>
            <a:ext cx="1492250" cy="366712"/>
          </a:xfrm>
          <a:prstGeom prst="rect">
            <a:avLst/>
          </a:prstGeom>
          <a:noFill/>
          <a:ln w="9525">
            <a:noFill/>
            <a:miter lim="800000"/>
            <a:headEnd/>
            <a:tailEnd/>
          </a:ln>
        </p:spPr>
        <p:txBody>
          <a:bodyPr>
            <a:spAutoFit/>
          </a:bodyPr>
          <a:lstStyle/>
          <a:p>
            <a:pPr algn="ctr"/>
            <a:r>
              <a:rPr lang="en-US" sz="1800" b="1"/>
              <a:t>GENERATOR</a:t>
            </a:r>
          </a:p>
        </p:txBody>
      </p:sp>
      <p:sp>
        <p:nvSpPr>
          <p:cNvPr id="41023" name="Text Box 68"/>
          <p:cNvSpPr txBox="1">
            <a:spLocks noChangeArrowheads="1"/>
          </p:cNvSpPr>
          <p:nvPr/>
        </p:nvSpPr>
        <p:spPr bwMode="auto">
          <a:xfrm>
            <a:off x="915988" y="4144963"/>
            <a:ext cx="1227137" cy="641350"/>
          </a:xfrm>
          <a:prstGeom prst="rect">
            <a:avLst/>
          </a:prstGeom>
          <a:noFill/>
          <a:ln w="9525">
            <a:noFill/>
            <a:miter lim="800000"/>
            <a:headEnd/>
            <a:tailEnd/>
          </a:ln>
        </p:spPr>
        <p:txBody>
          <a:bodyPr>
            <a:spAutoFit/>
          </a:bodyPr>
          <a:lstStyle/>
          <a:p>
            <a:pPr algn="ctr"/>
            <a:r>
              <a:rPr lang="en-US" sz="1800" b="1"/>
              <a:t>GAS TURBINE</a:t>
            </a:r>
          </a:p>
        </p:txBody>
      </p:sp>
      <p:sp>
        <p:nvSpPr>
          <p:cNvPr id="1089605" name="Freeform 69"/>
          <p:cNvSpPr>
            <a:spLocks/>
          </p:cNvSpPr>
          <p:nvPr/>
        </p:nvSpPr>
        <p:spPr bwMode="auto">
          <a:xfrm>
            <a:off x="6202363" y="2351088"/>
            <a:ext cx="712787"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606" name="Freeform 70"/>
          <p:cNvSpPr>
            <a:spLocks/>
          </p:cNvSpPr>
          <p:nvPr/>
        </p:nvSpPr>
        <p:spPr bwMode="auto">
          <a:xfrm>
            <a:off x="6211888" y="2400300"/>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grpSp>
        <p:nvGrpSpPr>
          <p:cNvPr id="4" name="Group 71"/>
          <p:cNvGrpSpPr>
            <a:grpSpLocks/>
          </p:cNvGrpSpPr>
          <p:nvPr/>
        </p:nvGrpSpPr>
        <p:grpSpPr bwMode="auto">
          <a:xfrm>
            <a:off x="1544638" y="5902325"/>
            <a:ext cx="1957387" cy="898525"/>
            <a:chOff x="1757" y="3502"/>
            <a:chExt cx="1233" cy="566"/>
          </a:xfrm>
        </p:grpSpPr>
        <p:sp>
          <p:nvSpPr>
            <p:cNvPr id="41041" name="AutoShape 72"/>
            <p:cNvSpPr>
              <a:spLocks noChangeArrowheads="1"/>
            </p:cNvSpPr>
            <p:nvPr/>
          </p:nvSpPr>
          <p:spPr bwMode="auto">
            <a:xfrm>
              <a:off x="1775" y="3548"/>
              <a:ext cx="1215" cy="249"/>
            </a:xfrm>
            <a:prstGeom prst="homePlate">
              <a:avLst>
                <a:gd name="adj" fmla="val 121988"/>
              </a:avLst>
            </a:prstGeom>
            <a:solidFill>
              <a:schemeClr val="accent2"/>
            </a:solidFill>
            <a:ln w="9525">
              <a:solidFill>
                <a:schemeClr val="tx1"/>
              </a:solidFill>
              <a:miter lim="800000"/>
              <a:headEnd/>
              <a:tailEnd/>
            </a:ln>
          </p:spPr>
          <p:txBody>
            <a:bodyPr wrap="none" anchor="ctr"/>
            <a:lstStyle/>
            <a:p>
              <a:endParaRPr lang="en-US"/>
            </a:p>
          </p:txBody>
        </p:sp>
        <p:sp>
          <p:nvSpPr>
            <p:cNvPr id="41042" name="AutoShape 73"/>
            <p:cNvSpPr>
              <a:spLocks noChangeArrowheads="1"/>
            </p:cNvSpPr>
            <p:nvPr/>
          </p:nvSpPr>
          <p:spPr bwMode="auto">
            <a:xfrm rot="5400000">
              <a:off x="1792" y="3779"/>
              <a:ext cx="272" cy="306"/>
            </a:xfrm>
            <a:custGeom>
              <a:avLst/>
              <a:gdLst>
                <a:gd name="T0" fmla="*/ 190 w 21600"/>
                <a:gd name="T1" fmla="*/ 0 h 21600"/>
                <a:gd name="T2" fmla="*/ 190 w 21600"/>
                <a:gd name="T3" fmla="*/ 172 h 21600"/>
                <a:gd name="T4" fmla="*/ 41 w 21600"/>
                <a:gd name="T5" fmla="*/ 306 h 21600"/>
                <a:gd name="T6" fmla="*/ 272 w 21600"/>
                <a:gd name="T7" fmla="*/ 86 h 21600"/>
                <a:gd name="T8" fmla="*/ 17694720 60000 65536"/>
                <a:gd name="T9" fmla="*/ 5898240 60000 65536"/>
                <a:gd name="T10" fmla="*/ 5898240 60000 65536"/>
                <a:gd name="T11" fmla="*/ 0 60000 65536"/>
                <a:gd name="T12" fmla="*/ 12388 w 21600"/>
                <a:gd name="T13" fmla="*/ 2894 h 21600"/>
                <a:gd name="T14" fmla="*/ 18265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3" name="Text Box 74"/>
            <p:cNvSpPr txBox="1">
              <a:spLocks noChangeArrowheads="1"/>
            </p:cNvSpPr>
            <p:nvPr/>
          </p:nvSpPr>
          <p:spPr bwMode="auto">
            <a:xfrm>
              <a:off x="1757" y="3502"/>
              <a:ext cx="1104" cy="231"/>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5" name="Group 75"/>
          <p:cNvGrpSpPr>
            <a:grpSpLocks/>
          </p:cNvGrpSpPr>
          <p:nvPr/>
        </p:nvGrpSpPr>
        <p:grpSpPr bwMode="auto">
          <a:xfrm>
            <a:off x="3005138" y="5894388"/>
            <a:ext cx="1538287" cy="892175"/>
            <a:chOff x="2677" y="3497"/>
            <a:chExt cx="969" cy="562"/>
          </a:xfrm>
        </p:grpSpPr>
        <p:sp>
          <p:nvSpPr>
            <p:cNvPr id="41037" name="AutoShape 76"/>
            <p:cNvSpPr>
              <a:spLocks noChangeArrowheads="1"/>
            </p:cNvSpPr>
            <p:nvPr/>
          </p:nvSpPr>
          <p:spPr bwMode="auto">
            <a:xfrm>
              <a:off x="2701" y="3546"/>
              <a:ext cx="945" cy="144"/>
            </a:xfrm>
            <a:prstGeom prst="homePlate">
              <a:avLst>
                <a:gd name="adj" fmla="val 70304"/>
              </a:avLst>
            </a:prstGeom>
            <a:solidFill>
              <a:srgbClr val="009900"/>
            </a:solidFill>
            <a:ln w="9525">
              <a:solidFill>
                <a:schemeClr val="tx1"/>
              </a:solidFill>
              <a:miter lim="800000"/>
              <a:headEnd/>
              <a:tailEnd/>
            </a:ln>
          </p:spPr>
          <p:txBody>
            <a:bodyPr wrap="none" anchor="ctr"/>
            <a:lstStyle/>
            <a:p>
              <a:endParaRPr lang="en-US"/>
            </a:p>
          </p:txBody>
        </p:sp>
        <p:grpSp>
          <p:nvGrpSpPr>
            <p:cNvPr id="41038" name="Group 77"/>
            <p:cNvGrpSpPr>
              <a:grpSpLocks/>
            </p:cNvGrpSpPr>
            <p:nvPr/>
          </p:nvGrpSpPr>
          <p:grpSpPr bwMode="auto">
            <a:xfrm>
              <a:off x="2677" y="3497"/>
              <a:ext cx="808" cy="562"/>
              <a:chOff x="2677" y="3497"/>
              <a:chExt cx="808" cy="562"/>
            </a:xfrm>
          </p:grpSpPr>
          <p:sp>
            <p:nvSpPr>
              <p:cNvPr id="41039" name="AutoShape 78"/>
              <p:cNvSpPr>
                <a:spLocks noChangeArrowheads="1"/>
              </p:cNvSpPr>
              <p:nvPr/>
            </p:nvSpPr>
            <p:spPr bwMode="auto">
              <a:xfrm rot="5400000">
                <a:off x="2730" y="3658"/>
                <a:ext cx="377" cy="425"/>
              </a:xfrm>
              <a:custGeom>
                <a:avLst/>
                <a:gdLst>
                  <a:gd name="T0" fmla="*/ 264 w 21600"/>
                  <a:gd name="T1" fmla="*/ 0 h 21600"/>
                  <a:gd name="T2" fmla="*/ 264 w 21600"/>
                  <a:gd name="T3" fmla="*/ 239 h 21600"/>
                  <a:gd name="T4" fmla="*/ 56 w 21600"/>
                  <a:gd name="T5" fmla="*/ 425 h 21600"/>
                  <a:gd name="T6" fmla="*/ 377 w 21600"/>
                  <a:gd name="T7" fmla="*/ 120 h 21600"/>
                  <a:gd name="T8" fmla="*/ 17694720 60000 65536"/>
                  <a:gd name="T9" fmla="*/ 5898240 60000 65536"/>
                  <a:gd name="T10" fmla="*/ 5898240 60000 65536"/>
                  <a:gd name="T11" fmla="*/ 0 60000 65536"/>
                  <a:gd name="T12" fmla="*/ 12433 w 21600"/>
                  <a:gd name="T13" fmla="*/ 2897 h 21600"/>
                  <a:gd name="T14" fmla="*/ 1822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0" name="Text Box 79"/>
              <p:cNvSpPr txBox="1">
                <a:spLocks noChangeArrowheads="1"/>
              </p:cNvSpPr>
              <p:nvPr/>
            </p:nvSpPr>
            <p:spPr bwMode="auto">
              <a:xfrm>
                <a:off x="2677" y="3497"/>
                <a:ext cx="808" cy="231"/>
              </a:xfrm>
              <a:prstGeom prst="rect">
                <a:avLst/>
              </a:prstGeom>
              <a:noFill/>
              <a:ln w="9525">
                <a:noFill/>
                <a:miter lim="800000"/>
                <a:headEnd/>
                <a:tailEnd/>
              </a:ln>
            </p:spPr>
            <p:txBody>
              <a:bodyPr>
                <a:spAutoFit/>
              </a:bodyPr>
              <a:lstStyle/>
              <a:p>
                <a:r>
                  <a:rPr lang="en-US" sz="1800" b="1">
                    <a:solidFill>
                      <a:schemeClr val="bg1"/>
                    </a:solidFill>
                  </a:rPr>
                  <a:t>KINETIC</a:t>
                </a:r>
              </a:p>
            </p:txBody>
          </p:sp>
        </p:grpSp>
      </p:grpSp>
      <p:grpSp>
        <p:nvGrpSpPr>
          <p:cNvPr id="7" name="Group 80"/>
          <p:cNvGrpSpPr>
            <a:grpSpLocks/>
          </p:cNvGrpSpPr>
          <p:nvPr/>
        </p:nvGrpSpPr>
        <p:grpSpPr bwMode="auto">
          <a:xfrm>
            <a:off x="4332288" y="5884863"/>
            <a:ext cx="2060575" cy="476250"/>
            <a:chOff x="3513" y="3491"/>
            <a:chExt cx="1298" cy="300"/>
          </a:xfrm>
        </p:grpSpPr>
        <p:sp>
          <p:nvSpPr>
            <p:cNvPr id="41034" name="AutoShape 81"/>
            <p:cNvSpPr>
              <a:spLocks noChangeArrowheads="1"/>
            </p:cNvSpPr>
            <p:nvPr/>
          </p:nvSpPr>
          <p:spPr bwMode="auto">
            <a:xfrm>
              <a:off x="3526" y="3549"/>
              <a:ext cx="1285" cy="100"/>
            </a:xfrm>
            <a:prstGeom prst="homePlate">
              <a:avLst>
                <a:gd name="adj" fmla="val 167942"/>
              </a:avLst>
            </a:prstGeom>
            <a:solidFill>
              <a:srgbClr val="FF00FF"/>
            </a:solidFill>
            <a:ln w="9525">
              <a:solidFill>
                <a:schemeClr val="tx1"/>
              </a:solidFill>
              <a:miter lim="800000"/>
              <a:headEnd/>
              <a:tailEnd/>
            </a:ln>
          </p:spPr>
          <p:txBody>
            <a:bodyPr wrap="none" anchor="ctr"/>
            <a:lstStyle/>
            <a:p>
              <a:endParaRPr lang="en-US"/>
            </a:p>
          </p:txBody>
        </p:sp>
        <p:sp>
          <p:nvSpPr>
            <p:cNvPr id="41035" name="AutoShape 82"/>
            <p:cNvSpPr>
              <a:spLocks noChangeArrowheads="1"/>
            </p:cNvSpPr>
            <p:nvPr/>
          </p:nvSpPr>
          <p:spPr bwMode="auto">
            <a:xfrm rot="5400000">
              <a:off x="3536" y="3637"/>
              <a:ext cx="145" cy="163"/>
            </a:xfrm>
            <a:custGeom>
              <a:avLst/>
              <a:gdLst>
                <a:gd name="T0" fmla="*/ 102 w 21600"/>
                <a:gd name="T1" fmla="*/ 0 h 21600"/>
                <a:gd name="T2" fmla="*/ 102 w 21600"/>
                <a:gd name="T3" fmla="*/ 92 h 21600"/>
                <a:gd name="T4" fmla="*/ 22 w 21600"/>
                <a:gd name="T5" fmla="*/ 163 h 21600"/>
                <a:gd name="T6" fmla="*/ 145 w 21600"/>
                <a:gd name="T7" fmla="*/ 46 h 21600"/>
                <a:gd name="T8" fmla="*/ 17694720 60000 65536"/>
                <a:gd name="T9" fmla="*/ 5898240 60000 65536"/>
                <a:gd name="T10" fmla="*/ 5898240 60000 65536"/>
                <a:gd name="T11" fmla="*/ 0 60000 65536"/>
                <a:gd name="T12" fmla="*/ 12364 w 21600"/>
                <a:gd name="T13" fmla="*/ 2915 h 21600"/>
                <a:gd name="T14" fmla="*/ 18174 w 21600"/>
                <a:gd name="T15" fmla="*/ 927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36" name="Text Box 83"/>
            <p:cNvSpPr txBox="1">
              <a:spLocks noChangeArrowheads="1"/>
            </p:cNvSpPr>
            <p:nvPr/>
          </p:nvSpPr>
          <p:spPr bwMode="auto">
            <a:xfrm>
              <a:off x="3513" y="3491"/>
              <a:ext cx="1170" cy="212"/>
            </a:xfrm>
            <a:prstGeom prst="rect">
              <a:avLst/>
            </a:prstGeom>
            <a:noFill/>
            <a:ln w="9525">
              <a:noFill/>
              <a:miter lim="800000"/>
              <a:headEnd/>
              <a:tailEnd/>
            </a:ln>
          </p:spPr>
          <p:txBody>
            <a:bodyPr>
              <a:spAutoFit/>
            </a:bodyPr>
            <a:lstStyle/>
            <a:p>
              <a:r>
                <a:rPr lang="en-US" sz="1600" b="1"/>
                <a:t>ELECTRICITY</a:t>
              </a:r>
            </a:p>
          </p:txBody>
        </p:sp>
      </p:grpSp>
      <p:sp>
        <p:nvSpPr>
          <p:cNvPr id="1089620" name="Text Box 84"/>
          <p:cNvSpPr txBox="1">
            <a:spLocks noChangeArrowheads="1"/>
          </p:cNvSpPr>
          <p:nvPr/>
        </p:nvSpPr>
        <p:spPr bwMode="auto">
          <a:xfrm>
            <a:off x="2012950" y="5057775"/>
            <a:ext cx="1495425" cy="366713"/>
          </a:xfrm>
          <a:prstGeom prst="rect">
            <a:avLst/>
          </a:prstGeom>
          <a:noFill/>
          <a:ln w="9525">
            <a:noFill/>
            <a:miter lim="800000"/>
            <a:headEnd/>
            <a:tailEnd/>
          </a:ln>
        </p:spPr>
        <p:txBody>
          <a:bodyPr>
            <a:spAutoFit/>
          </a:bodyPr>
          <a:lstStyle/>
          <a:p>
            <a:r>
              <a:rPr lang="en-US" sz="1800" b="1"/>
              <a:t>friction</a:t>
            </a:r>
          </a:p>
        </p:txBody>
      </p:sp>
      <p:pic>
        <p:nvPicPr>
          <p:cNvPr id="1089621" name="Picture 8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69063" y="4900613"/>
            <a:ext cx="2674937" cy="1957387"/>
          </a:xfrm>
          <a:prstGeom prst="rect">
            <a:avLst/>
          </a:prstGeom>
          <a:noFill/>
          <a:ln w="9525">
            <a:noFill/>
            <a:miter lim="800000"/>
            <a:headEnd/>
            <a:tailEnd/>
          </a:ln>
        </p:spPr>
      </p:pic>
      <p:sp>
        <p:nvSpPr>
          <p:cNvPr id="1089622" name="Freeform 86"/>
          <p:cNvSpPr>
            <a:spLocks/>
          </p:cNvSpPr>
          <p:nvPr/>
        </p:nvSpPr>
        <p:spPr bwMode="auto">
          <a:xfrm>
            <a:off x="6713538" y="5183188"/>
            <a:ext cx="2178050" cy="90487"/>
          </a:xfrm>
          <a:custGeom>
            <a:avLst/>
            <a:gdLst>
              <a:gd name="T0" fmla="*/ 1372 w 1372"/>
              <a:gd name="T1" fmla="*/ 2 h 57"/>
              <a:gd name="T2" fmla="*/ 99 w 1372"/>
              <a:gd name="T3" fmla="*/ 0 h 57"/>
              <a:gd name="T4" fmla="*/ 0 w 1372"/>
              <a:gd name="T5" fmla="*/ 57 h 57"/>
              <a:gd name="T6" fmla="*/ 0 60000 65536"/>
              <a:gd name="T7" fmla="*/ 0 60000 65536"/>
              <a:gd name="T8" fmla="*/ 0 60000 65536"/>
              <a:gd name="T9" fmla="*/ 0 w 1372"/>
              <a:gd name="T10" fmla="*/ 0 h 57"/>
              <a:gd name="T11" fmla="*/ 1372 w 1372"/>
              <a:gd name="T12" fmla="*/ 57 h 57"/>
            </a:gdLst>
            <a:ahLst/>
            <a:cxnLst>
              <a:cxn ang="T6">
                <a:pos x="T0" y="T1"/>
              </a:cxn>
              <a:cxn ang="T7">
                <a:pos x="T2" y="T3"/>
              </a:cxn>
              <a:cxn ang="T8">
                <a:pos x="T4" y="T5"/>
              </a:cxn>
            </a:cxnLst>
            <a:rect l="T9" t="T10" r="T11" b="T12"/>
            <a:pathLst>
              <a:path w="1372" h="57">
                <a:moveTo>
                  <a:pt x="1372" y="2"/>
                </a:moveTo>
                <a:lnTo>
                  <a:pt x="99" y="0"/>
                </a:lnTo>
                <a:lnTo>
                  <a:pt x="0" y="57"/>
                </a:lnTo>
              </a:path>
            </a:pathLst>
          </a:custGeom>
          <a:noFill/>
          <a:ln w="38100" cmpd="sng">
            <a:solidFill>
              <a:srgbClr val="FF0000"/>
            </a:solidFill>
            <a:round/>
            <a:headEnd/>
            <a:tailEnd/>
          </a:ln>
        </p:spPr>
        <p:txBody>
          <a:bodyPr/>
          <a:lstStyle/>
          <a:p>
            <a:endParaRPr lang="en-US"/>
          </a:p>
        </p:txBody>
      </p:sp>
      <p:sp>
        <p:nvSpPr>
          <p:cNvPr id="1089623" name="Text Box 87"/>
          <p:cNvSpPr txBox="1">
            <a:spLocks noChangeArrowheads="1"/>
          </p:cNvSpPr>
          <p:nvPr/>
        </p:nvSpPr>
        <p:spPr bwMode="auto">
          <a:xfrm>
            <a:off x="5260975" y="6169025"/>
            <a:ext cx="1412875" cy="641350"/>
          </a:xfrm>
          <a:prstGeom prst="rect">
            <a:avLst/>
          </a:prstGeom>
          <a:noFill/>
          <a:ln w="9525">
            <a:noFill/>
            <a:miter lim="800000"/>
            <a:headEnd/>
            <a:tailEnd/>
          </a:ln>
        </p:spPr>
        <p:txBody>
          <a:bodyPr>
            <a:spAutoFit/>
          </a:bodyPr>
          <a:lstStyle/>
          <a:p>
            <a:pPr algn="r"/>
            <a:r>
              <a:rPr lang="en-US" sz="1800" b="1">
                <a:solidFill>
                  <a:srgbClr val="FF0000"/>
                </a:solidFill>
              </a:rPr>
              <a:t>50% efficient</a:t>
            </a:r>
          </a:p>
        </p:txBody>
      </p:sp>
      <p:sp>
        <p:nvSpPr>
          <p:cNvPr id="1089624" name="Text Box 88"/>
          <p:cNvSpPr txBox="1">
            <a:spLocks noChangeArrowheads="1"/>
          </p:cNvSpPr>
          <p:nvPr/>
        </p:nvSpPr>
        <p:spPr bwMode="auto">
          <a:xfrm>
            <a:off x="4891088" y="3832225"/>
            <a:ext cx="1495425" cy="366713"/>
          </a:xfrm>
          <a:prstGeom prst="rect">
            <a:avLst/>
          </a:prstGeom>
          <a:noFill/>
          <a:ln w="9525">
            <a:noFill/>
            <a:miter lim="800000"/>
            <a:headEnd/>
            <a:tailEnd/>
          </a:ln>
        </p:spPr>
        <p:txBody>
          <a:bodyPr>
            <a:spAutoFit/>
          </a:bodyPr>
          <a:lstStyle/>
          <a:p>
            <a:r>
              <a:rPr lang="en-US" sz="1800" b="1">
                <a:solidFill>
                  <a:schemeClr val="bg1"/>
                </a:solidFill>
              </a:rPr>
              <a:t>friction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9548"/>
                                        </p:tgtEl>
                                        <p:attrNameLst>
                                          <p:attrName>style.visibility</p:attrName>
                                        </p:attrNameLst>
                                      </p:cBhvr>
                                      <p:to>
                                        <p:strVal val="visible"/>
                                      </p:to>
                                    </p:set>
                                    <p:animEffect transition="in" filter="wipe(left)">
                                      <p:cBhvr>
                                        <p:cTn id="7" dur="2000"/>
                                        <p:tgtEl>
                                          <p:spTgt spid="1089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1089545"/>
                                        </p:tgtEl>
                                        <p:attrNameLst>
                                          <p:attrName>style.visibility</p:attrName>
                                        </p:attrNameLst>
                                      </p:cBhvr>
                                      <p:to>
                                        <p:strVal val="visible"/>
                                      </p:to>
                                    </p:set>
                                    <p:animEffect transition="in" filter="fade">
                                      <p:cBhvr>
                                        <p:cTn id="15" dur="2000"/>
                                        <p:tgtEl>
                                          <p:spTgt spid="1089545"/>
                                        </p:tgtEl>
                                      </p:cBhvr>
                                    </p:animEffect>
                                  </p:childTnLst>
                                </p:cTn>
                              </p:par>
                              <p:par>
                                <p:cTn id="16" presetID="10" presetClass="entr" presetSubtype="0" fill="hold" nodeType="withEffect">
                                  <p:stCondLst>
                                    <p:cond delay="0"/>
                                  </p:stCondLst>
                                  <p:childTnLst>
                                    <p:set>
                                      <p:cBhvr>
                                        <p:cTn id="17" dur="1" fill="hold">
                                          <p:stCondLst>
                                            <p:cond delay="0"/>
                                          </p:stCondLst>
                                        </p:cTn>
                                        <p:tgtEl>
                                          <p:spTgt spid="1089546"/>
                                        </p:tgtEl>
                                        <p:attrNameLst>
                                          <p:attrName>style.visibility</p:attrName>
                                        </p:attrNameLst>
                                      </p:cBhvr>
                                      <p:to>
                                        <p:strVal val="visible"/>
                                      </p:to>
                                    </p:set>
                                    <p:animEffect transition="in" filter="fade">
                                      <p:cBhvr>
                                        <p:cTn id="18" dur="2000"/>
                                        <p:tgtEl>
                                          <p:spTgt spid="1089546"/>
                                        </p:tgtEl>
                                      </p:cBhvr>
                                    </p:animEffect>
                                  </p:childTnLst>
                                </p:cTn>
                              </p:par>
                              <p:par>
                                <p:cTn id="19" presetID="10" presetClass="entr" presetSubtype="0" fill="hold" nodeType="withEffect">
                                  <p:stCondLst>
                                    <p:cond delay="0"/>
                                  </p:stCondLst>
                                  <p:childTnLst>
                                    <p:set>
                                      <p:cBhvr>
                                        <p:cTn id="20" dur="1" fill="hold">
                                          <p:stCondLst>
                                            <p:cond delay="0"/>
                                          </p:stCondLst>
                                        </p:cTn>
                                        <p:tgtEl>
                                          <p:spTgt spid="1089547"/>
                                        </p:tgtEl>
                                        <p:attrNameLst>
                                          <p:attrName>style.visibility</p:attrName>
                                        </p:attrNameLst>
                                      </p:cBhvr>
                                      <p:to>
                                        <p:strVal val="visible"/>
                                      </p:to>
                                    </p:set>
                                    <p:animEffect transition="in" filter="fade">
                                      <p:cBhvr>
                                        <p:cTn id="21" dur="2000"/>
                                        <p:tgtEl>
                                          <p:spTgt spid="10895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89605"/>
                                        </p:tgtEl>
                                        <p:attrNameLst>
                                          <p:attrName>style.visibility</p:attrName>
                                        </p:attrNameLst>
                                      </p:cBhvr>
                                      <p:to>
                                        <p:strVal val="visible"/>
                                      </p:to>
                                    </p:set>
                                    <p:animEffect transition="in" filter="wipe(down)">
                                      <p:cBhvr>
                                        <p:cTn id="26" dur="5000"/>
                                        <p:tgtEl>
                                          <p:spTgt spid="1089605"/>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par>
                                <p:cTn id="27" presetID="22" presetClass="entr" presetSubtype="4" fill="hold" grpId="0" nodeType="withEffect">
                                  <p:stCondLst>
                                    <p:cond delay="0"/>
                                  </p:stCondLst>
                                  <p:childTnLst>
                                    <p:set>
                                      <p:cBhvr>
                                        <p:cTn id="28" dur="1" fill="hold">
                                          <p:stCondLst>
                                            <p:cond delay="0"/>
                                          </p:stCondLst>
                                        </p:cTn>
                                        <p:tgtEl>
                                          <p:spTgt spid="1089606"/>
                                        </p:tgtEl>
                                        <p:attrNameLst>
                                          <p:attrName>style.visibility</p:attrName>
                                        </p:attrNameLst>
                                      </p:cBhvr>
                                      <p:to>
                                        <p:strVal val="visible"/>
                                      </p:to>
                                    </p:set>
                                    <p:animEffect transition="in" filter="wipe(down)">
                                      <p:cBhvr>
                                        <p:cTn id="29" dur="5000"/>
                                        <p:tgtEl>
                                          <p:spTgt spid="1089606"/>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89620"/>
                                        </p:tgtEl>
                                        <p:attrNameLst>
                                          <p:attrName>style.visibility</p:attrName>
                                        </p:attrNameLst>
                                      </p:cBhvr>
                                      <p:to>
                                        <p:strVal val="visible"/>
                                      </p:to>
                                    </p:set>
                                    <p:anim calcmode="lin" valueType="num">
                                      <p:cBhvr>
                                        <p:cTn id="39" dur="500" fill="hold"/>
                                        <p:tgtEl>
                                          <p:spTgt spid="1089620"/>
                                        </p:tgtEl>
                                        <p:attrNameLst>
                                          <p:attrName>ppt_w</p:attrName>
                                        </p:attrNameLst>
                                      </p:cBhvr>
                                      <p:tavLst>
                                        <p:tav tm="0">
                                          <p:val>
                                            <p:fltVal val="0"/>
                                          </p:val>
                                        </p:tav>
                                        <p:tav tm="100000">
                                          <p:val>
                                            <p:strVal val="#ppt_w"/>
                                          </p:val>
                                        </p:tav>
                                      </p:tavLst>
                                    </p:anim>
                                    <p:anim calcmode="lin" valueType="num">
                                      <p:cBhvr>
                                        <p:cTn id="40" dur="500" fill="hold"/>
                                        <p:tgtEl>
                                          <p:spTgt spid="1089620"/>
                                        </p:tgtEl>
                                        <p:attrNameLst>
                                          <p:attrName>ppt_h</p:attrName>
                                        </p:attrNameLst>
                                      </p:cBhvr>
                                      <p:tavLst>
                                        <p:tav tm="0">
                                          <p:val>
                                            <p:fltVal val="0"/>
                                          </p:val>
                                        </p:tav>
                                        <p:tav tm="100000">
                                          <p:val>
                                            <p:strVal val="#ppt_h"/>
                                          </p:val>
                                        </p:tav>
                                      </p:tavLst>
                                    </p:anim>
                                    <p:animEffect transition="in" filter="fade">
                                      <p:cBhvr>
                                        <p:cTn id="41" dur="500"/>
                                        <p:tgtEl>
                                          <p:spTgt spid="1089620"/>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2" presetID="53" presetClass="entr" presetSubtype="0" fill="hold" grpId="0" nodeType="withEffect">
                                  <p:stCondLst>
                                    <p:cond delay="0"/>
                                  </p:stCondLst>
                                  <p:childTnLst>
                                    <p:set>
                                      <p:cBhvr>
                                        <p:cTn id="43" dur="1" fill="hold">
                                          <p:stCondLst>
                                            <p:cond delay="0"/>
                                          </p:stCondLst>
                                        </p:cTn>
                                        <p:tgtEl>
                                          <p:spTgt spid="1089624"/>
                                        </p:tgtEl>
                                        <p:attrNameLst>
                                          <p:attrName>style.visibility</p:attrName>
                                        </p:attrNameLst>
                                      </p:cBhvr>
                                      <p:to>
                                        <p:strVal val="visible"/>
                                      </p:to>
                                    </p:set>
                                    <p:anim calcmode="lin" valueType="num">
                                      <p:cBhvr>
                                        <p:cTn id="44" dur="500" fill="hold"/>
                                        <p:tgtEl>
                                          <p:spTgt spid="1089624"/>
                                        </p:tgtEl>
                                        <p:attrNameLst>
                                          <p:attrName>ppt_w</p:attrName>
                                        </p:attrNameLst>
                                      </p:cBhvr>
                                      <p:tavLst>
                                        <p:tav tm="0">
                                          <p:val>
                                            <p:fltVal val="0"/>
                                          </p:val>
                                        </p:tav>
                                        <p:tav tm="100000">
                                          <p:val>
                                            <p:strVal val="#ppt_w"/>
                                          </p:val>
                                        </p:tav>
                                      </p:tavLst>
                                    </p:anim>
                                    <p:anim calcmode="lin" valueType="num">
                                      <p:cBhvr>
                                        <p:cTn id="45" dur="500" fill="hold"/>
                                        <p:tgtEl>
                                          <p:spTgt spid="1089624"/>
                                        </p:tgtEl>
                                        <p:attrNameLst>
                                          <p:attrName>ppt_h</p:attrName>
                                        </p:attrNameLst>
                                      </p:cBhvr>
                                      <p:tavLst>
                                        <p:tav tm="0">
                                          <p:val>
                                            <p:fltVal val="0"/>
                                          </p:val>
                                        </p:tav>
                                        <p:tav tm="100000">
                                          <p:val>
                                            <p:strVal val="#ppt_h"/>
                                          </p:val>
                                        </p:tav>
                                      </p:tavLst>
                                    </p:anim>
                                    <p:animEffect transition="in" filter="fade">
                                      <p:cBhvr>
                                        <p:cTn id="46" dur="500"/>
                                        <p:tgtEl>
                                          <p:spTgt spid="1089624"/>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89549"/>
                                        </p:tgtEl>
                                        <p:attrNameLst>
                                          <p:attrName>style.visibility</p:attrName>
                                        </p:attrNameLst>
                                      </p:cBhvr>
                                      <p:to>
                                        <p:strVal val="visible"/>
                                      </p:to>
                                    </p:set>
                                    <p:animEffect transition="in" filter="wipe(up)">
                                      <p:cBhvr>
                                        <p:cTn id="51" dur="5000"/>
                                        <p:tgtEl>
                                          <p:spTgt spid="108954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89552"/>
                                        </p:tgtEl>
                                        <p:attrNameLst>
                                          <p:attrName>style.visibility</p:attrName>
                                        </p:attrNameLst>
                                      </p:cBhvr>
                                      <p:to>
                                        <p:strVal val="visible"/>
                                      </p:to>
                                    </p:set>
                                    <p:animEffect transition="in" filter="wipe(left)">
                                      <p:cBhvr>
                                        <p:cTn id="54" dur="5000"/>
                                        <p:tgtEl>
                                          <p:spTgt spid="108955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2000"/>
                                        <p:tgtEl>
                                          <p:spTgt spid="4"/>
                                        </p:tgtEl>
                                      </p:cBhvr>
                                    </p:animEffect>
                                  </p:childTnLst>
                                  <p:subTnLst>
                                    <p:audio>
                                      <p:cMediaNode>
                                        <p:cTn display="0" masterRel="sameClick">
                                          <p:stCondLst>
                                            <p:cond evt="begin" delay="0">
                                              <p:tn val="57"/>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089583"/>
                                        </p:tgtEl>
                                        <p:attrNameLst>
                                          <p:attrName>style.visibility</p:attrName>
                                        </p:attrNameLst>
                                      </p:cBhvr>
                                      <p:to>
                                        <p:strVal val="visible"/>
                                      </p:to>
                                    </p:set>
                                    <p:anim calcmode="lin" valueType="num">
                                      <p:cBhvr>
                                        <p:cTn id="64" dur="500" fill="hold"/>
                                        <p:tgtEl>
                                          <p:spTgt spid="1089583"/>
                                        </p:tgtEl>
                                        <p:attrNameLst>
                                          <p:attrName>ppt_w</p:attrName>
                                        </p:attrNameLst>
                                      </p:cBhvr>
                                      <p:tavLst>
                                        <p:tav tm="0">
                                          <p:val>
                                            <p:fltVal val="0"/>
                                          </p:val>
                                        </p:tav>
                                        <p:tav tm="100000">
                                          <p:val>
                                            <p:strVal val="#ppt_w"/>
                                          </p:val>
                                        </p:tav>
                                      </p:tavLst>
                                    </p:anim>
                                    <p:anim calcmode="lin" valueType="num">
                                      <p:cBhvr>
                                        <p:cTn id="65" dur="500" fill="hold"/>
                                        <p:tgtEl>
                                          <p:spTgt spid="1089583"/>
                                        </p:tgtEl>
                                        <p:attrNameLst>
                                          <p:attrName>ppt_h</p:attrName>
                                        </p:attrNameLst>
                                      </p:cBhvr>
                                      <p:tavLst>
                                        <p:tav tm="0">
                                          <p:val>
                                            <p:fltVal val="0"/>
                                          </p:val>
                                        </p:tav>
                                        <p:tav tm="100000">
                                          <p:val>
                                            <p:strVal val="#ppt_h"/>
                                          </p:val>
                                        </p:tav>
                                      </p:tavLst>
                                    </p:anim>
                                    <p:animEffect transition="in" filter="fade">
                                      <p:cBhvr>
                                        <p:cTn id="66" dur="500"/>
                                        <p:tgtEl>
                                          <p:spTgt spid="1089583"/>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par>
                                <p:cTn id="67" presetID="53" presetClass="entr" presetSubtype="0" fill="hold" grpId="0" nodeType="withEffect">
                                  <p:stCondLst>
                                    <p:cond delay="0"/>
                                  </p:stCondLst>
                                  <p:childTnLst>
                                    <p:set>
                                      <p:cBhvr>
                                        <p:cTn id="68" dur="1" fill="hold">
                                          <p:stCondLst>
                                            <p:cond delay="0"/>
                                          </p:stCondLst>
                                        </p:cTn>
                                        <p:tgtEl>
                                          <p:spTgt spid="1089597"/>
                                        </p:tgtEl>
                                        <p:attrNameLst>
                                          <p:attrName>style.visibility</p:attrName>
                                        </p:attrNameLst>
                                      </p:cBhvr>
                                      <p:to>
                                        <p:strVal val="visible"/>
                                      </p:to>
                                    </p:set>
                                    <p:anim calcmode="lin" valueType="num">
                                      <p:cBhvr>
                                        <p:cTn id="69" dur="500" fill="hold"/>
                                        <p:tgtEl>
                                          <p:spTgt spid="1089597"/>
                                        </p:tgtEl>
                                        <p:attrNameLst>
                                          <p:attrName>ppt_w</p:attrName>
                                        </p:attrNameLst>
                                      </p:cBhvr>
                                      <p:tavLst>
                                        <p:tav tm="0">
                                          <p:val>
                                            <p:fltVal val="0"/>
                                          </p:val>
                                        </p:tav>
                                        <p:tav tm="100000">
                                          <p:val>
                                            <p:strVal val="#ppt_w"/>
                                          </p:val>
                                        </p:tav>
                                      </p:tavLst>
                                    </p:anim>
                                    <p:anim calcmode="lin" valueType="num">
                                      <p:cBhvr>
                                        <p:cTn id="70" dur="500" fill="hold"/>
                                        <p:tgtEl>
                                          <p:spTgt spid="1089597"/>
                                        </p:tgtEl>
                                        <p:attrNameLst>
                                          <p:attrName>ppt_h</p:attrName>
                                        </p:attrNameLst>
                                      </p:cBhvr>
                                      <p:tavLst>
                                        <p:tav tm="0">
                                          <p:val>
                                            <p:fltVal val="0"/>
                                          </p:val>
                                        </p:tav>
                                        <p:tav tm="100000">
                                          <p:val>
                                            <p:strVal val="#ppt_h"/>
                                          </p:val>
                                        </p:tav>
                                      </p:tavLst>
                                    </p:anim>
                                    <p:animEffect transition="in" filter="fade">
                                      <p:cBhvr>
                                        <p:cTn id="71" dur="500"/>
                                        <p:tgtEl>
                                          <p:spTgt spid="1089597"/>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089554"/>
                                        </p:tgtEl>
                                        <p:attrNameLst>
                                          <p:attrName>style.visibility</p:attrName>
                                        </p:attrNameLst>
                                      </p:cBhvr>
                                      <p:to>
                                        <p:strVal val="visible"/>
                                      </p:to>
                                    </p:set>
                                    <p:animEffect transition="in" filter="wipe(up)">
                                      <p:cBhvr>
                                        <p:cTn id="76" dur="5000"/>
                                        <p:tgtEl>
                                          <p:spTgt spid="108955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2000"/>
                                        <p:tgtEl>
                                          <p:spTgt spid="5"/>
                                        </p:tgtEl>
                                      </p:cBhvr>
                                    </p:animEffect>
                                  </p:childTnLst>
                                  <p:subTnLst>
                                    <p:audio>
                                      <p:cMediaNode>
                                        <p:cTn display="0" masterRel="sameClick">
                                          <p:stCondLst>
                                            <p:cond evt="begin" delay="0">
                                              <p:tn val="79"/>
                                            </p:cond>
                                          </p:stCondLst>
                                          <p:endCondLst>
                                            <p:cond evt="onStopAudio" delay="0">
                                              <p:tgtEl>
                                                <p:sldTgt/>
                                              </p:tgtEl>
                                            </p:cond>
                                          </p:endCondLst>
                                        </p:cTn>
                                        <p:tgtEl>
                                          <p:sndTgt r:embed="rId4" name="chimes.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089569"/>
                                        </p:tgtEl>
                                        <p:attrNameLst>
                                          <p:attrName>style.visibility</p:attrName>
                                        </p:attrNameLst>
                                      </p:cBhvr>
                                      <p:to>
                                        <p:strVal val="visible"/>
                                      </p:to>
                                    </p:set>
                                    <p:animEffect transition="in" filter="wipe(up)">
                                      <p:cBhvr>
                                        <p:cTn id="86" dur="5000"/>
                                        <p:tgtEl>
                                          <p:spTgt spid="108956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89562"/>
                                        </p:tgtEl>
                                        <p:attrNameLst>
                                          <p:attrName>style.visibility</p:attrName>
                                        </p:attrNameLst>
                                      </p:cBhvr>
                                      <p:to>
                                        <p:strVal val="visible"/>
                                      </p:to>
                                    </p:set>
                                    <p:animEffect transition="in" filter="wipe(left)">
                                      <p:cBhvr>
                                        <p:cTn id="91" dur="5000"/>
                                        <p:tgtEl>
                                          <p:spTgt spid="1089562"/>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1089581"/>
                                        </p:tgtEl>
                                        <p:attrNameLst>
                                          <p:attrName>style.visibility</p:attrName>
                                        </p:attrNameLst>
                                      </p:cBhvr>
                                      <p:to>
                                        <p:strVal val="visible"/>
                                      </p:to>
                                    </p:set>
                                    <p:anim calcmode="lin" valueType="num">
                                      <p:cBhvr>
                                        <p:cTn id="94" dur="500" fill="hold"/>
                                        <p:tgtEl>
                                          <p:spTgt spid="1089581"/>
                                        </p:tgtEl>
                                        <p:attrNameLst>
                                          <p:attrName>ppt_w</p:attrName>
                                        </p:attrNameLst>
                                      </p:cBhvr>
                                      <p:tavLst>
                                        <p:tav tm="0">
                                          <p:val>
                                            <p:fltVal val="0"/>
                                          </p:val>
                                        </p:tav>
                                        <p:tav tm="100000">
                                          <p:val>
                                            <p:strVal val="#ppt_w"/>
                                          </p:val>
                                        </p:tav>
                                      </p:tavLst>
                                    </p:anim>
                                    <p:anim calcmode="lin" valueType="num">
                                      <p:cBhvr>
                                        <p:cTn id="95" dur="500" fill="hold"/>
                                        <p:tgtEl>
                                          <p:spTgt spid="1089581"/>
                                        </p:tgtEl>
                                        <p:attrNameLst>
                                          <p:attrName>ppt_h</p:attrName>
                                        </p:attrNameLst>
                                      </p:cBhvr>
                                      <p:tavLst>
                                        <p:tav tm="0">
                                          <p:val>
                                            <p:fltVal val="0"/>
                                          </p:val>
                                        </p:tav>
                                        <p:tav tm="100000">
                                          <p:val>
                                            <p:strVal val="#ppt_h"/>
                                          </p:val>
                                        </p:tav>
                                      </p:tavLst>
                                    </p:anim>
                                    <p:animEffect transition="in" filter="fade">
                                      <p:cBhvr>
                                        <p:cTn id="96" dur="500"/>
                                        <p:tgtEl>
                                          <p:spTgt spid="1089581"/>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1089570"/>
                                        </p:tgtEl>
                                        <p:attrNameLst>
                                          <p:attrName>style.visibility</p:attrName>
                                        </p:attrNameLst>
                                      </p:cBhvr>
                                      <p:to>
                                        <p:strVal val="visible"/>
                                      </p:to>
                                    </p:set>
                                    <p:animEffect transition="in" filter="wipe(right)">
                                      <p:cBhvr>
                                        <p:cTn id="99" dur="5000"/>
                                        <p:tgtEl>
                                          <p:spTgt spid="1089570"/>
                                        </p:tgtEl>
                                      </p:cBhvr>
                                    </p:animEffect>
                                  </p:childTnLst>
                                </p:cTn>
                              </p:par>
                            </p:childTnLst>
                          </p:cTn>
                        </p:par>
                        <p:par>
                          <p:cTn id="100" fill="hold">
                            <p:stCondLst>
                              <p:cond delay="5000"/>
                            </p:stCondLst>
                            <p:childTnLst>
                              <p:par>
                                <p:cTn id="101" presetID="22" presetClass="entr" presetSubtype="1" fill="hold" grpId="0" nodeType="afterEffect">
                                  <p:stCondLst>
                                    <p:cond delay="0"/>
                                  </p:stCondLst>
                                  <p:childTnLst>
                                    <p:set>
                                      <p:cBhvr>
                                        <p:cTn id="102" dur="1" fill="hold">
                                          <p:stCondLst>
                                            <p:cond delay="0"/>
                                          </p:stCondLst>
                                        </p:cTn>
                                        <p:tgtEl>
                                          <p:spTgt spid="1089563"/>
                                        </p:tgtEl>
                                        <p:attrNameLst>
                                          <p:attrName>style.visibility</p:attrName>
                                        </p:attrNameLst>
                                      </p:cBhvr>
                                      <p:to>
                                        <p:strVal val="visible"/>
                                      </p:to>
                                    </p:set>
                                    <p:animEffect transition="in" filter="wipe(up)">
                                      <p:cBhvr>
                                        <p:cTn id="103" dur="5000"/>
                                        <p:tgtEl>
                                          <p:spTgt spid="1089563"/>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089582"/>
                                        </p:tgtEl>
                                        <p:attrNameLst>
                                          <p:attrName>style.visibility</p:attrName>
                                        </p:attrNameLst>
                                      </p:cBhvr>
                                      <p:to>
                                        <p:strVal val="visible"/>
                                      </p:to>
                                    </p:set>
                                    <p:anim calcmode="lin" valueType="num">
                                      <p:cBhvr>
                                        <p:cTn id="108" dur="500" fill="hold"/>
                                        <p:tgtEl>
                                          <p:spTgt spid="1089582"/>
                                        </p:tgtEl>
                                        <p:attrNameLst>
                                          <p:attrName>ppt_w</p:attrName>
                                        </p:attrNameLst>
                                      </p:cBhvr>
                                      <p:tavLst>
                                        <p:tav tm="0">
                                          <p:val>
                                            <p:fltVal val="0"/>
                                          </p:val>
                                        </p:tav>
                                        <p:tav tm="100000">
                                          <p:val>
                                            <p:strVal val="#ppt_w"/>
                                          </p:val>
                                        </p:tav>
                                      </p:tavLst>
                                    </p:anim>
                                    <p:anim calcmode="lin" valueType="num">
                                      <p:cBhvr>
                                        <p:cTn id="109" dur="500" fill="hold"/>
                                        <p:tgtEl>
                                          <p:spTgt spid="1089582"/>
                                        </p:tgtEl>
                                        <p:attrNameLst>
                                          <p:attrName>ppt_h</p:attrName>
                                        </p:attrNameLst>
                                      </p:cBhvr>
                                      <p:tavLst>
                                        <p:tav tm="0">
                                          <p:val>
                                            <p:fltVal val="0"/>
                                          </p:val>
                                        </p:tav>
                                        <p:tav tm="100000">
                                          <p:val>
                                            <p:strVal val="#ppt_h"/>
                                          </p:val>
                                        </p:tav>
                                      </p:tavLst>
                                    </p:anim>
                                    <p:animEffect transition="in" filter="fade">
                                      <p:cBhvr>
                                        <p:cTn id="110" dur="500"/>
                                        <p:tgtEl>
                                          <p:spTgt spid="1089582"/>
                                        </p:tgtEl>
                                      </p:cBhvr>
                                    </p:animEffect>
                                  </p:childTnLst>
                                  <p:subTnLst>
                                    <p:audio>
                                      <p:cMediaNode>
                                        <p:cTn display="0" masterRel="sameClick">
                                          <p:stCondLst>
                                            <p:cond evt="begin" delay="0">
                                              <p:tn val="106"/>
                                            </p:cond>
                                          </p:stCondLst>
                                          <p:endCondLst>
                                            <p:cond evt="onStopAudio" delay="0">
                                              <p:tgtEl>
                                                <p:sldTgt/>
                                              </p:tgtEl>
                                            </p:cond>
                                          </p:endCondLst>
                                        </p:cTn>
                                        <p:tgtEl>
                                          <p:sndTgt r:embed="rId6" name="cashreg.wav"/>
                                        </p:tgtEl>
                                      </p:cMediaNode>
                                    </p:audio>
                                  </p:subTnLst>
                                </p:cTn>
                              </p:par>
                              <p:par>
                                <p:cTn id="111" presetID="53" presetClass="entr" presetSubtype="0" fill="hold" grpId="0" nodeType="withEffect">
                                  <p:stCondLst>
                                    <p:cond delay="0"/>
                                  </p:stCondLst>
                                  <p:childTnLst>
                                    <p:set>
                                      <p:cBhvr>
                                        <p:cTn id="112" dur="1" fill="hold">
                                          <p:stCondLst>
                                            <p:cond delay="0"/>
                                          </p:stCondLst>
                                        </p:cTn>
                                        <p:tgtEl>
                                          <p:spTgt spid="1089598"/>
                                        </p:tgtEl>
                                        <p:attrNameLst>
                                          <p:attrName>style.visibility</p:attrName>
                                        </p:attrNameLst>
                                      </p:cBhvr>
                                      <p:to>
                                        <p:strVal val="visible"/>
                                      </p:to>
                                    </p:set>
                                    <p:anim calcmode="lin" valueType="num">
                                      <p:cBhvr>
                                        <p:cTn id="113" dur="500" fill="hold"/>
                                        <p:tgtEl>
                                          <p:spTgt spid="1089598"/>
                                        </p:tgtEl>
                                        <p:attrNameLst>
                                          <p:attrName>ppt_w</p:attrName>
                                        </p:attrNameLst>
                                      </p:cBhvr>
                                      <p:tavLst>
                                        <p:tav tm="0">
                                          <p:val>
                                            <p:fltVal val="0"/>
                                          </p:val>
                                        </p:tav>
                                        <p:tav tm="100000">
                                          <p:val>
                                            <p:strVal val="#ppt_w"/>
                                          </p:val>
                                        </p:tav>
                                      </p:tavLst>
                                    </p:anim>
                                    <p:anim calcmode="lin" valueType="num">
                                      <p:cBhvr>
                                        <p:cTn id="114" dur="500" fill="hold"/>
                                        <p:tgtEl>
                                          <p:spTgt spid="1089598"/>
                                        </p:tgtEl>
                                        <p:attrNameLst>
                                          <p:attrName>ppt_h</p:attrName>
                                        </p:attrNameLst>
                                      </p:cBhvr>
                                      <p:tavLst>
                                        <p:tav tm="0">
                                          <p:val>
                                            <p:fltVal val="0"/>
                                          </p:val>
                                        </p:tav>
                                        <p:tav tm="100000">
                                          <p:val>
                                            <p:strVal val="#ppt_h"/>
                                          </p:val>
                                        </p:tav>
                                      </p:tavLst>
                                    </p:anim>
                                    <p:animEffect transition="in" filter="fade">
                                      <p:cBhvr>
                                        <p:cTn id="115" dur="500"/>
                                        <p:tgtEl>
                                          <p:spTgt spid="1089598"/>
                                        </p:tgtEl>
                                      </p:cBhvr>
                                    </p:animEffect>
                                  </p:childTnLst>
                                  <p:subTnLst>
                                    <p:audio>
                                      <p:cMediaNode>
                                        <p:cTn display="0" masterRel="sameClick">
                                          <p:stCondLst>
                                            <p:cond evt="begin" delay="0">
                                              <p:tn val="111"/>
                                            </p:cond>
                                          </p:stCondLst>
                                          <p:endCondLst>
                                            <p:cond evt="onStopAudio" delay="0">
                                              <p:tgtEl>
                                                <p:sldTgt/>
                                              </p:tgtEl>
                                            </p:cond>
                                          </p:endCondLst>
                                        </p:cTn>
                                        <p:tgtEl>
                                          <p:sndTgt r:embed="rId6"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1089592"/>
                                        </p:tgtEl>
                                        <p:attrNameLst>
                                          <p:attrName>style.visibility</p:attrName>
                                        </p:attrNameLst>
                                      </p:cBhvr>
                                      <p:to>
                                        <p:strVal val="visible"/>
                                      </p:to>
                                    </p:set>
                                    <p:animEffect transition="in" filter="wipe(down)">
                                      <p:cBhvr>
                                        <p:cTn id="120" dur="5000"/>
                                        <p:tgtEl>
                                          <p:spTgt spid="1089592"/>
                                        </p:tgtEl>
                                      </p:cBhvr>
                                    </p:animEffect>
                                  </p:childTnLst>
                                  <p:subTnLst>
                                    <p:audio>
                                      <p:cMediaNode>
                                        <p:cTn display="0" masterRel="sameClick">
                                          <p:stCondLst>
                                            <p:cond evt="begin" delay="0">
                                              <p:tn val="118"/>
                                            </p:cond>
                                          </p:stCondLst>
                                          <p:endCondLst>
                                            <p:cond evt="onStopAudio" delay="0">
                                              <p:tgtEl>
                                                <p:sldTgt/>
                                              </p:tgtEl>
                                            </p:cond>
                                          </p:endCondLst>
                                        </p:cTn>
                                        <p:tgtEl>
                                          <p:sndTgt r:embed="rId5" name="voltage.wav"/>
                                        </p:tgtEl>
                                      </p:cMediaNode>
                                    </p:audio>
                                  </p:subTnLst>
                                </p:cTn>
                              </p:par>
                              <p:par>
                                <p:cTn id="121" presetID="22" presetClass="entr" presetSubtype="4" fill="hold" grpId="0" nodeType="withEffect">
                                  <p:stCondLst>
                                    <p:cond delay="0"/>
                                  </p:stCondLst>
                                  <p:childTnLst>
                                    <p:set>
                                      <p:cBhvr>
                                        <p:cTn id="122" dur="1" fill="hold">
                                          <p:stCondLst>
                                            <p:cond delay="0"/>
                                          </p:stCondLst>
                                        </p:cTn>
                                        <p:tgtEl>
                                          <p:spTgt spid="1089593"/>
                                        </p:tgtEl>
                                        <p:attrNameLst>
                                          <p:attrName>style.visibility</p:attrName>
                                        </p:attrNameLst>
                                      </p:cBhvr>
                                      <p:to>
                                        <p:strVal val="visible"/>
                                      </p:to>
                                    </p:set>
                                    <p:animEffect transition="in" filter="wipe(down)">
                                      <p:cBhvr>
                                        <p:cTn id="123" dur="5000"/>
                                        <p:tgtEl>
                                          <p:spTgt spid="1089593"/>
                                        </p:tgtEl>
                                      </p:cBhvr>
                                    </p:animEffect>
                                  </p:childTnLst>
                                  <p:subTnLst>
                                    <p:audio>
                                      <p:cMediaNode>
                                        <p:cTn display="0" masterRel="sameClick">
                                          <p:stCondLst>
                                            <p:cond evt="begin" delay="0">
                                              <p:tn val="121"/>
                                            </p:cond>
                                          </p:stCondLst>
                                          <p:endCondLst>
                                            <p:cond evt="onStopAudio" delay="0">
                                              <p:tgtEl>
                                                <p:sldTgt/>
                                              </p:tgtEl>
                                            </p:cond>
                                          </p:endCondLst>
                                        </p:cTn>
                                        <p:tgtEl>
                                          <p:sndTgt r:embed="rId5" name="voltage.wav"/>
                                        </p:tgtEl>
                                      </p:cMediaNode>
                                    </p:audio>
                                  </p:sub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wipe(left)">
                                      <p:cBhvr>
                                        <p:cTn id="128" dur="2000"/>
                                        <p:tgtEl>
                                          <p:spTgt spid="7"/>
                                        </p:tgtEl>
                                      </p:cBhvr>
                                    </p:animEffect>
                                  </p:childTnLst>
                                  <p:subTnLst>
                                    <p:audio>
                                      <p:cMediaNode>
                                        <p:cTn display="0" masterRel="sameClick">
                                          <p:stCondLst>
                                            <p:cond evt="begin" delay="0">
                                              <p:tn val="126"/>
                                            </p:cond>
                                          </p:stCondLst>
                                          <p:endCondLst>
                                            <p:cond evt="onStopAudio" delay="0">
                                              <p:tgtEl>
                                                <p:sldTgt/>
                                              </p:tgtEl>
                                            </p:cond>
                                          </p:endCondLst>
                                        </p:cTn>
                                        <p:tgtEl>
                                          <p:sndTgt r:embed="rId4" name="chimes.wav"/>
                                        </p:tgtEl>
                                      </p:cMediaNode>
                                    </p:audio>
                                  </p:sub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1089584"/>
                                        </p:tgtEl>
                                        <p:attrNameLst>
                                          <p:attrName>style.visibility</p:attrName>
                                        </p:attrNameLst>
                                      </p:cBhvr>
                                      <p:to>
                                        <p:strVal val="visible"/>
                                      </p:to>
                                    </p:set>
                                    <p:anim calcmode="lin" valueType="num">
                                      <p:cBhvr>
                                        <p:cTn id="133" dur="500" fill="hold"/>
                                        <p:tgtEl>
                                          <p:spTgt spid="1089584"/>
                                        </p:tgtEl>
                                        <p:attrNameLst>
                                          <p:attrName>ppt_w</p:attrName>
                                        </p:attrNameLst>
                                      </p:cBhvr>
                                      <p:tavLst>
                                        <p:tav tm="0">
                                          <p:val>
                                            <p:fltVal val="0"/>
                                          </p:val>
                                        </p:tav>
                                        <p:tav tm="100000">
                                          <p:val>
                                            <p:strVal val="#ppt_w"/>
                                          </p:val>
                                        </p:tav>
                                      </p:tavLst>
                                    </p:anim>
                                    <p:anim calcmode="lin" valueType="num">
                                      <p:cBhvr>
                                        <p:cTn id="134" dur="500" fill="hold"/>
                                        <p:tgtEl>
                                          <p:spTgt spid="1089584"/>
                                        </p:tgtEl>
                                        <p:attrNameLst>
                                          <p:attrName>ppt_h</p:attrName>
                                        </p:attrNameLst>
                                      </p:cBhvr>
                                      <p:tavLst>
                                        <p:tav tm="0">
                                          <p:val>
                                            <p:fltVal val="0"/>
                                          </p:val>
                                        </p:tav>
                                        <p:tav tm="100000">
                                          <p:val>
                                            <p:strVal val="#ppt_h"/>
                                          </p:val>
                                        </p:tav>
                                      </p:tavLst>
                                    </p:anim>
                                    <p:animEffect transition="in" filter="fade">
                                      <p:cBhvr>
                                        <p:cTn id="135" dur="500"/>
                                        <p:tgtEl>
                                          <p:spTgt spid="1089584"/>
                                        </p:tgtEl>
                                      </p:cBhvr>
                                    </p:animEffect>
                                  </p:childTnLst>
                                  <p:subTnLst>
                                    <p:audio>
                                      <p:cMediaNode>
                                        <p:cTn display="0" masterRel="sameClick">
                                          <p:stCondLst>
                                            <p:cond evt="begin" delay="0">
                                              <p:tn val="131"/>
                                            </p:cond>
                                          </p:stCondLst>
                                          <p:endCondLst>
                                            <p:cond evt="onStopAudio" delay="0">
                                              <p:tgtEl>
                                                <p:sldTgt/>
                                              </p:tgtEl>
                                            </p:cond>
                                          </p:endCondLst>
                                        </p:cTn>
                                        <p:tgtEl>
                                          <p:sndTgt r:embed="rId6" name="cashreg.wav"/>
                                        </p:tgtEl>
                                      </p:cMediaNode>
                                    </p:audio>
                                  </p:subTnLst>
                                </p:cTn>
                              </p:par>
                              <p:par>
                                <p:cTn id="136" presetID="53" presetClass="entr" presetSubtype="0" fill="hold" grpId="0" nodeType="withEffect">
                                  <p:stCondLst>
                                    <p:cond delay="0"/>
                                  </p:stCondLst>
                                  <p:childTnLst>
                                    <p:set>
                                      <p:cBhvr>
                                        <p:cTn id="137" dur="1" fill="hold">
                                          <p:stCondLst>
                                            <p:cond delay="0"/>
                                          </p:stCondLst>
                                        </p:cTn>
                                        <p:tgtEl>
                                          <p:spTgt spid="1089599"/>
                                        </p:tgtEl>
                                        <p:attrNameLst>
                                          <p:attrName>style.visibility</p:attrName>
                                        </p:attrNameLst>
                                      </p:cBhvr>
                                      <p:to>
                                        <p:strVal val="visible"/>
                                      </p:to>
                                    </p:set>
                                    <p:anim calcmode="lin" valueType="num">
                                      <p:cBhvr>
                                        <p:cTn id="138" dur="500" fill="hold"/>
                                        <p:tgtEl>
                                          <p:spTgt spid="1089599"/>
                                        </p:tgtEl>
                                        <p:attrNameLst>
                                          <p:attrName>ppt_w</p:attrName>
                                        </p:attrNameLst>
                                      </p:cBhvr>
                                      <p:tavLst>
                                        <p:tav tm="0">
                                          <p:val>
                                            <p:fltVal val="0"/>
                                          </p:val>
                                        </p:tav>
                                        <p:tav tm="100000">
                                          <p:val>
                                            <p:strVal val="#ppt_w"/>
                                          </p:val>
                                        </p:tav>
                                      </p:tavLst>
                                    </p:anim>
                                    <p:anim calcmode="lin" valueType="num">
                                      <p:cBhvr>
                                        <p:cTn id="139" dur="500" fill="hold"/>
                                        <p:tgtEl>
                                          <p:spTgt spid="1089599"/>
                                        </p:tgtEl>
                                        <p:attrNameLst>
                                          <p:attrName>ppt_h</p:attrName>
                                        </p:attrNameLst>
                                      </p:cBhvr>
                                      <p:tavLst>
                                        <p:tav tm="0">
                                          <p:val>
                                            <p:fltVal val="0"/>
                                          </p:val>
                                        </p:tav>
                                        <p:tav tm="100000">
                                          <p:val>
                                            <p:strVal val="#ppt_h"/>
                                          </p:val>
                                        </p:tav>
                                      </p:tavLst>
                                    </p:anim>
                                    <p:animEffect transition="in" filter="fade">
                                      <p:cBhvr>
                                        <p:cTn id="140" dur="500"/>
                                        <p:tgtEl>
                                          <p:spTgt spid="1089599"/>
                                        </p:tgtEl>
                                      </p:cBhvr>
                                    </p:animEffect>
                                  </p:childTnLst>
                                  <p:subTnLst>
                                    <p:audio>
                                      <p:cMediaNode>
                                        <p:cTn display="0" masterRel="sameClick">
                                          <p:stCondLst>
                                            <p:cond evt="begin" delay="0">
                                              <p:tn val="136"/>
                                            </p:cond>
                                          </p:stCondLst>
                                          <p:endCondLst>
                                            <p:cond evt="onStopAudio" delay="0">
                                              <p:tgtEl>
                                                <p:sldTgt/>
                                              </p:tgtEl>
                                            </p:cond>
                                          </p:endCondLst>
                                        </p:cTn>
                                        <p:tgtEl>
                                          <p:sndTgt r:embed="rId6" name="cashreg.wav"/>
                                        </p:tgtEl>
                                      </p:cMediaNode>
                                    </p:audio>
                                  </p:sub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1089621"/>
                                        </p:tgtEl>
                                        <p:attrNameLst>
                                          <p:attrName>style.visibility</p:attrName>
                                        </p:attrNameLst>
                                      </p:cBhvr>
                                      <p:to>
                                        <p:strVal val="visible"/>
                                      </p:to>
                                    </p:set>
                                    <p:animEffect transition="in" filter="wipe(down)">
                                      <p:cBhvr>
                                        <p:cTn id="145" dur="2000"/>
                                        <p:tgtEl>
                                          <p:spTgt spid="1089621"/>
                                        </p:tgtEl>
                                      </p:cBhvr>
                                    </p:animEffect>
                                  </p:childTnLst>
                                  <p:subTnLst>
                                    <p:audio>
                                      <p:cMediaNode>
                                        <p:cTn display="0" masterRel="sameClick">
                                          <p:stCondLst>
                                            <p:cond evt="begin" delay="0">
                                              <p:tn val="143"/>
                                            </p:cond>
                                          </p:stCondLst>
                                          <p:endCondLst>
                                            <p:cond evt="onStopAudio" delay="0">
                                              <p:tgtEl>
                                                <p:sldTgt/>
                                              </p:tgtEl>
                                            </p:cond>
                                          </p:endCondLst>
                                        </p:cTn>
                                        <p:tgtEl>
                                          <p:sndTgt r:embed="rId4" name="chimes.wav"/>
                                        </p:tgtEl>
                                      </p:cMediaNode>
                                    </p:audio>
                                  </p:sub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089622"/>
                                        </p:tgtEl>
                                        <p:attrNameLst>
                                          <p:attrName>style.visibility</p:attrName>
                                        </p:attrNameLst>
                                      </p:cBhvr>
                                      <p:to>
                                        <p:strVal val="visible"/>
                                      </p:to>
                                    </p:set>
                                    <p:animEffect transition="in" filter="wipe(right)">
                                      <p:cBhvr>
                                        <p:cTn id="150" dur="2000"/>
                                        <p:tgtEl>
                                          <p:spTgt spid="1089622"/>
                                        </p:tgtEl>
                                      </p:cBhvr>
                                    </p:animEffect>
                                  </p:childTnLst>
                                  <p:subTnLst>
                                    <p:audio>
                                      <p:cMediaNode>
                                        <p:cTn display="0" masterRel="sameClick">
                                          <p:stCondLst>
                                            <p:cond evt="begin" delay="0">
                                              <p:tn val="148"/>
                                            </p:cond>
                                          </p:stCondLst>
                                          <p:endCondLst>
                                            <p:cond evt="onStopAudio" delay="0">
                                              <p:tgtEl>
                                                <p:sldTgt/>
                                              </p:tgtEl>
                                            </p:cond>
                                          </p:endCondLst>
                                        </p:cTn>
                                        <p:tgtEl>
                                          <p:sndTgt r:embed="rId7" name="drumroll.wav"/>
                                        </p:tgtEl>
                                      </p:cMediaNode>
                                    </p:audio>
                                  </p:subTnLst>
                                </p:cTn>
                              </p:par>
                              <p:par>
                                <p:cTn id="151" presetID="53" presetClass="entr" presetSubtype="0" fill="hold" grpId="0" nodeType="withEffect">
                                  <p:stCondLst>
                                    <p:cond delay="0"/>
                                  </p:stCondLst>
                                  <p:childTnLst>
                                    <p:set>
                                      <p:cBhvr>
                                        <p:cTn id="152" dur="1" fill="hold">
                                          <p:stCondLst>
                                            <p:cond delay="0"/>
                                          </p:stCondLst>
                                        </p:cTn>
                                        <p:tgtEl>
                                          <p:spTgt spid="1089623"/>
                                        </p:tgtEl>
                                        <p:attrNameLst>
                                          <p:attrName>style.visibility</p:attrName>
                                        </p:attrNameLst>
                                      </p:cBhvr>
                                      <p:to>
                                        <p:strVal val="visible"/>
                                      </p:to>
                                    </p:set>
                                    <p:anim calcmode="lin" valueType="num">
                                      <p:cBhvr>
                                        <p:cTn id="153" dur="500" fill="hold"/>
                                        <p:tgtEl>
                                          <p:spTgt spid="1089623"/>
                                        </p:tgtEl>
                                        <p:attrNameLst>
                                          <p:attrName>ppt_w</p:attrName>
                                        </p:attrNameLst>
                                      </p:cBhvr>
                                      <p:tavLst>
                                        <p:tav tm="0">
                                          <p:val>
                                            <p:fltVal val="0"/>
                                          </p:val>
                                        </p:tav>
                                        <p:tav tm="100000">
                                          <p:val>
                                            <p:strVal val="#ppt_w"/>
                                          </p:val>
                                        </p:tav>
                                      </p:tavLst>
                                    </p:anim>
                                    <p:anim calcmode="lin" valueType="num">
                                      <p:cBhvr>
                                        <p:cTn id="154" dur="500" fill="hold"/>
                                        <p:tgtEl>
                                          <p:spTgt spid="1089623"/>
                                        </p:tgtEl>
                                        <p:attrNameLst>
                                          <p:attrName>ppt_h</p:attrName>
                                        </p:attrNameLst>
                                      </p:cBhvr>
                                      <p:tavLst>
                                        <p:tav tm="0">
                                          <p:val>
                                            <p:fltVal val="0"/>
                                          </p:val>
                                        </p:tav>
                                        <p:tav tm="100000">
                                          <p:val>
                                            <p:strVal val="#ppt_h"/>
                                          </p:val>
                                        </p:tav>
                                      </p:tavLst>
                                    </p:anim>
                                    <p:animEffect transition="in" filter="fade">
                                      <p:cBhvr>
                                        <p:cTn id="155" dur="500"/>
                                        <p:tgtEl>
                                          <p:spTgt spid="1089623"/>
                                        </p:tgtEl>
                                      </p:cBhvr>
                                    </p:animEffect>
                                  </p:childTnLst>
                                  <p:subTnLst>
                                    <p:audio>
                                      <p:cMediaNode>
                                        <p:cTn display="0" masterRel="sameClick">
                                          <p:stCondLst>
                                            <p:cond evt="begin" delay="0">
                                              <p:tn val="151"/>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8" grpId="0" animBg="1"/>
      <p:bldP spid="1089549" grpId="0" animBg="1"/>
      <p:bldP spid="1089552" grpId="0" animBg="1"/>
      <p:bldP spid="1089554" grpId="0" animBg="1"/>
      <p:bldP spid="1089562" grpId="0" animBg="1"/>
      <p:bldP spid="1089563" grpId="0" animBg="1"/>
      <p:bldP spid="1089569" grpId="0" animBg="1"/>
      <p:bldP spid="1089570" grpId="0" animBg="1"/>
      <p:bldP spid="1089581" grpId="0"/>
      <p:bldP spid="1089582" grpId="0"/>
      <p:bldP spid="1089583" grpId="0"/>
      <p:bldP spid="1089584" grpId="0"/>
      <p:bldP spid="1089592" grpId="0" animBg="1"/>
      <p:bldP spid="1089593" grpId="0" animBg="1"/>
      <p:bldP spid="1089597" grpId="0"/>
      <p:bldP spid="1089598" grpId="0"/>
      <p:bldP spid="1089599" grpId="0"/>
      <p:bldP spid="1089605" grpId="0" animBg="1"/>
      <p:bldP spid="1089606" grpId="0" animBg="1"/>
      <p:bldP spid="1089620" grpId="0"/>
      <p:bldP spid="1089622" grpId="0" animBg="1"/>
      <p:bldP spid="1089623" grpId="0"/>
      <p:bldP spid="10896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ChangeArrowheads="1"/>
          </p:cNvSpPr>
          <p:nvPr/>
        </p:nvSpPr>
        <p:spPr bwMode="auto">
          <a:xfrm>
            <a:off x="685800" y="1401763"/>
            <a:ext cx="7772400" cy="52847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chemeClr val="accent2"/>
                </a:solidFill>
                <a:latin typeface="Arial" charset="0"/>
                <a:ea typeface="Calibri" pitchFamily="34" charset="0"/>
                <a:cs typeface="Arial" charset="0"/>
              </a:rPr>
              <a:t>Applications and skills: </a:t>
            </a:r>
            <a:endParaRPr lang="en-US" sz="2400">
              <a:solidFill>
                <a:schemeClr val="accent2"/>
              </a:solidFill>
              <a:latin typeface="Arial" charset="0"/>
              <a:ea typeface="Calibri" pitchFamily="34" charset="0"/>
              <a:cs typeface="Arial" charset="0"/>
            </a:endParaRPr>
          </a:p>
          <a:p>
            <a:pPr marL="609600" indent="-609600">
              <a:spcBef>
                <a:spcPct val="20000"/>
              </a:spcBef>
            </a:pPr>
            <a:r>
              <a:rPr lang="en-US" sz="2400">
                <a:solidFill>
                  <a:schemeClr val="accent2"/>
                </a:solidFill>
                <a:latin typeface="Arial" charset="0"/>
                <a:ea typeface="Calibri" pitchFamily="34" charset="0"/>
                <a:cs typeface="Arial" charset="0"/>
              </a:rPr>
              <a:t>• Solving specific energy and energy density problems </a:t>
            </a:r>
          </a:p>
          <a:p>
            <a:pPr marL="609600" indent="-609600">
              <a:spcBef>
                <a:spcPct val="20000"/>
              </a:spcBef>
            </a:pPr>
            <a:r>
              <a:rPr lang="en-US" sz="2400">
                <a:solidFill>
                  <a:schemeClr val="accent2"/>
                </a:solidFill>
                <a:latin typeface="Arial" charset="0"/>
                <a:ea typeface="Calibri" pitchFamily="34" charset="0"/>
                <a:cs typeface="Arial" charset="0"/>
              </a:rPr>
              <a:t>• Sketching and interpreting Sankey diagrams </a:t>
            </a:r>
          </a:p>
          <a:p>
            <a:pPr marL="609600" indent="-609600">
              <a:spcBef>
                <a:spcPct val="20000"/>
              </a:spcBef>
            </a:pPr>
            <a:r>
              <a:rPr lang="en-US" sz="2400">
                <a:solidFill>
                  <a:schemeClr val="accent2"/>
                </a:solidFill>
                <a:latin typeface="Arial" charset="0"/>
                <a:ea typeface="Calibri" pitchFamily="34" charset="0"/>
                <a:cs typeface="Arial" charset="0"/>
              </a:rPr>
              <a:t>• Describing the basic features of fossil fuel power stations, nuclear power stations, wind generators, pumped storage hydroelectric systems and solar power cells </a:t>
            </a:r>
          </a:p>
          <a:p>
            <a:pPr marL="609600" indent="-609600">
              <a:spcBef>
                <a:spcPct val="20000"/>
              </a:spcBef>
            </a:pPr>
            <a:r>
              <a:rPr lang="en-US" sz="2400">
                <a:solidFill>
                  <a:schemeClr val="accent2"/>
                </a:solidFill>
                <a:latin typeface="Arial" charset="0"/>
                <a:ea typeface="Calibri" pitchFamily="34" charset="0"/>
                <a:cs typeface="Arial" charset="0"/>
              </a:rPr>
              <a:t>• Solving problems relevant to energy transformations in the context of these generating systems </a:t>
            </a:r>
          </a:p>
          <a:p>
            <a:pPr marL="609600" indent="-609600">
              <a:spcBef>
                <a:spcPct val="20000"/>
              </a:spcBef>
            </a:pPr>
            <a:r>
              <a:rPr lang="en-US" sz="2400">
                <a:solidFill>
                  <a:schemeClr val="accent2"/>
                </a:solidFill>
                <a:latin typeface="Arial" charset="0"/>
                <a:ea typeface="Calibri" pitchFamily="34" charset="0"/>
                <a:cs typeface="Arial" charset="0"/>
              </a:rPr>
              <a:t>• Discussing safety issues and risks associated with the production of nuclear power </a:t>
            </a:r>
          </a:p>
          <a:p>
            <a:pPr marL="609600" indent="-609600">
              <a:spcBef>
                <a:spcPct val="20000"/>
              </a:spcBef>
            </a:pPr>
            <a:r>
              <a:rPr lang="en-US" sz="2400">
                <a:solidFill>
                  <a:schemeClr val="accent2"/>
                </a:solidFill>
                <a:latin typeface="Arial" charset="0"/>
                <a:ea typeface="Calibri" pitchFamily="34" charset="0"/>
                <a:cs typeface="Arial" charset="0"/>
              </a:rPr>
              <a:t>• Describing the differences between photovoltaic cells and solar heating panels </a:t>
            </a:r>
            <a:endParaRPr lang="en-US" sz="2400" b="1">
              <a:solidFill>
                <a:schemeClr val="accent2"/>
              </a:solidFill>
              <a:latin typeface="Arial" charset="0"/>
              <a:ea typeface="Calibri" pitchFamily="34" charset="0"/>
              <a:cs typeface="Arial" charset="0"/>
            </a:endParaRPr>
          </a:p>
        </p:txBody>
      </p:sp>
      <p:sp>
        <p:nvSpPr>
          <p:cNvPr id="51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338">
                                            <p:txEl>
                                              <p:pRg st="0" end="0"/>
                                            </p:txEl>
                                          </p:spTgt>
                                        </p:tgtEl>
                                        <p:attrNameLst>
                                          <p:attrName>style.visibility</p:attrName>
                                        </p:attrNameLst>
                                      </p:cBhvr>
                                      <p:to>
                                        <p:strVal val="visible"/>
                                      </p:to>
                                    </p:set>
                                    <p:anim calcmode="lin" valueType="num">
                                      <p:cBhvr additive="base">
                                        <p:cTn id="7" dur="500" fill="hold"/>
                                        <p:tgtEl>
                                          <p:spTgt spid="1038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8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8338">
                                            <p:txEl>
                                              <p:pRg st="1" end="1"/>
                                            </p:txEl>
                                          </p:spTgt>
                                        </p:tgtEl>
                                        <p:attrNameLst>
                                          <p:attrName>style.visibility</p:attrName>
                                        </p:attrNameLst>
                                      </p:cBhvr>
                                      <p:to>
                                        <p:strVal val="visible"/>
                                      </p:to>
                                    </p:set>
                                    <p:anim calcmode="lin" valueType="num">
                                      <p:cBhvr additive="base">
                                        <p:cTn id="13" dur="500" fill="hold"/>
                                        <p:tgtEl>
                                          <p:spTgt spid="1038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8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8338">
                                            <p:txEl>
                                              <p:pRg st="2" end="2"/>
                                            </p:txEl>
                                          </p:spTgt>
                                        </p:tgtEl>
                                        <p:attrNameLst>
                                          <p:attrName>style.visibility</p:attrName>
                                        </p:attrNameLst>
                                      </p:cBhvr>
                                      <p:to>
                                        <p:strVal val="visible"/>
                                      </p:to>
                                    </p:set>
                                    <p:anim calcmode="lin" valueType="num">
                                      <p:cBhvr additive="base">
                                        <p:cTn id="19" dur="500" fill="hold"/>
                                        <p:tgtEl>
                                          <p:spTgt spid="1038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8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8338">
                                            <p:txEl>
                                              <p:pRg st="3" end="3"/>
                                            </p:txEl>
                                          </p:spTgt>
                                        </p:tgtEl>
                                        <p:attrNameLst>
                                          <p:attrName>style.visibility</p:attrName>
                                        </p:attrNameLst>
                                      </p:cBhvr>
                                      <p:to>
                                        <p:strVal val="visible"/>
                                      </p:to>
                                    </p:set>
                                    <p:anim calcmode="lin" valueType="num">
                                      <p:cBhvr additive="base">
                                        <p:cTn id="25" dur="500" fill="hold"/>
                                        <p:tgtEl>
                                          <p:spTgt spid="1038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8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8338">
                                            <p:txEl>
                                              <p:pRg st="4" end="4"/>
                                            </p:txEl>
                                          </p:spTgt>
                                        </p:tgtEl>
                                        <p:attrNameLst>
                                          <p:attrName>style.visibility</p:attrName>
                                        </p:attrNameLst>
                                      </p:cBhvr>
                                      <p:to>
                                        <p:strVal val="visible"/>
                                      </p:to>
                                    </p:set>
                                    <p:anim calcmode="lin" valueType="num">
                                      <p:cBhvr additive="base">
                                        <p:cTn id="31" dur="500" fill="hold"/>
                                        <p:tgtEl>
                                          <p:spTgt spid="10383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8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8338">
                                            <p:txEl>
                                              <p:pRg st="5" end="5"/>
                                            </p:txEl>
                                          </p:spTgt>
                                        </p:tgtEl>
                                        <p:attrNameLst>
                                          <p:attrName>style.visibility</p:attrName>
                                        </p:attrNameLst>
                                      </p:cBhvr>
                                      <p:to>
                                        <p:strVal val="visible"/>
                                      </p:to>
                                    </p:set>
                                    <p:anim calcmode="lin" valueType="num">
                                      <p:cBhvr additive="base">
                                        <p:cTn id="37" dur="500" fill="hold"/>
                                        <p:tgtEl>
                                          <p:spTgt spid="10383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8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8338">
                                            <p:txEl>
                                              <p:pRg st="6" end="6"/>
                                            </p:txEl>
                                          </p:spTgt>
                                        </p:tgtEl>
                                        <p:attrNameLst>
                                          <p:attrName>style.visibility</p:attrName>
                                        </p:attrNameLst>
                                      </p:cBhvr>
                                      <p:to>
                                        <p:strVal val="visible"/>
                                      </p:to>
                                    </p:set>
                                    <p:anim calcmode="lin" valueType="num">
                                      <p:cBhvr additive="base">
                                        <p:cTn id="43" dur="500" fill="hold"/>
                                        <p:tgtEl>
                                          <p:spTgt spid="103833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8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Nuclear power stations are the same as fossil fuel stations, from the turbine on down.</a:t>
            </a:r>
          </a:p>
        </p:txBody>
      </p:sp>
      <p:sp>
        <p:nvSpPr>
          <p:cNvPr id="419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5796" name="Picture 4" descr="nuclear energy generation diagram "/>
          <p:cNvPicPr>
            <a:picLocks noChangeAspect="1" noChangeArrowheads="1" noCrop="1"/>
          </p:cNvPicPr>
          <p:nvPr/>
        </p:nvPicPr>
        <p:blipFill>
          <a:blip r:embed="rId9"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1185797" name="Text Box 5"/>
          <p:cNvSpPr txBox="1">
            <a:spLocks noChangeArrowheads="1"/>
          </p:cNvSpPr>
          <p:nvPr/>
        </p:nvSpPr>
        <p:spPr bwMode="auto">
          <a:xfrm>
            <a:off x="1419225" y="6407150"/>
            <a:ext cx="1249363"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Heat</a:t>
            </a:r>
          </a:p>
        </p:txBody>
      </p:sp>
      <p:sp>
        <p:nvSpPr>
          <p:cNvPr id="1185798" name="Text Box 6"/>
          <p:cNvSpPr txBox="1">
            <a:spLocks noChangeArrowheads="1"/>
          </p:cNvSpPr>
          <p:nvPr/>
        </p:nvSpPr>
        <p:spPr bwMode="auto">
          <a:xfrm>
            <a:off x="2897188" y="6399213"/>
            <a:ext cx="1671637"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Kinetic</a:t>
            </a:r>
          </a:p>
        </p:txBody>
      </p:sp>
      <p:sp>
        <p:nvSpPr>
          <p:cNvPr id="1185799" name="Text Box 7"/>
          <p:cNvSpPr txBox="1">
            <a:spLocks noChangeArrowheads="1"/>
          </p:cNvSpPr>
          <p:nvPr/>
        </p:nvSpPr>
        <p:spPr bwMode="auto">
          <a:xfrm>
            <a:off x="4979988" y="6388100"/>
            <a:ext cx="2212975"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Electrical</a:t>
            </a:r>
          </a:p>
        </p:txBody>
      </p:sp>
      <p:pic>
        <p:nvPicPr>
          <p:cNvPr id="1185800" name="Picture 8" descr="Radioactive Sign Clip Art"/>
          <p:cNvPicPr>
            <a:picLocks noChangeAspect="1" noChangeArrowheads="1"/>
          </p:cNvPicPr>
          <p:nvPr/>
        </p:nvPicPr>
        <p:blipFill>
          <a:blip r:embed="rId10" cstate="print"/>
          <a:srcRect/>
          <a:stretch>
            <a:fillRect/>
          </a:stretch>
        </p:blipFill>
        <p:spPr bwMode="auto">
          <a:xfrm>
            <a:off x="1300163" y="3228975"/>
            <a:ext cx="593725" cy="519113"/>
          </a:xfrm>
          <a:prstGeom prst="rect">
            <a:avLst/>
          </a:prstGeom>
          <a:noFill/>
          <a:ln w="9525">
            <a:noFill/>
            <a:miter lim="800000"/>
            <a:headEnd/>
            <a:tailEnd/>
          </a:ln>
        </p:spPr>
      </p:pic>
      <p:pic>
        <p:nvPicPr>
          <p:cNvPr id="1185801" name="Picture 9" descr="icon_hea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60625" y="3186113"/>
            <a:ext cx="612775" cy="612775"/>
          </a:xfrm>
          <a:prstGeom prst="rect">
            <a:avLst/>
          </a:prstGeom>
          <a:noFill/>
          <a:ln w="9525">
            <a:noFill/>
            <a:miter lim="800000"/>
            <a:headEnd/>
            <a:tailEnd/>
          </a:ln>
        </p:spPr>
      </p:pic>
      <p:pic>
        <p:nvPicPr>
          <p:cNvPr id="1185802" name="Picture 10" descr="hazard-sign-images-electricity"/>
          <p:cNvPicPr>
            <a:picLocks noChangeAspect="1" noChangeArrowheads="1"/>
          </p:cNvPicPr>
          <p:nvPr/>
        </p:nvPicPr>
        <p:blipFill>
          <a:blip r:embed="rId12" cstate="print"/>
          <a:srcRect/>
          <a:stretch>
            <a:fillRect/>
          </a:stretch>
        </p:blipFill>
        <p:spPr bwMode="auto">
          <a:xfrm>
            <a:off x="5186363" y="3432175"/>
            <a:ext cx="704850" cy="704850"/>
          </a:xfrm>
          <a:prstGeom prst="rect">
            <a:avLst/>
          </a:prstGeom>
          <a:noFill/>
          <a:ln w="9525">
            <a:noFill/>
            <a:miter lim="800000"/>
            <a:headEnd/>
            <a:tailEnd/>
          </a:ln>
        </p:spPr>
      </p:pic>
      <p:pic>
        <p:nvPicPr>
          <p:cNvPr id="1185803" name="Picture 11" descr="Radioactive Sign Clip Art"/>
          <p:cNvPicPr>
            <a:picLocks noChangeAspect="1" noChangeArrowheads="1"/>
          </p:cNvPicPr>
          <p:nvPr/>
        </p:nvPicPr>
        <p:blipFill>
          <a:blip r:embed="rId13" cstate="print"/>
          <a:srcRect/>
          <a:stretch>
            <a:fillRect/>
          </a:stretch>
        </p:blipFill>
        <p:spPr bwMode="auto">
          <a:xfrm>
            <a:off x="922338" y="6443663"/>
            <a:ext cx="473075" cy="414337"/>
          </a:xfrm>
          <a:prstGeom prst="rect">
            <a:avLst/>
          </a:prstGeom>
          <a:noFill/>
          <a:ln w="9525">
            <a:noFill/>
            <a:miter lim="800000"/>
            <a:headEnd/>
            <a:tailEnd/>
          </a:ln>
        </p:spPr>
      </p:pic>
      <p:pic>
        <p:nvPicPr>
          <p:cNvPr id="1185804" name="Picture 12" descr="icon_hea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25700" y="6356350"/>
            <a:ext cx="539750" cy="539750"/>
          </a:xfrm>
          <a:prstGeom prst="rect">
            <a:avLst/>
          </a:prstGeom>
          <a:noFill/>
          <a:ln w="9525">
            <a:noFill/>
            <a:miter lim="800000"/>
            <a:headEnd/>
            <a:tailEnd/>
          </a:ln>
        </p:spPr>
      </p:pic>
      <p:pic>
        <p:nvPicPr>
          <p:cNvPr id="1185805" name="Picture 13"/>
          <p:cNvPicPr>
            <a:picLocks noChangeAspect="1" noChangeArrowheads="1"/>
          </p:cNvPicPr>
          <p:nvPr/>
        </p:nvPicPr>
        <p:blipFill>
          <a:blip r:embed="rId14" cstate="print"/>
          <a:srcRect/>
          <a:stretch>
            <a:fillRect/>
          </a:stretch>
        </p:blipFill>
        <p:spPr bwMode="auto">
          <a:xfrm>
            <a:off x="3719513" y="3378200"/>
            <a:ext cx="550862" cy="515938"/>
          </a:xfrm>
          <a:prstGeom prst="rect">
            <a:avLst/>
          </a:prstGeom>
          <a:noFill/>
          <a:ln w="28575">
            <a:solidFill>
              <a:schemeClr val="tx2"/>
            </a:solidFill>
            <a:miter lim="800000"/>
            <a:headEnd/>
            <a:tailEnd/>
          </a:ln>
        </p:spPr>
      </p:pic>
      <p:pic>
        <p:nvPicPr>
          <p:cNvPr id="1185806" name="Picture 14"/>
          <p:cNvPicPr>
            <a:picLocks noChangeAspect="1" noChangeArrowheads="1"/>
          </p:cNvPicPr>
          <p:nvPr/>
        </p:nvPicPr>
        <p:blipFill>
          <a:blip r:embed="rId14" cstate="print"/>
          <a:srcRect/>
          <a:stretch>
            <a:fillRect/>
          </a:stretch>
        </p:blipFill>
        <p:spPr bwMode="auto">
          <a:xfrm>
            <a:off x="4603750" y="6483350"/>
            <a:ext cx="358775" cy="336550"/>
          </a:xfrm>
          <a:prstGeom prst="rect">
            <a:avLst/>
          </a:prstGeom>
          <a:noFill/>
          <a:ln w="28575">
            <a:solidFill>
              <a:schemeClr val="tx2"/>
            </a:solidFill>
            <a:miter lim="800000"/>
            <a:headEnd/>
            <a:tailEnd/>
          </a:ln>
        </p:spPr>
      </p:pic>
      <p:pic>
        <p:nvPicPr>
          <p:cNvPr id="1185807" name="Picture 15" descr="hazard-sign-images-electricity"/>
          <p:cNvPicPr>
            <a:picLocks noChangeAspect="1" noChangeArrowheads="1"/>
          </p:cNvPicPr>
          <p:nvPr/>
        </p:nvPicPr>
        <p:blipFill>
          <a:blip r:embed="rId15" cstate="print"/>
          <a:srcRect/>
          <a:stretch>
            <a:fillRect/>
          </a:stretch>
        </p:blipFill>
        <p:spPr bwMode="auto">
          <a:xfrm>
            <a:off x="6929438" y="6430963"/>
            <a:ext cx="427037" cy="427037"/>
          </a:xfrm>
          <a:prstGeom prst="rect">
            <a:avLst/>
          </a:prstGeom>
          <a:noFill/>
          <a:ln w="9525">
            <a:noFill/>
            <a:miter lim="800000"/>
            <a:headEnd/>
            <a:tailEnd/>
          </a:ln>
        </p:spPr>
      </p:pic>
      <p:pic>
        <p:nvPicPr>
          <p:cNvPr id="1185808" name="Picture 16" descr="hazard-sign-images-electricity"/>
          <p:cNvPicPr>
            <a:picLocks noChangeAspect="1" noChangeArrowheads="1"/>
          </p:cNvPicPr>
          <p:nvPr/>
        </p:nvPicPr>
        <p:blipFill>
          <a:blip r:embed="rId12" cstate="print"/>
          <a:srcRect/>
          <a:stretch>
            <a:fillRect/>
          </a:stretch>
        </p:blipFill>
        <p:spPr bwMode="auto">
          <a:xfrm>
            <a:off x="7180263" y="2811463"/>
            <a:ext cx="704850" cy="704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5794">
                                            <p:txEl>
                                              <p:pRg st="0" end="0"/>
                                            </p:txEl>
                                          </p:spTgt>
                                        </p:tgtEl>
                                        <p:attrNameLst>
                                          <p:attrName>style.visibility</p:attrName>
                                        </p:attrNameLst>
                                      </p:cBhvr>
                                      <p:to>
                                        <p:strVal val="visible"/>
                                      </p:to>
                                    </p:set>
                                    <p:anim calcmode="lin" valueType="num">
                                      <p:cBhvr additive="base">
                                        <p:cTn id="7" dur="500" fill="hold"/>
                                        <p:tgtEl>
                                          <p:spTgt spid="1185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5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5794">
                                            <p:txEl>
                                              <p:pRg st="1" end="1"/>
                                            </p:txEl>
                                          </p:spTgt>
                                        </p:tgtEl>
                                        <p:attrNameLst>
                                          <p:attrName>style.visibility</p:attrName>
                                        </p:attrNameLst>
                                      </p:cBhvr>
                                      <p:to>
                                        <p:strVal val="visible"/>
                                      </p:to>
                                    </p:set>
                                    <p:anim calcmode="lin" valueType="num">
                                      <p:cBhvr additive="base">
                                        <p:cTn id="13" dur="500" fill="hold"/>
                                        <p:tgtEl>
                                          <p:spTgt spid="1185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5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85796"/>
                                        </p:tgtEl>
                                        <p:attrNameLst>
                                          <p:attrName>style.visibility</p:attrName>
                                        </p:attrNameLst>
                                      </p:cBhvr>
                                      <p:to>
                                        <p:strVal val="visible"/>
                                      </p:to>
                                    </p:set>
                                    <p:animEffect transition="in" filter="diamond(in)">
                                      <p:cBhvr>
                                        <p:cTn id="19" dur="2000"/>
                                        <p:tgtEl>
                                          <p:spTgt spid="118579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185803"/>
                                        </p:tgtEl>
                                        <p:attrNameLst>
                                          <p:attrName>style.visibility</p:attrName>
                                        </p:attrNameLst>
                                      </p:cBhvr>
                                      <p:to>
                                        <p:strVal val="visible"/>
                                      </p:to>
                                    </p:set>
                                    <p:anim calcmode="lin" valueType="num">
                                      <p:cBhvr>
                                        <p:cTn id="24" dur="500" fill="hold"/>
                                        <p:tgtEl>
                                          <p:spTgt spid="1185803"/>
                                        </p:tgtEl>
                                        <p:attrNameLst>
                                          <p:attrName>ppt_w</p:attrName>
                                        </p:attrNameLst>
                                      </p:cBhvr>
                                      <p:tavLst>
                                        <p:tav tm="0">
                                          <p:val>
                                            <p:fltVal val="0"/>
                                          </p:val>
                                        </p:tav>
                                        <p:tav tm="100000">
                                          <p:val>
                                            <p:strVal val="#ppt_w"/>
                                          </p:val>
                                        </p:tav>
                                      </p:tavLst>
                                    </p:anim>
                                    <p:anim calcmode="lin" valueType="num">
                                      <p:cBhvr>
                                        <p:cTn id="25" dur="500" fill="hold"/>
                                        <p:tgtEl>
                                          <p:spTgt spid="1185803"/>
                                        </p:tgtEl>
                                        <p:attrNameLst>
                                          <p:attrName>ppt_h</p:attrName>
                                        </p:attrNameLst>
                                      </p:cBhvr>
                                      <p:tavLst>
                                        <p:tav tm="0">
                                          <p:val>
                                            <p:fltVal val="0"/>
                                          </p:val>
                                        </p:tav>
                                        <p:tav tm="100000">
                                          <p:val>
                                            <p:strVal val="#ppt_h"/>
                                          </p:val>
                                        </p:tav>
                                      </p:tavLst>
                                    </p:anim>
                                    <p:animEffect transition="in" filter="fade">
                                      <p:cBhvr>
                                        <p:cTn id="26" dur="500"/>
                                        <p:tgtEl>
                                          <p:spTgt spid="1185803"/>
                                        </p:tgtEl>
                                      </p:cBhvr>
                                    </p:animEffect>
                                  </p:childTnLst>
                                  <p:subTnLst>
                                    <p:audio>
                                      <p:cMediaNode>
                                        <p:cTn display="0" masterRel="sameClick">
                                          <p:stCondLst>
                                            <p:cond evt="begin" delay="0">
                                              <p:tn val="22"/>
                                            </p:cond>
                                          </p:stCondLst>
                                          <p:endCondLst>
                                            <p:cond evt="onStopAudio" delay="0">
                                              <p:tgtEl>
                                                <p:sldTgt/>
                                              </p:tgtEl>
                                            </p:cond>
                                          </p:endCondLst>
                                        </p:cTn>
                                        <p:tgtEl>
                                          <p:sndTgt r:embed="rId5" name="alarm.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85800"/>
                                        </p:tgtEl>
                                        <p:attrNameLst>
                                          <p:attrName>style.visibility</p:attrName>
                                        </p:attrNameLst>
                                      </p:cBhvr>
                                      <p:to>
                                        <p:strVal val="visible"/>
                                      </p:to>
                                    </p:set>
                                    <p:anim calcmode="lin" valueType="num">
                                      <p:cBhvr>
                                        <p:cTn id="31" dur="500" fill="hold"/>
                                        <p:tgtEl>
                                          <p:spTgt spid="1185800"/>
                                        </p:tgtEl>
                                        <p:attrNameLst>
                                          <p:attrName>ppt_w</p:attrName>
                                        </p:attrNameLst>
                                      </p:cBhvr>
                                      <p:tavLst>
                                        <p:tav tm="0">
                                          <p:val>
                                            <p:fltVal val="0"/>
                                          </p:val>
                                        </p:tav>
                                        <p:tav tm="100000">
                                          <p:val>
                                            <p:strVal val="#ppt_w"/>
                                          </p:val>
                                        </p:tav>
                                      </p:tavLst>
                                    </p:anim>
                                    <p:anim calcmode="lin" valueType="num">
                                      <p:cBhvr>
                                        <p:cTn id="32" dur="500" fill="hold"/>
                                        <p:tgtEl>
                                          <p:spTgt spid="1185800"/>
                                        </p:tgtEl>
                                        <p:attrNameLst>
                                          <p:attrName>ppt_h</p:attrName>
                                        </p:attrNameLst>
                                      </p:cBhvr>
                                      <p:tavLst>
                                        <p:tav tm="0">
                                          <p:val>
                                            <p:fltVal val="0"/>
                                          </p:val>
                                        </p:tav>
                                        <p:tav tm="100000">
                                          <p:val>
                                            <p:strVal val="#ppt_h"/>
                                          </p:val>
                                        </p:tav>
                                      </p:tavLst>
                                    </p:anim>
                                    <p:animEffect transition="in" filter="fade">
                                      <p:cBhvr>
                                        <p:cTn id="33" dur="500"/>
                                        <p:tgtEl>
                                          <p:spTgt spid="1185800"/>
                                        </p:tgtEl>
                                      </p:cBhvr>
                                    </p:animEffect>
                                  </p:childTnLst>
                                  <p:subTnLst>
                                    <p:audio>
                                      <p:cMediaNode>
                                        <p:cTn display="0" masterRel="sameClick">
                                          <p:stCondLst>
                                            <p:cond evt="begin" delay="0">
                                              <p:tn val="29"/>
                                            </p:cond>
                                          </p:stCondLst>
                                          <p:endCondLst>
                                            <p:cond evt="onStopAudio" delay="0">
                                              <p:tgtEl>
                                                <p:sldTgt/>
                                              </p:tgtEl>
                                            </p:cond>
                                          </p:endCondLst>
                                        </p:cTn>
                                        <p:tgtEl>
                                          <p:sndTgt r:embed="rId5" name="alarm.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85797"/>
                                        </p:tgtEl>
                                        <p:attrNameLst>
                                          <p:attrName>style.visibility</p:attrName>
                                        </p:attrNameLst>
                                      </p:cBhvr>
                                      <p:to>
                                        <p:strVal val="visible"/>
                                      </p:to>
                                    </p:set>
                                    <p:anim calcmode="lin" valueType="num">
                                      <p:cBhvr additive="base">
                                        <p:cTn id="38" dur="500" fill="hold"/>
                                        <p:tgtEl>
                                          <p:spTgt spid="1185797"/>
                                        </p:tgtEl>
                                        <p:attrNameLst>
                                          <p:attrName>ppt_x</p:attrName>
                                        </p:attrNameLst>
                                      </p:cBhvr>
                                      <p:tavLst>
                                        <p:tav tm="0">
                                          <p:val>
                                            <p:strVal val="#ppt_x"/>
                                          </p:val>
                                        </p:tav>
                                        <p:tav tm="100000">
                                          <p:val>
                                            <p:strVal val="#ppt_x"/>
                                          </p:val>
                                        </p:tav>
                                      </p:tavLst>
                                    </p:anim>
                                    <p:anim calcmode="lin" valueType="num">
                                      <p:cBhvr additive="base">
                                        <p:cTn id="39" dur="500" fill="hold"/>
                                        <p:tgtEl>
                                          <p:spTgt spid="1185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185804"/>
                                        </p:tgtEl>
                                        <p:attrNameLst>
                                          <p:attrName>style.visibility</p:attrName>
                                        </p:attrNameLst>
                                      </p:cBhvr>
                                      <p:to>
                                        <p:strVal val="visible"/>
                                      </p:to>
                                    </p:set>
                                    <p:anim calcmode="lin" valueType="num">
                                      <p:cBhvr>
                                        <p:cTn id="44" dur="500" fill="hold"/>
                                        <p:tgtEl>
                                          <p:spTgt spid="1185804"/>
                                        </p:tgtEl>
                                        <p:attrNameLst>
                                          <p:attrName>ppt_w</p:attrName>
                                        </p:attrNameLst>
                                      </p:cBhvr>
                                      <p:tavLst>
                                        <p:tav tm="0">
                                          <p:val>
                                            <p:fltVal val="0"/>
                                          </p:val>
                                        </p:tav>
                                        <p:tav tm="100000">
                                          <p:val>
                                            <p:strVal val="#ppt_w"/>
                                          </p:val>
                                        </p:tav>
                                      </p:tavLst>
                                    </p:anim>
                                    <p:anim calcmode="lin" valueType="num">
                                      <p:cBhvr>
                                        <p:cTn id="45" dur="500" fill="hold"/>
                                        <p:tgtEl>
                                          <p:spTgt spid="1185804"/>
                                        </p:tgtEl>
                                        <p:attrNameLst>
                                          <p:attrName>ppt_h</p:attrName>
                                        </p:attrNameLst>
                                      </p:cBhvr>
                                      <p:tavLst>
                                        <p:tav tm="0">
                                          <p:val>
                                            <p:fltVal val="0"/>
                                          </p:val>
                                        </p:tav>
                                        <p:tav tm="100000">
                                          <p:val>
                                            <p:strVal val="#ppt_h"/>
                                          </p:val>
                                        </p:tav>
                                      </p:tavLst>
                                    </p:anim>
                                    <p:animEffect transition="in" filter="fade">
                                      <p:cBhvr>
                                        <p:cTn id="46" dur="500"/>
                                        <p:tgtEl>
                                          <p:spTgt spid="1185804"/>
                                        </p:tgtEl>
                                      </p:cBhvr>
                                    </p:animEffect>
                                  </p:childTnLst>
                                  <p:subTnLst>
                                    <p:audio>
                                      <p:cMediaNode>
                                        <p:cTn display="0" masterRel="sameClick">
                                          <p:stCondLst>
                                            <p:cond evt="begin" delay="0">
                                              <p:tn val="42"/>
                                            </p:cond>
                                          </p:stCondLst>
                                          <p:endCondLst>
                                            <p:cond evt="onStopAudio" delay="0">
                                              <p:tgtEl>
                                                <p:sldTgt/>
                                              </p:tgtEl>
                                            </p:cond>
                                          </p:endCondLst>
                                        </p:cTn>
                                        <p:tgtEl>
                                          <p:sndTgt r:embed="rId6" name="fireRumble.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1185801"/>
                                        </p:tgtEl>
                                        <p:attrNameLst>
                                          <p:attrName>style.visibility</p:attrName>
                                        </p:attrNameLst>
                                      </p:cBhvr>
                                      <p:to>
                                        <p:strVal val="visible"/>
                                      </p:to>
                                    </p:set>
                                    <p:anim calcmode="lin" valueType="num">
                                      <p:cBhvr>
                                        <p:cTn id="51" dur="500" fill="hold"/>
                                        <p:tgtEl>
                                          <p:spTgt spid="1185801"/>
                                        </p:tgtEl>
                                        <p:attrNameLst>
                                          <p:attrName>ppt_w</p:attrName>
                                        </p:attrNameLst>
                                      </p:cBhvr>
                                      <p:tavLst>
                                        <p:tav tm="0">
                                          <p:val>
                                            <p:fltVal val="0"/>
                                          </p:val>
                                        </p:tav>
                                        <p:tav tm="100000">
                                          <p:val>
                                            <p:strVal val="#ppt_w"/>
                                          </p:val>
                                        </p:tav>
                                      </p:tavLst>
                                    </p:anim>
                                    <p:anim calcmode="lin" valueType="num">
                                      <p:cBhvr>
                                        <p:cTn id="52" dur="500" fill="hold"/>
                                        <p:tgtEl>
                                          <p:spTgt spid="1185801"/>
                                        </p:tgtEl>
                                        <p:attrNameLst>
                                          <p:attrName>ppt_h</p:attrName>
                                        </p:attrNameLst>
                                      </p:cBhvr>
                                      <p:tavLst>
                                        <p:tav tm="0">
                                          <p:val>
                                            <p:fltVal val="0"/>
                                          </p:val>
                                        </p:tav>
                                        <p:tav tm="100000">
                                          <p:val>
                                            <p:strVal val="#ppt_h"/>
                                          </p:val>
                                        </p:tav>
                                      </p:tavLst>
                                    </p:anim>
                                    <p:animEffect transition="in" filter="fade">
                                      <p:cBhvr>
                                        <p:cTn id="53" dur="500"/>
                                        <p:tgtEl>
                                          <p:spTgt spid="1185801"/>
                                        </p:tgtEl>
                                      </p:cBhvr>
                                    </p:animEffect>
                                  </p:childTnLst>
                                  <p:subTnLst>
                                    <p:audio>
                                      <p:cMediaNode>
                                        <p:cTn display="0" masterRel="sameClick">
                                          <p:stCondLst>
                                            <p:cond evt="begin" delay="0">
                                              <p:tn val="49"/>
                                            </p:cond>
                                          </p:stCondLst>
                                          <p:endCondLst>
                                            <p:cond evt="onStopAudio" delay="0">
                                              <p:tgtEl>
                                                <p:sldTgt/>
                                              </p:tgtEl>
                                            </p:cond>
                                          </p:endCondLst>
                                        </p:cTn>
                                        <p:tgtEl>
                                          <p:sndTgt r:embed="rId6" name="fireRumble.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85798"/>
                                        </p:tgtEl>
                                        <p:attrNameLst>
                                          <p:attrName>style.visibility</p:attrName>
                                        </p:attrNameLst>
                                      </p:cBhvr>
                                      <p:to>
                                        <p:strVal val="visible"/>
                                      </p:to>
                                    </p:set>
                                    <p:anim calcmode="lin" valueType="num">
                                      <p:cBhvr additive="base">
                                        <p:cTn id="58" dur="500" fill="hold"/>
                                        <p:tgtEl>
                                          <p:spTgt spid="1185798"/>
                                        </p:tgtEl>
                                        <p:attrNameLst>
                                          <p:attrName>ppt_x</p:attrName>
                                        </p:attrNameLst>
                                      </p:cBhvr>
                                      <p:tavLst>
                                        <p:tav tm="0">
                                          <p:val>
                                            <p:strVal val="#ppt_x"/>
                                          </p:val>
                                        </p:tav>
                                        <p:tav tm="100000">
                                          <p:val>
                                            <p:strVal val="#ppt_x"/>
                                          </p:val>
                                        </p:tav>
                                      </p:tavLst>
                                    </p:anim>
                                    <p:anim calcmode="lin" valueType="num">
                                      <p:cBhvr additive="base">
                                        <p:cTn id="59" dur="500" fill="hold"/>
                                        <p:tgtEl>
                                          <p:spTgt spid="11857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185806"/>
                                        </p:tgtEl>
                                        <p:attrNameLst>
                                          <p:attrName>style.visibility</p:attrName>
                                        </p:attrNameLst>
                                      </p:cBhvr>
                                      <p:to>
                                        <p:strVal val="visible"/>
                                      </p:to>
                                    </p:set>
                                    <p:anim calcmode="lin" valueType="num">
                                      <p:cBhvr>
                                        <p:cTn id="64" dur="500" fill="hold"/>
                                        <p:tgtEl>
                                          <p:spTgt spid="1185806"/>
                                        </p:tgtEl>
                                        <p:attrNameLst>
                                          <p:attrName>ppt_w</p:attrName>
                                        </p:attrNameLst>
                                      </p:cBhvr>
                                      <p:tavLst>
                                        <p:tav tm="0">
                                          <p:val>
                                            <p:fltVal val="0"/>
                                          </p:val>
                                        </p:tav>
                                        <p:tav tm="100000">
                                          <p:val>
                                            <p:strVal val="#ppt_w"/>
                                          </p:val>
                                        </p:tav>
                                      </p:tavLst>
                                    </p:anim>
                                    <p:anim calcmode="lin" valueType="num">
                                      <p:cBhvr>
                                        <p:cTn id="65" dur="500" fill="hold"/>
                                        <p:tgtEl>
                                          <p:spTgt spid="1185806"/>
                                        </p:tgtEl>
                                        <p:attrNameLst>
                                          <p:attrName>ppt_h</p:attrName>
                                        </p:attrNameLst>
                                      </p:cBhvr>
                                      <p:tavLst>
                                        <p:tav tm="0">
                                          <p:val>
                                            <p:fltVal val="0"/>
                                          </p:val>
                                        </p:tav>
                                        <p:tav tm="100000">
                                          <p:val>
                                            <p:strVal val="#ppt_h"/>
                                          </p:val>
                                        </p:tav>
                                      </p:tavLst>
                                    </p:anim>
                                    <p:animEffect transition="in" filter="fade">
                                      <p:cBhvr>
                                        <p:cTn id="66" dur="500"/>
                                        <p:tgtEl>
                                          <p:spTgt spid="1185806"/>
                                        </p:tgtEl>
                                      </p:cBhvr>
                                    </p:animEffect>
                                  </p:childTnLst>
                                  <p:subTnLst>
                                    <p:audio>
                                      <p:cMediaNode>
                                        <p:cTn display="0" masterRel="sameClick">
                                          <p:stCondLst>
                                            <p:cond evt="begin" delay="0">
                                              <p:tn val="62"/>
                                            </p:cond>
                                          </p:stCondLst>
                                          <p:endCondLst>
                                            <p:cond evt="onStopAudio" delay="0">
                                              <p:tgtEl>
                                                <p:sldTgt/>
                                              </p:tgtEl>
                                            </p:cond>
                                          </p:endCondLst>
                                        </p:cTn>
                                        <p:tgtEl>
                                          <p:sndTgt r:embed="rId7" name="air compressor.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1185805"/>
                                        </p:tgtEl>
                                        <p:attrNameLst>
                                          <p:attrName>style.visibility</p:attrName>
                                        </p:attrNameLst>
                                      </p:cBhvr>
                                      <p:to>
                                        <p:strVal val="visible"/>
                                      </p:to>
                                    </p:set>
                                    <p:anim calcmode="lin" valueType="num">
                                      <p:cBhvr>
                                        <p:cTn id="71" dur="500" fill="hold"/>
                                        <p:tgtEl>
                                          <p:spTgt spid="1185805"/>
                                        </p:tgtEl>
                                        <p:attrNameLst>
                                          <p:attrName>ppt_w</p:attrName>
                                        </p:attrNameLst>
                                      </p:cBhvr>
                                      <p:tavLst>
                                        <p:tav tm="0">
                                          <p:val>
                                            <p:fltVal val="0"/>
                                          </p:val>
                                        </p:tav>
                                        <p:tav tm="100000">
                                          <p:val>
                                            <p:strVal val="#ppt_w"/>
                                          </p:val>
                                        </p:tav>
                                      </p:tavLst>
                                    </p:anim>
                                    <p:anim calcmode="lin" valueType="num">
                                      <p:cBhvr>
                                        <p:cTn id="72" dur="500" fill="hold"/>
                                        <p:tgtEl>
                                          <p:spTgt spid="1185805"/>
                                        </p:tgtEl>
                                        <p:attrNameLst>
                                          <p:attrName>ppt_h</p:attrName>
                                        </p:attrNameLst>
                                      </p:cBhvr>
                                      <p:tavLst>
                                        <p:tav tm="0">
                                          <p:val>
                                            <p:fltVal val="0"/>
                                          </p:val>
                                        </p:tav>
                                        <p:tav tm="100000">
                                          <p:val>
                                            <p:strVal val="#ppt_h"/>
                                          </p:val>
                                        </p:tav>
                                      </p:tavLst>
                                    </p:anim>
                                    <p:animEffect transition="in" filter="fade">
                                      <p:cBhvr>
                                        <p:cTn id="73" dur="500"/>
                                        <p:tgtEl>
                                          <p:spTgt spid="1185805"/>
                                        </p:tgtEl>
                                      </p:cBhvr>
                                    </p:animEffect>
                                  </p:childTnLst>
                                  <p:subTnLst>
                                    <p:audio>
                                      <p:cMediaNode>
                                        <p:cTn display="0" masterRel="sameClick">
                                          <p:stCondLst>
                                            <p:cond evt="begin" delay="0">
                                              <p:tn val="69"/>
                                            </p:cond>
                                          </p:stCondLst>
                                          <p:endCondLst>
                                            <p:cond evt="onStopAudio" delay="0">
                                              <p:tgtEl>
                                                <p:sldTgt/>
                                              </p:tgtEl>
                                            </p:cond>
                                          </p:endCondLst>
                                        </p:cTn>
                                        <p:tgtEl>
                                          <p:sndTgt r:embed="rId7" name="air compressor.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85799"/>
                                        </p:tgtEl>
                                        <p:attrNameLst>
                                          <p:attrName>style.visibility</p:attrName>
                                        </p:attrNameLst>
                                      </p:cBhvr>
                                      <p:to>
                                        <p:strVal val="visible"/>
                                      </p:to>
                                    </p:set>
                                    <p:anim calcmode="lin" valueType="num">
                                      <p:cBhvr additive="base">
                                        <p:cTn id="78" dur="500" fill="hold"/>
                                        <p:tgtEl>
                                          <p:spTgt spid="1185799"/>
                                        </p:tgtEl>
                                        <p:attrNameLst>
                                          <p:attrName>ppt_x</p:attrName>
                                        </p:attrNameLst>
                                      </p:cBhvr>
                                      <p:tavLst>
                                        <p:tav tm="0">
                                          <p:val>
                                            <p:strVal val="#ppt_x"/>
                                          </p:val>
                                        </p:tav>
                                        <p:tav tm="100000">
                                          <p:val>
                                            <p:strVal val="#ppt_x"/>
                                          </p:val>
                                        </p:tav>
                                      </p:tavLst>
                                    </p:anim>
                                    <p:anim calcmode="lin" valueType="num">
                                      <p:cBhvr additive="base">
                                        <p:cTn id="79" dur="500" fill="hold"/>
                                        <p:tgtEl>
                                          <p:spTgt spid="11857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1185807"/>
                                        </p:tgtEl>
                                        <p:attrNameLst>
                                          <p:attrName>style.visibility</p:attrName>
                                        </p:attrNameLst>
                                      </p:cBhvr>
                                      <p:to>
                                        <p:strVal val="visible"/>
                                      </p:to>
                                    </p:set>
                                    <p:anim calcmode="lin" valueType="num">
                                      <p:cBhvr>
                                        <p:cTn id="84" dur="500" fill="hold"/>
                                        <p:tgtEl>
                                          <p:spTgt spid="1185807"/>
                                        </p:tgtEl>
                                        <p:attrNameLst>
                                          <p:attrName>ppt_w</p:attrName>
                                        </p:attrNameLst>
                                      </p:cBhvr>
                                      <p:tavLst>
                                        <p:tav tm="0">
                                          <p:val>
                                            <p:fltVal val="0"/>
                                          </p:val>
                                        </p:tav>
                                        <p:tav tm="100000">
                                          <p:val>
                                            <p:strVal val="#ppt_w"/>
                                          </p:val>
                                        </p:tav>
                                      </p:tavLst>
                                    </p:anim>
                                    <p:anim calcmode="lin" valueType="num">
                                      <p:cBhvr>
                                        <p:cTn id="85" dur="500" fill="hold"/>
                                        <p:tgtEl>
                                          <p:spTgt spid="1185807"/>
                                        </p:tgtEl>
                                        <p:attrNameLst>
                                          <p:attrName>ppt_h</p:attrName>
                                        </p:attrNameLst>
                                      </p:cBhvr>
                                      <p:tavLst>
                                        <p:tav tm="0">
                                          <p:val>
                                            <p:fltVal val="0"/>
                                          </p:val>
                                        </p:tav>
                                        <p:tav tm="100000">
                                          <p:val>
                                            <p:strVal val="#ppt_h"/>
                                          </p:val>
                                        </p:tav>
                                      </p:tavLst>
                                    </p:anim>
                                    <p:animEffect transition="in" filter="fade">
                                      <p:cBhvr>
                                        <p:cTn id="86" dur="500"/>
                                        <p:tgtEl>
                                          <p:spTgt spid="1185807"/>
                                        </p:tgtEl>
                                      </p:cBhvr>
                                    </p:animEffect>
                                  </p:childTnLst>
                                  <p:subTnLst>
                                    <p:audio>
                                      <p:cMediaNode>
                                        <p:cTn display="0" masterRel="sameClick">
                                          <p:stCondLst>
                                            <p:cond evt="begin" delay="0">
                                              <p:tn val="82"/>
                                            </p:cond>
                                          </p:stCondLst>
                                          <p:endCondLst>
                                            <p:cond evt="onStopAudio" delay="0">
                                              <p:tgtEl>
                                                <p:sldTgt/>
                                              </p:tgtEl>
                                            </p:cond>
                                          </p:endCondLst>
                                        </p:cTn>
                                        <p:tgtEl>
                                          <p:sndTgt r:embed="rId8" name="voltage.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185802"/>
                                        </p:tgtEl>
                                        <p:attrNameLst>
                                          <p:attrName>style.visibility</p:attrName>
                                        </p:attrNameLst>
                                      </p:cBhvr>
                                      <p:to>
                                        <p:strVal val="visible"/>
                                      </p:to>
                                    </p:set>
                                    <p:anim calcmode="lin" valueType="num">
                                      <p:cBhvr>
                                        <p:cTn id="91" dur="500" fill="hold"/>
                                        <p:tgtEl>
                                          <p:spTgt spid="1185802"/>
                                        </p:tgtEl>
                                        <p:attrNameLst>
                                          <p:attrName>ppt_w</p:attrName>
                                        </p:attrNameLst>
                                      </p:cBhvr>
                                      <p:tavLst>
                                        <p:tav tm="0">
                                          <p:val>
                                            <p:fltVal val="0"/>
                                          </p:val>
                                        </p:tav>
                                        <p:tav tm="100000">
                                          <p:val>
                                            <p:strVal val="#ppt_w"/>
                                          </p:val>
                                        </p:tav>
                                      </p:tavLst>
                                    </p:anim>
                                    <p:anim calcmode="lin" valueType="num">
                                      <p:cBhvr>
                                        <p:cTn id="92" dur="500" fill="hold"/>
                                        <p:tgtEl>
                                          <p:spTgt spid="1185802"/>
                                        </p:tgtEl>
                                        <p:attrNameLst>
                                          <p:attrName>ppt_h</p:attrName>
                                        </p:attrNameLst>
                                      </p:cBhvr>
                                      <p:tavLst>
                                        <p:tav tm="0">
                                          <p:val>
                                            <p:fltVal val="0"/>
                                          </p:val>
                                        </p:tav>
                                        <p:tav tm="100000">
                                          <p:val>
                                            <p:strVal val="#ppt_h"/>
                                          </p:val>
                                        </p:tav>
                                      </p:tavLst>
                                    </p:anim>
                                    <p:animEffect transition="in" filter="fade">
                                      <p:cBhvr>
                                        <p:cTn id="93" dur="500"/>
                                        <p:tgtEl>
                                          <p:spTgt spid="1185802"/>
                                        </p:tgtEl>
                                      </p:cBhvr>
                                    </p:animEffect>
                                  </p:childTnLst>
                                  <p:subTnLst>
                                    <p:audio>
                                      <p:cMediaNode>
                                        <p:cTn display="0" masterRel="sameClick">
                                          <p:stCondLst>
                                            <p:cond evt="begin" delay="0">
                                              <p:tn val="89"/>
                                            </p:cond>
                                          </p:stCondLst>
                                          <p:endCondLst>
                                            <p:cond evt="onStopAudio" delay="0">
                                              <p:tgtEl>
                                                <p:sldTgt/>
                                              </p:tgtEl>
                                            </p:cond>
                                          </p:endCondLst>
                                        </p:cTn>
                                        <p:tgtEl>
                                          <p:sndTgt r:embed="rId8" name="voltage.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1185808"/>
                                        </p:tgtEl>
                                        <p:attrNameLst>
                                          <p:attrName>style.visibility</p:attrName>
                                        </p:attrNameLst>
                                      </p:cBhvr>
                                      <p:to>
                                        <p:strVal val="visible"/>
                                      </p:to>
                                    </p:set>
                                    <p:anim calcmode="lin" valueType="num">
                                      <p:cBhvr>
                                        <p:cTn id="98" dur="500" fill="hold"/>
                                        <p:tgtEl>
                                          <p:spTgt spid="1185808"/>
                                        </p:tgtEl>
                                        <p:attrNameLst>
                                          <p:attrName>ppt_w</p:attrName>
                                        </p:attrNameLst>
                                      </p:cBhvr>
                                      <p:tavLst>
                                        <p:tav tm="0">
                                          <p:val>
                                            <p:fltVal val="0"/>
                                          </p:val>
                                        </p:tav>
                                        <p:tav tm="100000">
                                          <p:val>
                                            <p:strVal val="#ppt_w"/>
                                          </p:val>
                                        </p:tav>
                                      </p:tavLst>
                                    </p:anim>
                                    <p:anim calcmode="lin" valueType="num">
                                      <p:cBhvr>
                                        <p:cTn id="99" dur="500" fill="hold"/>
                                        <p:tgtEl>
                                          <p:spTgt spid="1185808"/>
                                        </p:tgtEl>
                                        <p:attrNameLst>
                                          <p:attrName>ppt_h</p:attrName>
                                        </p:attrNameLst>
                                      </p:cBhvr>
                                      <p:tavLst>
                                        <p:tav tm="0">
                                          <p:val>
                                            <p:fltVal val="0"/>
                                          </p:val>
                                        </p:tav>
                                        <p:tav tm="100000">
                                          <p:val>
                                            <p:strVal val="#ppt_h"/>
                                          </p:val>
                                        </p:tav>
                                      </p:tavLst>
                                    </p:anim>
                                    <p:animEffect transition="in" filter="fade">
                                      <p:cBhvr>
                                        <p:cTn id="100" dur="500"/>
                                        <p:tgtEl>
                                          <p:spTgt spid="1185808"/>
                                        </p:tgtEl>
                                      </p:cBhvr>
                                    </p:animEffect>
                                  </p:childTnLst>
                                  <p:subTnLst>
                                    <p:audio>
                                      <p:cMediaNode>
                                        <p:cTn display="0" masterRel="sameClick">
                                          <p:stCondLst>
                                            <p:cond evt="begin" delay="0">
                                              <p:tn val="96"/>
                                            </p:cond>
                                          </p:stCondLst>
                                          <p:endCondLst>
                                            <p:cond evt="onStopAudio" delay="0">
                                              <p:tgtEl>
                                                <p:sldTgt/>
                                              </p:tgtEl>
                                            </p:cond>
                                          </p:endCondLst>
                                        </p:cTn>
                                        <p:tgtEl>
                                          <p:sndTgt r:embed="rId8"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7" grpId="0"/>
      <p:bldP spid="1185798" grpId="0"/>
      <p:bldP spid="11857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3" name="Rectangle 3"/>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Create a Sankey diagram for a typical nuclear reactor:  Because of the difficulty of enrichment, include that energy in the diagram.</a:t>
            </a:r>
          </a:p>
          <a:p>
            <a:pPr>
              <a:spcBef>
                <a:spcPct val="20000"/>
              </a:spcBef>
            </a:pPr>
            <a:r>
              <a:rPr lang="en-US" sz="2400">
                <a:solidFill>
                  <a:srgbClr val="000000"/>
                </a:solidFill>
                <a:latin typeface="Arial" charset="0"/>
                <a:cs typeface="Times New Roman" pitchFamily="18" charset="0"/>
                <a:sym typeface="Symbol" pitchFamily="18" charset="2"/>
              </a:rPr>
              <a:t>SOLUTION:</a:t>
            </a:r>
          </a:p>
        </p:txBody>
      </p:sp>
      <p:sp>
        <p:nvSpPr>
          <p:cNvPr id="1187842"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43012"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5"/>
          <p:cNvGrpSpPr>
            <a:grpSpLocks/>
          </p:cNvGrpSpPr>
          <p:nvPr/>
        </p:nvGrpSpPr>
        <p:grpSpPr bwMode="auto">
          <a:xfrm>
            <a:off x="892175" y="4405313"/>
            <a:ext cx="2425700" cy="1525587"/>
            <a:chOff x="438" y="2847"/>
            <a:chExt cx="1528" cy="961"/>
          </a:xfrm>
        </p:grpSpPr>
        <p:sp>
          <p:nvSpPr>
            <p:cNvPr id="43029" name="AutoShape 6"/>
            <p:cNvSpPr>
              <a:spLocks noChangeArrowheads="1"/>
            </p:cNvSpPr>
            <p:nvPr/>
          </p:nvSpPr>
          <p:spPr bwMode="auto">
            <a:xfrm>
              <a:off x="438" y="2875"/>
              <a:ext cx="1528" cy="933"/>
            </a:xfrm>
            <a:prstGeom prst="chevron">
              <a:avLst>
                <a:gd name="adj" fmla="val 29570"/>
              </a:avLst>
            </a:prstGeom>
            <a:solidFill>
              <a:srgbClr val="FF0000"/>
            </a:solidFill>
            <a:ln w="9525">
              <a:solidFill>
                <a:schemeClr val="tx1"/>
              </a:solidFill>
              <a:miter lim="800000"/>
              <a:headEnd/>
              <a:tailEnd/>
            </a:ln>
          </p:spPr>
          <p:txBody>
            <a:bodyPr wrap="none" anchor="ctr"/>
            <a:lstStyle/>
            <a:p>
              <a:endParaRPr lang="en-US"/>
            </a:p>
          </p:txBody>
        </p:sp>
        <p:sp>
          <p:nvSpPr>
            <p:cNvPr id="43030" name="Text Box 7"/>
            <p:cNvSpPr txBox="1">
              <a:spLocks noChangeArrowheads="1"/>
            </p:cNvSpPr>
            <p:nvPr/>
          </p:nvSpPr>
          <p:spPr bwMode="auto">
            <a:xfrm>
              <a:off x="689" y="2847"/>
              <a:ext cx="924" cy="577"/>
            </a:xfrm>
            <a:prstGeom prst="rect">
              <a:avLst/>
            </a:prstGeom>
            <a:noFill/>
            <a:ln w="9525">
              <a:noFill/>
              <a:miter lim="800000"/>
              <a:headEnd/>
              <a:tailEnd/>
            </a:ln>
          </p:spPr>
          <p:txBody>
            <a:bodyPr>
              <a:spAutoFit/>
            </a:bodyPr>
            <a:lstStyle/>
            <a:p>
              <a:pPr algn="r"/>
              <a:r>
                <a:rPr lang="en-US" sz="1800" b="1"/>
                <a:t>ENERGY IN URANIUM ORE</a:t>
              </a:r>
            </a:p>
          </p:txBody>
        </p:sp>
      </p:grpSp>
      <p:grpSp>
        <p:nvGrpSpPr>
          <p:cNvPr id="3" name="Group 8"/>
          <p:cNvGrpSpPr>
            <a:grpSpLocks/>
          </p:cNvGrpSpPr>
          <p:nvPr/>
        </p:nvGrpSpPr>
        <p:grpSpPr bwMode="auto">
          <a:xfrm>
            <a:off x="2862263" y="4826000"/>
            <a:ext cx="2284412" cy="1103313"/>
            <a:chOff x="1679" y="3112"/>
            <a:chExt cx="1439" cy="695"/>
          </a:xfrm>
        </p:grpSpPr>
        <p:sp>
          <p:nvSpPr>
            <p:cNvPr id="43027" name="AutoShape 9"/>
            <p:cNvSpPr>
              <a:spLocks noChangeArrowheads="1"/>
            </p:cNvSpPr>
            <p:nvPr/>
          </p:nvSpPr>
          <p:spPr bwMode="auto">
            <a:xfrm>
              <a:off x="1679" y="3136"/>
              <a:ext cx="1439" cy="671"/>
            </a:xfrm>
            <a:prstGeom prst="homePlate">
              <a:avLst>
                <a:gd name="adj" fmla="val 31741"/>
              </a:avLst>
            </a:prstGeom>
            <a:solidFill>
              <a:srgbClr val="FF6600"/>
            </a:solidFill>
            <a:ln w="9525">
              <a:solidFill>
                <a:schemeClr val="tx1"/>
              </a:solidFill>
              <a:miter lim="800000"/>
              <a:headEnd/>
              <a:tailEnd/>
            </a:ln>
          </p:spPr>
          <p:txBody>
            <a:bodyPr wrap="none" anchor="ctr"/>
            <a:lstStyle/>
            <a:p>
              <a:endParaRPr lang="en-US"/>
            </a:p>
          </p:txBody>
        </p:sp>
        <p:sp>
          <p:nvSpPr>
            <p:cNvPr id="43028" name="Text Box 10"/>
            <p:cNvSpPr txBox="1">
              <a:spLocks noChangeArrowheads="1"/>
            </p:cNvSpPr>
            <p:nvPr/>
          </p:nvSpPr>
          <p:spPr bwMode="auto">
            <a:xfrm>
              <a:off x="1680" y="3112"/>
              <a:ext cx="1195" cy="577"/>
            </a:xfrm>
            <a:prstGeom prst="rect">
              <a:avLst/>
            </a:prstGeom>
            <a:noFill/>
            <a:ln w="9525">
              <a:noFill/>
              <a:miter lim="800000"/>
              <a:headEnd/>
              <a:tailEnd/>
            </a:ln>
          </p:spPr>
          <p:txBody>
            <a:bodyPr>
              <a:spAutoFit/>
            </a:bodyPr>
            <a:lstStyle/>
            <a:p>
              <a:r>
                <a:rPr lang="en-US" sz="1800" b="1"/>
                <a:t>ENERGY IN ENRICHED URANIUM</a:t>
              </a:r>
            </a:p>
          </p:txBody>
        </p:sp>
      </p:grpSp>
      <p:grpSp>
        <p:nvGrpSpPr>
          <p:cNvPr id="4" name="Group 11"/>
          <p:cNvGrpSpPr>
            <a:grpSpLocks/>
          </p:cNvGrpSpPr>
          <p:nvPr/>
        </p:nvGrpSpPr>
        <p:grpSpPr bwMode="auto">
          <a:xfrm>
            <a:off x="4778375" y="4824413"/>
            <a:ext cx="3081338" cy="417512"/>
            <a:chOff x="2886" y="3111"/>
            <a:chExt cx="1941" cy="263"/>
          </a:xfrm>
        </p:grpSpPr>
        <p:sp>
          <p:nvSpPr>
            <p:cNvPr id="43025" name="AutoShape 12"/>
            <p:cNvSpPr>
              <a:spLocks noChangeArrowheads="1"/>
            </p:cNvSpPr>
            <p:nvPr/>
          </p:nvSpPr>
          <p:spPr bwMode="auto">
            <a:xfrm>
              <a:off x="2886" y="3135"/>
              <a:ext cx="1941" cy="239"/>
            </a:xfrm>
            <a:prstGeom prst="homePlate">
              <a:avLst>
                <a:gd name="adj" fmla="val 63053"/>
              </a:avLst>
            </a:prstGeom>
            <a:solidFill>
              <a:srgbClr val="FF00FF"/>
            </a:solidFill>
            <a:ln w="9525">
              <a:solidFill>
                <a:schemeClr val="tx1"/>
              </a:solidFill>
              <a:miter lim="800000"/>
              <a:headEnd/>
              <a:tailEnd/>
            </a:ln>
          </p:spPr>
          <p:txBody>
            <a:bodyPr wrap="none" anchor="ctr"/>
            <a:lstStyle/>
            <a:p>
              <a:endParaRPr lang="en-US"/>
            </a:p>
          </p:txBody>
        </p:sp>
        <p:sp>
          <p:nvSpPr>
            <p:cNvPr id="43026" name="Text Box 13"/>
            <p:cNvSpPr txBox="1">
              <a:spLocks noChangeArrowheads="1"/>
            </p:cNvSpPr>
            <p:nvPr/>
          </p:nvSpPr>
          <p:spPr bwMode="auto">
            <a:xfrm>
              <a:off x="2894" y="3111"/>
              <a:ext cx="1811" cy="231"/>
            </a:xfrm>
            <a:prstGeom prst="rect">
              <a:avLst/>
            </a:prstGeom>
            <a:noFill/>
            <a:ln w="9525">
              <a:noFill/>
              <a:miter lim="800000"/>
              <a:headEnd/>
              <a:tailEnd/>
            </a:ln>
          </p:spPr>
          <p:txBody>
            <a:bodyPr>
              <a:spAutoFit/>
            </a:bodyPr>
            <a:lstStyle/>
            <a:p>
              <a:r>
                <a:rPr lang="en-US" sz="1800" b="1"/>
                <a:t>ELECTRICAL ENERGY</a:t>
              </a:r>
            </a:p>
          </p:txBody>
        </p:sp>
      </p:grpSp>
      <p:grpSp>
        <p:nvGrpSpPr>
          <p:cNvPr id="5" name="Group 14"/>
          <p:cNvGrpSpPr>
            <a:grpSpLocks/>
          </p:cNvGrpSpPr>
          <p:nvPr/>
        </p:nvGrpSpPr>
        <p:grpSpPr bwMode="auto">
          <a:xfrm>
            <a:off x="4767263" y="5222875"/>
            <a:ext cx="4059237" cy="1157288"/>
            <a:chOff x="2879" y="3362"/>
            <a:chExt cx="2557" cy="729"/>
          </a:xfrm>
        </p:grpSpPr>
        <p:pic>
          <p:nvPicPr>
            <p:cNvPr id="43023"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79" y="3362"/>
              <a:ext cx="1243" cy="729"/>
            </a:xfrm>
            <a:prstGeom prst="rect">
              <a:avLst/>
            </a:prstGeom>
            <a:noFill/>
            <a:ln w="9525">
              <a:noFill/>
              <a:miter lim="800000"/>
              <a:headEnd/>
              <a:tailEnd/>
            </a:ln>
          </p:spPr>
        </p:pic>
        <p:sp>
          <p:nvSpPr>
            <p:cNvPr id="43024" name="Text Box 16"/>
            <p:cNvSpPr txBox="1">
              <a:spLocks noChangeArrowheads="1"/>
            </p:cNvSpPr>
            <p:nvPr/>
          </p:nvSpPr>
          <p:spPr bwMode="auto">
            <a:xfrm>
              <a:off x="4086" y="3487"/>
              <a:ext cx="1350" cy="577"/>
            </a:xfrm>
            <a:prstGeom prst="rect">
              <a:avLst/>
            </a:prstGeom>
            <a:noFill/>
            <a:ln w="9525">
              <a:noFill/>
              <a:miter lim="800000"/>
              <a:headEnd/>
              <a:tailEnd/>
            </a:ln>
          </p:spPr>
          <p:txBody>
            <a:bodyPr>
              <a:spAutoFit/>
            </a:bodyPr>
            <a:lstStyle/>
            <a:p>
              <a:r>
                <a:rPr lang="en-US" sz="1800" b="1"/>
                <a:t>ENERGY REMAINING IN SPENT FUEL</a:t>
              </a:r>
            </a:p>
          </p:txBody>
        </p:sp>
      </p:grpSp>
      <p:grpSp>
        <p:nvGrpSpPr>
          <p:cNvPr id="6" name="Group 17"/>
          <p:cNvGrpSpPr>
            <a:grpSpLocks/>
          </p:cNvGrpSpPr>
          <p:nvPr/>
        </p:nvGrpSpPr>
        <p:grpSpPr bwMode="auto">
          <a:xfrm>
            <a:off x="2863850" y="3429000"/>
            <a:ext cx="3648075" cy="1439863"/>
            <a:chOff x="1680" y="2232"/>
            <a:chExt cx="2298" cy="907"/>
          </a:xfrm>
        </p:grpSpPr>
        <p:sp>
          <p:nvSpPr>
            <p:cNvPr id="43021" name="AutoShape 18"/>
            <p:cNvSpPr>
              <a:spLocks noChangeArrowheads="1"/>
            </p:cNvSpPr>
            <p:nvPr/>
          </p:nvSpPr>
          <p:spPr bwMode="auto">
            <a:xfrm rot="16200000" flipV="1">
              <a:off x="1708" y="2239"/>
              <a:ext cx="872" cy="928"/>
            </a:xfrm>
            <a:custGeom>
              <a:avLst/>
              <a:gdLst>
                <a:gd name="T0" fmla="*/ 611 w 21600"/>
                <a:gd name="T1" fmla="*/ 0 h 21600"/>
                <a:gd name="T2" fmla="*/ 611 w 21600"/>
                <a:gd name="T3" fmla="*/ 522 h 21600"/>
                <a:gd name="T4" fmla="*/ 131 w 21600"/>
                <a:gd name="T5" fmla="*/ 928 h 21600"/>
                <a:gd name="T6" fmla="*/ 872 w 21600"/>
                <a:gd name="T7" fmla="*/ 261 h 21600"/>
                <a:gd name="T8" fmla="*/ 17694720 60000 65536"/>
                <a:gd name="T9" fmla="*/ 5898240 60000 65536"/>
                <a:gd name="T10" fmla="*/ 5898240 60000 65536"/>
                <a:gd name="T11" fmla="*/ 0 60000 65536"/>
                <a:gd name="T12" fmla="*/ 12435 w 21600"/>
                <a:gd name="T13" fmla="*/ 2909 h 21600"/>
                <a:gd name="T14" fmla="*/ 18231 w 21600"/>
                <a:gd name="T15" fmla="*/ 924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3022" name="Text Box 19"/>
            <p:cNvSpPr txBox="1">
              <a:spLocks noChangeArrowheads="1"/>
            </p:cNvSpPr>
            <p:nvPr/>
          </p:nvSpPr>
          <p:spPr bwMode="auto">
            <a:xfrm>
              <a:off x="2628" y="2232"/>
              <a:ext cx="1350" cy="577"/>
            </a:xfrm>
            <a:prstGeom prst="rect">
              <a:avLst/>
            </a:prstGeom>
            <a:noFill/>
            <a:ln w="9525">
              <a:noFill/>
              <a:miter lim="800000"/>
              <a:headEnd/>
              <a:tailEnd/>
            </a:ln>
          </p:spPr>
          <p:txBody>
            <a:bodyPr>
              <a:spAutoFit/>
            </a:bodyPr>
            <a:lstStyle/>
            <a:p>
              <a:r>
                <a:rPr lang="en-US" sz="1800" b="1"/>
                <a:t>ENERGY USED IN PROCESSING  FUEL</a:t>
              </a:r>
            </a:p>
          </p:txBody>
        </p:sp>
      </p:grpSp>
      <p:grpSp>
        <p:nvGrpSpPr>
          <p:cNvPr id="7" name="Group 20"/>
          <p:cNvGrpSpPr>
            <a:grpSpLocks/>
          </p:cNvGrpSpPr>
          <p:nvPr/>
        </p:nvGrpSpPr>
        <p:grpSpPr bwMode="auto">
          <a:xfrm>
            <a:off x="4783138" y="5572125"/>
            <a:ext cx="2649537" cy="1171575"/>
            <a:chOff x="2889" y="3582"/>
            <a:chExt cx="1669" cy="738"/>
          </a:xfrm>
        </p:grpSpPr>
        <p:sp>
          <p:nvSpPr>
            <p:cNvPr id="43019" name="AutoShape 21"/>
            <p:cNvSpPr>
              <a:spLocks noChangeArrowheads="1"/>
            </p:cNvSpPr>
            <p:nvPr/>
          </p:nvSpPr>
          <p:spPr bwMode="auto">
            <a:xfrm rot="5400000">
              <a:off x="2913" y="3558"/>
              <a:ext cx="738" cy="785"/>
            </a:xfrm>
            <a:custGeom>
              <a:avLst/>
              <a:gdLst>
                <a:gd name="T0" fmla="*/ 517 w 21600"/>
                <a:gd name="T1" fmla="*/ 0 h 21600"/>
                <a:gd name="T2" fmla="*/ 517 w 21600"/>
                <a:gd name="T3" fmla="*/ 442 h 21600"/>
                <a:gd name="T4" fmla="*/ 111 w 21600"/>
                <a:gd name="T5" fmla="*/ 785 h 21600"/>
                <a:gd name="T6" fmla="*/ 738 w 21600"/>
                <a:gd name="T7" fmla="*/ 221 h 21600"/>
                <a:gd name="T8" fmla="*/ 17694720 60000 65536"/>
                <a:gd name="T9" fmla="*/ 5898240 60000 65536"/>
                <a:gd name="T10" fmla="*/ 5898240 60000 65536"/>
                <a:gd name="T11" fmla="*/ 0 60000 65536"/>
                <a:gd name="T12" fmla="*/ 12439 w 21600"/>
                <a:gd name="T13" fmla="*/ 2917 h 21600"/>
                <a:gd name="T14" fmla="*/ 18234 w 21600"/>
                <a:gd name="T15" fmla="*/ 924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3020" name="Text Box 22"/>
            <p:cNvSpPr txBox="1">
              <a:spLocks noChangeArrowheads="1"/>
            </p:cNvSpPr>
            <p:nvPr/>
          </p:nvSpPr>
          <p:spPr bwMode="auto">
            <a:xfrm>
              <a:off x="3594" y="4089"/>
              <a:ext cx="964" cy="231"/>
            </a:xfrm>
            <a:prstGeom prst="rect">
              <a:avLst/>
            </a:prstGeom>
            <a:noFill/>
            <a:ln w="9525">
              <a:noFill/>
              <a:miter lim="800000"/>
              <a:headEnd/>
              <a:tailEnd/>
            </a:ln>
          </p:spPr>
          <p:txBody>
            <a:bodyPr>
              <a:spAutoFit/>
            </a:bodyPr>
            <a:lstStyle/>
            <a:p>
              <a:r>
                <a:rPr lang="en-US" sz="1800" b="1"/>
                <a:t>HEAT LOSS</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42">
                                            <p:txEl>
                                              <p:pRg st="0" end="0"/>
                                            </p:txEl>
                                          </p:spTgt>
                                        </p:tgtEl>
                                        <p:attrNameLst>
                                          <p:attrName>style.visibility</p:attrName>
                                        </p:attrNameLst>
                                      </p:cBhvr>
                                      <p:to>
                                        <p:strVal val="visible"/>
                                      </p:to>
                                    </p:set>
                                    <p:anim calcmode="lin" valueType="num">
                                      <p:cBhvr additive="base">
                                        <p:cTn id="7" dur="500" fill="hold"/>
                                        <p:tgtEl>
                                          <p:spTgt spid="1187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43">
                                            <p:txEl>
                                              <p:pRg st="0" end="0"/>
                                            </p:txEl>
                                          </p:spTgt>
                                        </p:tgtEl>
                                        <p:attrNameLst>
                                          <p:attrName>style.visibility</p:attrName>
                                        </p:attrNameLst>
                                      </p:cBhvr>
                                      <p:to>
                                        <p:strVal val="visible"/>
                                      </p:to>
                                    </p:set>
                                    <p:anim calcmode="lin" valueType="num">
                                      <p:cBhvr additive="base">
                                        <p:cTn id="13" dur="500" fill="hold"/>
                                        <p:tgtEl>
                                          <p:spTgt spid="1187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43">
                                            <p:txEl>
                                              <p:pRg st="1" end="1"/>
                                            </p:txEl>
                                          </p:spTgt>
                                        </p:tgtEl>
                                        <p:attrNameLst>
                                          <p:attrName>style.visibility</p:attrName>
                                        </p:attrNameLst>
                                      </p:cBhvr>
                                      <p:to>
                                        <p:strVal val="visible"/>
                                      </p:to>
                                    </p:set>
                                    <p:anim calcmode="lin" valueType="num">
                                      <p:cBhvr additive="base">
                                        <p:cTn id="19" dur="500" fill="hold"/>
                                        <p:tgtEl>
                                          <p:spTgt spid="1187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Rectangle 3"/>
          <p:cNvSpPr>
            <a:spLocks noChangeArrowheads="1"/>
          </p:cNvSpPr>
          <p:nvPr/>
        </p:nvSpPr>
        <p:spPr bwMode="auto">
          <a:xfrm>
            <a:off x="685800" y="1844675"/>
            <a:ext cx="7772400" cy="5013325"/>
          </a:xfrm>
          <a:prstGeom prst="rect">
            <a:avLst/>
          </a:prstGeom>
          <a:solidFill>
            <a:srgbClr val="CCFFCC"/>
          </a:solidFill>
          <a:ln w="9525">
            <a:noFill/>
            <a:miter lim="800000"/>
            <a:headEnd/>
            <a:tailEnd/>
          </a:ln>
        </p:spPr>
        <p:txBody>
          <a:bodyPr/>
          <a:lstStyle/>
          <a:p>
            <a:r>
              <a:rPr lang="en-US" sz="2400">
                <a:latin typeface="Arial" charset="0"/>
              </a:rPr>
              <a:t>PRACTICE: </a:t>
            </a:r>
          </a:p>
          <a:p>
            <a:r>
              <a:rPr lang="en-US" sz="2400">
                <a:latin typeface="Arial" charset="0"/>
              </a:rPr>
              <a:t>What transformations were not shown in the previous                                    Sankey diagram?</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rPr>
              <a:t>SOLUTION:</a:t>
            </a:r>
          </a:p>
          <a:p>
            <a:r>
              <a:rPr lang="en-US" sz="2400">
                <a:latin typeface="Arial" charset="0"/>
                <a:sym typeface="Symbol" pitchFamily="18" charset="2"/>
              </a:rPr>
              <a:t>Between </a:t>
            </a:r>
            <a:r>
              <a:rPr lang="en-US" sz="2400" b="1">
                <a:solidFill>
                  <a:srgbClr val="FF6600"/>
                </a:solidFill>
                <a:latin typeface="Arial" charset="0"/>
                <a:sym typeface="Symbol" pitchFamily="18" charset="2"/>
              </a:rPr>
              <a:t>ENERGY IN ENRICHED                              URANIUM</a:t>
            </a:r>
            <a:r>
              <a:rPr lang="en-US" sz="2400" b="1">
                <a:latin typeface="Arial" charset="0"/>
                <a:sym typeface="Symbol" pitchFamily="18" charset="2"/>
              </a:rPr>
              <a:t> </a:t>
            </a:r>
            <a:r>
              <a:rPr lang="en-US" sz="2400">
                <a:latin typeface="Arial" charset="0"/>
                <a:sym typeface="Symbol" pitchFamily="18" charset="2"/>
              </a:rPr>
              <a:t>and </a:t>
            </a:r>
            <a:r>
              <a:rPr lang="en-US" sz="2400" b="1">
                <a:solidFill>
                  <a:srgbClr val="990099"/>
                </a:solidFill>
                <a:latin typeface="Arial" charset="0"/>
                <a:sym typeface="Symbol" pitchFamily="18" charset="2"/>
              </a:rPr>
              <a:t>ELECTRICAL</a:t>
            </a:r>
            <a:r>
              <a:rPr lang="en-US" sz="2400">
                <a:latin typeface="Arial" charset="0"/>
                <a:sym typeface="Symbol" pitchFamily="18" charset="2"/>
              </a:rPr>
              <a:t> there                        should be </a:t>
            </a:r>
            <a:r>
              <a:rPr lang="en-US" sz="2400" b="1">
                <a:solidFill>
                  <a:schemeClr val="accent2"/>
                </a:solidFill>
                <a:latin typeface="Arial" charset="0"/>
                <a:sym typeface="Symbol" pitchFamily="18" charset="2"/>
              </a:rPr>
              <a:t>HOT STEAM</a:t>
            </a:r>
            <a:r>
              <a:rPr lang="en-US" sz="2400">
                <a:latin typeface="Arial" charset="0"/>
                <a:sym typeface="Symbol" pitchFamily="18" charset="2"/>
              </a:rPr>
              <a:t> and </a:t>
            </a:r>
            <a:r>
              <a:rPr lang="en-US" sz="2400" b="1">
                <a:solidFill>
                  <a:srgbClr val="006600"/>
                </a:solidFill>
                <a:latin typeface="Arial" charset="0"/>
                <a:sym typeface="Symbol" pitchFamily="18" charset="2"/>
              </a:rPr>
              <a:t>KINETIC</a:t>
            </a:r>
            <a:r>
              <a:rPr lang="en-US" sz="2400">
                <a:latin typeface="Arial" charset="0"/>
                <a:sym typeface="Symbol" pitchFamily="18" charset="2"/>
              </a:rPr>
              <a:t>.</a:t>
            </a:r>
          </a:p>
          <a:p>
            <a:r>
              <a:rPr lang="en-US" sz="2400">
                <a:latin typeface="Arial" charset="0"/>
                <a:sym typeface="Symbol" pitchFamily="18" charset="2"/>
              </a:rPr>
              <a:t>From </a:t>
            </a:r>
            <a:r>
              <a:rPr lang="en-US" sz="2400" b="1">
                <a:solidFill>
                  <a:schemeClr val="accent2"/>
                </a:solidFill>
                <a:latin typeface="Arial" charset="0"/>
                <a:sym typeface="Symbol" pitchFamily="18" charset="2"/>
              </a:rPr>
              <a:t>HOT STEAM</a:t>
            </a:r>
            <a:r>
              <a:rPr lang="en-US" sz="2400">
                <a:latin typeface="Arial" charset="0"/>
                <a:sym typeface="Symbol" pitchFamily="18" charset="2"/>
              </a:rPr>
              <a:t> and </a:t>
            </a:r>
            <a:r>
              <a:rPr lang="en-US" sz="2400" b="1">
                <a:solidFill>
                  <a:srgbClr val="006600"/>
                </a:solidFill>
                <a:latin typeface="Arial" charset="0"/>
                <a:sym typeface="Symbol" pitchFamily="18" charset="2"/>
              </a:rPr>
              <a:t>KINETIC</a:t>
            </a:r>
            <a:r>
              <a:rPr lang="en-US" sz="2400">
                <a:latin typeface="Arial" charset="0"/>
                <a:sym typeface="Symbol" pitchFamily="18" charset="2"/>
              </a:rPr>
              <a:t> there                   should be a </a:t>
            </a:r>
            <a:r>
              <a:rPr lang="en-US" sz="2400" b="1">
                <a:latin typeface="Arial" charset="0"/>
                <a:sym typeface="Symbol" pitchFamily="18" charset="2"/>
              </a:rPr>
              <a:t>HEAT LOSS </a:t>
            </a:r>
            <a:r>
              <a:rPr lang="en-US" sz="2400">
                <a:latin typeface="Arial" charset="0"/>
                <a:sym typeface="Symbol" pitchFamily="18" charset="2"/>
              </a:rPr>
              <a:t>and </a:t>
            </a:r>
            <a:r>
              <a:rPr lang="en-US" sz="2400" b="1">
                <a:latin typeface="Arial" charset="0"/>
                <a:sym typeface="Symbol" pitchFamily="18" charset="2"/>
              </a:rPr>
              <a:t>FRICTION</a:t>
            </a:r>
            <a:r>
              <a:rPr lang="en-US" sz="2400">
                <a:latin typeface="Arial" charset="0"/>
                <a:sym typeface="Symbol" pitchFamily="18" charset="2"/>
              </a:rPr>
              <a:t>.</a:t>
            </a:r>
          </a:p>
        </p:txBody>
      </p:sp>
      <p:sp>
        <p:nvSpPr>
          <p:cNvPr id="4403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4037" name="Rectangle 24"/>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44057"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48673" y="2635203"/>
            <a:ext cx="6707871" cy="30847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9891">
                                            <p:txEl>
                                              <p:pRg st="0" end="0"/>
                                            </p:txEl>
                                          </p:spTgt>
                                        </p:tgtEl>
                                        <p:attrNameLst>
                                          <p:attrName>style.visibility</p:attrName>
                                        </p:attrNameLst>
                                      </p:cBhvr>
                                      <p:to>
                                        <p:strVal val="visible"/>
                                      </p:to>
                                    </p:set>
                                    <p:anim calcmode="lin" valueType="num">
                                      <p:cBhvr additive="base">
                                        <p:cTn id="7" dur="500" fill="hold"/>
                                        <p:tgtEl>
                                          <p:spTgt spid="118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98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9891">
                                            <p:txEl>
                                              <p:pRg st="1" end="1"/>
                                            </p:txEl>
                                          </p:spTgt>
                                        </p:tgtEl>
                                        <p:attrNameLst>
                                          <p:attrName>style.visibility</p:attrName>
                                        </p:attrNameLst>
                                      </p:cBhvr>
                                      <p:to>
                                        <p:strVal val="visible"/>
                                      </p:to>
                                    </p:set>
                                    <p:anim calcmode="lin" valueType="num">
                                      <p:cBhvr additive="base">
                                        <p:cTn id="13" dur="500" fill="hold"/>
                                        <p:tgtEl>
                                          <p:spTgt spid="1189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98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8" fill="hold" nodeType="withEffect">
                                  <p:stCondLst>
                                    <p:cond delay="0"/>
                                  </p:stCondLst>
                                  <p:childTnLst>
                                    <p:set>
                                      <p:cBhvr>
                                        <p:cTn id="16" dur="1" fill="hold">
                                          <p:stCondLst>
                                            <p:cond delay="0"/>
                                          </p:stCondLst>
                                        </p:cTn>
                                        <p:tgtEl>
                                          <p:spTgt spid="44057"/>
                                        </p:tgtEl>
                                        <p:attrNameLst>
                                          <p:attrName>style.visibility</p:attrName>
                                        </p:attrNameLst>
                                      </p:cBhvr>
                                      <p:to>
                                        <p:strVal val="visible"/>
                                      </p:to>
                                    </p:set>
                                    <p:animEffect transition="in" filter="wipe(left)">
                                      <p:cBhvr>
                                        <p:cTn id="17" dur="2000"/>
                                        <p:tgtEl>
                                          <p:spTgt spid="440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9891">
                                            <p:txEl>
                                              <p:pRg st="6" end="6"/>
                                            </p:txEl>
                                          </p:spTgt>
                                        </p:tgtEl>
                                        <p:attrNameLst>
                                          <p:attrName>style.visibility</p:attrName>
                                        </p:attrNameLst>
                                      </p:cBhvr>
                                      <p:to>
                                        <p:strVal val="visible"/>
                                      </p:to>
                                    </p:set>
                                    <p:anim calcmode="lin" valueType="num">
                                      <p:cBhvr additive="base">
                                        <p:cTn id="22" dur="500" fill="hold"/>
                                        <p:tgtEl>
                                          <p:spTgt spid="118989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989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89891">
                                            <p:txEl>
                                              <p:pRg st="7" end="7"/>
                                            </p:txEl>
                                          </p:spTgt>
                                        </p:tgtEl>
                                        <p:attrNameLst>
                                          <p:attrName>style.visibility</p:attrName>
                                        </p:attrNameLst>
                                      </p:cBhvr>
                                      <p:to>
                                        <p:strVal val="visible"/>
                                      </p:to>
                                    </p:set>
                                    <p:anim calcmode="lin" valueType="num">
                                      <p:cBhvr additive="base">
                                        <p:cTn id="28" dur="500" fill="hold"/>
                                        <p:tgtEl>
                                          <p:spTgt spid="1189891">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8989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89891">
                                            <p:txEl>
                                              <p:pRg st="8" end="8"/>
                                            </p:txEl>
                                          </p:spTgt>
                                        </p:tgtEl>
                                        <p:attrNameLst>
                                          <p:attrName>style.visibility</p:attrName>
                                        </p:attrNameLst>
                                      </p:cBhvr>
                                      <p:to>
                                        <p:strVal val="visible"/>
                                      </p:to>
                                    </p:set>
                                    <p:anim calcmode="lin" valueType="num">
                                      <p:cBhvr additive="base">
                                        <p:cTn id="34" dur="500" fill="hold"/>
                                        <p:tgtEl>
                                          <p:spTgt spid="1189891">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8989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To work properly, a reactor needs a higher proportion of the U-235 isotope of uranium than occurs naturally.</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One slow and expensive means of </a:t>
            </a:r>
            <a:r>
              <a:rPr lang="en-US" sz="2400" b="1">
                <a:solidFill>
                  <a:srgbClr val="000000"/>
                </a:solidFill>
                <a:latin typeface="Arial" charset="0"/>
                <a:ea typeface="Calibri" pitchFamily="34" charset="0"/>
                <a:cs typeface="Times New Roman" pitchFamily="18" charset="0"/>
                <a:sym typeface="Symbol" pitchFamily="18" charset="2"/>
              </a:rPr>
              <a:t>enrichment</a:t>
            </a:r>
            <a:r>
              <a:rPr lang="en-US" sz="2400">
                <a:solidFill>
                  <a:srgbClr val="000000"/>
                </a:solidFill>
                <a:latin typeface="Arial" charset="0"/>
                <a:ea typeface="Calibri" pitchFamily="34" charset="0"/>
                <a:cs typeface="Times New Roman" pitchFamily="18" charset="0"/>
                <a:sym typeface="Symbol" pitchFamily="18" charset="2"/>
              </a:rPr>
              <a:t> for uranium is called </a:t>
            </a:r>
            <a:r>
              <a:rPr lang="en-US" sz="2400" b="1">
                <a:solidFill>
                  <a:srgbClr val="000000"/>
                </a:solidFill>
                <a:latin typeface="Arial" charset="0"/>
                <a:ea typeface="Calibri" pitchFamily="34" charset="0"/>
                <a:cs typeface="Times New Roman" pitchFamily="18" charset="0"/>
                <a:sym typeface="Symbol" pitchFamily="18" charset="2"/>
              </a:rPr>
              <a:t>gaseous diffusion</a:t>
            </a:r>
            <a:r>
              <a:rPr lang="en-US" sz="2400">
                <a:solidFill>
                  <a:srgbClr val="000000"/>
                </a:solidFill>
                <a:latin typeface="Arial" charset="0"/>
                <a:ea typeface="Calibri" pitchFamily="34" charset="0"/>
                <a:cs typeface="Times New Roman" pitchFamily="18" charset="0"/>
                <a:sym typeface="Symbol" pitchFamily="18" charset="2"/>
              </a:rPr>
              <a:t>. </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Uranium is purified and                                            combined with fluorine to                                           produce a gas called                                                   </a:t>
            </a:r>
            <a:r>
              <a:rPr lang="en-US" sz="2400" i="1">
                <a:solidFill>
                  <a:srgbClr val="000000"/>
                </a:solidFill>
                <a:latin typeface="Arial" charset="0"/>
                <a:ea typeface="Calibri" pitchFamily="34" charset="0"/>
                <a:cs typeface="Times New Roman" pitchFamily="18" charset="0"/>
                <a:sym typeface="Symbol" pitchFamily="18" charset="2"/>
              </a:rPr>
              <a:t>uranium hexafluoride </a:t>
            </a:r>
            <a:r>
              <a:rPr lang="en-US" sz="2400">
                <a:solidFill>
                  <a:srgbClr val="000000"/>
                </a:solidFill>
                <a:latin typeface="Arial" charset="0"/>
                <a:ea typeface="Calibri" pitchFamily="34" charset="0"/>
                <a:cs typeface="Times New Roman" pitchFamily="18" charset="0"/>
                <a:sym typeface="Symbol" pitchFamily="18" charset="2"/>
              </a:rPr>
              <a:t>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The different isotopes of                                          uranium will lead to slightly                                        different 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 masses.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The process of </a:t>
            </a:r>
            <a:r>
              <a:rPr lang="en-US" sz="2400" b="1">
                <a:solidFill>
                  <a:srgbClr val="000000"/>
                </a:solidFill>
                <a:latin typeface="Arial" charset="0"/>
                <a:ea typeface="Calibri" pitchFamily="34" charset="0"/>
                <a:cs typeface="Times New Roman" pitchFamily="18" charset="0"/>
                <a:sym typeface="Symbol" pitchFamily="18" charset="2"/>
              </a:rPr>
              <a:t>diffusion</a:t>
            </a:r>
            <a:r>
              <a:rPr lang="en-US" sz="2400">
                <a:solidFill>
                  <a:srgbClr val="000000"/>
                </a:solidFill>
                <a:latin typeface="Arial" charset="0"/>
                <a:ea typeface="Calibri" pitchFamily="34" charset="0"/>
                <a:cs typeface="Times New Roman" pitchFamily="18" charset="0"/>
                <a:sym typeface="Symbol" pitchFamily="18" charset="2"/>
              </a:rPr>
              <a:t>                                              uses many stages of membrane filters.</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7604" name="Picture 4"/>
          <p:cNvPicPr>
            <a:picLocks noChangeAspect="1" noChangeArrowheads="1"/>
          </p:cNvPicPr>
          <p:nvPr/>
        </p:nvPicPr>
        <p:blipFill>
          <a:blip r:embed="rId5" cstate="print"/>
          <a:srcRect/>
          <a:stretch>
            <a:fillRect/>
          </a:stretch>
        </p:blipFill>
        <p:spPr bwMode="auto">
          <a:xfrm>
            <a:off x="4538663" y="3490913"/>
            <a:ext cx="3836987" cy="2940050"/>
          </a:xfrm>
          <a:prstGeom prst="rect">
            <a:avLst/>
          </a:prstGeom>
          <a:ln>
            <a:noFill/>
          </a:ln>
          <a:effectLst>
            <a:outerShdw blurRad="292100" dist="139700" dir="2700000" algn="tl" rotWithShape="0">
              <a:srgbClr val="333333">
                <a:alpha val="65000"/>
              </a:srgbClr>
            </a:outerShdw>
          </a:effectLst>
        </p:spPr>
      </p:pic>
      <p:pic>
        <p:nvPicPr>
          <p:cNvPr id="117760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02">
                                            <p:txEl>
                                              <p:pRg st="0" end="0"/>
                                            </p:txEl>
                                          </p:spTgt>
                                        </p:tgtEl>
                                        <p:attrNameLst>
                                          <p:attrName>style.visibility</p:attrName>
                                        </p:attrNameLst>
                                      </p:cBhvr>
                                      <p:to>
                                        <p:strVal val="visible"/>
                                      </p:to>
                                    </p:set>
                                    <p:anim calcmode="lin" valueType="num">
                                      <p:cBhvr additive="base">
                                        <p:cTn id="7" dur="500" fill="hold"/>
                                        <p:tgtEl>
                                          <p:spTgt spid="1177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7602">
                                            <p:txEl>
                                              <p:pRg st="1" end="1"/>
                                            </p:txEl>
                                          </p:spTgt>
                                        </p:tgtEl>
                                        <p:attrNameLst>
                                          <p:attrName>style.visibility</p:attrName>
                                        </p:attrNameLst>
                                      </p:cBhvr>
                                      <p:to>
                                        <p:strVal val="visible"/>
                                      </p:to>
                                    </p:set>
                                    <p:anim calcmode="lin" valueType="num">
                                      <p:cBhvr additive="base">
                                        <p:cTn id="13" dur="500" fill="hold"/>
                                        <p:tgtEl>
                                          <p:spTgt spid="1177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602">
                                            <p:txEl>
                                              <p:pRg st="2" end="2"/>
                                            </p:txEl>
                                          </p:spTgt>
                                        </p:tgtEl>
                                        <p:attrNameLst>
                                          <p:attrName>style.visibility</p:attrName>
                                        </p:attrNameLst>
                                      </p:cBhvr>
                                      <p:to>
                                        <p:strVal val="visible"/>
                                      </p:to>
                                    </p:set>
                                    <p:anim calcmode="lin" valueType="num">
                                      <p:cBhvr additive="base">
                                        <p:cTn id="19" dur="500" fill="hold"/>
                                        <p:tgtEl>
                                          <p:spTgt spid="1177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7602">
                                            <p:txEl>
                                              <p:pRg st="3" end="3"/>
                                            </p:txEl>
                                          </p:spTgt>
                                        </p:tgtEl>
                                        <p:attrNameLst>
                                          <p:attrName>style.visibility</p:attrName>
                                        </p:attrNameLst>
                                      </p:cBhvr>
                                      <p:to>
                                        <p:strVal val="visible"/>
                                      </p:to>
                                    </p:set>
                                    <p:anim calcmode="lin" valueType="num">
                                      <p:cBhvr additive="base">
                                        <p:cTn id="25" dur="500" fill="hold"/>
                                        <p:tgtEl>
                                          <p:spTgt spid="1177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77605"/>
                                        </p:tgtEl>
                                        <p:attrNameLst>
                                          <p:attrName>style.visibility</p:attrName>
                                        </p:attrNameLst>
                                      </p:cBhvr>
                                      <p:to>
                                        <p:strVal val="visible"/>
                                      </p:to>
                                    </p:set>
                                    <p:anim calcmode="lin" valueType="num">
                                      <p:cBhvr>
                                        <p:cTn id="29" dur="500" fill="hold"/>
                                        <p:tgtEl>
                                          <p:spTgt spid="1177605"/>
                                        </p:tgtEl>
                                        <p:attrNameLst>
                                          <p:attrName>ppt_w</p:attrName>
                                        </p:attrNameLst>
                                      </p:cBhvr>
                                      <p:tavLst>
                                        <p:tav tm="0">
                                          <p:val>
                                            <p:fltVal val="0"/>
                                          </p:val>
                                        </p:tav>
                                        <p:tav tm="100000">
                                          <p:val>
                                            <p:strVal val="#ppt_w"/>
                                          </p:val>
                                        </p:tav>
                                      </p:tavLst>
                                    </p:anim>
                                    <p:anim calcmode="lin" valueType="num">
                                      <p:cBhvr>
                                        <p:cTn id="30" dur="500" fill="hold"/>
                                        <p:tgtEl>
                                          <p:spTgt spid="1177605"/>
                                        </p:tgtEl>
                                        <p:attrNameLst>
                                          <p:attrName>ppt_h</p:attrName>
                                        </p:attrNameLst>
                                      </p:cBhvr>
                                      <p:tavLst>
                                        <p:tav tm="0">
                                          <p:val>
                                            <p:fltVal val="0"/>
                                          </p:val>
                                        </p:tav>
                                        <p:tav tm="100000">
                                          <p:val>
                                            <p:strVal val="#ppt_h"/>
                                          </p:val>
                                        </p:tav>
                                      </p:tavLst>
                                    </p:anim>
                                    <p:animEffect transition="in" filter="fade">
                                      <p:cBhvr>
                                        <p:cTn id="31" dur="500"/>
                                        <p:tgtEl>
                                          <p:spTgt spid="117760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77602">
                                            <p:txEl>
                                              <p:pRg st="4" end="4"/>
                                            </p:txEl>
                                          </p:spTgt>
                                        </p:tgtEl>
                                        <p:attrNameLst>
                                          <p:attrName>style.visibility</p:attrName>
                                        </p:attrNameLst>
                                      </p:cBhvr>
                                      <p:to>
                                        <p:strVal val="visible"/>
                                      </p:to>
                                    </p:set>
                                    <p:anim calcmode="lin" valueType="num">
                                      <p:cBhvr additive="base">
                                        <p:cTn id="36" dur="500" fill="hold"/>
                                        <p:tgtEl>
                                          <p:spTgt spid="117760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77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77602">
                                            <p:txEl>
                                              <p:pRg st="5" end="5"/>
                                            </p:txEl>
                                          </p:spTgt>
                                        </p:tgtEl>
                                        <p:attrNameLst>
                                          <p:attrName>style.visibility</p:attrName>
                                        </p:attrNameLst>
                                      </p:cBhvr>
                                      <p:to>
                                        <p:strVal val="visible"/>
                                      </p:to>
                                    </p:set>
                                    <p:anim calcmode="lin" valueType="num">
                                      <p:cBhvr additive="base">
                                        <p:cTn id="42" dur="500" fill="hold"/>
                                        <p:tgtEl>
                                          <p:spTgt spid="117760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77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8" presetClass="entr" presetSubtype="16" fill="hold" nodeType="withEffect">
                                  <p:stCondLst>
                                    <p:cond delay="0"/>
                                  </p:stCondLst>
                                  <p:childTnLst>
                                    <p:set>
                                      <p:cBhvr>
                                        <p:cTn id="45" dur="1" fill="hold">
                                          <p:stCondLst>
                                            <p:cond delay="0"/>
                                          </p:stCondLst>
                                        </p:cTn>
                                        <p:tgtEl>
                                          <p:spTgt spid="1177604"/>
                                        </p:tgtEl>
                                        <p:attrNameLst>
                                          <p:attrName>style.visibility</p:attrName>
                                        </p:attrNameLst>
                                      </p:cBhvr>
                                      <p:to>
                                        <p:strVal val="visible"/>
                                      </p:to>
                                    </p:set>
                                    <p:animEffect transition="in" filter="diamond(in)">
                                      <p:cBhvr>
                                        <p:cTn id="46" dur="2000"/>
                                        <p:tgtEl>
                                          <p:spTgt spid="1177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5" name="Rectangle 7"/>
          <p:cNvSpPr>
            <a:spLocks noChangeArrowheads="1"/>
          </p:cNvSpPr>
          <p:nvPr/>
        </p:nvSpPr>
        <p:spPr bwMode="auto">
          <a:xfrm>
            <a:off x="682625" y="4930775"/>
            <a:ext cx="4637088" cy="1927225"/>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10000"/>
              </a:spcBef>
            </a:pPr>
            <a:r>
              <a:rPr lang="en-US" sz="2400" b="1">
                <a:latin typeface="Arial" charset="0"/>
                <a:sym typeface="Symbol" pitchFamily="18" charset="2"/>
              </a:rPr>
              <a:t></a:t>
            </a:r>
            <a:r>
              <a:rPr lang="en-US" sz="2400">
                <a:latin typeface="Arial" charset="0"/>
                <a:sym typeface="Symbol" pitchFamily="18" charset="2"/>
              </a:rPr>
              <a:t>Because of the energy expenditure of the enrichment process, it is often included in the Sankey diagram.</a:t>
            </a:r>
          </a:p>
        </p:txBody>
      </p:sp>
      <p:sp>
        <p:nvSpPr>
          <p:cNvPr id="1179650" name="Rectangle 2"/>
          <p:cNvSpPr>
            <a:spLocks noChangeArrowheads="1"/>
          </p:cNvSpPr>
          <p:nvPr/>
        </p:nvSpPr>
        <p:spPr bwMode="auto">
          <a:xfrm>
            <a:off x="685800" y="1401763"/>
            <a:ext cx="7772400" cy="3556000"/>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To work properly, a reactor needs a higher proportion of the U-235 isotope of uranium than occurs naturally.</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Another slow and expensive means of enrichment for uranium is called </a:t>
            </a:r>
            <a:r>
              <a:rPr lang="en-US" sz="2400" b="1">
                <a:solidFill>
                  <a:srgbClr val="000000"/>
                </a:solidFill>
                <a:latin typeface="Arial" charset="0"/>
                <a:ea typeface="Calibri" pitchFamily="34" charset="0"/>
                <a:cs typeface="Times New Roman" pitchFamily="18" charset="0"/>
                <a:sym typeface="Symbol" pitchFamily="18" charset="2"/>
              </a:rPr>
              <a:t>centrifuging</a:t>
            </a:r>
            <a:r>
              <a:rPr lang="en-US" sz="2400">
                <a:solidFill>
                  <a:srgbClr val="000000"/>
                </a:solidFill>
                <a:latin typeface="Arial" charset="0"/>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sym typeface="Symbol" pitchFamily="18" charset="2"/>
              </a:rPr>
              <a:t>Centrifuging</a:t>
            </a:r>
            <a:r>
              <a:rPr lang="en-US" sz="2400">
                <a:solidFill>
                  <a:srgbClr val="000000"/>
                </a:solidFill>
                <a:latin typeface="Arial" charset="0"/>
                <a:ea typeface="Calibri" pitchFamily="34" charset="0"/>
                <a:cs typeface="Times New Roman" pitchFamily="18" charset="0"/>
                <a:sym typeface="Symbol" pitchFamily="18" charset="2"/>
              </a:rPr>
              <a:t> spins the UF</a:t>
            </a:r>
            <a:r>
              <a:rPr lang="en-US" sz="2400" baseline="-25000">
                <a:solidFill>
                  <a:srgbClr val="000000"/>
                </a:solidFill>
                <a:latin typeface="Arial" charset="0"/>
                <a:ea typeface="Calibri" pitchFamily="34" charset="0"/>
                <a:cs typeface="Times New Roman" pitchFamily="18" charset="0"/>
                <a:sym typeface="Symbol" pitchFamily="18" charset="2"/>
              </a:rPr>
              <a:t>6</a:t>
            </a:r>
            <a:r>
              <a:rPr lang="en-US" sz="2400">
                <a:solidFill>
                  <a:srgbClr val="000000"/>
                </a:solidFill>
                <a:latin typeface="Arial" charset="0"/>
                <a:ea typeface="Calibri" pitchFamily="34" charset="0"/>
                <a:cs typeface="Times New Roman" pitchFamily="18" charset="0"/>
                <a:sym typeface="Symbol" pitchFamily="18" charset="2"/>
              </a:rPr>
              <a:t>                                            gas and the heavier isotopes                                             are decanted while the lighter                                        ones are sent to further stages.</a:t>
            </a:r>
          </a:p>
        </p:txBody>
      </p:sp>
      <p:sp>
        <p:nvSpPr>
          <p:cNvPr id="460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9652" name="Picture 4" descr="gascentrifuge"/>
          <p:cNvPicPr>
            <a:picLocks noChangeAspect="1" noChangeArrowheads="1"/>
          </p:cNvPicPr>
          <p:nvPr/>
        </p:nvPicPr>
        <p:blipFill>
          <a:blip r:embed="rId5" cstate="print"/>
          <a:srcRect/>
          <a:stretch>
            <a:fillRect/>
          </a:stretch>
        </p:blipFill>
        <p:spPr bwMode="auto">
          <a:xfrm>
            <a:off x="5337175" y="3097213"/>
            <a:ext cx="3449638" cy="3705225"/>
          </a:xfrm>
          <a:prstGeom prst="rect">
            <a:avLst/>
          </a:prstGeom>
          <a:ln>
            <a:noFill/>
          </a:ln>
          <a:effectLst>
            <a:outerShdw blurRad="292100" dist="139700" dir="2700000" algn="tl" rotWithShape="0">
              <a:srgbClr val="333333">
                <a:alpha val="65000"/>
              </a:srgbClr>
            </a:outerShdw>
          </a:effectLst>
        </p:spPr>
      </p:pic>
      <p:pic>
        <p:nvPicPr>
          <p:cNvPr id="4608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9650">
                                            <p:txEl>
                                              <p:pRg st="2" end="2"/>
                                            </p:txEl>
                                          </p:spTgt>
                                        </p:tgtEl>
                                        <p:attrNameLst>
                                          <p:attrName>style.visibility</p:attrName>
                                        </p:attrNameLst>
                                      </p:cBhvr>
                                      <p:to>
                                        <p:strVal val="visible"/>
                                      </p:to>
                                    </p:set>
                                    <p:anim calcmode="lin" valueType="num">
                                      <p:cBhvr additive="base">
                                        <p:cTn id="7" dur="500" fill="hold"/>
                                        <p:tgtEl>
                                          <p:spTgt spid="1179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9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9650">
                                            <p:txEl>
                                              <p:pRg st="3" end="3"/>
                                            </p:txEl>
                                          </p:spTgt>
                                        </p:tgtEl>
                                        <p:attrNameLst>
                                          <p:attrName>style.visibility</p:attrName>
                                        </p:attrNameLst>
                                      </p:cBhvr>
                                      <p:to>
                                        <p:strVal val="visible"/>
                                      </p:to>
                                    </p:set>
                                    <p:anim calcmode="lin" valueType="num">
                                      <p:cBhvr additive="base">
                                        <p:cTn id="13" dur="500" fill="hold"/>
                                        <p:tgtEl>
                                          <p:spTgt spid="11796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9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179652"/>
                                        </p:tgtEl>
                                        <p:attrNameLst>
                                          <p:attrName>style.visibility</p:attrName>
                                        </p:attrNameLst>
                                      </p:cBhvr>
                                      <p:to>
                                        <p:strVal val="visible"/>
                                      </p:to>
                                    </p:set>
                                    <p:animEffect transition="in" filter="diamond(in)">
                                      <p:cBhvr>
                                        <p:cTn id="17" dur="2000"/>
                                        <p:tgtEl>
                                          <p:spTgt spid="11796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9655">
                                            <p:txEl>
                                              <p:pRg st="1" end="1"/>
                                            </p:txEl>
                                          </p:spTgt>
                                        </p:tgtEl>
                                        <p:attrNameLst>
                                          <p:attrName>style.visibility</p:attrName>
                                        </p:attrNameLst>
                                      </p:cBhvr>
                                      <p:to>
                                        <p:strVal val="visible"/>
                                      </p:to>
                                    </p:set>
                                    <p:anim calcmode="lin" valueType="num">
                                      <p:cBhvr additive="base">
                                        <p:cTn id="22" dur="500" fill="hold"/>
                                        <p:tgtEl>
                                          <p:spTgt spid="117965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796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p:txBody>
      </p:sp>
      <p:sp>
        <p:nvSpPr>
          <p:cNvPr id="4710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1701" name="Picture 5"/>
          <p:cNvPicPr>
            <a:picLocks noChangeAspect="1" noChangeArrowheads="1"/>
          </p:cNvPicPr>
          <p:nvPr/>
        </p:nvPicPr>
        <p:blipFill>
          <a:blip r:embed="rId4" cstate="print"/>
          <a:srcRect/>
          <a:stretch>
            <a:fillRect/>
          </a:stretch>
        </p:blipFill>
        <p:spPr bwMode="auto">
          <a:xfrm>
            <a:off x="1643063" y="1909763"/>
            <a:ext cx="5827712" cy="4722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81701"/>
                                        </p:tgtEl>
                                        <p:attrNameLst>
                                          <p:attrName>style.visibility</p:attrName>
                                        </p:attrNameLst>
                                      </p:cBhvr>
                                      <p:to>
                                        <p:strVal val="visible"/>
                                      </p:to>
                                    </p:set>
                                    <p:anim calcmode="lin" valueType="num">
                                      <p:cBhvr>
                                        <p:cTn id="7" dur="500" fill="hold"/>
                                        <p:tgtEl>
                                          <p:spTgt spid="1181701"/>
                                        </p:tgtEl>
                                        <p:attrNameLst>
                                          <p:attrName>ppt_w</p:attrName>
                                        </p:attrNameLst>
                                      </p:cBhvr>
                                      <p:tavLst>
                                        <p:tav tm="0">
                                          <p:val>
                                            <p:fltVal val="0"/>
                                          </p:val>
                                        </p:tav>
                                        <p:tav tm="100000">
                                          <p:val>
                                            <p:strVal val="#ppt_w"/>
                                          </p:val>
                                        </p:tav>
                                      </p:tavLst>
                                    </p:anim>
                                    <p:anim calcmode="lin" valueType="num">
                                      <p:cBhvr>
                                        <p:cTn id="8" dur="500" fill="hold"/>
                                        <p:tgtEl>
                                          <p:spTgt spid="1181701"/>
                                        </p:tgtEl>
                                        <p:attrNameLst>
                                          <p:attrName>ppt_h</p:attrName>
                                        </p:attrNameLst>
                                      </p:cBhvr>
                                      <p:tavLst>
                                        <p:tav tm="0">
                                          <p:val>
                                            <p:fltVal val="0"/>
                                          </p:val>
                                        </p:tav>
                                        <p:tav tm="100000">
                                          <p:val>
                                            <p:strVal val="#ppt_h"/>
                                          </p:val>
                                        </p:tav>
                                      </p:tavLst>
                                    </p:anim>
                                    <p:animEffect transition="in" filter="fade">
                                      <p:cBhvr>
                                        <p:cTn id="9" dur="500"/>
                                        <p:tgtEl>
                                          <p:spTgt spid="118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2" name="Picture 1"/>
          <p:cNvPicPr>
            <a:picLocks noChangeAspect="1"/>
          </p:cNvPicPr>
          <p:nvPr/>
        </p:nvPicPr>
        <p:blipFill>
          <a:blip r:embed="rId5"/>
          <a:stretch>
            <a:fillRect/>
          </a:stretch>
        </p:blipFill>
        <p:spPr>
          <a:xfrm>
            <a:off x="2242073" y="1851146"/>
            <a:ext cx="4352364" cy="5006854"/>
          </a:xfrm>
          <a:prstGeom prst="rect">
            <a:avLst/>
          </a:prstGeom>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3746">
                                            <p:txEl>
                                              <p:pRg st="0" end="0"/>
                                            </p:txEl>
                                          </p:spTgt>
                                        </p:tgtEl>
                                        <p:attrNameLst>
                                          <p:attrName>style.visibility</p:attrName>
                                        </p:attrNameLst>
                                      </p:cBhvr>
                                      <p:to>
                                        <p:strVal val="visible"/>
                                      </p:to>
                                    </p:set>
                                    <p:anim calcmode="lin" valueType="num">
                                      <p:cBhvr additive="base">
                                        <p:cTn id="7" dur="500" fill="hold"/>
                                        <p:tgtEl>
                                          <p:spTgt spid="1183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3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Nuclear fission</a:t>
            </a:r>
            <a:r>
              <a:rPr lang="en-US" sz="2400">
                <a:solidFill>
                  <a:srgbClr val="000000"/>
                </a:solidFill>
                <a:latin typeface="Arial" charset="0"/>
                <a:ea typeface="Calibri" pitchFamily="34" charset="0"/>
                <a:cs typeface="Times New Roman" pitchFamily="18" charset="0"/>
              </a:rPr>
              <a:t> is the splitting of a large nucleus into two smaller (daughter) nuclei.</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An example of fission is</a:t>
            </a:r>
          </a:p>
          <a:p>
            <a:pPr>
              <a:spcBef>
                <a:spcPct val="20000"/>
              </a:spcBef>
            </a:pP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animation,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is hit by a                                  neutron, and capturing it,                                         becomes excited and unstable:</a:t>
            </a: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It quickly splits into two smaller                               daughter nuclei, and two neutrons,                                 each of which can split another                                    nucleus of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1588" name="Rectangle 4"/>
          <p:cNvSpPr>
            <a:spLocks noChangeArrowheads="1"/>
          </p:cNvSpPr>
          <p:nvPr/>
        </p:nvSpPr>
        <p:spPr bwMode="auto">
          <a:xfrm>
            <a:off x="749300" y="29940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1589" name="Rectangle 5"/>
          <p:cNvSpPr>
            <a:spLocks noChangeArrowheads="1"/>
          </p:cNvSpPr>
          <p:nvPr/>
        </p:nvSpPr>
        <p:spPr bwMode="auto">
          <a:xfrm>
            <a:off x="790575" y="31877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pic>
        <p:nvPicPr>
          <p:cNvPr id="109159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8788" y="5345113"/>
            <a:ext cx="388937" cy="388937"/>
          </a:xfrm>
          <a:prstGeom prst="rect">
            <a:avLst/>
          </a:prstGeom>
          <a:noFill/>
          <a:ln w="9525">
            <a:noFill/>
            <a:miter lim="800000"/>
            <a:headEnd/>
            <a:tailEnd/>
          </a:ln>
        </p:spPr>
      </p:pic>
      <p:pic>
        <p:nvPicPr>
          <p:cNvPr id="109159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62713" y="5076825"/>
            <a:ext cx="1020762" cy="974725"/>
          </a:xfrm>
          <a:prstGeom prst="rect">
            <a:avLst/>
          </a:prstGeom>
          <a:noFill/>
          <a:ln w="9525">
            <a:noFill/>
            <a:miter lim="800000"/>
            <a:headEnd/>
            <a:tailEnd/>
          </a:ln>
        </p:spPr>
      </p:pic>
      <p:pic>
        <p:nvPicPr>
          <p:cNvPr id="109159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1913" y="4460875"/>
            <a:ext cx="1144587" cy="2151063"/>
          </a:xfrm>
          <a:prstGeom prst="rect">
            <a:avLst/>
          </a:prstGeom>
          <a:noFill/>
          <a:ln w="9525">
            <a:noFill/>
            <a:miter lim="800000"/>
            <a:headEnd/>
            <a:tailEnd/>
          </a:ln>
        </p:spPr>
      </p:pic>
      <p:pic>
        <p:nvPicPr>
          <p:cNvPr id="1091593"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9625" y="4954588"/>
            <a:ext cx="2151063" cy="1144587"/>
          </a:xfrm>
          <a:prstGeom prst="rect">
            <a:avLst/>
          </a:prstGeom>
          <a:noFill/>
          <a:ln w="9525">
            <a:noFill/>
            <a:miter lim="800000"/>
            <a:headEnd/>
            <a:tailEnd/>
          </a:ln>
        </p:spPr>
      </p:pic>
      <p:pic>
        <p:nvPicPr>
          <p:cNvPr id="109159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16575" y="4818063"/>
            <a:ext cx="2632075" cy="1439862"/>
          </a:xfrm>
          <a:prstGeom prst="rect">
            <a:avLst/>
          </a:prstGeom>
          <a:noFill/>
          <a:ln w="9525">
            <a:noFill/>
            <a:miter lim="800000"/>
            <a:headEnd/>
            <a:tailEnd/>
          </a:ln>
        </p:spPr>
      </p:pic>
      <p:pic>
        <p:nvPicPr>
          <p:cNvPr id="1091595"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94350" y="4792663"/>
            <a:ext cx="1362075" cy="1662112"/>
          </a:xfrm>
          <a:prstGeom prst="rect">
            <a:avLst/>
          </a:prstGeom>
          <a:noFill/>
          <a:ln w="9525">
            <a:noFill/>
            <a:miter lim="800000"/>
            <a:headEnd/>
            <a:tailEnd/>
          </a:ln>
        </p:spPr>
      </p:pic>
      <p:pic>
        <p:nvPicPr>
          <p:cNvPr id="1091596" name="Picture 1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26275" y="4735513"/>
            <a:ext cx="1182688" cy="1674812"/>
          </a:xfrm>
          <a:prstGeom prst="rect">
            <a:avLst/>
          </a:prstGeom>
          <a:noFill/>
          <a:ln w="9525">
            <a:noFill/>
            <a:miter lim="800000"/>
            <a:headEnd/>
            <a:tailEnd/>
          </a:ln>
        </p:spPr>
      </p:pic>
      <p:pic>
        <p:nvPicPr>
          <p:cNvPr id="1091597"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8150" y="5011738"/>
            <a:ext cx="388938" cy="388937"/>
          </a:xfrm>
          <a:prstGeom prst="rect">
            <a:avLst/>
          </a:prstGeom>
          <a:noFill/>
          <a:ln w="9525">
            <a:noFill/>
            <a:miter lim="800000"/>
            <a:headEnd/>
            <a:tailEnd/>
          </a:ln>
        </p:spPr>
      </p:pic>
      <p:pic>
        <p:nvPicPr>
          <p:cNvPr id="109159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70688" y="5694363"/>
            <a:ext cx="388937" cy="388937"/>
          </a:xfrm>
          <a:prstGeom prst="rect">
            <a:avLst/>
          </a:prstGeom>
          <a:noFill/>
          <a:ln w="9525">
            <a:noFill/>
            <a:miter lim="800000"/>
            <a:headEnd/>
            <a:tailEnd/>
          </a:ln>
        </p:spPr>
      </p:pic>
      <p:sp>
        <p:nvSpPr>
          <p:cNvPr id="1091599" name="Rectangle 15"/>
          <p:cNvSpPr>
            <a:spLocks noChangeArrowheads="1"/>
          </p:cNvSpPr>
          <p:nvPr/>
        </p:nvSpPr>
        <p:spPr bwMode="auto">
          <a:xfrm>
            <a:off x="795338" y="2995613"/>
            <a:ext cx="636587"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0" name="Rectangle 16"/>
          <p:cNvSpPr>
            <a:spLocks noChangeArrowheads="1"/>
          </p:cNvSpPr>
          <p:nvPr/>
        </p:nvSpPr>
        <p:spPr bwMode="auto">
          <a:xfrm>
            <a:off x="1831975" y="2998788"/>
            <a:ext cx="503238"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1" name="Rectangle 17"/>
          <p:cNvSpPr>
            <a:spLocks noChangeArrowheads="1"/>
          </p:cNvSpPr>
          <p:nvPr/>
        </p:nvSpPr>
        <p:spPr bwMode="auto">
          <a:xfrm>
            <a:off x="3043238" y="3000375"/>
            <a:ext cx="1081087"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2" name="Rectangle 18"/>
          <p:cNvSpPr>
            <a:spLocks noChangeArrowheads="1"/>
          </p:cNvSpPr>
          <p:nvPr/>
        </p:nvSpPr>
        <p:spPr bwMode="auto">
          <a:xfrm>
            <a:off x="4989513" y="2984500"/>
            <a:ext cx="804862"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3" name="Rectangle 19"/>
          <p:cNvSpPr>
            <a:spLocks noChangeArrowheads="1"/>
          </p:cNvSpPr>
          <p:nvPr/>
        </p:nvSpPr>
        <p:spPr bwMode="auto">
          <a:xfrm>
            <a:off x="6321425" y="2987675"/>
            <a:ext cx="731838"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4" name="Rectangle 20"/>
          <p:cNvSpPr>
            <a:spLocks noChangeArrowheads="1"/>
          </p:cNvSpPr>
          <p:nvPr/>
        </p:nvSpPr>
        <p:spPr bwMode="auto">
          <a:xfrm>
            <a:off x="7527925" y="29781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5" name="Line 21"/>
          <p:cNvSpPr>
            <a:spLocks noChangeShapeType="1"/>
          </p:cNvSpPr>
          <p:nvPr/>
        </p:nvSpPr>
        <p:spPr bwMode="auto">
          <a:xfrm flipV="1">
            <a:off x="6977063" y="4535488"/>
            <a:ext cx="0" cy="639762"/>
          </a:xfrm>
          <a:prstGeom prst="line">
            <a:avLst/>
          </a:prstGeom>
          <a:noFill/>
          <a:ln w="38100">
            <a:solidFill>
              <a:schemeClr val="accent2"/>
            </a:solidFill>
            <a:round/>
            <a:headEnd/>
            <a:tailEnd type="triangle" w="med" len="med"/>
          </a:ln>
        </p:spPr>
        <p:txBody>
          <a:bodyPr/>
          <a:lstStyle/>
          <a:p>
            <a:endParaRPr lang="en-US"/>
          </a:p>
        </p:txBody>
      </p:sp>
      <p:sp>
        <p:nvSpPr>
          <p:cNvPr id="1091606" name="Line 22"/>
          <p:cNvSpPr>
            <a:spLocks noChangeShapeType="1"/>
          </p:cNvSpPr>
          <p:nvPr/>
        </p:nvSpPr>
        <p:spPr bwMode="auto">
          <a:xfrm flipV="1">
            <a:off x="6948488" y="5888038"/>
            <a:ext cx="0" cy="639762"/>
          </a:xfrm>
          <a:prstGeom prst="line">
            <a:avLst/>
          </a:prstGeom>
          <a:noFill/>
          <a:ln w="38100">
            <a:solidFill>
              <a:schemeClr val="accent2"/>
            </a:solidFill>
            <a:round/>
            <a:headEnd type="triangle" w="med" len="med"/>
            <a:tailEnd/>
          </a:ln>
        </p:spPr>
        <p:txBody>
          <a:bodyPr/>
          <a:lstStyle/>
          <a:p>
            <a:endParaRPr lang="en-US"/>
          </a:p>
        </p:txBody>
      </p:sp>
      <p:sp>
        <p:nvSpPr>
          <p:cNvPr id="1091607" name="Text Box 23"/>
          <p:cNvSpPr txBox="1">
            <a:spLocks noChangeArrowheads="1"/>
          </p:cNvSpPr>
          <p:nvPr/>
        </p:nvSpPr>
        <p:spPr bwMode="auto">
          <a:xfrm>
            <a:off x="7294563" y="6203950"/>
            <a:ext cx="992187"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140</a:t>
            </a:r>
            <a:r>
              <a:rPr lang="en-US" sz="2400">
                <a:solidFill>
                  <a:schemeClr val="tx2"/>
                </a:solidFill>
                <a:latin typeface="Arial" charset="0"/>
                <a:sym typeface="Symbol" pitchFamily="18" charset="2"/>
              </a:rPr>
              <a:t>Xe</a:t>
            </a:r>
          </a:p>
        </p:txBody>
      </p:sp>
      <p:sp>
        <p:nvSpPr>
          <p:cNvPr id="1091608" name="Text Box 24"/>
          <p:cNvSpPr txBox="1">
            <a:spLocks noChangeArrowheads="1"/>
          </p:cNvSpPr>
          <p:nvPr/>
        </p:nvSpPr>
        <p:spPr bwMode="auto">
          <a:xfrm>
            <a:off x="5848350" y="6207125"/>
            <a:ext cx="822325"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94</a:t>
            </a:r>
            <a:r>
              <a:rPr lang="en-US" sz="2400">
                <a:solidFill>
                  <a:schemeClr val="tx2"/>
                </a:solidFill>
                <a:latin typeface="Arial" charset="0"/>
                <a:sym typeface="Symbol" pitchFamily="18" charset="2"/>
              </a:rPr>
              <a:t>Sr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1586">
                                            <p:txEl>
                                              <p:pRg st="0" end="0"/>
                                            </p:txEl>
                                          </p:spTgt>
                                        </p:tgtEl>
                                        <p:attrNameLst>
                                          <p:attrName>style.visibility</p:attrName>
                                        </p:attrNameLst>
                                      </p:cBhvr>
                                      <p:to>
                                        <p:strVal val="visible"/>
                                      </p:to>
                                    </p:set>
                                    <p:anim calcmode="lin" valueType="num">
                                      <p:cBhvr additive="base">
                                        <p:cTn id="7" dur="500" fill="hold"/>
                                        <p:tgtEl>
                                          <p:spTgt spid="10915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15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1586">
                                            <p:txEl>
                                              <p:pRg st="1" end="1"/>
                                            </p:txEl>
                                          </p:spTgt>
                                        </p:tgtEl>
                                        <p:attrNameLst>
                                          <p:attrName>style.visibility</p:attrName>
                                        </p:attrNameLst>
                                      </p:cBhvr>
                                      <p:to>
                                        <p:strVal val="visible"/>
                                      </p:to>
                                    </p:set>
                                    <p:anim calcmode="lin" valueType="num">
                                      <p:cBhvr additive="base">
                                        <p:cTn id="13" dur="500" fill="hold"/>
                                        <p:tgtEl>
                                          <p:spTgt spid="10915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1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1586">
                                            <p:txEl>
                                              <p:pRg st="2" end="2"/>
                                            </p:txEl>
                                          </p:spTgt>
                                        </p:tgtEl>
                                        <p:attrNameLst>
                                          <p:attrName>style.visibility</p:attrName>
                                        </p:attrNameLst>
                                      </p:cBhvr>
                                      <p:to>
                                        <p:strVal val="visible"/>
                                      </p:to>
                                    </p:set>
                                    <p:anim calcmode="lin" valueType="num">
                                      <p:cBhvr additive="base">
                                        <p:cTn id="19" dur="500" fill="hold"/>
                                        <p:tgtEl>
                                          <p:spTgt spid="10915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1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91588"/>
                                        </p:tgtEl>
                                        <p:attrNameLst>
                                          <p:attrName>style.visibility</p:attrName>
                                        </p:attrNameLst>
                                      </p:cBhvr>
                                      <p:to>
                                        <p:strVal val="visible"/>
                                      </p:to>
                                    </p:set>
                                    <p:animEffect transition="in" filter="wipe(left)">
                                      <p:cBhvr>
                                        <p:cTn id="25" dur="2000"/>
                                        <p:tgtEl>
                                          <p:spTgt spid="1091588"/>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091589"/>
                                        </p:tgtEl>
                                        <p:attrNameLst>
                                          <p:attrName>style.visibility</p:attrName>
                                        </p:attrNameLst>
                                      </p:cBhvr>
                                      <p:to>
                                        <p:strVal val="visible"/>
                                      </p:to>
                                    </p:set>
                                    <p:animEffect transition="in" filter="wipe(left)">
                                      <p:cBhvr>
                                        <p:cTn id="28" dur="2000"/>
                                        <p:tgtEl>
                                          <p:spTgt spid="1091589"/>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91586">
                                            <p:txEl>
                                              <p:pRg st="4" end="4"/>
                                            </p:txEl>
                                          </p:spTgt>
                                        </p:tgtEl>
                                        <p:attrNameLst>
                                          <p:attrName>style.visibility</p:attrName>
                                        </p:attrNameLst>
                                      </p:cBhvr>
                                      <p:to>
                                        <p:strVal val="visible"/>
                                      </p:to>
                                    </p:set>
                                    <p:anim calcmode="lin" valueType="num">
                                      <p:cBhvr additive="base">
                                        <p:cTn id="33" dur="500" fill="hold"/>
                                        <p:tgtEl>
                                          <p:spTgt spid="109158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91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91591"/>
                                        </p:tgtEl>
                                        <p:attrNameLst>
                                          <p:attrName>style.visibility</p:attrName>
                                        </p:attrNameLst>
                                      </p:cBhvr>
                                      <p:to>
                                        <p:strVal val="visible"/>
                                      </p:to>
                                    </p:set>
                                    <p:animEffect transition="in" filter="fade">
                                      <p:cBhvr>
                                        <p:cTn id="39" dur="500"/>
                                        <p:tgtEl>
                                          <p:spTgt spid="1091591"/>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0" presetID="10" presetClass="entr" presetSubtype="0" fill="hold" grpId="0" nodeType="withEffect">
                                  <p:stCondLst>
                                    <p:cond delay="0"/>
                                  </p:stCondLst>
                                  <p:childTnLst>
                                    <p:set>
                                      <p:cBhvr>
                                        <p:cTn id="41" dur="1" fill="hold">
                                          <p:stCondLst>
                                            <p:cond delay="0"/>
                                          </p:stCondLst>
                                        </p:cTn>
                                        <p:tgtEl>
                                          <p:spTgt spid="1091599"/>
                                        </p:tgtEl>
                                        <p:attrNameLst>
                                          <p:attrName>style.visibility</p:attrName>
                                        </p:attrNameLst>
                                      </p:cBhvr>
                                      <p:to>
                                        <p:strVal val="visible"/>
                                      </p:to>
                                    </p:set>
                                    <p:animEffect transition="in" filter="fade">
                                      <p:cBhvr>
                                        <p:cTn id="42" dur="500"/>
                                        <p:tgtEl>
                                          <p:spTgt spid="1091599"/>
                                        </p:tgtEl>
                                      </p:cBhvr>
                                    </p:animEffect>
                                  </p:childTnLst>
                                </p:cTn>
                              </p:par>
                            </p:childTnLst>
                          </p:cTn>
                        </p:par>
                        <p:par>
                          <p:cTn id="43" fill="hold">
                            <p:stCondLst>
                              <p:cond delay="500"/>
                            </p:stCondLst>
                            <p:childTnLst>
                              <p:par>
                                <p:cTn id="44" presetID="2" presetClass="entr" presetSubtype="3" fill="hold" nodeType="afterEffect">
                                  <p:stCondLst>
                                    <p:cond delay="0"/>
                                  </p:stCondLst>
                                  <p:childTnLst>
                                    <p:set>
                                      <p:cBhvr>
                                        <p:cTn id="45" dur="1" fill="hold">
                                          <p:stCondLst>
                                            <p:cond delay="0"/>
                                          </p:stCondLst>
                                        </p:cTn>
                                        <p:tgtEl>
                                          <p:spTgt spid="1091590"/>
                                        </p:tgtEl>
                                        <p:attrNameLst>
                                          <p:attrName>style.visibility</p:attrName>
                                        </p:attrNameLst>
                                      </p:cBhvr>
                                      <p:to>
                                        <p:strVal val="visible"/>
                                      </p:to>
                                    </p:set>
                                    <p:anim calcmode="lin" valueType="num">
                                      <p:cBhvr additive="base">
                                        <p:cTn id="46" dur="2000" fill="hold"/>
                                        <p:tgtEl>
                                          <p:spTgt spid="1091590"/>
                                        </p:tgtEl>
                                        <p:attrNameLst>
                                          <p:attrName>ppt_x</p:attrName>
                                        </p:attrNameLst>
                                      </p:cBhvr>
                                      <p:tavLst>
                                        <p:tav tm="0">
                                          <p:val>
                                            <p:strVal val="1+#ppt_w/2"/>
                                          </p:val>
                                        </p:tav>
                                        <p:tav tm="100000">
                                          <p:val>
                                            <p:strVal val="#ppt_x"/>
                                          </p:val>
                                        </p:tav>
                                      </p:tavLst>
                                    </p:anim>
                                    <p:anim calcmode="lin" valueType="num">
                                      <p:cBhvr additive="base">
                                        <p:cTn id="47" dur="2000" fill="hold"/>
                                        <p:tgtEl>
                                          <p:spTgt spid="1091590"/>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1091600"/>
                                        </p:tgtEl>
                                        <p:attrNameLst>
                                          <p:attrName>style.visibility</p:attrName>
                                        </p:attrNameLst>
                                      </p:cBhvr>
                                      <p:to>
                                        <p:strVal val="visible"/>
                                      </p:to>
                                    </p:set>
                                    <p:animEffect transition="in" filter="fade">
                                      <p:cBhvr>
                                        <p:cTn id="50" dur="500"/>
                                        <p:tgtEl>
                                          <p:spTgt spid="1091600"/>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091592"/>
                                        </p:tgtEl>
                                        <p:attrNameLst>
                                          <p:attrName>style.visibility</p:attrName>
                                        </p:attrNameLst>
                                      </p:cBhvr>
                                      <p:to>
                                        <p:strVal val="visible"/>
                                      </p:to>
                                    </p:set>
                                    <p:animEffect transition="in" filter="fade">
                                      <p:cBhvr>
                                        <p:cTn id="54" dur="500"/>
                                        <p:tgtEl>
                                          <p:spTgt spid="1091592"/>
                                        </p:tgtEl>
                                      </p:cBhvr>
                                    </p:animEffect>
                                  </p:childTnLst>
                                </p:cTn>
                              </p:par>
                              <p:par>
                                <p:cTn id="55" presetID="10" presetClass="exit" presetSubtype="0" fill="hold" nodeType="withEffect">
                                  <p:stCondLst>
                                    <p:cond delay="0"/>
                                  </p:stCondLst>
                                  <p:childTnLst>
                                    <p:animEffect transition="out" filter="fade">
                                      <p:cBhvr>
                                        <p:cTn id="56" dur="500"/>
                                        <p:tgtEl>
                                          <p:spTgt spid="1091590"/>
                                        </p:tgtEl>
                                      </p:cBhvr>
                                    </p:animEffect>
                                    <p:set>
                                      <p:cBhvr>
                                        <p:cTn id="57" dur="1" fill="hold">
                                          <p:stCondLst>
                                            <p:cond delay="499"/>
                                          </p:stCondLst>
                                        </p:cTn>
                                        <p:tgtEl>
                                          <p:spTgt spid="109159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91591"/>
                                        </p:tgtEl>
                                      </p:cBhvr>
                                    </p:animEffect>
                                    <p:set>
                                      <p:cBhvr>
                                        <p:cTn id="60" dur="1" fill="hold">
                                          <p:stCondLst>
                                            <p:cond delay="499"/>
                                          </p:stCondLst>
                                        </p:cTn>
                                        <p:tgtEl>
                                          <p:spTgt spid="1091591"/>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1091593"/>
                                        </p:tgtEl>
                                        <p:attrNameLst>
                                          <p:attrName>style.visibility</p:attrName>
                                        </p:attrNameLst>
                                      </p:cBhvr>
                                      <p:to>
                                        <p:strVal val="visible"/>
                                      </p:to>
                                    </p:set>
                                    <p:animEffect transition="in" filter="fade">
                                      <p:cBhvr>
                                        <p:cTn id="64" dur="500"/>
                                        <p:tgtEl>
                                          <p:spTgt spid="109159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91601"/>
                                        </p:tgtEl>
                                        <p:attrNameLst>
                                          <p:attrName>style.visibility</p:attrName>
                                        </p:attrNameLst>
                                      </p:cBhvr>
                                      <p:to>
                                        <p:strVal val="visible"/>
                                      </p:to>
                                    </p:set>
                                    <p:animEffect transition="in" filter="fade">
                                      <p:cBhvr>
                                        <p:cTn id="67" dur="500"/>
                                        <p:tgtEl>
                                          <p:spTgt spid="1091601"/>
                                        </p:tgtEl>
                                      </p:cBhvr>
                                    </p:animEffect>
                                  </p:childTnLst>
                                </p:cTn>
                              </p:par>
                              <p:par>
                                <p:cTn id="68" presetID="35" presetClass="emph" presetSubtype="0" repeatCount="indefinite" fill="hold" grpId="1" nodeType="withEffect">
                                  <p:stCondLst>
                                    <p:cond delay="0"/>
                                  </p:stCondLst>
                                  <p:endCondLst>
                                    <p:cond evt="onNext" delay="0">
                                      <p:tgtEl>
                                        <p:sldTgt/>
                                      </p:tgtEl>
                                    </p:cond>
                                  </p:endCondLst>
                                  <p:childTnLst>
                                    <p:anim calcmode="discrete" valueType="str">
                                      <p:cBhvr>
                                        <p:cTn id="69" dur="500" fill="hold"/>
                                        <p:tgtEl>
                                          <p:spTgt spid="1091601"/>
                                        </p:tgtEl>
                                        <p:attrNameLst>
                                          <p:attrName>style.visibility</p:attrName>
                                        </p:attrNameLst>
                                      </p:cBhvr>
                                      <p:tavLst>
                                        <p:tav tm="0">
                                          <p:val>
                                            <p:strVal val="hidden"/>
                                          </p:val>
                                        </p:tav>
                                        <p:tav tm="50000">
                                          <p:val>
                                            <p:strVal val="visible"/>
                                          </p:val>
                                        </p:tav>
                                      </p:tavLst>
                                    </p:anim>
                                  </p:childTnLst>
                                </p:cTn>
                              </p:par>
                              <p:par>
                                <p:cTn id="70" presetID="10" presetClass="exit" presetSubtype="0" fill="hold" nodeType="withEffect">
                                  <p:stCondLst>
                                    <p:cond delay="0"/>
                                  </p:stCondLst>
                                  <p:childTnLst>
                                    <p:animEffect transition="out" filter="fade">
                                      <p:cBhvr>
                                        <p:cTn id="71" dur="500"/>
                                        <p:tgtEl>
                                          <p:spTgt spid="1091592"/>
                                        </p:tgtEl>
                                      </p:cBhvr>
                                    </p:animEffect>
                                    <p:set>
                                      <p:cBhvr>
                                        <p:cTn id="72" dur="1" fill="hold">
                                          <p:stCondLst>
                                            <p:cond delay="499"/>
                                          </p:stCondLst>
                                        </p:cTn>
                                        <p:tgtEl>
                                          <p:spTgt spid="1091592"/>
                                        </p:tgtEl>
                                        <p:attrNameLst>
                                          <p:attrName>style.visibility</p:attrName>
                                        </p:attrNameLst>
                                      </p:cBhvr>
                                      <p:to>
                                        <p:strVal val="hidden"/>
                                      </p:to>
                                    </p:set>
                                  </p:childTnLst>
                                </p:cTn>
                              </p:par>
                            </p:childTnLst>
                          </p:cTn>
                        </p:par>
                        <p:par>
                          <p:cTn id="73" fill="hold">
                            <p:stCondLst>
                              <p:cond delay="3500"/>
                            </p:stCondLst>
                            <p:childTnLst>
                              <p:par>
                                <p:cTn id="74" presetID="10" presetClass="entr" presetSubtype="0" fill="hold" nodeType="afterEffect">
                                  <p:stCondLst>
                                    <p:cond delay="0"/>
                                  </p:stCondLst>
                                  <p:childTnLst>
                                    <p:set>
                                      <p:cBhvr>
                                        <p:cTn id="75" dur="1" fill="hold">
                                          <p:stCondLst>
                                            <p:cond delay="0"/>
                                          </p:stCondLst>
                                        </p:cTn>
                                        <p:tgtEl>
                                          <p:spTgt spid="1091592"/>
                                        </p:tgtEl>
                                        <p:attrNameLst>
                                          <p:attrName>style.visibility</p:attrName>
                                        </p:attrNameLst>
                                      </p:cBhvr>
                                      <p:to>
                                        <p:strVal val="visible"/>
                                      </p:to>
                                    </p:set>
                                    <p:animEffect transition="in" filter="fade">
                                      <p:cBhvr>
                                        <p:cTn id="76" dur="500"/>
                                        <p:tgtEl>
                                          <p:spTgt spid="1091592"/>
                                        </p:tgtEl>
                                      </p:cBhvr>
                                    </p:animEffect>
                                  </p:childTnLst>
                                </p:cTn>
                              </p:par>
                              <p:par>
                                <p:cTn id="77" presetID="10" presetClass="exit" presetSubtype="0" fill="hold" nodeType="withEffect">
                                  <p:stCondLst>
                                    <p:cond delay="0"/>
                                  </p:stCondLst>
                                  <p:childTnLst>
                                    <p:animEffect transition="out" filter="fade">
                                      <p:cBhvr>
                                        <p:cTn id="78" dur="500"/>
                                        <p:tgtEl>
                                          <p:spTgt spid="1091593"/>
                                        </p:tgtEl>
                                      </p:cBhvr>
                                    </p:animEffect>
                                    <p:set>
                                      <p:cBhvr>
                                        <p:cTn id="79" dur="1" fill="hold">
                                          <p:stCondLst>
                                            <p:cond delay="499"/>
                                          </p:stCondLst>
                                        </p:cTn>
                                        <p:tgtEl>
                                          <p:spTgt spid="1091593"/>
                                        </p:tgtEl>
                                        <p:attrNameLst>
                                          <p:attrName>style.visibility</p:attrName>
                                        </p:attrNameLst>
                                      </p:cBhvr>
                                      <p:to>
                                        <p:strVal val="hidden"/>
                                      </p:to>
                                    </p:se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1091593"/>
                                        </p:tgtEl>
                                        <p:attrNameLst>
                                          <p:attrName>style.visibility</p:attrName>
                                        </p:attrNameLst>
                                      </p:cBhvr>
                                      <p:to>
                                        <p:strVal val="visible"/>
                                      </p:to>
                                    </p:set>
                                    <p:animEffect transition="in" filter="fade">
                                      <p:cBhvr>
                                        <p:cTn id="83" dur="500"/>
                                        <p:tgtEl>
                                          <p:spTgt spid="1091593"/>
                                        </p:tgtEl>
                                      </p:cBhvr>
                                    </p:animEffect>
                                  </p:childTnLst>
                                </p:cTn>
                              </p:par>
                              <p:par>
                                <p:cTn id="84" presetID="10" presetClass="exit" presetSubtype="0" fill="hold" nodeType="withEffect">
                                  <p:stCondLst>
                                    <p:cond delay="0"/>
                                  </p:stCondLst>
                                  <p:childTnLst>
                                    <p:animEffect transition="out" filter="fade">
                                      <p:cBhvr>
                                        <p:cTn id="85" dur="500"/>
                                        <p:tgtEl>
                                          <p:spTgt spid="1091592"/>
                                        </p:tgtEl>
                                      </p:cBhvr>
                                    </p:animEffect>
                                    <p:set>
                                      <p:cBhvr>
                                        <p:cTn id="86" dur="1" fill="hold">
                                          <p:stCondLst>
                                            <p:cond delay="499"/>
                                          </p:stCondLst>
                                        </p:cTn>
                                        <p:tgtEl>
                                          <p:spTgt spid="1091592"/>
                                        </p:tgtEl>
                                        <p:attrNameLst>
                                          <p:attrName>style.visibility</p:attrName>
                                        </p:attrNameLst>
                                      </p:cBhvr>
                                      <p:to>
                                        <p:strVal val="hidden"/>
                                      </p:to>
                                    </p:set>
                                  </p:childTnLst>
                                </p:cTn>
                              </p:par>
                            </p:childTnLst>
                          </p:cTn>
                        </p:par>
                        <p:par>
                          <p:cTn id="87" fill="hold">
                            <p:stCondLst>
                              <p:cond delay="4500"/>
                            </p:stCondLst>
                            <p:childTnLst>
                              <p:par>
                                <p:cTn id="88" presetID="10" presetClass="entr" presetSubtype="0" fill="hold" nodeType="afterEffect">
                                  <p:stCondLst>
                                    <p:cond delay="0"/>
                                  </p:stCondLst>
                                  <p:childTnLst>
                                    <p:set>
                                      <p:cBhvr>
                                        <p:cTn id="89" dur="1" fill="hold">
                                          <p:stCondLst>
                                            <p:cond delay="0"/>
                                          </p:stCondLst>
                                        </p:cTn>
                                        <p:tgtEl>
                                          <p:spTgt spid="1091594"/>
                                        </p:tgtEl>
                                        <p:attrNameLst>
                                          <p:attrName>style.visibility</p:attrName>
                                        </p:attrNameLst>
                                      </p:cBhvr>
                                      <p:to>
                                        <p:strVal val="visible"/>
                                      </p:to>
                                    </p:set>
                                    <p:animEffect transition="in" filter="fade">
                                      <p:cBhvr>
                                        <p:cTn id="90" dur="500"/>
                                        <p:tgtEl>
                                          <p:spTgt spid="1091594"/>
                                        </p:tgtEl>
                                      </p:cBhvr>
                                    </p:animEffect>
                                  </p:childTnLst>
                                </p:cTn>
                              </p:par>
                              <p:par>
                                <p:cTn id="91" presetID="10" presetClass="exit" presetSubtype="0" fill="hold" nodeType="withEffect">
                                  <p:stCondLst>
                                    <p:cond delay="0"/>
                                  </p:stCondLst>
                                  <p:childTnLst>
                                    <p:animEffect transition="out" filter="fade">
                                      <p:cBhvr>
                                        <p:cTn id="92" dur="500"/>
                                        <p:tgtEl>
                                          <p:spTgt spid="1091593"/>
                                        </p:tgtEl>
                                      </p:cBhvr>
                                    </p:animEffect>
                                    <p:set>
                                      <p:cBhvr>
                                        <p:cTn id="93" dur="1" fill="hold">
                                          <p:stCondLst>
                                            <p:cond delay="499"/>
                                          </p:stCondLst>
                                        </p:cTn>
                                        <p:tgtEl>
                                          <p:spTgt spid="1091593"/>
                                        </p:tgtEl>
                                        <p:attrNameLst>
                                          <p:attrName>style.visibility</p:attrName>
                                        </p:attrNameLst>
                                      </p:cBhvr>
                                      <p:to>
                                        <p:strVal val="hidden"/>
                                      </p:to>
                                    </p:set>
                                  </p:childTnLst>
                                </p:cTn>
                              </p:par>
                            </p:childTnLst>
                          </p:cTn>
                        </p:par>
                        <p:par>
                          <p:cTn id="94" fill="hold">
                            <p:stCondLst>
                              <p:cond delay="5000"/>
                            </p:stCondLst>
                            <p:childTnLst>
                              <p:par>
                                <p:cTn id="95" presetID="10" presetClass="entr" presetSubtype="0" fill="hold" nodeType="afterEffect">
                                  <p:stCondLst>
                                    <p:cond delay="0"/>
                                  </p:stCondLst>
                                  <p:childTnLst>
                                    <p:set>
                                      <p:cBhvr>
                                        <p:cTn id="96" dur="1" fill="hold">
                                          <p:stCondLst>
                                            <p:cond delay="0"/>
                                          </p:stCondLst>
                                        </p:cTn>
                                        <p:tgtEl>
                                          <p:spTgt spid="1091596"/>
                                        </p:tgtEl>
                                        <p:attrNameLst>
                                          <p:attrName>style.visibility</p:attrName>
                                        </p:attrNameLst>
                                      </p:cBhvr>
                                      <p:to>
                                        <p:strVal val="visible"/>
                                      </p:to>
                                    </p:set>
                                    <p:animEffect transition="in" filter="fade">
                                      <p:cBhvr>
                                        <p:cTn id="97" dur="500"/>
                                        <p:tgtEl>
                                          <p:spTgt spid="1091596"/>
                                        </p:tgtEl>
                                      </p:cBhvr>
                                    </p:animEffect>
                                  </p:childTnLst>
                                </p:cTn>
                              </p:par>
                              <p:par>
                                <p:cTn id="98" presetID="10" presetClass="entr" presetSubtype="0" fill="hold" nodeType="withEffect">
                                  <p:stCondLst>
                                    <p:cond delay="0"/>
                                  </p:stCondLst>
                                  <p:childTnLst>
                                    <p:set>
                                      <p:cBhvr>
                                        <p:cTn id="99" dur="1" fill="hold">
                                          <p:stCondLst>
                                            <p:cond delay="0"/>
                                          </p:stCondLst>
                                        </p:cTn>
                                        <p:tgtEl>
                                          <p:spTgt spid="1091595"/>
                                        </p:tgtEl>
                                        <p:attrNameLst>
                                          <p:attrName>style.visibility</p:attrName>
                                        </p:attrNameLst>
                                      </p:cBhvr>
                                      <p:to>
                                        <p:strVal val="visible"/>
                                      </p:to>
                                    </p:set>
                                    <p:animEffect transition="in" filter="fade">
                                      <p:cBhvr>
                                        <p:cTn id="100" dur="500"/>
                                        <p:tgtEl>
                                          <p:spTgt spid="109159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91602"/>
                                        </p:tgtEl>
                                        <p:attrNameLst>
                                          <p:attrName>style.visibility</p:attrName>
                                        </p:attrNameLst>
                                      </p:cBhvr>
                                      <p:to>
                                        <p:strVal val="visible"/>
                                      </p:to>
                                    </p:set>
                                    <p:animEffect transition="in" filter="fade">
                                      <p:cBhvr>
                                        <p:cTn id="103" dur="500"/>
                                        <p:tgtEl>
                                          <p:spTgt spid="109160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91603"/>
                                        </p:tgtEl>
                                        <p:attrNameLst>
                                          <p:attrName>style.visibility</p:attrName>
                                        </p:attrNameLst>
                                      </p:cBhvr>
                                      <p:to>
                                        <p:strVal val="visible"/>
                                      </p:to>
                                    </p:set>
                                    <p:animEffect transition="in" filter="fade">
                                      <p:cBhvr>
                                        <p:cTn id="106" dur="500"/>
                                        <p:tgtEl>
                                          <p:spTgt spid="1091603"/>
                                        </p:tgtEl>
                                      </p:cBhvr>
                                    </p:animEffect>
                                  </p:childTnLst>
                                </p:cTn>
                              </p:par>
                            </p:childTnLst>
                          </p:cTn>
                        </p:par>
                        <p:par>
                          <p:cTn id="107" fill="hold">
                            <p:stCondLst>
                              <p:cond delay="5500"/>
                            </p:stCondLst>
                            <p:childTnLst>
                              <p:par>
                                <p:cTn id="108" presetID="2" presetClass="entr" presetSubtype="4" fill="hold" nodeType="afterEffect">
                                  <p:stCondLst>
                                    <p:cond delay="0"/>
                                  </p:stCondLst>
                                  <p:childTnLst>
                                    <p:set>
                                      <p:cBhvr>
                                        <p:cTn id="109" dur="1" fill="hold">
                                          <p:stCondLst>
                                            <p:cond delay="0"/>
                                          </p:stCondLst>
                                        </p:cTn>
                                        <p:tgtEl>
                                          <p:spTgt spid="1091586">
                                            <p:txEl>
                                              <p:pRg st="5" end="5"/>
                                            </p:txEl>
                                          </p:spTgt>
                                        </p:tgtEl>
                                        <p:attrNameLst>
                                          <p:attrName>style.visibility</p:attrName>
                                        </p:attrNameLst>
                                      </p:cBhvr>
                                      <p:to>
                                        <p:strVal val="visible"/>
                                      </p:to>
                                    </p:set>
                                    <p:anim calcmode="lin" valueType="num">
                                      <p:cBhvr additive="base">
                                        <p:cTn id="110" dur="500" fill="hold"/>
                                        <p:tgtEl>
                                          <p:spTgt spid="1091586">
                                            <p:txEl>
                                              <p:pRg st="5" end="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91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p:stCondLst>
                              <p:cond delay="6000"/>
                            </p:stCondLst>
                            <p:childTnLst>
                              <p:par>
                                <p:cTn id="113" presetID="10" presetClass="exit" presetSubtype="0" fill="hold" nodeType="afterEffect">
                                  <p:stCondLst>
                                    <p:cond delay="0"/>
                                  </p:stCondLst>
                                  <p:childTnLst>
                                    <p:animEffect transition="out" filter="fade">
                                      <p:cBhvr>
                                        <p:cTn id="114" dur="500"/>
                                        <p:tgtEl>
                                          <p:spTgt spid="1091594"/>
                                        </p:tgtEl>
                                      </p:cBhvr>
                                    </p:animEffect>
                                    <p:set>
                                      <p:cBhvr>
                                        <p:cTn id="115" dur="1" fill="hold">
                                          <p:stCondLst>
                                            <p:cond delay="499"/>
                                          </p:stCondLst>
                                        </p:cTn>
                                        <p:tgtEl>
                                          <p:spTgt spid="1091594"/>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1091598"/>
                                        </p:tgtEl>
                                        <p:attrNameLst>
                                          <p:attrName>style.visibility</p:attrName>
                                        </p:attrNameLst>
                                      </p:cBhvr>
                                      <p:to>
                                        <p:strVal val="visible"/>
                                      </p:to>
                                    </p:set>
                                    <p:animEffect transition="in" filter="fade">
                                      <p:cBhvr>
                                        <p:cTn id="118" dur="500"/>
                                        <p:tgtEl>
                                          <p:spTgt spid="1091598"/>
                                        </p:tgtEl>
                                      </p:cBhvr>
                                    </p:animEffect>
                                  </p:childTnLst>
                                </p:cTn>
                              </p:par>
                              <p:par>
                                <p:cTn id="119" presetID="10" presetClass="entr" presetSubtype="0" fill="hold" nodeType="withEffect">
                                  <p:stCondLst>
                                    <p:cond delay="0"/>
                                  </p:stCondLst>
                                  <p:childTnLst>
                                    <p:set>
                                      <p:cBhvr>
                                        <p:cTn id="120" dur="1" fill="hold">
                                          <p:stCondLst>
                                            <p:cond delay="0"/>
                                          </p:stCondLst>
                                        </p:cTn>
                                        <p:tgtEl>
                                          <p:spTgt spid="1091597"/>
                                        </p:tgtEl>
                                        <p:attrNameLst>
                                          <p:attrName>style.visibility</p:attrName>
                                        </p:attrNameLst>
                                      </p:cBhvr>
                                      <p:to>
                                        <p:strVal val="visible"/>
                                      </p:to>
                                    </p:set>
                                    <p:animEffect transition="in" filter="fade">
                                      <p:cBhvr>
                                        <p:cTn id="121" dur="500"/>
                                        <p:tgtEl>
                                          <p:spTgt spid="109159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91604"/>
                                        </p:tgtEl>
                                        <p:attrNameLst>
                                          <p:attrName>style.visibility</p:attrName>
                                        </p:attrNameLst>
                                      </p:cBhvr>
                                      <p:to>
                                        <p:strVal val="visible"/>
                                      </p:to>
                                    </p:set>
                                    <p:animEffect transition="in" filter="fade">
                                      <p:cBhvr>
                                        <p:cTn id="124" dur="500"/>
                                        <p:tgtEl>
                                          <p:spTgt spid="1091604"/>
                                        </p:tgtEl>
                                      </p:cBhvr>
                                    </p:animEffect>
                                  </p:childTnLst>
                                </p:cTn>
                              </p:par>
                            </p:childTnLst>
                          </p:cTn>
                        </p:par>
                        <p:par>
                          <p:cTn id="125" fill="hold">
                            <p:stCondLst>
                              <p:cond delay="6500"/>
                            </p:stCondLst>
                            <p:childTnLst>
                              <p:par>
                                <p:cTn id="126" presetID="22" presetClass="entr" presetSubtype="1" fill="hold" grpId="0" nodeType="afterEffect">
                                  <p:stCondLst>
                                    <p:cond delay="0"/>
                                  </p:stCondLst>
                                  <p:childTnLst>
                                    <p:set>
                                      <p:cBhvr>
                                        <p:cTn id="127" dur="1" fill="hold">
                                          <p:stCondLst>
                                            <p:cond delay="0"/>
                                          </p:stCondLst>
                                        </p:cTn>
                                        <p:tgtEl>
                                          <p:spTgt spid="1091606"/>
                                        </p:tgtEl>
                                        <p:attrNameLst>
                                          <p:attrName>style.visibility</p:attrName>
                                        </p:attrNameLst>
                                      </p:cBhvr>
                                      <p:to>
                                        <p:strVal val="visible"/>
                                      </p:to>
                                    </p:set>
                                    <p:animEffect transition="in" filter="wipe(up)">
                                      <p:cBhvr>
                                        <p:cTn id="128" dur="500"/>
                                        <p:tgtEl>
                                          <p:spTgt spid="1091606"/>
                                        </p:tgtEl>
                                      </p:cBhvr>
                                    </p:animEffect>
                                  </p:childTnLst>
                                  <p:subTnLst>
                                    <p:audio>
                                      <p:cMediaNode>
                                        <p:cTn display="0" masterRel="sameClick">
                                          <p:stCondLst>
                                            <p:cond evt="begin" delay="0">
                                              <p:tn val="126"/>
                                            </p:cond>
                                          </p:stCondLst>
                                          <p:endCondLst>
                                            <p:cond evt="onStopAudio" delay="0">
                                              <p:tgtEl>
                                                <p:sldTgt/>
                                              </p:tgtEl>
                                            </p:cond>
                                          </p:endCondLst>
                                        </p:cTn>
                                        <p:tgtEl>
                                          <p:sndTgt r:embed="rId3" name="camera.wav"/>
                                        </p:tgtEl>
                                      </p:cMediaNode>
                                    </p:audio>
                                  </p:subTnLst>
                                </p:cTn>
                              </p:par>
                              <p:par>
                                <p:cTn id="129" presetID="22" presetClass="entr" presetSubtype="4" fill="hold" grpId="0" nodeType="withEffect">
                                  <p:stCondLst>
                                    <p:cond delay="0"/>
                                  </p:stCondLst>
                                  <p:childTnLst>
                                    <p:set>
                                      <p:cBhvr>
                                        <p:cTn id="130" dur="1" fill="hold">
                                          <p:stCondLst>
                                            <p:cond delay="0"/>
                                          </p:stCondLst>
                                        </p:cTn>
                                        <p:tgtEl>
                                          <p:spTgt spid="1091605"/>
                                        </p:tgtEl>
                                        <p:attrNameLst>
                                          <p:attrName>style.visibility</p:attrName>
                                        </p:attrNameLst>
                                      </p:cBhvr>
                                      <p:to>
                                        <p:strVal val="visible"/>
                                      </p:to>
                                    </p:set>
                                    <p:animEffect transition="in" filter="wipe(down)">
                                      <p:cBhvr>
                                        <p:cTn id="131" dur="500"/>
                                        <p:tgtEl>
                                          <p:spTgt spid="1091605"/>
                                        </p:tgtEl>
                                      </p:cBhvr>
                                    </p:animEffect>
                                  </p:childTnLst>
                                </p:cTn>
                              </p:par>
                            </p:childTnLst>
                          </p:cTn>
                        </p:par>
                        <p:par>
                          <p:cTn id="132" fill="hold">
                            <p:stCondLst>
                              <p:cond delay="7000"/>
                            </p:stCondLst>
                            <p:childTnLst>
                              <p:par>
                                <p:cTn id="133" presetID="53" presetClass="entr" presetSubtype="0" fill="hold" grpId="0" nodeType="afterEffect">
                                  <p:stCondLst>
                                    <p:cond delay="0"/>
                                  </p:stCondLst>
                                  <p:childTnLst>
                                    <p:set>
                                      <p:cBhvr>
                                        <p:cTn id="134" dur="1" fill="hold">
                                          <p:stCondLst>
                                            <p:cond delay="0"/>
                                          </p:stCondLst>
                                        </p:cTn>
                                        <p:tgtEl>
                                          <p:spTgt spid="1091608"/>
                                        </p:tgtEl>
                                        <p:attrNameLst>
                                          <p:attrName>style.visibility</p:attrName>
                                        </p:attrNameLst>
                                      </p:cBhvr>
                                      <p:to>
                                        <p:strVal val="visible"/>
                                      </p:to>
                                    </p:set>
                                    <p:anim calcmode="lin" valueType="num">
                                      <p:cBhvr>
                                        <p:cTn id="135" dur="500" fill="hold"/>
                                        <p:tgtEl>
                                          <p:spTgt spid="1091608"/>
                                        </p:tgtEl>
                                        <p:attrNameLst>
                                          <p:attrName>ppt_w</p:attrName>
                                        </p:attrNameLst>
                                      </p:cBhvr>
                                      <p:tavLst>
                                        <p:tav tm="0">
                                          <p:val>
                                            <p:fltVal val="0"/>
                                          </p:val>
                                        </p:tav>
                                        <p:tav tm="100000">
                                          <p:val>
                                            <p:strVal val="#ppt_w"/>
                                          </p:val>
                                        </p:tav>
                                      </p:tavLst>
                                    </p:anim>
                                    <p:anim calcmode="lin" valueType="num">
                                      <p:cBhvr>
                                        <p:cTn id="136" dur="500" fill="hold"/>
                                        <p:tgtEl>
                                          <p:spTgt spid="1091608"/>
                                        </p:tgtEl>
                                        <p:attrNameLst>
                                          <p:attrName>ppt_h</p:attrName>
                                        </p:attrNameLst>
                                      </p:cBhvr>
                                      <p:tavLst>
                                        <p:tav tm="0">
                                          <p:val>
                                            <p:fltVal val="0"/>
                                          </p:val>
                                        </p:tav>
                                        <p:tav tm="100000">
                                          <p:val>
                                            <p:strVal val="#ppt_h"/>
                                          </p:val>
                                        </p:tav>
                                      </p:tavLst>
                                    </p:anim>
                                    <p:animEffect transition="in" filter="fade">
                                      <p:cBhvr>
                                        <p:cTn id="137" dur="500"/>
                                        <p:tgtEl>
                                          <p:spTgt spid="1091608"/>
                                        </p:tgtEl>
                                      </p:cBhvr>
                                    </p:animEffect>
                                  </p:childTnLst>
                                  <p:subTnLst>
                                    <p:audio>
                                      <p:cMediaNode>
                                        <p:cTn display="0" masterRel="sameClick">
                                          <p:stCondLst>
                                            <p:cond evt="begin" delay="0">
                                              <p:tn val="133"/>
                                            </p:cond>
                                          </p:stCondLst>
                                          <p:endCondLst>
                                            <p:cond evt="onStopAudio" delay="0">
                                              <p:tgtEl>
                                                <p:sldTgt/>
                                              </p:tgtEl>
                                            </p:cond>
                                          </p:endCondLst>
                                        </p:cTn>
                                        <p:tgtEl>
                                          <p:sndTgt r:embed="rId6" name="cashreg.wav"/>
                                        </p:tgtEl>
                                      </p:cMediaNode>
                                    </p:audio>
                                  </p:subTnLst>
                                </p:cTn>
                              </p:par>
                              <p:par>
                                <p:cTn id="138" presetID="53" presetClass="entr" presetSubtype="0" fill="hold" grpId="0" nodeType="withEffect">
                                  <p:stCondLst>
                                    <p:cond delay="0"/>
                                  </p:stCondLst>
                                  <p:childTnLst>
                                    <p:set>
                                      <p:cBhvr>
                                        <p:cTn id="139" dur="1" fill="hold">
                                          <p:stCondLst>
                                            <p:cond delay="0"/>
                                          </p:stCondLst>
                                        </p:cTn>
                                        <p:tgtEl>
                                          <p:spTgt spid="1091607"/>
                                        </p:tgtEl>
                                        <p:attrNameLst>
                                          <p:attrName>style.visibility</p:attrName>
                                        </p:attrNameLst>
                                      </p:cBhvr>
                                      <p:to>
                                        <p:strVal val="visible"/>
                                      </p:to>
                                    </p:set>
                                    <p:anim calcmode="lin" valueType="num">
                                      <p:cBhvr>
                                        <p:cTn id="140" dur="500" fill="hold"/>
                                        <p:tgtEl>
                                          <p:spTgt spid="1091607"/>
                                        </p:tgtEl>
                                        <p:attrNameLst>
                                          <p:attrName>ppt_w</p:attrName>
                                        </p:attrNameLst>
                                      </p:cBhvr>
                                      <p:tavLst>
                                        <p:tav tm="0">
                                          <p:val>
                                            <p:fltVal val="0"/>
                                          </p:val>
                                        </p:tav>
                                        <p:tav tm="100000">
                                          <p:val>
                                            <p:strVal val="#ppt_w"/>
                                          </p:val>
                                        </p:tav>
                                      </p:tavLst>
                                    </p:anim>
                                    <p:anim calcmode="lin" valueType="num">
                                      <p:cBhvr>
                                        <p:cTn id="141" dur="500" fill="hold"/>
                                        <p:tgtEl>
                                          <p:spTgt spid="1091607"/>
                                        </p:tgtEl>
                                        <p:attrNameLst>
                                          <p:attrName>ppt_h</p:attrName>
                                        </p:attrNameLst>
                                      </p:cBhvr>
                                      <p:tavLst>
                                        <p:tav tm="0">
                                          <p:val>
                                            <p:fltVal val="0"/>
                                          </p:val>
                                        </p:tav>
                                        <p:tav tm="100000">
                                          <p:val>
                                            <p:strVal val="#ppt_h"/>
                                          </p:val>
                                        </p:tav>
                                      </p:tavLst>
                                    </p:anim>
                                    <p:animEffect transition="in" filter="fade">
                                      <p:cBhvr>
                                        <p:cTn id="142" dur="500"/>
                                        <p:tgtEl>
                                          <p:spTgt spid="1091607"/>
                                        </p:tgtEl>
                                      </p:cBhvr>
                                    </p:animEffect>
                                  </p:childTnLst>
                                  <p:subTnLst>
                                    <p:audio>
                                      <p:cMediaNode>
                                        <p:cTn display="0" masterRel="sameClick">
                                          <p:stCondLst>
                                            <p:cond evt="begin" delay="0">
                                              <p:tn val="13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8" grpId="0"/>
      <p:bldP spid="1091589" grpId="0"/>
      <p:bldP spid="1091599" grpId="0" animBg="1"/>
      <p:bldP spid="1091600" grpId="0" animBg="1"/>
      <p:bldP spid="1091601" grpId="0" animBg="1"/>
      <p:bldP spid="1091601" grpId="1" animBg="1"/>
      <p:bldP spid="1091602" grpId="0" animBg="1"/>
      <p:bldP spid="1091603" grpId="0" animBg="1"/>
      <p:bldP spid="1091604" grpId="0" animBg="1"/>
      <p:bldP spid="1091605" grpId="0" animBg="1"/>
      <p:bldP spid="1091606" grpId="0" animBg="1"/>
      <p:bldP spid="1091607" grpId="0"/>
      <p:bldP spid="10916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that the splitting was triggered by a single neutron that had just the right energy to excite the nucleus.</a:t>
            </a:r>
          </a:p>
          <a:p>
            <a:pPr>
              <a:spcBef>
                <a:spcPct val="20000"/>
              </a:spcBef>
            </a:pPr>
            <a:endParaRPr lang="en-US" sz="240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Note also that during the split, two more neutrons were released.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If </a:t>
            </a:r>
            <a:r>
              <a:rPr lang="en-US" sz="2400" i="1">
                <a:solidFill>
                  <a:srgbClr val="000000"/>
                </a:solidFill>
                <a:latin typeface="Arial" charset="0"/>
                <a:ea typeface="Calibri" pitchFamily="34" charset="0"/>
                <a:cs typeface="Times New Roman" pitchFamily="18" charset="0"/>
                <a:sym typeface="Symbol" pitchFamily="18" charset="2"/>
              </a:rPr>
              <a:t>each</a:t>
            </a:r>
            <a:r>
              <a:rPr lang="en-US" sz="2400">
                <a:solidFill>
                  <a:srgbClr val="000000"/>
                </a:solidFill>
                <a:latin typeface="Arial" charset="0"/>
                <a:ea typeface="Calibri" pitchFamily="34" charset="0"/>
                <a:cs typeface="Times New Roman" pitchFamily="18" charset="0"/>
                <a:sym typeface="Symbol" pitchFamily="18" charset="2"/>
              </a:rPr>
              <a:t> of these neutrons splits subsequent nuclei, we have what is called a </a:t>
            </a:r>
            <a:r>
              <a:rPr lang="en-US" sz="2400" b="1">
                <a:solidFill>
                  <a:srgbClr val="000000"/>
                </a:solidFill>
                <a:latin typeface="Arial" charset="0"/>
                <a:ea typeface="Calibri" pitchFamily="34" charset="0"/>
                <a:cs typeface="Times New Roman" pitchFamily="18" charset="0"/>
                <a:sym typeface="Symbol" pitchFamily="18" charset="2"/>
              </a:rPr>
              <a:t>chain reaction</a:t>
            </a:r>
            <a:r>
              <a:rPr lang="en-US" sz="2400">
                <a:solidFill>
                  <a:srgbClr val="000000"/>
                </a:solidFill>
                <a:latin typeface="Arial" charset="0"/>
                <a:ea typeface="Calibri" pitchFamily="34" charset="0"/>
                <a:cs typeface="Times New Roman" pitchFamily="18" charset="0"/>
                <a:sym typeface="Symbol" pitchFamily="18" charset="2"/>
              </a:rPr>
              <a:t>.</a:t>
            </a:r>
          </a:p>
        </p:txBody>
      </p:sp>
      <p:sp>
        <p:nvSpPr>
          <p:cNvPr id="1093670" name="Rectangle 38"/>
          <p:cNvSpPr>
            <a:spLocks noChangeArrowheads="1"/>
          </p:cNvSpPr>
          <p:nvPr/>
        </p:nvSpPr>
        <p:spPr bwMode="auto">
          <a:xfrm>
            <a:off x="749300" y="26384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3671" name="Rectangle 39"/>
          <p:cNvSpPr>
            <a:spLocks noChangeArrowheads="1"/>
          </p:cNvSpPr>
          <p:nvPr/>
        </p:nvSpPr>
        <p:spPr bwMode="auto">
          <a:xfrm>
            <a:off x="790575" y="28321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sp>
        <p:nvSpPr>
          <p:cNvPr id="5018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3638" name="Rectangle 6"/>
          <p:cNvSpPr>
            <a:spLocks noChangeArrowheads="1"/>
          </p:cNvSpPr>
          <p:nvPr/>
        </p:nvSpPr>
        <p:spPr bwMode="auto">
          <a:xfrm>
            <a:off x="7516813" y="26098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3639" name="Line 7"/>
          <p:cNvSpPr>
            <a:spLocks noChangeShapeType="1"/>
          </p:cNvSpPr>
          <p:nvPr/>
        </p:nvSpPr>
        <p:spPr bwMode="auto">
          <a:xfrm rot="5400000">
            <a:off x="3887788" y="5256213"/>
            <a:ext cx="223837" cy="1587"/>
          </a:xfrm>
          <a:prstGeom prst="line">
            <a:avLst/>
          </a:prstGeom>
          <a:noFill/>
          <a:ln w="38100">
            <a:solidFill>
              <a:schemeClr val="tx1"/>
            </a:solidFill>
            <a:round/>
            <a:headEnd/>
            <a:tailEnd type="triangle" w="med" len="med"/>
          </a:ln>
        </p:spPr>
        <p:txBody>
          <a:bodyPr/>
          <a:lstStyle/>
          <a:p>
            <a:endParaRPr lang="en-US"/>
          </a:p>
        </p:txBody>
      </p:sp>
      <p:grpSp>
        <p:nvGrpSpPr>
          <p:cNvPr id="2" name="Group 8"/>
          <p:cNvGrpSpPr>
            <a:grpSpLocks/>
          </p:cNvGrpSpPr>
          <p:nvPr/>
        </p:nvGrpSpPr>
        <p:grpSpPr bwMode="auto">
          <a:xfrm rot="5400000">
            <a:off x="3805238" y="4416425"/>
            <a:ext cx="377825" cy="2282825"/>
            <a:chOff x="1290" y="2346"/>
            <a:chExt cx="340" cy="672"/>
          </a:xfrm>
        </p:grpSpPr>
        <p:sp>
          <p:nvSpPr>
            <p:cNvPr id="50212" name="Line 9"/>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0213" name="Line 10"/>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3" name="Group 11"/>
          <p:cNvGrpSpPr>
            <a:grpSpLocks/>
          </p:cNvGrpSpPr>
          <p:nvPr/>
        </p:nvGrpSpPr>
        <p:grpSpPr bwMode="auto">
          <a:xfrm rot="5400000">
            <a:off x="5001419" y="5187157"/>
            <a:ext cx="215900" cy="1312862"/>
            <a:chOff x="1290" y="2346"/>
            <a:chExt cx="340" cy="672"/>
          </a:xfrm>
        </p:grpSpPr>
        <p:sp>
          <p:nvSpPr>
            <p:cNvPr id="50210" name="Line 12"/>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11" name="Line 13"/>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4" name="Group 14"/>
          <p:cNvGrpSpPr>
            <a:grpSpLocks/>
          </p:cNvGrpSpPr>
          <p:nvPr/>
        </p:nvGrpSpPr>
        <p:grpSpPr bwMode="auto">
          <a:xfrm rot="5400000">
            <a:off x="2767807" y="5191918"/>
            <a:ext cx="215900" cy="1312863"/>
            <a:chOff x="1290" y="2346"/>
            <a:chExt cx="340" cy="672"/>
          </a:xfrm>
        </p:grpSpPr>
        <p:sp>
          <p:nvSpPr>
            <p:cNvPr id="50208"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09" name="Line 1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5" name="Group 17"/>
          <p:cNvGrpSpPr>
            <a:grpSpLocks/>
          </p:cNvGrpSpPr>
          <p:nvPr/>
        </p:nvGrpSpPr>
        <p:grpSpPr bwMode="auto">
          <a:xfrm rot="5400000">
            <a:off x="5685631" y="5655469"/>
            <a:ext cx="122238" cy="742950"/>
            <a:chOff x="1290" y="2346"/>
            <a:chExt cx="340" cy="672"/>
          </a:xfrm>
        </p:grpSpPr>
        <p:sp>
          <p:nvSpPr>
            <p:cNvPr id="50206" name="Line 18"/>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7"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6" name="Group 20"/>
          <p:cNvGrpSpPr>
            <a:grpSpLocks/>
          </p:cNvGrpSpPr>
          <p:nvPr/>
        </p:nvGrpSpPr>
        <p:grpSpPr bwMode="auto">
          <a:xfrm rot="5400000">
            <a:off x="2191544" y="5658644"/>
            <a:ext cx="122238" cy="742950"/>
            <a:chOff x="1290" y="2346"/>
            <a:chExt cx="340" cy="672"/>
          </a:xfrm>
        </p:grpSpPr>
        <p:sp>
          <p:nvSpPr>
            <p:cNvPr id="50204" name="Line 2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5" name="Line 2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7" name="Group 23"/>
          <p:cNvGrpSpPr>
            <a:grpSpLocks/>
          </p:cNvGrpSpPr>
          <p:nvPr/>
        </p:nvGrpSpPr>
        <p:grpSpPr bwMode="auto">
          <a:xfrm rot="5400000">
            <a:off x="4410869" y="5660232"/>
            <a:ext cx="122237" cy="742950"/>
            <a:chOff x="1290" y="2346"/>
            <a:chExt cx="340" cy="672"/>
          </a:xfrm>
        </p:grpSpPr>
        <p:sp>
          <p:nvSpPr>
            <p:cNvPr id="50202" name="Line 2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3" name="Line 2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8" name="Group 26"/>
          <p:cNvGrpSpPr>
            <a:grpSpLocks/>
          </p:cNvGrpSpPr>
          <p:nvPr/>
        </p:nvGrpSpPr>
        <p:grpSpPr bwMode="auto">
          <a:xfrm rot="5400000">
            <a:off x="3437731" y="5666582"/>
            <a:ext cx="122237" cy="742950"/>
            <a:chOff x="1290" y="2346"/>
            <a:chExt cx="340" cy="672"/>
          </a:xfrm>
        </p:grpSpPr>
        <p:sp>
          <p:nvSpPr>
            <p:cNvPr id="50200" name="Line 2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1" name="Line 2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093661" name="Text Box 29"/>
          <p:cNvSpPr txBox="1">
            <a:spLocks noChangeArrowheads="1"/>
          </p:cNvSpPr>
          <p:nvPr/>
        </p:nvSpPr>
        <p:spPr bwMode="auto">
          <a:xfrm>
            <a:off x="4441825" y="5184775"/>
            <a:ext cx="1235075"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Primary</a:t>
            </a:r>
          </a:p>
        </p:txBody>
      </p:sp>
      <p:sp>
        <p:nvSpPr>
          <p:cNvPr id="1093662" name="Text Box 30"/>
          <p:cNvSpPr txBox="1">
            <a:spLocks noChangeArrowheads="1"/>
          </p:cNvSpPr>
          <p:nvPr/>
        </p:nvSpPr>
        <p:spPr bwMode="auto">
          <a:xfrm>
            <a:off x="5402263" y="5505450"/>
            <a:ext cx="1643062" cy="457200"/>
          </a:xfrm>
          <a:prstGeom prst="rect">
            <a:avLst/>
          </a:prstGeom>
          <a:noFill/>
          <a:ln w="38100">
            <a:noFill/>
            <a:miter lim="800000"/>
            <a:headEnd/>
            <a:tailEnd/>
          </a:ln>
        </p:spPr>
        <p:txBody>
          <a:bodyPr wrap="none">
            <a:spAutoFit/>
          </a:bodyPr>
          <a:lstStyle/>
          <a:p>
            <a:r>
              <a:rPr lang="en-US" sz="2400">
                <a:solidFill>
                  <a:srgbClr val="FF00FF"/>
                </a:solidFill>
                <a:latin typeface="Arial" charset="0"/>
              </a:rPr>
              <a:t>Secondary</a:t>
            </a:r>
          </a:p>
        </p:txBody>
      </p:sp>
      <p:sp>
        <p:nvSpPr>
          <p:cNvPr id="1093663" name="Text Box 31"/>
          <p:cNvSpPr txBox="1">
            <a:spLocks noChangeArrowheads="1"/>
          </p:cNvSpPr>
          <p:nvPr/>
        </p:nvSpPr>
        <p:spPr bwMode="auto">
          <a:xfrm>
            <a:off x="6140450" y="5837238"/>
            <a:ext cx="12176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Tertiary</a:t>
            </a:r>
          </a:p>
        </p:txBody>
      </p:sp>
      <p:sp>
        <p:nvSpPr>
          <p:cNvPr id="1093664" name="Text Box 32"/>
          <p:cNvSpPr txBox="1">
            <a:spLocks noChangeArrowheads="1"/>
          </p:cNvSpPr>
          <p:nvPr/>
        </p:nvSpPr>
        <p:spPr bwMode="auto">
          <a:xfrm>
            <a:off x="3835400" y="4721225"/>
            <a:ext cx="354013" cy="457200"/>
          </a:xfrm>
          <a:prstGeom prst="rect">
            <a:avLst/>
          </a:prstGeom>
          <a:noFill/>
          <a:ln w="38100">
            <a:noFill/>
            <a:miter lim="800000"/>
            <a:headEnd/>
            <a:tailEnd/>
          </a:ln>
        </p:spPr>
        <p:txBody>
          <a:bodyPr wrap="none">
            <a:spAutoFit/>
          </a:bodyPr>
          <a:lstStyle/>
          <a:p>
            <a:r>
              <a:rPr lang="en-US" sz="2400">
                <a:latin typeface="Arial" charset="0"/>
              </a:rPr>
              <a:t>1</a:t>
            </a:r>
          </a:p>
        </p:txBody>
      </p:sp>
      <p:sp>
        <p:nvSpPr>
          <p:cNvPr id="1093665" name="Text Box 33"/>
          <p:cNvSpPr txBox="1">
            <a:spLocks noChangeArrowheads="1"/>
          </p:cNvSpPr>
          <p:nvPr/>
        </p:nvSpPr>
        <p:spPr bwMode="auto">
          <a:xfrm>
            <a:off x="3238500" y="5170488"/>
            <a:ext cx="354013"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2</a:t>
            </a:r>
          </a:p>
        </p:txBody>
      </p:sp>
      <p:sp>
        <p:nvSpPr>
          <p:cNvPr id="1093666" name="Text Box 34"/>
          <p:cNvSpPr txBox="1">
            <a:spLocks noChangeArrowheads="1"/>
          </p:cNvSpPr>
          <p:nvPr/>
        </p:nvSpPr>
        <p:spPr bwMode="auto">
          <a:xfrm>
            <a:off x="2327275" y="5475288"/>
            <a:ext cx="366713" cy="457200"/>
          </a:xfrm>
          <a:prstGeom prst="rect">
            <a:avLst/>
          </a:prstGeom>
          <a:noFill/>
          <a:ln w="38100">
            <a:noFill/>
            <a:miter lim="800000"/>
            <a:headEnd/>
            <a:tailEnd/>
          </a:ln>
        </p:spPr>
        <p:txBody>
          <a:bodyPr>
            <a:spAutoFit/>
          </a:bodyPr>
          <a:lstStyle/>
          <a:p>
            <a:r>
              <a:rPr lang="en-US" sz="2400">
                <a:solidFill>
                  <a:srgbClr val="D60093"/>
                </a:solidFill>
                <a:latin typeface="Arial" charset="0"/>
              </a:rPr>
              <a:t>4</a:t>
            </a:r>
          </a:p>
        </p:txBody>
      </p:sp>
      <p:sp>
        <p:nvSpPr>
          <p:cNvPr id="1093667" name="Text Box 35"/>
          <p:cNvSpPr txBox="1">
            <a:spLocks noChangeArrowheads="1"/>
          </p:cNvSpPr>
          <p:nvPr/>
        </p:nvSpPr>
        <p:spPr bwMode="auto">
          <a:xfrm>
            <a:off x="1543050" y="5815013"/>
            <a:ext cx="3540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8</a:t>
            </a:r>
          </a:p>
        </p:txBody>
      </p:sp>
      <p:sp>
        <p:nvSpPr>
          <p:cNvPr id="1093668" name="Text Box 36"/>
          <p:cNvSpPr txBox="1">
            <a:spLocks noChangeArrowheads="1"/>
          </p:cNvSpPr>
          <p:nvPr/>
        </p:nvSpPr>
        <p:spPr bwMode="auto">
          <a:xfrm>
            <a:off x="2616200" y="6178550"/>
            <a:ext cx="2846388" cy="457200"/>
          </a:xfrm>
          <a:prstGeom prst="rect">
            <a:avLst/>
          </a:prstGeom>
          <a:noFill/>
          <a:ln w="38100">
            <a:noFill/>
            <a:miter lim="800000"/>
            <a:headEnd/>
            <a:tailEnd/>
          </a:ln>
        </p:spPr>
        <p:txBody>
          <a:bodyPr wrap="none">
            <a:spAutoFit/>
          </a:bodyPr>
          <a:lstStyle/>
          <a:p>
            <a:r>
              <a:rPr lang="en-US" sz="2400" i="1">
                <a:solidFill>
                  <a:srgbClr val="4D4D4D"/>
                </a:solidFill>
                <a:latin typeface="Arial" charset="0"/>
              </a:rPr>
              <a:t>Exponential Growth</a:t>
            </a:r>
          </a:p>
        </p:txBody>
      </p:sp>
      <p:sp>
        <p:nvSpPr>
          <p:cNvPr id="1093669" name="Rectangle 37"/>
          <p:cNvSpPr>
            <a:spLocks noChangeArrowheads="1"/>
          </p:cNvSpPr>
          <p:nvPr/>
        </p:nvSpPr>
        <p:spPr bwMode="auto">
          <a:xfrm>
            <a:off x="1781175" y="2624138"/>
            <a:ext cx="550863" cy="506412"/>
          </a:xfrm>
          <a:prstGeom prst="rect">
            <a:avLst/>
          </a:prstGeom>
          <a:solidFill>
            <a:srgbClr val="FF6600">
              <a:alpha val="4392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3634">
                                            <p:txEl>
                                              <p:pRg st="1" end="1"/>
                                            </p:txEl>
                                          </p:spTgt>
                                        </p:tgtEl>
                                        <p:attrNameLst>
                                          <p:attrName>style.visibility</p:attrName>
                                        </p:attrNameLst>
                                      </p:cBhvr>
                                      <p:to>
                                        <p:strVal val="visible"/>
                                      </p:to>
                                    </p:set>
                                    <p:anim calcmode="lin" valueType="num">
                                      <p:cBhvr additive="base">
                                        <p:cTn id="7" dur="500" fill="hold"/>
                                        <p:tgtEl>
                                          <p:spTgt spid="1093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3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93670"/>
                                        </p:tgtEl>
                                        <p:attrNameLst>
                                          <p:attrName>style.visibility</p:attrName>
                                        </p:attrNameLst>
                                      </p:cBhvr>
                                      <p:to>
                                        <p:strVal val="visible"/>
                                      </p:to>
                                    </p:set>
                                    <p:animEffect transition="in" filter="wipe(left)">
                                      <p:cBhvr>
                                        <p:cTn id="13" dur="2000"/>
                                        <p:tgtEl>
                                          <p:spTgt spid="1093670"/>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1093671"/>
                                        </p:tgtEl>
                                        <p:attrNameLst>
                                          <p:attrName>style.visibility</p:attrName>
                                        </p:attrNameLst>
                                      </p:cBhvr>
                                      <p:to>
                                        <p:strVal val="visible"/>
                                      </p:to>
                                    </p:set>
                                    <p:animEffect transition="in" filter="wipe(left)">
                                      <p:cBhvr>
                                        <p:cTn id="16" dur="2000"/>
                                        <p:tgtEl>
                                          <p:spTgt spid="1093671"/>
                                        </p:tgtEl>
                                      </p:cBhvr>
                                    </p:animEffect>
                                  </p:childTnLst>
                                  <p:subTnLst>
                                    <p:audio>
                                      <p:cMediaNode>
                                        <p:cTn display="0" masterRel="sameClick">
                                          <p:stCondLst>
                                            <p:cond evt="begin" delay="0">
                                              <p:tn val="14"/>
                                            </p:cond>
                                          </p:stCondLst>
                                          <p:endCondLst>
                                            <p:cond evt="onStopAudio" delay="0">
                                              <p:tgtEl>
                                                <p:sldTgt/>
                                              </p:tgtEl>
                                            </p:cond>
                                          </p:endCondLst>
                                        </p:cTn>
                                        <p:tgtEl>
                                          <p:sndTgt r:embed="rId5" name="drumroll.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93669"/>
                                        </p:tgtEl>
                                        <p:attrNameLst>
                                          <p:attrName>style.visibility</p:attrName>
                                        </p:attrNameLst>
                                      </p:cBhvr>
                                      <p:to>
                                        <p:strVal val="visible"/>
                                      </p:to>
                                    </p:set>
                                    <p:animEffect transition="in" filter="fade">
                                      <p:cBhvr>
                                        <p:cTn id="21" dur="500"/>
                                        <p:tgtEl>
                                          <p:spTgt spid="1093669"/>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93634">
                                            <p:txEl>
                                              <p:pRg st="3" end="3"/>
                                            </p:txEl>
                                          </p:spTgt>
                                        </p:tgtEl>
                                        <p:attrNameLst>
                                          <p:attrName>style.visibility</p:attrName>
                                        </p:attrNameLst>
                                      </p:cBhvr>
                                      <p:to>
                                        <p:strVal val="visible"/>
                                      </p:to>
                                    </p:set>
                                    <p:anim calcmode="lin" valueType="num">
                                      <p:cBhvr additive="base">
                                        <p:cTn id="26" dur="500" fill="hold"/>
                                        <p:tgtEl>
                                          <p:spTgt spid="109363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3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93638"/>
                                        </p:tgtEl>
                                        <p:attrNameLst>
                                          <p:attrName>style.visibility</p:attrName>
                                        </p:attrNameLst>
                                      </p:cBhvr>
                                      <p:to>
                                        <p:strVal val="visible"/>
                                      </p:to>
                                    </p:set>
                                    <p:animEffect transition="in" filter="fade">
                                      <p:cBhvr>
                                        <p:cTn id="32" dur="500"/>
                                        <p:tgtEl>
                                          <p:spTgt spid="109363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3634">
                                            <p:txEl>
                                              <p:pRg st="4" end="4"/>
                                            </p:txEl>
                                          </p:spTgt>
                                        </p:tgtEl>
                                        <p:attrNameLst>
                                          <p:attrName>style.visibility</p:attrName>
                                        </p:attrNameLst>
                                      </p:cBhvr>
                                      <p:to>
                                        <p:strVal val="visible"/>
                                      </p:to>
                                    </p:set>
                                    <p:anim calcmode="lin" valueType="num">
                                      <p:cBhvr additive="base">
                                        <p:cTn id="37" dur="500" fill="hold"/>
                                        <p:tgtEl>
                                          <p:spTgt spid="10936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3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93639"/>
                                        </p:tgtEl>
                                        <p:attrNameLst>
                                          <p:attrName>style.visibility</p:attrName>
                                        </p:attrNameLst>
                                      </p:cBhvr>
                                      <p:to>
                                        <p:strVal val="visible"/>
                                      </p:to>
                                    </p:set>
                                    <p:animEffect transition="in" filter="wipe(up)">
                                      <p:cBhvr>
                                        <p:cTn id="43" dur="500"/>
                                        <p:tgtEl>
                                          <p:spTgt spid="1093639"/>
                                        </p:tgtEl>
                                      </p:cBhvr>
                                    </p:animEffect>
                                  </p:childTnLst>
                                  <p:subTnLst>
                                    <p:audio>
                                      <p:cMediaNode>
                                        <p:cTn display="0" masterRel="sameClick">
                                          <p:stCondLst>
                                            <p:cond evt="begin" delay="0">
                                              <p:tn val="41"/>
                                            </p:cond>
                                          </p:stCondLst>
                                          <p:endCondLst>
                                            <p:cond evt="onStopAudio" delay="0">
                                              <p:tgtEl>
                                                <p:sldTgt/>
                                              </p:tgtEl>
                                            </p:cond>
                                          </p:endCondLst>
                                        </p:cTn>
                                        <p:tgtEl>
                                          <p:sndTgt r:embed="rId6" name="hammer.wav"/>
                                        </p:tgtEl>
                                      </p:cMediaNode>
                                    </p:audio>
                                  </p:sub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subTnLst>
                                    <p:audio>
                                      <p:cMediaNode>
                                        <p:cTn display="0" masterRel="sameClick">
                                          <p:stCondLst>
                                            <p:cond evt="begin" delay="0">
                                              <p:tn val="45"/>
                                            </p:cond>
                                          </p:stCondLst>
                                          <p:endCondLst>
                                            <p:cond evt="onStopAudio" delay="0">
                                              <p:tgtEl>
                                                <p:sldTgt/>
                                              </p:tgtEl>
                                            </p:cond>
                                          </p:endCondLst>
                                        </p:cTn>
                                        <p:tgtEl>
                                          <p:sndTgt r:embed="rId6" name="hammer.wav"/>
                                        </p:tgtEl>
                                      </p:cMediaNode>
                                    </p:audio>
                                  </p:sub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6" name="hammer.wav"/>
                                        </p:tgtEl>
                                      </p:cMediaNode>
                                    </p:audio>
                                  </p:subTnLst>
                                </p:cTn>
                              </p:par>
                              <p:par>
                                <p:cTn id="52" presetID="22" presetClass="entr" presetSubtype="1"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6" name="hammer.wav"/>
                                        </p:tgtEl>
                                      </p:cMediaNode>
                                    </p:audio>
                                  </p:sub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6" name="hammer.wav"/>
                                        </p:tgtEl>
                                      </p:cMediaNode>
                                    </p:audio>
                                  </p:subTnLst>
                                </p:cTn>
                              </p:par>
                              <p:par>
                                <p:cTn id="59" presetID="22" presetClass="entr" presetSubtype="1"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subTnLst>
                                    <p:audio>
                                      <p:cMediaNode>
                                        <p:cTn display="0" masterRel="sameClick">
                                          <p:stCondLst>
                                            <p:cond evt="begin" delay="0">
                                              <p:tn val="59"/>
                                            </p:cond>
                                          </p:stCondLst>
                                          <p:endCondLst>
                                            <p:cond evt="onStopAudio" delay="0">
                                              <p:tgtEl>
                                                <p:sldTgt/>
                                              </p:tgtEl>
                                            </p:cond>
                                          </p:endCondLst>
                                        </p:cTn>
                                        <p:tgtEl>
                                          <p:sndTgt r:embed="rId6" name="hammer.wav"/>
                                        </p:tgtEl>
                                      </p:cMediaNode>
                                    </p:audio>
                                  </p:subTnLst>
                                </p:cTn>
                              </p:par>
                              <p:par>
                                <p:cTn id="62" presetID="22" presetClass="entr" presetSubtype="1"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subTnLst>
                                    <p:audio>
                                      <p:cMediaNode>
                                        <p:cTn display="0" masterRel="sameClick">
                                          <p:stCondLst>
                                            <p:cond evt="begin" delay="0">
                                              <p:tn val="62"/>
                                            </p:cond>
                                          </p:stCondLst>
                                          <p:endCondLst>
                                            <p:cond evt="onStopAudio" delay="0">
                                              <p:tgtEl>
                                                <p:sldTgt/>
                                              </p:tgtEl>
                                            </p:cond>
                                          </p:endCondLst>
                                        </p:cTn>
                                        <p:tgtEl>
                                          <p:sndTgt r:embed="rId6" name="hammer.wav"/>
                                        </p:tgtEl>
                                      </p:cMediaNode>
                                    </p:audio>
                                  </p:subTnLst>
                                </p:cTn>
                              </p:par>
                              <p:par>
                                <p:cTn id="65" presetID="22" presetClass="entr" presetSubtype="1"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subTnLst>
                                    <p:audio>
                                      <p:cMediaNode>
                                        <p:cTn display="0" masterRel="sameClick">
                                          <p:stCondLst>
                                            <p:cond evt="begin" delay="0">
                                              <p:tn val="65"/>
                                            </p:cond>
                                          </p:stCondLst>
                                          <p:endCondLst>
                                            <p:cond evt="onStopAudio" delay="0">
                                              <p:tgtEl>
                                                <p:sldTgt/>
                                              </p:tgtEl>
                                            </p:cond>
                                          </p:endCondLst>
                                        </p:cTn>
                                        <p:tgtEl>
                                          <p:sndTgt r:embed="rId6" name="hammer.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093661"/>
                                        </p:tgtEl>
                                        <p:attrNameLst>
                                          <p:attrName>style.visibility</p:attrName>
                                        </p:attrNameLst>
                                      </p:cBhvr>
                                      <p:to>
                                        <p:strVal val="visible"/>
                                      </p:to>
                                    </p:set>
                                    <p:anim calcmode="lin" valueType="num">
                                      <p:cBhvr additive="base">
                                        <p:cTn id="72" dur="500" fill="hold"/>
                                        <p:tgtEl>
                                          <p:spTgt spid="1093661"/>
                                        </p:tgtEl>
                                        <p:attrNameLst>
                                          <p:attrName>ppt_x</p:attrName>
                                        </p:attrNameLst>
                                      </p:cBhvr>
                                      <p:tavLst>
                                        <p:tav tm="0">
                                          <p:val>
                                            <p:strVal val="1+#ppt_w/2"/>
                                          </p:val>
                                        </p:tav>
                                        <p:tav tm="100000">
                                          <p:val>
                                            <p:strVal val="#ppt_x"/>
                                          </p:val>
                                        </p:tav>
                                      </p:tavLst>
                                    </p:anim>
                                    <p:anim calcmode="lin" valueType="num">
                                      <p:cBhvr additive="base">
                                        <p:cTn id="73" dur="500" fill="hold"/>
                                        <p:tgtEl>
                                          <p:spTgt spid="10936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093662"/>
                                        </p:tgtEl>
                                        <p:attrNameLst>
                                          <p:attrName>style.visibility</p:attrName>
                                        </p:attrNameLst>
                                      </p:cBhvr>
                                      <p:to>
                                        <p:strVal val="visible"/>
                                      </p:to>
                                    </p:set>
                                    <p:anim calcmode="lin" valueType="num">
                                      <p:cBhvr additive="base">
                                        <p:cTn id="78" dur="500" fill="hold"/>
                                        <p:tgtEl>
                                          <p:spTgt spid="1093662"/>
                                        </p:tgtEl>
                                        <p:attrNameLst>
                                          <p:attrName>ppt_x</p:attrName>
                                        </p:attrNameLst>
                                      </p:cBhvr>
                                      <p:tavLst>
                                        <p:tav tm="0">
                                          <p:val>
                                            <p:strVal val="1+#ppt_w/2"/>
                                          </p:val>
                                        </p:tav>
                                        <p:tav tm="100000">
                                          <p:val>
                                            <p:strVal val="#ppt_x"/>
                                          </p:val>
                                        </p:tav>
                                      </p:tavLst>
                                    </p:anim>
                                    <p:anim calcmode="lin" valueType="num">
                                      <p:cBhvr additive="base">
                                        <p:cTn id="79" dur="500" fill="hold"/>
                                        <p:tgtEl>
                                          <p:spTgt spid="1093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093663"/>
                                        </p:tgtEl>
                                        <p:attrNameLst>
                                          <p:attrName>style.visibility</p:attrName>
                                        </p:attrNameLst>
                                      </p:cBhvr>
                                      <p:to>
                                        <p:strVal val="visible"/>
                                      </p:to>
                                    </p:set>
                                    <p:anim calcmode="lin" valueType="num">
                                      <p:cBhvr additive="base">
                                        <p:cTn id="84" dur="500" fill="hold"/>
                                        <p:tgtEl>
                                          <p:spTgt spid="1093663"/>
                                        </p:tgtEl>
                                        <p:attrNameLst>
                                          <p:attrName>ppt_x</p:attrName>
                                        </p:attrNameLst>
                                      </p:cBhvr>
                                      <p:tavLst>
                                        <p:tav tm="0">
                                          <p:val>
                                            <p:strVal val="1+#ppt_w/2"/>
                                          </p:val>
                                        </p:tav>
                                        <p:tav tm="100000">
                                          <p:val>
                                            <p:strVal val="#ppt_x"/>
                                          </p:val>
                                        </p:tav>
                                      </p:tavLst>
                                    </p:anim>
                                    <p:anim calcmode="lin" valueType="num">
                                      <p:cBhvr additive="base">
                                        <p:cTn id="85" dur="500" fill="hold"/>
                                        <p:tgtEl>
                                          <p:spTgt spid="1093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093664"/>
                                        </p:tgtEl>
                                        <p:attrNameLst>
                                          <p:attrName>style.visibility</p:attrName>
                                        </p:attrNameLst>
                                      </p:cBhvr>
                                      <p:to>
                                        <p:strVal val="visible"/>
                                      </p:to>
                                    </p:set>
                                    <p:anim calcmode="lin" valueType="num">
                                      <p:cBhvr additive="base">
                                        <p:cTn id="90" dur="500" fill="hold"/>
                                        <p:tgtEl>
                                          <p:spTgt spid="1093664"/>
                                        </p:tgtEl>
                                        <p:attrNameLst>
                                          <p:attrName>ppt_x</p:attrName>
                                        </p:attrNameLst>
                                      </p:cBhvr>
                                      <p:tavLst>
                                        <p:tav tm="0">
                                          <p:val>
                                            <p:strVal val="1+#ppt_w/2"/>
                                          </p:val>
                                        </p:tav>
                                        <p:tav tm="100000">
                                          <p:val>
                                            <p:strVal val="#ppt_x"/>
                                          </p:val>
                                        </p:tav>
                                      </p:tavLst>
                                    </p:anim>
                                    <p:anim calcmode="lin" valueType="num">
                                      <p:cBhvr additive="base">
                                        <p:cTn id="91" dur="500" fill="hold"/>
                                        <p:tgtEl>
                                          <p:spTgt spid="1093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iterate type="lt">
                                    <p:tmPct val="10000"/>
                                  </p:iterate>
                                  <p:childTnLst>
                                    <p:set>
                                      <p:cBhvr>
                                        <p:cTn id="95" dur="1" fill="hold">
                                          <p:stCondLst>
                                            <p:cond delay="0"/>
                                          </p:stCondLst>
                                        </p:cTn>
                                        <p:tgtEl>
                                          <p:spTgt spid="1093665"/>
                                        </p:tgtEl>
                                        <p:attrNameLst>
                                          <p:attrName>style.visibility</p:attrName>
                                        </p:attrNameLst>
                                      </p:cBhvr>
                                      <p:to>
                                        <p:strVal val="visible"/>
                                      </p:to>
                                    </p:set>
                                    <p:anim calcmode="lin" valueType="num">
                                      <p:cBhvr additive="base">
                                        <p:cTn id="96" dur="500" fill="hold"/>
                                        <p:tgtEl>
                                          <p:spTgt spid="1093665"/>
                                        </p:tgtEl>
                                        <p:attrNameLst>
                                          <p:attrName>ppt_x</p:attrName>
                                        </p:attrNameLst>
                                      </p:cBhvr>
                                      <p:tavLst>
                                        <p:tav tm="0">
                                          <p:val>
                                            <p:strVal val="1+#ppt_w/2"/>
                                          </p:val>
                                        </p:tav>
                                        <p:tav tm="100000">
                                          <p:val>
                                            <p:strVal val="#ppt_x"/>
                                          </p:val>
                                        </p:tav>
                                      </p:tavLst>
                                    </p:anim>
                                    <p:anim calcmode="lin" valueType="num">
                                      <p:cBhvr additive="base">
                                        <p:cTn id="97" dur="500" fill="hold"/>
                                        <p:tgtEl>
                                          <p:spTgt spid="10936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iterate type="lt">
                                    <p:tmPct val="10000"/>
                                  </p:iterate>
                                  <p:childTnLst>
                                    <p:set>
                                      <p:cBhvr>
                                        <p:cTn id="101" dur="1" fill="hold">
                                          <p:stCondLst>
                                            <p:cond delay="0"/>
                                          </p:stCondLst>
                                        </p:cTn>
                                        <p:tgtEl>
                                          <p:spTgt spid="1093666"/>
                                        </p:tgtEl>
                                        <p:attrNameLst>
                                          <p:attrName>style.visibility</p:attrName>
                                        </p:attrNameLst>
                                      </p:cBhvr>
                                      <p:to>
                                        <p:strVal val="visible"/>
                                      </p:to>
                                    </p:set>
                                    <p:anim calcmode="lin" valueType="num">
                                      <p:cBhvr additive="base">
                                        <p:cTn id="102" dur="500" fill="hold"/>
                                        <p:tgtEl>
                                          <p:spTgt spid="1093666"/>
                                        </p:tgtEl>
                                        <p:attrNameLst>
                                          <p:attrName>ppt_x</p:attrName>
                                        </p:attrNameLst>
                                      </p:cBhvr>
                                      <p:tavLst>
                                        <p:tav tm="0">
                                          <p:val>
                                            <p:strVal val="1+#ppt_w/2"/>
                                          </p:val>
                                        </p:tav>
                                        <p:tav tm="100000">
                                          <p:val>
                                            <p:strVal val="#ppt_x"/>
                                          </p:val>
                                        </p:tav>
                                      </p:tavLst>
                                    </p:anim>
                                    <p:anim calcmode="lin" valueType="num">
                                      <p:cBhvr additive="base">
                                        <p:cTn id="103" dur="500" fill="hold"/>
                                        <p:tgtEl>
                                          <p:spTgt spid="10936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iterate type="lt">
                                    <p:tmPct val="10000"/>
                                  </p:iterate>
                                  <p:childTnLst>
                                    <p:set>
                                      <p:cBhvr>
                                        <p:cTn id="107" dur="1" fill="hold">
                                          <p:stCondLst>
                                            <p:cond delay="0"/>
                                          </p:stCondLst>
                                        </p:cTn>
                                        <p:tgtEl>
                                          <p:spTgt spid="1093667"/>
                                        </p:tgtEl>
                                        <p:attrNameLst>
                                          <p:attrName>style.visibility</p:attrName>
                                        </p:attrNameLst>
                                      </p:cBhvr>
                                      <p:to>
                                        <p:strVal val="visible"/>
                                      </p:to>
                                    </p:set>
                                    <p:anim calcmode="lin" valueType="num">
                                      <p:cBhvr additive="base">
                                        <p:cTn id="108" dur="500" fill="hold"/>
                                        <p:tgtEl>
                                          <p:spTgt spid="1093667"/>
                                        </p:tgtEl>
                                        <p:attrNameLst>
                                          <p:attrName>ppt_x</p:attrName>
                                        </p:attrNameLst>
                                      </p:cBhvr>
                                      <p:tavLst>
                                        <p:tav tm="0">
                                          <p:val>
                                            <p:strVal val="1+#ppt_w/2"/>
                                          </p:val>
                                        </p:tav>
                                        <p:tav tm="100000">
                                          <p:val>
                                            <p:strVal val="#ppt_x"/>
                                          </p:val>
                                        </p:tav>
                                      </p:tavLst>
                                    </p:anim>
                                    <p:anim calcmode="lin" valueType="num">
                                      <p:cBhvr additive="base">
                                        <p:cTn id="109" dur="500" fill="hold"/>
                                        <p:tgtEl>
                                          <p:spTgt spid="10936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iterate type="lt">
                                    <p:tmPct val="10000"/>
                                  </p:iterate>
                                  <p:childTnLst>
                                    <p:set>
                                      <p:cBhvr>
                                        <p:cTn id="113" dur="1" fill="hold">
                                          <p:stCondLst>
                                            <p:cond delay="0"/>
                                          </p:stCondLst>
                                        </p:cTn>
                                        <p:tgtEl>
                                          <p:spTgt spid="1093668"/>
                                        </p:tgtEl>
                                        <p:attrNameLst>
                                          <p:attrName>style.visibility</p:attrName>
                                        </p:attrNameLst>
                                      </p:cBhvr>
                                      <p:to>
                                        <p:strVal val="visible"/>
                                      </p:to>
                                    </p:set>
                                    <p:anim calcmode="lin" valueType="num">
                                      <p:cBhvr additive="base">
                                        <p:cTn id="114" dur="500" fill="hold"/>
                                        <p:tgtEl>
                                          <p:spTgt spid="1093668"/>
                                        </p:tgtEl>
                                        <p:attrNameLst>
                                          <p:attrName>ppt_x</p:attrName>
                                        </p:attrNameLst>
                                      </p:cBhvr>
                                      <p:tavLst>
                                        <p:tav tm="0">
                                          <p:val>
                                            <p:strVal val="1+#ppt_w/2"/>
                                          </p:val>
                                        </p:tav>
                                        <p:tav tm="100000">
                                          <p:val>
                                            <p:strVal val="#ppt_x"/>
                                          </p:val>
                                        </p:tav>
                                      </p:tavLst>
                                    </p:anim>
                                    <p:anim calcmode="lin" valueType="num">
                                      <p:cBhvr additive="base">
                                        <p:cTn id="115" dur="500" fill="hold"/>
                                        <p:tgtEl>
                                          <p:spTgt spid="10936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70" grpId="0"/>
      <p:bldP spid="1093671" grpId="0"/>
      <p:bldP spid="1093638" grpId="0" animBg="1"/>
      <p:bldP spid="1093639" grpId="0" animBg="1"/>
      <p:bldP spid="1093661" grpId="0"/>
      <p:bldP spid="1093662" grpId="0"/>
      <p:bldP spid="1093663" grpId="0"/>
      <p:bldP spid="1093664" grpId="0"/>
      <p:bldP spid="1093665" grpId="0"/>
      <p:bldP spid="1093666" grpId="0"/>
      <p:bldP spid="1093667" grpId="0"/>
      <p:bldP spid="1093668" grpId="0"/>
      <p:bldP spid="10936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r>
              <a:rPr lang="en-US" sz="2400">
                <a:solidFill>
                  <a:srgbClr val="000000"/>
                </a:solidFill>
                <a:latin typeface="Arial" charset="0"/>
                <a:ea typeface="Calibri" pitchFamily="34" charset="0"/>
                <a:cs typeface="Times New Roman" pitchFamily="18" charset="0"/>
                <a:sym typeface="Symbol" pitchFamily="18" charset="2"/>
              </a:rPr>
              <a:t>We call the minimum  mass of a fissionable material which will sustain the fission process by itself the                                                     </a:t>
            </a:r>
            <a:r>
              <a:rPr lang="en-US" sz="2400" b="1">
                <a:solidFill>
                  <a:srgbClr val="000000"/>
                </a:solidFill>
                <a:latin typeface="Arial" charset="0"/>
                <a:ea typeface="Calibri" pitchFamily="34" charset="0"/>
                <a:cs typeface="Times New Roman" pitchFamily="18" charset="0"/>
                <a:sym typeface="Symbol" pitchFamily="18" charset="2"/>
              </a:rPr>
              <a:t>critical mass</a:t>
            </a:r>
            <a:r>
              <a:rPr lang="en-US" sz="2400">
                <a:solidFill>
                  <a:srgbClr val="000000"/>
                </a:solidFill>
                <a:latin typeface="Arial" charset="0"/>
                <a:ea typeface="Calibri" pitchFamily="34" charset="0"/>
                <a:cs typeface="Times New Roman" pitchFamily="18" charset="0"/>
                <a:sym typeface="Symbol" pitchFamily="18" charset="2"/>
              </a:rPr>
              <a:t>.</a:t>
            </a: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sym typeface="Symbol" pitchFamily="18" charset="2"/>
              </a:rPr>
              <a:t>Note that </a:t>
            </a:r>
            <a:r>
              <a:rPr lang="en-US" sz="2400" baseline="30000">
                <a:solidFill>
                  <a:srgbClr val="000000"/>
                </a:solidFill>
                <a:latin typeface="Arial" charset="0"/>
                <a:ea typeface="Calibri" pitchFamily="34" charset="0"/>
                <a:cs typeface="Times New Roman" pitchFamily="18" charset="0"/>
                <a:sym typeface="Symbol" pitchFamily="18" charset="2"/>
              </a:rPr>
              <a:t>238</a:t>
            </a:r>
            <a:r>
              <a:rPr lang="en-US" sz="2400">
                <a:solidFill>
                  <a:srgbClr val="000000"/>
                </a:solidFill>
                <a:latin typeface="Arial" charset="0"/>
                <a:ea typeface="Calibri" pitchFamily="34" charset="0"/>
                <a:cs typeface="Times New Roman" pitchFamily="18" charset="0"/>
                <a:sym typeface="Symbol" pitchFamily="18" charset="2"/>
              </a:rPr>
              <a:t>U is                                                                    not even in this list.</a:t>
            </a:r>
          </a:p>
          <a:p>
            <a:pPr>
              <a:spcBef>
                <a:spcPct val="20000"/>
              </a:spcBef>
              <a:buFont typeface="Symbol" pitchFamily="18" charset="2"/>
              <a:buChar char="·"/>
            </a:pPr>
            <a:r>
              <a:rPr lang="en-US" sz="2400">
                <a:solidFill>
                  <a:srgbClr val="000000"/>
                </a:solidFill>
                <a:latin typeface="Arial" charset="0"/>
                <a:ea typeface="Calibri" pitchFamily="34" charset="0"/>
                <a:cs typeface="Times New Roman" pitchFamily="18" charset="0"/>
                <a:sym typeface="Symbol" pitchFamily="18" charset="2"/>
              </a:rPr>
              <a:t>This is why we                                                                  must  enrich                                                                  naturally-occurring                                                            uranium for                                                                       reactor usage.</a:t>
            </a:r>
          </a:p>
        </p:txBody>
      </p:sp>
      <p:sp>
        <p:nvSpPr>
          <p:cNvPr id="512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95684" name="Picture 4"/>
          <p:cNvPicPr>
            <a:picLocks noChangeAspect="1" noChangeArrowheads="1"/>
          </p:cNvPicPr>
          <p:nvPr/>
        </p:nvPicPr>
        <p:blipFill>
          <a:blip r:embed="rId5" cstate="print"/>
          <a:srcRect/>
          <a:stretch>
            <a:fillRect/>
          </a:stretch>
        </p:blipFill>
        <p:spPr bwMode="auto">
          <a:xfrm>
            <a:off x="3471863" y="2586038"/>
            <a:ext cx="5478462" cy="41703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682">
                                            <p:txEl>
                                              <p:pRg st="1" end="1"/>
                                            </p:txEl>
                                          </p:spTgt>
                                        </p:tgtEl>
                                        <p:attrNameLst>
                                          <p:attrName>style.visibility</p:attrName>
                                        </p:attrNameLst>
                                      </p:cBhvr>
                                      <p:to>
                                        <p:strVal val="visible"/>
                                      </p:to>
                                    </p:set>
                                    <p:anim calcmode="lin" valueType="num">
                                      <p:cBhvr additive="base">
                                        <p:cTn id="7" dur="500" fill="hold"/>
                                        <p:tgtEl>
                                          <p:spTgt spid="1095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1095684"/>
                                        </p:tgtEl>
                                        <p:attrNameLst>
                                          <p:attrName>style.visibility</p:attrName>
                                        </p:attrNameLst>
                                      </p:cBhvr>
                                      <p:to>
                                        <p:strVal val="visible"/>
                                      </p:to>
                                    </p:set>
                                    <p:animEffect transition="in" filter="diamond(in)">
                                      <p:cBhvr>
                                        <p:cTn id="11" dur="2000"/>
                                        <p:tgtEl>
                                          <p:spTgt spid="109568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95682">
                                            <p:txEl>
                                              <p:pRg st="2" end="2"/>
                                            </p:txEl>
                                          </p:spTgt>
                                        </p:tgtEl>
                                        <p:attrNameLst>
                                          <p:attrName>style.visibility</p:attrName>
                                        </p:attrNameLst>
                                      </p:cBhvr>
                                      <p:to>
                                        <p:strVal val="visible"/>
                                      </p:to>
                                    </p:set>
                                    <p:anim calcmode="lin" valueType="num">
                                      <p:cBhvr additive="base">
                                        <p:cTn id="16" dur="500" fill="hold"/>
                                        <p:tgtEl>
                                          <p:spTgt spid="109568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5682">
                                            <p:txEl>
                                              <p:pRg st="3" end="3"/>
                                            </p:txEl>
                                          </p:spTgt>
                                        </p:tgtEl>
                                        <p:attrNameLst>
                                          <p:attrName>style.visibility</p:attrName>
                                        </p:attrNameLst>
                                      </p:cBhvr>
                                      <p:to>
                                        <p:strVal val="visible"/>
                                      </p:to>
                                    </p:set>
                                    <p:anim calcmode="lin" valueType="num">
                                      <p:cBhvr additive="base">
                                        <p:cTn id="22" dur="500" fill="hold"/>
                                        <p:tgtEl>
                                          <p:spTgt spid="109568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685800" y="1401763"/>
            <a:ext cx="7772400" cy="4789487"/>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Guidance: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Specific energy has units of J kg</a:t>
            </a:r>
            <a:r>
              <a:rPr lang="en-US" sz="2400" baseline="30000">
                <a:solidFill>
                  <a:srgbClr val="000000"/>
                </a:solidFill>
                <a:latin typeface="Arial" charset="0"/>
                <a:ea typeface="Calibri" pitchFamily="34" charset="0"/>
                <a:cs typeface="Arial" charset="0"/>
              </a:rPr>
              <a:t>-1</a:t>
            </a:r>
            <a:r>
              <a:rPr lang="en-US" sz="2400">
                <a:solidFill>
                  <a:srgbClr val="000000"/>
                </a:solidFill>
                <a:latin typeface="Arial" charset="0"/>
                <a:ea typeface="Calibri" pitchFamily="34" charset="0"/>
                <a:cs typeface="Arial" charset="0"/>
              </a:rPr>
              <a:t>; energy density has units of J m</a:t>
            </a:r>
            <a:r>
              <a:rPr lang="en-US" sz="2400" baseline="30000">
                <a:solidFill>
                  <a:srgbClr val="000000"/>
                </a:solidFill>
                <a:latin typeface="Arial" charset="0"/>
                <a:ea typeface="Calibri" pitchFamily="34" charset="0"/>
                <a:cs typeface="Arial" charset="0"/>
              </a:rPr>
              <a:t>-3</a:t>
            </a:r>
            <a:r>
              <a:rPr lang="en-US" sz="2400">
                <a:solidFill>
                  <a:srgbClr val="000000"/>
                </a:solidFill>
                <a:latin typeface="Arial" charset="0"/>
                <a:ea typeface="Calibri" pitchFamily="34" charset="0"/>
                <a:cs typeface="Arial" charset="0"/>
              </a:rPr>
              <a:t> </a:t>
            </a:r>
          </a:p>
          <a:p>
            <a:pPr marL="609600" indent="-609600">
              <a:spcBef>
                <a:spcPct val="20000"/>
              </a:spcBef>
            </a:pPr>
            <a:r>
              <a:rPr lang="en-US" sz="2400">
                <a:solidFill>
                  <a:srgbClr val="000000"/>
                </a:solidFill>
                <a:latin typeface="Arial" charset="0"/>
                <a:ea typeface="Calibri" pitchFamily="34" charset="0"/>
                <a:cs typeface="Arial" charset="0"/>
              </a:rPr>
              <a:t>• The description of the basic features of nuclear power stations must include the use of control rods, moderators and heat exchangers </a:t>
            </a:r>
          </a:p>
          <a:p>
            <a:pPr marL="609600" indent="-609600">
              <a:spcBef>
                <a:spcPct val="20000"/>
              </a:spcBef>
            </a:pPr>
            <a:r>
              <a:rPr lang="en-US" sz="2400">
                <a:solidFill>
                  <a:srgbClr val="000000"/>
                </a:solidFill>
                <a:latin typeface="Arial" charset="0"/>
                <a:ea typeface="Calibri" pitchFamily="34" charset="0"/>
                <a:cs typeface="Arial" charset="0"/>
              </a:rPr>
              <a:t>• Derivation of the wind generator equation is not required but an awareness of relevant assumptions and limitations is required </a:t>
            </a:r>
          </a:p>
          <a:p>
            <a:pPr marL="609600" indent="-609600">
              <a:spcBef>
                <a:spcPct val="20000"/>
              </a:spcBef>
            </a:pPr>
            <a:r>
              <a:rPr lang="en-US" sz="2400">
                <a:solidFill>
                  <a:srgbClr val="000000"/>
                </a:solidFill>
                <a:latin typeface="Arial" charset="0"/>
                <a:ea typeface="Calibri" pitchFamily="34" charset="0"/>
                <a:cs typeface="Arial" charset="0"/>
              </a:rPr>
              <a:t>• Students are expected to be aware of new and developing technologies which may become important during the life of this guide</a:t>
            </a:r>
            <a:endParaRPr lang="en-US" sz="2400" b="1">
              <a:solidFill>
                <a:srgbClr val="000000"/>
              </a:solidFill>
              <a:latin typeface="Arial" charset="0"/>
              <a:ea typeface="Calibri" pitchFamily="34" charset="0"/>
              <a:cs typeface="Arial" charset="0"/>
            </a:endParaRPr>
          </a:p>
        </p:txBody>
      </p:sp>
      <p:sp>
        <p:nvSpPr>
          <p:cNvPr id="614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0386">
                                            <p:txEl>
                                              <p:pRg st="0" end="0"/>
                                            </p:txEl>
                                          </p:spTgt>
                                        </p:tgtEl>
                                        <p:attrNameLst>
                                          <p:attrName>style.visibility</p:attrName>
                                        </p:attrNameLst>
                                      </p:cBhvr>
                                      <p:to>
                                        <p:strVal val="visible"/>
                                      </p:to>
                                    </p:set>
                                    <p:anim calcmode="lin" valueType="num">
                                      <p:cBhvr additive="base">
                                        <p:cTn id="7" dur="500" fill="hold"/>
                                        <p:tgtEl>
                                          <p:spTgt spid="1040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0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0386">
                                            <p:txEl>
                                              <p:pRg st="1" end="1"/>
                                            </p:txEl>
                                          </p:spTgt>
                                        </p:tgtEl>
                                        <p:attrNameLst>
                                          <p:attrName>style.visibility</p:attrName>
                                        </p:attrNameLst>
                                      </p:cBhvr>
                                      <p:to>
                                        <p:strVal val="visible"/>
                                      </p:to>
                                    </p:set>
                                    <p:anim calcmode="lin" valueType="num">
                                      <p:cBhvr additive="base">
                                        <p:cTn id="13" dur="500" fill="hold"/>
                                        <p:tgtEl>
                                          <p:spTgt spid="1040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0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0386">
                                            <p:txEl>
                                              <p:pRg st="2" end="2"/>
                                            </p:txEl>
                                          </p:spTgt>
                                        </p:tgtEl>
                                        <p:attrNameLst>
                                          <p:attrName>style.visibility</p:attrName>
                                        </p:attrNameLst>
                                      </p:cBhvr>
                                      <p:to>
                                        <p:strVal val="visible"/>
                                      </p:to>
                                    </p:set>
                                    <p:anim calcmode="lin" valueType="num">
                                      <p:cBhvr additive="base">
                                        <p:cTn id="19" dur="500" fill="hold"/>
                                        <p:tgtEl>
                                          <p:spTgt spid="1040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0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0386">
                                            <p:txEl>
                                              <p:pRg st="3" end="3"/>
                                            </p:txEl>
                                          </p:spTgt>
                                        </p:tgtEl>
                                        <p:attrNameLst>
                                          <p:attrName>style.visibility</p:attrName>
                                        </p:attrNameLst>
                                      </p:cBhvr>
                                      <p:to>
                                        <p:strVal val="visible"/>
                                      </p:to>
                                    </p:set>
                                    <p:anim calcmode="lin" valueType="num">
                                      <p:cBhvr additive="base">
                                        <p:cTn id="25" dur="500" fill="hold"/>
                                        <p:tgtEl>
                                          <p:spTgt spid="1040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03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0386">
                                            <p:txEl>
                                              <p:pRg st="4" end="4"/>
                                            </p:txEl>
                                          </p:spTgt>
                                        </p:tgtEl>
                                        <p:attrNameLst>
                                          <p:attrName>style.visibility</p:attrName>
                                        </p:attrNameLst>
                                      </p:cBhvr>
                                      <p:to>
                                        <p:strVal val="visible"/>
                                      </p:to>
                                    </p:set>
                                    <p:anim calcmode="lin" valueType="num">
                                      <p:cBhvr additive="base">
                                        <p:cTn id="31" dur="500" fill="hold"/>
                                        <p:tgtEl>
                                          <p:spTgt spid="1040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0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a nuclear reactor, a </a:t>
            </a:r>
            <a:r>
              <a:rPr lang="en-US" sz="2400" b="1">
                <a:solidFill>
                  <a:srgbClr val="000000"/>
                </a:solidFill>
                <a:latin typeface="Arial" charset="0"/>
                <a:ea typeface="Calibri" pitchFamily="34" charset="0"/>
                <a:cs typeface="Times New Roman" pitchFamily="18" charset="0"/>
              </a:rPr>
              <a:t>controlled</a:t>
            </a:r>
            <a:r>
              <a:rPr lang="en-US" sz="2400">
                <a:solidFill>
                  <a:srgbClr val="000000"/>
                </a:solidFill>
                <a:latin typeface="Arial" charset="0"/>
                <a:ea typeface="Calibri" pitchFamily="34" charset="0"/>
                <a:cs typeface="Times New Roman" pitchFamily="18" charset="0"/>
              </a:rPr>
              <a:t> nuclear reaction is desired so that we merely sustain the reaction without growing it.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In a nuclear bomb, an </a:t>
            </a:r>
            <a:r>
              <a:rPr lang="en-US" sz="2400" b="1">
                <a:solidFill>
                  <a:srgbClr val="000000"/>
                </a:solidFill>
                <a:latin typeface="Arial" charset="0"/>
                <a:ea typeface="Calibri" pitchFamily="34" charset="0"/>
                <a:cs typeface="Times New Roman" pitchFamily="18" charset="0"/>
                <a:sym typeface="Symbol" pitchFamily="18" charset="2"/>
              </a:rPr>
              <a:t>uncontrolled</a:t>
            </a:r>
            <a:r>
              <a:rPr lang="en-US" sz="2400">
                <a:solidFill>
                  <a:srgbClr val="000000"/>
                </a:solidFill>
                <a:latin typeface="Arial" charset="0"/>
                <a:ea typeface="Calibri" pitchFamily="34" charset="0"/>
                <a:cs typeface="Times New Roman" pitchFamily="18" charset="0"/>
                <a:sym typeface="Symbol" pitchFamily="18" charset="2"/>
              </a:rPr>
              <a:t> nuclear reaction</a:t>
            </a:r>
            <a:r>
              <a:rPr lang="en-US" sz="2400">
                <a:solidFill>
                  <a:srgbClr val="000000"/>
                </a:solidFill>
                <a:latin typeface="Arial" charset="0"/>
                <a:ea typeface="Calibri" pitchFamily="34" charset="0"/>
                <a:cs typeface="Times New Roman" pitchFamily="18" charset="0"/>
              </a:rPr>
              <a:t> is desired so that we have an immense and very rapid energy release.</a:t>
            </a:r>
          </a:p>
        </p:txBody>
      </p:sp>
      <p:grpSp>
        <p:nvGrpSpPr>
          <p:cNvPr id="2" name="Group 3"/>
          <p:cNvGrpSpPr>
            <a:grpSpLocks/>
          </p:cNvGrpSpPr>
          <p:nvPr/>
        </p:nvGrpSpPr>
        <p:grpSpPr bwMode="auto">
          <a:xfrm>
            <a:off x="938213" y="4270375"/>
            <a:ext cx="7194550" cy="1196975"/>
            <a:chOff x="591" y="2744"/>
            <a:chExt cx="4532" cy="754"/>
          </a:xfrm>
        </p:grpSpPr>
        <p:sp>
          <p:nvSpPr>
            <p:cNvPr id="52266" name="Rectangle 4"/>
            <p:cNvSpPr>
              <a:spLocks noChangeArrowheads="1"/>
            </p:cNvSpPr>
            <p:nvPr/>
          </p:nvSpPr>
          <p:spPr bwMode="auto">
            <a:xfrm>
              <a:off x="591" y="2744"/>
              <a:ext cx="4532" cy="704"/>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52267" name="Text Box 5"/>
            <p:cNvSpPr txBox="1">
              <a:spLocks noChangeArrowheads="1"/>
            </p:cNvSpPr>
            <p:nvPr/>
          </p:nvSpPr>
          <p:spPr bwMode="auto">
            <a:xfrm>
              <a:off x="3852" y="3210"/>
              <a:ext cx="1250" cy="288"/>
            </a:xfrm>
            <a:prstGeom prst="rect">
              <a:avLst/>
            </a:prstGeom>
            <a:noFill/>
            <a:ln w="9525">
              <a:noFill/>
              <a:miter lim="800000"/>
              <a:headEnd/>
              <a:tailEnd/>
            </a:ln>
          </p:spPr>
          <p:txBody>
            <a:bodyPr>
              <a:spAutoFit/>
            </a:bodyPr>
            <a:lstStyle/>
            <a:p>
              <a:pPr algn="r">
                <a:spcBef>
                  <a:spcPct val="50000"/>
                </a:spcBef>
              </a:pPr>
              <a:r>
                <a:rPr lang="en-US" sz="2400">
                  <a:solidFill>
                    <a:schemeClr val="hlink"/>
                  </a:solidFill>
                  <a:latin typeface="Arial" charset="0"/>
                </a:rPr>
                <a:t>controlled</a:t>
              </a:r>
            </a:p>
          </p:txBody>
        </p:sp>
      </p:grpSp>
      <p:grpSp>
        <p:nvGrpSpPr>
          <p:cNvPr id="3" name="Group 6"/>
          <p:cNvGrpSpPr>
            <a:grpSpLocks/>
          </p:cNvGrpSpPr>
          <p:nvPr/>
        </p:nvGrpSpPr>
        <p:grpSpPr bwMode="auto">
          <a:xfrm>
            <a:off x="928688" y="5451475"/>
            <a:ext cx="7194550" cy="1173163"/>
            <a:chOff x="577" y="3488"/>
            <a:chExt cx="4532" cy="739"/>
          </a:xfrm>
        </p:grpSpPr>
        <p:sp>
          <p:nvSpPr>
            <p:cNvPr id="52264" name="Rectangle 7"/>
            <p:cNvSpPr>
              <a:spLocks noChangeArrowheads="1"/>
            </p:cNvSpPr>
            <p:nvPr/>
          </p:nvSpPr>
          <p:spPr bwMode="auto">
            <a:xfrm>
              <a:off x="577" y="3488"/>
              <a:ext cx="4532" cy="70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265" name="Text Box 8"/>
            <p:cNvSpPr txBox="1">
              <a:spLocks noChangeArrowheads="1"/>
            </p:cNvSpPr>
            <p:nvPr/>
          </p:nvSpPr>
          <p:spPr bwMode="auto">
            <a:xfrm>
              <a:off x="3722" y="3939"/>
              <a:ext cx="1379" cy="288"/>
            </a:xfrm>
            <a:prstGeom prst="rect">
              <a:avLst/>
            </a:prstGeom>
            <a:noFill/>
            <a:ln w="9525">
              <a:noFill/>
              <a:miter lim="800000"/>
              <a:headEnd/>
              <a:tailEnd/>
            </a:ln>
          </p:spPr>
          <p:txBody>
            <a:bodyPr>
              <a:spAutoFit/>
            </a:bodyPr>
            <a:lstStyle/>
            <a:p>
              <a:pPr algn="r">
                <a:spcBef>
                  <a:spcPct val="50000"/>
                </a:spcBef>
              </a:pPr>
              <a:r>
                <a:rPr lang="en-US" sz="2400">
                  <a:solidFill>
                    <a:schemeClr val="hlink"/>
                  </a:solidFill>
                  <a:latin typeface="Arial" charset="0"/>
                </a:rPr>
                <a:t>uncontrolled</a:t>
              </a:r>
            </a:p>
          </p:txBody>
        </p:sp>
      </p:grpSp>
      <p:sp>
        <p:nvSpPr>
          <p:cNvPr id="52229" name="Rectangle 9"/>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01834" name="Line 10"/>
          <p:cNvSpPr>
            <a:spLocks noChangeShapeType="1"/>
          </p:cNvSpPr>
          <p:nvPr/>
        </p:nvSpPr>
        <p:spPr bwMode="auto">
          <a:xfrm rot="5400000">
            <a:off x="3154363" y="4446588"/>
            <a:ext cx="223837" cy="1587"/>
          </a:xfrm>
          <a:prstGeom prst="line">
            <a:avLst/>
          </a:prstGeom>
          <a:noFill/>
          <a:ln w="38100">
            <a:solidFill>
              <a:schemeClr val="tx1"/>
            </a:solidFill>
            <a:round/>
            <a:headEnd/>
            <a:tailEnd type="triangle" w="med" len="med"/>
          </a:ln>
        </p:spPr>
        <p:txBody>
          <a:bodyPr/>
          <a:lstStyle/>
          <a:p>
            <a:endParaRPr lang="en-US"/>
          </a:p>
        </p:txBody>
      </p:sp>
      <p:grpSp>
        <p:nvGrpSpPr>
          <p:cNvPr id="4" name="Group 11"/>
          <p:cNvGrpSpPr>
            <a:grpSpLocks/>
          </p:cNvGrpSpPr>
          <p:nvPr/>
        </p:nvGrpSpPr>
        <p:grpSpPr bwMode="auto">
          <a:xfrm rot="5400000">
            <a:off x="3071813" y="3606800"/>
            <a:ext cx="377825" cy="2282825"/>
            <a:chOff x="1290" y="2346"/>
            <a:chExt cx="340" cy="672"/>
          </a:xfrm>
        </p:grpSpPr>
        <p:sp>
          <p:nvSpPr>
            <p:cNvPr id="52262" name="Line 12"/>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63" name="Line 1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5" name="Group 14"/>
          <p:cNvGrpSpPr>
            <a:grpSpLocks/>
          </p:cNvGrpSpPr>
          <p:nvPr/>
        </p:nvGrpSpPr>
        <p:grpSpPr bwMode="auto">
          <a:xfrm rot="5400000">
            <a:off x="2034382" y="4382293"/>
            <a:ext cx="215900" cy="1312863"/>
            <a:chOff x="1290" y="2346"/>
            <a:chExt cx="340" cy="672"/>
          </a:xfrm>
        </p:grpSpPr>
        <p:sp>
          <p:nvSpPr>
            <p:cNvPr id="52260"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61" name="Line 16"/>
            <p:cNvSpPr>
              <a:spLocks noChangeShapeType="1"/>
            </p:cNvSpPr>
            <p:nvPr/>
          </p:nvSpPr>
          <p:spPr bwMode="auto">
            <a:xfrm>
              <a:off x="1290" y="2681"/>
              <a:ext cx="337" cy="337"/>
            </a:xfrm>
            <a:prstGeom prst="line">
              <a:avLst/>
            </a:prstGeom>
            <a:noFill/>
            <a:ln w="38100">
              <a:solidFill>
                <a:schemeClr val="bg1"/>
              </a:solidFill>
              <a:round/>
              <a:headEnd/>
              <a:tailEnd type="triangle" w="med" len="med"/>
            </a:ln>
          </p:spPr>
          <p:txBody>
            <a:bodyPr/>
            <a:lstStyle/>
            <a:p>
              <a:endParaRPr lang="en-US"/>
            </a:p>
          </p:txBody>
        </p:sp>
      </p:grpSp>
      <p:grpSp>
        <p:nvGrpSpPr>
          <p:cNvPr id="6" name="Group 17"/>
          <p:cNvGrpSpPr>
            <a:grpSpLocks/>
          </p:cNvGrpSpPr>
          <p:nvPr/>
        </p:nvGrpSpPr>
        <p:grpSpPr bwMode="auto">
          <a:xfrm rot="5400000">
            <a:off x="2704306" y="4856957"/>
            <a:ext cx="122237" cy="742950"/>
            <a:chOff x="1290" y="2346"/>
            <a:chExt cx="340" cy="672"/>
          </a:xfrm>
        </p:grpSpPr>
        <p:sp>
          <p:nvSpPr>
            <p:cNvPr id="52258" name="Line 18"/>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59"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44" name="Line 20"/>
          <p:cNvSpPr>
            <a:spLocks noChangeShapeType="1"/>
          </p:cNvSpPr>
          <p:nvPr/>
        </p:nvSpPr>
        <p:spPr bwMode="auto">
          <a:xfrm rot="5400000">
            <a:off x="3179763" y="5684838"/>
            <a:ext cx="223837" cy="1587"/>
          </a:xfrm>
          <a:prstGeom prst="line">
            <a:avLst/>
          </a:prstGeom>
          <a:noFill/>
          <a:ln w="38100">
            <a:solidFill>
              <a:schemeClr val="tx1"/>
            </a:solidFill>
            <a:round/>
            <a:headEnd/>
            <a:tailEnd type="triangle" w="med" len="med"/>
          </a:ln>
        </p:spPr>
        <p:txBody>
          <a:bodyPr/>
          <a:lstStyle/>
          <a:p>
            <a:endParaRPr lang="en-US"/>
          </a:p>
        </p:txBody>
      </p:sp>
      <p:grpSp>
        <p:nvGrpSpPr>
          <p:cNvPr id="7" name="Group 21"/>
          <p:cNvGrpSpPr>
            <a:grpSpLocks/>
          </p:cNvGrpSpPr>
          <p:nvPr/>
        </p:nvGrpSpPr>
        <p:grpSpPr bwMode="auto">
          <a:xfrm rot="5400000">
            <a:off x="3097213" y="4845050"/>
            <a:ext cx="377825" cy="2282825"/>
            <a:chOff x="1290" y="2346"/>
            <a:chExt cx="340" cy="672"/>
          </a:xfrm>
        </p:grpSpPr>
        <p:sp>
          <p:nvSpPr>
            <p:cNvPr id="52256" name="Line 22"/>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2257" name="Line 2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8" name="Group 24"/>
          <p:cNvGrpSpPr>
            <a:grpSpLocks/>
          </p:cNvGrpSpPr>
          <p:nvPr/>
        </p:nvGrpSpPr>
        <p:grpSpPr bwMode="auto">
          <a:xfrm rot="5400000">
            <a:off x="4293394" y="5615782"/>
            <a:ext cx="215900" cy="1312862"/>
            <a:chOff x="1290" y="2346"/>
            <a:chExt cx="340" cy="672"/>
          </a:xfrm>
        </p:grpSpPr>
        <p:sp>
          <p:nvSpPr>
            <p:cNvPr id="52254" name="Line 2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5" name="Line 2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9" name="Group 27"/>
          <p:cNvGrpSpPr>
            <a:grpSpLocks/>
          </p:cNvGrpSpPr>
          <p:nvPr/>
        </p:nvGrpSpPr>
        <p:grpSpPr bwMode="auto">
          <a:xfrm rot="5400000">
            <a:off x="2059782" y="5620543"/>
            <a:ext cx="215900" cy="1312863"/>
            <a:chOff x="1290" y="2346"/>
            <a:chExt cx="340" cy="672"/>
          </a:xfrm>
        </p:grpSpPr>
        <p:sp>
          <p:nvSpPr>
            <p:cNvPr id="52252" name="Line 28"/>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3" name="Line 29"/>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10" name="Group 30"/>
          <p:cNvGrpSpPr>
            <a:grpSpLocks/>
          </p:cNvGrpSpPr>
          <p:nvPr/>
        </p:nvGrpSpPr>
        <p:grpSpPr bwMode="auto">
          <a:xfrm rot="5400000">
            <a:off x="4977606" y="6084094"/>
            <a:ext cx="122238" cy="742950"/>
            <a:chOff x="1290" y="2346"/>
            <a:chExt cx="340" cy="672"/>
          </a:xfrm>
        </p:grpSpPr>
        <p:sp>
          <p:nvSpPr>
            <p:cNvPr id="52250" name="Line 3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51" name="Line 3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1" name="Group 33"/>
          <p:cNvGrpSpPr>
            <a:grpSpLocks/>
          </p:cNvGrpSpPr>
          <p:nvPr/>
        </p:nvGrpSpPr>
        <p:grpSpPr bwMode="auto">
          <a:xfrm rot="5400000">
            <a:off x="1483519" y="6087269"/>
            <a:ext cx="122238" cy="742950"/>
            <a:chOff x="1290" y="2346"/>
            <a:chExt cx="340" cy="672"/>
          </a:xfrm>
        </p:grpSpPr>
        <p:sp>
          <p:nvSpPr>
            <p:cNvPr id="52248" name="Line 3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9" name="Line 3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2" name="Group 36"/>
          <p:cNvGrpSpPr>
            <a:grpSpLocks/>
          </p:cNvGrpSpPr>
          <p:nvPr/>
        </p:nvGrpSpPr>
        <p:grpSpPr bwMode="auto">
          <a:xfrm rot="5400000">
            <a:off x="3702844" y="6088857"/>
            <a:ext cx="122237" cy="742950"/>
            <a:chOff x="1290" y="2346"/>
            <a:chExt cx="340" cy="672"/>
          </a:xfrm>
        </p:grpSpPr>
        <p:sp>
          <p:nvSpPr>
            <p:cNvPr id="52246" name="Line 3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7" name="Line 3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3" name="Group 39"/>
          <p:cNvGrpSpPr>
            <a:grpSpLocks/>
          </p:cNvGrpSpPr>
          <p:nvPr/>
        </p:nvGrpSpPr>
        <p:grpSpPr bwMode="auto">
          <a:xfrm rot="5400000">
            <a:off x="2729706" y="6095207"/>
            <a:ext cx="122237" cy="742950"/>
            <a:chOff x="1290" y="2346"/>
            <a:chExt cx="340" cy="672"/>
          </a:xfrm>
        </p:grpSpPr>
        <p:sp>
          <p:nvSpPr>
            <p:cNvPr id="52244" name="Line 40"/>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5" name="Line 41"/>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66" name="Text Box 42"/>
          <p:cNvSpPr txBox="1">
            <a:spLocks noChangeArrowheads="1"/>
          </p:cNvSpPr>
          <p:nvPr/>
        </p:nvSpPr>
        <p:spPr bwMode="auto">
          <a:xfrm>
            <a:off x="3582988" y="4252913"/>
            <a:ext cx="4579937"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Half of the product neutrons are absorbed by the control rods</a:t>
            </a:r>
          </a:p>
        </p:txBody>
      </p:sp>
      <p:sp>
        <p:nvSpPr>
          <p:cNvPr id="1101867" name="Text Box 43"/>
          <p:cNvSpPr txBox="1">
            <a:spLocks noChangeArrowheads="1"/>
          </p:cNvSpPr>
          <p:nvPr/>
        </p:nvSpPr>
        <p:spPr bwMode="auto">
          <a:xfrm>
            <a:off x="4640263" y="5441950"/>
            <a:ext cx="3476625"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Few of the product neutrons are absorbed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1826">
                                            <p:txEl>
                                              <p:pRg st="1" end="1"/>
                                            </p:txEl>
                                          </p:spTgt>
                                        </p:tgtEl>
                                        <p:attrNameLst>
                                          <p:attrName>style.visibility</p:attrName>
                                        </p:attrNameLst>
                                      </p:cBhvr>
                                      <p:to>
                                        <p:strVal val="visible"/>
                                      </p:to>
                                    </p:set>
                                    <p:anim calcmode="lin" valueType="num">
                                      <p:cBhvr additive="base">
                                        <p:cTn id="7" dur="500" fill="hold"/>
                                        <p:tgtEl>
                                          <p:spTgt spid="1101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1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01834"/>
                                        </p:tgtEl>
                                        <p:attrNameLst>
                                          <p:attrName>style.visibility</p:attrName>
                                        </p:attrNameLst>
                                      </p:cBhvr>
                                      <p:to>
                                        <p:strVal val="visible"/>
                                      </p:to>
                                    </p:set>
                                    <p:animEffect transition="in" filter="wipe(up)">
                                      <p:cBhvr>
                                        <p:cTn id="18" dur="500"/>
                                        <p:tgtEl>
                                          <p:spTgt spid="1101834"/>
                                        </p:tgtEl>
                                      </p:cBhvr>
                                    </p:animEffect>
                                  </p:childTnLst>
                                  <p:subTnLst>
                                    <p:audio>
                                      <p:cMediaNode>
                                        <p:cTn display="0" masterRel="sameClick">
                                          <p:stCondLst>
                                            <p:cond evt="begin" delay="0">
                                              <p:tn val="16"/>
                                            </p:cond>
                                          </p:stCondLst>
                                          <p:endCondLst>
                                            <p:cond evt="onStopAudio" delay="0">
                                              <p:tgtEl>
                                                <p:sldTgt/>
                                              </p:tgtEl>
                                            </p:cond>
                                          </p:endCondLst>
                                        </p:cTn>
                                        <p:tgtEl>
                                          <p:sndTgt r:embed="rId5" name="hammer.wav"/>
                                        </p:tgtEl>
                                      </p:cMediaNode>
                                    </p:audio>
                                  </p:sub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5" name="hammer.wav"/>
                                        </p:tgtEl>
                                      </p:cMediaNode>
                                    </p:audio>
                                  </p:sub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hammer.wav"/>
                                        </p:tgtEl>
                                      </p:cMediaNode>
                                    </p:audio>
                                  </p:sub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01826">
                                            <p:txEl>
                                              <p:pRg st="2" end="2"/>
                                            </p:txEl>
                                          </p:spTgt>
                                        </p:tgtEl>
                                        <p:attrNameLst>
                                          <p:attrName>style.visibility</p:attrName>
                                        </p:attrNameLst>
                                      </p:cBhvr>
                                      <p:to>
                                        <p:strVal val="visible"/>
                                      </p:to>
                                    </p:set>
                                    <p:anim calcmode="lin" valueType="num">
                                      <p:cBhvr additive="base">
                                        <p:cTn id="35" dur="500" fill="hold"/>
                                        <p:tgtEl>
                                          <p:spTgt spid="110182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1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out)">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101844"/>
                                        </p:tgtEl>
                                        <p:attrNameLst>
                                          <p:attrName>style.visibility</p:attrName>
                                        </p:attrNameLst>
                                      </p:cBhvr>
                                      <p:to>
                                        <p:strVal val="visible"/>
                                      </p:to>
                                    </p:set>
                                    <p:animEffect transition="in" filter="wipe(up)">
                                      <p:cBhvr>
                                        <p:cTn id="46" dur="500"/>
                                        <p:tgtEl>
                                          <p:spTgt spid="1101844"/>
                                        </p:tgtEl>
                                      </p:cBhvr>
                                    </p:animEffect>
                                  </p:childTnLst>
                                  <p:subTnLst>
                                    <p:audio>
                                      <p:cMediaNode>
                                        <p:cTn display="0" masterRel="sameClick">
                                          <p:stCondLst>
                                            <p:cond evt="begin" delay="0">
                                              <p:tn val="44"/>
                                            </p:cond>
                                          </p:stCondLst>
                                          <p:endCondLst>
                                            <p:cond evt="onStopAudio" delay="0">
                                              <p:tgtEl>
                                                <p:sldTgt/>
                                              </p:tgtEl>
                                            </p:cond>
                                          </p:endCondLst>
                                        </p:cTn>
                                        <p:tgtEl>
                                          <p:sndTgt r:embed="rId5" name="hammer.wav"/>
                                        </p:tgtEl>
                                      </p:cMediaNode>
                                    </p:audio>
                                  </p:sub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up)">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5" name="hammer.wav"/>
                                        </p:tgtEl>
                                      </p:cMediaNode>
                                    </p:audio>
                                  </p:subTnLst>
                                </p:cTn>
                              </p:par>
                              <p:par>
                                <p:cTn id="55" presetID="22" presetClass="entr" presetSubtype="1"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up)">
                                      <p:cBhvr>
                                        <p:cTn id="57" dur="500"/>
                                        <p:tgtEl>
                                          <p:spTgt spid="9"/>
                                        </p:tgtEl>
                                      </p:cBhvr>
                                    </p:animEffect>
                                  </p:childTnLst>
                                  <p:subTnLst>
                                    <p:audio>
                                      <p:cMediaNode>
                                        <p:cTn display="0" masterRel="sameClick">
                                          <p:stCondLst>
                                            <p:cond evt="begin" delay="0">
                                              <p:tn val="55"/>
                                            </p:cond>
                                          </p:stCondLst>
                                          <p:endCondLst>
                                            <p:cond evt="onStopAudio" delay="0">
                                              <p:tgtEl>
                                                <p:sldTgt/>
                                              </p:tgtEl>
                                            </p:cond>
                                          </p:endCondLst>
                                        </p:cTn>
                                        <p:tgtEl>
                                          <p:sndTgt r:embed="rId5" name="hammer.wav"/>
                                        </p:tgtEl>
                                      </p:cMediaNode>
                                    </p:audio>
                                  </p:subTnLst>
                                </p:cTn>
                              </p:par>
                            </p:childTnLst>
                          </p:cTn>
                        </p:par>
                        <p:par>
                          <p:cTn id="58" fill="hold">
                            <p:stCondLst>
                              <p:cond delay="15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subTnLst>
                                    <p:audio>
                                      <p:cMediaNode>
                                        <p:cTn display="0" masterRel="sameClick">
                                          <p:stCondLst>
                                            <p:cond evt="begin" delay="0">
                                              <p:tn val="59"/>
                                            </p:cond>
                                          </p:stCondLst>
                                          <p:endCondLst>
                                            <p:cond evt="onStopAudio" delay="0">
                                              <p:tgtEl>
                                                <p:sldTgt/>
                                              </p:tgtEl>
                                            </p:cond>
                                          </p:endCondLst>
                                        </p:cTn>
                                        <p:tgtEl>
                                          <p:sndTgt r:embed="rId5" name="hammer.wav"/>
                                        </p:tgtEl>
                                      </p:cMediaNode>
                                    </p:audio>
                                  </p:subTnLst>
                                </p:cTn>
                              </p:par>
                              <p:par>
                                <p:cTn id="62" presetID="22" presetClass="entr" presetSubtype="1"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5" name="hammer.wav"/>
                                        </p:tgtEl>
                                      </p:cMediaNode>
                                    </p:audio>
                                  </p:subTnLst>
                                </p:cTn>
                              </p:par>
                              <p:par>
                                <p:cTn id="65" presetID="22" presetClass="entr" presetSubtype="1"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subTnLst>
                                    <p:audio>
                                      <p:cMediaNode>
                                        <p:cTn display="0" masterRel="sameClick">
                                          <p:stCondLst>
                                            <p:cond evt="begin" delay="0">
                                              <p:tn val="65"/>
                                            </p:cond>
                                          </p:stCondLst>
                                          <p:endCondLst>
                                            <p:cond evt="onStopAudio" delay="0">
                                              <p:tgtEl>
                                                <p:sldTgt/>
                                              </p:tgtEl>
                                            </p:cond>
                                          </p:endCondLst>
                                        </p:cTn>
                                        <p:tgtEl>
                                          <p:sndTgt r:embed="rId5" name="hammer.wav"/>
                                        </p:tgtEl>
                                      </p:cMediaNode>
                                    </p:audio>
                                  </p:subTnLst>
                                </p:cTn>
                              </p:par>
                              <p:par>
                                <p:cTn id="68" presetID="22" presetClass="entr" presetSubtype="1"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subTnLst>
                                    <p:audio>
                                      <p:cMediaNode>
                                        <p:cTn display="0" masterRel="sameClick">
                                          <p:stCondLst>
                                            <p:cond evt="begin" delay="0">
                                              <p:tn val="68"/>
                                            </p:cond>
                                          </p:stCondLst>
                                          <p:endCondLst>
                                            <p:cond evt="onStopAudio" delay="0">
                                              <p:tgtEl>
                                                <p:sldTgt/>
                                              </p:tgtEl>
                                            </p:cond>
                                          </p:endCondLst>
                                        </p:cTn>
                                        <p:tgtEl>
                                          <p:sndTgt r:embed="rId5" name="hammer.wav"/>
                                        </p:tgtEl>
                                      </p:cMediaNode>
                                    </p:audio>
                                  </p:sub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101866"/>
                                        </p:tgtEl>
                                        <p:attrNameLst>
                                          <p:attrName>style.visibility</p:attrName>
                                        </p:attrNameLst>
                                      </p:cBhvr>
                                      <p:to>
                                        <p:strVal val="visible"/>
                                      </p:to>
                                    </p:set>
                                    <p:anim calcmode="lin" valueType="num">
                                      <p:cBhvr>
                                        <p:cTn id="75" dur="500" fill="hold"/>
                                        <p:tgtEl>
                                          <p:spTgt spid="1101866"/>
                                        </p:tgtEl>
                                        <p:attrNameLst>
                                          <p:attrName>ppt_w</p:attrName>
                                        </p:attrNameLst>
                                      </p:cBhvr>
                                      <p:tavLst>
                                        <p:tav tm="0">
                                          <p:val>
                                            <p:fltVal val="0"/>
                                          </p:val>
                                        </p:tav>
                                        <p:tav tm="100000">
                                          <p:val>
                                            <p:strVal val="#ppt_w"/>
                                          </p:val>
                                        </p:tav>
                                      </p:tavLst>
                                    </p:anim>
                                    <p:anim calcmode="lin" valueType="num">
                                      <p:cBhvr>
                                        <p:cTn id="76" dur="500" fill="hold"/>
                                        <p:tgtEl>
                                          <p:spTgt spid="1101866"/>
                                        </p:tgtEl>
                                        <p:attrNameLst>
                                          <p:attrName>ppt_h</p:attrName>
                                        </p:attrNameLst>
                                      </p:cBhvr>
                                      <p:tavLst>
                                        <p:tav tm="0">
                                          <p:val>
                                            <p:fltVal val="0"/>
                                          </p:val>
                                        </p:tav>
                                        <p:tav tm="100000">
                                          <p:val>
                                            <p:strVal val="#ppt_h"/>
                                          </p:val>
                                        </p:tav>
                                      </p:tavLst>
                                    </p:anim>
                                    <p:animEffect transition="in" filter="fade">
                                      <p:cBhvr>
                                        <p:cTn id="77" dur="500"/>
                                        <p:tgtEl>
                                          <p:spTgt spid="1101866"/>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8" fill="hold">
                      <p:stCondLst>
                        <p:cond delay="indefinite"/>
                      </p:stCondLst>
                      <p:childTnLst>
                        <p:par>
                          <p:cTn id="79" fill="hold">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101867"/>
                                        </p:tgtEl>
                                        <p:attrNameLst>
                                          <p:attrName>style.visibility</p:attrName>
                                        </p:attrNameLst>
                                      </p:cBhvr>
                                      <p:to>
                                        <p:strVal val="visible"/>
                                      </p:to>
                                    </p:set>
                                    <p:anim calcmode="lin" valueType="num">
                                      <p:cBhvr>
                                        <p:cTn id="82" dur="500" fill="hold"/>
                                        <p:tgtEl>
                                          <p:spTgt spid="1101867"/>
                                        </p:tgtEl>
                                        <p:attrNameLst>
                                          <p:attrName>ppt_w</p:attrName>
                                        </p:attrNameLst>
                                      </p:cBhvr>
                                      <p:tavLst>
                                        <p:tav tm="0">
                                          <p:val>
                                            <p:fltVal val="0"/>
                                          </p:val>
                                        </p:tav>
                                        <p:tav tm="100000">
                                          <p:val>
                                            <p:strVal val="#ppt_w"/>
                                          </p:val>
                                        </p:tav>
                                      </p:tavLst>
                                    </p:anim>
                                    <p:anim calcmode="lin" valueType="num">
                                      <p:cBhvr>
                                        <p:cTn id="83" dur="500" fill="hold"/>
                                        <p:tgtEl>
                                          <p:spTgt spid="1101867"/>
                                        </p:tgtEl>
                                        <p:attrNameLst>
                                          <p:attrName>ppt_h</p:attrName>
                                        </p:attrNameLst>
                                      </p:cBhvr>
                                      <p:tavLst>
                                        <p:tav tm="0">
                                          <p:val>
                                            <p:fltVal val="0"/>
                                          </p:val>
                                        </p:tav>
                                        <p:tav tm="100000">
                                          <p:val>
                                            <p:strVal val="#ppt_h"/>
                                          </p:val>
                                        </p:tav>
                                      </p:tavLst>
                                    </p:anim>
                                    <p:animEffect transition="in" filter="fade">
                                      <p:cBhvr>
                                        <p:cTn id="84" dur="500"/>
                                        <p:tgtEl>
                                          <p:spTgt spid="1101867"/>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4" grpId="0" animBg="1"/>
      <p:bldP spid="1101844" grpId="0" animBg="1"/>
      <p:bldP spid="1101866" grpId="0"/>
      <p:bldP spid="110186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Recall that a typical fission of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will produce two (and sometimes 3) product neutrons.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These neutrons have a wide range                                  of kinetic energies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the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a:solidFill>
                  <a:srgbClr val="000000"/>
                </a:solidFill>
                <a:latin typeface="Arial" charset="0"/>
                <a:ea typeface="Calibri" pitchFamily="34" charset="0"/>
                <a:cs typeface="Times New Roman" pitchFamily="18" charset="0"/>
              </a:rPr>
              <a:t> value of a neutron is too                                   high, it can pass through a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 without causing it to split.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If the </a:t>
            </a:r>
            <a:r>
              <a:rPr lang="en-US" sz="2400" i="1">
                <a:solidFill>
                  <a:srgbClr val="000000"/>
                </a:solidFill>
                <a:latin typeface="Arial" charset="0"/>
                <a:ea typeface="Calibri" pitchFamily="34" charset="0"/>
                <a:cs typeface="Times New Roman" pitchFamily="18" charset="0"/>
              </a:rPr>
              <a:t>E</a:t>
            </a:r>
            <a:r>
              <a:rPr lang="en-US" sz="2400" i="1" baseline="-25000">
                <a:solidFill>
                  <a:srgbClr val="000000"/>
                </a:solidFill>
                <a:latin typeface="Arial" charset="0"/>
                <a:ea typeface="Calibri" pitchFamily="34" charset="0"/>
                <a:cs typeface="Times New Roman" pitchFamily="18" charset="0"/>
              </a:rPr>
              <a:t>K</a:t>
            </a:r>
            <a:r>
              <a:rPr lang="en-US" sz="2400" i="1">
                <a:solidFill>
                  <a:srgbClr val="000000"/>
                </a:solidFill>
                <a:latin typeface="Arial" charset="0"/>
                <a:ea typeface="Calibri" pitchFamily="34" charset="0"/>
                <a:cs typeface="Times New Roman" pitchFamily="18" charset="0"/>
              </a:rPr>
              <a:t> </a:t>
            </a:r>
            <a:r>
              <a:rPr lang="en-US" sz="2400">
                <a:solidFill>
                  <a:srgbClr val="000000"/>
                </a:solidFill>
                <a:latin typeface="Arial" charset="0"/>
                <a:ea typeface="Calibri" pitchFamily="34" charset="0"/>
                <a:cs typeface="Times New Roman" pitchFamily="18" charset="0"/>
              </a:rPr>
              <a:t>value is too small, it will                                     just bounce off of the </a:t>
            </a:r>
            <a:r>
              <a:rPr lang="en-US" sz="2400" baseline="30000">
                <a:solidFill>
                  <a:srgbClr val="000000"/>
                </a:solidFill>
                <a:latin typeface="Arial" charset="0"/>
                <a:ea typeface="Calibri" pitchFamily="34" charset="0"/>
                <a:cs typeface="Times New Roman" pitchFamily="18" charset="0"/>
              </a:rPr>
              <a:t>235</a:t>
            </a:r>
            <a:r>
              <a:rPr lang="en-US" sz="2400">
                <a:solidFill>
                  <a:srgbClr val="000000"/>
                </a:solidFill>
                <a:latin typeface="Arial" charset="0"/>
                <a:ea typeface="Calibri" pitchFamily="34" charset="0"/>
                <a:cs typeface="Times New Roman" pitchFamily="18" charset="0"/>
              </a:rPr>
              <a:t>U nucleus                                without exciting it at all.</a:t>
            </a:r>
          </a:p>
        </p:txBody>
      </p:sp>
      <p:sp>
        <p:nvSpPr>
          <p:cNvPr id="532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34596" name="Freeform 4"/>
          <p:cNvSpPr>
            <a:spLocks/>
          </p:cNvSpPr>
          <p:nvPr/>
        </p:nvSpPr>
        <p:spPr bwMode="auto">
          <a:xfrm>
            <a:off x="5727700" y="4151313"/>
            <a:ext cx="1611313" cy="2538412"/>
          </a:xfrm>
          <a:custGeom>
            <a:avLst/>
            <a:gdLst>
              <a:gd name="T0" fmla="*/ 0 w 1015"/>
              <a:gd name="T1" fmla="*/ 0 h 1599"/>
              <a:gd name="T2" fmla="*/ 1015 w 1015"/>
              <a:gd name="T3" fmla="*/ 652 h 1599"/>
              <a:gd name="T4" fmla="*/ 310 w 1015"/>
              <a:gd name="T5" fmla="*/ 1599 h 1599"/>
              <a:gd name="T6" fmla="*/ 0 60000 65536"/>
              <a:gd name="T7" fmla="*/ 0 60000 65536"/>
              <a:gd name="T8" fmla="*/ 0 60000 65536"/>
              <a:gd name="T9" fmla="*/ 0 w 1015"/>
              <a:gd name="T10" fmla="*/ 0 h 1599"/>
              <a:gd name="T11" fmla="*/ 1015 w 1015"/>
              <a:gd name="T12" fmla="*/ 1599 h 1599"/>
            </a:gdLst>
            <a:ahLst/>
            <a:cxnLst>
              <a:cxn ang="T6">
                <a:pos x="T0" y="T1"/>
              </a:cxn>
              <a:cxn ang="T7">
                <a:pos x="T2" y="T3"/>
              </a:cxn>
              <a:cxn ang="T8">
                <a:pos x="T4" y="T5"/>
              </a:cxn>
            </a:cxnLst>
            <a:rect l="T9" t="T10" r="T11" b="T12"/>
            <a:pathLst>
              <a:path w="1015" h="1599">
                <a:moveTo>
                  <a:pt x="0" y="0"/>
                </a:moveTo>
                <a:lnTo>
                  <a:pt x="1015" y="652"/>
                </a:lnTo>
                <a:lnTo>
                  <a:pt x="310" y="1599"/>
                </a:lnTo>
              </a:path>
            </a:pathLst>
          </a:custGeom>
          <a:noFill/>
          <a:ln w="9525" cap="flat">
            <a:solidFill>
              <a:schemeClr val="tx1"/>
            </a:solidFill>
            <a:prstDash val="dash"/>
            <a:round/>
            <a:headEnd/>
            <a:tailEnd/>
          </a:ln>
        </p:spPr>
        <p:txBody>
          <a:bodyPr/>
          <a:lstStyle/>
          <a:p>
            <a:endParaRPr lang="en-US"/>
          </a:p>
        </p:txBody>
      </p:sp>
      <p:sp>
        <p:nvSpPr>
          <p:cNvPr id="1134597" name="Line 5"/>
          <p:cNvSpPr>
            <a:spLocks noChangeShapeType="1"/>
          </p:cNvSpPr>
          <p:nvPr/>
        </p:nvSpPr>
        <p:spPr bwMode="auto">
          <a:xfrm flipH="1">
            <a:off x="7339013" y="204788"/>
            <a:ext cx="1589087" cy="6461125"/>
          </a:xfrm>
          <a:prstGeom prst="line">
            <a:avLst/>
          </a:prstGeom>
          <a:noFill/>
          <a:ln w="9525">
            <a:solidFill>
              <a:schemeClr val="tx1"/>
            </a:solidFill>
            <a:prstDash val="dash"/>
            <a:round/>
            <a:headEnd/>
            <a:tailEnd/>
          </a:ln>
        </p:spPr>
        <p:txBody>
          <a:bodyPr/>
          <a:lstStyle/>
          <a:p>
            <a:endParaRPr lang="en-US"/>
          </a:p>
        </p:txBody>
      </p:sp>
      <p:pic>
        <p:nvPicPr>
          <p:cNvPr id="11345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755063" y="0"/>
            <a:ext cx="388937" cy="388938"/>
          </a:xfrm>
          <a:prstGeom prst="rect">
            <a:avLst/>
          </a:prstGeom>
          <a:noFill/>
          <a:ln w="9525">
            <a:noFill/>
            <a:miter lim="800000"/>
            <a:headEnd/>
            <a:tailEnd/>
          </a:ln>
        </p:spPr>
      </p:pic>
      <p:pic>
        <p:nvPicPr>
          <p:cNvPr id="113459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18375" y="4605338"/>
            <a:ext cx="1020763" cy="974725"/>
          </a:xfrm>
          <a:prstGeom prst="rect">
            <a:avLst/>
          </a:prstGeom>
          <a:noFill/>
          <a:ln w="9525">
            <a:noFill/>
            <a:miter lim="800000"/>
            <a:headEnd/>
            <a:tailEnd/>
          </a:ln>
        </p:spPr>
      </p:pic>
      <p:pic>
        <p:nvPicPr>
          <p:cNvPr id="113460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45138" y="3949700"/>
            <a:ext cx="388937" cy="388938"/>
          </a:xfrm>
          <a:prstGeom prst="rect">
            <a:avLst/>
          </a:prstGeom>
          <a:noFill/>
          <a:ln w="9525">
            <a:noFill/>
            <a:miter lim="800000"/>
            <a:headEnd/>
            <a:tailEnd/>
          </a:ln>
        </p:spPr>
      </p:pic>
      <p:sp>
        <p:nvSpPr>
          <p:cNvPr id="1134601" name="Text Box 9"/>
          <p:cNvSpPr txBox="1">
            <a:spLocks noChangeArrowheads="1"/>
          </p:cNvSpPr>
          <p:nvPr/>
        </p:nvSpPr>
        <p:spPr bwMode="auto">
          <a:xfrm>
            <a:off x="746760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fast</a:t>
            </a:r>
          </a:p>
        </p:txBody>
      </p:sp>
      <p:sp>
        <p:nvSpPr>
          <p:cNvPr id="1134602" name="Text Box 10"/>
          <p:cNvSpPr txBox="1">
            <a:spLocks noChangeArrowheads="1"/>
          </p:cNvSpPr>
          <p:nvPr/>
        </p:nvSpPr>
        <p:spPr bwMode="auto">
          <a:xfrm>
            <a:off x="522605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slow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4594">
                                            <p:txEl>
                                              <p:pRg st="1" end="1"/>
                                            </p:txEl>
                                          </p:spTgt>
                                        </p:tgtEl>
                                        <p:attrNameLst>
                                          <p:attrName>style.visibility</p:attrName>
                                        </p:attrNameLst>
                                      </p:cBhvr>
                                      <p:to>
                                        <p:strVal val="visible"/>
                                      </p:to>
                                    </p:set>
                                    <p:anim calcmode="lin" valueType="num">
                                      <p:cBhvr additive="base">
                                        <p:cTn id="7" dur="500" fill="hold"/>
                                        <p:tgtEl>
                                          <p:spTgt spid="1134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4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4594">
                                            <p:txEl>
                                              <p:pRg st="2" end="2"/>
                                            </p:txEl>
                                          </p:spTgt>
                                        </p:tgtEl>
                                        <p:attrNameLst>
                                          <p:attrName>style.visibility</p:attrName>
                                        </p:attrNameLst>
                                      </p:cBhvr>
                                      <p:to>
                                        <p:strVal val="visible"/>
                                      </p:to>
                                    </p:set>
                                    <p:anim calcmode="lin" valueType="num">
                                      <p:cBhvr additive="base">
                                        <p:cTn id="13" dur="500" fill="hold"/>
                                        <p:tgtEl>
                                          <p:spTgt spid="1134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4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4594">
                                            <p:txEl>
                                              <p:pRg st="3" end="3"/>
                                            </p:txEl>
                                          </p:spTgt>
                                        </p:tgtEl>
                                        <p:attrNameLst>
                                          <p:attrName>style.visibility</p:attrName>
                                        </p:attrNameLst>
                                      </p:cBhvr>
                                      <p:to>
                                        <p:strVal val="visible"/>
                                      </p:to>
                                    </p:set>
                                    <p:anim calcmode="lin" valueType="num">
                                      <p:cBhvr additive="base">
                                        <p:cTn id="19" dur="500" fill="hold"/>
                                        <p:tgtEl>
                                          <p:spTgt spid="11345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45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34599"/>
                                        </p:tgtEl>
                                        <p:attrNameLst>
                                          <p:attrName>style.visibility</p:attrName>
                                        </p:attrNameLst>
                                      </p:cBhvr>
                                      <p:to>
                                        <p:strVal val="visible"/>
                                      </p:to>
                                    </p:set>
                                    <p:anim calcmode="lin" valueType="num">
                                      <p:cBhvr>
                                        <p:cTn id="25" dur="500" fill="hold"/>
                                        <p:tgtEl>
                                          <p:spTgt spid="1134599"/>
                                        </p:tgtEl>
                                        <p:attrNameLst>
                                          <p:attrName>ppt_w</p:attrName>
                                        </p:attrNameLst>
                                      </p:cBhvr>
                                      <p:tavLst>
                                        <p:tav tm="0">
                                          <p:val>
                                            <p:fltVal val="0"/>
                                          </p:val>
                                        </p:tav>
                                        <p:tav tm="100000">
                                          <p:val>
                                            <p:strVal val="#ppt_w"/>
                                          </p:val>
                                        </p:tav>
                                      </p:tavLst>
                                    </p:anim>
                                    <p:anim calcmode="lin" valueType="num">
                                      <p:cBhvr>
                                        <p:cTn id="26" dur="500" fill="hold"/>
                                        <p:tgtEl>
                                          <p:spTgt spid="1134599"/>
                                        </p:tgtEl>
                                        <p:attrNameLst>
                                          <p:attrName>ppt_h</p:attrName>
                                        </p:attrNameLst>
                                      </p:cBhvr>
                                      <p:tavLst>
                                        <p:tav tm="0">
                                          <p:val>
                                            <p:fltVal val="0"/>
                                          </p:val>
                                        </p:tav>
                                        <p:tav tm="100000">
                                          <p:val>
                                            <p:strVal val="#ppt_h"/>
                                          </p:val>
                                        </p:tav>
                                      </p:tavLst>
                                    </p:anim>
                                    <p:animEffect transition="in" filter="fade">
                                      <p:cBhvr>
                                        <p:cTn id="27" dur="500"/>
                                        <p:tgtEl>
                                          <p:spTgt spid="113459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8" presetID="53" presetClass="entr" presetSubtype="0" fill="hold" nodeType="withEffect">
                                  <p:stCondLst>
                                    <p:cond delay="0"/>
                                  </p:stCondLst>
                                  <p:childTnLst>
                                    <p:set>
                                      <p:cBhvr>
                                        <p:cTn id="29" dur="1" fill="hold">
                                          <p:stCondLst>
                                            <p:cond delay="0"/>
                                          </p:stCondLst>
                                        </p:cTn>
                                        <p:tgtEl>
                                          <p:spTgt spid="1134598"/>
                                        </p:tgtEl>
                                        <p:attrNameLst>
                                          <p:attrName>style.visibility</p:attrName>
                                        </p:attrNameLst>
                                      </p:cBhvr>
                                      <p:to>
                                        <p:strVal val="visible"/>
                                      </p:to>
                                    </p:set>
                                    <p:anim calcmode="lin" valueType="num">
                                      <p:cBhvr>
                                        <p:cTn id="30" dur="500" fill="hold"/>
                                        <p:tgtEl>
                                          <p:spTgt spid="1134598"/>
                                        </p:tgtEl>
                                        <p:attrNameLst>
                                          <p:attrName>ppt_w</p:attrName>
                                        </p:attrNameLst>
                                      </p:cBhvr>
                                      <p:tavLst>
                                        <p:tav tm="0">
                                          <p:val>
                                            <p:fltVal val="0"/>
                                          </p:val>
                                        </p:tav>
                                        <p:tav tm="100000">
                                          <p:val>
                                            <p:strVal val="#ppt_w"/>
                                          </p:val>
                                        </p:tav>
                                      </p:tavLst>
                                    </p:anim>
                                    <p:anim calcmode="lin" valueType="num">
                                      <p:cBhvr>
                                        <p:cTn id="31" dur="500" fill="hold"/>
                                        <p:tgtEl>
                                          <p:spTgt spid="1134598"/>
                                        </p:tgtEl>
                                        <p:attrNameLst>
                                          <p:attrName>ppt_h</p:attrName>
                                        </p:attrNameLst>
                                      </p:cBhvr>
                                      <p:tavLst>
                                        <p:tav tm="0">
                                          <p:val>
                                            <p:fltVal val="0"/>
                                          </p:val>
                                        </p:tav>
                                        <p:tav tm="100000">
                                          <p:val>
                                            <p:strVal val="#ppt_h"/>
                                          </p:val>
                                        </p:tav>
                                      </p:tavLst>
                                    </p:anim>
                                    <p:animEffect transition="in" filter="fade">
                                      <p:cBhvr>
                                        <p:cTn id="32" dur="500"/>
                                        <p:tgtEl>
                                          <p:spTgt spid="113459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fill="hold" nodeType="clickEffect">
                                  <p:stCondLst>
                                    <p:cond delay="0"/>
                                  </p:stCondLst>
                                  <p:childTnLst>
                                    <p:animMotion origin="layout" path="M 4.16667E-6 -7.40741E-7 L -0.17622 0.9456 " pathEditMode="relative" rAng="0" ptsTypes="AA">
                                      <p:cBhvr>
                                        <p:cTn id="36" dur="500" fill="hold"/>
                                        <p:tgtEl>
                                          <p:spTgt spid="1134598"/>
                                        </p:tgtEl>
                                        <p:attrNameLst>
                                          <p:attrName>ppt_x</p:attrName>
                                          <p:attrName>ppt_y</p:attrName>
                                        </p:attrNameLst>
                                      </p:cBhvr>
                                      <p:rCtr x="-8800" y="47300"/>
                                    </p:animMotion>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par>
                                <p:cTn id="37" presetID="22" presetClass="entr" presetSubtype="1" fill="hold" grpId="0" nodeType="withEffect">
                                  <p:stCondLst>
                                    <p:cond delay="0"/>
                                  </p:stCondLst>
                                  <p:childTnLst>
                                    <p:set>
                                      <p:cBhvr>
                                        <p:cTn id="38" dur="1" fill="hold">
                                          <p:stCondLst>
                                            <p:cond delay="0"/>
                                          </p:stCondLst>
                                        </p:cTn>
                                        <p:tgtEl>
                                          <p:spTgt spid="1134597"/>
                                        </p:tgtEl>
                                        <p:attrNameLst>
                                          <p:attrName>style.visibility</p:attrName>
                                        </p:attrNameLst>
                                      </p:cBhvr>
                                      <p:to>
                                        <p:strVal val="visible"/>
                                      </p:to>
                                    </p:set>
                                    <p:animEffect transition="in" filter="wipe(up)">
                                      <p:cBhvr>
                                        <p:cTn id="39" dur="500"/>
                                        <p:tgtEl>
                                          <p:spTgt spid="113459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34601"/>
                                        </p:tgtEl>
                                        <p:attrNameLst>
                                          <p:attrName>style.visibility</p:attrName>
                                        </p:attrNameLst>
                                      </p:cBhvr>
                                      <p:to>
                                        <p:strVal val="visible"/>
                                      </p:to>
                                    </p:set>
                                    <p:anim calcmode="lin" valueType="num">
                                      <p:cBhvr>
                                        <p:cTn id="44" dur="500" fill="hold"/>
                                        <p:tgtEl>
                                          <p:spTgt spid="1134601"/>
                                        </p:tgtEl>
                                        <p:attrNameLst>
                                          <p:attrName>ppt_w</p:attrName>
                                        </p:attrNameLst>
                                      </p:cBhvr>
                                      <p:tavLst>
                                        <p:tav tm="0">
                                          <p:val>
                                            <p:fltVal val="0"/>
                                          </p:val>
                                        </p:tav>
                                        <p:tav tm="100000">
                                          <p:val>
                                            <p:strVal val="#ppt_w"/>
                                          </p:val>
                                        </p:tav>
                                      </p:tavLst>
                                    </p:anim>
                                    <p:anim calcmode="lin" valueType="num">
                                      <p:cBhvr>
                                        <p:cTn id="45" dur="500" fill="hold"/>
                                        <p:tgtEl>
                                          <p:spTgt spid="1134601"/>
                                        </p:tgtEl>
                                        <p:attrNameLst>
                                          <p:attrName>ppt_h</p:attrName>
                                        </p:attrNameLst>
                                      </p:cBhvr>
                                      <p:tavLst>
                                        <p:tav tm="0">
                                          <p:val>
                                            <p:fltVal val="0"/>
                                          </p:val>
                                        </p:tav>
                                        <p:tav tm="100000">
                                          <p:val>
                                            <p:strVal val="#ppt_h"/>
                                          </p:val>
                                        </p:tav>
                                      </p:tavLst>
                                    </p:anim>
                                    <p:animEffect transition="in" filter="fade">
                                      <p:cBhvr>
                                        <p:cTn id="46" dur="500"/>
                                        <p:tgtEl>
                                          <p:spTgt spid="1134601"/>
                                        </p:tgtEl>
                                      </p:cBhvr>
                                    </p:animEffect>
                                  </p:childTnLst>
                                  <p:subTnLst>
                                    <p:audio>
                                      <p:cMediaNode>
                                        <p:cTn display="0" masterRel="sameClick">
                                          <p:stCondLst>
                                            <p:cond evt="begin" delay="0">
                                              <p:tn val="42"/>
                                            </p:cond>
                                          </p:stCondLst>
                                          <p:endCondLst>
                                            <p:cond evt="onStopAudio" delay="0">
                                              <p:tgtEl>
                                                <p:sldTgt/>
                                              </p:tgtEl>
                                            </p:cond>
                                          </p:endCondLst>
                                        </p:cTn>
                                        <p:tgtEl>
                                          <p:sndTgt r:embed="rId6" name="hammer.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34594">
                                            <p:txEl>
                                              <p:pRg st="4" end="4"/>
                                            </p:txEl>
                                          </p:spTgt>
                                        </p:tgtEl>
                                        <p:attrNameLst>
                                          <p:attrName>style.visibility</p:attrName>
                                        </p:attrNameLst>
                                      </p:cBhvr>
                                      <p:to>
                                        <p:strVal val="visible"/>
                                      </p:to>
                                    </p:set>
                                    <p:anim calcmode="lin" valueType="num">
                                      <p:cBhvr additive="base">
                                        <p:cTn id="51" dur="500" fill="hold"/>
                                        <p:tgtEl>
                                          <p:spTgt spid="113459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345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134600"/>
                                        </p:tgtEl>
                                        <p:attrNameLst>
                                          <p:attrName>style.visibility</p:attrName>
                                        </p:attrNameLst>
                                      </p:cBhvr>
                                      <p:to>
                                        <p:strVal val="visible"/>
                                      </p:to>
                                    </p:set>
                                    <p:anim calcmode="lin" valueType="num">
                                      <p:cBhvr>
                                        <p:cTn id="57" dur="500" fill="hold"/>
                                        <p:tgtEl>
                                          <p:spTgt spid="1134600"/>
                                        </p:tgtEl>
                                        <p:attrNameLst>
                                          <p:attrName>ppt_w</p:attrName>
                                        </p:attrNameLst>
                                      </p:cBhvr>
                                      <p:tavLst>
                                        <p:tav tm="0">
                                          <p:val>
                                            <p:fltVal val="0"/>
                                          </p:val>
                                        </p:tav>
                                        <p:tav tm="100000">
                                          <p:val>
                                            <p:strVal val="#ppt_w"/>
                                          </p:val>
                                        </p:tav>
                                      </p:tavLst>
                                    </p:anim>
                                    <p:anim calcmode="lin" valueType="num">
                                      <p:cBhvr>
                                        <p:cTn id="58" dur="500" fill="hold"/>
                                        <p:tgtEl>
                                          <p:spTgt spid="1134600"/>
                                        </p:tgtEl>
                                        <p:attrNameLst>
                                          <p:attrName>ppt_h</p:attrName>
                                        </p:attrNameLst>
                                      </p:cBhvr>
                                      <p:tavLst>
                                        <p:tav tm="0">
                                          <p:val>
                                            <p:fltVal val="0"/>
                                          </p:val>
                                        </p:tav>
                                        <p:tav tm="100000">
                                          <p:val>
                                            <p:strVal val="#ppt_h"/>
                                          </p:val>
                                        </p:tav>
                                      </p:tavLst>
                                    </p:anim>
                                    <p:animEffect transition="in" filter="fade">
                                      <p:cBhvr>
                                        <p:cTn id="59" dur="500"/>
                                        <p:tgtEl>
                                          <p:spTgt spid="1134600"/>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4.16667E-6 -5.18519E-6 L 0.17639 0.15254 L 0.05139 0.37708 " pathEditMode="relative" ptsTypes="AAA">
                                      <p:cBhvr>
                                        <p:cTn id="63" dur="3000" fill="hold"/>
                                        <p:tgtEl>
                                          <p:spTgt spid="1134600"/>
                                        </p:tgtEl>
                                        <p:attrNameLst>
                                          <p:attrName>ppt_x</p:attrName>
                                          <p:attrName>ppt_y</p:attrName>
                                        </p:attrNameLst>
                                      </p:cBhvr>
                                    </p:animMotion>
                                  </p:childTnLst>
                                  <p:subTnLst>
                                    <p:audio>
                                      <p:cMediaNode>
                                        <p:cTn display="0" masterRel="sameClick">
                                          <p:stCondLst>
                                            <p:cond evt="begin" delay="0">
                                              <p:tn val="62"/>
                                            </p:cond>
                                          </p:stCondLst>
                                          <p:endCondLst>
                                            <p:cond evt="onStopAudio" delay="0">
                                              <p:tgtEl>
                                                <p:sldTgt/>
                                              </p:tgtEl>
                                            </p:cond>
                                          </p:endCondLst>
                                        </p:cTn>
                                        <p:tgtEl>
                                          <p:sndTgt r:embed="rId5" name="chimes.wav"/>
                                        </p:tgtEl>
                                      </p:cMediaNode>
                                    </p:audio>
                                  </p:subTnLst>
                                </p:cTn>
                              </p:par>
                              <p:par>
                                <p:cTn id="64" presetID="22" presetClass="entr" presetSubtype="1" fill="hold" grpId="0" nodeType="withEffect">
                                  <p:stCondLst>
                                    <p:cond delay="0"/>
                                  </p:stCondLst>
                                  <p:childTnLst>
                                    <p:set>
                                      <p:cBhvr>
                                        <p:cTn id="65" dur="1" fill="hold">
                                          <p:stCondLst>
                                            <p:cond delay="0"/>
                                          </p:stCondLst>
                                        </p:cTn>
                                        <p:tgtEl>
                                          <p:spTgt spid="1134596"/>
                                        </p:tgtEl>
                                        <p:attrNameLst>
                                          <p:attrName>style.visibility</p:attrName>
                                        </p:attrNameLst>
                                      </p:cBhvr>
                                      <p:to>
                                        <p:strVal val="visible"/>
                                      </p:to>
                                    </p:set>
                                    <p:animEffect transition="in" filter="wipe(up)">
                                      <p:cBhvr>
                                        <p:cTn id="66" dur="3000"/>
                                        <p:tgtEl>
                                          <p:spTgt spid="113459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134602"/>
                                        </p:tgtEl>
                                        <p:attrNameLst>
                                          <p:attrName>style.visibility</p:attrName>
                                        </p:attrNameLst>
                                      </p:cBhvr>
                                      <p:to>
                                        <p:strVal val="visible"/>
                                      </p:to>
                                    </p:set>
                                    <p:anim calcmode="lin" valueType="num">
                                      <p:cBhvr>
                                        <p:cTn id="71" dur="500" fill="hold"/>
                                        <p:tgtEl>
                                          <p:spTgt spid="1134602"/>
                                        </p:tgtEl>
                                        <p:attrNameLst>
                                          <p:attrName>ppt_w</p:attrName>
                                        </p:attrNameLst>
                                      </p:cBhvr>
                                      <p:tavLst>
                                        <p:tav tm="0">
                                          <p:val>
                                            <p:fltVal val="0"/>
                                          </p:val>
                                        </p:tav>
                                        <p:tav tm="100000">
                                          <p:val>
                                            <p:strVal val="#ppt_w"/>
                                          </p:val>
                                        </p:tav>
                                      </p:tavLst>
                                    </p:anim>
                                    <p:anim calcmode="lin" valueType="num">
                                      <p:cBhvr>
                                        <p:cTn id="72" dur="500" fill="hold"/>
                                        <p:tgtEl>
                                          <p:spTgt spid="1134602"/>
                                        </p:tgtEl>
                                        <p:attrNameLst>
                                          <p:attrName>ppt_h</p:attrName>
                                        </p:attrNameLst>
                                      </p:cBhvr>
                                      <p:tavLst>
                                        <p:tav tm="0">
                                          <p:val>
                                            <p:fltVal val="0"/>
                                          </p:val>
                                        </p:tav>
                                        <p:tav tm="100000">
                                          <p:val>
                                            <p:strVal val="#ppt_h"/>
                                          </p:val>
                                        </p:tav>
                                      </p:tavLst>
                                    </p:anim>
                                    <p:animEffect transition="in" filter="fade">
                                      <p:cBhvr>
                                        <p:cTn id="73" dur="500"/>
                                        <p:tgtEl>
                                          <p:spTgt spid="1134602"/>
                                        </p:tgtEl>
                                      </p:cBhvr>
                                    </p:animEffect>
                                  </p:childTnLst>
                                  <p:subTnLst>
                                    <p:audio>
                                      <p:cMediaNode>
                                        <p:cTn display="0" masterRel="sameClick">
                                          <p:stCondLst>
                                            <p:cond evt="begin" delay="0">
                                              <p:tn val="69"/>
                                            </p:cond>
                                          </p:stCondLst>
                                          <p:endCondLst>
                                            <p:cond evt="onStopAudio" delay="0">
                                              <p:tgtEl>
                                                <p:sldTgt/>
                                              </p:tgtEl>
                                            </p:cond>
                                          </p:endCondLst>
                                        </p:cTn>
                                        <p:tgtEl>
                                          <p:sndTgt r:embed="rId6"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animBg="1"/>
      <p:bldP spid="1134597" grpId="0" animBg="1"/>
      <p:bldP spid="1134601" grpId="0"/>
      <p:bldP spid="113460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stations</a:t>
            </a:r>
            <a:r>
              <a:rPr lang="en-US" dirty="0">
                <a:solidFill>
                  <a:srgbClr val="000000"/>
                </a:solidFill>
                <a:ea typeface="Calibri" pitchFamily="34" charset="0"/>
                <a:cs typeface="Times New Roman" pitchFamily="18" charset="0"/>
                <a:sym typeface="Symbol" pitchFamily="18" charset="2"/>
              </a:rPr>
              <a:t> </a:t>
            </a:r>
          </a:p>
          <a:p>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Most of the neutrons produced in a                                reactor are </a:t>
            </a:r>
            <a:r>
              <a:rPr lang="en-US" sz="2400" b="1" dirty="0">
                <a:solidFill>
                  <a:srgbClr val="000000"/>
                </a:solidFill>
                <a:latin typeface="Arial" charset="0"/>
                <a:ea typeface="Calibri" pitchFamily="34" charset="0"/>
                <a:cs typeface="Times New Roman" pitchFamily="18" charset="0"/>
              </a:rPr>
              <a:t>fast neutrons</a:t>
            </a:r>
            <a:r>
              <a:rPr lang="en-US" sz="2400" dirty="0">
                <a:solidFill>
                  <a:srgbClr val="000000"/>
                </a:solidFill>
                <a:latin typeface="Arial" charset="0"/>
                <a:ea typeface="Calibri" pitchFamily="34" charset="0"/>
                <a:cs typeface="Times New Roman" pitchFamily="18" charset="0"/>
              </a:rPr>
              <a:t>, unable to                                 split the </a:t>
            </a:r>
            <a:r>
              <a:rPr lang="en-US" sz="2400" baseline="30000" dirty="0">
                <a:solidFill>
                  <a:srgbClr val="000000"/>
                </a:solidFill>
                <a:latin typeface="Arial" charset="0"/>
                <a:ea typeface="Calibri" pitchFamily="34" charset="0"/>
                <a:cs typeface="Times New Roman" pitchFamily="18" charset="0"/>
              </a:rPr>
              <a:t>235</a:t>
            </a:r>
            <a:r>
              <a:rPr lang="en-US" sz="2400" dirty="0">
                <a:solidFill>
                  <a:srgbClr val="000000"/>
                </a:solidFill>
                <a:latin typeface="Arial" charset="0"/>
                <a:ea typeface="Calibri" pitchFamily="34" charset="0"/>
                <a:cs typeface="Times New Roman" pitchFamily="18" charset="0"/>
              </a:rPr>
              <a:t>U nucleus.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These fast neutrons will eventually                                    be </a:t>
            </a:r>
            <a:r>
              <a:rPr lang="en-US" sz="2400" b="1">
                <a:solidFill>
                  <a:srgbClr val="000000"/>
                </a:solidFill>
                <a:latin typeface="Arial" charset="0"/>
                <a:ea typeface="Calibri" pitchFamily="34" charset="0"/>
                <a:cs typeface="Times New Roman" pitchFamily="18" charset="0"/>
              </a:rPr>
              <a:t>captured</a:t>
            </a:r>
            <a:r>
              <a:rPr lang="en-US" sz="2400">
                <a:solidFill>
                  <a:srgbClr val="000000"/>
                </a:solidFill>
                <a:latin typeface="Arial" charset="0"/>
                <a:ea typeface="Calibri" pitchFamily="34" charset="0"/>
                <a:cs typeface="Times New Roman" pitchFamily="18" charset="0"/>
              </a:rPr>
              <a:t> by </a:t>
            </a:r>
            <a:r>
              <a:rPr lang="en-US" sz="2400" baseline="30000" smtClean="0">
                <a:solidFill>
                  <a:srgbClr val="000000"/>
                </a:solidFill>
                <a:latin typeface="Arial" charset="0"/>
                <a:ea typeface="Calibri" pitchFamily="34" charset="0"/>
                <a:cs typeface="Times New Roman" pitchFamily="18" charset="0"/>
              </a:rPr>
              <a:t>235</a:t>
            </a:r>
            <a:r>
              <a:rPr lang="en-US" sz="2400" smtClean="0">
                <a:solidFill>
                  <a:srgbClr val="000000"/>
                </a:solidFill>
                <a:latin typeface="Arial" charset="0"/>
                <a:ea typeface="Calibri" pitchFamily="34" charset="0"/>
                <a:cs typeface="Times New Roman" pitchFamily="18" charset="0"/>
              </a:rPr>
              <a:t>U</a:t>
            </a:r>
            <a:r>
              <a:rPr lang="en-US" sz="2400">
                <a:solidFill>
                  <a:srgbClr val="000000"/>
                </a:solidFill>
                <a:latin typeface="Arial" charset="0"/>
                <a:ea typeface="Calibri" pitchFamily="34" charset="0"/>
                <a:cs typeface="Times New Roman" pitchFamily="18" charset="0"/>
              </a:rPr>
              <a:t>, or they will                                    leave the surface of the </a:t>
            </a:r>
            <a:r>
              <a:rPr lang="en-US" sz="2400" b="1">
                <a:solidFill>
                  <a:srgbClr val="000000"/>
                </a:solidFill>
                <a:latin typeface="Arial" charset="0"/>
                <a:ea typeface="Calibri" pitchFamily="34" charset="0"/>
                <a:cs typeface="Times New Roman" pitchFamily="18" charset="0"/>
              </a:rPr>
              <a:t>fuel rod</a:t>
            </a:r>
            <a:r>
              <a:rPr lang="en-US" sz="2400">
                <a:solidFill>
                  <a:srgbClr val="000000"/>
                </a:solidFill>
                <a:latin typeface="Arial" charset="0"/>
                <a:ea typeface="Calibri" pitchFamily="34" charset="0"/>
                <a:cs typeface="Times New Roman" pitchFamily="18" charset="0"/>
              </a:rPr>
              <a:t>,                                   without sustaining the fission                                        reaction.</a:t>
            </a:r>
          </a:p>
          <a:p>
            <a:r>
              <a:rPr lang="en-US" sz="2400" dirty="0">
                <a:solidFill>
                  <a:srgbClr val="000000"/>
                </a:solidFill>
                <a:latin typeface="Arial" charset="0"/>
                <a:ea typeface="Calibri" pitchFamily="34" charset="0"/>
                <a:cs typeface="Times New Roman" pitchFamily="18" charset="0"/>
                <a:sym typeface="Symbol" pitchFamily="18" charset="2"/>
              </a:rPr>
              <a:t></a:t>
            </a:r>
            <a:r>
              <a:rPr lang="en-US" sz="2400" b="1" dirty="0">
                <a:solidFill>
                  <a:srgbClr val="000000"/>
                </a:solidFill>
                <a:latin typeface="Arial" charset="0"/>
                <a:ea typeface="Calibri" pitchFamily="34" charset="0"/>
                <a:cs typeface="Times New Roman" pitchFamily="18" charset="0"/>
              </a:rPr>
              <a:t>Moderators</a:t>
            </a:r>
            <a:r>
              <a:rPr lang="en-US" sz="2400" dirty="0">
                <a:solidFill>
                  <a:srgbClr val="000000"/>
                </a:solidFill>
                <a:latin typeface="Arial" charset="0"/>
                <a:ea typeface="Calibri" pitchFamily="34" charset="0"/>
                <a:cs typeface="Times New Roman" pitchFamily="18" charset="0"/>
              </a:rPr>
              <a:t> such as </a:t>
            </a:r>
            <a:r>
              <a:rPr lang="en-US" sz="2400" i="1" dirty="0">
                <a:solidFill>
                  <a:srgbClr val="000000"/>
                </a:solidFill>
                <a:latin typeface="Arial" charset="0"/>
                <a:ea typeface="Calibri" pitchFamily="34" charset="0"/>
                <a:cs typeface="Times New Roman" pitchFamily="18" charset="0"/>
              </a:rPr>
              <a:t>graphite</a:t>
            </a:r>
            <a:r>
              <a:rPr lang="en-US" sz="2400" dirty="0">
                <a:solidFill>
                  <a:srgbClr val="000000"/>
                </a:solidFill>
                <a:latin typeface="Arial" charset="0"/>
                <a:ea typeface="Calibri" pitchFamily="34" charset="0"/>
                <a:cs typeface="Times New Roman" pitchFamily="18" charset="0"/>
              </a:rPr>
              <a:t>, </a:t>
            </a:r>
            <a:r>
              <a:rPr lang="en-US" sz="2400" i="1" dirty="0">
                <a:solidFill>
                  <a:srgbClr val="000000"/>
                </a:solidFill>
                <a:latin typeface="Arial" charset="0"/>
                <a:ea typeface="Calibri" pitchFamily="34" charset="0"/>
                <a:cs typeface="Times New Roman" pitchFamily="18" charset="0"/>
              </a:rPr>
              <a:t>light                                water</a:t>
            </a:r>
            <a:r>
              <a:rPr lang="en-US" sz="2400" dirty="0">
                <a:solidFill>
                  <a:srgbClr val="000000"/>
                </a:solidFill>
                <a:latin typeface="Arial" charset="0"/>
                <a:ea typeface="Calibri" pitchFamily="34" charset="0"/>
                <a:cs typeface="Times New Roman" pitchFamily="18" charset="0"/>
              </a:rPr>
              <a:t> and </a:t>
            </a:r>
            <a:r>
              <a:rPr lang="en-US" sz="2400" i="1" dirty="0">
                <a:solidFill>
                  <a:srgbClr val="000000"/>
                </a:solidFill>
                <a:latin typeface="Arial" charset="0"/>
                <a:ea typeface="Calibri" pitchFamily="34" charset="0"/>
                <a:cs typeface="Times New Roman" pitchFamily="18" charset="0"/>
              </a:rPr>
              <a:t>heavy water</a:t>
            </a:r>
            <a:r>
              <a:rPr lang="en-US" sz="2400" dirty="0">
                <a:solidFill>
                  <a:srgbClr val="000000"/>
                </a:solidFill>
                <a:latin typeface="Arial" charset="0"/>
                <a:ea typeface="Calibri" pitchFamily="34" charset="0"/>
                <a:cs typeface="Times New Roman" pitchFamily="18" charset="0"/>
              </a:rPr>
              <a:t> slow down                                 these fast neutrons to about </a:t>
            </a:r>
            <a:r>
              <a:rPr lang="en-US" sz="2400" b="1" dirty="0">
                <a:solidFill>
                  <a:srgbClr val="000000"/>
                </a:solidFill>
                <a:latin typeface="Arial" charset="0"/>
                <a:ea typeface="Calibri" pitchFamily="34" charset="0"/>
                <a:cs typeface="Times New Roman" pitchFamily="18" charset="0"/>
              </a:rPr>
              <a:t>0.02 eV</a:t>
            </a:r>
            <a:r>
              <a:rPr lang="en-US" sz="2400" dirty="0">
                <a:solidFill>
                  <a:srgbClr val="000000"/>
                </a:solidFill>
                <a:latin typeface="Arial" charset="0"/>
                <a:ea typeface="Calibri" pitchFamily="34" charset="0"/>
                <a:cs typeface="Times New Roman" pitchFamily="18" charset="0"/>
              </a:rPr>
              <a:t>                                  so that they can contribute to the                                   fission process.</a:t>
            </a:r>
          </a:p>
        </p:txBody>
      </p:sp>
      <p:sp>
        <p:nvSpPr>
          <p:cNvPr id="542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8056563" y="4297363"/>
            <a:ext cx="233362" cy="2476500"/>
            <a:chOff x="3674" y="1417"/>
            <a:chExt cx="257" cy="2908"/>
          </a:xfrm>
        </p:grpSpPr>
        <p:sp>
          <p:nvSpPr>
            <p:cNvPr id="1136645"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62"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3"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4"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5"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6"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7"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8"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9"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0"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1"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2"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3"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4"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5"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6"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7"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8"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9"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0"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1"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2"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3"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4"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5"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6"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7"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8"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9"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0"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1"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2"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3"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4"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5"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6"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7"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8"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9"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0"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1"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2"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3"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4"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5"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6"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7"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8"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9"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0"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1"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2"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3"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4"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5"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6"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7"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8"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9"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0"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1"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3" name="Group 66"/>
          <p:cNvGrpSpPr>
            <a:grpSpLocks/>
          </p:cNvGrpSpPr>
          <p:nvPr/>
        </p:nvGrpSpPr>
        <p:grpSpPr bwMode="auto">
          <a:xfrm>
            <a:off x="7337425" y="4294188"/>
            <a:ext cx="233363" cy="2476500"/>
            <a:chOff x="3674" y="1417"/>
            <a:chExt cx="257" cy="2908"/>
          </a:xfrm>
        </p:grpSpPr>
        <p:sp>
          <p:nvSpPr>
            <p:cNvPr id="1136707"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01"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2"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3"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4"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5"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6"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7"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8"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9"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0"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1"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2"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3"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4"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5"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6"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7"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8"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9"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0"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1"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2"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3"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4"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5"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6"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7"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8"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9"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0"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1"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2"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3"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4"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5"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6"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7"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8"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9"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0"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1"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2"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3"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4"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5"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6"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7"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8"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9"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0"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1"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2"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3"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4"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5"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6"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7"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8"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9"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0"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 name="Group 128"/>
          <p:cNvGrpSpPr>
            <a:grpSpLocks/>
          </p:cNvGrpSpPr>
          <p:nvPr/>
        </p:nvGrpSpPr>
        <p:grpSpPr bwMode="auto">
          <a:xfrm>
            <a:off x="6616700" y="4300538"/>
            <a:ext cx="233363" cy="2476500"/>
            <a:chOff x="3674" y="1417"/>
            <a:chExt cx="257" cy="2908"/>
          </a:xfrm>
        </p:grpSpPr>
        <p:sp>
          <p:nvSpPr>
            <p:cNvPr id="1136769"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440"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1"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2"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3"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4"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5"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6"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7"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8"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9"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0"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1"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2"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3"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4"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5"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6"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7"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8"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9"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0"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1"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2"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3"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4"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5"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6"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7"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8"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9"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0"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1"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2"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3"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4"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5"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6"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7"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8"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9"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0"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1"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2"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3"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4"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5"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6"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7"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8"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9"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0"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1"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2"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3"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4"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5"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6"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7"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8"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9"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 name="Group 190"/>
          <p:cNvGrpSpPr>
            <a:grpSpLocks/>
          </p:cNvGrpSpPr>
          <p:nvPr/>
        </p:nvGrpSpPr>
        <p:grpSpPr bwMode="auto">
          <a:xfrm>
            <a:off x="5907088" y="4295775"/>
            <a:ext cx="233362" cy="2476500"/>
            <a:chOff x="3674" y="1417"/>
            <a:chExt cx="257" cy="2908"/>
          </a:xfrm>
        </p:grpSpPr>
        <p:sp>
          <p:nvSpPr>
            <p:cNvPr id="1136831"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79"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0"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1"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2"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3"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4"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5"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6"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7"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8"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9"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0"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1"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2"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3"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4"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5"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6"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7"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8"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9"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0"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1"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2"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3"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4"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5"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6"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7"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8"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9"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0"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1"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2"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3"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4"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5"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6"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7"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8"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9"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0"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1"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2"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3"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4"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5"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6"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7"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8"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9"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0"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1"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2"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3"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4"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5"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6"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7"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8"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6" name="Group 252"/>
          <p:cNvGrpSpPr>
            <a:grpSpLocks/>
          </p:cNvGrpSpPr>
          <p:nvPr/>
        </p:nvGrpSpPr>
        <p:grpSpPr bwMode="auto">
          <a:xfrm>
            <a:off x="8769350" y="4295775"/>
            <a:ext cx="233363" cy="2476500"/>
            <a:chOff x="3674" y="1417"/>
            <a:chExt cx="257" cy="2908"/>
          </a:xfrm>
        </p:grpSpPr>
        <p:sp>
          <p:nvSpPr>
            <p:cNvPr id="1136893"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18"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19"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0"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1"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2"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3"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4"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5"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6"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7"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8"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9"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0"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1"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2"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3"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4"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5"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6"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7"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8"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9"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0"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1"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2"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3"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4"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5"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6"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7"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8"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9"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0"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1"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2"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3"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4"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5"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6"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7"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8"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9"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0"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1"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2"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3"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4"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5"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6"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7"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8"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9"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0"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1"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2"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3"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4"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5"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6"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7"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1136954" name="Freeform 314"/>
          <p:cNvSpPr>
            <a:spLocks/>
          </p:cNvSpPr>
          <p:nvPr/>
        </p:nvSpPr>
        <p:spPr bwMode="auto">
          <a:xfrm>
            <a:off x="6270625" y="1635125"/>
            <a:ext cx="1982788" cy="1187450"/>
          </a:xfrm>
          <a:custGeom>
            <a:avLst/>
            <a:gdLst>
              <a:gd name="T0" fmla="*/ 0 w 1249"/>
              <a:gd name="T1" fmla="*/ 744 h 748"/>
              <a:gd name="T2" fmla="*/ 90 w 1249"/>
              <a:gd name="T3" fmla="*/ 402 h 748"/>
              <a:gd name="T4" fmla="*/ 150 w 1249"/>
              <a:gd name="T5" fmla="*/ 91 h 748"/>
              <a:gd name="T6" fmla="*/ 211 w 1249"/>
              <a:gd name="T7" fmla="*/ 0 h 748"/>
              <a:gd name="T8" fmla="*/ 256 w 1249"/>
              <a:gd name="T9" fmla="*/ 91 h 748"/>
              <a:gd name="T10" fmla="*/ 370 w 1249"/>
              <a:gd name="T11" fmla="*/ 455 h 748"/>
              <a:gd name="T12" fmla="*/ 711 w 1249"/>
              <a:gd name="T13" fmla="*/ 690 h 748"/>
              <a:gd name="T14" fmla="*/ 1249 w 1249"/>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1249"/>
              <a:gd name="T25" fmla="*/ 0 h 748"/>
              <a:gd name="T26" fmla="*/ 1249 w 1249"/>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9" h="748">
                <a:moveTo>
                  <a:pt x="0" y="744"/>
                </a:moveTo>
                <a:cubicBezTo>
                  <a:pt x="15" y="687"/>
                  <a:pt x="65" y="511"/>
                  <a:pt x="90" y="402"/>
                </a:cubicBezTo>
                <a:cubicBezTo>
                  <a:pt x="115" y="293"/>
                  <a:pt x="130" y="158"/>
                  <a:pt x="150" y="91"/>
                </a:cubicBezTo>
                <a:cubicBezTo>
                  <a:pt x="170" y="24"/>
                  <a:pt x="193" y="0"/>
                  <a:pt x="211" y="0"/>
                </a:cubicBezTo>
                <a:cubicBezTo>
                  <a:pt x="229" y="0"/>
                  <a:pt x="229" y="15"/>
                  <a:pt x="256" y="91"/>
                </a:cubicBezTo>
                <a:cubicBezTo>
                  <a:pt x="283" y="167"/>
                  <a:pt x="294" y="355"/>
                  <a:pt x="370" y="455"/>
                </a:cubicBezTo>
                <a:cubicBezTo>
                  <a:pt x="446" y="555"/>
                  <a:pt x="565" y="641"/>
                  <a:pt x="711" y="690"/>
                </a:cubicBezTo>
                <a:cubicBezTo>
                  <a:pt x="857" y="739"/>
                  <a:pt x="1137" y="736"/>
                  <a:pt x="1249" y="748"/>
                </a:cubicBezTo>
              </a:path>
            </a:pathLst>
          </a:custGeom>
          <a:noFill/>
          <a:ln w="19050" cmpd="sng">
            <a:solidFill>
              <a:srgbClr val="FF0000"/>
            </a:solidFill>
            <a:round/>
            <a:headEnd/>
            <a:tailEnd/>
          </a:ln>
        </p:spPr>
        <p:txBody>
          <a:bodyPr/>
          <a:lstStyle/>
          <a:p>
            <a:endParaRPr lang="en-US"/>
          </a:p>
        </p:txBody>
      </p:sp>
      <p:grpSp>
        <p:nvGrpSpPr>
          <p:cNvPr id="7" name="Group 315"/>
          <p:cNvGrpSpPr>
            <a:grpSpLocks/>
          </p:cNvGrpSpPr>
          <p:nvPr/>
        </p:nvGrpSpPr>
        <p:grpSpPr bwMode="auto">
          <a:xfrm>
            <a:off x="6130925" y="1474788"/>
            <a:ext cx="2852738" cy="1878012"/>
            <a:chOff x="3786" y="1483"/>
            <a:chExt cx="1797" cy="1183"/>
          </a:xfrm>
        </p:grpSpPr>
        <p:grpSp>
          <p:nvGrpSpPr>
            <p:cNvPr id="54298" name="Group 316"/>
            <p:cNvGrpSpPr>
              <a:grpSpLocks/>
            </p:cNvGrpSpPr>
            <p:nvPr/>
          </p:nvGrpSpPr>
          <p:grpSpPr bwMode="auto">
            <a:xfrm>
              <a:off x="3786" y="1483"/>
              <a:ext cx="1428" cy="1071"/>
              <a:chOff x="3962" y="1083"/>
              <a:chExt cx="1428" cy="1071"/>
            </a:xfrm>
          </p:grpSpPr>
          <p:grpSp>
            <p:nvGrpSpPr>
              <p:cNvPr id="54300" name="Group 317"/>
              <p:cNvGrpSpPr>
                <a:grpSpLocks/>
              </p:cNvGrpSpPr>
              <p:nvPr/>
            </p:nvGrpSpPr>
            <p:grpSpPr bwMode="auto">
              <a:xfrm>
                <a:off x="4056" y="1083"/>
                <a:ext cx="1334" cy="857"/>
                <a:chOff x="4056" y="1083"/>
                <a:chExt cx="1334" cy="857"/>
              </a:xfrm>
            </p:grpSpPr>
            <p:grpSp>
              <p:nvGrpSpPr>
                <p:cNvPr id="54304" name="Group 318"/>
                <p:cNvGrpSpPr>
                  <a:grpSpLocks/>
                </p:cNvGrpSpPr>
                <p:nvPr/>
              </p:nvGrpSpPr>
              <p:grpSpPr bwMode="auto">
                <a:xfrm>
                  <a:off x="4056" y="1083"/>
                  <a:ext cx="1334" cy="856"/>
                  <a:chOff x="1986" y="3312"/>
                  <a:chExt cx="1334" cy="856"/>
                </a:xfrm>
              </p:grpSpPr>
              <p:sp>
                <p:nvSpPr>
                  <p:cNvPr id="54315" name="Line 319"/>
                  <p:cNvSpPr>
                    <a:spLocks noChangeShapeType="1"/>
                  </p:cNvSpPr>
                  <p:nvPr/>
                </p:nvSpPr>
                <p:spPr bwMode="auto">
                  <a:xfrm flipV="1">
                    <a:off x="1986" y="3312"/>
                    <a:ext cx="0" cy="856"/>
                  </a:xfrm>
                  <a:prstGeom prst="line">
                    <a:avLst/>
                  </a:prstGeom>
                  <a:noFill/>
                  <a:ln w="9525">
                    <a:solidFill>
                      <a:schemeClr val="tx1"/>
                    </a:solidFill>
                    <a:round/>
                    <a:headEnd/>
                    <a:tailEnd type="triangle" w="med" len="med"/>
                  </a:ln>
                </p:spPr>
                <p:txBody>
                  <a:bodyPr/>
                  <a:lstStyle/>
                  <a:p>
                    <a:endParaRPr lang="en-US"/>
                  </a:p>
                </p:txBody>
              </p:sp>
              <p:sp>
                <p:nvSpPr>
                  <p:cNvPr id="54316" name="Line 320"/>
                  <p:cNvSpPr>
                    <a:spLocks noChangeShapeType="1"/>
                  </p:cNvSpPr>
                  <p:nvPr/>
                </p:nvSpPr>
                <p:spPr bwMode="auto">
                  <a:xfrm>
                    <a:off x="1986" y="4168"/>
                    <a:ext cx="1334" cy="0"/>
                  </a:xfrm>
                  <a:prstGeom prst="line">
                    <a:avLst/>
                  </a:prstGeom>
                  <a:noFill/>
                  <a:ln w="9525">
                    <a:solidFill>
                      <a:schemeClr val="tx1"/>
                    </a:solidFill>
                    <a:round/>
                    <a:headEnd/>
                    <a:tailEnd type="triangle" w="med" len="med"/>
                  </a:ln>
                </p:spPr>
                <p:txBody>
                  <a:bodyPr/>
                  <a:lstStyle/>
                  <a:p>
                    <a:endParaRPr lang="en-US"/>
                  </a:p>
                </p:txBody>
              </p:sp>
            </p:grpSp>
            <p:sp>
              <p:nvSpPr>
                <p:cNvPr id="54305" name="Line 321"/>
                <p:cNvSpPr>
                  <a:spLocks noChangeShapeType="1"/>
                </p:cNvSpPr>
                <p:nvPr/>
              </p:nvSpPr>
              <p:spPr bwMode="auto">
                <a:xfrm flipV="1">
                  <a:off x="4164" y="1901"/>
                  <a:ext cx="0" cy="34"/>
                </a:xfrm>
                <a:prstGeom prst="line">
                  <a:avLst/>
                </a:prstGeom>
                <a:noFill/>
                <a:ln w="9525">
                  <a:solidFill>
                    <a:schemeClr val="tx1"/>
                  </a:solidFill>
                  <a:round/>
                  <a:headEnd/>
                  <a:tailEnd/>
                </a:ln>
              </p:spPr>
              <p:txBody>
                <a:bodyPr/>
                <a:lstStyle/>
                <a:p>
                  <a:endParaRPr lang="en-US"/>
                </a:p>
              </p:txBody>
            </p:sp>
            <p:sp>
              <p:nvSpPr>
                <p:cNvPr id="54306" name="Line 322"/>
                <p:cNvSpPr>
                  <a:spLocks noChangeShapeType="1"/>
                </p:cNvSpPr>
                <p:nvPr/>
              </p:nvSpPr>
              <p:spPr bwMode="auto">
                <a:xfrm flipV="1">
                  <a:off x="4279" y="1902"/>
                  <a:ext cx="0" cy="34"/>
                </a:xfrm>
                <a:prstGeom prst="line">
                  <a:avLst/>
                </a:prstGeom>
                <a:noFill/>
                <a:ln w="9525">
                  <a:solidFill>
                    <a:schemeClr val="tx1"/>
                  </a:solidFill>
                  <a:round/>
                  <a:headEnd/>
                  <a:tailEnd/>
                </a:ln>
              </p:spPr>
              <p:txBody>
                <a:bodyPr/>
                <a:lstStyle/>
                <a:p>
                  <a:endParaRPr lang="en-US"/>
                </a:p>
              </p:txBody>
            </p:sp>
            <p:sp>
              <p:nvSpPr>
                <p:cNvPr id="54307" name="Line 323"/>
                <p:cNvSpPr>
                  <a:spLocks noChangeShapeType="1"/>
                </p:cNvSpPr>
                <p:nvPr/>
              </p:nvSpPr>
              <p:spPr bwMode="auto">
                <a:xfrm flipV="1">
                  <a:off x="4394" y="1903"/>
                  <a:ext cx="0" cy="34"/>
                </a:xfrm>
                <a:prstGeom prst="line">
                  <a:avLst/>
                </a:prstGeom>
                <a:noFill/>
                <a:ln w="9525">
                  <a:solidFill>
                    <a:schemeClr val="tx1"/>
                  </a:solidFill>
                  <a:round/>
                  <a:headEnd/>
                  <a:tailEnd/>
                </a:ln>
              </p:spPr>
              <p:txBody>
                <a:bodyPr/>
                <a:lstStyle/>
                <a:p>
                  <a:endParaRPr lang="en-US"/>
                </a:p>
              </p:txBody>
            </p:sp>
            <p:sp>
              <p:nvSpPr>
                <p:cNvPr id="54308" name="Line 324"/>
                <p:cNvSpPr>
                  <a:spLocks noChangeShapeType="1"/>
                </p:cNvSpPr>
                <p:nvPr/>
              </p:nvSpPr>
              <p:spPr bwMode="auto">
                <a:xfrm flipV="1">
                  <a:off x="4509" y="1904"/>
                  <a:ext cx="0" cy="34"/>
                </a:xfrm>
                <a:prstGeom prst="line">
                  <a:avLst/>
                </a:prstGeom>
                <a:noFill/>
                <a:ln w="9525">
                  <a:solidFill>
                    <a:schemeClr val="tx1"/>
                  </a:solidFill>
                  <a:round/>
                  <a:headEnd/>
                  <a:tailEnd/>
                </a:ln>
              </p:spPr>
              <p:txBody>
                <a:bodyPr/>
                <a:lstStyle/>
                <a:p>
                  <a:endParaRPr lang="en-US"/>
                </a:p>
              </p:txBody>
            </p:sp>
            <p:sp>
              <p:nvSpPr>
                <p:cNvPr id="54309" name="Line 325"/>
                <p:cNvSpPr>
                  <a:spLocks noChangeShapeType="1"/>
                </p:cNvSpPr>
                <p:nvPr/>
              </p:nvSpPr>
              <p:spPr bwMode="auto">
                <a:xfrm flipV="1">
                  <a:off x="4624" y="1905"/>
                  <a:ext cx="0" cy="34"/>
                </a:xfrm>
                <a:prstGeom prst="line">
                  <a:avLst/>
                </a:prstGeom>
                <a:noFill/>
                <a:ln w="9525">
                  <a:solidFill>
                    <a:schemeClr val="tx1"/>
                  </a:solidFill>
                  <a:round/>
                  <a:headEnd/>
                  <a:tailEnd/>
                </a:ln>
              </p:spPr>
              <p:txBody>
                <a:bodyPr/>
                <a:lstStyle/>
                <a:p>
                  <a:endParaRPr lang="en-US"/>
                </a:p>
              </p:txBody>
            </p:sp>
            <p:sp>
              <p:nvSpPr>
                <p:cNvPr id="54310" name="Line 326"/>
                <p:cNvSpPr>
                  <a:spLocks noChangeShapeType="1"/>
                </p:cNvSpPr>
                <p:nvPr/>
              </p:nvSpPr>
              <p:spPr bwMode="auto">
                <a:xfrm flipV="1">
                  <a:off x="4739" y="1906"/>
                  <a:ext cx="0" cy="34"/>
                </a:xfrm>
                <a:prstGeom prst="line">
                  <a:avLst/>
                </a:prstGeom>
                <a:noFill/>
                <a:ln w="9525">
                  <a:solidFill>
                    <a:schemeClr val="tx1"/>
                  </a:solidFill>
                  <a:round/>
                  <a:headEnd/>
                  <a:tailEnd/>
                </a:ln>
              </p:spPr>
              <p:txBody>
                <a:bodyPr/>
                <a:lstStyle/>
                <a:p>
                  <a:endParaRPr lang="en-US"/>
                </a:p>
              </p:txBody>
            </p:sp>
            <p:sp>
              <p:nvSpPr>
                <p:cNvPr id="54311" name="Line 327"/>
                <p:cNvSpPr>
                  <a:spLocks noChangeShapeType="1"/>
                </p:cNvSpPr>
                <p:nvPr/>
              </p:nvSpPr>
              <p:spPr bwMode="auto">
                <a:xfrm flipV="1">
                  <a:off x="4854" y="1901"/>
                  <a:ext cx="0" cy="34"/>
                </a:xfrm>
                <a:prstGeom prst="line">
                  <a:avLst/>
                </a:prstGeom>
                <a:noFill/>
                <a:ln w="9525">
                  <a:solidFill>
                    <a:schemeClr val="tx1"/>
                  </a:solidFill>
                  <a:round/>
                  <a:headEnd/>
                  <a:tailEnd/>
                </a:ln>
              </p:spPr>
              <p:txBody>
                <a:bodyPr/>
                <a:lstStyle/>
                <a:p>
                  <a:endParaRPr lang="en-US"/>
                </a:p>
              </p:txBody>
            </p:sp>
            <p:sp>
              <p:nvSpPr>
                <p:cNvPr id="54312" name="Line 328"/>
                <p:cNvSpPr>
                  <a:spLocks noChangeShapeType="1"/>
                </p:cNvSpPr>
                <p:nvPr/>
              </p:nvSpPr>
              <p:spPr bwMode="auto">
                <a:xfrm flipV="1">
                  <a:off x="4969" y="1902"/>
                  <a:ext cx="0" cy="34"/>
                </a:xfrm>
                <a:prstGeom prst="line">
                  <a:avLst/>
                </a:prstGeom>
                <a:noFill/>
                <a:ln w="9525">
                  <a:solidFill>
                    <a:schemeClr val="tx1"/>
                  </a:solidFill>
                  <a:round/>
                  <a:headEnd/>
                  <a:tailEnd/>
                </a:ln>
              </p:spPr>
              <p:txBody>
                <a:bodyPr/>
                <a:lstStyle/>
                <a:p>
                  <a:endParaRPr lang="en-US"/>
                </a:p>
              </p:txBody>
            </p:sp>
            <p:sp>
              <p:nvSpPr>
                <p:cNvPr id="54313" name="Line 329"/>
                <p:cNvSpPr>
                  <a:spLocks noChangeShapeType="1"/>
                </p:cNvSpPr>
                <p:nvPr/>
              </p:nvSpPr>
              <p:spPr bwMode="auto">
                <a:xfrm flipV="1">
                  <a:off x="5084" y="1903"/>
                  <a:ext cx="0" cy="34"/>
                </a:xfrm>
                <a:prstGeom prst="line">
                  <a:avLst/>
                </a:prstGeom>
                <a:noFill/>
                <a:ln w="9525">
                  <a:solidFill>
                    <a:schemeClr val="tx1"/>
                  </a:solidFill>
                  <a:round/>
                  <a:headEnd/>
                  <a:tailEnd/>
                </a:ln>
              </p:spPr>
              <p:txBody>
                <a:bodyPr/>
                <a:lstStyle/>
                <a:p>
                  <a:endParaRPr lang="en-US"/>
                </a:p>
              </p:txBody>
            </p:sp>
            <p:sp>
              <p:nvSpPr>
                <p:cNvPr id="54314" name="Line 330"/>
                <p:cNvSpPr>
                  <a:spLocks noChangeShapeType="1"/>
                </p:cNvSpPr>
                <p:nvPr/>
              </p:nvSpPr>
              <p:spPr bwMode="auto">
                <a:xfrm flipV="1">
                  <a:off x="5199" y="1904"/>
                  <a:ext cx="0" cy="34"/>
                </a:xfrm>
                <a:prstGeom prst="line">
                  <a:avLst/>
                </a:prstGeom>
                <a:noFill/>
                <a:ln w="9525">
                  <a:solidFill>
                    <a:schemeClr val="tx1"/>
                  </a:solidFill>
                  <a:round/>
                  <a:headEnd/>
                  <a:tailEnd/>
                </a:ln>
              </p:spPr>
              <p:txBody>
                <a:bodyPr/>
                <a:lstStyle/>
                <a:p>
                  <a:endParaRPr lang="en-US"/>
                </a:p>
              </p:txBody>
            </p:sp>
          </p:grpSp>
          <p:sp>
            <p:nvSpPr>
              <p:cNvPr id="54301" name="Text Box 331"/>
              <p:cNvSpPr txBox="1">
                <a:spLocks noChangeArrowheads="1"/>
              </p:cNvSpPr>
              <p:nvPr/>
            </p:nvSpPr>
            <p:spPr bwMode="auto">
              <a:xfrm>
                <a:off x="3962" y="1904"/>
                <a:ext cx="212" cy="250"/>
              </a:xfrm>
              <a:prstGeom prst="rect">
                <a:avLst/>
              </a:prstGeom>
              <a:noFill/>
              <a:ln w="9525">
                <a:noFill/>
                <a:miter lim="800000"/>
                <a:headEnd/>
                <a:tailEnd/>
              </a:ln>
            </p:spPr>
            <p:txBody>
              <a:bodyPr wrap="none">
                <a:spAutoFit/>
              </a:bodyPr>
              <a:lstStyle/>
              <a:p>
                <a:r>
                  <a:rPr lang="en-US"/>
                  <a:t>0</a:t>
                </a:r>
              </a:p>
            </p:txBody>
          </p:sp>
          <p:sp>
            <p:nvSpPr>
              <p:cNvPr id="54302" name="Text Box 332"/>
              <p:cNvSpPr txBox="1">
                <a:spLocks noChangeArrowheads="1"/>
              </p:cNvSpPr>
              <p:nvPr/>
            </p:nvSpPr>
            <p:spPr bwMode="auto">
              <a:xfrm>
                <a:off x="5038" y="1904"/>
                <a:ext cx="308" cy="250"/>
              </a:xfrm>
              <a:prstGeom prst="rect">
                <a:avLst/>
              </a:prstGeom>
              <a:noFill/>
              <a:ln w="9525">
                <a:noFill/>
                <a:miter lim="800000"/>
                <a:headEnd/>
                <a:tailEnd/>
              </a:ln>
            </p:spPr>
            <p:txBody>
              <a:bodyPr wrap="none">
                <a:spAutoFit/>
              </a:bodyPr>
              <a:lstStyle/>
              <a:p>
                <a:r>
                  <a:rPr lang="en-US"/>
                  <a:t>10</a:t>
                </a:r>
              </a:p>
            </p:txBody>
          </p:sp>
          <p:sp>
            <p:nvSpPr>
              <p:cNvPr id="54303" name="Text Box 333"/>
              <p:cNvSpPr txBox="1">
                <a:spLocks noChangeArrowheads="1"/>
              </p:cNvSpPr>
              <p:nvPr/>
            </p:nvSpPr>
            <p:spPr bwMode="auto">
              <a:xfrm>
                <a:off x="4520" y="1902"/>
                <a:ext cx="212" cy="250"/>
              </a:xfrm>
              <a:prstGeom prst="rect">
                <a:avLst/>
              </a:prstGeom>
              <a:noFill/>
              <a:ln w="9525">
                <a:noFill/>
                <a:miter lim="800000"/>
                <a:headEnd/>
                <a:tailEnd/>
              </a:ln>
            </p:spPr>
            <p:txBody>
              <a:bodyPr wrap="none">
                <a:spAutoFit/>
              </a:bodyPr>
              <a:lstStyle/>
              <a:p>
                <a:r>
                  <a:rPr lang="en-US"/>
                  <a:t>5</a:t>
                </a:r>
              </a:p>
            </p:txBody>
          </p:sp>
        </p:grpSp>
        <p:sp>
          <p:nvSpPr>
            <p:cNvPr id="54299" name="Text Box 334"/>
            <p:cNvSpPr txBox="1">
              <a:spLocks noChangeArrowheads="1"/>
            </p:cNvSpPr>
            <p:nvPr/>
          </p:nvSpPr>
          <p:spPr bwMode="auto">
            <a:xfrm>
              <a:off x="3828" y="2416"/>
              <a:ext cx="1755" cy="250"/>
            </a:xfrm>
            <a:prstGeom prst="rect">
              <a:avLst/>
            </a:prstGeom>
            <a:noFill/>
            <a:ln w="9525">
              <a:noFill/>
              <a:miter lim="800000"/>
              <a:headEnd/>
              <a:tailEnd/>
            </a:ln>
          </p:spPr>
          <p:txBody>
            <a:bodyPr>
              <a:spAutoFit/>
            </a:bodyPr>
            <a:lstStyle/>
            <a:p>
              <a:r>
                <a:rPr lang="en-US">
                  <a:solidFill>
                    <a:srgbClr val="4D4D4D"/>
                  </a:solidFill>
                  <a:latin typeface="Arial" charset="0"/>
                </a:rPr>
                <a:t>Neutron energy  / MeV</a:t>
              </a:r>
            </a:p>
          </p:txBody>
        </p:sp>
      </p:grpSp>
      <p:sp>
        <p:nvSpPr>
          <p:cNvPr id="1136975" name="Rectangle 335"/>
          <p:cNvSpPr>
            <a:spLocks noChangeArrowheads="1"/>
          </p:cNvSpPr>
          <p:nvPr/>
        </p:nvSpPr>
        <p:spPr bwMode="auto">
          <a:xfrm>
            <a:off x="6437313" y="1635125"/>
            <a:ext cx="373062" cy="1190625"/>
          </a:xfrm>
          <a:prstGeom prst="rect">
            <a:avLst/>
          </a:prstGeom>
          <a:solidFill>
            <a:srgbClr val="FF6600">
              <a:alpha val="38823"/>
            </a:srgbClr>
          </a:solidFill>
          <a:ln w="9525">
            <a:noFill/>
            <a:miter lim="800000"/>
            <a:headEnd/>
            <a:tailEnd/>
          </a:ln>
        </p:spPr>
        <p:txBody>
          <a:bodyPr wrap="none" anchor="ctr"/>
          <a:lstStyle/>
          <a:p>
            <a:endParaRPr lang="en-US"/>
          </a:p>
        </p:txBody>
      </p:sp>
      <p:sp>
        <p:nvSpPr>
          <p:cNvPr id="1136976" name="Text Box 336"/>
          <p:cNvSpPr txBox="1">
            <a:spLocks noChangeArrowheads="1"/>
          </p:cNvSpPr>
          <p:nvPr/>
        </p:nvSpPr>
        <p:spPr bwMode="auto">
          <a:xfrm>
            <a:off x="6899275" y="1689100"/>
            <a:ext cx="1624013"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1-2 MeV average</a:t>
            </a:r>
          </a:p>
        </p:txBody>
      </p:sp>
      <p:grpSp>
        <p:nvGrpSpPr>
          <p:cNvPr id="11" name="Group 337"/>
          <p:cNvGrpSpPr>
            <a:grpSpLocks/>
          </p:cNvGrpSpPr>
          <p:nvPr/>
        </p:nvGrpSpPr>
        <p:grpSpPr bwMode="auto">
          <a:xfrm>
            <a:off x="6202363" y="4287838"/>
            <a:ext cx="396875" cy="2479675"/>
            <a:chOff x="3907" y="2701"/>
            <a:chExt cx="250" cy="1562"/>
          </a:xfrm>
        </p:grpSpPr>
        <p:sp>
          <p:nvSpPr>
            <p:cNvPr id="1136978" name="Rectangle 338"/>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7" name="Text Box 339"/>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2" name="Group 340"/>
          <p:cNvGrpSpPr>
            <a:grpSpLocks/>
          </p:cNvGrpSpPr>
          <p:nvPr/>
        </p:nvGrpSpPr>
        <p:grpSpPr bwMode="auto">
          <a:xfrm>
            <a:off x="6916738" y="4295775"/>
            <a:ext cx="396875" cy="2479675"/>
            <a:chOff x="4357" y="2706"/>
            <a:chExt cx="250" cy="1562"/>
          </a:xfrm>
        </p:grpSpPr>
        <p:sp>
          <p:nvSpPr>
            <p:cNvPr id="1136981" name="Rectangle 341"/>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5" name="Text Box 342"/>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3" name="Group 343"/>
          <p:cNvGrpSpPr>
            <a:grpSpLocks/>
          </p:cNvGrpSpPr>
          <p:nvPr/>
        </p:nvGrpSpPr>
        <p:grpSpPr bwMode="auto">
          <a:xfrm>
            <a:off x="7631113" y="4291013"/>
            <a:ext cx="396875" cy="2479675"/>
            <a:chOff x="4807" y="2703"/>
            <a:chExt cx="250" cy="1562"/>
          </a:xfrm>
        </p:grpSpPr>
        <p:sp>
          <p:nvSpPr>
            <p:cNvPr id="1136984" name="Rectangle 344"/>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3" name="Text Box 345"/>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4" name="Group 346"/>
          <p:cNvGrpSpPr>
            <a:grpSpLocks/>
          </p:cNvGrpSpPr>
          <p:nvPr/>
        </p:nvGrpSpPr>
        <p:grpSpPr bwMode="auto">
          <a:xfrm>
            <a:off x="8343900" y="4298950"/>
            <a:ext cx="396875" cy="2479675"/>
            <a:chOff x="5256" y="2708"/>
            <a:chExt cx="250" cy="1562"/>
          </a:xfrm>
        </p:grpSpPr>
        <p:sp>
          <p:nvSpPr>
            <p:cNvPr id="1136987" name="Rectangle 347"/>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1" name="Text Box 348"/>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sp>
        <p:nvSpPr>
          <p:cNvPr id="1136989" name="Text Box 349"/>
          <p:cNvSpPr txBox="1">
            <a:spLocks noChangeArrowheads="1"/>
          </p:cNvSpPr>
          <p:nvPr/>
        </p:nvSpPr>
        <p:spPr bwMode="auto">
          <a:xfrm rot="5400000">
            <a:off x="5326063" y="3441700"/>
            <a:ext cx="1403350" cy="396875"/>
          </a:xfrm>
          <a:prstGeom prst="rect">
            <a:avLst/>
          </a:prstGeom>
          <a:noFill/>
          <a:ln w="9525">
            <a:noFill/>
            <a:miter lim="800000"/>
            <a:headEnd/>
            <a:tailEnd/>
          </a:ln>
        </p:spPr>
        <p:txBody>
          <a:bodyPr wrap="none">
            <a:spAutoFit/>
          </a:bodyPr>
          <a:lstStyle/>
          <a:p>
            <a:r>
              <a:rPr lang="en-US" b="1">
                <a:solidFill>
                  <a:srgbClr val="FF6600"/>
                </a:solidFill>
              </a:rPr>
              <a:t>fuel rod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42">
                                            <p:txEl>
                                              <p:pRg st="1" end="1"/>
                                            </p:txEl>
                                          </p:spTgt>
                                        </p:tgtEl>
                                        <p:attrNameLst>
                                          <p:attrName>style.visibility</p:attrName>
                                        </p:attrNameLst>
                                      </p:cBhvr>
                                      <p:to>
                                        <p:strVal val="visible"/>
                                      </p:to>
                                    </p:set>
                                    <p:anim calcmode="lin" valueType="num">
                                      <p:cBhvr additive="base">
                                        <p:cTn id="7" dur="500" fill="hold"/>
                                        <p:tgtEl>
                                          <p:spTgt spid="1136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36954"/>
                                        </p:tgtEl>
                                        <p:attrNameLst>
                                          <p:attrName>style.visibility</p:attrName>
                                        </p:attrNameLst>
                                      </p:cBhvr>
                                      <p:to>
                                        <p:strVal val="visible"/>
                                      </p:to>
                                    </p:set>
                                    <p:animEffect transition="in" filter="wipe(left)">
                                      <p:cBhvr>
                                        <p:cTn id="18" dur="2000"/>
                                        <p:tgtEl>
                                          <p:spTgt spid="1136954"/>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36975"/>
                                        </p:tgtEl>
                                        <p:attrNameLst>
                                          <p:attrName>style.visibility</p:attrName>
                                        </p:attrNameLst>
                                      </p:cBhvr>
                                      <p:to>
                                        <p:strVal val="visible"/>
                                      </p:to>
                                    </p:set>
                                    <p:animEffect transition="in" filter="wipe(left)">
                                      <p:cBhvr>
                                        <p:cTn id="23" dur="500"/>
                                        <p:tgtEl>
                                          <p:spTgt spid="1136975"/>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iterate type="lt">
                                    <p:tmPct val="10000"/>
                                  </p:iterate>
                                  <p:childTnLst>
                                    <p:set>
                                      <p:cBhvr>
                                        <p:cTn id="27" dur="1" fill="hold">
                                          <p:stCondLst>
                                            <p:cond delay="0"/>
                                          </p:stCondLst>
                                        </p:cTn>
                                        <p:tgtEl>
                                          <p:spTgt spid="1136976"/>
                                        </p:tgtEl>
                                        <p:attrNameLst>
                                          <p:attrName>style.visibility</p:attrName>
                                        </p:attrNameLst>
                                      </p:cBhvr>
                                      <p:to>
                                        <p:strVal val="visible"/>
                                      </p:to>
                                    </p:set>
                                    <p:anim calcmode="lin" valueType="num">
                                      <p:cBhvr additive="base">
                                        <p:cTn id="28" dur="500" fill="hold"/>
                                        <p:tgtEl>
                                          <p:spTgt spid="1136976"/>
                                        </p:tgtEl>
                                        <p:attrNameLst>
                                          <p:attrName>ppt_x</p:attrName>
                                        </p:attrNameLst>
                                      </p:cBhvr>
                                      <p:tavLst>
                                        <p:tav tm="0">
                                          <p:val>
                                            <p:strVal val="1+#ppt_w/2"/>
                                          </p:val>
                                        </p:tav>
                                        <p:tav tm="100000">
                                          <p:val>
                                            <p:strVal val="#ppt_x"/>
                                          </p:val>
                                        </p:tav>
                                      </p:tavLst>
                                    </p:anim>
                                    <p:anim calcmode="lin" valueType="num">
                                      <p:cBhvr additive="base">
                                        <p:cTn id="29" dur="500" fill="hold"/>
                                        <p:tgtEl>
                                          <p:spTgt spid="11369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36642">
                                            <p:txEl>
                                              <p:pRg st="2" end="2"/>
                                            </p:txEl>
                                          </p:spTgt>
                                        </p:tgtEl>
                                        <p:attrNameLst>
                                          <p:attrName>style.visibility</p:attrName>
                                        </p:attrNameLst>
                                      </p:cBhvr>
                                      <p:to>
                                        <p:strVal val="visible"/>
                                      </p:to>
                                    </p:set>
                                    <p:anim calcmode="lin" valueType="num">
                                      <p:cBhvr additive="base">
                                        <p:cTn id="34" dur="500" fill="hold"/>
                                        <p:tgtEl>
                                          <p:spTgt spid="113664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36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6" fill="hold">
                            <p:stCondLst>
                              <p:cond delay="500"/>
                            </p:stCondLst>
                            <p:childTnLst>
                              <p:par>
                                <p:cTn id="37" presetID="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suction.wav"/>
                                        </p:tgtEl>
                                      </p:cMediaNode>
                                    </p:audio>
                                  </p:subTnLst>
                                </p:cTn>
                              </p:par>
                            </p:childTnLst>
                          </p:cTn>
                        </p:par>
                        <p:par>
                          <p:cTn id="41" fill="hold">
                            <p:stCondLst>
                              <p:cond delay="1000"/>
                            </p:stCondLst>
                            <p:childTnLst>
                              <p:par>
                                <p:cTn id="42" presetID="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7" name="suction.wav"/>
                                        </p:tgtEl>
                                      </p:cMediaNode>
                                    </p:audio>
                                  </p:subTnLst>
                                </p:cTn>
                              </p:par>
                            </p:childTnLst>
                          </p:cTn>
                        </p:par>
                        <p:par>
                          <p:cTn id="46" fill="hold">
                            <p:stCondLst>
                              <p:cond delay="1500"/>
                            </p:stCondLst>
                            <p:childTnLst>
                              <p:par>
                                <p:cTn id="47" presetID="2" presetClass="entr" presetSubtype="1"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suction.wav"/>
                                        </p:tgtEl>
                                      </p:cMediaNode>
                                    </p:audio>
                                  </p:subTnLst>
                                </p:cTn>
                              </p:par>
                            </p:childTnLst>
                          </p:cTn>
                        </p:par>
                        <p:par>
                          <p:cTn id="51" fill="hold">
                            <p:stCondLst>
                              <p:cond delay="2000"/>
                            </p:stCondLst>
                            <p:childTnLst>
                              <p:par>
                                <p:cTn id="52" presetID="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par>
                          <p:cTn id="56" fill="hold">
                            <p:stCondLst>
                              <p:cond delay="2500"/>
                            </p:stCondLst>
                            <p:childTnLst>
                              <p:par>
                                <p:cTn id="57" presetID="2" presetClass="entr" presetSubtype="1"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7" name="suction.wav"/>
                                        </p:tgtEl>
                                      </p:cMediaNode>
                                    </p:audio>
                                  </p:subTnLst>
                                </p:cTn>
                              </p:par>
                            </p:childTnLst>
                          </p:cTn>
                        </p:par>
                        <p:par>
                          <p:cTn id="61" fill="hold">
                            <p:stCondLst>
                              <p:cond delay="3000"/>
                            </p:stCondLst>
                            <p:childTnLst>
                              <p:par>
                                <p:cTn id="62" presetID="53" presetClass="entr" presetSubtype="0" fill="hold" grpId="0" nodeType="afterEffect">
                                  <p:stCondLst>
                                    <p:cond delay="0"/>
                                  </p:stCondLst>
                                  <p:childTnLst>
                                    <p:set>
                                      <p:cBhvr>
                                        <p:cTn id="63" dur="1" fill="hold">
                                          <p:stCondLst>
                                            <p:cond delay="0"/>
                                          </p:stCondLst>
                                        </p:cTn>
                                        <p:tgtEl>
                                          <p:spTgt spid="1136989"/>
                                        </p:tgtEl>
                                        <p:attrNameLst>
                                          <p:attrName>style.visibility</p:attrName>
                                        </p:attrNameLst>
                                      </p:cBhvr>
                                      <p:to>
                                        <p:strVal val="visible"/>
                                      </p:to>
                                    </p:set>
                                    <p:anim calcmode="lin" valueType="num">
                                      <p:cBhvr>
                                        <p:cTn id="64" dur="500" fill="hold"/>
                                        <p:tgtEl>
                                          <p:spTgt spid="1136989"/>
                                        </p:tgtEl>
                                        <p:attrNameLst>
                                          <p:attrName>ppt_w</p:attrName>
                                        </p:attrNameLst>
                                      </p:cBhvr>
                                      <p:tavLst>
                                        <p:tav tm="0">
                                          <p:val>
                                            <p:fltVal val="0"/>
                                          </p:val>
                                        </p:tav>
                                        <p:tav tm="100000">
                                          <p:val>
                                            <p:strVal val="#ppt_w"/>
                                          </p:val>
                                        </p:tav>
                                      </p:tavLst>
                                    </p:anim>
                                    <p:anim calcmode="lin" valueType="num">
                                      <p:cBhvr>
                                        <p:cTn id="65" dur="500" fill="hold"/>
                                        <p:tgtEl>
                                          <p:spTgt spid="1136989"/>
                                        </p:tgtEl>
                                        <p:attrNameLst>
                                          <p:attrName>ppt_h</p:attrName>
                                        </p:attrNameLst>
                                      </p:cBhvr>
                                      <p:tavLst>
                                        <p:tav tm="0">
                                          <p:val>
                                            <p:fltVal val="0"/>
                                          </p:val>
                                        </p:tav>
                                        <p:tav tm="100000">
                                          <p:val>
                                            <p:strVal val="#ppt_h"/>
                                          </p:val>
                                        </p:tav>
                                      </p:tavLst>
                                    </p:anim>
                                    <p:animEffect transition="in" filter="fade">
                                      <p:cBhvr>
                                        <p:cTn id="66" dur="500"/>
                                        <p:tgtEl>
                                          <p:spTgt spid="1136989"/>
                                        </p:tgtEl>
                                      </p:cBhvr>
                                    </p:animEffect>
                                  </p:childTnLst>
                                  <p:subTnLst>
                                    <p:audio>
                                      <p:cMediaNode>
                                        <p:cTn display="0" masterRel="sameClick">
                                          <p:stCondLst>
                                            <p:cond evt="begin" delay="0">
                                              <p:tn val="62"/>
                                            </p:cond>
                                          </p:stCondLst>
                                          <p:endCondLst>
                                            <p:cond evt="onStopAudio" delay="0">
                                              <p:tgtEl>
                                                <p:sldTgt/>
                                              </p:tgtEl>
                                            </p:cond>
                                          </p:endCondLst>
                                        </p:cTn>
                                        <p:tgtEl>
                                          <p:sndTgt r:embed="rId8"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36642">
                                            <p:txEl>
                                              <p:pRg st="3" end="3"/>
                                            </p:txEl>
                                          </p:spTgt>
                                        </p:tgtEl>
                                        <p:attrNameLst>
                                          <p:attrName>style.visibility</p:attrName>
                                        </p:attrNameLst>
                                      </p:cBhvr>
                                      <p:to>
                                        <p:strVal val="visible"/>
                                      </p:to>
                                    </p:set>
                                    <p:anim calcmode="lin" valueType="num">
                                      <p:cBhvr additive="base">
                                        <p:cTn id="71" dur="500" fill="hold"/>
                                        <p:tgtEl>
                                          <p:spTgt spid="1136642">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36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subTnLst>
                                    <p:audio>
                                      <p:cMediaNode>
                                        <p:cTn display="0" masterRel="sameClick">
                                          <p:stCondLst>
                                            <p:cond evt="begin" delay="0">
                                              <p:tn val="74"/>
                                            </p:cond>
                                          </p:stCondLst>
                                          <p:endCondLst>
                                            <p:cond evt="onStopAudio" delay="0">
                                              <p:tgtEl>
                                                <p:sldTgt/>
                                              </p:tgtEl>
                                            </p:cond>
                                          </p:endCondLst>
                                        </p:cTn>
                                        <p:tgtEl>
                                          <p:sndTgt r:embed="rId9" name="whoosh.wav"/>
                                        </p:tgtEl>
                                      </p:cMediaNode>
                                    </p:audio>
                                  </p:sub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subTnLst>
                                    <p:audio>
                                      <p:cMediaNode>
                                        <p:cTn display="0" masterRel="sameClick">
                                          <p:stCondLst>
                                            <p:cond evt="begin" delay="0">
                                              <p:tn val="78"/>
                                            </p:cond>
                                          </p:stCondLst>
                                          <p:endCondLst>
                                            <p:cond evt="onStopAudio" delay="0">
                                              <p:tgtEl>
                                                <p:sldTgt/>
                                              </p:tgtEl>
                                            </p:cond>
                                          </p:endCondLst>
                                        </p:cTn>
                                        <p:tgtEl>
                                          <p:sndTgt r:embed="rId9" name="whoosh.wav"/>
                                        </p:tgtEl>
                                      </p:cMediaNode>
                                    </p:audio>
                                  </p:sub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subTnLst>
                                    <p:audio>
                                      <p:cMediaNode>
                                        <p:cTn display="0" masterRel="sameClick">
                                          <p:stCondLst>
                                            <p:cond evt="begin" delay="0">
                                              <p:tn val="82"/>
                                            </p:cond>
                                          </p:stCondLst>
                                          <p:endCondLst>
                                            <p:cond evt="onStopAudio" delay="0">
                                              <p:tgtEl>
                                                <p:sldTgt/>
                                              </p:tgtEl>
                                            </p:cond>
                                          </p:endCondLst>
                                        </p:cTn>
                                        <p:tgtEl>
                                          <p:sndTgt r:embed="rId9" name="whoosh.wav"/>
                                        </p:tgtEl>
                                      </p:cMediaNode>
                                    </p:audio>
                                  </p:subTnLst>
                                </p:cTn>
                              </p:par>
                            </p:childTnLst>
                          </p:cTn>
                        </p:par>
                        <p:par>
                          <p:cTn id="85" fill="hold">
                            <p:stCondLst>
                              <p:cond delay="2000"/>
                            </p:stCondLst>
                            <p:childTnLst>
                              <p:par>
                                <p:cTn id="86" presetID="22" presetClass="entr" presetSubtype="4"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subTnLst>
                                    <p:audio>
                                      <p:cMediaNode>
                                        <p:cTn display="0" masterRel="sameClick">
                                          <p:stCondLst>
                                            <p:cond evt="begin" delay="0">
                                              <p:tn val="86"/>
                                            </p:cond>
                                          </p:stCondLst>
                                          <p:endCondLst>
                                            <p:cond evt="onStopAudio" delay="0">
                                              <p:tgtEl>
                                                <p:sldTgt/>
                                              </p:tgtEl>
                                            </p:cond>
                                          </p:endCondLst>
                                        </p:cTn>
                                        <p:tgtEl>
                                          <p:sndTgt r:embed="rId9"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54" grpId="0" animBg="1"/>
      <p:bldP spid="1136975" grpId="0" animBg="1"/>
      <p:bldP spid="1136976" grpId="0"/>
      <p:bldP spid="113698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order to shut down, start up,                                           and change the reaction rate in                                             a reactor, neutron-absorbing                                       </a:t>
            </a:r>
            <a:r>
              <a:rPr lang="en-US" sz="2400" b="1">
                <a:solidFill>
                  <a:srgbClr val="FF0000"/>
                </a:solidFill>
                <a:latin typeface="Arial" charset="0"/>
                <a:ea typeface="Calibri" pitchFamily="34" charset="0"/>
                <a:cs typeface="Times New Roman" pitchFamily="18" charset="0"/>
              </a:rPr>
              <a:t>control rods</a:t>
            </a:r>
            <a:r>
              <a:rPr lang="en-US" sz="2400">
                <a:solidFill>
                  <a:srgbClr val="000000"/>
                </a:solidFill>
                <a:latin typeface="Arial" charset="0"/>
                <a:ea typeface="Calibri" pitchFamily="34" charset="0"/>
                <a:cs typeface="Times New Roman" pitchFamily="18" charset="0"/>
              </a:rPr>
              <a:t> are used.</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Retracting the control                                                       rods will increase the                                                   reaction rate.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Inserting the control                                                        rods will decrease the                                                   reaction rate.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Control rods are made                                                        of cadmium or boron                                                        steel.</a:t>
            </a:r>
          </a:p>
        </p:txBody>
      </p:sp>
      <p:sp>
        <p:nvSpPr>
          <p:cNvPr id="552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5300" name="Group 4"/>
          <p:cNvGrpSpPr>
            <a:grpSpLocks/>
          </p:cNvGrpSpPr>
          <p:nvPr/>
        </p:nvGrpSpPr>
        <p:grpSpPr bwMode="auto">
          <a:xfrm>
            <a:off x="8056563" y="4297363"/>
            <a:ext cx="233362" cy="2476500"/>
            <a:chOff x="3674" y="1417"/>
            <a:chExt cx="257" cy="2908"/>
          </a:xfrm>
        </p:grpSpPr>
        <p:sp>
          <p:nvSpPr>
            <p:cNvPr id="1138693"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75"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6"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7"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8"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9"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0"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1"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2"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3"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4"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5"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6"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7"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8"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9"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0"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1"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2"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3"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4"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5"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6"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7"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8"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9"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0"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1"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2"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3"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4"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5"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6"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7"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8"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9"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0"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1"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2"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3"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4"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5"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6"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7"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8"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9"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0"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1"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2"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3"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4"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5"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6"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7"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8"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9"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0"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1"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2"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3"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4"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1" name="Group 66"/>
          <p:cNvGrpSpPr>
            <a:grpSpLocks/>
          </p:cNvGrpSpPr>
          <p:nvPr/>
        </p:nvGrpSpPr>
        <p:grpSpPr bwMode="auto">
          <a:xfrm>
            <a:off x="7337425" y="4294188"/>
            <a:ext cx="233363" cy="2476500"/>
            <a:chOff x="3674" y="1417"/>
            <a:chExt cx="257" cy="2908"/>
          </a:xfrm>
        </p:grpSpPr>
        <p:sp>
          <p:nvSpPr>
            <p:cNvPr id="1138755"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14"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5"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6"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7"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8"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9"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0"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1"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2"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3"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4"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5"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6"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7"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8"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9"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0"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1"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2"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3"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4"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5"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6"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7"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8"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9"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0"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1"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2"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3"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4"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5"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6"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7"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8"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9"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0"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1"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2"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3"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4"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5"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6"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7"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8"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9"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0"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1"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2"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3"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4"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5"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6"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7"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8"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9"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0"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1"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2"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3"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2" name="Group 128"/>
          <p:cNvGrpSpPr>
            <a:grpSpLocks/>
          </p:cNvGrpSpPr>
          <p:nvPr/>
        </p:nvGrpSpPr>
        <p:grpSpPr bwMode="auto">
          <a:xfrm>
            <a:off x="6616700" y="4300538"/>
            <a:ext cx="233363" cy="2476500"/>
            <a:chOff x="3674" y="1417"/>
            <a:chExt cx="257" cy="2908"/>
          </a:xfrm>
        </p:grpSpPr>
        <p:sp>
          <p:nvSpPr>
            <p:cNvPr id="1138817"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453"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4"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5"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6"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7"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8"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9"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0"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1"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2"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3"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4"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5"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6"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7"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8"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9"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0"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1"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2"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3"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4"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5"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6"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7"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8"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9"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0"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1"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2"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3"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4"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5"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6"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7"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8"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9"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0"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1"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2"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3"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4"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5"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6"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7"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8"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9"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0"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1"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2"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3"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4"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5"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6"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7"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8"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9"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0"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1"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2"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3" name="Group 190"/>
          <p:cNvGrpSpPr>
            <a:grpSpLocks/>
          </p:cNvGrpSpPr>
          <p:nvPr/>
        </p:nvGrpSpPr>
        <p:grpSpPr bwMode="auto">
          <a:xfrm>
            <a:off x="5907088" y="4295775"/>
            <a:ext cx="233362" cy="2476500"/>
            <a:chOff x="3674" y="1417"/>
            <a:chExt cx="257" cy="2908"/>
          </a:xfrm>
        </p:grpSpPr>
        <p:sp>
          <p:nvSpPr>
            <p:cNvPr id="1138879"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92"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3"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4"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5"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6"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7"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8"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9"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0"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1"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2"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3"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4"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5"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6"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7"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8"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9"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0"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1"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2"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3"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4"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5"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6"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7"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8"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9"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0"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1"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2"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3"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4"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5"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6"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7"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8"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9"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0"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1"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2"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3"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4"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5"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6"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7"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8"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9"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0"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1"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2"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3"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4"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5"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6"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7"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8"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9"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0"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1"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4" name="Group 252"/>
          <p:cNvGrpSpPr>
            <a:grpSpLocks/>
          </p:cNvGrpSpPr>
          <p:nvPr/>
        </p:nvGrpSpPr>
        <p:grpSpPr bwMode="auto">
          <a:xfrm>
            <a:off x="8769350" y="4295775"/>
            <a:ext cx="233363" cy="2476500"/>
            <a:chOff x="3674" y="1417"/>
            <a:chExt cx="257" cy="2908"/>
          </a:xfrm>
        </p:grpSpPr>
        <p:sp>
          <p:nvSpPr>
            <p:cNvPr id="1138941"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31"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2"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3"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4"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5"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6"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7"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8"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9"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0"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1"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2"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3"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4"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5"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6"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7"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8"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9"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0"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1"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2"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3"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4"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5"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6"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7"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8"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9"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0"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1"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2"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3"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4"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5"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6"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7"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8"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9"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0"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1"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2"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3"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4"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5"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6"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7"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8"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9"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0"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1"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2"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3"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4"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5"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6"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7"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8"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9"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0"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5" name="Group 314"/>
          <p:cNvGrpSpPr>
            <a:grpSpLocks/>
          </p:cNvGrpSpPr>
          <p:nvPr/>
        </p:nvGrpSpPr>
        <p:grpSpPr bwMode="auto">
          <a:xfrm>
            <a:off x="6202363" y="4287838"/>
            <a:ext cx="396875" cy="2479675"/>
            <a:chOff x="3907" y="2701"/>
            <a:chExt cx="250" cy="1562"/>
          </a:xfrm>
        </p:grpSpPr>
        <p:sp>
          <p:nvSpPr>
            <p:cNvPr id="1139003"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9"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6" name="Group 317"/>
          <p:cNvGrpSpPr>
            <a:grpSpLocks/>
          </p:cNvGrpSpPr>
          <p:nvPr/>
        </p:nvGrpSpPr>
        <p:grpSpPr bwMode="auto">
          <a:xfrm>
            <a:off x="6916738" y="4295775"/>
            <a:ext cx="396875" cy="2479675"/>
            <a:chOff x="4357" y="2706"/>
            <a:chExt cx="250" cy="1562"/>
          </a:xfrm>
        </p:grpSpPr>
        <p:sp>
          <p:nvSpPr>
            <p:cNvPr id="1139006"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7"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7" name="Group 320"/>
          <p:cNvGrpSpPr>
            <a:grpSpLocks/>
          </p:cNvGrpSpPr>
          <p:nvPr/>
        </p:nvGrpSpPr>
        <p:grpSpPr bwMode="auto">
          <a:xfrm>
            <a:off x="7631113" y="4291013"/>
            <a:ext cx="396875" cy="2479675"/>
            <a:chOff x="4807" y="2703"/>
            <a:chExt cx="250" cy="1562"/>
          </a:xfrm>
        </p:grpSpPr>
        <p:sp>
          <p:nvSpPr>
            <p:cNvPr id="1139009"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5"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8" name="Group 323"/>
          <p:cNvGrpSpPr>
            <a:grpSpLocks/>
          </p:cNvGrpSpPr>
          <p:nvPr/>
        </p:nvGrpSpPr>
        <p:grpSpPr bwMode="auto">
          <a:xfrm>
            <a:off x="8343900" y="4298950"/>
            <a:ext cx="396875" cy="2479675"/>
            <a:chOff x="5256" y="2708"/>
            <a:chExt cx="250" cy="1562"/>
          </a:xfrm>
        </p:grpSpPr>
        <p:sp>
          <p:nvSpPr>
            <p:cNvPr id="1139012"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3"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5320"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21"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5318"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9"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5316"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7"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5314"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5"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pic>
        <p:nvPicPr>
          <p:cNvPr id="1139026" name="Picture 338"/>
          <p:cNvPicPr>
            <a:picLocks noChangeAspect="1" noChangeArrowheads="1"/>
          </p:cNvPicPr>
          <p:nvPr/>
        </p:nvPicPr>
        <p:blipFill>
          <a:blip r:embed="rId6" cstate="print"/>
          <a:srcRect/>
          <a:stretch>
            <a:fillRect/>
          </a:stretch>
        </p:blipFill>
        <p:spPr bwMode="auto">
          <a:xfrm>
            <a:off x="4135438" y="3006725"/>
            <a:ext cx="1565275" cy="375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8690">
                                            <p:txEl>
                                              <p:pRg st="1" end="1"/>
                                            </p:txEl>
                                          </p:spTgt>
                                        </p:tgtEl>
                                        <p:attrNameLst>
                                          <p:attrName>style.visibility</p:attrName>
                                        </p:attrNameLst>
                                      </p:cBhvr>
                                      <p:to>
                                        <p:strVal val="visible"/>
                                      </p:to>
                                    </p:set>
                                    <p:anim calcmode="lin" valueType="num">
                                      <p:cBhvr additive="base">
                                        <p:cTn id="7" dur="500" fill="hold"/>
                                        <p:tgtEl>
                                          <p:spTgt spid="1138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8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39026"/>
                                        </p:tgtEl>
                                        <p:attrNameLst>
                                          <p:attrName>style.visibility</p:attrName>
                                        </p:attrNameLst>
                                      </p:cBhvr>
                                      <p:to>
                                        <p:strVal val="visible"/>
                                      </p:to>
                                    </p:set>
                                    <p:anim calcmode="lin" valueType="num">
                                      <p:cBhvr>
                                        <p:cTn id="11" dur="500" fill="hold"/>
                                        <p:tgtEl>
                                          <p:spTgt spid="1139026"/>
                                        </p:tgtEl>
                                        <p:attrNameLst>
                                          <p:attrName>ppt_w</p:attrName>
                                        </p:attrNameLst>
                                      </p:cBhvr>
                                      <p:tavLst>
                                        <p:tav tm="0">
                                          <p:val>
                                            <p:fltVal val="0"/>
                                          </p:val>
                                        </p:tav>
                                        <p:tav tm="100000">
                                          <p:val>
                                            <p:strVal val="#ppt_w"/>
                                          </p:val>
                                        </p:tav>
                                      </p:tavLst>
                                    </p:anim>
                                    <p:anim calcmode="lin" valueType="num">
                                      <p:cBhvr>
                                        <p:cTn id="12" dur="500" fill="hold"/>
                                        <p:tgtEl>
                                          <p:spTgt spid="1139026"/>
                                        </p:tgtEl>
                                        <p:attrNameLst>
                                          <p:attrName>ppt_h</p:attrName>
                                        </p:attrNameLst>
                                      </p:cBhvr>
                                      <p:tavLst>
                                        <p:tav tm="0">
                                          <p:val>
                                            <p:fltVal val="0"/>
                                          </p:val>
                                        </p:tav>
                                        <p:tav tm="100000">
                                          <p:val>
                                            <p:strVal val="#ppt_h"/>
                                          </p:val>
                                        </p:tav>
                                      </p:tavLst>
                                    </p:anim>
                                    <p:animEffect transition="in" filter="fade">
                                      <p:cBhvr>
                                        <p:cTn id="13" dur="500"/>
                                        <p:tgtEl>
                                          <p:spTgt spid="1139026"/>
                                        </p:tgtEl>
                                      </p:cBhvr>
                                    </p:animEffect>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suction.wav"/>
                                        </p:tgtEl>
                                      </p:cMediaNode>
                                    </p:audio>
                                  </p:sub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p:stCondLst>
                              <p:cond delay="2000"/>
                            </p:stCondLst>
                            <p:childTnLst>
                              <p:par>
                                <p:cTn id="30" presetID="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suction.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38690">
                                            <p:txEl>
                                              <p:pRg st="2" end="2"/>
                                            </p:txEl>
                                          </p:spTgt>
                                        </p:tgtEl>
                                        <p:attrNameLst>
                                          <p:attrName>style.visibility</p:attrName>
                                        </p:attrNameLst>
                                      </p:cBhvr>
                                      <p:to>
                                        <p:strVal val="visible"/>
                                      </p:to>
                                    </p:set>
                                    <p:anim calcmode="lin" valueType="num">
                                      <p:cBhvr additive="base">
                                        <p:cTn id="38" dur="500" fill="hold"/>
                                        <p:tgtEl>
                                          <p:spTgt spid="113869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8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64" presetClass="path" presetSubtype="0" repeatCount="indefinite" accel="50000" decel="50000" autoRev="1" fill="hold" nodeType="afterEffect">
                                  <p:stCondLst>
                                    <p:cond delay="0"/>
                                  </p:stCondLst>
                                  <p:childTnLst>
                                    <p:animMotion origin="layout" path="M 2.5E-6 1.85185E-6 L 0.00017 -0.23148 " pathEditMode="relative" rAng="0" ptsTypes="AA">
                                      <p:cBhvr>
                                        <p:cTn id="42" dur="5000" fill="hold"/>
                                        <p:tgtEl>
                                          <p:spTgt spid="11"/>
                                        </p:tgtEl>
                                        <p:attrNameLst>
                                          <p:attrName>ppt_x</p:attrName>
                                          <p:attrName>ppt_y</p:attrName>
                                        </p:attrNameLst>
                                      </p:cBhvr>
                                      <p:rCtr x="0" y="-116"/>
                                    </p:animMotion>
                                  </p:childTnLst>
                                </p:cTn>
                              </p:par>
                            </p:childTnLst>
                          </p:cTn>
                        </p:par>
                        <p:par>
                          <p:cTn id="43" fill="hold">
                            <p:stCondLst>
                              <p:cond delay="10500"/>
                            </p:stCondLst>
                            <p:childTnLst>
                              <p:par>
                                <p:cTn id="44" presetID="64" presetClass="path" presetSubtype="0" repeatCount="indefinite" accel="50000" decel="50000" autoRev="1" fill="hold" nodeType="afterEffect">
                                  <p:stCondLst>
                                    <p:cond delay="0"/>
                                  </p:stCondLst>
                                  <p:childTnLst>
                                    <p:animMotion origin="layout" path="M 1.66667E-6 -1.11111E-6 L 1.66667E-6 -0.29653 " pathEditMode="relative" rAng="0" ptsTypes="AA">
                                      <p:cBhvr>
                                        <p:cTn id="45" dur="5000" fill="hold"/>
                                        <p:tgtEl>
                                          <p:spTgt spid="13"/>
                                        </p:tgtEl>
                                        <p:attrNameLst>
                                          <p:attrName>ppt_x</p:attrName>
                                          <p:attrName>ppt_y</p:attrName>
                                        </p:attrNameLst>
                                      </p:cBhvr>
                                      <p:rCtr x="0" y="-148"/>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38690">
                                            <p:txEl>
                                              <p:pRg st="3" end="3"/>
                                            </p:txEl>
                                          </p:spTgt>
                                        </p:tgtEl>
                                        <p:attrNameLst>
                                          <p:attrName>style.visibility</p:attrName>
                                        </p:attrNameLst>
                                      </p:cBhvr>
                                      <p:to>
                                        <p:strVal val="visible"/>
                                      </p:to>
                                    </p:set>
                                    <p:anim calcmode="lin" valueType="num">
                                      <p:cBhvr additive="base">
                                        <p:cTn id="50" dur="500" fill="hold"/>
                                        <p:tgtEl>
                                          <p:spTgt spid="113869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38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2" fill="hold">
                            <p:stCondLst>
                              <p:cond delay="500"/>
                            </p:stCondLst>
                            <p:childTnLst>
                              <p:par>
                                <p:cTn id="53" presetID="64" presetClass="path" presetSubtype="0" repeatCount="indefinite" accel="50000" decel="50000" autoRev="1" fill="hold" nodeType="afterEffect">
                                  <p:stCondLst>
                                    <p:cond delay="0"/>
                                  </p:stCondLst>
                                  <p:childTnLst>
                                    <p:animMotion origin="layout" path="M 3.88889E-6 -1.11111E-6 L 3.88889E-6 -0.26481 " pathEditMode="relative" rAng="0" ptsTypes="AA">
                                      <p:cBhvr>
                                        <p:cTn id="54" dur="5000" fill="hold"/>
                                        <p:tgtEl>
                                          <p:spTgt spid="12"/>
                                        </p:tgtEl>
                                        <p:attrNameLst>
                                          <p:attrName>ppt_x</p:attrName>
                                          <p:attrName>ppt_y</p:attrName>
                                        </p:attrNameLst>
                                      </p:cBhvr>
                                      <p:rCtr x="0" y="-132"/>
                                    </p:animMotion>
                                  </p:childTnLst>
                                </p:cTn>
                              </p:par>
                            </p:childTnLst>
                          </p:cTn>
                        </p:par>
                        <p:par>
                          <p:cTn id="55" fill="hold">
                            <p:stCondLst>
                              <p:cond delay="10500"/>
                            </p:stCondLst>
                            <p:childTnLst>
                              <p:par>
                                <p:cTn id="56" presetID="64" presetClass="path" presetSubtype="0" repeatCount="indefinite" accel="50000" decel="50000" autoRev="1" fill="hold" nodeType="afterEffect">
                                  <p:stCondLst>
                                    <p:cond delay="0"/>
                                  </p:stCondLst>
                                  <p:childTnLst>
                                    <p:animMotion origin="layout" path="M -5.55556E-7 4.44444E-6 L -0.00139 -0.24723 " pathEditMode="relative" rAng="0" ptsTypes="AA">
                                      <p:cBhvr>
                                        <p:cTn id="57" dur="5000" fill="hold"/>
                                        <p:tgtEl>
                                          <p:spTgt spid="14"/>
                                        </p:tgtEl>
                                        <p:attrNameLst>
                                          <p:attrName>ppt_x</p:attrName>
                                          <p:attrName>ppt_y</p:attrName>
                                        </p:attrNameLst>
                                      </p:cBhvr>
                                      <p:rCtr x="-1" y="-124"/>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38690">
                                            <p:txEl>
                                              <p:pRg st="4" end="4"/>
                                            </p:txEl>
                                          </p:spTgt>
                                        </p:tgtEl>
                                        <p:attrNameLst>
                                          <p:attrName>style.visibility</p:attrName>
                                        </p:attrNameLst>
                                      </p:cBhvr>
                                      <p:to>
                                        <p:strVal val="visible"/>
                                      </p:to>
                                    </p:set>
                                    <p:anim calcmode="lin" valueType="num">
                                      <p:cBhvr additive="base">
                                        <p:cTn id="62" dur="500" fill="hold"/>
                                        <p:tgtEl>
                                          <p:spTgt spid="113869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38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nuclear power stations</a:t>
            </a:r>
            <a:endParaRPr lang="en-US" i="1">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whole purpose of the reactor                                    core is to produce heat through fission.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fuel rods, moderator and                                          control rods are all surrounded                                            by water, or some other thermal                                 absorber that can be circulated.</a:t>
            </a:r>
          </a:p>
          <a:p>
            <a:pPr>
              <a:spcBef>
                <a:spcPct val="20000"/>
              </a:spcBef>
            </a:pPr>
            <a:r>
              <a:rPr lang="en-US">
                <a:solidFill>
                  <a:srgbClr val="000000"/>
                </a:solidFill>
                <a:sym typeface="Symbol" pitchFamily="18" charset="2"/>
              </a:rPr>
              <a:t></a:t>
            </a:r>
            <a:r>
              <a:rPr lang="en-US" sz="2400">
                <a:solidFill>
                  <a:srgbClr val="000000"/>
                </a:solidFill>
                <a:latin typeface="Arial" charset="0"/>
                <a:ea typeface="Calibri" pitchFamily="34" charset="0"/>
                <a:cs typeface="Calibri" pitchFamily="34" charset="0"/>
              </a:rPr>
              <a:t>Some reactors use liquid sodium!</a:t>
            </a:r>
          </a:p>
          <a:p>
            <a:pPr>
              <a:spcBef>
                <a:spcPct val="20000"/>
              </a:spcBef>
            </a:pPr>
            <a:r>
              <a:rPr lang="en-US" sz="2400">
                <a:solidFill>
                  <a:srgbClr val="000000"/>
                </a:solidFill>
                <a:latin typeface="Arial" charset="0"/>
                <a:ea typeface="Calibri" pitchFamily="34" charset="0"/>
                <a:cs typeface="Calibri" pitchFamily="34" charset="0"/>
                <a:sym typeface="Symbol" pitchFamily="18" charset="2"/>
              </a:rPr>
              <a:t></a:t>
            </a:r>
            <a:r>
              <a:rPr lang="en-US" sz="2400">
                <a:solidFill>
                  <a:srgbClr val="000000"/>
                </a:solidFill>
                <a:latin typeface="Arial" charset="0"/>
                <a:ea typeface="Calibri" pitchFamily="34" charset="0"/>
                <a:cs typeface="Calibri" pitchFamily="34" charset="0"/>
              </a:rPr>
              <a:t>The extremely hot water from                                         the reactor core is sent to the                                         </a:t>
            </a:r>
            <a:r>
              <a:rPr lang="en-US" sz="2400" b="1">
                <a:solidFill>
                  <a:srgbClr val="000000"/>
                </a:solidFill>
                <a:latin typeface="Arial" charset="0"/>
                <a:ea typeface="Calibri" pitchFamily="34" charset="0"/>
                <a:cs typeface="Calibri" pitchFamily="34" charset="0"/>
              </a:rPr>
              <a:t>heat exchanger</a:t>
            </a:r>
            <a:r>
              <a:rPr lang="en-US" sz="2400">
                <a:solidFill>
                  <a:srgbClr val="000000"/>
                </a:solidFill>
                <a:latin typeface="Arial" charset="0"/>
                <a:ea typeface="Calibri" pitchFamily="34" charset="0"/>
                <a:cs typeface="Calibri" pitchFamily="34" charset="0"/>
              </a:rPr>
              <a:t> which acts like                                          the boiler in a fossil fuel power                                              plant.</a:t>
            </a:r>
          </a:p>
        </p:txBody>
      </p:sp>
      <p:sp>
        <p:nvSpPr>
          <p:cNvPr id="563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6324" name="Group 4"/>
          <p:cNvGrpSpPr>
            <a:grpSpLocks/>
          </p:cNvGrpSpPr>
          <p:nvPr/>
        </p:nvGrpSpPr>
        <p:grpSpPr bwMode="auto">
          <a:xfrm>
            <a:off x="8056563" y="4297363"/>
            <a:ext cx="233362" cy="2476500"/>
            <a:chOff x="3674" y="1417"/>
            <a:chExt cx="257" cy="2908"/>
          </a:xfrm>
        </p:grpSpPr>
        <p:sp>
          <p:nvSpPr>
            <p:cNvPr id="1140741"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99"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0"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1"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2"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3"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4"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5"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6"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7"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8"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9"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0"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1"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2"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3"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4"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5"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6"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7"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8"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9"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0"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1"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2"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3"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4"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5"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6"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7"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8"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9"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0"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1"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2"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3"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4"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5"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6"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7"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8"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9"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0"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1"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2"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3"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4"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5"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6"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7"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8"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9"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0"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1"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2"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3"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4"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5"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6"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7"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8"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5" name="Group 66"/>
          <p:cNvGrpSpPr>
            <a:grpSpLocks/>
          </p:cNvGrpSpPr>
          <p:nvPr/>
        </p:nvGrpSpPr>
        <p:grpSpPr bwMode="auto">
          <a:xfrm>
            <a:off x="7337425" y="4294188"/>
            <a:ext cx="233363" cy="2476500"/>
            <a:chOff x="3674" y="1417"/>
            <a:chExt cx="257" cy="2908"/>
          </a:xfrm>
        </p:grpSpPr>
        <p:sp>
          <p:nvSpPr>
            <p:cNvPr id="1140803"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38"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9"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0"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1"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2"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3"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4"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5"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6"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7"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8"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9"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0"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1"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2"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3"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4"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5"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6"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7"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8"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9"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0"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1"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2"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3"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4"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5"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6"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7"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8"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9"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0"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1"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2"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3"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4"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5"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6"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7"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8"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9"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0"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1"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2"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3"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4"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5"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6"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7"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8"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9"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0"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1"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2"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3"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4"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5"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6"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7"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6" name="Group 128"/>
          <p:cNvGrpSpPr>
            <a:grpSpLocks/>
          </p:cNvGrpSpPr>
          <p:nvPr/>
        </p:nvGrpSpPr>
        <p:grpSpPr bwMode="auto">
          <a:xfrm>
            <a:off x="6616700" y="4300538"/>
            <a:ext cx="233363" cy="2476500"/>
            <a:chOff x="3674" y="1417"/>
            <a:chExt cx="257" cy="2908"/>
          </a:xfrm>
        </p:grpSpPr>
        <p:sp>
          <p:nvSpPr>
            <p:cNvPr id="1140865"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77"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8"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9"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0"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1"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2"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3"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4"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5"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6"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7"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8"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9"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0"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1"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2"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3"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4"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5"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6"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7"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8"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9"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0"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1"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2"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3"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4"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5"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6"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7"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8"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9"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0"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1"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2"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3"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4"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5"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6"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7"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8"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9"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0"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1"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2"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3"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4"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5"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6"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7"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8"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9"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0"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1"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2"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3"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4"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5"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6"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7" name="Group 190"/>
          <p:cNvGrpSpPr>
            <a:grpSpLocks/>
          </p:cNvGrpSpPr>
          <p:nvPr/>
        </p:nvGrpSpPr>
        <p:grpSpPr bwMode="auto">
          <a:xfrm>
            <a:off x="5907088" y="4295775"/>
            <a:ext cx="233362" cy="2476500"/>
            <a:chOff x="3674" y="1417"/>
            <a:chExt cx="257" cy="2908"/>
          </a:xfrm>
        </p:grpSpPr>
        <p:sp>
          <p:nvSpPr>
            <p:cNvPr id="1140927"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16"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7"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8"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9"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0"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1"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2"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3"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4"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5"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6"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7"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8"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9"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0"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1"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2"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3"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4"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5"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6"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7"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8"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9"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0"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1"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2"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3"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4"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5"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6"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7"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8"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9"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0"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1"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2"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3"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4"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5"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6"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7"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8"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9"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0"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1"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2"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3"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4"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5"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6"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7"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8"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9"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0"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1"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2"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3"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4"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5"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8" name="Group 252"/>
          <p:cNvGrpSpPr>
            <a:grpSpLocks/>
          </p:cNvGrpSpPr>
          <p:nvPr/>
        </p:nvGrpSpPr>
        <p:grpSpPr bwMode="auto">
          <a:xfrm>
            <a:off x="8769350" y="4295775"/>
            <a:ext cx="233363" cy="2476500"/>
            <a:chOff x="3674" y="1417"/>
            <a:chExt cx="257" cy="2908"/>
          </a:xfrm>
        </p:grpSpPr>
        <p:sp>
          <p:nvSpPr>
            <p:cNvPr id="1140989"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5"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6"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7"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8"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9"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0"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1"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2"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3"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4"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5"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6"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7"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8"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9"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0"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1"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2"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3"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4"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5"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6"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7"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8"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9"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0"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1"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2"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3"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4"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5"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6"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7"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8"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9"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0"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1"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2"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3"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4"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5"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6"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7"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8"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9"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0"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1"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2"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3"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4"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5"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6"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7"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8"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9"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0"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1"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2"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3"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4"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9" name="Group 314"/>
          <p:cNvGrpSpPr>
            <a:grpSpLocks/>
          </p:cNvGrpSpPr>
          <p:nvPr/>
        </p:nvGrpSpPr>
        <p:grpSpPr bwMode="auto">
          <a:xfrm>
            <a:off x="6202363" y="4287838"/>
            <a:ext cx="396875" cy="2479675"/>
            <a:chOff x="3907" y="2701"/>
            <a:chExt cx="250" cy="1562"/>
          </a:xfrm>
        </p:grpSpPr>
        <p:sp>
          <p:nvSpPr>
            <p:cNvPr id="1141051"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3"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0" name="Group 317"/>
          <p:cNvGrpSpPr>
            <a:grpSpLocks/>
          </p:cNvGrpSpPr>
          <p:nvPr/>
        </p:nvGrpSpPr>
        <p:grpSpPr bwMode="auto">
          <a:xfrm>
            <a:off x="6916738" y="4295775"/>
            <a:ext cx="396875" cy="2479675"/>
            <a:chOff x="4357" y="2706"/>
            <a:chExt cx="250" cy="1562"/>
          </a:xfrm>
        </p:grpSpPr>
        <p:sp>
          <p:nvSpPr>
            <p:cNvPr id="1141054"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1"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1" name="Group 320"/>
          <p:cNvGrpSpPr>
            <a:grpSpLocks/>
          </p:cNvGrpSpPr>
          <p:nvPr/>
        </p:nvGrpSpPr>
        <p:grpSpPr bwMode="auto">
          <a:xfrm>
            <a:off x="7631113" y="4291013"/>
            <a:ext cx="396875" cy="2479675"/>
            <a:chOff x="4807" y="2703"/>
            <a:chExt cx="250" cy="1562"/>
          </a:xfrm>
        </p:grpSpPr>
        <p:sp>
          <p:nvSpPr>
            <p:cNvPr id="1141057"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9"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2" name="Group 323"/>
          <p:cNvGrpSpPr>
            <a:grpSpLocks/>
          </p:cNvGrpSpPr>
          <p:nvPr/>
        </p:nvGrpSpPr>
        <p:grpSpPr bwMode="auto">
          <a:xfrm>
            <a:off x="8343900" y="4298950"/>
            <a:ext cx="396875" cy="2479675"/>
            <a:chOff x="5256" y="2708"/>
            <a:chExt cx="250" cy="1562"/>
          </a:xfrm>
        </p:grpSpPr>
        <p:sp>
          <p:nvSpPr>
            <p:cNvPr id="1141060"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7"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6344"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5"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6342"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3"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6340"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1"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6338"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39"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sp>
        <p:nvSpPr>
          <p:cNvPr id="1141074" name="Rectangle 338"/>
          <p:cNvSpPr>
            <a:spLocks noChangeArrowheads="1"/>
          </p:cNvSpPr>
          <p:nvPr/>
        </p:nvSpPr>
        <p:spPr bwMode="auto">
          <a:xfrm>
            <a:off x="5830888" y="4073525"/>
            <a:ext cx="3262312" cy="2746375"/>
          </a:xfrm>
          <a:prstGeom prst="rect">
            <a:avLst/>
          </a:prstGeom>
          <a:solidFill>
            <a:schemeClr val="accent1">
              <a:alpha val="45882"/>
            </a:schemeClr>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2.5E-6 1.85185E-6 L 0.00017 -0.23148 " pathEditMode="relative" rAng="0" ptsTypes="AA">
                                      <p:cBhvr>
                                        <p:cTn id="6" dur="2000" fill="hold"/>
                                        <p:tgtEl>
                                          <p:spTgt spid="11"/>
                                        </p:tgtEl>
                                        <p:attrNameLst>
                                          <p:attrName>ppt_x</p:attrName>
                                          <p:attrName>ppt_y</p:attrName>
                                        </p:attrNameLst>
                                      </p:cBhvr>
                                      <p:rCtr x="0" y="-116"/>
                                    </p:animMotion>
                                  </p:childTnLst>
                                </p:cTn>
                              </p:par>
                              <p:par>
                                <p:cTn id="7" presetID="64" presetClass="path" presetSubtype="0" repeatCount="indefinite" accel="50000" decel="50000" autoRev="1" fill="hold" nodeType="withEffect">
                                  <p:stCondLst>
                                    <p:cond delay="0"/>
                                  </p:stCondLst>
                                  <p:childTnLst>
                                    <p:animMotion origin="layout" path="M 3.88889E-6 -1.11111E-6 L 3.88889E-6 -0.26481 " pathEditMode="relative" rAng="0" ptsTypes="AA">
                                      <p:cBhvr>
                                        <p:cTn id="8" dur="2000" fill="hold"/>
                                        <p:tgtEl>
                                          <p:spTgt spid="12"/>
                                        </p:tgtEl>
                                        <p:attrNameLst>
                                          <p:attrName>ppt_x</p:attrName>
                                          <p:attrName>ppt_y</p:attrName>
                                        </p:attrNameLst>
                                      </p:cBhvr>
                                      <p:rCtr x="0" y="-132"/>
                                    </p:animMotion>
                                  </p:childTnLst>
                                </p:cTn>
                              </p:par>
                              <p:par>
                                <p:cTn id="9" presetID="64" presetClass="path" presetSubtype="0" repeatCount="indefinite" accel="50000" decel="50000" autoRev="1" fill="hold" nodeType="withEffect">
                                  <p:stCondLst>
                                    <p:cond delay="0"/>
                                  </p:stCondLst>
                                  <p:childTnLst>
                                    <p:animMotion origin="layout" path="M 1.66667E-6 -1.11111E-6 L 1.66667E-6 -0.29653 " pathEditMode="relative" rAng="0" ptsTypes="AA">
                                      <p:cBhvr>
                                        <p:cTn id="10" dur="2000" fill="hold"/>
                                        <p:tgtEl>
                                          <p:spTgt spid="13"/>
                                        </p:tgtEl>
                                        <p:attrNameLst>
                                          <p:attrName>ppt_x</p:attrName>
                                          <p:attrName>ppt_y</p:attrName>
                                        </p:attrNameLst>
                                      </p:cBhvr>
                                      <p:rCtr x="0" y="-148"/>
                                    </p:animMotion>
                                  </p:childTnLst>
                                </p:cTn>
                              </p:par>
                              <p:par>
                                <p:cTn id="11" presetID="64" presetClass="path" presetSubtype="0" repeatCount="indefinite" accel="50000" decel="50000" autoRev="1" fill="hold" nodeType="withEffect">
                                  <p:stCondLst>
                                    <p:cond delay="0"/>
                                  </p:stCondLst>
                                  <p:childTnLst>
                                    <p:animMotion origin="layout" path="M -5.55556E-7 4.44444E-6 L -0.00139 -0.24723 " pathEditMode="relative" rAng="0" ptsTypes="AA">
                                      <p:cBhvr>
                                        <p:cTn id="12" dur="2000" fill="hold"/>
                                        <p:tgtEl>
                                          <p:spTgt spid="14"/>
                                        </p:tgtEl>
                                        <p:attrNameLst>
                                          <p:attrName>ppt_x</p:attrName>
                                          <p:attrName>ppt_y</p:attrName>
                                        </p:attrNameLst>
                                      </p:cBhvr>
                                      <p:rCtr x="-1" y="-12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0738">
                                            <p:txEl>
                                              <p:pRg st="1" end="1"/>
                                            </p:txEl>
                                          </p:spTgt>
                                        </p:tgtEl>
                                        <p:attrNameLst>
                                          <p:attrName>style.visibility</p:attrName>
                                        </p:attrNameLst>
                                      </p:cBhvr>
                                      <p:to>
                                        <p:strVal val="visible"/>
                                      </p:to>
                                    </p:set>
                                    <p:anim calcmode="lin" valueType="num">
                                      <p:cBhvr additive="base">
                                        <p:cTn id="17" dur="500" fill="hold"/>
                                        <p:tgtEl>
                                          <p:spTgt spid="114073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40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0738">
                                            <p:txEl>
                                              <p:pRg st="2" end="2"/>
                                            </p:txEl>
                                          </p:spTgt>
                                        </p:tgtEl>
                                        <p:attrNameLst>
                                          <p:attrName>style.visibility</p:attrName>
                                        </p:attrNameLst>
                                      </p:cBhvr>
                                      <p:to>
                                        <p:strVal val="visible"/>
                                      </p:to>
                                    </p:set>
                                    <p:anim calcmode="lin" valueType="num">
                                      <p:cBhvr additive="base">
                                        <p:cTn id="23" dur="500" fill="hold"/>
                                        <p:tgtEl>
                                          <p:spTgt spid="114073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0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41074"/>
                                        </p:tgtEl>
                                        <p:attrNameLst>
                                          <p:attrName>style.visibility</p:attrName>
                                        </p:attrNameLst>
                                      </p:cBhvr>
                                      <p:to>
                                        <p:strVal val="visible"/>
                                      </p:to>
                                    </p:set>
                                    <p:animEffect transition="in" filter="diamond(in)">
                                      <p:cBhvr>
                                        <p:cTn id="29" dur="2000"/>
                                        <p:tgtEl>
                                          <p:spTgt spid="1141074"/>
                                        </p:tgtEl>
                                      </p:cBhvr>
                                    </p:animEffect>
                                  </p:childTnLst>
                                  <p:subTnLst>
                                    <p:audio>
                                      <p:cMediaNode>
                                        <p:cTn display="0" masterRel="sameClick">
                                          <p:stCondLst>
                                            <p:cond evt="begin" delay="0">
                                              <p:tn val="27"/>
                                            </p:cond>
                                          </p:stCondLst>
                                          <p:endCondLst>
                                            <p:cond evt="onStopAudio" delay="0">
                                              <p:tgtEl>
                                                <p:sldTgt/>
                                              </p:tgtEl>
                                            </p:cond>
                                          </p:endCondLst>
                                        </p:cTn>
                                        <p:tgtEl>
                                          <p:sndTgt r:embed="rId5" name="fireRumbl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40738">
                                            <p:txEl>
                                              <p:pRg st="3" end="3"/>
                                            </p:txEl>
                                          </p:spTgt>
                                        </p:tgtEl>
                                        <p:attrNameLst>
                                          <p:attrName>style.visibility</p:attrName>
                                        </p:attrNameLst>
                                      </p:cBhvr>
                                      <p:to>
                                        <p:strVal val="visible"/>
                                      </p:to>
                                    </p:set>
                                    <p:anim calcmode="lin" valueType="num">
                                      <p:cBhvr additive="base">
                                        <p:cTn id="34" dur="500" fill="hold"/>
                                        <p:tgtEl>
                                          <p:spTgt spid="114073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40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40738">
                                            <p:txEl>
                                              <p:pRg st="4" end="4"/>
                                            </p:txEl>
                                          </p:spTgt>
                                        </p:tgtEl>
                                        <p:attrNameLst>
                                          <p:attrName>style.visibility</p:attrName>
                                        </p:attrNameLst>
                                      </p:cBhvr>
                                      <p:to>
                                        <p:strVal val="visible"/>
                                      </p:to>
                                    </p:set>
                                    <p:anim calcmode="lin" valueType="num">
                                      <p:cBhvr additive="base">
                                        <p:cTn id="40" dur="500" fill="hold"/>
                                        <p:tgtEl>
                                          <p:spTgt spid="114073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40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07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heat exchanger extracts heat from the circulating reactor coolant and makes steam to run the turbine.	</a:t>
            </a:r>
          </a:p>
        </p:txBody>
      </p:sp>
      <p:pic>
        <p:nvPicPr>
          <p:cNvPr id="1142795" name="Picture 11" descr="nuclear energy generation diagram "/>
          <p:cNvPicPr>
            <a:picLocks noChangeAspect="1" noChangeArrowheads="1" noCrop="1"/>
          </p:cNvPicPr>
          <p:nvPr/>
        </p:nvPicPr>
        <p:blipFill>
          <a:blip r:embed="rId5"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5734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2789" name="Text Box 5"/>
          <p:cNvSpPr txBox="1">
            <a:spLocks noChangeArrowheads="1"/>
          </p:cNvSpPr>
          <p:nvPr/>
        </p:nvSpPr>
        <p:spPr bwMode="auto">
          <a:xfrm>
            <a:off x="2916238" y="4695825"/>
            <a:ext cx="1849437" cy="749300"/>
          </a:xfrm>
          <a:prstGeom prst="rect">
            <a:avLst/>
          </a:prstGeom>
          <a:solidFill>
            <a:srgbClr val="FFFFFF">
              <a:alpha val="61176"/>
            </a:srgbClr>
          </a:solidFill>
          <a:ln w="9525">
            <a:noFill/>
            <a:miter lim="800000"/>
            <a:headEnd/>
            <a:tailEnd/>
          </a:ln>
        </p:spPr>
        <p:txBody>
          <a:bodyPr>
            <a:spAutoFit/>
          </a:bodyPr>
          <a:lstStyle/>
          <a:p>
            <a:pPr>
              <a:lnSpc>
                <a:spcPct val="90000"/>
              </a:lnSpc>
            </a:pPr>
            <a:r>
              <a:rPr lang="en-US" sz="2400" i="1">
                <a:solidFill>
                  <a:schemeClr val="hlink"/>
                </a:solidFill>
                <a:latin typeface="Arial" charset="0"/>
              </a:rPr>
              <a:t>heat exchanger</a:t>
            </a:r>
          </a:p>
        </p:txBody>
      </p:sp>
      <p:sp>
        <p:nvSpPr>
          <p:cNvPr id="1142790" name="Text Box 6"/>
          <p:cNvSpPr txBox="1">
            <a:spLocks noChangeArrowheads="1"/>
          </p:cNvSpPr>
          <p:nvPr/>
        </p:nvSpPr>
        <p:spPr bwMode="auto">
          <a:xfrm rot="-5400000">
            <a:off x="133350" y="4410076"/>
            <a:ext cx="1279525" cy="749300"/>
          </a:xfrm>
          <a:prstGeom prst="rect">
            <a:avLst/>
          </a:prstGeom>
          <a:noFill/>
          <a:ln w="9525">
            <a:noFill/>
            <a:miter lim="800000"/>
            <a:headEnd/>
            <a:tailEnd/>
          </a:ln>
        </p:spPr>
        <p:txBody>
          <a:bodyPr>
            <a:spAutoFit/>
          </a:bodyPr>
          <a:lstStyle/>
          <a:p>
            <a:pPr algn="ctr">
              <a:lnSpc>
                <a:spcPct val="90000"/>
              </a:lnSpc>
            </a:pPr>
            <a:r>
              <a:rPr lang="en-US" sz="2400" i="1">
                <a:solidFill>
                  <a:schemeClr val="hlink"/>
                </a:solidFill>
                <a:latin typeface="Arial" charset="0"/>
              </a:rPr>
              <a:t>control rods</a:t>
            </a:r>
          </a:p>
        </p:txBody>
      </p:sp>
      <p:sp>
        <p:nvSpPr>
          <p:cNvPr id="1142791" name="Text Box 7"/>
          <p:cNvSpPr txBox="1">
            <a:spLocks noChangeArrowheads="1"/>
          </p:cNvSpPr>
          <p:nvPr/>
        </p:nvSpPr>
        <p:spPr bwMode="auto">
          <a:xfrm>
            <a:off x="3352800" y="3605213"/>
            <a:ext cx="1279525" cy="457200"/>
          </a:xfrm>
          <a:prstGeom prst="rect">
            <a:avLst/>
          </a:prstGeom>
          <a:noFill/>
          <a:ln w="9525">
            <a:noFill/>
            <a:miter lim="800000"/>
            <a:headEnd/>
            <a:tailEnd/>
          </a:ln>
        </p:spPr>
        <p:txBody>
          <a:bodyPr>
            <a:spAutoFit/>
          </a:bodyPr>
          <a:lstStyle/>
          <a:p>
            <a:r>
              <a:rPr lang="en-US" sz="2400" i="1">
                <a:solidFill>
                  <a:schemeClr val="hlink"/>
                </a:solidFill>
                <a:latin typeface="Arial" charset="0"/>
              </a:rPr>
              <a:t>turbine</a:t>
            </a:r>
          </a:p>
        </p:txBody>
      </p:sp>
      <p:sp>
        <p:nvSpPr>
          <p:cNvPr id="1142792" name="Text Box 8"/>
          <p:cNvSpPr txBox="1">
            <a:spLocks noChangeArrowheads="1"/>
          </p:cNvSpPr>
          <p:nvPr/>
        </p:nvSpPr>
        <p:spPr bwMode="auto">
          <a:xfrm>
            <a:off x="4954588" y="3714750"/>
            <a:ext cx="1555750" cy="457200"/>
          </a:xfrm>
          <a:prstGeom prst="rect">
            <a:avLst/>
          </a:prstGeom>
          <a:noFill/>
          <a:ln w="9525">
            <a:noFill/>
            <a:miter lim="800000"/>
            <a:headEnd/>
            <a:tailEnd/>
          </a:ln>
        </p:spPr>
        <p:txBody>
          <a:bodyPr>
            <a:spAutoFit/>
          </a:bodyPr>
          <a:lstStyle/>
          <a:p>
            <a:r>
              <a:rPr lang="en-US" sz="2400" i="1">
                <a:solidFill>
                  <a:schemeClr val="hlink"/>
                </a:solidFill>
                <a:latin typeface="Arial" charset="0"/>
              </a:rPr>
              <a:t>generator</a:t>
            </a:r>
          </a:p>
        </p:txBody>
      </p:sp>
      <p:sp>
        <p:nvSpPr>
          <p:cNvPr id="1142793" name="Text Box 9"/>
          <p:cNvSpPr txBox="1">
            <a:spLocks noChangeArrowheads="1"/>
          </p:cNvSpPr>
          <p:nvPr/>
        </p:nvSpPr>
        <p:spPr bwMode="auto">
          <a:xfrm>
            <a:off x="5092700" y="5992813"/>
            <a:ext cx="1677988" cy="457200"/>
          </a:xfrm>
          <a:prstGeom prst="rect">
            <a:avLst/>
          </a:prstGeom>
          <a:noFill/>
          <a:ln w="9525">
            <a:noFill/>
            <a:miter lim="800000"/>
            <a:headEnd/>
            <a:tailEnd/>
          </a:ln>
        </p:spPr>
        <p:txBody>
          <a:bodyPr>
            <a:spAutoFit/>
          </a:bodyPr>
          <a:lstStyle/>
          <a:p>
            <a:r>
              <a:rPr lang="en-US" sz="2400" i="1">
                <a:solidFill>
                  <a:schemeClr val="hlink"/>
                </a:solidFill>
                <a:latin typeface="Arial" charset="0"/>
              </a:rPr>
              <a:t>condenser</a:t>
            </a:r>
          </a:p>
        </p:txBody>
      </p:sp>
      <p:sp>
        <p:nvSpPr>
          <p:cNvPr id="1142794" name="Text Box 10"/>
          <p:cNvSpPr txBox="1">
            <a:spLocks noChangeArrowheads="1"/>
          </p:cNvSpPr>
          <p:nvPr/>
        </p:nvSpPr>
        <p:spPr bwMode="auto">
          <a:xfrm>
            <a:off x="7086600" y="5191125"/>
            <a:ext cx="1279525" cy="749300"/>
          </a:xfrm>
          <a:prstGeom prst="rect">
            <a:avLst/>
          </a:prstGeom>
          <a:noFill/>
          <a:ln w="9525">
            <a:noFill/>
            <a:miter lim="800000"/>
            <a:headEnd/>
            <a:tailEnd/>
          </a:ln>
        </p:spPr>
        <p:txBody>
          <a:bodyPr>
            <a:spAutoFit/>
          </a:bodyPr>
          <a:lstStyle/>
          <a:p>
            <a:pPr>
              <a:lnSpc>
                <a:spcPct val="90000"/>
              </a:lnSpc>
            </a:pPr>
            <a:r>
              <a:rPr lang="en-US" sz="2400" i="1">
                <a:solidFill>
                  <a:schemeClr val="hlink"/>
                </a:solidFill>
                <a:latin typeface="Arial" charset="0"/>
              </a:rPr>
              <a:t>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2786">
                                            <p:txEl>
                                              <p:pRg st="1" end="1"/>
                                            </p:txEl>
                                          </p:spTgt>
                                        </p:tgtEl>
                                        <p:attrNameLst>
                                          <p:attrName>style.visibility</p:attrName>
                                        </p:attrNameLst>
                                      </p:cBhvr>
                                      <p:to>
                                        <p:strVal val="visible"/>
                                      </p:to>
                                    </p:set>
                                    <p:anim calcmode="lin" valueType="num">
                                      <p:cBhvr additive="base">
                                        <p:cTn id="7" dur="500" fill="hold"/>
                                        <p:tgtEl>
                                          <p:spTgt spid="11427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2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42795"/>
                                        </p:tgtEl>
                                        <p:attrNameLst>
                                          <p:attrName>style.visibility</p:attrName>
                                        </p:attrNameLst>
                                      </p:cBhvr>
                                      <p:to>
                                        <p:strVal val="visible"/>
                                      </p:to>
                                    </p:set>
                                    <p:animEffect transition="in" filter="diamond(in)">
                                      <p:cBhvr>
                                        <p:cTn id="13" dur="2000"/>
                                        <p:tgtEl>
                                          <p:spTgt spid="114279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42790"/>
                                        </p:tgtEl>
                                        <p:attrNameLst>
                                          <p:attrName>style.visibility</p:attrName>
                                        </p:attrNameLst>
                                      </p:cBhvr>
                                      <p:to>
                                        <p:strVal val="visible"/>
                                      </p:to>
                                    </p:set>
                                    <p:anim calcmode="lin" valueType="num">
                                      <p:cBhvr>
                                        <p:cTn id="18" dur="500" fill="hold"/>
                                        <p:tgtEl>
                                          <p:spTgt spid="1142790"/>
                                        </p:tgtEl>
                                        <p:attrNameLst>
                                          <p:attrName>ppt_w</p:attrName>
                                        </p:attrNameLst>
                                      </p:cBhvr>
                                      <p:tavLst>
                                        <p:tav tm="0">
                                          <p:val>
                                            <p:fltVal val="0"/>
                                          </p:val>
                                        </p:tav>
                                        <p:tav tm="100000">
                                          <p:val>
                                            <p:strVal val="#ppt_w"/>
                                          </p:val>
                                        </p:tav>
                                      </p:tavLst>
                                    </p:anim>
                                    <p:anim calcmode="lin" valueType="num">
                                      <p:cBhvr>
                                        <p:cTn id="19" dur="500" fill="hold"/>
                                        <p:tgtEl>
                                          <p:spTgt spid="1142790"/>
                                        </p:tgtEl>
                                        <p:attrNameLst>
                                          <p:attrName>ppt_h</p:attrName>
                                        </p:attrNameLst>
                                      </p:cBhvr>
                                      <p:tavLst>
                                        <p:tav tm="0">
                                          <p:val>
                                            <p:fltVal val="0"/>
                                          </p:val>
                                        </p:tav>
                                        <p:tav tm="100000">
                                          <p:val>
                                            <p:strVal val="#ppt_h"/>
                                          </p:val>
                                        </p:tav>
                                      </p:tavLst>
                                    </p:anim>
                                    <p:animEffect transition="in" filter="fade">
                                      <p:cBhvr>
                                        <p:cTn id="20" dur="500"/>
                                        <p:tgtEl>
                                          <p:spTgt spid="114279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42789"/>
                                        </p:tgtEl>
                                        <p:attrNameLst>
                                          <p:attrName>style.visibility</p:attrName>
                                        </p:attrNameLst>
                                      </p:cBhvr>
                                      <p:to>
                                        <p:strVal val="visible"/>
                                      </p:to>
                                    </p:set>
                                    <p:anim calcmode="lin" valueType="num">
                                      <p:cBhvr>
                                        <p:cTn id="25" dur="500" fill="hold"/>
                                        <p:tgtEl>
                                          <p:spTgt spid="1142789"/>
                                        </p:tgtEl>
                                        <p:attrNameLst>
                                          <p:attrName>ppt_w</p:attrName>
                                        </p:attrNameLst>
                                      </p:cBhvr>
                                      <p:tavLst>
                                        <p:tav tm="0">
                                          <p:val>
                                            <p:fltVal val="0"/>
                                          </p:val>
                                        </p:tav>
                                        <p:tav tm="100000">
                                          <p:val>
                                            <p:strVal val="#ppt_w"/>
                                          </p:val>
                                        </p:tav>
                                      </p:tavLst>
                                    </p:anim>
                                    <p:anim calcmode="lin" valueType="num">
                                      <p:cBhvr>
                                        <p:cTn id="26" dur="500" fill="hold"/>
                                        <p:tgtEl>
                                          <p:spTgt spid="1142789"/>
                                        </p:tgtEl>
                                        <p:attrNameLst>
                                          <p:attrName>ppt_h</p:attrName>
                                        </p:attrNameLst>
                                      </p:cBhvr>
                                      <p:tavLst>
                                        <p:tav tm="0">
                                          <p:val>
                                            <p:fltVal val="0"/>
                                          </p:val>
                                        </p:tav>
                                        <p:tav tm="100000">
                                          <p:val>
                                            <p:strVal val="#ppt_h"/>
                                          </p:val>
                                        </p:tav>
                                      </p:tavLst>
                                    </p:anim>
                                    <p:animEffect transition="in" filter="fade">
                                      <p:cBhvr>
                                        <p:cTn id="27" dur="500"/>
                                        <p:tgtEl>
                                          <p:spTgt spid="114278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42791"/>
                                        </p:tgtEl>
                                        <p:attrNameLst>
                                          <p:attrName>style.visibility</p:attrName>
                                        </p:attrNameLst>
                                      </p:cBhvr>
                                      <p:to>
                                        <p:strVal val="visible"/>
                                      </p:to>
                                    </p:set>
                                    <p:anim calcmode="lin" valueType="num">
                                      <p:cBhvr>
                                        <p:cTn id="32" dur="500" fill="hold"/>
                                        <p:tgtEl>
                                          <p:spTgt spid="1142791"/>
                                        </p:tgtEl>
                                        <p:attrNameLst>
                                          <p:attrName>ppt_w</p:attrName>
                                        </p:attrNameLst>
                                      </p:cBhvr>
                                      <p:tavLst>
                                        <p:tav tm="0">
                                          <p:val>
                                            <p:fltVal val="0"/>
                                          </p:val>
                                        </p:tav>
                                        <p:tav tm="100000">
                                          <p:val>
                                            <p:strVal val="#ppt_w"/>
                                          </p:val>
                                        </p:tav>
                                      </p:tavLst>
                                    </p:anim>
                                    <p:anim calcmode="lin" valueType="num">
                                      <p:cBhvr>
                                        <p:cTn id="33" dur="500" fill="hold"/>
                                        <p:tgtEl>
                                          <p:spTgt spid="1142791"/>
                                        </p:tgtEl>
                                        <p:attrNameLst>
                                          <p:attrName>ppt_h</p:attrName>
                                        </p:attrNameLst>
                                      </p:cBhvr>
                                      <p:tavLst>
                                        <p:tav tm="0">
                                          <p:val>
                                            <p:fltVal val="0"/>
                                          </p:val>
                                        </p:tav>
                                        <p:tav tm="100000">
                                          <p:val>
                                            <p:strVal val="#ppt_h"/>
                                          </p:val>
                                        </p:tav>
                                      </p:tavLst>
                                    </p:anim>
                                    <p:animEffect transition="in" filter="fade">
                                      <p:cBhvr>
                                        <p:cTn id="34" dur="500"/>
                                        <p:tgtEl>
                                          <p:spTgt spid="1142791"/>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142793"/>
                                        </p:tgtEl>
                                        <p:attrNameLst>
                                          <p:attrName>style.visibility</p:attrName>
                                        </p:attrNameLst>
                                      </p:cBhvr>
                                      <p:to>
                                        <p:strVal val="visible"/>
                                      </p:to>
                                    </p:set>
                                    <p:anim calcmode="lin" valueType="num">
                                      <p:cBhvr>
                                        <p:cTn id="39" dur="500" fill="hold"/>
                                        <p:tgtEl>
                                          <p:spTgt spid="1142793"/>
                                        </p:tgtEl>
                                        <p:attrNameLst>
                                          <p:attrName>ppt_w</p:attrName>
                                        </p:attrNameLst>
                                      </p:cBhvr>
                                      <p:tavLst>
                                        <p:tav tm="0">
                                          <p:val>
                                            <p:fltVal val="0"/>
                                          </p:val>
                                        </p:tav>
                                        <p:tav tm="100000">
                                          <p:val>
                                            <p:strVal val="#ppt_w"/>
                                          </p:val>
                                        </p:tav>
                                      </p:tavLst>
                                    </p:anim>
                                    <p:anim calcmode="lin" valueType="num">
                                      <p:cBhvr>
                                        <p:cTn id="40" dur="500" fill="hold"/>
                                        <p:tgtEl>
                                          <p:spTgt spid="1142793"/>
                                        </p:tgtEl>
                                        <p:attrNameLst>
                                          <p:attrName>ppt_h</p:attrName>
                                        </p:attrNameLst>
                                      </p:cBhvr>
                                      <p:tavLst>
                                        <p:tav tm="0">
                                          <p:val>
                                            <p:fltVal val="0"/>
                                          </p:val>
                                        </p:tav>
                                        <p:tav tm="100000">
                                          <p:val>
                                            <p:strVal val="#ppt_h"/>
                                          </p:val>
                                        </p:tav>
                                      </p:tavLst>
                                    </p:anim>
                                    <p:animEffect transition="in" filter="fade">
                                      <p:cBhvr>
                                        <p:cTn id="41" dur="500"/>
                                        <p:tgtEl>
                                          <p:spTgt spid="1142793"/>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42792"/>
                                        </p:tgtEl>
                                        <p:attrNameLst>
                                          <p:attrName>style.visibility</p:attrName>
                                        </p:attrNameLst>
                                      </p:cBhvr>
                                      <p:to>
                                        <p:strVal val="visible"/>
                                      </p:to>
                                    </p:set>
                                    <p:anim calcmode="lin" valueType="num">
                                      <p:cBhvr>
                                        <p:cTn id="46" dur="500" fill="hold"/>
                                        <p:tgtEl>
                                          <p:spTgt spid="1142792"/>
                                        </p:tgtEl>
                                        <p:attrNameLst>
                                          <p:attrName>ppt_w</p:attrName>
                                        </p:attrNameLst>
                                      </p:cBhvr>
                                      <p:tavLst>
                                        <p:tav tm="0">
                                          <p:val>
                                            <p:fltVal val="0"/>
                                          </p:val>
                                        </p:tav>
                                        <p:tav tm="100000">
                                          <p:val>
                                            <p:strVal val="#ppt_w"/>
                                          </p:val>
                                        </p:tav>
                                      </p:tavLst>
                                    </p:anim>
                                    <p:anim calcmode="lin" valueType="num">
                                      <p:cBhvr>
                                        <p:cTn id="47" dur="500" fill="hold"/>
                                        <p:tgtEl>
                                          <p:spTgt spid="1142792"/>
                                        </p:tgtEl>
                                        <p:attrNameLst>
                                          <p:attrName>ppt_h</p:attrName>
                                        </p:attrNameLst>
                                      </p:cBhvr>
                                      <p:tavLst>
                                        <p:tav tm="0">
                                          <p:val>
                                            <p:fltVal val="0"/>
                                          </p:val>
                                        </p:tav>
                                        <p:tav tm="100000">
                                          <p:val>
                                            <p:strVal val="#ppt_h"/>
                                          </p:val>
                                        </p:tav>
                                      </p:tavLst>
                                    </p:anim>
                                    <p:animEffect transition="in" filter="fade">
                                      <p:cBhvr>
                                        <p:cTn id="48" dur="500"/>
                                        <p:tgtEl>
                                          <p:spTgt spid="114279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142794"/>
                                        </p:tgtEl>
                                        <p:attrNameLst>
                                          <p:attrName>style.visibility</p:attrName>
                                        </p:attrNameLst>
                                      </p:cBhvr>
                                      <p:to>
                                        <p:strVal val="visible"/>
                                      </p:to>
                                    </p:set>
                                    <p:anim calcmode="lin" valueType="num">
                                      <p:cBhvr>
                                        <p:cTn id="53" dur="500" fill="hold"/>
                                        <p:tgtEl>
                                          <p:spTgt spid="1142794"/>
                                        </p:tgtEl>
                                        <p:attrNameLst>
                                          <p:attrName>ppt_w</p:attrName>
                                        </p:attrNameLst>
                                      </p:cBhvr>
                                      <p:tavLst>
                                        <p:tav tm="0">
                                          <p:val>
                                            <p:fltVal val="0"/>
                                          </p:val>
                                        </p:tav>
                                        <p:tav tm="100000">
                                          <p:val>
                                            <p:strVal val="#ppt_w"/>
                                          </p:val>
                                        </p:tav>
                                      </p:tavLst>
                                    </p:anim>
                                    <p:anim calcmode="lin" valueType="num">
                                      <p:cBhvr>
                                        <p:cTn id="54" dur="500" fill="hold"/>
                                        <p:tgtEl>
                                          <p:spTgt spid="1142794"/>
                                        </p:tgtEl>
                                        <p:attrNameLst>
                                          <p:attrName>ppt_h</p:attrName>
                                        </p:attrNameLst>
                                      </p:cBhvr>
                                      <p:tavLst>
                                        <p:tav tm="0">
                                          <p:val>
                                            <p:fltVal val="0"/>
                                          </p:val>
                                        </p:tav>
                                        <p:tav tm="100000">
                                          <p:val>
                                            <p:strVal val="#ppt_h"/>
                                          </p:val>
                                        </p:tav>
                                      </p:tavLst>
                                    </p:anim>
                                    <p:animEffect transition="in" filter="fade">
                                      <p:cBhvr>
                                        <p:cTn id="55" dur="500"/>
                                        <p:tgtEl>
                                          <p:spTgt spid="1142794"/>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9" grpId="0" animBg="1"/>
      <p:bldP spid="1142790" grpId="0"/>
      <p:bldP spid="1142791" grpId="0"/>
      <p:bldP spid="1142792" grpId="0"/>
      <p:bldP spid="1142793" grpId="0"/>
      <p:bldP spid="114279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Discussing nuclear safety issues and risks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There are three isolated water circulation zones whose purpose is to protect the environment from radioactivity. 	</a:t>
            </a:r>
          </a:p>
        </p:txBody>
      </p:sp>
      <p:pic>
        <p:nvPicPr>
          <p:cNvPr id="1144843" name="Picture 11" descr="nuclear energy generation diagram "/>
          <p:cNvPicPr>
            <a:picLocks noChangeAspect="1" noChangeArrowheads="1" noCrop="1"/>
          </p:cNvPicPr>
          <p:nvPr/>
        </p:nvPicPr>
        <p:blipFill>
          <a:blip r:embed="rId6" cstate="print"/>
          <a:srcRect/>
          <a:stretch>
            <a:fillRect/>
          </a:stretch>
        </p:blipFill>
        <p:spPr bwMode="auto">
          <a:xfrm>
            <a:off x="914400" y="2927350"/>
            <a:ext cx="7280275" cy="3763963"/>
          </a:xfrm>
          <a:prstGeom prst="rect">
            <a:avLst/>
          </a:prstGeom>
          <a:ln>
            <a:noFill/>
          </a:ln>
          <a:effectLst>
            <a:outerShdw blurRad="292100" dist="139700" dir="2700000" algn="tl" rotWithShape="0">
              <a:srgbClr val="333333">
                <a:alpha val="65000"/>
              </a:srgbClr>
            </a:outerShdw>
          </a:effectLst>
        </p:spPr>
      </p:pic>
      <p:sp>
        <p:nvSpPr>
          <p:cNvPr id="5837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4837" name="Rectangle 5" descr="Wide upward diagonal"/>
          <p:cNvSpPr>
            <a:spLocks noChangeArrowheads="1"/>
          </p:cNvSpPr>
          <p:nvPr/>
        </p:nvSpPr>
        <p:spPr bwMode="auto">
          <a:xfrm>
            <a:off x="1335088" y="4945063"/>
            <a:ext cx="1492250" cy="1166812"/>
          </a:xfrm>
          <a:prstGeom prst="rect">
            <a:avLst/>
          </a:prstGeom>
          <a:pattFill prst="wdUpDiag">
            <a:fgClr>
              <a:srgbClr val="FFCC00">
                <a:alpha val="61960"/>
              </a:srgbClr>
            </a:fgClr>
            <a:bgClr>
              <a:schemeClr val="bg1">
                <a:alpha val="61960"/>
              </a:schemeClr>
            </a:bgClr>
          </a:pattFill>
          <a:ln w="9525">
            <a:noFill/>
            <a:miter lim="800000"/>
            <a:headEnd/>
            <a:tailEnd/>
          </a:ln>
        </p:spPr>
        <p:txBody>
          <a:bodyPr wrap="none" anchor="ctr"/>
          <a:lstStyle/>
          <a:p>
            <a:endParaRPr lang="en-US"/>
          </a:p>
        </p:txBody>
      </p:sp>
      <p:sp>
        <p:nvSpPr>
          <p:cNvPr id="1144838" name="Freeform 6" descr="Wide downward diagonal"/>
          <p:cNvSpPr>
            <a:spLocks/>
          </p:cNvSpPr>
          <p:nvPr/>
        </p:nvSpPr>
        <p:spPr bwMode="auto">
          <a:xfrm>
            <a:off x="2436813" y="4518025"/>
            <a:ext cx="2714625" cy="2138363"/>
          </a:xfrm>
          <a:custGeom>
            <a:avLst/>
            <a:gdLst>
              <a:gd name="T0" fmla="*/ 0 w 1789"/>
              <a:gd name="T1" fmla="*/ 0 h 1409"/>
              <a:gd name="T2" fmla="*/ 1084 w 1789"/>
              <a:gd name="T3" fmla="*/ 0 h 1409"/>
              <a:gd name="T4" fmla="*/ 1084 w 1789"/>
              <a:gd name="T5" fmla="*/ 106 h 1409"/>
              <a:gd name="T6" fmla="*/ 1228 w 1789"/>
              <a:gd name="T7" fmla="*/ 106 h 1409"/>
              <a:gd name="T8" fmla="*/ 1228 w 1789"/>
              <a:gd name="T9" fmla="*/ 454 h 1409"/>
              <a:gd name="T10" fmla="*/ 1630 w 1789"/>
              <a:gd name="T11" fmla="*/ 454 h 1409"/>
              <a:gd name="T12" fmla="*/ 1630 w 1789"/>
              <a:gd name="T13" fmla="*/ 591 h 1409"/>
              <a:gd name="T14" fmla="*/ 1789 w 1789"/>
              <a:gd name="T15" fmla="*/ 644 h 1409"/>
              <a:gd name="T16" fmla="*/ 1789 w 1789"/>
              <a:gd name="T17" fmla="*/ 1409 h 1409"/>
              <a:gd name="T18" fmla="*/ 720 w 1789"/>
              <a:gd name="T19" fmla="*/ 1409 h 1409"/>
              <a:gd name="T20" fmla="*/ 720 w 1789"/>
              <a:gd name="T21" fmla="*/ 1250 h 1409"/>
              <a:gd name="T22" fmla="*/ 137 w 1789"/>
              <a:gd name="T23" fmla="*/ 1250 h 1409"/>
              <a:gd name="T24" fmla="*/ 137 w 1789"/>
              <a:gd name="T25" fmla="*/ 1114 h 1409"/>
              <a:gd name="T26" fmla="*/ 31 w 1789"/>
              <a:gd name="T27" fmla="*/ 1008 h 1409"/>
              <a:gd name="T28" fmla="*/ 31 w 1789"/>
              <a:gd name="T29" fmla="*/ 568 h 1409"/>
              <a:gd name="T30" fmla="*/ 0 w 1789"/>
              <a:gd name="T31" fmla="*/ 451 h 1409"/>
              <a:gd name="T32" fmla="*/ 0 w 1789"/>
              <a:gd name="T33" fmla="*/ 0 h 1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9"/>
              <a:gd name="T52" fmla="*/ 0 h 1409"/>
              <a:gd name="T53" fmla="*/ 1789 w 1789"/>
              <a:gd name="T54" fmla="*/ 1409 h 14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9" h="1409">
                <a:moveTo>
                  <a:pt x="0" y="0"/>
                </a:moveTo>
                <a:lnTo>
                  <a:pt x="1084" y="0"/>
                </a:lnTo>
                <a:lnTo>
                  <a:pt x="1084" y="106"/>
                </a:lnTo>
                <a:lnTo>
                  <a:pt x="1228" y="106"/>
                </a:lnTo>
                <a:lnTo>
                  <a:pt x="1228" y="454"/>
                </a:lnTo>
                <a:lnTo>
                  <a:pt x="1630" y="454"/>
                </a:lnTo>
                <a:lnTo>
                  <a:pt x="1630" y="591"/>
                </a:lnTo>
                <a:lnTo>
                  <a:pt x="1789" y="644"/>
                </a:lnTo>
                <a:lnTo>
                  <a:pt x="1789" y="1409"/>
                </a:lnTo>
                <a:lnTo>
                  <a:pt x="720" y="1409"/>
                </a:lnTo>
                <a:lnTo>
                  <a:pt x="720" y="1250"/>
                </a:lnTo>
                <a:lnTo>
                  <a:pt x="137" y="1250"/>
                </a:lnTo>
                <a:lnTo>
                  <a:pt x="137" y="1114"/>
                </a:lnTo>
                <a:lnTo>
                  <a:pt x="31" y="1008"/>
                </a:lnTo>
                <a:lnTo>
                  <a:pt x="31" y="568"/>
                </a:lnTo>
                <a:lnTo>
                  <a:pt x="0" y="451"/>
                </a:lnTo>
                <a:lnTo>
                  <a:pt x="0" y="0"/>
                </a:lnTo>
                <a:close/>
              </a:path>
            </a:pathLst>
          </a:custGeom>
          <a:pattFill prst="wdDnDiag">
            <a:fgClr>
              <a:schemeClr val="accent1">
                <a:alpha val="61960"/>
              </a:schemeClr>
            </a:fgClr>
            <a:bgClr>
              <a:schemeClr val="bg1">
                <a:alpha val="61960"/>
              </a:schemeClr>
            </a:bgClr>
          </a:pattFill>
          <a:ln w="9525">
            <a:noFill/>
            <a:round/>
            <a:headEnd/>
            <a:tailEnd/>
          </a:ln>
        </p:spPr>
        <p:txBody>
          <a:bodyPr/>
          <a:lstStyle/>
          <a:p>
            <a:endParaRPr lang="en-US"/>
          </a:p>
        </p:txBody>
      </p:sp>
      <p:sp>
        <p:nvSpPr>
          <p:cNvPr id="1144839" name="Freeform 7" descr="Dark vertical"/>
          <p:cNvSpPr>
            <a:spLocks/>
          </p:cNvSpPr>
          <p:nvPr/>
        </p:nvSpPr>
        <p:spPr bwMode="auto">
          <a:xfrm>
            <a:off x="4643438" y="4764088"/>
            <a:ext cx="4271962" cy="2093912"/>
          </a:xfrm>
          <a:custGeom>
            <a:avLst/>
            <a:gdLst>
              <a:gd name="T0" fmla="*/ 2206 w 3206"/>
              <a:gd name="T1" fmla="*/ 0 h 1296"/>
              <a:gd name="T2" fmla="*/ 2478 w 3206"/>
              <a:gd name="T3" fmla="*/ 0 h 1296"/>
              <a:gd name="T4" fmla="*/ 2478 w 3206"/>
              <a:gd name="T5" fmla="*/ 91 h 1296"/>
              <a:gd name="T6" fmla="*/ 2744 w 3206"/>
              <a:gd name="T7" fmla="*/ 91 h 1296"/>
              <a:gd name="T8" fmla="*/ 2804 w 3206"/>
              <a:gd name="T9" fmla="*/ 546 h 1296"/>
              <a:gd name="T10" fmla="*/ 3206 w 3206"/>
              <a:gd name="T11" fmla="*/ 546 h 1296"/>
              <a:gd name="T12" fmla="*/ 3206 w 3206"/>
              <a:gd name="T13" fmla="*/ 1296 h 1296"/>
              <a:gd name="T14" fmla="*/ 2319 w 3206"/>
              <a:gd name="T15" fmla="*/ 1296 h 1296"/>
              <a:gd name="T16" fmla="*/ 2319 w 3206"/>
              <a:gd name="T17" fmla="*/ 970 h 1296"/>
              <a:gd name="T18" fmla="*/ 0 w 3206"/>
              <a:gd name="T19" fmla="*/ 970 h 1296"/>
              <a:gd name="T20" fmla="*/ 0 w 3206"/>
              <a:gd name="T21" fmla="*/ 523 h 1296"/>
              <a:gd name="T22" fmla="*/ 1107 w 3206"/>
              <a:gd name="T23" fmla="*/ 523 h 1296"/>
              <a:gd name="T24" fmla="*/ 1182 w 3206"/>
              <a:gd name="T25" fmla="*/ 598 h 1296"/>
              <a:gd name="T26" fmla="*/ 2077 w 3206"/>
              <a:gd name="T27" fmla="*/ 598 h 1296"/>
              <a:gd name="T28" fmla="*/ 2206 w 3206"/>
              <a:gd name="T29" fmla="*/ 0 h 1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6"/>
              <a:gd name="T46" fmla="*/ 0 h 1296"/>
              <a:gd name="T47" fmla="*/ 3206 w 3206"/>
              <a:gd name="T48" fmla="*/ 1296 h 1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6" h="1296">
                <a:moveTo>
                  <a:pt x="2206" y="0"/>
                </a:moveTo>
                <a:lnTo>
                  <a:pt x="2478" y="0"/>
                </a:lnTo>
                <a:lnTo>
                  <a:pt x="2478" y="91"/>
                </a:lnTo>
                <a:lnTo>
                  <a:pt x="2744" y="91"/>
                </a:lnTo>
                <a:lnTo>
                  <a:pt x="2804" y="546"/>
                </a:lnTo>
                <a:lnTo>
                  <a:pt x="3206" y="546"/>
                </a:lnTo>
                <a:lnTo>
                  <a:pt x="3206" y="1296"/>
                </a:lnTo>
                <a:lnTo>
                  <a:pt x="2319" y="1296"/>
                </a:lnTo>
                <a:lnTo>
                  <a:pt x="2319" y="970"/>
                </a:lnTo>
                <a:lnTo>
                  <a:pt x="0" y="970"/>
                </a:lnTo>
                <a:lnTo>
                  <a:pt x="0" y="523"/>
                </a:lnTo>
                <a:lnTo>
                  <a:pt x="1107" y="523"/>
                </a:lnTo>
                <a:lnTo>
                  <a:pt x="1182" y="598"/>
                </a:lnTo>
                <a:lnTo>
                  <a:pt x="2077" y="598"/>
                </a:lnTo>
                <a:lnTo>
                  <a:pt x="2206" y="0"/>
                </a:lnTo>
                <a:close/>
              </a:path>
            </a:pathLst>
          </a:custGeom>
          <a:pattFill prst="dkVert">
            <a:fgClr>
              <a:srgbClr val="0000FF">
                <a:alpha val="27058"/>
              </a:srgbClr>
            </a:fgClr>
            <a:bgClr>
              <a:schemeClr val="bg1">
                <a:alpha val="27058"/>
              </a:schemeClr>
            </a:bgClr>
          </a:pattFill>
          <a:ln w="9525">
            <a:noFill/>
            <a:round/>
            <a:headEnd/>
            <a:tailEnd/>
          </a:ln>
        </p:spPr>
        <p:txBody>
          <a:bodyPr/>
          <a:lstStyle/>
          <a:p>
            <a:endParaRPr lang="en-US"/>
          </a:p>
        </p:txBody>
      </p:sp>
      <p:sp>
        <p:nvSpPr>
          <p:cNvPr id="1144840" name="Text Box 8"/>
          <p:cNvSpPr txBox="1">
            <a:spLocks noChangeArrowheads="1"/>
          </p:cNvSpPr>
          <p:nvPr/>
        </p:nvSpPr>
        <p:spPr bwMode="auto">
          <a:xfrm>
            <a:off x="763588" y="2619375"/>
            <a:ext cx="2589212" cy="822325"/>
          </a:xfrm>
          <a:prstGeom prst="rect">
            <a:avLst/>
          </a:prstGeom>
          <a:solidFill>
            <a:srgbClr val="FFCC00">
              <a:alpha val="47842"/>
            </a:srgbClr>
          </a:solidFill>
          <a:ln w="9525">
            <a:noFill/>
            <a:miter lim="800000"/>
            <a:headEnd/>
            <a:tailEnd/>
          </a:ln>
        </p:spPr>
        <p:txBody>
          <a:bodyPr>
            <a:spAutoFit/>
          </a:bodyPr>
          <a:lstStyle/>
          <a:p>
            <a:pPr algn="ctr"/>
            <a:r>
              <a:rPr lang="en-US" sz="2400">
                <a:latin typeface="Arial" charset="0"/>
              </a:rPr>
              <a:t>Zone 1: Reactor coolant</a:t>
            </a:r>
          </a:p>
        </p:txBody>
      </p:sp>
      <p:sp>
        <p:nvSpPr>
          <p:cNvPr id="1144841" name="Text Box 9"/>
          <p:cNvSpPr txBox="1">
            <a:spLocks noChangeArrowheads="1"/>
          </p:cNvSpPr>
          <p:nvPr/>
        </p:nvSpPr>
        <p:spPr bwMode="auto">
          <a:xfrm>
            <a:off x="2909888" y="3573463"/>
            <a:ext cx="2346325" cy="822325"/>
          </a:xfrm>
          <a:prstGeom prst="rect">
            <a:avLst/>
          </a:prstGeom>
          <a:solidFill>
            <a:schemeClr val="accent1">
              <a:alpha val="47842"/>
            </a:schemeClr>
          </a:solidFill>
          <a:ln w="9525">
            <a:noFill/>
            <a:miter lim="800000"/>
            <a:headEnd/>
            <a:tailEnd/>
          </a:ln>
        </p:spPr>
        <p:txBody>
          <a:bodyPr>
            <a:spAutoFit/>
          </a:bodyPr>
          <a:lstStyle/>
          <a:p>
            <a:pPr algn="ctr"/>
            <a:r>
              <a:rPr lang="en-US" sz="2400">
                <a:latin typeface="Arial" charset="0"/>
              </a:rPr>
              <a:t>Zone 2: Heat exchanger</a:t>
            </a:r>
          </a:p>
        </p:txBody>
      </p:sp>
      <p:sp>
        <p:nvSpPr>
          <p:cNvPr id="1144842" name="Text Box 10"/>
          <p:cNvSpPr txBox="1">
            <a:spLocks noChangeArrowheads="1"/>
          </p:cNvSpPr>
          <p:nvPr/>
        </p:nvSpPr>
        <p:spPr bwMode="auto">
          <a:xfrm>
            <a:off x="6569075" y="5788025"/>
            <a:ext cx="2205038" cy="822325"/>
          </a:xfrm>
          <a:prstGeom prst="rect">
            <a:avLst/>
          </a:prstGeom>
          <a:solidFill>
            <a:srgbClr val="0000FF">
              <a:alpha val="25882"/>
            </a:srgbClr>
          </a:solidFill>
          <a:ln w="9525">
            <a:noFill/>
            <a:miter lim="800000"/>
            <a:headEnd/>
            <a:tailEnd/>
          </a:ln>
        </p:spPr>
        <p:txBody>
          <a:bodyPr>
            <a:spAutoFit/>
          </a:bodyPr>
          <a:lstStyle/>
          <a:p>
            <a:pPr algn="ctr"/>
            <a:r>
              <a:rPr lang="en-US" sz="2400">
                <a:latin typeface="Arial" charset="0"/>
              </a:rPr>
              <a:t>Zone 3: 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4834">
                                            <p:txEl>
                                              <p:pRg st="0" end="0"/>
                                            </p:txEl>
                                          </p:spTgt>
                                        </p:tgtEl>
                                        <p:attrNameLst>
                                          <p:attrName>style.visibility</p:attrName>
                                        </p:attrNameLst>
                                      </p:cBhvr>
                                      <p:to>
                                        <p:strVal val="visible"/>
                                      </p:to>
                                    </p:set>
                                    <p:anim calcmode="lin" valueType="num">
                                      <p:cBhvr additive="base">
                                        <p:cTn id="7" dur="500" fill="hold"/>
                                        <p:tgtEl>
                                          <p:spTgt spid="1144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4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4834">
                                            <p:txEl>
                                              <p:pRg st="1" end="1"/>
                                            </p:txEl>
                                          </p:spTgt>
                                        </p:tgtEl>
                                        <p:attrNameLst>
                                          <p:attrName>style.visibility</p:attrName>
                                        </p:attrNameLst>
                                      </p:cBhvr>
                                      <p:to>
                                        <p:strVal val="visible"/>
                                      </p:to>
                                    </p:set>
                                    <p:anim calcmode="lin" valueType="num">
                                      <p:cBhvr additive="base">
                                        <p:cTn id="13" dur="500" fill="hold"/>
                                        <p:tgtEl>
                                          <p:spTgt spid="1144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4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44843"/>
                                        </p:tgtEl>
                                        <p:attrNameLst>
                                          <p:attrName>style.visibility</p:attrName>
                                        </p:attrNameLst>
                                      </p:cBhvr>
                                      <p:to>
                                        <p:strVal val="visible"/>
                                      </p:to>
                                    </p:set>
                                    <p:animEffect transition="in" filter="diamond(in)">
                                      <p:cBhvr>
                                        <p:cTn id="19" dur="2000"/>
                                        <p:tgtEl>
                                          <p:spTgt spid="114484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144840"/>
                                        </p:tgtEl>
                                        <p:attrNameLst>
                                          <p:attrName>style.visibility</p:attrName>
                                        </p:attrNameLst>
                                      </p:cBhvr>
                                      <p:to>
                                        <p:strVal val="visible"/>
                                      </p:to>
                                    </p:set>
                                    <p:animEffect transition="in" filter="diamond(in)">
                                      <p:cBhvr>
                                        <p:cTn id="24" dur="2000"/>
                                        <p:tgtEl>
                                          <p:spTgt spid="1144840"/>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par>
                                <p:cTn id="25" presetID="8" presetClass="entr" presetSubtype="16" fill="hold" grpId="0" nodeType="withEffect">
                                  <p:stCondLst>
                                    <p:cond delay="0"/>
                                  </p:stCondLst>
                                  <p:childTnLst>
                                    <p:set>
                                      <p:cBhvr>
                                        <p:cTn id="26" dur="1" fill="hold">
                                          <p:stCondLst>
                                            <p:cond delay="0"/>
                                          </p:stCondLst>
                                        </p:cTn>
                                        <p:tgtEl>
                                          <p:spTgt spid="1144837"/>
                                        </p:tgtEl>
                                        <p:attrNameLst>
                                          <p:attrName>style.visibility</p:attrName>
                                        </p:attrNameLst>
                                      </p:cBhvr>
                                      <p:to>
                                        <p:strVal val="visible"/>
                                      </p:to>
                                    </p:set>
                                    <p:animEffect transition="in" filter="diamond(in)">
                                      <p:cBhvr>
                                        <p:cTn id="27" dur="2000"/>
                                        <p:tgtEl>
                                          <p:spTgt spid="1144837"/>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44841"/>
                                        </p:tgtEl>
                                        <p:attrNameLst>
                                          <p:attrName>style.visibility</p:attrName>
                                        </p:attrNameLst>
                                      </p:cBhvr>
                                      <p:to>
                                        <p:strVal val="visible"/>
                                      </p:to>
                                    </p:set>
                                    <p:animEffect transition="in" filter="diamond(in)">
                                      <p:cBhvr>
                                        <p:cTn id="32" dur="2000"/>
                                        <p:tgtEl>
                                          <p:spTgt spid="1144841"/>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par>
                                <p:cTn id="33" presetID="8" presetClass="entr" presetSubtype="16" fill="hold" grpId="0" nodeType="withEffect">
                                  <p:stCondLst>
                                    <p:cond delay="0"/>
                                  </p:stCondLst>
                                  <p:childTnLst>
                                    <p:set>
                                      <p:cBhvr>
                                        <p:cTn id="34" dur="1" fill="hold">
                                          <p:stCondLst>
                                            <p:cond delay="0"/>
                                          </p:stCondLst>
                                        </p:cTn>
                                        <p:tgtEl>
                                          <p:spTgt spid="1144838"/>
                                        </p:tgtEl>
                                        <p:attrNameLst>
                                          <p:attrName>style.visibility</p:attrName>
                                        </p:attrNameLst>
                                      </p:cBhvr>
                                      <p:to>
                                        <p:strVal val="visible"/>
                                      </p:to>
                                    </p:set>
                                    <p:animEffect transition="in" filter="diamond(in)">
                                      <p:cBhvr>
                                        <p:cTn id="35" dur="2000"/>
                                        <p:tgtEl>
                                          <p:spTgt spid="1144838"/>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44842"/>
                                        </p:tgtEl>
                                        <p:attrNameLst>
                                          <p:attrName>style.visibility</p:attrName>
                                        </p:attrNameLst>
                                      </p:cBhvr>
                                      <p:to>
                                        <p:strVal val="visible"/>
                                      </p:to>
                                    </p:set>
                                    <p:animEffect transition="in" filter="diamond(in)">
                                      <p:cBhvr>
                                        <p:cTn id="40" dur="2000"/>
                                        <p:tgtEl>
                                          <p:spTgt spid="1144842"/>
                                        </p:tgtEl>
                                      </p:cBhvr>
                                    </p:animEffect>
                                  </p:childTnLst>
                                  <p:subTnLst>
                                    <p:audio>
                                      <p:cMediaNode>
                                        <p:cTn display="0" masterRel="sameClick">
                                          <p:stCondLst>
                                            <p:cond evt="begin" delay="0">
                                              <p:tn val="38"/>
                                            </p:cond>
                                          </p:stCondLst>
                                          <p:endCondLst>
                                            <p:cond evt="onStopAudio" delay="0">
                                              <p:tgtEl>
                                                <p:sldTgt/>
                                              </p:tgtEl>
                                            </p:cond>
                                          </p:endCondLst>
                                        </p:cTn>
                                        <p:tgtEl>
                                          <p:sndTgt r:embed="rId5" name="drumroll.wav"/>
                                        </p:tgtEl>
                                      </p:cMediaNode>
                                    </p:audio>
                                  </p:subTnLst>
                                </p:cTn>
                              </p:par>
                              <p:par>
                                <p:cTn id="41" presetID="8" presetClass="entr" presetSubtype="16" fill="hold" grpId="0" nodeType="withEffect">
                                  <p:stCondLst>
                                    <p:cond delay="0"/>
                                  </p:stCondLst>
                                  <p:childTnLst>
                                    <p:set>
                                      <p:cBhvr>
                                        <p:cTn id="42" dur="1" fill="hold">
                                          <p:stCondLst>
                                            <p:cond delay="0"/>
                                          </p:stCondLst>
                                        </p:cTn>
                                        <p:tgtEl>
                                          <p:spTgt spid="1144839"/>
                                        </p:tgtEl>
                                        <p:attrNameLst>
                                          <p:attrName>style.visibility</p:attrName>
                                        </p:attrNameLst>
                                      </p:cBhvr>
                                      <p:to>
                                        <p:strVal val="visible"/>
                                      </p:to>
                                    </p:set>
                                    <p:animEffect transition="in" filter="diamond(in)">
                                      <p:cBhvr>
                                        <p:cTn id="43" dur="2000"/>
                                        <p:tgtEl>
                                          <p:spTgt spid="1144839"/>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7" grpId="0" animBg="1"/>
      <p:bldP spid="1144838" grpId="0" animBg="1"/>
      <p:bldP spid="1144839" grpId="0" animBg="1"/>
      <p:bldP spid="1144840" grpId="0" animBg="1"/>
      <p:bldP spid="1144841" grpId="0" animBg="1"/>
      <p:bldP spid="114484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1870075"/>
            <a:ext cx="7772400" cy="4987925"/>
          </a:xfrm>
          <a:prstGeom prst="rect">
            <a:avLst/>
          </a:prstGeom>
          <a:solidFill>
            <a:srgbClr val="CCFFCC"/>
          </a:solidFill>
          <a:ln w="9525">
            <a:noFill/>
            <a:miter lim="800000"/>
            <a:headEnd/>
            <a:tailEnd/>
          </a:ln>
        </p:spPr>
        <p:txBody>
          <a:bodyPr/>
          <a:lstStyle/>
          <a:p>
            <a:endParaRPr lang="en-US"/>
          </a:p>
        </p:txBody>
      </p:sp>
      <p:sp>
        <p:nvSpPr>
          <p:cNvPr id="1191939"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593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19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8188" y="1912938"/>
            <a:ext cx="7845425" cy="3790950"/>
          </a:xfrm>
          <a:prstGeom prst="rect">
            <a:avLst/>
          </a:prstGeom>
          <a:noFill/>
          <a:ln w="9525">
            <a:noFill/>
            <a:miter lim="800000"/>
            <a:headEnd/>
            <a:tailEnd/>
          </a:ln>
        </p:spPr>
      </p:pic>
      <p:sp>
        <p:nvSpPr>
          <p:cNvPr id="1191942" name="Text Box 6"/>
          <p:cNvSpPr txBox="1">
            <a:spLocks noChangeArrowheads="1"/>
          </p:cNvSpPr>
          <p:nvPr/>
        </p:nvSpPr>
        <p:spPr bwMode="auto">
          <a:xfrm>
            <a:off x="1784350" y="4067175"/>
            <a:ext cx="61087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This is a fission reaction.</a:t>
            </a:r>
          </a:p>
        </p:txBody>
      </p:sp>
      <p:sp>
        <p:nvSpPr>
          <p:cNvPr id="1191943" name="Text Box 7"/>
          <p:cNvSpPr txBox="1">
            <a:spLocks noChangeArrowheads="1"/>
          </p:cNvSpPr>
          <p:nvPr/>
        </p:nvSpPr>
        <p:spPr bwMode="auto">
          <a:xfrm>
            <a:off x="1811338" y="5213350"/>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Heat and some kinetic energy of the product neutrons.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1939">
                                            <p:txEl>
                                              <p:pRg st="0" end="0"/>
                                            </p:txEl>
                                          </p:spTgt>
                                        </p:tgtEl>
                                        <p:attrNameLst>
                                          <p:attrName>style.visibility</p:attrName>
                                        </p:attrNameLst>
                                      </p:cBhvr>
                                      <p:to>
                                        <p:strVal val="visible"/>
                                      </p:to>
                                    </p:set>
                                    <p:anim calcmode="lin" valueType="num">
                                      <p:cBhvr additive="base">
                                        <p:cTn id="7" dur="500" fill="hold"/>
                                        <p:tgtEl>
                                          <p:spTgt spid="1191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19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1941"/>
                                        </p:tgtEl>
                                        <p:attrNameLst>
                                          <p:attrName>style.visibility</p:attrName>
                                        </p:attrNameLst>
                                      </p:cBhvr>
                                      <p:to>
                                        <p:strVal val="visible"/>
                                      </p:to>
                                    </p:set>
                                    <p:anim calcmode="lin" valueType="num">
                                      <p:cBhvr additive="base">
                                        <p:cTn id="13" dur="500" fill="hold"/>
                                        <p:tgtEl>
                                          <p:spTgt spid="1191941"/>
                                        </p:tgtEl>
                                        <p:attrNameLst>
                                          <p:attrName>ppt_x</p:attrName>
                                        </p:attrNameLst>
                                      </p:cBhvr>
                                      <p:tavLst>
                                        <p:tav tm="0">
                                          <p:val>
                                            <p:strVal val="#ppt_x"/>
                                          </p:val>
                                        </p:tav>
                                        <p:tav tm="100000">
                                          <p:val>
                                            <p:strVal val="#ppt_x"/>
                                          </p:val>
                                        </p:tav>
                                      </p:tavLst>
                                    </p:anim>
                                    <p:anim calcmode="lin" valueType="num">
                                      <p:cBhvr additive="base">
                                        <p:cTn id="14" dur="500" fill="hold"/>
                                        <p:tgtEl>
                                          <p:spTgt spid="11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1942"/>
                                        </p:tgtEl>
                                        <p:attrNameLst>
                                          <p:attrName>style.visibility</p:attrName>
                                        </p:attrNameLst>
                                      </p:cBhvr>
                                      <p:to>
                                        <p:strVal val="visible"/>
                                      </p:to>
                                    </p:set>
                                    <p:anim calcmode="lin" valueType="num">
                                      <p:cBhvr additive="base">
                                        <p:cTn id="19" dur="500" fill="hold"/>
                                        <p:tgtEl>
                                          <p:spTgt spid="1191942"/>
                                        </p:tgtEl>
                                        <p:attrNameLst>
                                          <p:attrName>ppt_x</p:attrName>
                                        </p:attrNameLst>
                                      </p:cBhvr>
                                      <p:tavLst>
                                        <p:tav tm="0">
                                          <p:val>
                                            <p:strVal val="1+#ppt_w/2"/>
                                          </p:val>
                                        </p:tav>
                                        <p:tav tm="100000">
                                          <p:val>
                                            <p:strVal val="#ppt_x"/>
                                          </p:val>
                                        </p:tav>
                                      </p:tavLst>
                                    </p:anim>
                                    <p:anim calcmode="lin" valueType="num">
                                      <p:cBhvr additive="base">
                                        <p:cTn id="20" dur="500" fill="hold"/>
                                        <p:tgtEl>
                                          <p:spTgt spid="11919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191943"/>
                                        </p:tgtEl>
                                        <p:attrNameLst>
                                          <p:attrName>style.visibility</p:attrName>
                                        </p:attrNameLst>
                                      </p:cBhvr>
                                      <p:to>
                                        <p:strVal val="visible"/>
                                      </p:to>
                                    </p:set>
                                    <p:anim calcmode="lin" valueType="num">
                                      <p:cBhvr additive="base">
                                        <p:cTn id="25" dur="500" fill="hold"/>
                                        <p:tgtEl>
                                          <p:spTgt spid="1191943"/>
                                        </p:tgtEl>
                                        <p:attrNameLst>
                                          <p:attrName>ppt_x</p:attrName>
                                        </p:attrNameLst>
                                      </p:cBhvr>
                                      <p:tavLst>
                                        <p:tav tm="0">
                                          <p:val>
                                            <p:strVal val="1+#ppt_w/2"/>
                                          </p:val>
                                        </p:tav>
                                        <p:tav tm="100000">
                                          <p:val>
                                            <p:strVal val="#ppt_x"/>
                                          </p:val>
                                        </p:tav>
                                      </p:tavLst>
                                    </p:anim>
                                    <p:anim calcmode="lin" valueType="num">
                                      <p:cBhvr additive="base">
                                        <p:cTn id="26" dur="500" fill="hold"/>
                                        <p:tgtEl>
                                          <p:spTgt spid="11919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42" grpId="0"/>
      <p:bldP spid="11919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ChangeArrowheads="1"/>
          </p:cNvSpPr>
          <p:nvPr/>
        </p:nvSpPr>
        <p:spPr bwMode="auto">
          <a:xfrm>
            <a:off x="685800" y="1857375"/>
            <a:ext cx="7772400" cy="3797300"/>
          </a:xfrm>
          <a:prstGeom prst="rect">
            <a:avLst/>
          </a:prstGeom>
          <a:solidFill>
            <a:srgbClr val="CCFFCC"/>
          </a:solidFill>
          <a:ln w="9525">
            <a:noFill/>
            <a:miter lim="800000"/>
            <a:headEnd/>
            <a:tailEnd/>
          </a:ln>
        </p:spPr>
        <p:txBody>
          <a:bodyPr/>
          <a:lstStyle/>
          <a:p>
            <a:endParaRPr lang="en-US"/>
          </a:p>
        </p:txBody>
      </p:sp>
      <p:sp>
        <p:nvSpPr>
          <p:cNvPr id="6041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398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075" y="2536825"/>
            <a:ext cx="7591425" cy="1328738"/>
          </a:xfrm>
          <a:prstGeom prst="rect">
            <a:avLst/>
          </a:prstGeom>
          <a:noFill/>
          <a:ln w="9525">
            <a:noFill/>
            <a:miter lim="800000"/>
            <a:headEnd/>
            <a:tailEnd/>
          </a:ln>
        </p:spPr>
      </p:pic>
      <p:pic>
        <p:nvPicPr>
          <p:cNvPr id="119399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54138" y="2011363"/>
            <a:ext cx="6275387" cy="604837"/>
          </a:xfrm>
          <a:prstGeom prst="rect">
            <a:avLst/>
          </a:prstGeom>
          <a:noFill/>
          <a:ln w="9525">
            <a:noFill/>
            <a:miter lim="800000"/>
            <a:headEnd/>
            <a:tailEnd/>
          </a:ln>
        </p:spPr>
      </p:pic>
      <p:sp>
        <p:nvSpPr>
          <p:cNvPr id="1193991" name="Text Box 7"/>
          <p:cNvSpPr txBox="1">
            <a:spLocks noChangeArrowheads="1"/>
          </p:cNvSpPr>
          <p:nvPr/>
        </p:nvSpPr>
        <p:spPr bwMode="auto">
          <a:xfrm>
            <a:off x="1484313" y="2868613"/>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Looking at the reaction we see that one neutron initiates one fission…</a:t>
            </a:r>
          </a:p>
        </p:txBody>
      </p:sp>
      <p:sp>
        <p:nvSpPr>
          <p:cNvPr id="1193992" name="Rectangle 8"/>
          <p:cNvSpPr>
            <a:spLocks noChangeArrowheads="1"/>
          </p:cNvSpPr>
          <p:nvPr/>
        </p:nvSpPr>
        <p:spPr bwMode="auto">
          <a:xfrm>
            <a:off x="2790825" y="2032000"/>
            <a:ext cx="566738" cy="554038"/>
          </a:xfrm>
          <a:prstGeom prst="rect">
            <a:avLst/>
          </a:prstGeom>
          <a:solidFill>
            <a:schemeClr val="hlink">
              <a:alpha val="30196"/>
            </a:schemeClr>
          </a:solidFill>
          <a:ln w="9525">
            <a:noFill/>
            <a:miter lim="800000"/>
            <a:headEnd/>
            <a:tailEnd/>
          </a:ln>
        </p:spPr>
        <p:txBody>
          <a:bodyPr wrap="none" anchor="ctr"/>
          <a:lstStyle/>
          <a:p>
            <a:endParaRPr lang="en-US"/>
          </a:p>
        </p:txBody>
      </p:sp>
      <p:sp>
        <p:nvSpPr>
          <p:cNvPr id="1193993" name="Text Box 9"/>
          <p:cNvSpPr txBox="1">
            <a:spLocks noChangeArrowheads="1"/>
          </p:cNvSpPr>
          <p:nvPr/>
        </p:nvSpPr>
        <p:spPr bwMode="auto">
          <a:xfrm>
            <a:off x="1463675" y="3713163"/>
            <a:ext cx="6108700" cy="457200"/>
          </a:xfrm>
          <a:prstGeom prst="rect">
            <a:avLst/>
          </a:prstGeom>
          <a:noFill/>
          <a:ln w="9525">
            <a:noFill/>
            <a:miter lim="800000"/>
            <a:headEnd/>
            <a:tailEnd/>
          </a:ln>
        </p:spPr>
        <p:txBody>
          <a:bodyPr>
            <a:spAutoFit/>
          </a:bodyPr>
          <a:lstStyle/>
          <a:p>
            <a:r>
              <a:rPr lang="en-US" sz="2400">
                <a:solidFill>
                  <a:srgbClr val="006600"/>
                </a:solidFill>
                <a:latin typeface="Arial" charset="0"/>
              </a:rPr>
              <a:t>but each reaction produces two neutrons.</a:t>
            </a:r>
          </a:p>
        </p:txBody>
      </p:sp>
      <p:sp>
        <p:nvSpPr>
          <p:cNvPr id="1193994" name="Rectangle 10"/>
          <p:cNvSpPr>
            <a:spLocks noChangeArrowheads="1"/>
          </p:cNvSpPr>
          <p:nvPr/>
        </p:nvSpPr>
        <p:spPr bwMode="auto">
          <a:xfrm>
            <a:off x="6943725" y="2033588"/>
            <a:ext cx="566738" cy="554037"/>
          </a:xfrm>
          <a:prstGeom prst="rect">
            <a:avLst/>
          </a:prstGeom>
          <a:solidFill>
            <a:srgbClr val="006600">
              <a:alpha val="30196"/>
            </a:srgbClr>
          </a:solidFill>
          <a:ln w="9525">
            <a:noFill/>
            <a:miter lim="800000"/>
            <a:headEnd/>
            <a:tailEnd/>
          </a:ln>
        </p:spPr>
        <p:txBody>
          <a:bodyPr wrap="none" anchor="ctr"/>
          <a:lstStyle/>
          <a:p>
            <a:endParaRPr lang="en-US"/>
          </a:p>
        </p:txBody>
      </p:sp>
      <p:sp>
        <p:nvSpPr>
          <p:cNvPr id="1193995" name="Text Box 11"/>
          <p:cNvSpPr txBox="1">
            <a:spLocks noChangeArrowheads="1"/>
          </p:cNvSpPr>
          <p:nvPr/>
        </p:nvSpPr>
        <p:spPr bwMode="auto">
          <a:xfrm>
            <a:off x="1474788" y="4459288"/>
            <a:ext cx="61087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Thus the fission process can produce a self-sustaining chain reaction.</a:t>
            </a:r>
          </a:p>
        </p:txBody>
      </p:sp>
      <p:sp>
        <p:nvSpPr>
          <p:cNvPr id="60427" name="Rectangle 1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93986">
                                            <p:txEl>
                                              <p:pRg st="0" end="0"/>
                                            </p:txEl>
                                          </p:spTgt>
                                        </p:tgtEl>
                                        <p:attrNameLst>
                                          <p:attrName>style.visibility</p:attrName>
                                        </p:attrNameLst>
                                      </p:cBhvr>
                                      <p:to>
                                        <p:strVal val="visible"/>
                                      </p:to>
                                    </p:set>
                                    <p:anim calcmode="lin" valueType="num">
                                      <p:cBhvr additive="base">
                                        <p:cTn id="7" dur="500" fill="hold"/>
                                        <p:tgtEl>
                                          <p:spTgt spid="119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3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93990"/>
                                        </p:tgtEl>
                                        <p:attrNameLst>
                                          <p:attrName>style.visibility</p:attrName>
                                        </p:attrNameLst>
                                      </p:cBhvr>
                                      <p:to>
                                        <p:strVal val="visible"/>
                                      </p:to>
                                    </p:set>
                                    <p:anim calcmode="lin" valueType="num">
                                      <p:cBhvr>
                                        <p:cTn id="11" dur="500" fill="hold"/>
                                        <p:tgtEl>
                                          <p:spTgt spid="1193990"/>
                                        </p:tgtEl>
                                        <p:attrNameLst>
                                          <p:attrName>ppt_w</p:attrName>
                                        </p:attrNameLst>
                                      </p:cBhvr>
                                      <p:tavLst>
                                        <p:tav tm="0">
                                          <p:val>
                                            <p:fltVal val="0"/>
                                          </p:val>
                                        </p:tav>
                                        <p:tav tm="100000">
                                          <p:val>
                                            <p:strVal val="#ppt_w"/>
                                          </p:val>
                                        </p:tav>
                                      </p:tavLst>
                                    </p:anim>
                                    <p:anim calcmode="lin" valueType="num">
                                      <p:cBhvr>
                                        <p:cTn id="12" dur="500" fill="hold"/>
                                        <p:tgtEl>
                                          <p:spTgt spid="1193990"/>
                                        </p:tgtEl>
                                        <p:attrNameLst>
                                          <p:attrName>ppt_h</p:attrName>
                                        </p:attrNameLst>
                                      </p:cBhvr>
                                      <p:tavLst>
                                        <p:tav tm="0">
                                          <p:val>
                                            <p:fltVal val="0"/>
                                          </p:val>
                                        </p:tav>
                                        <p:tav tm="100000">
                                          <p:val>
                                            <p:strVal val="#ppt_h"/>
                                          </p:val>
                                        </p:tav>
                                      </p:tavLst>
                                    </p:anim>
                                    <p:animEffect transition="in" filter="fade">
                                      <p:cBhvr>
                                        <p:cTn id="13" dur="500"/>
                                        <p:tgtEl>
                                          <p:spTgt spid="1193990"/>
                                        </p:tgtEl>
                                      </p:cBhvr>
                                    </p:animEffect>
                                  </p:childTnLst>
                                </p:cTn>
                              </p:par>
                              <p:par>
                                <p:cTn id="14" presetID="53" presetClass="entr" presetSubtype="0" fill="hold" nodeType="withEffect">
                                  <p:stCondLst>
                                    <p:cond delay="0"/>
                                  </p:stCondLst>
                                  <p:childTnLst>
                                    <p:set>
                                      <p:cBhvr>
                                        <p:cTn id="15" dur="1" fill="hold">
                                          <p:stCondLst>
                                            <p:cond delay="0"/>
                                          </p:stCondLst>
                                        </p:cTn>
                                        <p:tgtEl>
                                          <p:spTgt spid="1193989"/>
                                        </p:tgtEl>
                                        <p:attrNameLst>
                                          <p:attrName>style.visibility</p:attrName>
                                        </p:attrNameLst>
                                      </p:cBhvr>
                                      <p:to>
                                        <p:strVal val="visible"/>
                                      </p:to>
                                    </p:set>
                                    <p:anim calcmode="lin" valueType="num">
                                      <p:cBhvr>
                                        <p:cTn id="16" dur="500" fill="hold"/>
                                        <p:tgtEl>
                                          <p:spTgt spid="1193989"/>
                                        </p:tgtEl>
                                        <p:attrNameLst>
                                          <p:attrName>ppt_w</p:attrName>
                                        </p:attrNameLst>
                                      </p:cBhvr>
                                      <p:tavLst>
                                        <p:tav tm="0">
                                          <p:val>
                                            <p:fltVal val="0"/>
                                          </p:val>
                                        </p:tav>
                                        <p:tav tm="100000">
                                          <p:val>
                                            <p:strVal val="#ppt_w"/>
                                          </p:val>
                                        </p:tav>
                                      </p:tavLst>
                                    </p:anim>
                                    <p:anim calcmode="lin" valueType="num">
                                      <p:cBhvr>
                                        <p:cTn id="17" dur="500" fill="hold"/>
                                        <p:tgtEl>
                                          <p:spTgt spid="1193989"/>
                                        </p:tgtEl>
                                        <p:attrNameLst>
                                          <p:attrName>ppt_h</p:attrName>
                                        </p:attrNameLst>
                                      </p:cBhvr>
                                      <p:tavLst>
                                        <p:tav tm="0">
                                          <p:val>
                                            <p:fltVal val="0"/>
                                          </p:val>
                                        </p:tav>
                                        <p:tav tm="100000">
                                          <p:val>
                                            <p:strVal val="#ppt_h"/>
                                          </p:val>
                                        </p:tav>
                                      </p:tavLst>
                                    </p:anim>
                                    <p:animEffect transition="in" filter="fade">
                                      <p:cBhvr>
                                        <p:cTn id="18" dur="500"/>
                                        <p:tgtEl>
                                          <p:spTgt spid="119398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1193991"/>
                                        </p:tgtEl>
                                        <p:attrNameLst>
                                          <p:attrName>style.visibility</p:attrName>
                                        </p:attrNameLst>
                                      </p:cBhvr>
                                      <p:to>
                                        <p:strVal val="visible"/>
                                      </p:to>
                                    </p:set>
                                    <p:anim calcmode="lin" valueType="num">
                                      <p:cBhvr additive="base">
                                        <p:cTn id="23" dur="500" fill="hold"/>
                                        <p:tgtEl>
                                          <p:spTgt spid="1193991"/>
                                        </p:tgtEl>
                                        <p:attrNameLst>
                                          <p:attrName>ppt_x</p:attrName>
                                        </p:attrNameLst>
                                      </p:cBhvr>
                                      <p:tavLst>
                                        <p:tav tm="0">
                                          <p:val>
                                            <p:strVal val="1+#ppt_w/2"/>
                                          </p:val>
                                        </p:tav>
                                        <p:tav tm="100000">
                                          <p:val>
                                            <p:strVal val="#ppt_x"/>
                                          </p:val>
                                        </p:tav>
                                      </p:tavLst>
                                    </p:anim>
                                    <p:anim calcmode="lin" valueType="num">
                                      <p:cBhvr additive="base">
                                        <p:cTn id="24" dur="500" fill="hold"/>
                                        <p:tgtEl>
                                          <p:spTgt spid="11939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par>
                                <p:cTn id="25" presetID="8" presetClass="entr" presetSubtype="16" fill="hold" grpId="0" nodeType="withEffect">
                                  <p:stCondLst>
                                    <p:cond delay="0"/>
                                  </p:stCondLst>
                                  <p:childTnLst>
                                    <p:set>
                                      <p:cBhvr>
                                        <p:cTn id="26" dur="1" fill="hold">
                                          <p:stCondLst>
                                            <p:cond delay="0"/>
                                          </p:stCondLst>
                                        </p:cTn>
                                        <p:tgtEl>
                                          <p:spTgt spid="1193992"/>
                                        </p:tgtEl>
                                        <p:attrNameLst>
                                          <p:attrName>style.visibility</p:attrName>
                                        </p:attrNameLst>
                                      </p:cBhvr>
                                      <p:to>
                                        <p:strVal val="visible"/>
                                      </p:to>
                                    </p:set>
                                    <p:animEffect transition="in" filter="diamond(in)">
                                      <p:cBhvr>
                                        <p:cTn id="27" dur="1000"/>
                                        <p:tgtEl>
                                          <p:spTgt spid="119399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193993"/>
                                        </p:tgtEl>
                                        <p:attrNameLst>
                                          <p:attrName>style.visibility</p:attrName>
                                        </p:attrNameLst>
                                      </p:cBhvr>
                                      <p:to>
                                        <p:strVal val="visible"/>
                                      </p:to>
                                    </p:set>
                                    <p:anim calcmode="lin" valueType="num">
                                      <p:cBhvr additive="base">
                                        <p:cTn id="32" dur="500" fill="hold"/>
                                        <p:tgtEl>
                                          <p:spTgt spid="1193993"/>
                                        </p:tgtEl>
                                        <p:attrNameLst>
                                          <p:attrName>ppt_x</p:attrName>
                                        </p:attrNameLst>
                                      </p:cBhvr>
                                      <p:tavLst>
                                        <p:tav tm="0">
                                          <p:val>
                                            <p:strVal val="1+#ppt_w/2"/>
                                          </p:val>
                                        </p:tav>
                                        <p:tav tm="100000">
                                          <p:val>
                                            <p:strVal val="#ppt_x"/>
                                          </p:val>
                                        </p:tav>
                                      </p:tavLst>
                                    </p:anim>
                                    <p:anim calcmode="lin" valueType="num">
                                      <p:cBhvr additive="base">
                                        <p:cTn id="33" dur="500" fill="hold"/>
                                        <p:tgtEl>
                                          <p:spTgt spid="11939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type.wav"/>
                                        </p:tgtEl>
                                      </p:cMediaNode>
                                    </p:audio>
                                  </p:subTnLst>
                                </p:cTn>
                              </p:par>
                              <p:par>
                                <p:cTn id="34" presetID="8" presetClass="entr" presetSubtype="16" fill="hold" grpId="0" nodeType="withEffect">
                                  <p:stCondLst>
                                    <p:cond delay="0"/>
                                  </p:stCondLst>
                                  <p:childTnLst>
                                    <p:set>
                                      <p:cBhvr>
                                        <p:cTn id="35" dur="1" fill="hold">
                                          <p:stCondLst>
                                            <p:cond delay="0"/>
                                          </p:stCondLst>
                                        </p:cTn>
                                        <p:tgtEl>
                                          <p:spTgt spid="1193994"/>
                                        </p:tgtEl>
                                        <p:attrNameLst>
                                          <p:attrName>style.visibility</p:attrName>
                                        </p:attrNameLst>
                                      </p:cBhvr>
                                      <p:to>
                                        <p:strVal val="visible"/>
                                      </p:to>
                                    </p:set>
                                    <p:animEffect transition="in" filter="diamond(in)">
                                      <p:cBhvr>
                                        <p:cTn id="36" dur="1000"/>
                                        <p:tgtEl>
                                          <p:spTgt spid="119399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10000"/>
                                  </p:iterate>
                                  <p:childTnLst>
                                    <p:set>
                                      <p:cBhvr>
                                        <p:cTn id="40" dur="1" fill="hold">
                                          <p:stCondLst>
                                            <p:cond delay="0"/>
                                          </p:stCondLst>
                                        </p:cTn>
                                        <p:tgtEl>
                                          <p:spTgt spid="1193995"/>
                                        </p:tgtEl>
                                        <p:attrNameLst>
                                          <p:attrName>style.visibility</p:attrName>
                                        </p:attrNameLst>
                                      </p:cBhvr>
                                      <p:to>
                                        <p:strVal val="visible"/>
                                      </p:to>
                                    </p:set>
                                    <p:anim calcmode="lin" valueType="num">
                                      <p:cBhvr additive="base">
                                        <p:cTn id="41" dur="500" fill="hold"/>
                                        <p:tgtEl>
                                          <p:spTgt spid="1193995"/>
                                        </p:tgtEl>
                                        <p:attrNameLst>
                                          <p:attrName>ppt_x</p:attrName>
                                        </p:attrNameLst>
                                      </p:cBhvr>
                                      <p:tavLst>
                                        <p:tav tm="0">
                                          <p:val>
                                            <p:strVal val="1+#ppt_w/2"/>
                                          </p:val>
                                        </p:tav>
                                        <p:tav tm="100000">
                                          <p:val>
                                            <p:strVal val="#ppt_x"/>
                                          </p:val>
                                        </p:tav>
                                      </p:tavLst>
                                    </p:anim>
                                    <p:anim calcmode="lin" valueType="num">
                                      <p:cBhvr additive="base">
                                        <p:cTn id="42" dur="500" fill="hold"/>
                                        <p:tgtEl>
                                          <p:spTgt spid="11939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3991" grpId="0"/>
      <p:bldP spid="1193992" grpId="0" animBg="1"/>
      <p:bldP spid="1193993" grpId="0"/>
      <p:bldP spid="1193994" grpId="0" animBg="1"/>
      <p:bldP spid="119399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1846263"/>
            <a:ext cx="7772400" cy="5011737"/>
          </a:xfrm>
          <a:prstGeom prst="rect">
            <a:avLst/>
          </a:prstGeom>
          <a:solidFill>
            <a:srgbClr val="CCFFCC"/>
          </a:solidFill>
          <a:ln w="9525">
            <a:noFill/>
            <a:miter lim="800000"/>
            <a:headEnd/>
            <a:tailEnd/>
          </a:ln>
        </p:spPr>
        <p:txBody>
          <a:bodyPr/>
          <a:lstStyle/>
          <a:p>
            <a:endParaRPr lang="en-US"/>
          </a:p>
        </p:txBody>
      </p:sp>
      <p:sp>
        <p:nvSpPr>
          <p:cNvPr id="6144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6037" name="Picture 5"/>
          <p:cNvPicPr>
            <a:picLocks noChangeAspect="1" noChangeArrowheads="1"/>
          </p:cNvPicPr>
          <p:nvPr/>
        </p:nvPicPr>
        <p:blipFill>
          <a:blip r:embed="rId6" cstate="print">
            <a:clrChange>
              <a:clrFrom>
                <a:srgbClr val="FFFFFF"/>
              </a:clrFrom>
              <a:clrTo>
                <a:srgbClr val="FFFFFF">
                  <a:alpha val="0"/>
                </a:srgbClr>
              </a:clrTo>
            </a:clrChange>
          </a:blip>
          <a:srcRect b="9244"/>
          <a:stretch>
            <a:fillRect/>
          </a:stretch>
        </p:blipFill>
        <p:spPr bwMode="auto">
          <a:xfrm>
            <a:off x="768350" y="1944688"/>
            <a:ext cx="7704138" cy="4652962"/>
          </a:xfrm>
          <a:prstGeom prst="rect">
            <a:avLst/>
          </a:prstGeom>
          <a:noFill/>
          <a:ln w="9525">
            <a:noFill/>
            <a:miter lim="800000"/>
            <a:headEnd/>
            <a:tailEnd/>
          </a:ln>
        </p:spPr>
      </p:pic>
      <p:sp>
        <p:nvSpPr>
          <p:cNvPr id="1196038" name="Text Box 6"/>
          <p:cNvSpPr txBox="1">
            <a:spLocks noChangeArrowheads="1"/>
          </p:cNvSpPr>
          <p:nvPr/>
        </p:nvSpPr>
        <p:spPr bwMode="auto">
          <a:xfrm>
            <a:off x="1162050" y="5634038"/>
            <a:ext cx="7937500"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Product neutrons are too fast to cause fissioning.</a:t>
            </a:r>
          </a:p>
        </p:txBody>
      </p:sp>
      <p:sp>
        <p:nvSpPr>
          <p:cNvPr id="1196039" name="Text Box 7"/>
          <p:cNvSpPr txBox="1">
            <a:spLocks noChangeArrowheads="1"/>
          </p:cNvSpPr>
          <p:nvPr/>
        </p:nvSpPr>
        <p:spPr bwMode="auto">
          <a:xfrm>
            <a:off x="1160463" y="6081713"/>
            <a:ext cx="7840662" cy="45720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The moderator slows them down to the right speed.</a:t>
            </a:r>
          </a:p>
        </p:txBody>
      </p:sp>
      <p:sp>
        <p:nvSpPr>
          <p:cNvPr id="61447"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6037"/>
                                        </p:tgtEl>
                                        <p:attrNameLst>
                                          <p:attrName>style.visibility</p:attrName>
                                        </p:attrNameLst>
                                      </p:cBhvr>
                                      <p:to>
                                        <p:strVal val="visible"/>
                                      </p:to>
                                    </p:set>
                                    <p:anim calcmode="lin" valueType="num">
                                      <p:cBhvr additive="base">
                                        <p:cTn id="7" dur="500" fill="hold"/>
                                        <p:tgtEl>
                                          <p:spTgt spid="1196037"/>
                                        </p:tgtEl>
                                        <p:attrNameLst>
                                          <p:attrName>ppt_x</p:attrName>
                                        </p:attrNameLst>
                                      </p:cBhvr>
                                      <p:tavLst>
                                        <p:tav tm="0">
                                          <p:val>
                                            <p:strVal val="#ppt_x"/>
                                          </p:val>
                                        </p:tav>
                                        <p:tav tm="100000">
                                          <p:val>
                                            <p:strVal val="#ppt_x"/>
                                          </p:val>
                                        </p:tav>
                                      </p:tavLst>
                                    </p:anim>
                                    <p:anim calcmode="lin" valueType="num">
                                      <p:cBhvr additive="base">
                                        <p:cTn id="8" dur="500" fill="hold"/>
                                        <p:tgtEl>
                                          <p:spTgt spid="119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96038"/>
                                        </p:tgtEl>
                                        <p:attrNameLst>
                                          <p:attrName>style.visibility</p:attrName>
                                        </p:attrNameLst>
                                      </p:cBhvr>
                                      <p:to>
                                        <p:strVal val="visible"/>
                                      </p:to>
                                    </p:set>
                                    <p:anim calcmode="lin" valueType="num">
                                      <p:cBhvr additive="base">
                                        <p:cTn id="13" dur="500" fill="hold"/>
                                        <p:tgtEl>
                                          <p:spTgt spid="1196038"/>
                                        </p:tgtEl>
                                        <p:attrNameLst>
                                          <p:attrName>ppt_x</p:attrName>
                                        </p:attrNameLst>
                                      </p:cBhvr>
                                      <p:tavLst>
                                        <p:tav tm="0">
                                          <p:val>
                                            <p:strVal val="1+#ppt_w/2"/>
                                          </p:val>
                                        </p:tav>
                                        <p:tav tm="100000">
                                          <p:val>
                                            <p:strVal val="#ppt_x"/>
                                          </p:val>
                                        </p:tav>
                                      </p:tavLst>
                                    </p:anim>
                                    <p:anim calcmode="lin" valueType="num">
                                      <p:cBhvr additive="base">
                                        <p:cTn id="14" dur="500" fill="hold"/>
                                        <p:tgtEl>
                                          <p:spTgt spid="11960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6039"/>
                                        </p:tgtEl>
                                        <p:attrNameLst>
                                          <p:attrName>style.visibility</p:attrName>
                                        </p:attrNameLst>
                                      </p:cBhvr>
                                      <p:to>
                                        <p:strVal val="visible"/>
                                      </p:to>
                                    </p:set>
                                    <p:anim calcmode="lin" valueType="num">
                                      <p:cBhvr additive="base">
                                        <p:cTn id="19" dur="500" fill="hold"/>
                                        <p:tgtEl>
                                          <p:spTgt spid="1196039"/>
                                        </p:tgtEl>
                                        <p:attrNameLst>
                                          <p:attrName>ppt_x</p:attrName>
                                        </p:attrNameLst>
                                      </p:cBhvr>
                                      <p:tavLst>
                                        <p:tav tm="0">
                                          <p:val>
                                            <p:strVal val="1+#ppt_w/2"/>
                                          </p:val>
                                        </p:tav>
                                        <p:tav tm="100000">
                                          <p:val>
                                            <p:strVal val="#ppt_x"/>
                                          </p:val>
                                        </p:tav>
                                      </p:tavLst>
                                    </p:anim>
                                    <p:anim calcmode="lin" valueType="num">
                                      <p:cBhvr additive="base">
                                        <p:cTn id="20" dur="500" fill="hold"/>
                                        <p:tgtEl>
                                          <p:spTgt spid="11960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8" grpId="0"/>
      <p:bldP spid="11960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2434" name="Rectangle 2"/>
              <p:cNvSpPr>
                <a:spLocks noChangeArrowheads="1"/>
              </p:cNvSpPr>
              <p:nvPr/>
            </p:nvSpPr>
            <p:spPr bwMode="auto">
              <a:xfrm>
                <a:off x="685800" y="1401763"/>
                <a:ext cx="7772400" cy="5191194"/>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dirty="0" smtClean="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𝑃𝑜𝑤𝑒𝑟</m:t>
                    </m:r>
                    <m:r>
                      <a:rPr lang="en-US" altLang="en-US" sz="2400" i="1" dirty="0">
                        <a:solidFill>
                          <a:srgbClr val="FF0000"/>
                        </a:solidFill>
                        <a:latin typeface="Cambria Math" panose="02040503050406030204" pitchFamily="18" charset="0"/>
                        <a:ea typeface="Calibri" pitchFamily="34" charset="0"/>
                        <a:cs typeface="Arial" charset="0"/>
                      </a:rPr>
                      <m:t>=</m:t>
                    </m:r>
                    <m:f>
                      <m:fPr>
                        <m:ctrlP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𝑒𝑛𝑒𝑟𝑔𝑦</m:t>
                        </m:r>
                      </m:num>
                      <m:den>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𝑡𝑖𝑚𝑒</m:t>
                        </m:r>
                      </m:den>
                    </m:f>
                    <m:r>
                      <a:rPr lang="en-US" altLang="en-US" sz="2400" i="1" dirty="0">
                        <a:solidFill>
                          <a:srgbClr val="000000"/>
                        </a:solidFill>
                        <a:latin typeface="Cambria Math" panose="02040503050406030204" pitchFamily="18" charset="0"/>
                        <a:ea typeface="Calibri" pitchFamily="34" charset="0"/>
                        <a:cs typeface="Arial" charset="0"/>
                      </a:rPr>
                      <m:t> </m:t>
                    </m:r>
                  </m:oMath>
                </a14:m>
                <a:endParaRPr lang="en-US" altLang="en-US" sz="2400" i="1" dirty="0">
                  <a:solidFill>
                    <a:srgbClr val="00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𝑃𝑜𝑤𝑒𝑟</m:t>
                    </m:r>
                  </m:oMath>
                </a14:m>
                <a:r>
                  <a:rPr lang="en-US" altLang="en-US" sz="2400" dirty="0">
                    <a:solidFill>
                      <a:srgbClr val="FF0000"/>
                    </a:solidFill>
                    <a:latin typeface="Arial" charset="0"/>
                    <a:ea typeface="Calibri" pitchFamily="34" charset="0"/>
                    <a:cs typeface="Arial" charset="0"/>
                  </a:rPr>
                  <a:t> = </a:t>
                </a:r>
                <a:r>
                  <a:rPr lang="en-US" altLang="en-US" sz="2400" dirty="0" smtClean="0">
                    <a:solidFill>
                      <a:srgbClr val="FF0000"/>
                    </a:solidFill>
                    <a:latin typeface="Arial" charset="0"/>
                    <a:ea typeface="Calibri" pitchFamily="34" charset="0"/>
                    <a:cs typeface="Arial" charset="0"/>
                    <a:sym typeface="Symbol" pitchFamily="18" charset="2"/>
                  </a:rPr>
                  <a:t>(½)</a:t>
                </a:r>
                <a:r>
                  <a:rPr lang="en-US" altLang="en-US" sz="2400" i="1" dirty="0" smtClean="0">
                    <a:solidFill>
                      <a:srgbClr val="FF0000"/>
                    </a:solidFill>
                    <a:latin typeface="Arial" charset="0"/>
                    <a:ea typeface="Calibri" pitchFamily="34" charset="0"/>
                    <a:cs typeface="Arial" charset="0"/>
                    <a:sym typeface="Symbol" pitchFamily="18" charset="2"/>
                  </a:rPr>
                  <a:t>A</a:t>
                </a:r>
                <a:r>
                  <a:rPr lang="en-US" altLang="en-US" sz="2400" i="1" dirty="0">
                    <a:solidFill>
                      <a:srgbClr val="FF0000"/>
                    </a:solidFill>
                    <a:latin typeface="Arial" charset="0"/>
                    <a:ea typeface="Calibri" pitchFamily="34" charset="0"/>
                    <a:cs typeface="Arial" charset="0"/>
                    <a:sym typeface="Symbol" pitchFamily="18" charset="2"/>
                  </a:rPr>
                  <a:t>v</a:t>
                </a:r>
                <a:r>
                  <a:rPr lang="en-US" altLang="en-US" sz="2400" baseline="30000" dirty="0">
                    <a:solidFill>
                      <a:srgbClr val="FF0000"/>
                    </a:solidFill>
                    <a:latin typeface="Arial" charset="0"/>
                    <a:ea typeface="Calibri" pitchFamily="34" charset="0"/>
                    <a:cs typeface="Arial" charset="0"/>
                    <a:sym typeface="Symbol" pitchFamily="18" charset="2"/>
                  </a:rPr>
                  <a:t>3</a:t>
                </a:r>
                <a:endParaRPr lang="en-US" altLang="en-US" sz="2400" i="1" dirty="0">
                  <a:solidFill>
                    <a:srgbClr val="FF0000"/>
                  </a:solidFill>
                  <a:latin typeface="Arial" charset="0"/>
                  <a:ea typeface="Calibri" pitchFamily="34" charset="0"/>
                  <a:cs typeface="Arial" charset="0"/>
                  <a:sym typeface="Symbol" pitchFamily="18" charset="2"/>
                </a:endParaRPr>
              </a:p>
              <a:p>
                <a:pPr marL="609600" indent="-609600">
                  <a:spcBef>
                    <a:spcPct val="20000"/>
                  </a:spcBef>
                </a:pPr>
                <a:r>
                  <a:rPr lang="en-US" sz="2400" b="1" dirty="0">
                    <a:solidFill>
                      <a:srgbClr val="000000"/>
                    </a:solidFill>
                    <a:latin typeface="Arial" charset="0"/>
                    <a:ea typeface="Calibri" pitchFamily="34" charset="0"/>
                    <a:cs typeface="Arial" charset="0"/>
                  </a:rPr>
                  <a:t>Utilization: </a:t>
                </a:r>
                <a:endParaRPr lang="en-US" sz="2400" dirty="0">
                  <a:solidFill>
                    <a:srgbClr val="000000"/>
                  </a:solidFill>
                  <a:latin typeface="Arial" charset="0"/>
                  <a:ea typeface="Calibri" pitchFamily="34" charset="0"/>
                  <a:cs typeface="Arial" charset="0"/>
                </a:endParaRPr>
              </a:p>
              <a:p>
                <a:pPr marL="609600" indent="-609600">
                  <a:spcBef>
                    <a:spcPct val="20000"/>
                  </a:spcBef>
                </a:pPr>
                <a:r>
                  <a:rPr lang="en-US" sz="2400" dirty="0">
                    <a:solidFill>
                      <a:srgbClr val="000000"/>
                    </a:solidFill>
                    <a:latin typeface="Arial" charset="0"/>
                    <a:ea typeface="Calibri" pitchFamily="34" charset="0"/>
                    <a:cs typeface="Arial" charset="0"/>
                  </a:rPr>
                  <a:t>• Generators for electrical production and engines for motion have revolutionized the world (see </a:t>
                </a:r>
                <a:r>
                  <a:rPr lang="en-US" sz="2400" i="1" dirty="0">
                    <a:solidFill>
                      <a:srgbClr val="000000"/>
                    </a:solidFill>
                    <a:latin typeface="Arial" charset="0"/>
                    <a:ea typeface="Calibri" pitchFamily="34" charset="0"/>
                    <a:cs typeface="Arial" charset="0"/>
                  </a:rPr>
                  <a:t>Physics </a:t>
                </a:r>
                <a:r>
                  <a:rPr lang="en-US" sz="2400" dirty="0">
                    <a:solidFill>
                      <a:srgbClr val="000000"/>
                    </a:solidFill>
                    <a:latin typeface="Arial" charset="0"/>
                    <a:ea typeface="Calibri" pitchFamily="34" charset="0"/>
                    <a:cs typeface="Arial" charset="0"/>
                  </a:rPr>
                  <a:t>sub-topics </a:t>
                </a:r>
                <a:r>
                  <a:rPr lang="en-US" sz="2400" i="1" dirty="0">
                    <a:solidFill>
                      <a:srgbClr val="000000"/>
                    </a:solidFill>
                    <a:latin typeface="Arial" charset="0"/>
                    <a:ea typeface="Calibri" pitchFamily="34" charset="0"/>
                    <a:cs typeface="Arial" charset="0"/>
                  </a:rPr>
                  <a:t>5.4 </a:t>
                </a:r>
                <a:r>
                  <a:rPr lang="en-US" sz="2400" dirty="0">
                    <a:solidFill>
                      <a:srgbClr val="000000"/>
                    </a:solidFill>
                    <a:latin typeface="Arial" charset="0"/>
                    <a:ea typeface="Calibri" pitchFamily="34" charset="0"/>
                    <a:cs typeface="Arial" charset="0"/>
                  </a:rPr>
                  <a:t>and </a:t>
                </a:r>
                <a:r>
                  <a:rPr lang="en-US" sz="2400" i="1" dirty="0">
                    <a:solidFill>
                      <a:srgbClr val="000000"/>
                    </a:solidFill>
                    <a:latin typeface="Arial" charset="0"/>
                    <a:ea typeface="Calibri" pitchFamily="34" charset="0"/>
                    <a:cs typeface="Arial" charset="0"/>
                  </a:rPr>
                  <a:t>11.2</a:t>
                </a:r>
                <a:r>
                  <a:rPr lang="en-US" sz="2400" dirty="0">
                    <a:solidFill>
                      <a:srgbClr val="000000"/>
                    </a:solidFill>
                    <a:latin typeface="Arial" charset="0"/>
                    <a:ea typeface="Calibri" pitchFamily="34" charset="0"/>
                    <a:cs typeface="Arial" charset="0"/>
                  </a:rPr>
                  <a:t>) </a:t>
                </a:r>
              </a:p>
              <a:p>
                <a:pPr marL="609600" indent="-609600">
                  <a:spcBef>
                    <a:spcPct val="20000"/>
                  </a:spcBef>
                </a:pPr>
                <a:r>
                  <a:rPr lang="en-US" sz="2400" dirty="0">
                    <a:solidFill>
                      <a:srgbClr val="000000"/>
                    </a:solidFill>
                    <a:latin typeface="Arial" charset="0"/>
                    <a:ea typeface="Calibri" pitchFamily="34" charset="0"/>
                    <a:cs typeface="Arial" charset="0"/>
                  </a:rPr>
                  <a:t>• The engineering behind alternative energy sources is influenced by different areas of physics (see </a:t>
                </a:r>
                <a:r>
                  <a:rPr lang="en-US" sz="2400" i="1" dirty="0">
                    <a:solidFill>
                      <a:srgbClr val="000000"/>
                    </a:solidFill>
                    <a:latin typeface="Arial" charset="0"/>
                    <a:ea typeface="Calibri" pitchFamily="34" charset="0"/>
                    <a:cs typeface="Arial" charset="0"/>
                  </a:rPr>
                  <a:t>Physics </a:t>
                </a:r>
                <a:r>
                  <a:rPr lang="en-US" sz="2400" dirty="0">
                    <a:solidFill>
                      <a:srgbClr val="000000"/>
                    </a:solidFill>
                    <a:latin typeface="Arial" charset="0"/>
                    <a:ea typeface="Calibri" pitchFamily="34" charset="0"/>
                    <a:cs typeface="Arial" charset="0"/>
                  </a:rPr>
                  <a:t>sub-topics </a:t>
                </a:r>
                <a:r>
                  <a:rPr lang="en-US" sz="2400" i="1" dirty="0">
                    <a:solidFill>
                      <a:srgbClr val="000000"/>
                    </a:solidFill>
                    <a:latin typeface="Arial" charset="0"/>
                    <a:ea typeface="Calibri" pitchFamily="34" charset="0"/>
                    <a:cs typeface="Arial" charset="0"/>
                  </a:rPr>
                  <a:t>3.2</a:t>
                </a:r>
                <a:r>
                  <a:rPr lang="en-US" sz="2400" dirty="0">
                    <a:solidFill>
                      <a:srgbClr val="000000"/>
                    </a:solidFill>
                    <a:latin typeface="Arial" charset="0"/>
                    <a:ea typeface="Calibri" pitchFamily="34" charset="0"/>
                    <a:cs typeface="Arial" charset="0"/>
                  </a:rPr>
                  <a:t>, </a:t>
                </a:r>
                <a:r>
                  <a:rPr lang="en-US" sz="2400" i="1" dirty="0">
                    <a:solidFill>
                      <a:srgbClr val="000000"/>
                    </a:solidFill>
                    <a:latin typeface="Arial" charset="0"/>
                    <a:ea typeface="Calibri" pitchFamily="34" charset="0"/>
                    <a:cs typeface="Arial" charset="0"/>
                  </a:rPr>
                  <a:t>5.4 </a:t>
                </a:r>
                <a:r>
                  <a:rPr lang="en-US" sz="2400" dirty="0">
                    <a:solidFill>
                      <a:srgbClr val="000000"/>
                    </a:solidFill>
                    <a:latin typeface="Arial" charset="0"/>
                    <a:ea typeface="Calibri" pitchFamily="34" charset="0"/>
                    <a:cs typeface="Arial" charset="0"/>
                  </a:rPr>
                  <a:t>and </a:t>
                </a:r>
                <a:r>
                  <a:rPr lang="en-US" sz="2400" i="1" dirty="0">
                    <a:solidFill>
                      <a:srgbClr val="000000"/>
                    </a:solidFill>
                    <a:latin typeface="Arial" charset="0"/>
                    <a:ea typeface="Calibri" pitchFamily="34" charset="0"/>
                    <a:cs typeface="Arial" charset="0"/>
                  </a:rPr>
                  <a:t>B.2</a:t>
                </a:r>
                <a:r>
                  <a:rPr lang="en-US" sz="2400" dirty="0">
                    <a:solidFill>
                      <a:srgbClr val="000000"/>
                    </a:solidFill>
                    <a:latin typeface="Arial" charset="0"/>
                    <a:ea typeface="Calibri" pitchFamily="34" charset="0"/>
                    <a:cs typeface="Arial" charset="0"/>
                  </a:rPr>
                  <a:t>) </a:t>
                </a:r>
              </a:p>
              <a:p>
                <a:pPr marL="609600" indent="-609600">
                  <a:spcBef>
                    <a:spcPct val="20000"/>
                  </a:spcBef>
                </a:pPr>
                <a:r>
                  <a:rPr lang="en-US" sz="2400" dirty="0">
                    <a:solidFill>
                      <a:srgbClr val="000000"/>
                    </a:solidFill>
                    <a:latin typeface="Arial" charset="0"/>
                    <a:ea typeface="Calibri" pitchFamily="34" charset="0"/>
                    <a:cs typeface="Arial" charset="0"/>
                  </a:rPr>
                  <a:t>• Energy density (see </a:t>
                </a:r>
                <a:r>
                  <a:rPr lang="en-US" sz="2400" i="1" dirty="0">
                    <a:solidFill>
                      <a:srgbClr val="000000"/>
                    </a:solidFill>
                    <a:latin typeface="Arial" charset="0"/>
                    <a:ea typeface="Calibri" pitchFamily="34" charset="0"/>
                    <a:cs typeface="Arial" charset="0"/>
                  </a:rPr>
                  <a:t>Chemistry </a:t>
                </a:r>
                <a:r>
                  <a:rPr lang="en-US" sz="2400" dirty="0">
                    <a:solidFill>
                      <a:srgbClr val="000000"/>
                    </a:solidFill>
                    <a:latin typeface="Arial" charset="0"/>
                    <a:ea typeface="Calibri" pitchFamily="34" charset="0"/>
                    <a:cs typeface="Arial" charset="0"/>
                  </a:rPr>
                  <a:t>sub-topic </a:t>
                </a:r>
                <a:r>
                  <a:rPr lang="en-US" sz="2400" i="1" dirty="0">
                    <a:solidFill>
                      <a:srgbClr val="000000"/>
                    </a:solidFill>
                    <a:latin typeface="Arial" charset="0"/>
                    <a:ea typeface="Calibri" pitchFamily="34" charset="0"/>
                    <a:cs typeface="Arial" charset="0"/>
                  </a:rPr>
                  <a:t>C.1</a:t>
                </a:r>
                <a:r>
                  <a:rPr lang="en-US" sz="2400" dirty="0">
                    <a:solidFill>
                      <a:srgbClr val="000000"/>
                    </a:solidFill>
                    <a:latin typeface="Arial" charset="0"/>
                    <a:ea typeface="Calibri" pitchFamily="34" charset="0"/>
                    <a:cs typeface="Arial" charset="0"/>
                  </a:rPr>
                  <a:t>) </a:t>
                </a:r>
              </a:p>
              <a:p>
                <a:pPr marL="609600" indent="-609600">
                  <a:spcBef>
                    <a:spcPct val="20000"/>
                  </a:spcBef>
                </a:pPr>
                <a:r>
                  <a:rPr lang="en-US" sz="2400" dirty="0">
                    <a:solidFill>
                      <a:srgbClr val="000000"/>
                    </a:solidFill>
                    <a:latin typeface="Arial" charset="0"/>
                    <a:ea typeface="Calibri" pitchFamily="34" charset="0"/>
                    <a:cs typeface="Arial" charset="0"/>
                  </a:rPr>
                  <a:t>• Carbon recycling (see </a:t>
                </a:r>
                <a:r>
                  <a:rPr lang="en-US" sz="2400" i="1" dirty="0">
                    <a:solidFill>
                      <a:srgbClr val="000000"/>
                    </a:solidFill>
                    <a:latin typeface="Arial" charset="0"/>
                    <a:ea typeface="Calibri" pitchFamily="34" charset="0"/>
                    <a:cs typeface="Arial" charset="0"/>
                  </a:rPr>
                  <a:t>Biology </a:t>
                </a:r>
                <a:r>
                  <a:rPr lang="en-US" sz="2400" dirty="0">
                    <a:solidFill>
                      <a:srgbClr val="000000"/>
                    </a:solidFill>
                    <a:latin typeface="Arial" charset="0"/>
                    <a:ea typeface="Calibri" pitchFamily="34" charset="0"/>
                    <a:cs typeface="Arial" charset="0"/>
                  </a:rPr>
                  <a:t>sub-topic </a:t>
                </a:r>
                <a:r>
                  <a:rPr lang="en-US" sz="2400" i="1" dirty="0">
                    <a:solidFill>
                      <a:srgbClr val="000000"/>
                    </a:solidFill>
                    <a:latin typeface="Arial" charset="0"/>
                    <a:ea typeface="Calibri" pitchFamily="34" charset="0"/>
                    <a:cs typeface="Arial" charset="0"/>
                  </a:rPr>
                  <a:t>4.3</a:t>
                </a:r>
                <a:r>
                  <a:rPr lang="en-US" sz="2400" dirty="0">
                    <a:solidFill>
                      <a:srgbClr val="000000"/>
                    </a:solidFill>
                    <a:latin typeface="Arial" charset="0"/>
                    <a:ea typeface="Calibri" pitchFamily="34" charset="0"/>
                    <a:cs typeface="Arial" charset="0"/>
                  </a:rPr>
                  <a:t>)</a:t>
                </a:r>
                <a:endParaRPr lang="en-US" sz="2400" b="1" dirty="0">
                  <a:solidFill>
                    <a:srgbClr val="000000"/>
                  </a:solidFill>
                  <a:latin typeface="Arial" charset="0"/>
                  <a:ea typeface="Calibri" pitchFamily="34" charset="0"/>
                  <a:cs typeface="Arial" charset="0"/>
                </a:endParaRPr>
              </a:p>
            </p:txBody>
          </p:sp>
        </mc:Choice>
        <mc:Fallback xmlns="">
          <p:sp>
            <p:nvSpPr>
              <p:cNvPr id="1042434" name="Rectangle 2"/>
              <p:cNvSpPr>
                <a:spLocks noRot="1" noChangeAspect="1" noMove="1" noResize="1" noEditPoints="1" noAdjustHandles="1" noChangeArrowheads="1" noChangeShapeType="1" noTextEdit="1"/>
              </p:cNvSpPr>
              <p:nvPr/>
            </p:nvSpPr>
            <p:spPr bwMode="auto">
              <a:xfrm>
                <a:off x="685800" y="1401763"/>
                <a:ext cx="7772400" cy="5191194"/>
              </a:xfrm>
              <a:prstGeom prst="rect">
                <a:avLst/>
              </a:prstGeom>
              <a:blipFill>
                <a:blip r:embed="rId5"/>
                <a:stretch>
                  <a:fillRect l="-1255" t="-822" b="-1761"/>
                </a:stretch>
              </a:blipFill>
              <a:ln w="9525">
                <a:noFill/>
                <a:miter lim="800000"/>
                <a:headEnd/>
                <a:tailEnd/>
              </a:ln>
            </p:spPr>
            <p:txBody>
              <a:bodyPr/>
              <a:lstStyle/>
              <a:p>
                <a:r>
                  <a:rPr lang="en-US">
                    <a:noFill/>
                  </a:rPr>
                  <a:t> </a:t>
                </a:r>
              </a:p>
            </p:txBody>
          </p:sp>
        </mc:Fallback>
      </mc:AlternateContent>
      <p:sp>
        <p:nvSpPr>
          <p:cNvPr id="717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2434">
                                            <p:txEl>
                                              <p:pRg st="0" end="0"/>
                                            </p:txEl>
                                          </p:spTgt>
                                        </p:tgtEl>
                                        <p:attrNameLst>
                                          <p:attrName>style.visibility</p:attrName>
                                        </p:attrNameLst>
                                      </p:cBhvr>
                                      <p:to>
                                        <p:strVal val="visible"/>
                                      </p:to>
                                    </p:set>
                                    <p:anim calcmode="lin" valueType="num">
                                      <p:cBhvr additive="base">
                                        <p:cTn id="7" dur="500" fill="hold"/>
                                        <p:tgtEl>
                                          <p:spTgt spid="1042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24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2434">
                                            <p:txEl>
                                              <p:pRg st="1" end="1"/>
                                            </p:txEl>
                                          </p:spTgt>
                                        </p:tgtEl>
                                        <p:attrNameLst>
                                          <p:attrName>style.visibility</p:attrName>
                                        </p:attrNameLst>
                                      </p:cBhvr>
                                      <p:to>
                                        <p:strVal val="visible"/>
                                      </p:to>
                                    </p:set>
                                    <p:anim calcmode="lin" valueType="num">
                                      <p:cBhvr additive="base">
                                        <p:cTn id="13" dur="500" fill="hold"/>
                                        <p:tgtEl>
                                          <p:spTgt spid="10424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2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2434">
                                            <p:txEl>
                                              <p:pRg st="2" end="2"/>
                                            </p:txEl>
                                          </p:spTgt>
                                        </p:tgtEl>
                                        <p:attrNameLst>
                                          <p:attrName>style.visibility</p:attrName>
                                        </p:attrNameLst>
                                      </p:cBhvr>
                                      <p:to>
                                        <p:strVal val="visible"/>
                                      </p:to>
                                    </p:set>
                                    <p:anim calcmode="lin" valueType="num">
                                      <p:cBhvr additive="base">
                                        <p:cTn id="19" dur="500" fill="hold"/>
                                        <p:tgtEl>
                                          <p:spTgt spid="10424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24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2434">
                                            <p:txEl>
                                              <p:pRg st="3" end="3"/>
                                            </p:txEl>
                                          </p:spTgt>
                                        </p:tgtEl>
                                        <p:attrNameLst>
                                          <p:attrName>style.visibility</p:attrName>
                                        </p:attrNameLst>
                                      </p:cBhvr>
                                      <p:to>
                                        <p:strVal val="visible"/>
                                      </p:to>
                                    </p:set>
                                    <p:anim calcmode="lin" valueType="num">
                                      <p:cBhvr additive="base">
                                        <p:cTn id="25" dur="500" fill="hold"/>
                                        <p:tgtEl>
                                          <p:spTgt spid="10424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24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2434">
                                            <p:txEl>
                                              <p:pRg st="4" end="4"/>
                                            </p:txEl>
                                          </p:spTgt>
                                        </p:tgtEl>
                                        <p:attrNameLst>
                                          <p:attrName>style.visibility</p:attrName>
                                        </p:attrNameLst>
                                      </p:cBhvr>
                                      <p:to>
                                        <p:strVal val="visible"/>
                                      </p:to>
                                    </p:set>
                                    <p:anim calcmode="lin" valueType="num">
                                      <p:cBhvr additive="base">
                                        <p:cTn id="31" dur="500" fill="hold"/>
                                        <p:tgtEl>
                                          <p:spTgt spid="10424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24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2434">
                                            <p:txEl>
                                              <p:pRg st="5" end="5"/>
                                            </p:txEl>
                                          </p:spTgt>
                                        </p:tgtEl>
                                        <p:attrNameLst>
                                          <p:attrName>style.visibility</p:attrName>
                                        </p:attrNameLst>
                                      </p:cBhvr>
                                      <p:to>
                                        <p:strVal val="visible"/>
                                      </p:to>
                                    </p:set>
                                    <p:anim calcmode="lin" valueType="num">
                                      <p:cBhvr additive="base">
                                        <p:cTn id="37" dur="500" fill="hold"/>
                                        <p:tgtEl>
                                          <p:spTgt spid="10424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24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2434">
                                            <p:txEl>
                                              <p:pRg st="6" end="6"/>
                                            </p:txEl>
                                          </p:spTgt>
                                        </p:tgtEl>
                                        <p:attrNameLst>
                                          <p:attrName>style.visibility</p:attrName>
                                        </p:attrNameLst>
                                      </p:cBhvr>
                                      <p:to>
                                        <p:strVal val="visible"/>
                                      </p:to>
                                    </p:set>
                                    <p:anim calcmode="lin" valueType="num">
                                      <p:cBhvr additive="base">
                                        <p:cTn id="43" dur="500" fill="hold"/>
                                        <p:tgtEl>
                                          <p:spTgt spid="10424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24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2434">
                                            <p:txEl>
                                              <p:pRg st="7" end="7"/>
                                            </p:txEl>
                                          </p:spTgt>
                                        </p:tgtEl>
                                        <p:attrNameLst>
                                          <p:attrName>style.visibility</p:attrName>
                                        </p:attrNameLst>
                                      </p:cBhvr>
                                      <p:to>
                                        <p:strVal val="visible"/>
                                      </p:to>
                                    </p:set>
                                    <p:anim calcmode="lin" valueType="num">
                                      <p:cBhvr additive="base">
                                        <p:cTn id="49" dur="500" fill="hold"/>
                                        <p:tgtEl>
                                          <p:spTgt spid="10424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24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1835150"/>
            <a:ext cx="7772400" cy="2749550"/>
          </a:xfrm>
          <a:prstGeom prst="rect">
            <a:avLst/>
          </a:prstGeom>
          <a:solidFill>
            <a:srgbClr val="CCFFCC"/>
          </a:solidFill>
          <a:ln w="9525">
            <a:noFill/>
            <a:miter lim="800000"/>
            <a:headEnd/>
            <a:tailEnd/>
          </a:ln>
        </p:spPr>
        <p:txBody>
          <a:bodyPr/>
          <a:lstStyle/>
          <a:p>
            <a:endParaRPr lang="en-US"/>
          </a:p>
        </p:txBody>
      </p:sp>
      <p:sp>
        <p:nvSpPr>
          <p:cNvPr id="6246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808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6900" y="1890713"/>
            <a:ext cx="8204200" cy="2003425"/>
          </a:xfrm>
          <a:prstGeom prst="rect">
            <a:avLst/>
          </a:prstGeom>
          <a:noFill/>
          <a:ln w="9525">
            <a:noFill/>
            <a:miter lim="800000"/>
            <a:headEnd/>
            <a:tailEnd/>
          </a:ln>
        </p:spPr>
      </p:pic>
      <p:sp>
        <p:nvSpPr>
          <p:cNvPr id="1198086" name="Text Box 6"/>
          <p:cNvSpPr txBox="1">
            <a:spLocks noChangeArrowheads="1"/>
          </p:cNvSpPr>
          <p:nvPr/>
        </p:nvSpPr>
        <p:spPr bwMode="auto">
          <a:xfrm>
            <a:off x="1430338" y="2247900"/>
            <a:ext cx="6867525" cy="822325"/>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The control rods absorb neutrons produced by fission.</a:t>
            </a:r>
          </a:p>
        </p:txBody>
      </p:sp>
      <p:sp>
        <p:nvSpPr>
          <p:cNvPr id="1198087" name="Text Box 7"/>
          <p:cNvSpPr txBox="1">
            <a:spLocks noChangeArrowheads="1"/>
          </p:cNvSpPr>
          <p:nvPr/>
        </p:nvSpPr>
        <p:spPr bwMode="auto">
          <a:xfrm>
            <a:off x="1420813" y="3308350"/>
            <a:ext cx="7019925" cy="1187450"/>
          </a:xfrm>
          <a:prstGeom prst="rect">
            <a:avLst/>
          </a:prstGeom>
          <a:noFill/>
          <a:ln w="9525">
            <a:noFill/>
            <a:miter lim="800000"/>
            <a:headEnd/>
            <a:tailEnd/>
          </a:ln>
        </p:spPr>
        <p:txBody>
          <a:bodyPr>
            <a:spAutoFit/>
          </a:bodyPr>
          <a:lstStyle/>
          <a:p>
            <a:r>
              <a:rPr lang="en-US" sz="2400">
                <a:solidFill>
                  <a:schemeClr val="hlink"/>
                </a:solidFill>
                <a:latin typeface="Arial" charset="0"/>
                <a:sym typeface="Symbol" pitchFamily="18" charset="2"/>
              </a:rPr>
              <a:t></a:t>
            </a:r>
            <a:r>
              <a:rPr lang="en-US" sz="2400">
                <a:solidFill>
                  <a:schemeClr val="hlink"/>
                </a:solidFill>
                <a:latin typeface="Arial" charset="0"/>
              </a:rPr>
              <a:t>This allows a reactor to just maintain its reaction rate at the self-sustaining level, rather than becoming a dangerous chain reaction.</a:t>
            </a:r>
          </a:p>
        </p:txBody>
      </p:sp>
      <p:sp>
        <p:nvSpPr>
          <p:cNvPr id="62471"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085"/>
                                        </p:tgtEl>
                                        <p:attrNameLst>
                                          <p:attrName>style.visibility</p:attrName>
                                        </p:attrNameLst>
                                      </p:cBhvr>
                                      <p:to>
                                        <p:strVal val="visible"/>
                                      </p:to>
                                    </p:set>
                                    <p:anim calcmode="lin" valueType="num">
                                      <p:cBhvr additive="base">
                                        <p:cTn id="7" dur="500" fill="hold"/>
                                        <p:tgtEl>
                                          <p:spTgt spid="1198085"/>
                                        </p:tgtEl>
                                        <p:attrNameLst>
                                          <p:attrName>ppt_x</p:attrName>
                                        </p:attrNameLst>
                                      </p:cBhvr>
                                      <p:tavLst>
                                        <p:tav tm="0">
                                          <p:val>
                                            <p:strVal val="#ppt_x"/>
                                          </p:val>
                                        </p:tav>
                                        <p:tav tm="100000">
                                          <p:val>
                                            <p:strVal val="#ppt_x"/>
                                          </p:val>
                                        </p:tav>
                                      </p:tavLst>
                                    </p:anim>
                                    <p:anim calcmode="lin" valueType="num">
                                      <p:cBhvr additive="base">
                                        <p:cTn id="8" dur="500" fill="hold"/>
                                        <p:tgtEl>
                                          <p:spTgt spid="1198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198086"/>
                                        </p:tgtEl>
                                        <p:attrNameLst>
                                          <p:attrName>style.visibility</p:attrName>
                                        </p:attrNameLst>
                                      </p:cBhvr>
                                      <p:to>
                                        <p:strVal val="visible"/>
                                      </p:to>
                                    </p:set>
                                    <p:anim calcmode="lin" valueType="num">
                                      <p:cBhvr additive="base">
                                        <p:cTn id="13" dur="500" fill="hold"/>
                                        <p:tgtEl>
                                          <p:spTgt spid="1198086"/>
                                        </p:tgtEl>
                                        <p:attrNameLst>
                                          <p:attrName>ppt_x</p:attrName>
                                        </p:attrNameLst>
                                      </p:cBhvr>
                                      <p:tavLst>
                                        <p:tav tm="0">
                                          <p:val>
                                            <p:strVal val="1+#ppt_w/2"/>
                                          </p:val>
                                        </p:tav>
                                        <p:tav tm="100000">
                                          <p:val>
                                            <p:strVal val="#ppt_x"/>
                                          </p:val>
                                        </p:tav>
                                      </p:tavLst>
                                    </p:anim>
                                    <p:anim calcmode="lin" valueType="num">
                                      <p:cBhvr additive="base">
                                        <p:cTn id="14" dur="500" fill="hold"/>
                                        <p:tgtEl>
                                          <p:spTgt spid="11980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198087"/>
                                        </p:tgtEl>
                                        <p:attrNameLst>
                                          <p:attrName>style.visibility</p:attrName>
                                        </p:attrNameLst>
                                      </p:cBhvr>
                                      <p:to>
                                        <p:strVal val="visible"/>
                                      </p:to>
                                    </p:set>
                                    <p:anim calcmode="lin" valueType="num">
                                      <p:cBhvr additive="base">
                                        <p:cTn id="19" dur="500" fill="hold"/>
                                        <p:tgtEl>
                                          <p:spTgt spid="1198087"/>
                                        </p:tgtEl>
                                        <p:attrNameLst>
                                          <p:attrName>ppt_x</p:attrName>
                                        </p:attrNameLst>
                                      </p:cBhvr>
                                      <p:tavLst>
                                        <p:tav tm="0">
                                          <p:val>
                                            <p:strVal val="1+#ppt_w/2"/>
                                          </p:val>
                                        </p:tav>
                                        <p:tav tm="100000">
                                          <p:val>
                                            <p:strVal val="#ppt_x"/>
                                          </p:val>
                                        </p:tav>
                                      </p:tavLst>
                                    </p:anim>
                                    <p:anim calcmode="lin" valueType="num">
                                      <p:cBhvr additive="base">
                                        <p:cTn id="20" dur="500" fill="hold"/>
                                        <p:tgtEl>
                                          <p:spTgt spid="11980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6" grpId="0"/>
      <p:bldP spid="119808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685800" y="1870075"/>
            <a:ext cx="7772400" cy="3362325"/>
          </a:xfrm>
          <a:prstGeom prst="rect">
            <a:avLst/>
          </a:prstGeom>
          <a:solidFill>
            <a:srgbClr val="CCFFCC"/>
          </a:solidFill>
          <a:ln w="9525">
            <a:noFill/>
            <a:miter lim="800000"/>
            <a:headEnd/>
            <a:tailEnd/>
          </a:ln>
        </p:spPr>
        <p:txBody>
          <a:bodyPr/>
          <a:lstStyle/>
          <a:p>
            <a:endParaRPr lang="en-US" sz="2400">
              <a:latin typeface="Arial" charset="0"/>
            </a:endParaRPr>
          </a:p>
        </p:txBody>
      </p:sp>
      <p:sp>
        <p:nvSpPr>
          <p:cNvPr id="6349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013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4375" y="1943100"/>
            <a:ext cx="7700963" cy="2416175"/>
          </a:xfrm>
          <a:prstGeom prst="rect">
            <a:avLst/>
          </a:prstGeom>
          <a:noFill/>
          <a:ln w="9525">
            <a:noFill/>
            <a:miter lim="800000"/>
            <a:headEnd/>
            <a:tailEnd/>
          </a:ln>
        </p:spPr>
      </p:pic>
      <p:sp>
        <p:nvSpPr>
          <p:cNvPr id="1200134" name="Text Box 6"/>
          <p:cNvSpPr txBox="1">
            <a:spLocks noChangeArrowheads="1"/>
          </p:cNvSpPr>
          <p:nvPr/>
        </p:nvSpPr>
        <p:spPr bwMode="auto">
          <a:xfrm>
            <a:off x="1160463" y="2425700"/>
            <a:ext cx="686752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Reactor coolant from the pile is circulated through a heat exchanger.</a:t>
            </a:r>
          </a:p>
        </p:txBody>
      </p:sp>
      <p:sp>
        <p:nvSpPr>
          <p:cNvPr id="1200135" name="Text Box 7"/>
          <p:cNvSpPr txBox="1">
            <a:spLocks noChangeArrowheads="1"/>
          </p:cNvSpPr>
          <p:nvPr/>
        </p:nvSpPr>
        <p:spPr bwMode="auto">
          <a:xfrm>
            <a:off x="1166813" y="3332163"/>
            <a:ext cx="6770687"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heat exchanger heats up water to boiling to run a steam turbine.</a:t>
            </a:r>
          </a:p>
        </p:txBody>
      </p:sp>
      <p:sp>
        <p:nvSpPr>
          <p:cNvPr id="1200136" name="Text Box 8"/>
          <p:cNvSpPr txBox="1">
            <a:spLocks noChangeArrowheads="1"/>
          </p:cNvSpPr>
          <p:nvPr/>
        </p:nvSpPr>
        <p:spPr bwMode="auto">
          <a:xfrm>
            <a:off x="1157288" y="4238625"/>
            <a:ext cx="6770687"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steam turbine turns a generator to produce electricity.</a:t>
            </a:r>
          </a:p>
        </p:txBody>
      </p:sp>
      <p:sp>
        <p:nvSpPr>
          <p:cNvPr id="63496" name="Rectangle 10"/>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0133"/>
                                        </p:tgtEl>
                                        <p:attrNameLst>
                                          <p:attrName>style.visibility</p:attrName>
                                        </p:attrNameLst>
                                      </p:cBhvr>
                                      <p:to>
                                        <p:strVal val="visible"/>
                                      </p:to>
                                    </p:set>
                                    <p:anim calcmode="lin" valueType="num">
                                      <p:cBhvr additive="base">
                                        <p:cTn id="7" dur="500" fill="hold"/>
                                        <p:tgtEl>
                                          <p:spTgt spid="1200133"/>
                                        </p:tgtEl>
                                        <p:attrNameLst>
                                          <p:attrName>ppt_x</p:attrName>
                                        </p:attrNameLst>
                                      </p:cBhvr>
                                      <p:tavLst>
                                        <p:tav tm="0">
                                          <p:val>
                                            <p:strVal val="#ppt_x"/>
                                          </p:val>
                                        </p:tav>
                                        <p:tav tm="100000">
                                          <p:val>
                                            <p:strVal val="#ppt_x"/>
                                          </p:val>
                                        </p:tav>
                                      </p:tavLst>
                                    </p:anim>
                                    <p:anim calcmode="lin" valueType="num">
                                      <p:cBhvr additive="base">
                                        <p:cTn id="8" dur="500" fill="hold"/>
                                        <p:tgtEl>
                                          <p:spTgt spid="1200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00134"/>
                                        </p:tgtEl>
                                        <p:attrNameLst>
                                          <p:attrName>style.visibility</p:attrName>
                                        </p:attrNameLst>
                                      </p:cBhvr>
                                      <p:to>
                                        <p:strVal val="visible"/>
                                      </p:to>
                                    </p:set>
                                    <p:anim calcmode="lin" valueType="num">
                                      <p:cBhvr additive="base">
                                        <p:cTn id="13" dur="500" fill="hold"/>
                                        <p:tgtEl>
                                          <p:spTgt spid="1200134"/>
                                        </p:tgtEl>
                                        <p:attrNameLst>
                                          <p:attrName>ppt_x</p:attrName>
                                        </p:attrNameLst>
                                      </p:cBhvr>
                                      <p:tavLst>
                                        <p:tav tm="0">
                                          <p:val>
                                            <p:strVal val="1+#ppt_w/2"/>
                                          </p:val>
                                        </p:tav>
                                        <p:tav tm="100000">
                                          <p:val>
                                            <p:strVal val="#ppt_x"/>
                                          </p:val>
                                        </p:tav>
                                      </p:tavLst>
                                    </p:anim>
                                    <p:anim calcmode="lin" valueType="num">
                                      <p:cBhvr additive="base">
                                        <p:cTn id="14" dur="500" fill="hold"/>
                                        <p:tgtEl>
                                          <p:spTgt spid="12001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00135"/>
                                        </p:tgtEl>
                                        <p:attrNameLst>
                                          <p:attrName>style.visibility</p:attrName>
                                        </p:attrNameLst>
                                      </p:cBhvr>
                                      <p:to>
                                        <p:strVal val="visible"/>
                                      </p:to>
                                    </p:set>
                                    <p:anim calcmode="lin" valueType="num">
                                      <p:cBhvr additive="base">
                                        <p:cTn id="19" dur="500" fill="hold"/>
                                        <p:tgtEl>
                                          <p:spTgt spid="1200135"/>
                                        </p:tgtEl>
                                        <p:attrNameLst>
                                          <p:attrName>ppt_x</p:attrName>
                                        </p:attrNameLst>
                                      </p:cBhvr>
                                      <p:tavLst>
                                        <p:tav tm="0">
                                          <p:val>
                                            <p:strVal val="1+#ppt_w/2"/>
                                          </p:val>
                                        </p:tav>
                                        <p:tav tm="100000">
                                          <p:val>
                                            <p:strVal val="#ppt_x"/>
                                          </p:val>
                                        </p:tav>
                                      </p:tavLst>
                                    </p:anim>
                                    <p:anim calcmode="lin" valueType="num">
                                      <p:cBhvr additive="base">
                                        <p:cTn id="20" dur="500" fill="hold"/>
                                        <p:tgtEl>
                                          <p:spTgt spid="12001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00136"/>
                                        </p:tgtEl>
                                        <p:attrNameLst>
                                          <p:attrName>style.visibility</p:attrName>
                                        </p:attrNameLst>
                                      </p:cBhvr>
                                      <p:to>
                                        <p:strVal val="visible"/>
                                      </p:to>
                                    </p:set>
                                    <p:anim calcmode="lin" valueType="num">
                                      <p:cBhvr additive="base">
                                        <p:cTn id="25" dur="500" fill="hold"/>
                                        <p:tgtEl>
                                          <p:spTgt spid="1200136"/>
                                        </p:tgtEl>
                                        <p:attrNameLst>
                                          <p:attrName>ppt_x</p:attrName>
                                        </p:attrNameLst>
                                      </p:cBhvr>
                                      <p:tavLst>
                                        <p:tav tm="0">
                                          <p:val>
                                            <p:strVal val="1+#ppt_w/2"/>
                                          </p:val>
                                        </p:tav>
                                        <p:tav tm="100000">
                                          <p:val>
                                            <p:strVal val="#ppt_x"/>
                                          </p:val>
                                        </p:tav>
                                      </p:tavLst>
                                    </p:anim>
                                    <p:anim calcmode="lin" valueType="num">
                                      <p:cBhvr additive="base">
                                        <p:cTn id="26" dur="500" fill="hold"/>
                                        <p:tgtEl>
                                          <p:spTgt spid="12001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4" grpId="0"/>
      <p:bldP spid="1200135" grpId="0"/>
      <p:bldP spid="12001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p>
        </p:txBody>
      </p:sp>
      <p:sp>
        <p:nvSpPr>
          <p:cNvPr id="6451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218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5013" y="1908175"/>
            <a:ext cx="7732712" cy="2698750"/>
          </a:xfrm>
          <a:prstGeom prst="rect">
            <a:avLst/>
          </a:prstGeom>
          <a:noFill/>
          <a:ln w="9525">
            <a:noFill/>
            <a:miter lim="800000"/>
            <a:headEnd/>
            <a:tailEnd/>
          </a:ln>
        </p:spPr>
      </p:pic>
      <p:sp>
        <p:nvSpPr>
          <p:cNvPr id="1202182" name="Text Box 6"/>
          <p:cNvSpPr txBox="1">
            <a:spLocks noChangeArrowheads="1"/>
          </p:cNvSpPr>
          <p:nvPr/>
        </p:nvSpPr>
        <p:spPr bwMode="auto">
          <a:xfrm>
            <a:off x="1160463" y="3689350"/>
            <a:ext cx="68675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reactants: U-235 and 1n:</a:t>
            </a:r>
          </a:p>
        </p:txBody>
      </p:sp>
      <p:sp>
        <p:nvSpPr>
          <p:cNvPr id="1202183" name="Text Box 7"/>
          <p:cNvSpPr txBox="1">
            <a:spLocks noChangeArrowheads="1"/>
          </p:cNvSpPr>
          <p:nvPr/>
        </p:nvSpPr>
        <p:spPr bwMode="auto">
          <a:xfrm>
            <a:off x="1812925" y="4046538"/>
            <a:ext cx="6867525" cy="457200"/>
          </a:xfrm>
          <a:prstGeom prst="rect">
            <a:avLst/>
          </a:prstGeom>
          <a:noFill/>
          <a:ln w="9525">
            <a:noFill/>
            <a:miter lim="800000"/>
            <a:headEnd/>
            <a:tailEnd/>
          </a:ln>
        </p:spPr>
        <p:txBody>
          <a:bodyPr>
            <a:spAutoFit/>
          </a:bodyPr>
          <a:lstStyle/>
          <a:p>
            <a:r>
              <a:rPr lang="en-US" sz="2400">
                <a:solidFill>
                  <a:schemeClr val="hlink"/>
                </a:solidFill>
                <a:latin typeface="Arial" charset="0"/>
              </a:rPr>
              <a:t>218950 + 940 = 219890 MeV.</a:t>
            </a:r>
          </a:p>
        </p:txBody>
      </p:sp>
      <p:sp>
        <p:nvSpPr>
          <p:cNvPr id="1202184" name="Text Box 8"/>
          <p:cNvSpPr txBox="1">
            <a:spLocks noChangeArrowheads="1"/>
          </p:cNvSpPr>
          <p:nvPr/>
        </p:nvSpPr>
        <p:spPr bwMode="auto">
          <a:xfrm>
            <a:off x="1174750" y="4510088"/>
            <a:ext cx="68675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products: Xe-144, Sr 90 and 2n:</a:t>
            </a:r>
          </a:p>
        </p:txBody>
      </p:sp>
      <p:sp>
        <p:nvSpPr>
          <p:cNvPr id="1202185" name="Text Box 9"/>
          <p:cNvSpPr txBox="1">
            <a:spLocks noChangeArrowheads="1"/>
          </p:cNvSpPr>
          <p:nvPr/>
        </p:nvSpPr>
        <p:spPr bwMode="auto">
          <a:xfrm>
            <a:off x="1779588" y="4865688"/>
            <a:ext cx="6867525" cy="457200"/>
          </a:xfrm>
          <a:prstGeom prst="rect">
            <a:avLst/>
          </a:prstGeom>
          <a:noFill/>
          <a:ln w="9525">
            <a:noFill/>
            <a:miter lim="800000"/>
            <a:headEnd/>
            <a:tailEnd/>
          </a:ln>
        </p:spPr>
        <p:txBody>
          <a:bodyPr>
            <a:spAutoFit/>
          </a:bodyPr>
          <a:lstStyle/>
          <a:p>
            <a:r>
              <a:rPr lang="en-US" sz="2400">
                <a:solidFill>
                  <a:schemeClr val="hlink"/>
                </a:solidFill>
                <a:latin typeface="Arial" charset="0"/>
              </a:rPr>
              <a:t>134080 + 83749 + 2(940) = 219709 MeV.</a:t>
            </a:r>
          </a:p>
        </p:txBody>
      </p:sp>
      <p:sp>
        <p:nvSpPr>
          <p:cNvPr id="1202186" name="Text Box 10"/>
          <p:cNvSpPr txBox="1">
            <a:spLocks noChangeArrowheads="1"/>
          </p:cNvSpPr>
          <p:nvPr/>
        </p:nvSpPr>
        <p:spPr bwMode="auto">
          <a:xfrm>
            <a:off x="1190625" y="5257800"/>
            <a:ext cx="72644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The mass defect is 219890 – 219709 = 181 MeV.</a:t>
            </a:r>
          </a:p>
        </p:txBody>
      </p:sp>
      <p:sp>
        <p:nvSpPr>
          <p:cNvPr id="1202187" name="Line 11"/>
          <p:cNvSpPr>
            <a:spLocks noChangeShapeType="1"/>
          </p:cNvSpPr>
          <p:nvPr/>
        </p:nvSpPr>
        <p:spPr bwMode="auto">
          <a:xfrm>
            <a:off x="6834188" y="5686425"/>
            <a:ext cx="1084262" cy="0"/>
          </a:xfrm>
          <a:prstGeom prst="line">
            <a:avLst/>
          </a:prstGeom>
          <a:noFill/>
          <a:ln w="28575">
            <a:solidFill>
              <a:srgbClr val="FF0000"/>
            </a:solidFill>
            <a:round/>
            <a:headEnd/>
            <a:tailEnd/>
          </a:ln>
        </p:spPr>
        <p:txBody>
          <a:bodyPr/>
          <a:lstStyle/>
          <a:p>
            <a:endParaRPr lang="en-US"/>
          </a:p>
        </p:txBody>
      </p:sp>
      <p:sp>
        <p:nvSpPr>
          <p:cNvPr id="1202188" name="Text Box 12"/>
          <p:cNvSpPr txBox="1">
            <a:spLocks noChangeArrowheads="1"/>
          </p:cNvSpPr>
          <p:nvPr/>
        </p:nvSpPr>
        <p:spPr bwMode="auto">
          <a:xfrm>
            <a:off x="2247900" y="5661025"/>
            <a:ext cx="6011863" cy="822325"/>
          </a:xfrm>
          <a:prstGeom prst="rect">
            <a:avLst/>
          </a:prstGeom>
          <a:noFill/>
          <a:ln w="9525">
            <a:noFill/>
            <a:miter lim="800000"/>
            <a:headEnd/>
            <a:tailEnd/>
          </a:ln>
        </p:spPr>
        <p:txBody>
          <a:bodyPr>
            <a:spAutoFit/>
          </a:bodyPr>
          <a:lstStyle/>
          <a:p>
            <a:r>
              <a:rPr lang="en-US" sz="2400">
                <a:solidFill>
                  <a:schemeClr val="hlink"/>
                </a:solidFill>
                <a:latin typeface="Arial" charset="0"/>
              </a:rPr>
              <a:t>(This is the energy released through  	mass loss according to </a:t>
            </a:r>
            <a:r>
              <a:rPr lang="en-US" sz="2400" i="1">
                <a:solidFill>
                  <a:schemeClr val="hlink"/>
                </a:solidFill>
                <a:latin typeface="Arial" charset="0"/>
              </a:rPr>
              <a:t>E</a:t>
            </a:r>
            <a:r>
              <a:rPr lang="en-US" sz="2400">
                <a:solidFill>
                  <a:schemeClr val="hlink"/>
                </a:solidFill>
                <a:latin typeface="Arial" charset="0"/>
              </a:rPr>
              <a:t> = </a:t>
            </a:r>
            <a:r>
              <a:rPr lang="en-US" sz="2400" i="1">
                <a:solidFill>
                  <a:schemeClr val="hlink"/>
                </a:solidFill>
                <a:latin typeface="Arial" charset="0"/>
              </a:rPr>
              <a:t>mc</a:t>
            </a:r>
            <a:r>
              <a:rPr lang="en-US" sz="2400" baseline="30000">
                <a:solidFill>
                  <a:schemeClr val="hlink"/>
                </a:solidFill>
                <a:latin typeface="Arial" charset="0"/>
              </a:rPr>
              <a:t>2</a:t>
            </a:r>
            <a:r>
              <a:rPr lang="en-US" sz="2400">
                <a:solidFill>
                  <a:schemeClr val="hlink"/>
                </a:solidFill>
                <a:latin typeface="Arial" charset="0"/>
              </a:rPr>
              <a:t>).</a:t>
            </a:r>
          </a:p>
        </p:txBody>
      </p:sp>
      <p:sp>
        <p:nvSpPr>
          <p:cNvPr id="1202189" name="Rectangle 13"/>
          <p:cNvSpPr>
            <a:spLocks noChangeArrowheads="1"/>
          </p:cNvSpPr>
          <p:nvPr/>
        </p:nvSpPr>
        <p:spPr bwMode="auto">
          <a:xfrm>
            <a:off x="6605588" y="2246313"/>
            <a:ext cx="1804987" cy="311150"/>
          </a:xfrm>
          <a:prstGeom prst="rect">
            <a:avLst/>
          </a:prstGeom>
          <a:solidFill>
            <a:srgbClr val="FFCC00">
              <a:alpha val="34901"/>
            </a:srgbClr>
          </a:solidFill>
          <a:ln w="9525">
            <a:noFill/>
            <a:miter lim="800000"/>
            <a:headEnd/>
            <a:tailEnd/>
          </a:ln>
        </p:spPr>
        <p:txBody>
          <a:bodyPr wrap="none" anchor="ctr"/>
          <a:lstStyle/>
          <a:p>
            <a:endParaRPr lang="en-US"/>
          </a:p>
        </p:txBody>
      </p:sp>
      <p:sp>
        <p:nvSpPr>
          <p:cNvPr id="1202190" name="Rectangle 14"/>
          <p:cNvSpPr>
            <a:spLocks noChangeArrowheads="1"/>
          </p:cNvSpPr>
          <p:nvPr/>
        </p:nvSpPr>
        <p:spPr bwMode="auto">
          <a:xfrm>
            <a:off x="6619875" y="3138488"/>
            <a:ext cx="1782763" cy="155575"/>
          </a:xfrm>
          <a:prstGeom prst="rect">
            <a:avLst/>
          </a:prstGeom>
          <a:solidFill>
            <a:srgbClr val="FFCC00">
              <a:alpha val="34901"/>
            </a:srgbClr>
          </a:solidFill>
          <a:ln w="9525">
            <a:noFill/>
            <a:miter lim="800000"/>
            <a:headEnd/>
            <a:tailEnd/>
          </a:ln>
        </p:spPr>
        <p:txBody>
          <a:bodyPr wrap="none" anchor="ctr"/>
          <a:lstStyle/>
          <a:p>
            <a:endParaRPr lang="en-US"/>
          </a:p>
        </p:txBody>
      </p:sp>
      <p:sp>
        <p:nvSpPr>
          <p:cNvPr id="1202191" name="Rectangle 15"/>
          <p:cNvSpPr>
            <a:spLocks noChangeArrowheads="1"/>
          </p:cNvSpPr>
          <p:nvPr/>
        </p:nvSpPr>
        <p:spPr bwMode="auto">
          <a:xfrm>
            <a:off x="6607175" y="2549525"/>
            <a:ext cx="1804988" cy="311150"/>
          </a:xfrm>
          <a:prstGeom prst="rect">
            <a:avLst/>
          </a:prstGeom>
          <a:solidFill>
            <a:srgbClr val="FF00FF">
              <a:alpha val="34901"/>
            </a:srgbClr>
          </a:solidFill>
          <a:ln w="9525">
            <a:noFill/>
            <a:miter lim="800000"/>
            <a:headEnd/>
            <a:tailEnd/>
          </a:ln>
        </p:spPr>
        <p:txBody>
          <a:bodyPr wrap="none" anchor="ctr"/>
          <a:lstStyle/>
          <a:p>
            <a:endParaRPr lang="en-US"/>
          </a:p>
        </p:txBody>
      </p:sp>
      <p:sp>
        <p:nvSpPr>
          <p:cNvPr id="1202192" name="Rectangle 16"/>
          <p:cNvSpPr>
            <a:spLocks noChangeArrowheads="1"/>
          </p:cNvSpPr>
          <p:nvPr/>
        </p:nvSpPr>
        <p:spPr bwMode="auto">
          <a:xfrm>
            <a:off x="6610350" y="2828925"/>
            <a:ext cx="1804988" cy="311150"/>
          </a:xfrm>
          <a:prstGeom prst="rect">
            <a:avLst/>
          </a:prstGeom>
          <a:solidFill>
            <a:srgbClr val="FF00FF">
              <a:alpha val="34901"/>
            </a:srgbClr>
          </a:solidFill>
          <a:ln w="9525">
            <a:noFill/>
            <a:miter lim="800000"/>
            <a:headEnd/>
            <a:tailEnd/>
          </a:ln>
        </p:spPr>
        <p:txBody>
          <a:bodyPr wrap="none" anchor="ctr"/>
          <a:lstStyle/>
          <a:p>
            <a:endParaRPr lang="en-US"/>
          </a:p>
        </p:txBody>
      </p:sp>
      <p:sp>
        <p:nvSpPr>
          <p:cNvPr id="1202193" name="Rectangle 17"/>
          <p:cNvSpPr>
            <a:spLocks noChangeArrowheads="1"/>
          </p:cNvSpPr>
          <p:nvPr/>
        </p:nvSpPr>
        <p:spPr bwMode="auto">
          <a:xfrm>
            <a:off x="6610350" y="3273425"/>
            <a:ext cx="1782763" cy="155575"/>
          </a:xfrm>
          <a:prstGeom prst="rect">
            <a:avLst/>
          </a:prstGeom>
          <a:solidFill>
            <a:srgbClr val="FF00FF">
              <a:alpha val="34901"/>
            </a:srgbClr>
          </a:solidFill>
          <a:ln w="9525">
            <a:noFill/>
            <a:miter lim="800000"/>
            <a:headEnd/>
            <a:tailEnd/>
          </a:ln>
        </p:spPr>
        <p:txBody>
          <a:bodyPr wrap="none" anchor="ctr"/>
          <a:lstStyle/>
          <a:p>
            <a:endParaRPr lang="en-US"/>
          </a:p>
        </p:txBody>
      </p:sp>
      <p:sp>
        <p:nvSpPr>
          <p:cNvPr id="64529" name="Rectangle 1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2181"/>
                                        </p:tgtEl>
                                        <p:attrNameLst>
                                          <p:attrName>style.visibility</p:attrName>
                                        </p:attrNameLst>
                                      </p:cBhvr>
                                      <p:to>
                                        <p:strVal val="visible"/>
                                      </p:to>
                                    </p:set>
                                    <p:anim calcmode="lin" valueType="num">
                                      <p:cBhvr additive="base">
                                        <p:cTn id="7" dur="500" fill="hold"/>
                                        <p:tgtEl>
                                          <p:spTgt spid="1202181"/>
                                        </p:tgtEl>
                                        <p:attrNameLst>
                                          <p:attrName>ppt_x</p:attrName>
                                        </p:attrNameLst>
                                      </p:cBhvr>
                                      <p:tavLst>
                                        <p:tav tm="0">
                                          <p:val>
                                            <p:strVal val="#ppt_x"/>
                                          </p:val>
                                        </p:tav>
                                        <p:tav tm="100000">
                                          <p:val>
                                            <p:strVal val="#ppt_x"/>
                                          </p:val>
                                        </p:tav>
                                      </p:tavLst>
                                    </p:anim>
                                    <p:anim calcmode="lin" valueType="num">
                                      <p:cBhvr additive="base">
                                        <p:cTn id="8" dur="500" fill="hold"/>
                                        <p:tgtEl>
                                          <p:spTgt spid="1202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02182"/>
                                        </p:tgtEl>
                                        <p:attrNameLst>
                                          <p:attrName>style.visibility</p:attrName>
                                        </p:attrNameLst>
                                      </p:cBhvr>
                                      <p:to>
                                        <p:strVal val="visible"/>
                                      </p:to>
                                    </p:set>
                                    <p:anim calcmode="lin" valueType="num">
                                      <p:cBhvr additive="base">
                                        <p:cTn id="13" dur="500" fill="hold"/>
                                        <p:tgtEl>
                                          <p:spTgt spid="1202182"/>
                                        </p:tgtEl>
                                        <p:attrNameLst>
                                          <p:attrName>ppt_x</p:attrName>
                                        </p:attrNameLst>
                                      </p:cBhvr>
                                      <p:tavLst>
                                        <p:tav tm="0">
                                          <p:val>
                                            <p:strVal val="1+#ppt_w/2"/>
                                          </p:val>
                                        </p:tav>
                                        <p:tav tm="100000">
                                          <p:val>
                                            <p:strVal val="#ppt_x"/>
                                          </p:val>
                                        </p:tav>
                                      </p:tavLst>
                                    </p:anim>
                                    <p:anim calcmode="lin" valueType="num">
                                      <p:cBhvr additive="base">
                                        <p:cTn id="14" dur="500" fill="hold"/>
                                        <p:tgtEl>
                                          <p:spTgt spid="12021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202189"/>
                                        </p:tgtEl>
                                        <p:attrNameLst>
                                          <p:attrName>style.visibility</p:attrName>
                                        </p:attrNameLst>
                                      </p:cBhvr>
                                      <p:to>
                                        <p:strVal val="visible"/>
                                      </p:to>
                                    </p:set>
                                    <p:animEffect transition="in" filter="diamond(out)">
                                      <p:cBhvr>
                                        <p:cTn id="19" dur="500"/>
                                        <p:tgtEl>
                                          <p:spTgt spid="1202189"/>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1202190"/>
                                        </p:tgtEl>
                                        <p:attrNameLst>
                                          <p:attrName>style.visibility</p:attrName>
                                        </p:attrNameLst>
                                      </p:cBhvr>
                                      <p:to>
                                        <p:strVal val="visible"/>
                                      </p:to>
                                    </p:set>
                                    <p:animEffect transition="in" filter="diamond(out)">
                                      <p:cBhvr>
                                        <p:cTn id="24" dur="500"/>
                                        <p:tgtEl>
                                          <p:spTgt spid="1202190"/>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202183"/>
                                        </p:tgtEl>
                                        <p:attrNameLst>
                                          <p:attrName>style.visibility</p:attrName>
                                        </p:attrNameLst>
                                      </p:cBhvr>
                                      <p:to>
                                        <p:strVal val="visible"/>
                                      </p:to>
                                    </p:set>
                                    <p:anim calcmode="lin" valueType="num">
                                      <p:cBhvr additive="base">
                                        <p:cTn id="29" dur="500" fill="hold"/>
                                        <p:tgtEl>
                                          <p:spTgt spid="1202183"/>
                                        </p:tgtEl>
                                        <p:attrNameLst>
                                          <p:attrName>ppt_x</p:attrName>
                                        </p:attrNameLst>
                                      </p:cBhvr>
                                      <p:tavLst>
                                        <p:tav tm="0">
                                          <p:val>
                                            <p:strVal val="1+#ppt_w/2"/>
                                          </p:val>
                                        </p:tav>
                                        <p:tav tm="100000">
                                          <p:val>
                                            <p:strVal val="#ppt_x"/>
                                          </p:val>
                                        </p:tav>
                                      </p:tavLst>
                                    </p:anim>
                                    <p:anim calcmode="lin" valueType="num">
                                      <p:cBhvr additive="base">
                                        <p:cTn id="30" dur="500" fill="hold"/>
                                        <p:tgtEl>
                                          <p:spTgt spid="12021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202184"/>
                                        </p:tgtEl>
                                        <p:attrNameLst>
                                          <p:attrName>style.visibility</p:attrName>
                                        </p:attrNameLst>
                                      </p:cBhvr>
                                      <p:to>
                                        <p:strVal val="visible"/>
                                      </p:to>
                                    </p:set>
                                    <p:anim calcmode="lin" valueType="num">
                                      <p:cBhvr additive="base">
                                        <p:cTn id="35" dur="500" fill="hold"/>
                                        <p:tgtEl>
                                          <p:spTgt spid="1202184"/>
                                        </p:tgtEl>
                                        <p:attrNameLst>
                                          <p:attrName>ppt_x</p:attrName>
                                        </p:attrNameLst>
                                      </p:cBhvr>
                                      <p:tavLst>
                                        <p:tav tm="0">
                                          <p:val>
                                            <p:strVal val="1+#ppt_w/2"/>
                                          </p:val>
                                        </p:tav>
                                        <p:tav tm="100000">
                                          <p:val>
                                            <p:strVal val="#ppt_x"/>
                                          </p:val>
                                        </p:tav>
                                      </p:tavLst>
                                    </p:anim>
                                    <p:anim calcmode="lin" valueType="num">
                                      <p:cBhvr additive="base">
                                        <p:cTn id="36" dur="500" fill="hold"/>
                                        <p:tgtEl>
                                          <p:spTgt spid="12021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32" fill="hold" grpId="0" nodeType="clickEffect">
                                  <p:stCondLst>
                                    <p:cond delay="0"/>
                                  </p:stCondLst>
                                  <p:childTnLst>
                                    <p:set>
                                      <p:cBhvr>
                                        <p:cTn id="40" dur="1" fill="hold">
                                          <p:stCondLst>
                                            <p:cond delay="0"/>
                                          </p:stCondLst>
                                        </p:cTn>
                                        <p:tgtEl>
                                          <p:spTgt spid="1202191"/>
                                        </p:tgtEl>
                                        <p:attrNameLst>
                                          <p:attrName>style.visibility</p:attrName>
                                        </p:attrNameLst>
                                      </p:cBhvr>
                                      <p:to>
                                        <p:strVal val="visible"/>
                                      </p:to>
                                    </p:set>
                                    <p:animEffect transition="in" filter="diamond(out)">
                                      <p:cBhvr>
                                        <p:cTn id="41" dur="500"/>
                                        <p:tgtEl>
                                          <p:spTgt spid="1202191"/>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8" presetClass="entr" presetSubtype="32" fill="hold" grpId="0" nodeType="clickEffect">
                                  <p:stCondLst>
                                    <p:cond delay="0"/>
                                  </p:stCondLst>
                                  <p:childTnLst>
                                    <p:set>
                                      <p:cBhvr>
                                        <p:cTn id="45" dur="1" fill="hold">
                                          <p:stCondLst>
                                            <p:cond delay="0"/>
                                          </p:stCondLst>
                                        </p:cTn>
                                        <p:tgtEl>
                                          <p:spTgt spid="1202192"/>
                                        </p:tgtEl>
                                        <p:attrNameLst>
                                          <p:attrName>style.visibility</p:attrName>
                                        </p:attrNameLst>
                                      </p:cBhvr>
                                      <p:to>
                                        <p:strVal val="visible"/>
                                      </p:to>
                                    </p:set>
                                    <p:animEffect transition="in" filter="diamond(out)">
                                      <p:cBhvr>
                                        <p:cTn id="46" dur="500"/>
                                        <p:tgtEl>
                                          <p:spTgt spid="1202192"/>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ntr" presetSubtype="32" fill="hold" grpId="0" nodeType="clickEffect">
                                  <p:stCondLst>
                                    <p:cond delay="0"/>
                                  </p:stCondLst>
                                  <p:childTnLst>
                                    <p:set>
                                      <p:cBhvr>
                                        <p:cTn id="50" dur="1" fill="hold">
                                          <p:stCondLst>
                                            <p:cond delay="0"/>
                                          </p:stCondLst>
                                        </p:cTn>
                                        <p:tgtEl>
                                          <p:spTgt spid="1202193"/>
                                        </p:tgtEl>
                                        <p:attrNameLst>
                                          <p:attrName>style.visibility</p:attrName>
                                        </p:attrNameLst>
                                      </p:cBhvr>
                                      <p:to>
                                        <p:strVal val="visible"/>
                                      </p:to>
                                    </p:set>
                                    <p:animEffect transition="in" filter="diamond(out)">
                                      <p:cBhvr>
                                        <p:cTn id="51" dur="500"/>
                                        <p:tgtEl>
                                          <p:spTgt spid="1202193"/>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iterate type="lt">
                                    <p:tmPct val="10000"/>
                                  </p:iterate>
                                  <p:childTnLst>
                                    <p:set>
                                      <p:cBhvr>
                                        <p:cTn id="55" dur="1" fill="hold">
                                          <p:stCondLst>
                                            <p:cond delay="0"/>
                                          </p:stCondLst>
                                        </p:cTn>
                                        <p:tgtEl>
                                          <p:spTgt spid="1202185"/>
                                        </p:tgtEl>
                                        <p:attrNameLst>
                                          <p:attrName>style.visibility</p:attrName>
                                        </p:attrNameLst>
                                      </p:cBhvr>
                                      <p:to>
                                        <p:strVal val="visible"/>
                                      </p:to>
                                    </p:set>
                                    <p:anim calcmode="lin" valueType="num">
                                      <p:cBhvr additive="base">
                                        <p:cTn id="56" dur="500" fill="hold"/>
                                        <p:tgtEl>
                                          <p:spTgt spid="1202185"/>
                                        </p:tgtEl>
                                        <p:attrNameLst>
                                          <p:attrName>ppt_x</p:attrName>
                                        </p:attrNameLst>
                                      </p:cBhvr>
                                      <p:tavLst>
                                        <p:tav tm="0">
                                          <p:val>
                                            <p:strVal val="1+#ppt_w/2"/>
                                          </p:val>
                                        </p:tav>
                                        <p:tav tm="100000">
                                          <p:val>
                                            <p:strVal val="#ppt_x"/>
                                          </p:val>
                                        </p:tav>
                                      </p:tavLst>
                                    </p:anim>
                                    <p:anim calcmode="lin" valueType="num">
                                      <p:cBhvr additive="base">
                                        <p:cTn id="57" dur="500" fill="hold"/>
                                        <p:tgtEl>
                                          <p:spTgt spid="12021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type.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iterate type="lt">
                                    <p:tmPct val="10000"/>
                                  </p:iterate>
                                  <p:childTnLst>
                                    <p:set>
                                      <p:cBhvr>
                                        <p:cTn id="61" dur="1" fill="hold">
                                          <p:stCondLst>
                                            <p:cond delay="0"/>
                                          </p:stCondLst>
                                        </p:cTn>
                                        <p:tgtEl>
                                          <p:spTgt spid="1202186"/>
                                        </p:tgtEl>
                                        <p:attrNameLst>
                                          <p:attrName>style.visibility</p:attrName>
                                        </p:attrNameLst>
                                      </p:cBhvr>
                                      <p:to>
                                        <p:strVal val="visible"/>
                                      </p:to>
                                    </p:set>
                                    <p:anim calcmode="lin" valueType="num">
                                      <p:cBhvr additive="base">
                                        <p:cTn id="62" dur="500" fill="hold"/>
                                        <p:tgtEl>
                                          <p:spTgt spid="1202186"/>
                                        </p:tgtEl>
                                        <p:attrNameLst>
                                          <p:attrName>ppt_x</p:attrName>
                                        </p:attrNameLst>
                                      </p:cBhvr>
                                      <p:tavLst>
                                        <p:tav tm="0">
                                          <p:val>
                                            <p:strVal val="1+#ppt_w/2"/>
                                          </p:val>
                                        </p:tav>
                                        <p:tav tm="100000">
                                          <p:val>
                                            <p:strVal val="#ppt_x"/>
                                          </p:val>
                                        </p:tav>
                                      </p:tavLst>
                                    </p:anim>
                                    <p:anim calcmode="lin" valueType="num">
                                      <p:cBhvr additive="base">
                                        <p:cTn id="63" dur="500" fill="hold"/>
                                        <p:tgtEl>
                                          <p:spTgt spid="12021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02187"/>
                                        </p:tgtEl>
                                        <p:attrNameLst>
                                          <p:attrName>style.visibility</p:attrName>
                                        </p:attrNameLst>
                                      </p:cBhvr>
                                      <p:to>
                                        <p:strVal val="visible"/>
                                      </p:to>
                                    </p:set>
                                    <p:animEffect transition="in" filter="wipe(left)">
                                      <p:cBhvr>
                                        <p:cTn id="68" dur="500"/>
                                        <p:tgtEl>
                                          <p:spTgt spid="1202187"/>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iterate type="lt">
                                    <p:tmPct val="10000"/>
                                  </p:iterate>
                                  <p:childTnLst>
                                    <p:set>
                                      <p:cBhvr>
                                        <p:cTn id="72" dur="1" fill="hold">
                                          <p:stCondLst>
                                            <p:cond delay="0"/>
                                          </p:stCondLst>
                                        </p:cTn>
                                        <p:tgtEl>
                                          <p:spTgt spid="1202188"/>
                                        </p:tgtEl>
                                        <p:attrNameLst>
                                          <p:attrName>style.visibility</p:attrName>
                                        </p:attrNameLst>
                                      </p:cBhvr>
                                      <p:to>
                                        <p:strVal val="visible"/>
                                      </p:to>
                                    </p:set>
                                    <p:anim calcmode="lin" valueType="num">
                                      <p:cBhvr additive="base">
                                        <p:cTn id="73" dur="500" fill="hold"/>
                                        <p:tgtEl>
                                          <p:spTgt spid="1202188"/>
                                        </p:tgtEl>
                                        <p:attrNameLst>
                                          <p:attrName>ppt_x</p:attrName>
                                        </p:attrNameLst>
                                      </p:cBhvr>
                                      <p:tavLst>
                                        <p:tav tm="0">
                                          <p:val>
                                            <p:strVal val="1+#ppt_w/2"/>
                                          </p:val>
                                        </p:tav>
                                        <p:tav tm="100000">
                                          <p:val>
                                            <p:strVal val="#ppt_x"/>
                                          </p:val>
                                        </p:tav>
                                      </p:tavLst>
                                    </p:anim>
                                    <p:anim calcmode="lin" valueType="num">
                                      <p:cBhvr additive="base">
                                        <p:cTn id="74" dur="500" fill="hold"/>
                                        <p:tgtEl>
                                          <p:spTgt spid="12021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182" grpId="0"/>
      <p:bldP spid="1202183" grpId="0"/>
      <p:bldP spid="1202184" grpId="0"/>
      <p:bldP spid="1202185" grpId="0"/>
      <p:bldP spid="1202186" grpId="0"/>
      <p:bldP spid="1202187" grpId="0" animBg="1"/>
      <p:bldP spid="1202188" grpId="0"/>
      <p:bldP spid="1202189" grpId="0" animBg="1"/>
      <p:bldP spid="1202190" grpId="0" animBg="1"/>
      <p:bldP spid="1202191" grpId="0" animBg="1"/>
      <p:bldP spid="1202192" grpId="0" animBg="1"/>
      <p:bldP spid="120219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3" name="Rectangle 3"/>
          <p:cNvSpPr>
            <a:spLocks noChangeArrowheads="1"/>
          </p:cNvSpPr>
          <p:nvPr/>
        </p:nvSpPr>
        <p:spPr bwMode="auto">
          <a:xfrm>
            <a:off x="0" y="3562350"/>
            <a:ext cx="9144000" cy="2249488"/>
          </a:xfrm>
          <a:prstGeom prst="rect">
            <a:avLst/>
          </a:prstGeom>
          <a:solidFill>
            <a:schemeClr val="accent1"/>
          </a:solidFill>
          <a:ln w="9525">
            <a:noFill/>
            <a:miter lim="800000"/>
            <a:headEnd/>
            <a:tailEnd/>
          </a:ln>
        </p:spPr>
        <p:txBody>
          <a:bodyPr wrap="none" anchor="ctr"/>
          <a:lstStyle/>
          <a:p>
            <a:endParaRPr lang="en-US"/>
          </a:p>
        </p:txBody>
      </p:sp>
      <p:sp>
        <p:nvSpPr>
          <p:cNvPr id="6553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32"/>
          <p:cNvGrpSpPr>
            <a:grpSpLocks/>
          </p:cNvGrpSpPr>
          <p:nvPr/>
        </p:nvGrpSpPr>
        <p:grpSpPr bwMode="auto">
          <a:xfrm>
            <a:off x="0" y="5440363"/>
            <a:ext cx="9166225" cy="1419225"/>
            <a:chOff x="0" y="3427"/>
            <a:chExt cx="5774" cy="894"/>
          </a:xfrm>
        </p:grpSpPr>
        <p:sp>
          <p:nvSpPr>
            <p:cNvPr id="65578"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65579"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65580"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62071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56657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38290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0" name="Line 38"/>
          <p:cNvSpPr>
            <a:spLocks noChangeShapeType="1"/>
          </p:cNvSpPr>
          <p:nvPr/>
        </p:nvSpPr>
        <p:spPr bwMode="auto">
          <a:xfrm>
            <a:off x="195263" y="38544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38354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38115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38369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38179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38004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38258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38068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38068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38084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0" name="Line 48"/>
          <p:cNvSpPr>
            <a:spLocks noChangeShapeType="1"/>
          </p:cNvSpPr>
          <p:nvPr/>
        </p:nvSpPr>
        <p:spPr bwMode="auto">
          <a:xfrm>
            <a:off x="8226425" y="378936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9417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52133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9449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9274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50133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51657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53181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34575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36830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38354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987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9433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9465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9290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51863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34750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3803650"/>
            <a:ext cx="4740275" cy="1120775"/>
          </a:xfrm>
          <a:custGeom>
            <a:avLst/>
            <a:gdLst>
              <a:gd name="T0" fmla="*/ 260071912 w 43200"/>
              <a:gd name="T1" fmla="*/ 0 h 43200"/>
              <a:gd name="T2" fmla="*/ 235750359 w 43200"/>
              <a:gd name="T3" fmla="*/ 112674 h 43200"/>
              <a:gd name="T4" fmla="*/ 260071912 w 43200"/>
              <a:gd name="T5" fmla="*/ 2561761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41560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58039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30650" y="48926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64865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6399213" y="5980113"/>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
        <p:nvSpPr>
          <p:cNvPr id="1280002" name="Rectangle 2"/>
          <p:cNvSpPr>
            <a:spLocks noChangeArrowheads="1"/>
          </p:cNvSpPr>
          <p:nvPr/>
        </p:nvSpPr>
        <p:spPr bwMode="auto">
          <a:xfrm>
            <a:off x="685800" y="1401763"/>
            <a:ext cx="7772400" cy="21621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wind generators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Heated land air becomes less dense, and rises.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Cooler air then fills the low pressure left behind.</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convection current</a:t>
            </a:r>
            <a:r>
              <a:rPr lang="en-US" sz="2400">
                <a:solidFill>
                  <a:srgbClr val="000000"/>
                </a:solidFill>
                <a:latin typeface="Arial" charset="0"/>
                <a:ea typeface="Calibri" pitchFamily="34" charset="0"/>
                <a:cs typeface="Times New Roman" pitchFamily="18" charset="0"/>
              </a:rPr>
              <a:t> forms.</a:t>
            </a:r>
          </a:p>
          <a:p>
            <a:pPr>
              <a:spcBef>
                <a:spcPct val="15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b="1">
                <a:solidFill>
                  <a:srgbClr val="000000"/>
                </a:solidFill>
                <a:latin typeface="Arial" charset="0"/>
                <a:ea typeface="Calibri" pitchFamily="34" charset="0"/>
                <a:cs typeface="Times New Roman" pitchFamily="18" charset="0"/>
              </a:rPr>
              <a:t>Wind turbines</a:t>
            </a:r>
            <a:r>
              <a:rPr lang="en-US" sz="2400">
                <a:solidFill>
                  <a:srgbClr val="000000"/>
                </a:solidFill>
                <a:latin typeface="Arial" charset="0"/>
                <a:ea typeface="Calibri" pitchFamily="34" charset="0"/>
                <a:cs typeface="Times New Roman" pitchFamily="18" charset="0"/>
              </a:rPr>
              <a:t> can use the wind to make electricity.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02">
                                            <p:txEl>
                                              <p:pRg st="0" end="0"/>
                                            </p:txEl>
                                          </p:spTgt>
                                        </p:tgtEl>
                                        <p:attrNameLst>
                                          <p:attrName>style.visibility</p:attrName>
                                        </p:attrNameLst>
                                      </p:cBhvr>
                                      <p:to>
                                        <p:strVal val="visible"/>
                                      </p:to>
                                    </p:set>
                                    <p:anim calcmode="lin" valueType="num">
                                      <p:cBhvr additive="base">
                                        <p:cTn id="7" dur="500" fill="hold"/>
                                        <p:tgtEl>
                                          <p:spTgt spid="1280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0"/>
                                        </p:tgtEl>
                                        <p:attrNameLst>
                                          <p:attrName>style.visibility</p:attrName>
                                        </p:attrNameLst>
                                      </p:cBhvr>
                                      <p:to>
                                        <p:strVal val="visible"/>
                                      </p:to>
                                    </p:set>
                                    <p:animEffect transition="in" filter="wipe(up)">
                                      <p:cBhvr>
                                        <p:cTn id="22" dur="1000"/>
                                        <p:tgtEl>
                                          <p:spTgt spid="115750"/>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1"/>
                                        </p:tgtEl>
                                        <p:attrNameLst>
                                          <p:attrName>style.visibility</p:attrName>
                                        </p:attrNameLst>
                                      </p:cBhvr>
                                      <p:to>
                                        <p:strVal val="visible"/>
                                      </p:to>
                                    </p:set>
                                    <p:animEffect transition="in" filter="wipe(up)">
                                      <p:cBhvr>
                                        <p:cTn id="25" dur="1000"/>
                                        <p:tgtEl>
                                          <p:spTgt spid="115751"/>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2"/>
                                        </p:tgtEl>
                                        <p:attrNameLst>
                                          <p:attrName>style.visibility</p:attrName>
                                        </p:attrNameLst>
                                      </p:cBhvr>
                                      <p:to>
                                        <p:strVal val="visible"/>
                                      </p:to>
                                    </p:set>
                                    <p:animEffect transition="in" filter="wipe(up)">
                                      <p:cBhvr>
                                        <p:cTn id="28" dur="1000"/>
                                        <p:tgtEl>
                                          <p:spTgt spid="11575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3"/>
                                        </p:tgtEl>
                                        <p:attrNameLst>
                                          <p:attrName>style.visibility</p:attrName>
                                        </p:attrNameLst>
                                      </p:cBhvr>
                                      <p:to>
                                        <p:strVal val="visible"/>
                                      </p:to>
                                    </p:set>
                                    <p:animEffect transition="in" filter="wipe(up)">
                                      <p:cBhvr>
                                        <p:cTn id="31" dur="1000"/>
                                        <p:tgtEl>
                                          <p:spTgt spid="115753"/>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4"/>
                                        </p:tgtEl>
                                        <p:attrNameLst>
                                          <p:attrName>style.visibility</p:attrName>
                                        </p:attrNameLst>
                                      </p:cBhvr>
                                      <p:to>
                                        <p:strVal val="visible"/>
                                      </p:to>
                                    </p:set>
                                    <p:animEffect transition="in" filter="wipe(up)">
                                      <p:cBhvr>
                                        <p:cTn id="34" dur="1000"/>
                                        <p:tgtEl>
                                          <p:spTgt spid="115754"/>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5"/>
                                        </p:tgtEl>
                                        <p:attrNameLst>
                                          <p:attrName>style.visibility</p:attrName>
                                        </p:attrNameLst>
                                      </p:cBhvr>
                                      <p:to>
                                        <p:strVal val="visible"/>
                                      </p:to>
                                    </p:set>
                                    <p:animEffect transition="in" filter="wipe(up)">
                                      <p:cBhvr>
                                        <p:cTn id="37" dur="1000"/>
                                        <p:tgtEl>
                                          <p:spTgt spid="11575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6"/>
                                        </p:tgtEl>
                                        <p:attrNameLst>
                                          <p:attrName>style.visibility</p:attrName>
                                        </p:attrNameLst>
                                      </p:cBhvr>
                                      <p:to>
                                        <p:strVal val="visible"/>
                                      </p:to>
                                    </p:set>
                                    <p:animEffect transition="in" filter="wipe(up)">
                                      <p:cBhvr>
                                        <p:cTn id="40" dur="1000"/>
                                        <p:tgtEl>
                                          <p:spTgt spid="11575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7"/>
                                        </p:tgtEl>
                                        <p:attrNameLst>
                                          <p:attrName>style.visibility</p:attrName>
                                        </p:attrNameLst>
                                      </p:cBhvr>
                                      <p:to>
                                        <p:strVal val="visible"/>
                                      </p:to>
                                    </p:set>
                                    <p:animEffect transition="in" filter="wipe(up)">
                                      <p:cBhvr>
                                        <p:cTn id="43" dur="1000"/>
                                        <p:tgtEl>
                                          <p:spTgt spid="115757"/>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8"/>
                                        </p:tgtEl>
                                        <p:attrNameLst>
                                          <p:attrName>style.visibility</p:attrName>
                                        </p:attrNameLst>
                                      </p:cBhvr>
                                      <p:to>
                                        <p:strVal val="visible"/>
                                      </p:to>
                                    </p:set>
                                    <p:animEffect transition="in" filter="wipe(up)">
                                      <p:cBhvr>
                                        <p:cTn id="46" dur="1000"/>
                                        <p:tgtEl>
                                          <p:spTgt spid="115758"/>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1" fill="hold" grpId="0" nodeType="withEffect">
                                  <p:stCondLst>
                                    <p:cond delay="0"/>
                                  </p:stCondLst>
                                  <p:childTnLst>
                                    <p:set>
                                      <p:cBhvr>
                                        <p:cTn id="48" dur="1" fill="hold">
                                          <p:stCondLst>
                                            <p:cond delay="0"/>
                                          </p:stCondLst>
                                        </p:cTn>
                                        <p:tgtEl>
                                          <p:spTgt spid="115759"/>
                                        </p:tgtEl>
                                        <p:attrNameLst>
                                          <p:attrName>style.visibility</p:attrName>
                                        </p:attrNameLst>
                                      </p:cBhvr>
                                      <p:to>
                                        <p:strVal val="visible"/>
                                      </p:to>
                                    </p:set>
                                    <p:animEffect transition="in" filter="wipe(up)">
                                      <p:cBhvr>
                                        <p:cTn id="49" dur="1000"/>
                                        <p:tgtEl>
                                          <p:spTgt spid="115759"/>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par>
                                <p:cTn id="50" presetID="22" presetClass="entr" presetSubtype="1" fill="hold" grpId="0" nodeType="withEffect">
                                  <p:stCondLst>
                                    <p:cond delay="0"/>
                                  </p:stCondLst>
                                  <p:childTnLst>
                                    <p:set>
                                      <p:cBhvr>
                                        <p:cTn id="51" dur="1" fill="hold">
                                          <p:stCondLst>
                                            <p:cond delay="0"/>
                                          </p:stCondLst>
                                        </p:cTn>
                                        <p:tgtEl>
                                          <p:spTgt spid="115760"/>
                                        </p:tgtEl>
                                        <p:attrNameLst>
                                          <p:attrName>style.visibility</p:attrName>
                                        </p:attrNameLst>
                                      </p:cBhvr>
                                      <p:to>
                                        <p:strVal val="visible"/>
                                      </p:to>
                                    </p:set>
                                    <p:animEffect transition="in" filter="wipe(up)">
                                      <p:cBhvr>
                                        <p:cTn id="52" dur="1000"/>
                                        <p:tgtEl>
                                          <p:spTgt spid="115760"/>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5746"/>
                                        </p:tgtEl>
                                        <p:attrNameLst>
                                          <p:attrName>style.visibility</p:attrName>
                                        </p:attrNameLst>
                                      </p:cBhvr>
                                      <p:to>
                                        <p:strVal val="visible"/>
                                      </p:to>
                                    </p:set>
                                    <p:anim calcmode="lin" valueType="num">
                                      <p:cBhvr additive="base">
                                        <p:cTn id="57" dur="500" fill="hold"/>
                                        <p:tgtEl>
                                          <p:spTgt spid="115746"/>
                                        </p:tgtEl>
                                        <p:attrNameLst>
                                          <p:attrName>ppt_x</p:attrName>
                                        </p:attrNameLst>
                                      </p:cBhvr>
                                      <p:tavLst>
                                        <p:tav tm="0">
                                          <p:val>
                                            <p:strVal val="#ppt_x"/>
                                          </p:val>
                                        </p:tav>
                                        <p:tav tm="100000">
                                          <p:val>
                                            <p:strVal val="#ppt_x"/>
                                          </p:val>
                                        </p:tav>
                                      </p:tavLst>
                                    </p:anim>
                                    <p:anim calcmode="lin" valueType="num">
                                      <p:cBhvr additive="base">
                                        <p:cTn id="58"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5747"/>
                                        </p:tgtEl>
                                        <p:attrNameLst>
                                          <p:attrName>style.visibility</p:attrName>
                                        </p:attrNameLst>
                                      </p:cBhvr>
                                      <p:to>
                                        <p:strVal val="visible"/>
                                      </p:to>
                                    </p:set>
                                    <p:anim calcmode="lin" valueType="num">
                                      <p:cBhvr additive="base">
                                        <p:cTn id="69" dur="500" fill="hold"/>
                                        <p:tgtEl>
                                          <p:spTgt spid="115747"/>
                                        </p:tgtEl>
                                        <p:attrNameLst>
                                          <p:attrName>ppt_x</p:attrName>
                                        </p:attrNameLst>
                                      </p:cBhvr>
                                      <p:tavLst>
                                        <p:tav tm="0">
                                          <p:val>
                                            <p:strVal val="#ppt_x"/>
                                          </p:val>
                                        </p:tav>
                                        <p:tav tm="100000">
                                          <p:val>
                                            <p:strVal val="#ppt_x"/>
                                          </p:val>
                                        </p:tav>
                                      </p:tavLst>
                                    </p:anim>
                                    <p:anim calcmode="lin" valueType="num">
                                      <p:cBhvr additive="base">
                                        <p:cTn id="70"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suction.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80002">
                                            <p:txEl>
                                              <p:pRg st="1" end="1"/>
                                            </p:txEl>
                                          </p:spTgt>
                                        </p:tgtEl>
                                        <p:attrNameLst>
                                          <p:attrName>style.visibility</p:attrName>
                                        </p:attrNameLst>
                                      </p:cBhvr>
                                      <p:to>
                                        <p:strVal val="visible"/>
                                      </p:to>
                                    </p:set>
                                    <p:anim calcmode="lin" valueType="num">
                                      <p:cBhvr additive="base">
                                        <p:cTn id="81" dur="500" fill="hold"/>
                                        <p:tgtEl>
                                          <p:spTgt spid="128000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80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5762"/>
                                        </p:tgtEl>
                                        <p:attrNameLst>
                                          <p:attrName>style.visibility</p:attrName>
                                        </p:attrNameLst>
                                      </p:cBhvr>
                                      <p:to>
                                        <p:strVal val="visible"/>
                                      </p:to>
                                    </p:set>
                                    <p:animEffect transition="in" filter="wipe(down)">
                                      <p:cBhvr>
                                        <p:cTn id="87" dur="2000"/>
                                        <p:tgtEl>
                                          <p:spTgt spid="115762"/>
                                        </p:tgtEl>
                                      </p:cBhvr>
                                    </p:animEffect>
                                  </p:childTnLst>
                                  <p:subTnLst>
                                    <p:audio>
                                      <p:cMediaNode>
                                        <p:cTn display="0" masterRel="sameClick">
                                          <p:stCondLst>
                                            <p:cond evt="begin" delay="0">
                                              <p:tn val="85"/>
                                            </p:cond>
                                          </p:stCondLst>
                                          <p:endCondLst>
                                            <p:cond evt="onStopAudio" delay="0">
                                              <p:tgtEl>
                                                <p:sldTgt/>
                                              </p:tgtEl>
                                            </p:cond>
                                          </p:endCondLst>
                                        </p:cTn>
                                        <p:tgtEl>
                                          <p:sndTgt r:embed="rId7" name="drumroll.wav"/>
                                        </p:tgtEl>
                                      </p:cMediaNode>
                                    </p:audio>
                                  </p:subTnLst>
                                </p:cTn>
                              </p:par>
                              <p:par>
                                <p:cTn id="88" presetID="22" presetClass="entr" presetSubtype="4" fill="hold" grpId="0" nodeType="withEffect">
                                  <p:stCondLst>
                                    <p:cond delay="0"/>
                                  </p:stCondLst>
                                  <p:childTnLst>
                                    <p:set>
                                      <p:cBhvr>
                                        <p:cTn id="89" dur="1" fill="hold">
                                          <p:stCondLst>
                                            <p:cond delay="0"/>
                                          </p:stCondLst>
                                        </p:cTn>
                                        <p:tgtEl>
                                          <p:spTgt spid="115764"/>
                                        </p:tgtEl>
                                        <p:attrNameLst>
                                          <p:attrName>style.visibility</p:attrName>
                                        </p:attrNameLst>
                                      </p:cBhvr>
                                      <p:to>
                                        <p:strVal val="visible"/>
                                      </p:to>
                                    </p:set>
                                    <p:animEffect transition="in" filter="wipe(down)">
                                      <p:cBhvr>
                                        <p:cTn id="90" dur="2000"/>
                                        <p:tgtEl>
                                          <p:spTgt spid="115764"/>
                                        </p:tgtEl>
                                      </p:cBhvr>
                                    </p:animEffect>
                                  </p:childTnLst>
                                  <p:subTnLst>
                                    <p:audio>
                                      <p:cMediaNode>
                                        <p:cTn display="0" masterRel="sameClick">
                                          <p:stCondLst>
                                            <p:cond evt="begin" delay="0">
                                              <p:tn val="88"/>
                                            </p:cond>
                                          </p:stCondLst>
                                          <p:endCondLst>
                                            <p:cond evt="onStopAudio" delay="0">
                                              <p:tgtEl>
                                                <p:sldTgt/>
                                              </p:tgtEl>
                                            </p:cond>
                                          </p:endCondLst>
                                        </p:cTn>
                                        <p:tgtEl>
                                          <p:sndTgt r:embed="rId7" name="drumroll.wav"/>
                                        </p:tgtEl>
                                      </p:cMediaNode>
                                    </p:audio>
                                  </p:subTnLst>
                                </p:cTn>
                              </p:par>
                              <p:par>
                                <p:cTn id="91" presetID="22" presetClass="entr" presetSubtype="4" fill="hold" grpId="0" nodeType="withEffect">
                                  <p:stCondLst>
                                    <p:cond delay="0"/>
                                  </p:stCondLst>
                                  <p:childTnLst>
                                    <p:set>
                                      <p:cBhvr>
                                        <p:cTn id="92" dur="1" fill="hold">
                                          <p:stCondLst>
                                            <p:cond delay="0"/>
                                          </p:stCondLst>
                                        </p:cTn>
                                        <p:tgtEl>
                                          <p:spTgt spid="115765"/>
                                        </p:tgtEl>
                                        <p:attrNameLst>
                                          <p:attrName>style.visibility</p:attrName>
                                        </p:attrNameLst>
                                      </p:cBhvr>
                                      <p:to>
                                        <p:strVal val="visible"/>
                                      </p:to>
                                    </p:set>
                                    <p:animEffect transition="in" filter="wipe(down)">
                                      <p:cBhvr>
                                        <p:cTn id="93" dur="2000"/>
                                        <p:tgtEl>
                                          <p:spTgt spid="115765"/>
                                        </p:tgtEl>
                                      </p:cBhvr>
                                    </p:animEffect>
                                  </p:childTnLst>
                                  <p:subTnLst>
                                    <p:audio>
                                      <p:cMediaNode>
                                        <p:cTn display="0" masterRel="sameClick">
                                          <p:stCondLst>
                                            <p:cond evt="begin" delay="0">
                                              <p:tn val="91"/>
                                            </p:cond>
                                          </p:stCondLst>
                                          <p:endCondLst>
                                            <p:cond evt="onStopAudio" delay="0">
                                              <p:tgtEl>
                                                <p:sldTgt/>
                                              </p:tgtEl>
                                            </p:cond>
                                          </p:endCondLst>
                                        </p:cTn>
                                        <p:tgtEl>
                                          <p:sndTgt r:embed="rId7" name="drumroll.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15769"/>
                                        </p:tgtEl>
                                        <p:attrNameLst>
                                          <p:attrName>style.visibility</p:attrName>
                                        </p:attrNameLst>
                                      </p:cBhvr>
                                      <p:to>
                                        <p:strVal val="visible"/>
                                      </p:to>
                                    </p:set>
                                    <p:anim calcmode="lin" valueType="num">
                                      <p:cBhvr additive="base">
                                        <p:cTn id="98" dur="500" fill="hold"/>
                                        <p:tgtEl>
                                          <p:spTgt spid="115769"/>
                                        </p:tgtEl>
                                        <p:attrNameLst>
                                          <p:attrName>ppt_x</p:attrName>
                                        </p:attrNameLst>
                                      </p:cBhvr>
                                      <p:tavLst>
                                        <p:tav tm="0">
                                          <p:val>
                                            <p:strVal val="#ppt_x"/>
                                          </p:val>
                                        </p:tav>
                                        <p:tav tm="100000">
                                          <p:val>
                                            <p:strVal val="#ppt_x"/>
                                          </p:val>
                                        </p:tav>
                                      </p:tavLst>
                                    </p:anim>
                                    <p:anim calcmode="lin" valueType="num">
                                      <p:cBhvr additive="base">
                                        <p:cTn id="99"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6" name="suction.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15763"/>
                                        </p:tgtEl>
                                        <p:attrNameLst>
                                          <p:attrName>style.visibility</p:attrName>
                                        </p:attrNameLst>
                                      </p:cBhvr>
                                      <p:to>
                                        <p:strVal val="visible"/>
                                      </p:to>
                                    </p:set>
                                    <p:anim calcmode="lin" valueType="num">
                                      <p:cBhvr additive="base">
                                        <p:cTn id="104" dur="500" fill="hold"/>
                                        <p:tgtEl>
                                          <p:spTgt spid="115763"/>
                                        </p:tgtEl>
                                        <p:attrNameLst>
                                          <p:attrName>ppt_x</p:attrName>
                                        </p:attrNameLst>
                                      </p:cBhvr>
                                      <p:tavLst>
                                        <p:tav tm="0">
                                          <p:val>
                                            <p:strVal val="#ppt_x"/>
                                          </p:val>
                                        </p:tav>
                                        <p:tav tm="100000">
                                          <p:val>
                                            <p:strVal val="#ppt_x"/>
                                          </p:val>
                                        </p:tav>
                                      </p:tavLst>
                                    </p:anim>
                                    <p:anim calcmode="lin" valueType="num">
                                      <p:cBhvr additive="base">
                                        <p:cTn id="105"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suction.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280002">
                                            <p:txEl>
                                              <p:pRg st="2" end="2"/>
                                            </p:txEl>
                                          </p:spTgt>
                                        </p:tgtEl>
                                        <p:attrNameLst>
                                          <p:attrName>style.visibility</p:attrName>
                                        </p:attrNameLst>
                                      </p:cBhvr>
                                      <p:to>
                                        <p:strVal val="visible"/>
                                      </p:to>
                                    </p:set>
                                    <p:anim calcmode="lin" valueType="num">
                                      <p:cBhvr additive="base">
                                        <p:cTn id="110" dur="500" fill="hold"/>
                                        <p:tgtEl>
                                          <p:spTgt spid="1280002">
                                            <p:txEl>
                                              <p:pRg st="2" end="2"/>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280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5766"/>
                                        </p:tgtEl>
                                        <p:attrNameLst>
                                          <p:attrName>style.visibility</p:attrName>
                                        </p:attrNameLst>
                                      </p:cBhvr>
                                      <p:to>
                                        <p:strVal val="visible"/>
                                      </p:to>
                                    </p:set>
                                    <p:animEffect transition="in" filter="wipe(left)">
                                      <p:cBhvr>
                                        <p:cTn id="116" dur="2000"/>
                                        <p:tgtEl>
                                          <p:spTgt spid="115766"/>
                                        </p:tgtEl>
                                      </p:cBhvr>
                                    </p:animEffect>
                                  </p:childTnLst>
                                  <p:subTnLst>
                                    <p:audio>
                                      <p:cMediaNode>
                                        <p:cTn display="0" masterRel="sameClick">
                                          <p:stCondLst>
                                            <p:cond evt="begin" delay="0">
                                              <p:tn val="114"/>
                                            </p:cond>
                                          </p:stCondLst>
                                          <p:endCondLst>
                                            <p:cond evt="onStopAudio" delay="0">
                                              <p:tgtEl>
                                                <p:sldTgt/>
                                              </p:tgtEl>
                                            </p:cond>
                                          </p:endCondLst>
                                        </p:cTn>
                                        <p:tgtEl>
                                          <p:sndTgt r:embed="rId7" name="drumroll.wav"/>
                                        </p:tgtEl>
                                      </p:cMediaNode>
                                    </p:audio>
                                  </p:subTnLst>
                                </p:cTn>
                              </p:par>
                              <p:par>
                                <p:cTn id="117" presetID="22" presetClass="entr" presetSubtype="8" fill="hold" grpId="0" nodeType="withEffect">
                                  <p:stCondLst>
                                    <p:cond delay="0"/>
                                  </p:stCondLst>
                                  <p:childTnLst>
                                    <p:set>
                                      <p:cBhvr>
                                        <p:cTn id="118" dur="1" fill="hold">
                                          <p:stCondLst>
                                            <p:cond delay="0"/>
                                          </p:stCondLst>
                                        </p:cTn>
                                        <p:tgtEl>
                                          <p:spTgt spid="115767"/>
                                        </p:tgtEl>
                                        <p:attrNameLst>
                                          <p:attrName>style.visibility</p:attrName>
                                        </p:attrNameLst>
                                      </p:cBhvr>
                                      <p:to>
                                        <p:strVal val="visible"/>
                                      </p:to>
                                    </p:set>
                                    <p:animEffect transition="in" filter="wipe(left)">
                                      <p:cBhvr>
                                        <p:cTn id="119" dur="2000"/>
                                        <p:tgtEl>
                                          <p:spTgt spid="115767"/>
                                        </p:tgtEl>
                                      </p:cBhvr>
                                    </p:animEffect>
                                  </p:childTnLst>
                                  <p:subTnLst>
                                    <p:audio>
                                      <p:cMediaNode>
                                        <p:cTn display="0" masterRel="sameClick">
                                          <p:stCondLst>
                                            <p:cond evt="begin" delay="0">
                                              <p:tn val="117"/>
                                            </p:cond>
                                          </p:stCondLst>
                                          <p:endCondLst>
                                            <p:cond evt="onStopAudio" delay="0">
                                              <p:tgtEl>
                                                <p:sldTgt/>
                                              </p:tgtEl>
                                            </p:cond>
                                          </p:endCondLst>
                                        </p:cTn>
                                        <p:tgtEl>
                                          <p:sndTgt r:embed="rId7" name="drumroll.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115768"/>
                                        </p:tgtEl>
                                        <p:attrNameLst>
                                          <p:attrName>style.visibility</p:attrName>
                                        </p:attrNameLst>
                                      </p:cBhvr>
                                      <p:to>
                                        <p:strVal val="visible"/>
                                      </p:to>
                                    </p:set>
                                    <p:animEffect transition="in" filter="wipe(left)">
                                      <p:cBhvr>
                                        <p:cTn id="122" dur="2000"/>
                                        <p:tgtEl>
                                          <p:spTgt spid="115768"/>
                                        </p:tgtEl>
                                      </p:cBhvr>
                                    </p:animEffect>
                                  </p:childTnLst>
                                  <p:subTnLst>
                                    <p:audio>
                                      <p:cMediaNode>
                                        <p:cTn display="0" masterRel="sameClick">
                                          <p:stCondLst>
                                            <p:cond evt="begin" delay="0">
                                              <p:tn val="120"/>
                                            </p:cond>
                                          </p:stCondLst>
                                          <p:endCondLst>
                                            <p:cond evt="onStopAudio" delay="0">
                                              <p:tgtEl>
                                                <p:sldTgt/>
                                              </p:tgtEl>
                                            </p:cond>
                                          </p:endCondLst>
                                        </p:cTn>
                                        <p:tgtEl>
                                          <p:sndTgt r:embed="rId7" name="drumroll.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15776"/>
                                        </p:tgtEl>
                                        <p:attrNameLst>
                                          <p:attrName>style.visibility</p:attrName>
                                        </p:attrNameLst>
                                      </p:cBhvr>
                                      <p:to>
                                        <p:strVal val="visible"/>
                                      </p:to>
                                    </p:set>
                                    <p:anim calcmode="lin" valueType="num">
                                      <p:cBhvr additive="base">
                                        <p:cTn id="127" dur="500" fill="hold"/>
                                        <p:tgtEl>
                                          <p:spTgt spid="115776"/>
                                        </p:tgtEl>
                                        <p:attrNameLst>
                                          <p:attrName>ppt_x</p:attrName>
                                        </p:attrNameLst>
                                      </p:cBhvr>
                                      <p:tavLst>
                                        <p:tav tm="0">
                                          <p:val>
                                            <p:strVal val="#ppt_x"/>
                                          </p:val>
                                        </p:tav>
                                        <p:tav tm="100000">
                                          <p:val>
                                            <p:strVal val="#ppt_x"/>
                                          </p:val>
                                        </p:tav>
                                      </p:tavLst>
                                    </p:anim>
                                    <p:anim calcmode="lin" valueType="num">
                                      <p:cBhvr additive="base">
                                        <p:cTn id="128"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6" name="suction.wav"/>
                                        </p:tgtEl>
                                      </p:cMediaNode>
                                    </p:audio>
                                  </p:sub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115773"/>
                                        </p:tgtEl>
                                        <p:attrNameLst>
                                          <p:attrName>style.visibility</p:attrName>
                                        </p:attrNameLst>
                                      </p:cBhvr>
                                      <p:to>
                                        <p:strVal val="visible"/>
                                      </p:to>
                                    </p:set>
                                    <p:animEffect transition="in" filter="wipe(up)">
                                      <p:cBhvr>
                                        <p:cTn id="133" dur="2000"/>
                                        <p:tgtEl>
                                          <p:spTgt spid="115773"/>
                                        </p:tgtEl>
                                      </p:cBhvr>
                                    </p:animEffect>
                                  </p:childTnLst>
                                  <p:subTnLst>
                                    <p:audio>
                                      <p:cMediaNode>
                                        <p:cTn display="0" masterRel="sameClick">
                                          <p:stCondLst>
                                            <p:cond evt="begin" delay="0">
                                              <p:tn val="131"/>
                                            </p:cond>
                                          </p:stCondLst>
                                          <p:endCondLst>
                                            <p:cond evt="onStopAudio" delay="0">
                                              <p:tgtEl>
                                                <p:sldTgt/>
                                              </p:tgtEl>
                                            </p:cond>
                                          </p:endCondLst>
                                        </p:cTn>
                                        <p:tgtEl>
                                          <p:sndTgt r:embed="rId7" name="drumroll.wav"/>
                                        </p:tgtEl>
                                      </p:cMediaNode>
                                    </p:audio>
                                  </p:subTnLst>
                                </p:cTn>
                              </p:par>
                              <p:par>
                                <p:cTn id="134" presetID="22" presetClass="entr" presetSubtype="1" fill="hold" grpId="0" nodeType="withEffect">
                                  <p:stCondLst>
                                    <p:cond delay="0"/>
                                  </p:stCondLst>
                                  <p:childTnLst>
                                    <p:set>
                                      <p:cBhvr>
                                        <p:cTn id="135" dur="1" fill="hold">
                                          <p:stCondLst>
                                            <p:cond delay="0"/>
                                          </p:stCondLst>
                                        </p:cTn>
                                        <p:tgtEl>
                                          <p:spTgt spid="115774"/>
                                        </p:tgtEl>
                                        <p:attrNameLst>
                                          <p:attrName>style.visibility</p:attrName>
                                        </p:attrNameLst>
                                      </p:cBhvr>
                                      <p:to>
                                        <p:strVal val="visible"/>
                                      </p:to>
                                    </p:set>
                                    <p:animEffect transition="in" filter="wipe(up)">
                                      <p:cBhvr>
                                        <p:cTn id="136" dur="2000"/>
                                        <p:tgtEl>
                                          <p:spTgt spid="115774"/>
                                        </p:tgtEl>
                                      </p:cBhvr>
                                    </p:animEffect>
                                  </p:childTnLst>
                                  <p:subTnLst>
                                    <p:audio>
                                      <p:cMediaNode>
                                        <p:cTn display="0" masterRel="sameClick">
                                          <p:stCondLst>
                                            <p:cond evt="begin" delay="0">
                                              <p:tn val="134"/>
                                            </p:cond>
                                          </p:stCondLst>
                                          <p:endCondLst>
                                            <p:cond evt="onStopAudio" delay="0">
                                              <p:tgtEl>
                                                <p:sldTgt/>
                                              </p:tgtEl>
                                            </p:cond>
                                          </p:endCondLst>
                                        </p:cTn>
                                        <p:tgtEl>
                                          <p:sndTgt r:embed="rId7" name="drumroll.wav"/>
                                        </p:tgtEl>
                                      </p:cMediaNode>
                                    </p:audio>
                                  </p:subTnLst>
                                </p:cTn>
                              </p:par>
                              <p:par>
                                <p:cTn id="137" presetID="22" presetClass="entr" presetSubtype="1" fill="hold" grpId="0" nodeType="withEffect">
                                  <p:stCondLst>
                                    <p:cond delay="0"/>
                                  </p:stCondLst>
                                  <p:childTnLst>
                                    <p:set>
                                      <p:cBhvr>
                                        <p:cTn id="138" dur="1" fill="hold">
                                          <p:stCondLst>
                                            <p:cond delay="0"/>
                                          </p:stCondLst>
                                        </p:cTn>
                                        <p:tgtEl>
                                          <p:spTgt spid="115775"/>
                                        </p:tgtEl>
                                        <p:attrNameLst>
                                          <p:attrName>style.visibility</p:attrName>
                                        </p:attrNameLst>
                                      </p:cBhvr>
                                      <p:to>
                                        <p:strVal val="visible"/>
                                      </p:to>
                                    </p:set>
                                    <p:animEffect transition="in" filter="wipe(up)">
                                      <p:cBhvr>
                                        <p:cTn id="139" dur="2000"/>
                                        <p:tgtEl>
                                          <p:spTgt spid="115775"/>
                                        </p:tgtEl>
                                      </p:cBhvr>
                                    </p:animEffect>
                                  </p:childTnLst>
                                  <p:subTnLst>
                                    <p:audio>
                                      <p:cMediaNode>
                                        <p:cTn display="0" masterRel="sameClick">
                                          <p:stCondLst>
                                            <p:cond evt="begin" delay="0">
                                              <p:tn val="137"/>
                                            </p:cond>
                                          </p:stCondLst>
                                          <p:endCondLst>
                                            <p:cond evt="onStopAudio" delay="0">
                                              <p:tgtEl>
                                                <p:sldTgt/>
                                              </p:tgtEl>
                                            </p:cond>
                                          </p:endCondLst>
                                        </p:cTn>
                                        <p:tgtEl>
                                          <p:sndTgt r:embed="rId7" name="drumroll.wav"/>
                                        </p:tgtEl>
                                      </p:cMediaNode>
                                    </p:audio>
                                  </p:sub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15777"/>
                                        </p:tgtEl>
                                        <p:attrNameLst>
                                          <p:attrName>style.visibility</p:attrName>
                                        </p:attrNameLst>
                                      </p:cBhvr>
                                      <p:to>
                                        <p:strVal val="visible"/>
                                      </p:to>
                                    </p:set>
                                    <p:anim calcmode="lin" valueType="num">
                                      <p:cBhvr additive="base">
                                        <p:cTn id="144" dur="500" fill="hold"/>
                                        <p:tgtEl>
                                          <p:spTgt spid="115777"/>
                                        </p:tgtEl>
                                        <p:attrNameLst>
                                          <p:attrName>ppt_x</p:attrName>
                                        </p:attrNameLst>
                                      </p:cBhvr>
                                      <p:tavLst>
                                        <p:tav tm="0">
                                          <p:val>
                                            <p:strVal val="#ppt_x"/>
                                          </p:val>
                                        </p:tav>
                                        <p:tav tm="100000">
                                          <p:val>
                                            <p:strVal val="#ppt_x"/>
                                          </p:val>
                                        </p:tav>
                                      </p:tavLst>
                                    </p:anim>
                                    <p:anim calcmode="lin" valueType="num">
                                      <p:cBhvr additive="base">
                                        <p:cTn id="145"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6" name="suction.wav"/>
                                        </p:tgtEl>
                                      </p:cMediaNode>
                                    </p:audio>
                                  </p:sub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15770"/>
                                        </p:tgtEl>
                                        <p:attrNameLst>
                                          <p:attrName>style.visibility</p:attrName>
                                        </p:attrNameLst>
                                      </p:cBhvr>
                                      <p:to>
                                        <p:strVal val="visible"/>
                                      </p:to>
                                    </p:set>
                                    <p:animEffect transition="in" filter="wipe(right)">
                                      <p:cBhvr>
                                        <p:cTn id="150" dur="2000"/>
                                        <p:tgtEl>
                                          <p:spTgt spid="115770"/>
                                        </p:tgtEl>
                                      </p:cBhvr>
                                    </p:animEffect>
                                  </p:childTnLst>
                                  <p:subTnLst>
                                    <p:audio>
                                      <p:cMediaNode>
                                        <p:cTn display="0" masterRel="sameClick">
                                          <p:stCondLst>
                                            <p:cond evt="begin" delay="0">
                                              <p:tn val="148"/>
                                            </p:cond>
                                          </p:stCondLst>
                                          <p:endCondLst>
                                            <p:cond evt="onStopAudio" delay="0">
                                              <p:tgtEl>
                                                <p:sldTgt/>
                                              </p:tgtEl>
                                            </p:cond>
                                          </p:endCondLst>
                                        </p:cTn>
                                        <p:tgtEl>
                                          <p:sndTgt r:embed="rId7" name="drumroll.wav"/>
                                        </p:tgtEl>
                                      </p:cMediaNode>
                                    </p:audio>
                                  </p:subTnLst>
                                </p:cTn>
                              </p:par>
                              <p:par>
                                <p:cTn id="151" presetID="22" presetClass="entr" presetSubtype="2" fill="hold" grpId="0" nodeType="withEffect">
                                  <p:stCondLst>
                                    <p:cond delay="0"/>
                                  </p:stCondLst>
                                  <p:childTnLst>
                                    <p:set>
                                      <p:cBhvr>
                                        <p:cTn id="152" dur="1" fill="hold">
                                          <p:stCondLst>
                                            <p:cond delay="0"/>
                                          </p:stCondLst>
                                        </p:cTn>
                                        <p:tgtEl>
                                          <p:spTgt spid="115771"/>
                                        </p:tgtEl>
                                        <p:attrNameLst>
                                          <p:attrName>style.visibility</p:attrName>
                                        </p:attrNameLst>
                                      </p:cBhvr>
                                      <p:to>
                                        <p:strVal val="visible"/>
                                      </p:to>
                                    </p:set>
                                    <p:animEffect transition="in" filter="wipe(right)">
                                      <p:cBhvr>
                                        <p:cTn id="153" dur="2000"/>
                                        <p:tgtEl>
                                          <p:spTgt spid="115771"/>
                                        </p:tgtEl>
                                      </p:cBhvr>
                                    </p:animEffect>
                                  </p:childTnLst>
                                  <p:subTnLst>
                                    <p:audio>
                                      <p:cMediaNode>
                                        <p:cTn display="0" masterRel="sameClick">
                                          <p:stCondLst>
                                            <p:cond evt="begin" delay="0">
                                              <p:tn val="151"/>
                                            </p:cond>
                                          </p:stCondLst>
                                          <p:endCondLst>
                                            <p:cond evt="onStopAudio" delay="0">
                                              <p:tgtEl>
                                                <p:sldTgt/>
                                              </p:tgtEl>
                                            </p:cond>
                                          </p:endCondLst>
                                        </p:cTn>
                                        <p:tgtEl>
                                          <p:sndTgt r:embed="rId7" name="drumroll.wav"/>
                                        </p:tgtEl>
                                      </p:cMediaNode>
                                    </p:audio>
                                  </p:subTnLst>
                                </p:cTn>
                              </p:par>
                              <p:par>
                                <p:cTn id="154" presetID="22" presetClass="entr" presetSubtype="2" fill="hold" grpId="0" nodeType="withEffect">
                                  <p:stCondLst>
                                    <p:cond delay="0"/>
                                  </p:stCondLst>
                                  <p:childTnLst>
                                    <p:set>
                                      <p:cBhvr>
                                        <p:cTn id="155" dur="1" fill="hold">
                                          <p:stCondLst>
                                            <p:cond delay="0"/>
                                          </p:stCondLst>
                                        </p:cTn>
                                        <p:tgtEl>
                                          <p:spTgt spid="115772"/>
                                        </p:tgtEl>
                                        <p:attrNameLst>
                                          <p:attrName>style.visibility</p:attrName>
                                        </p:attrNameLst>
                                      </p:cBhvr>
                                      <p:to>
                                        <p:strVal val="visible"/>
                                      </p:to>
                                    </p:set>
                                    <p:animEffect transition="in" filter="wipe(right)">
                                      <p:cBhvr>
                                        <p:cTn id="156" dur="2000"/>
                                        <p:tgtEl>
                                          <p:spTgt spid="115772"/>
                                        </p:tgtEl>
                                      </p:cBhvr>
                                    </p:animEffect>
                                  </p:childTnLst>
                                  <p:subTnLst>
                                    <p:audio>
                                      <p:cMediaNode>
                                        <p:cTn display="0" masterRel="sameClick">
                                          <p:stCondLst>
                                            <p:cond evt="begin" delay="0">
                                              <p:tn val="154"/>
                                            </p:cond>
                                          </p:stCondLst>
                                          <p:endCondLst>
                                            <p:cond evt="onStopAudio" delay="0">
                                              <p:tgtEl>
                                                <p:sldTgt/>
                                              </p:tgtEl>
                                            </p:cond>
                                          </p:endCondLst>
                                        </p:cTn>
                                        <p:tgtEl>
                                          <p:sndTgt r:embed="rId7" name="drumroll.wav"/>
                                        </p:tgtEl>
                                      </p:cMediaNode>
                                    </p:audio>
                                  </p:sub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5778"/>
                                        </p:tgtEl>
                                        <p:attrNameLst>
                                          <p:attrName>style.visibility</p:attrName>
                                        </p:attrNameLst>
                                      </p:cBhvr>
                                      <p:to>
                                        <p:strVal val="visible"/>
                                      </p:to>
                                    </p:set>
                                    <p:animEffect transition="in" filter="fade">
                                      <p:cBhvr>
                                        <p:cTn id="161" dur="3000"/>
                                        <p:tgtEl>
                                          <p:spTgt spid="115778"/>
                                        </p:tgtEl>
                                      </p:cBhvr>
                                    </p:animEffect>
                                  </p:childTnLst>
                                  <p:subTnLst>
                                    <p:audio>
                                      <p:cMediaNode>
                                        <p:cTn display="0" masterRel="sameClick">
                                          <p:stCondLst>
                                            <p:cond evt="begin" delay="0">
                                              <p:tn val="159"/>
                                            </p:cond>
                                          </p:stCondLst>
                                          <p:endCondLst>
                                            <p:cond evt="onStopAudio" delay="0">
                                              <p:tgtEl>
                                                <p:sldTgt/>
                                              </p:tgtEl>
                                            </p:cond>
                                          </p:endCondLst>
                                        </p:cTn>
                                        <p:tgtEl>
                                          <p:sndTgt r:embed="rId8" name="applause.wav"/>
                                        </p:tgtEl>
                                      </p:cMediaNode>
                                    </p:audio>
                                  </p:subTnLst>
                                </p:cTn>
                              </p:par>
                            </p:childTnLst>
                          </p:cTn>
                        </p:par>
                      </p:childTnLst>
                    </p:cTn>
                  </p:par>
                  <p:par>
                    <p:cTn id="162" fill="hold">
                      <p:stCondLst>
                        <p:cond delay="indefinite"/>
                      </p:stCondLst>
                      <p:childTnLst>
                        <p:par>
                          <p:cTn id="163" fill="hold">
                            <p:stCondLst>
                              <p:cond delay="0"/>
                            </p:stCondLst>
                            <p:childTnLst>
                              <p:par>
                                <p:cTn id="164" presetID="2" presetClass="entr" presetSubtype="4" fill="hold" nodeType="clickEffect">
                                  <p:stCondLst>
                                    <p:cond delay="0"/>
                                  </p:stCondLst>
                                  <p:childTnLst>
                                    <p:set>
                                      <p:cBhvr>
                                        <p:cTn id="165" dur="1" fill="hold">
                                          <p:stCondLst>
                                            <p:cond delay="0"/>
                                          </p:stCondLst>
                                        </p:cTn>
                                        <p:tgtEl>
                                          <p:spTgt spid="1280002">
                                            <p:txEl>
                                              <p:pRg st="3" end="3"/>
                                            </p:txEl>
                                          </p:spTgt>
                                        </p:tgtEl>
                                        <p:attrNameLst>
                                          <p:attrName>style.visibility</p:attrName>
                                        </p:attrNameLst>
                                      </p:cBhvr>
                                      <p:to>
                                        <p:strVal val="visible"/>
                                      </p:to>
                                    </p:set>
                                    <p:anim calcmode="lin" valueType="num">
                                      <p:cBhvr additive="base">
                                        <p:cTn id="166" dur="500" fill="hold"/>
                                        <p:tgtEl>
                                          <p:spTgt spid="1280002">
                                            <p:txEl>
                                              <p:pRg st="3" end="3"/>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1280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15779"/>
                                        </p:tgtEl>
                                        <p:attrNameLst>
                                          <p:attrName>style.visibility</p:attrName>
                                        </p:attrNameLst>
                                      </p:cBhvr>
                                      <p:to>
                                        <p:strVal val="visible"/>
                                      </p:to>
                                    </p:set>
                                    <p:anim calcmode="lin" valueType="num">
                                      <p:cBhvr additive="base">
                                        <p:cTn id="172" dur="500" fill="hold"/>
                                        <p:tgtEl>
                                          <p:spTgt spid="115779"/>
                                        </p:tgtEl>
                                        <p:attrNameLst>
                                          <p:attrName>ppt_x</p:attrName>
                                        </p:attrNameLst>
                                      </p:cBhvr>
                                      <p:tavLst>
                                        <p:tav tm="0">
                                          <p:val>
                                            <p:strVal val="#ppt_x"/>
                                          </p:val>
                                        </p:tav>
                                        <p:tav tm="100000">
                                          <p:val>
                                            <p:strVal val="#ppt_x"/>
                                          </p:val>
                                        </p:tav>
                                      </p:tavLst>
                                    </p:anim>
                                    <p:anim calcmode="lin" valueType="num">
                                      <p:cBhvr additive="base">
                                        <p:cTn id="173"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80002">
                                            <p:txEl>
                                              <p:pRg st="4" end="4"/>
                                            </p:txEl>
                                          </p:spTgt>
                                        </p:tgtEl>
                                        <p:attrNameLst>
                                          <p:attrName>style.visibility</p:attrName>
                                        </p:attrNameLst>
                                      </p:cBhvr>
                                      <p:to>
                                        <p:strVal val="visible"/>
                                      </p:to>
                                    </p:set>
                                    <p:anim calcmode="lin" valueType="num">
                                      <p:cBhvr additive="base">
                                        <p:cTn id="178" dur="500" fill="hold"/>
                                        <p:tgtEl>
                                          <p:spTgt spid="1280002">
                                            <p:txEl>
                                              <p:pRg st="4" end="4"/>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1280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80042"/>
                                        </p:tgtEl>
                                        <p:attrNameLst>
                                          <p:attrName>style.visibility</p:attrName>
                                        </p:attrNameLst>
                                      </p:cBhvr>
                                      <p:to>
                                        <p:strVal val="visible"/>
                                      </p:to>
                                    </p:set>
                                    <p:animEffect transition="in" filter="fade">
                                      <p:cBhvr>
                                        <p:cTn id="184" dur="500"/>
                                        <p:tgtEl>
                                          <p:spTgt spid="1280042"/>
                                        </p:tgtEl>
                                      </p:cBhvr>
                                    </p:animEffect>
                                  </p:childTnLst>
                                  <p:subTnLst>
                                    <p:audio>
                                      <p:cMediaNode>
                                        <p:cTn display="0" masterRel="sameClick">
                                          <p:stCondLst>
                                            <p:cond evt="begin" delay="0">
                                              <p:tn val="182"/>
                                            </p:cond>
                                          </p:stCondLst>
                                          <p:endCondLst>
                                            <p:cond evt="onStopAudio" delay="0">
                                              <p:tgtEl>
                                                <p:sldTgt/>
                                              </p:tgtEl>
                                            </p:cond>
                                          </p:endCondLst>
                                        </p:cTn>
                                        <p:tgtEl>
                                          <p:sndTgt r:embed="rId3" name="camera.wav"/>
                                        </p:tgtEl>
                                      </p:cMediaNode>
                                    </p:audio>
                                  </p:sub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15787"/>
                                        </p:tgtEl>
                                        <p:attrNameLst>
                                          <p:attrName>style.visibility</p:attrName>
                                        </p:attrNameLst>
                                      </p:cBhvr>
                                      <p:to>
                                        <p:strVal val="visible"/>
                                      </p:to>
                                    </p:set>
                                    <p:anim calcmode="lin" valueType="num">
                                      <p:cBhvr additive="base">
                                        <p:cTn id="189" dur="500" fill="hold"/>
                                        <p:tgtEl>
                                          <p:spTgt spid="115787"/>
                                        </p:tgtEl>
                                        <p:attrNameLst>
                                          <p:attrName>ppt_x</p:attrName>
                                        </p:attrNameLst>
                                      </p:cBhvr>
                                      <p:tavLst>
                                        <p:tav tm="0">
                                          <p:val>
                                            <p:strVal val="#ppt_x"/>
                                          </p:val>
                                        </p:tav>
                                        <p:tav tm="100000">
                                          <p:val>
                                            <p:strVal val="#ppt_x"/>
                                          </p:val>
                                        </p:tav>
                                      </p:tavLst>
                                    </p:anim>
                                    <p:anim calcmode="lin" valueType="num">
                                      <p:cBhvr additive="base">
                                        <p:cTn id="19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0"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0"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wind generators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most obvious features of a wind generator are the rotor blades.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nacelle contains a gearbox, and a generator.</a:t>
            </a:r>
          </a:p>
        </p:txBody>
      </p:sp>
      <p:sp>
        <p:nvSpPr>
          <p:cNvPr id="6656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2052" name="Picture 4" descr="diagram_2_resize"/>
          <p:cNvPicPr>
            <a:picLocks noChangeAspect="1" noChangeArrowheads="1"/>
          </p:cNvPicPr>
          <p:nvPr/>
        </p:nvPicPr>
        <p:blipFill>
          <a:blip r:embed="rId5" cstate="print"/>
          <a:srcRect t="10915" b="12125"/>
          <a:stretch>
            <a:fillRect/>
          </a:stretch>
        </p:blipFill>
        <p:spPr bwMode="auto">
          <a:xfrm>
            <a:off x="407988" y="3195638"/>
            <a:ext cx="5053012" cy="3294062"/>
          </a:xfrm>
          <a:prstGeom prst="rect">
            <a:avLst/>
          </a:prstGeom>
          <a:ln>
            <a:noFill/>
          </a:ln>
          <a:effectLst>
            <a:outerShdw blurRad="292100" dist="139700" dir="2700000" algn="tl" rotWithShape="0">
              <a:srgbClr val="333333">
                <a:alpha val="65000"/>
              </a:srgbClr>
            </a:outerShdw>
          </a:effectLst>
        </p:spPr>
      </p:pic>
      <p:pic>
        <p:nvPicPr>
          <p:cNvPr id="1282053" name="Picture 5" descr="wind_en_1370"/>
          <p:cNvPicPr>
            <a:picLocks noChangeAspect="1" noChangeArrowheads="1"/>
          </p:cNvPicPr>
          <p:nvPr/>
        </p:nvPicPr>
        <p:blipFill>
          <a:blip r:embed="rId6" cstate="print"/>
          <a:srcRect l="3566" r="3841" b="10725"/>
          <a:stretch>
            <a:fillRect/>
          </a:stretch>
        </p:blipFill>
        <p:spPr bwMode="auto">
          <a:xfrm>
            <a:off x="5661025" y="3186113"/>
            <a:ext cx="3262313" cy="3298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1" end="1"/>
                                            </p:txEl>
                                          </p:spTgt>
                                        </p:tgtEl>
                                        <p:attrNameLst>
                                          <p:attrName>style.visibility</p:attrName>
                                        </p:attrNameLst>
                                      </p:cBhvr>
                                      <p:to>
                                        <p:strVal val="visible"/>
                                      </p:to>
                                    </p:set>
                                    <p:anim calcmode="lin" valueType="num">
                                      <p:cBhvr additive="base">
                                        <p:cTn id="7"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2053"/>
                                        </p:tgtEl>
                                        <p:attrNameLst>
                                          <p:attrName>style.visibility</p:attrName>
                                        </p:attrNameLst>
                                      </p:cBhvr>
                                      <p:to>
                                        <p:strVal val="visible"/>
                                      </p:to>
                                    </p:set>
                                    <p:anim calcmode="lin" valueType="num">
                                      <p:cBhvr>
                                        <p:cTn id="11" dur="500" fill="hold"/>
                                        <p:tgtEl>
                                          <p:spTgt spid="1282053"/>
                                        </p:tgtEl>
                                        <p:attrNameLst>
                                          <p:attrName>ppt_w</p:attrName>
                                        </p:attrNameLst>
                                      </p:cBhvr>
                                      <p:tavLst>
                                        <p:tav tm="0">
                                          <p:val>
                                            <p:fltVal val="0"/>
                                          </p:val>
                                        </p:tav>
                                        <p:tav tm="100000">
                                          <p:val>
                                            <p:strVal val="#ppt_w"/>
                                          </p:val>
                                        </p:tav>
                                      </p:tavLst>
                                    </p:anim>
                                    <p:anim calcmode="lin" valueType="num">
                                      <p:cBhvr>
                                        <p:cTn id="12" dur="500" fill="hold"/>
                                        <p:tgtEl>
                                          <p:spTgt spid="1282053"/>
                                        </p:tgtEl>
                                        <p:attrNameLst>
                                          <p:attrName>ppt_h</p:attrName>
                                        </p:attrNameLst>
                                      </p:cBhvr>
                                      <p:tavLst>
                                        <p:tav tm="0">
                                          <p:val>
                                            <p:fltVal val="0"/>
                                          </p:val>
                                        </p:tav>
                                        <p:tav tm="100000">
                                          <p:val>
                                            <p:strVal val="#ppt_h"/>
                                          </p:val>
                                        </p:tav>
                                      </p:tavLst>
                                    </p:anim>
                                    <p:animEffect transition="in" filter="fade">
                                      <p:cBhvr>
                                        <p:cTn id="13" dur="500"/>
                                        <p:tgtEl>
                                          <p:spTgt spid="12820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2050">
                                            <p:txEl>
                                              <p:pRg st="2" end="2"/>
                                            </p:txEl>
                                          </p:spTgt>
                                        </p:tgtEl>
                                        <p:attrNameLst>
                                          <p:attrName>style.visibility</p:attrName>
                                        </p:attrNameLst>
                                      </p:cBhvr>
                                      <p:to>
                                        <p:strVal val="visible"/>
                                      </p:to>
                                    </p:set>
                                    <p:anim calcmode="lin" valueType="num">
                                      <p:cBhvr additive="base">
                                        <p:cTn id="18"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1282052"/>
                                        </p:tgtEl>
                                        <p:attrNameLst>
                                          <p:attrName>style.visibility</p:attrName>
                                        </p:attrNameLst>
                                      </p:cBhvr>
                                      <p:to>
                                        <p:strVal val="visible"/>
                                      </p:to>
                                    </p:set>
                                    <p:anim calcmode="lin" valueType="num">
                                      <p:cBhvr>
                                        <p:cTn id="22" dur="500" fill="hold"/>
                                        <p:tgtEl>
                                          <p:spTgt spid="1282052"/>
                                        </p:tgtEl>
                                        <p:attrNameLst>
                                          <p:attrName>ppt_w</p:attrName>
                                        </p:attrNameLst>
                                      </p:cBhvr>
                                      <p:tavLst>
                                        <p:tav tm="0">
                                          <p:val>
                                            <p:fltVal val="0"/>
                                          </p:val>
                                        </p:tav>
                                        <p:tav tm="100000">
                                          <p:val>
                                            <p:strVal val="#ppt_w"/>
                                          </p:val>
                                        </p:tav>
                                      </p:tavLst>
                                    </p:anim>
                                    <p:anim calcmode="lin" valueType="num">
                                      <p:cBhvr>
                                        <p:cTn id="23" dur="500" fill="hold"/>
                                        <p:tgtEl>
                                          <p:spTgt spid="1282052"/>
                                        </p:tgtEl>
                                        <p:attrNameLst>
                                          <p:attrName>ppt_h</p:attrName>
                                        </p:attrNameLst>
                                      </p:cBhvr>
                                      <p:tavLst>
                                        <p:tav tm="0">
                                          <p:val>
                                            <p:fltVal val="0"/>
                                          </p:val>
                                        </p:tav>
                                        <p:tav tm="100000">
                                          <p:val>
                                            <p:strVal val="#ppt_h"/>
                                          </p:val>
                                        </p:tav>
                                      </p:tavLst>
                                    </p:anim>
                                    <p:animEffect transition="in" filter="fade">
                                      <p:cBhvr>
                                        <p:cTn id="24" dur="500"/>
                                        <p:tgtEl>
                                          <p:spTgt spid="128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84118" name="Rectangle 2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rPr>
                  <a:t>Determine the power that may be delivered by a wind generator, assuming that the wind kinetic energy is completely converted into mechanical energy.</a:t>
                </a:r>
              </a:p>
              <a:p>
                <a:pPr>
                  <a:spcBef>
                    <a:spcPct val="20000"/>
                  </a:spcBef>
                </a:pPr>
                <a:r>
                  <a:rPr lang="en-US" sz="2400" dirty="0" err="1">
                    <a:solidFill>
                      <a:srgbClr val="000000"/>
                    </a:solidFill>
                    <a:latin typeface="Arial" charset="0"/>
                    <a:cs typeface="Times New Roman" pitchFamily="18" charset="0"/>
                  </a:rPr>
                  <a:t>SOLUTION:Assume</a:t>
                </a:r>
                <a:r>
                  <a:rPr lang="en-US" sz="2400" dirty="0">
                    <a:solidFill>
                      <a:srgbClr val="000000"/>
                    </a:solidFill>
                    <a:latin typeface="Arial" charset="0"/>
                    <a:cs typeface="Times New Roman" pitchFamily="18" charset="0"/>
                  </a:rPr>
                  <a:t> a rotor blade radius of </a:t>
                </a:r>
                <a:r>
                  <a:rPr lang="en-US" sz="2400" i="1" dirty="0">
                    <a:solidFill>
                      <a:srgbClr val="000000"/>
                    </a:solidFill>
                    <a:latin typeface="Arial" charset="0"/>
                    <a:cs typeface="Times New Roman" pitchFamily="18" charset="0"/>
                  </a:rPr>
                  <a:t>r</a:t>
                </a:r>
                <a:r>
                  <a:rPr lang="en-US" sz="2400" dirty="0">
                    <a:solidFill>
                      <a:srgbClr val="000000"/>
                    </a:solidFill>
                    <a:latin typeface="Arial" charset="0"/>
                    <a:cs typeface="Times New Roman" pitchFamily="18" charset="0"/>
                  </a:rPr>
                  <a:t>.</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volume of air that moves through                               the blades in a time </a:t>
                </a:r>
                <a:r>
                  <a:rPr lang="en-US" sz="2400" i="1" dirty="0">
                    <a:solidFill>
                      <a:srgbClr val="000000"/>
                    </a:solidFill>
                    <a:latin typeface="Arial" charset="0"/>
                    <a:cs typeface="Times New Roman" pitchFamily="18" charset="0"/>
                  </a:rPr>
                  <a:t>t</a:t>
                </a:r>
                <a:r>
                  <a:rPr lang="en-US" sz="2400" dirty="0">
                    <a:solidFill>
                      <a:srgbClr val="000000"/>
                    </a:solidFill>
                    <a:latin typeface="Arial" charset="0"/>
                    <a:cs typeface="Times New Roman" pitchFamily="18" charset="0"/>
                  </a:rPr>
                  <a:t>  is given by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rPr>
                      <m:t>𝑉</m:t>
                    </m:r>
                    <m:r>
                      <a:rPr lang="en-US" sz="2400" b="0" i="1" dirty="0" smtClean="0">
                        <a:solidFill>
                          <a:srgbClr val="000000"/>
                        </a:solidFill>
                        <a:latin typeface="Cambria Math" panose="02040503050406030204" pitchFamily="18" charset="0"/>
                        <a:cs typeface="Times New Roman" pitchFamily="18" charset="0"/>
                      </a:rPr>
                      <m:t>=</m:t>
                    </m:r>
                    <m:r>
                      <a:rPr lang="en-US" sz="2400" i="1" dirty="0" smtClean="0">
                        <a:solidFill>
                          <a:srgbClr val="000000"/>
                        </a:solidFill>
                        <a:latin typeface="Cambria Math" panose="02040503050406030204" pitchFamily="18" charset="0"/>
                        <a:cs typeface="Times New Roman" pitchFamily="18" charset="0"/>
                      </a:rPr>
                      <m:t>𝐴</m:t>
                    </m:r>
                    <m:r>
                      <a:rPr lang="en-US" sz="2400" i="1" dirty="0">
                        <a:solidFill>
                          <a:srgbClr val="000000"/>
                        </a:solidFill>
                        <a:latin typeface="Cambria Math" panose="02040503050406030204" pitchFamily="18" charset="0"/>
                        <a:cs typeface="Times New Roman" pitchFamily="18" charset="0"/>
                        <a:sym typeface="Symbol" pitchFamily="18" charset="2"/>
                      </a:rPr>
                      <m:t>𝑑</m:t>
                    </m:r>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err="1">
                        <a:solidFill>
                          <a:srgbClr val="000000"/>
                        </a:solidFill>
                        <a:latin typeface="Cambria Math" panose="02040503050406030204" pitchFamily="18" charset="0"/>
                        <a:cs typeface="Times New Roman" pitchFamily="18" charset="0"/>
                        <a:sym typeface="Symbol" pitchFamily="18" charset="2"/>
                      </a:rPr>
                      <m:t>𝐴𝑣𝑡</m:t>
                    </m:r>
                  </m:oMath>
                </a14:m>
                <a:r>
                  <a:rPr lang="en-US" sz="2400" dirty="0">
                    <a:solidFill>
                      <a:srgbClr val="000000"/>
                    </a:solidFill>
                    <a:latin typeface="Arial" charset="0"/>
                    <a:cs typeface="Times New Roman" pitchFamily="18" charset="0"/>
                    <a:sym typeface="Symbol" pitchFamily="18" charset="2"/>
                  </a:rPr>
                  <a:t>, where </a:t>
                </a:r>
                <a:r>
                  <a:rPr lang="en-US" sz="2400" i="1" dirty="0">
                    <a:solidFill>
                      <a:srgbClr val="000000"/>
                    </a:solidFill>
                    <a:latin typeface="Arial" charset="0"/>
                    <a:cs typeface="Times New Roman" pitchFamily="18" charset="0"/>
                    <a:sym typeface="Symbol" pitchFamily="18" charset="2"/>
                  </a:rPr>
                  <a:t>v</a:t>
                </a:r>
                <a:r>
                  <a:rPr lang="en-US" sz="2400" dirty="0">
                    <a:solidFill>
                      <a:srgbClr val="000000"/>
                    </a:solidFill>
                    <a:latin typeface="Arial" charset="0"/>
                    <a:cs typeface="Times New Roman" pitchFamily="18" charset="0"/>
                    <a:sym typeface="Symbol" pitchFamily="18" charset="2"/>
                  </a:rPr>
                  <a:t> is the speed of                                the air and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𝐴</m:t>
                    </m:r>
                    <m:r>
                      <a:rPr lang="en-US" sz="2400" i="1" dirty="0" smtClean="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sSup>
                      <m:sSupPr>
                        <m:ctrlPr>
                          <a:rPr lang="en-US" sz="24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sz="24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𝑟</m:t>
                        </m:r>
                      </m:e>
                      <m:sup>
                        <m:r>
                          <a:rPr lang="en-US" sz="24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2</m:t>
                        </m:r>
                      </m:sup>
                    </m:sSup>
                  </m:oMath>
                </a14:m>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mass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rPr>
                      <m:t>𝑚</m:t>
                    </m:r>
                  </m:oMath>
                </a14:m>
                <a:r>
                  <a:rPr lang="en-US" sz="2400" dirty="0">
                    <a:solidFill>
                      <a:srgbClr val="000000"/>
                    </a:solidFill>
                    <a:latin typeface="Arial" charset="0"/>
                    <a:cs typeface="Times New Roman" pitchFamily="18" charset="0"/>
                  </a:rPr>
                  <a:t> is thus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rPr>
                      <m:t>𝑚</m:t>
                    </m:r>
                    <m:r>
                      <a:rPr lang="en-US" sz="2400" i="1" dirty="0" smtClean="0">
                        <a:solidFill>
                          <a:srgbClr val="000000"/>
                        </a:solidFill>
                        <a:latin typeface="Cambria Math" panose="02040503050406030204" pitchFamily="18" charset="0"/>
                        <a:cs typeface="Times New Roman" pitchFamily="18" charset="0"/>
                      </a:rPr>
                      <m:t>=</m:t>
                    </m:r>
                    <m:r>
                      <a:rPr lang="en-US" sz="24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𝜌</m:t>
                    </m:r>
                    <m:r>
                      <a:rPr lang="en-US" sz="2400" i="1" dirty="0" smtClean="0">
                        <a:solidFill>
                          <a:srgbClr val="000000"/>
                        </a:solidFill>
                        <a:latin typeface="Cambria Math" panose="02040503050406030204" pitchFamily="18" charset="0"/>
                        <a:cs typeface="Times New Roman" pitchFamily="18" charset="0"/>
                        <a:sym typeface="Symbol" pitchFamily="18" charset="2"/>
                      </a:rPr>
                      <m:t>𝑉</m:t>
                    </m:r>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𝜌</m:t>
                    </m:r>
                    <m:r>
                      <a:rPr lang="en-US" sz="2400" i="1" dirty="0" err="1">
                        <a:solidFill>
                          <a:srgbClr val="000000"/>
                        </a:solidFill>
                        <a:latin typeface="Cambria Math" panose="02040503050406030204" pitchFamily="18" charset="0"/>
                        <a:cs typeface="Times New Roman" pitchFamily="18" charset="0"/>
                        <a:sym typeface="Symbol" pitchFamily="18" charset="2"/>
                      </a:rPr>
                      <m:t>𝐴𝑣𝑡</m:t>
                    </m:r>
                  </m:oMath>
                </a14:m>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dirty="0">
                    <a:solidFill>
                      <a:srgbClr val="000000"/>
                    </a:solidFill>
                    <a:latin typeface="Arial" charset="0"/>
                    <a:cs typeface="Times New Roman" pitchFamily="18" charset="0"/>
                    <a:sym typeface="Symbol" pitchFamily="18" charset="2"/>
                  </a:rPr>
                  <a:t></a:t>
                </a:r>
                <a14:m>
                  <m:oMath xmlns:m="http://schemas.openxmlformats.org/officeDocument/2006/math">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𝐸</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𝐾</m:t>
                        </m:r>
                      </m:sub>
                    </m:sSub>
                    <m:r>
                      <a:rPr lang="en-US" sz="2400" i="1" dirty="0">
                        <a:solidFill>
                          <a:srgbClr val="000000"/>
                        </a:solidFill>
                        <a:latin typeface="Cambria Math" panose="02040503050406030204" pitchFamily="18" charset="0"/>
                        <a:cs typeface="Times New Roman" pitchFamily="18" charset="0"/>
                        <a:sym typeface="Symbol" pitchFamily="18" charset="2"/>
                      </a:rPr>
                      <m:t>=</m:t>
                    </m:r>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smtClean="0">
                            <a:solidFill>
                              <a:srgbClr val="000000"/>
                            </a:solidFill>
                            <a:latin typeface="Cambria Math" panose="02040503050406030204" pitchFamily="18" charset="0"/>
                            <a:cs typeface="Times New Roman" pitchFamily="18" charset="0"/>
                            <a:sym typeface="Symbol" pitchFamily="18" charset="2"/>
                          </a:rPr>
                          <m:t>½</m:t>
                        </m:r>
                      </m:e>
                    </m:d>
                    <m:r>
                      <a:rPr lang="en-US" sz="2400" i="1" dirty="0" smtClean="0">
                        <a:solidFill>
                          <a:srgbClr val="000000"/>
                        </a:solidFill>
                        <a:latin typeface="Cambria Math" panose="02040503050406030204" pitchFamily="18" charset="0"/>
                        <a:cs typeface="Times New Roman" pitchFamily="18" charset="0"/>
                        <a:sym typeface="Symbol" pitchFamily="18" charset="2"/>
                      </a:rPr>
                      <m:t>𝑚</m:t>
                    </m:r>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sz="2400" i="1" dirty="0" smtClean="0">
                            <a:solidFill>
                              <a:srgbClr val="000000"/>
                            </a:solidFill>
                            <a:latin typeface="Cambria Math" panose="02040503050406030204" pitchFamily="18" charset="0"/>
                            <a:cs typeface="Times New Roman" pitchFamily="18" charset="0"/>
                            <a:sym typeface="Symbol" pitchFamily="18" charset="2"/>
                          </a:rPr>
                          <m:t>𝑣</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𝜌</m:t>
                    </m:r>
                    <m:r>
                      <a:rPr lang="en-US" sz="2400" i="1" dirty="0">
                        <a:solidFill>
                          <a:srgbClr val="000000"/>
                        </a:solidFill>
                        <a:latin typeface="Cambria Math" panose="02040503050406030204" pitchFamily="18" charset="0"/>
                        <a:cs typeface="Times New Roman" pitchFamily="18" charset="0"/>
                        <a:sym typeface="Symbol" pitchFamily="18" charset="2"/>
                      </a:rPr>
                      <m:t>𝐴𝑣𝑡</m:t>
                    </m:r>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sz="2400" i="1" dirty="0">
                            <a:solidFill>
                              <a:srgbClr val="000000"/>
                            </a:solidFill>
                            <a:latin typeface="Cambria Math" panose="02040503050406030204" pitchFamily="18" charset="0"/>
                            <a:cs typeface="Times New Roman" pitchFamily="18" charset="0"/>
                            <a:sym typeface="Symbol" pitchFamily="18" charset="2"/>
                          </a:rPr>
                          <m:t>𝑣</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𝜌</m:t>
                    </m:r>
                    <m:r>
                      <a:rPr lang="en-US" sz="2400" i="1" dirty="0">
                        <a:solidFill>
                          <a:srgbClr val="000000"/>
                        </a:solidFill>
                        <a:latin typeface="Cambria Math" panose="02040503050406030204" pitchFamily="18" charset="0"/>
                        <a:cs typeface="Times New Roman" pitchFamily="18" charset="0"/>
                        <a:sym typeface="Symbol" pitchFamily="18" charset="2"/>
                      </a:rPr>
                      <m:t>𝐴</m:t>
                    </m:r>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sz="2400" i="1" dirty="0">
                            <a:solidFill>
                              <a:srgbClr val="000000"/>
                            </a:solidFill>
                            <a:latin typeface="Cambria Math" panose="02040503050406030204" pitchFamily="18" charset="0"/>
                            <a:cs typeface="Times New Roman" pitchFamily="18" charset="0"/>
                            <a:sym typeface="Symbol" pitchFamily="18" charset="2"/>
                          </a:rPr>
                          <m:t>𝑣</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3</m:t>
                        </m:r>
                      </m:sup>
                    </m:sSup>
                    <m:r>
                      <a:rPr lang="en-US" sz="2400" i="1" dirty="0">
                        <a:solidFill>
                          <a:srgbClr val="000000"/>
                        </a:solidFill>
                        <a:latin typeface="Cambria Math" panose="02040503050406030204" pitchFamily="18" charset="0"/>
                        <a:cs typeface="Times New Roman" pitchFamily="18" charset="0"/>
                        <a:sym typeface="Symbol" pitchFamily="18" charset="2"/>
                      </a:rPr>
                      <m:t>𝑡</m:t>
                    </m:r>
                  </m:oMath>
                </a14:m>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Power is </a:t>
                </a:r>
                <a14:m>
                  <m:oMath xmlns:m="http://schemas.openxmlformats.org/officeDocument/2006/math">
                    <m:f>
                      <m:fPr>
                        <m:ctrlPr>
                          <a:rPr lang="en-US" b="0" i="1" dirty="0">
                            <a:solidFill>
                              <a:srgbClr val="000000"/>
                            </a:solidFill>
                            <a:latin typeface="Cambria Math" panose="02040503050406030204" pitchFamily="18" charset="0"/>
                            <a:cs typeface="Times New Roman" pitchFamily="18" charset="0"/>
                          </a:rPr>
                        </m:ctrlPr>
                      </m:fPr>
                      <m:num>
                        <m:sSub>
                          <m:sSubPr>
                            <m:ctrlPr>
                              <a:rPr lang="en-US" b="0" i="1" dirty="0" smtClean="0">
                                <a:solidFill>
                                  <a:srgbClr val="000000"/>
                                </a:solidFill>
                                <a:latin typeface="Cambria Math" panose="02040503050406030204" pitchFamily="18" charset="0"/>
                                <a:cs typeface="Times New Roman" pitchFamily="18" charset="0"/>
                              </a:rPr>
                            </m:ctrlPr>
                          </m:sSubPr>
                          <m:e>
                            <m:r>
                              <a:rPr lang="en-US" i="1" dirty="0" smtClean="0">
                                <a:solidFill>
                                  <a:srgbClr val="000000"/>
                                </a:solidFill>
                                <a:latin typeface="Cambria Math" panose="02040503050406030204" pitchFamily="18" charset="0"/>
                                <a:cs typeface="Times New Roman" pitchFamily="18" charset="0"/>
                              </a:rPr>
                              <m:t>𝐸</m:t>
                            </m:r>
                          </m:e>
                          <m:sub>
                            <m:r>
                              <a:rPr lang="en-US" b="0" i="1" dirty="0" smtClean="0">
                                <a:solidFill>
                                  <a:srgbClr val="000000"/>
                                </a:solidFill>
                                <a:latin typeface="Cambria Math" panose="02040503050406030204" pitchFamily="18" charset="0"/>
                                <a:cs typeface="Times New Roman" pitchFamily="18" charset="0"/>
                              </a:rPr>
                              <m:t>𝐾</m:t>
                            </m:r>
                          </m:sub>
                        </m:sSub>
                      </m:num>
                      <m:den>
                        <m:r>
                          <a:rPr lang="en-US" i="1" dirty="0">
                            <a:solidFill>
                              <a:srgbClr val="000000"/>
                            </a:solidFill>
                            <a:latin typeface="Cambria Math" panose="02040503050406030204" pitchFamily="18" charset="0"/>
                            <a:cs typeface="Times New Roman" pitchFamily="18" charset="0"/>
                          </a:rPr>
                          <m:t>𝑡</m:t>
                        </m:r>
                      </m:den>
                    </m:f>
                    <m:r>
                      <a:rPr lang="en-US" i="1" dirty="0">
                        <a:solidFill>
                          <a:srgbClr val="000000"/>
                        </a:solidFill>
                        <a:latin typeface="Cambria Math" panose="02040503050406030204" pitchFamily="18" charset="0"/>
                        <a:cs typeface="Times New Roman" pitchFamily="18" charset="0"/>
                      </a:rPr>
                      <m:t>  </m:t>
                    </m:r>
                  </m:oMath>
                </a14:m>
                <a:r>
                  <a:rPr lang="en-US" sz="2400" dirty="0">
                    <a:solidFill>
                      <a:srgbClr val="000000"/>
                    </a:solidFill>
                    <a:latin typeface="Arial" charset="0"/>
                    <a:cs typeface="Times New Roman" pitchFamily="18" charset="0"/>
                  </a:rPr>
                  <a:t>so that</a:t>
                </a:r>
                <a:r>
                  <a:rPr lang="en-US" sz="2400" dirty="0">
                    <a:solidFill>
                      <a:srgbClr val="000000"/>
                    </a:solidFill>
                    <a:latin typeface="Arial" charset="0"/>
                    <a:cs typeface="Times New Roman" pitchFamily="18" charset="0"/>
                    <a:sym typeface="Symbol" pitchFamily="18" charset="2"/>
                  </a:rPr>
                  <a:t> </a:t>
                </a:r>
              </a:p>
            </p:txBody>
          </p:sp>
        </mc:Choice>
        <mc:Fallback xmlns="">
          <p:sp>
            <p:nvSpPr>
              <p:cNvPr id="1284118" name="Rectangle 22"/>
              <p:cNvSpPr>
                <a:spLocks noRot="1" noChangeAspect="1" noMove="1" noResize="1" noEditPoints="1" noAdjustHandles="1" noChangeArrowheads="1" noChangeShapeType="1" noTextEdit="1"/>
              </p:cNvSpPr>
              <p:nvPr/>
            </p:nvSpPr>
            <p:spPr bwMode="auto">
              <a:xfrm>
                <a:off x="674688" y="1836738"/>
                <a:ext cx="7772400" cy="5021262"/>
              </a:xfrm>
              <a:prstGeom prst="rect">
                <a:avLst/>
              </a:prstGeom>
              <a:blipFill>
                <a:blip r:embed="rId6"/>
                <a:stretch>
                  <a:fillRect l="-1255" t="-850" r="-4627"/>
                </a:stretch>
              </a:blipFill>
              <a:ln w="9525">
                <a:noFill/>
                <a:miter lim="800000"/>
                <a:headEnd/>
                <a:tailEnd/>
              </a:ln>
            </p:spPr>
            <p:txBody>
              <a:bodyPr/>
              <a:lstStyle/>
              <a:p>
                <a:r>
                  <a:rPr lang="en-US">
                    <a:noFill/>
                  </a:rPr>
                  <a:t> </a:t>
                </a:r>
              </a:p>
            </p:txBody>
          </p:sp>
        </mc:Fallback>
      </mc:AlternateContent>
      <p:sp>
        <p:nvSpPr>
          <p:cNvPr id="128409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6758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4100" name="Picture 4"/>
          <p:cNvPicPr>
            <a:picLocks noChangeAspect="1" noChangeArrowheads="1"/>
          </p:cNvPicPr>
          <p:nvPr/>
        </p:nvPicPr>
        <p:blipFill>
          <a:blip r:embed="rId7" cstate="print">
            <a:clrChange>
              <a:clrFrom>
                <a:srgbClr val="FFFFFF"/>
              </a:clrFrom>
              <a:clrTo>
                <a:srgbClr val="FFFFFF">
                  <a:alpha val="0"/>
                </a:srgbClr>
              </a:clrTo>
            </a:clrChange>
            <a:lum contrast="-32000"/>
          </a:blip>
          <a:srcRect/>
          <a:stretch>
            <a:fillRect/>
          </a:stretch>
        </p:blipFill>
        <p:spPr bwMode="auto">
          <a:xfrm>
            <a:off x="6494463" y="3171825"/>
            <a:ext cx="1571625" cy="3724275"/>
          </a:xfrm>
          <a:prstGeom prst="rect">
            <a:avLst/>
          </a:prstGeom>
          <a:noFill/>
          <a:ln w="9525">
            <a:noFill/>
            <a:miter lim="800000"/>
            <a:headEnd/>
            <a:tailEnd/>
          </a:ln>
        </p:spPr>
      </p:pic>
      <p:sp>
        <p:nvSpPr>
          <p:cNvPr id="1284101" name="Oval 5"/>
          <p:cNvSpPr>
            <a:spLocks noChangeArrowheads="1"/>
          </p:cNvSpPr>
          <p:nvPr/>
        </p:nvSpPr>
        <p:spPr bwMode="auto">
          <a:xfrm>
            <a:off x="6545263" y="3140075"/>
            <a:ext cx="1577975" cy="1949450"/>
          </a:xfrm>
          <a:prstGeom prst="ellipse">
            <a:avLst/>
          </a:prstGeom>
          <a:solidFill>
            <a:schemeClr val="accent1">
              <a:alpha val="38823"/>
            </a:schemeClr>
          </a:solidFill>
          <a:ln w="9525">
            <a:solidFill>
              <a:schemeClr val="tx1"/>
            </a:solidFill>
            <a:round/>
            <a:headEnd/>
            <a:tailEnd/>
          </a:ln>
        </p:spPr>
        <p:txBody>
          <a:bodyPr wrap="none" anchor="ctr"/>
          <a:lstStyle/>
          <a:p>
            <a:endParaRPr lang="en-US"/>
          </a:p>
        </p:txBody>
      </p:sp>
      <p:grpSp>
        <p:nvGrpSpPr>
          <p:cNvPr id="2" name="Group 6"/>
          <p:cNvGrpSpPr>
            <a:grpSpLocks/>
          </p:cNvGrpSpPr>
          <p:nvPr/>
        </p:nvGrpSpPr>
        <p:grpSpPr bwMode="auto">
          <a:xfrm>
            <a:off x="7270750" y="3141663"/>
            <a:ext cx="1804988" cy="2084387"/>
            <a:chOff x="3852" y="1955"/>
            <a:chExt cx="1137" cy="1313"/>
          </a:xfrm>
        </p:grpSpPr>
        <p:sp>
          <p:nvSpPr>
            <p:cNvPr id="67604" name="Oval 7"/>
            <p:cNvSpPr>
              <a:spLocks noChangeArrowheads="1"/>
            </p:cNvSpPr>
            <p:nvPr/>
          </p:nvSpPr>
          <p:spPr bwMode="auto">
            <a:xfrm>
              <a:off x="3995" y="2039"/>
              <a:ext cx="994" cy="1228"/>
            </a:xfrm>
            <a:prstGeom prst="ellipse">
              <a:avLst/>
            </a:prstGeom>
            <a:noFill/>
            <a:ln w="28575">
              <a:solidFill>
                <a:schemeClr val="tx1"/>
              </a:solidFill>
              <a:round/>
              <a:headEnd/>
              <a:tailEnd/>
            </a:ln>
          </p:spPr>
          <p:txBody>
            <a:bodyPr wrap="none" anchor="ctr"/>
            <a:lstStyle/>
            <a:p>
              <a:endParaRPr lang="en-US"/>
            </a:p>
          </p:txBody>
        </p:sp>
        <p:sp>
          <p:nvSpPr>
            <p:cNvPr id="67605" name="Line 8"/>
            <p:cNvSpPr>
              <a:spLocks noChangeShapeType="1"/>
            </p:cNvSpPr>
            <p:nvPr/>
          </p:nvSpPr>
          <p:spPr bwMode="auto">
            <a:xfrm>
              <a:off x="3911" y="1955"/>
              <a:ext cx="591" cy="84"/>
            </a:xfrm>
            <a:prstGeom prst="line">
              <a:avLst/>
            </a:prstGeom>
            <a:noFill/>
            <a:ln w="28575">
              <a:solidFill>
                <a:schemeClr val="tx1"/>
              </a:solidFill>
              <a:round/>
              <a:headEnd/>
              <a:tailEnd/>
            </a:ln>
          </p:spPr>
          <p:txBody>
            <a:bodyPr/>
            <a:lstStyle/>
            <a:p>
              <a:endParaRPr lang="en-US"/>
            </a:p>
          </p:txBody>
        </p:sp>
        <p:sp>
          <p:nvSpPr>
            <p:cNvPr id="67606" name="Line 9"/>
            <p:cNvSpPr>
              <a:spLocks noChangeShapeType="1"/>
            </p:cNvSpPr>
            <p:nvPr/>
          </p:nvSpPr>
          <p:spPr bwMode="auto">
            <a:xfrm>
              <a:off x="3852" y="3184"/>
              <a:ext cx="591" cy="84"/>
            </a:xfrm>
            <a:prstGeom prst="line">
              <a:avLst/>
            </a:prstGeom>
            <a:noFill/>
            <a:ln w="28575">
              <a:solidFill>
                <a:schemeClr val="tx1"/>
              </a:solidFill>
              <a:round/>
              <a:headEnd/>
              <a:tailEnd/>
            </a:ln>
          </p:spPr>
          <p:txBody>
            <a:bodyPr/>
            <a:lstStyle/>
            <a:p>
              <a:endParaRPr lang="en-US"/>
            </a:p>
          </p:txBody>
        </p:sp>
      </p:grpSp>
      <p:grpSp>
        <p:nvGrpSpPr>
          <p:cNvPr id="3" name="Group 10"/>
          <p:cNvGrpSpPr>
            <a:grpSpLocks/>
          </p:cNvGrpSpPr>
          <p:nvPr/>
        </p:nvGrpSpPr>
        <p:grpSpPr bwMode="auto">
          <a:xfrm>
            <a:off x="6853238" y="3103563"/>
            <a:ext cx="612775" cy="1003300"/>
            <a:chOff x="4093" y="1955"/>
            <a:chExt cx="386" cy="632"/>
          </a:xfrm>
        </p:grpSpPr>
        <p:sp>
          <p:nvSpPr>
            <p:cNvPr id="67599" name="Text Box 11"/>
            <p:cNvSpPr txBox="1">
              <a:spLocks noChangeArrowheads="1"/>
            </p:cNvSpPr>
            <p:nvPr/>
          </p:nvSpPr>
          <p:spPr bwMode="auto">
            <a:xfrm>
              <a:off x="4163" y="2141"/>
              <a:ext cx="212" cy="250"/>
            </a:xfrm>
            <a:prstGeom prst="rect">
              <a:avLst/>
            </a:prstGeom>
            <a:noFill/>
            <a:ln w="9525">
              <a:noFill/>
              <a:miter lim="800000"/>
              <a:headEnd/>
              <a:tailEnd/>
            </a:ln>
          </p:spPr>
          <p:txBody>
            <a:bodyPr wrap="none">
              <a:spAutoFit/>
            </a:bodyPr>
            <a:lstStyle/>
            <a:p>
              <a:r>
                <a:rPr lang="en-US" b="1" i="1"/>
                <a:t>r</a:t>
              </a:r>
            </a:p>
          </p:txBody>
        </p:sp>
        <p:sp>
          <p:nvSpPr>
            <p:cNvPr id="67600" name="Line 12"/>
            <p:cNvSpPr>
              <a:spLocks noChangeShapeType="1"/>
            </p:cNvSpPr>
            <p:nvPr/>
          </p:nvSpPr>
          <p:spPr bwMode="auto">
            <a:xfrm flipH="1" flipV="1">
              <a:off x="4221" y="1955"/>
              <a:ext cx="258" cy="31"/>
            </a:xfrm>
            <a:prstGeom prst="line">
              <a:avLst/>
            </a:prstGeom>
            <a:noFill/>
            <a:ln w="9525">
              <a:solidFill>
                <a:schemeClr val="tx1"/>
              </a:solidFill>
              <a:prstDash val="dash"/>
              <a:round/>
              <a:headEnd/>
              <a:tailEnd/>
            </a:ln>
          </p:spPr>
          <p:txBody>
            <a:bodyPr/>
            <a:lstStyle/>
            <a:p>
              <a:endParaRPr lang="en-US"/>
            </a:p>
          </p:txBody>
        </p:sp>
        <p:sp>
          <p:nvSpPr>
            <p:cNvPr id="67601" name="Line 13"/>
            <p:cNvSpPr>
              <a:spLocks noChangeShapeType="1"/>
            </p:cNvSpPr>
            <p:nvPr/>
          </p:nvSpPr>
          <p:spPr bwMode="auto">
            <a:xfrm flipH="1" flipV="1">
              <a:off x="4093" y="2556"/>
              <a:ext cx="258" cy="31"/>
            </a:xfrm>
            <a:prstGeom prst="line">
              <a:avLst/>
            </a:prstGeom>
            <a:noFill/>
            <a:ln w="9525">
              <a:solidFill>
                <a:schemeClr val="tx1"/>
              </a:solidFill>
              <a:prstDash val="dash"/>
              <a:round/>
              <a:headEnd/>
              <a:tailEnd/>
            </a:ln>
          </p:spPr>
          <p:txBody>
            <a:bodyPr/>
            <a:lstStyle/>
            <a:p>
              <a:endParaRPr lang="en-US"/>
            </a:p>
          </p:txBody>
        </p:sp>
        <p:sp>
          <p:nvSpPr>
            <p:cNvPr id="67602" name="Line 14"/>
            <p:cNvSpPr>
              <a:spLocks noChangeShapeType="1"/>
            </p:cNvSpPr>
            <p:nvPr/>
          </p:nvSpPr>
          <p:spPr bwMode="auto">
            <a:xfrm flipH="1">
              <a:off x="4213" y="2349"/>
              <a:ext cx="47" cy="220"/>
            </a:xfrm>
            <a:prstGeom prst="line">
              <a:avLst/>
            </a:prstGeom>
            <a:noFill/>
            <a:ln w="19050">
              <a:solidFill>
                <a:schemeClr val="tx1"/>
              </a:solidFill>
              <a:round/>
              <a:headEnd/>
              <a:tailEnd type="arrow" w="med" len="med"/>
            </a:ln>
          </p:spPr>
          <p:txBody>
            <a:bodyPr/>
            <a:lstStyle/>
            <a:p>
              <a:endParaRPr lang="en-US"/>
            </a:p>
          </p:txBody>
        </p:sp>
        <p:sp>
          <p:nvSpPr>
            <p:cNvPr id="67603" name="Line 15"/>
            <p:cNvSpPr>
              <a:spLocks noChangeShapeType="1"/>
            </p:cNvSpPr>
            <p:nvPr/>
          </p:nvSpPr>
          <p:spPr bwMode="auto">
            <a:xfrm flipH="1">
              <a:off x="4296" y="1979"/>
              <a:ext cx="46" cy="228"/>
            </a:xfrm>
            <a:prstGeom prst="line">
              <a:avLst/>
            </a:prstGeom>
            <a:noFill/>
            <a:ln w="19050">
              <a:solidFill>
                <a:schemeClr val="tx1"/>
              </a:solidFill>
              <a:round/>
              <a:headEnd type="arrow" w="med" len="med"/>
              <a:tailEnd/>
            </a:ln>
          </p:spPr>
          <p:txBody>
            <a:bodyPr/>
            <a:lstStyle/>
            <a:p>
              <a:endParaRPr lang="en-US"/>
            </a:p>
          </p:txBody>
        </p:sp>
      </p:grpSp>
      <p:sp>
        <p:nvSpPr>
          <p:cNvPr id="1284112" name="Text Box 16"/>
          <p:cNvSpPr txBox="1">
            <a:spLocks noChangeArrowheads="1"/>
          </p:cNvSpPr>
          <p:nvPr/>
        </p:nvSpPr>
        <p:spPr bwMode="auto">
          <a:xfrm rot="497571">
            <a:off x="7321550" y="2894013"/>
            <a:ext cx="1098550" cy="396875"/>
          </a:xfrm>
          <a:prstGeom prst="rect">
            <a:avLst/>
          </a:prstGeom>
          <a:noFill/>
          <a:ln w="9525">
            <a:noFill/>
            <a:miter lim="800000"/>
            <a:headEnd/>
            <a:tailEnd/>
          </a:ln>
        </p:spPr>
        <p:txBody>
          <a:bodyPr wrap="none">
            <a:spAutoFit/>
          </a:bodyPr>
          <a:lstStyle/>
          <a:p>
            <a:r>
              <a:rPr lang="en-US" b="1" i="1"/>
              <a:t>d</a:t>
            </a:r>
            <a:r>
              <a:rPr lang="en-US" b="1"/>
              <a:t> = </a:t>
            </a:r>
            <a:r>
              <a:rPr lang="en-US" b="1" i="1"/>
              <a:t>vt</a:t>
            </a:r>
          </a:p>
        </p:txBody>
      </p:sp>
      <p:grpSp>
        <p:nvGrpSpPr>
          <p:cNvPr id="4" name="Group 23"/>
          <p:cNvGrpSpPr>
            <a:grpSpLocks/>
          </p:cNvGrpSpPr>
          <p:nvPr/>
        </p:nvGrpSpPr>
        <p:grpSpPr bwMode="auto">
          <a:xfrm>
            <a:off x="742950" y="6361112"/>
            <a:ext cx="7466013" cy="527050"/>
            <a:chOff x="509" y="3940"/>
            <a:chExt cx="4703" cy="332"/>
          </a:xfrm>
        </p:grpSpPr>
        <mc:AlternateContent xmlns:mc="http://schemas.openxmlformats.org/markup-compatibility/2006" xmlns:a14="http://schemas.microsoft.com/office/drawing/2010/main">
          <mc:Choice Requires="a14">
            <p:sp>
              <p:nvSpPr>
                <p:cNvPr id="67595" name="Rectangle 18"/>
                <p:cNvSpPr>
                  <a:spLocks noChangeArrowheads="1"/>
                </p:cNvSpPr>
                <p:nvPr/>
              </p:nvSpPr>
              <p:spPr bwMode="auto">
                <a:xfrm>
                  <a:off x="509" y="3940"/>
                  <a:ext cx="1742" cy="282"/>
                </a:xfrm>
                <a:prstGeom prst="rect">
                  <a:avLst/>
                </a:prstGeom>
                <a:noFill/>
                <a:ln w="9525">
                  <a:noFill/>
                  <a:miter lim="800000"/>
                  <a:headEnd/>
                  <a:tailEnd/>
                </a:ln>
              </p:spPr>
              <p:txBody>
                <a:bodyPr anchor="ct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𝑝𝑜𝑤𝑒𝑟</m:t>
                        </m:r>
                        <m:r>
                          <a:rPr 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sz="2400" i="1" dirty="0">
                            <a:solidFill>
                              <a:srgbClr val="000000"/>
                            </a:solidFill>
                            <a:latin typeface="Cambria Math" panose="02040503050406030204" pitchFamily="18" charset="0"/>
                            <a:cs typeface="Times New Roman" pitchFamily="18" charset="0"/>
                            <a:sym typeface="Symbol" pitchFamily="18" charset="2"/>
                          </a:rPr>
                          <m:t>𝐴</m:t>
                        </m:r>
                        <m:r>
                          <a:rPr 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𝜌</m:t>
                        </m:r>
                        <m:r>
                          <a:rPr lang="en-US" sz="2400" i="1" dirty="0">
                            <a:solidFill>
                              <a:srgbClr val="000000"/>
                            </a:solidFill>
                            <a:latin typeface="Cambria Math" panose="02040503050406030204" pitchFamily="18" charset="0"/>
                            <a:cs typeface="Times New Roman" pitchFamily="18" charset="0"/>
                            <a:sym typeface="Symbol" pitchFamily="18" charset="2"/>
                          </a:rPr>
                          <m:t>𝑣</m:t>
                        </m:r>
                        <m:r>
                          <a:rPr lang="en-US" sz="2400" i="1" baseline="30000" dirty="0">
                            <a:solidFill>
                              <a:srgbClr val="000000"/>
                            </a:solidFill>
                            <a:latin typeface="Cambria Math" panose="02040503050406030204" pitchFamily="18" charset="0"/>
                            <a:cs typeface="Times New Roman" pitchFamily="18" charset="0"/>
                            <a:sym typeface="Symbol" pitchFamily="18" charset="2"/>
                          </a:rPr>
                          <m:t>3</m:t>
                        </m:r>
                      </m:oMath>
                    </m:oMathPara>
                  </a14:m>
                  <a:endParaRPr lang="en-US" sz="2400" baseline="30000" dirty="0">
                    <a:solidFill>
                      <a:srgbClr val="000000"/>
                    </a:solidFill>
                    <a:latin typeface="Arial" charset="0"/>
                    <a:cs typeface="Times New Roman" pitchFamily="18" charset="0"/>
                    <a:sym typeface="Symbol" pitchFamily="18" charset="2"/>
                  </a:endParaRPr>
                </a:p>
              </p:txBody>
            </p:sp>
          </mc:Choice>
          <mc:Fallback xmlns="">
            <p:sp>
              <p:nvSpPr>
                <p:cNvPr id="67595" name="Rectangle 18"/>
                <p:cNvSpPr>
                  <a:spLocks noRot="1" noChangeAspect="1" noMove="1" noResize="1" noEditPoints="1" noAdjustHandles="1" noChangeArrowheads="1" noChangeShapeType="1" noTextEdit="1"/>
                </p:cNvSpPr>
                <p:nvPr/>
              </p:nvSpPr>
              <p:spPr bwMode="auto">
                <a:xfrm>
                  <a:off x="509" y="3940"/>
                  <a:ext cx="1742" cy="282"/>
                </a:xfrm>
                <a:prstGeom prst="rect">
                  <a:avLst/>
                </a:prstGeom>
                <a:blipFill>
                  <a:blip r:embed="rId8"/>
                  <a:stretch>
                    <a:fillRect b="-17568"/>
                  </a:stretch>
                </a:blipFill>
                <a:ln w="9525">
                  <a:noFill/>
                  <a:miter lim="800000"/>
                  <a:headEnd/>
                  <a:tailEnd/>
                </a:ln>
              </p:spPr>
              <p:txBody>
                <a:bodyPr/>
                <a:lstStyle/>
                <a:p>
                  <a:r>
                    <a:rPr lang="en-US">
                      <a:noFill/>
                    </a:rPr>
                    <a:t> </a:t>
                  </a:r>
                </a:p>
              </p:txBody>
            </p:sp>
          </mc:Fallback>
        </mc:AlternateContent>
        <p:sp>
          <p:nvSpPr>
            <p:cNvPr id="67596" name="Text Box 19"/>
            <p:cNvSpPr txBox="1">
              <a:spLocks noChangeArrowheads="1"/>
            </p:cNvSpPr>
            <p:nvPr/>
          </p:nvSpPr>
          <p:spPr bwMode="auto">
            <a:xfrm>
              <a:off x="3808" y="3943"/>
              <a:ext cx="1404" cy="288"/>
            </a:xfrm>
            <a:prstGeom prst="rect">
              <a:avLst/>
            </a:prstGeom>
            <a:solidFill>
              <a:srgbClr val="FF0000"/>
            </a:solidFill>
            <a:ln w="9525">
              <a:noFill/>
              <a:miter lim="800000"/>
              <a:headEnd/>
              <a:tailEnd/>
            </a:ln>
          </p:spPr>
          <p:txBody>
            <a:bodyPr>
              <a:spAutoFit/>
            </a:bodyPr>
            <a:lstStyle/>
            <a:p>
              <a:pPr algn="ctr">
                <a:spcBef>
                  <a:spcPct val="50000"/>
                </a:spcBef>
              </a:pPr>
              <a:r>
                <a:rPr lang="en-US" sz="2400" dirty="0">
                  <a:solidFill>
                    <a:schemeClr val="bg1"/>
                  </a:solidFill>
                  <a:latin typeface="Arial" charset="0"/>
                </a:rPr>
                <a:t>wind generator</a:t>
              </a:r>
            </a:p>
          </p:txBody>
        </p:sp>
        <p:sp>
          <p:nvSpPr>
            <p:cNvPr id="67597" name="Rectangle 20"/>
            <p:cNvSpPr>
              <a:spLocks noChangeArrowheads="1"/>
            </p:cNvSpPr>
            <p:nvPr/>
          </p:nvSpPr>
          <p:spPr bwMode="auto">
            <a:xfrm>
              <a:off x="510" y="3945"/>
              <a:ext cx="4701" cy="277"/>
            </a:xfrm>
            <a:prstGeom prst="rect">
              <a:avLst/>
            </a:prstGeom>
            <a:noFill/>
            <a:ln w="12700">
              <a:solidFill>
                <a:schemeClr val="tx1"/>
              </a:solidFill>
              <a:miter lim="800000"/>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67598" name="Text Box 21"/>
                <p:cNvSpPr txBox="1">
                  <a:spLocks noChangeArrowheads="1"/>
                </p:cNvSpPr>
                <p:nvPr/>
              </p:nvSpPr>
              <p:spPr bwMode="auto">
                <a:xfrm>
                  <a:off x="2633" y="3981"/>
                  <a:ext cx="1228" cy="291"/>
                </a:xfrm>
                <a:prstGeom prst="rect">
                  <a:avLst/>
                </a:prstGeom>
                <a:noFill/>
                <a:ln w="9525">
                  <a:noFill/>
                  <a:miter lim="800000"/>
                  <a:headEnd/>
                  <a:tailEnd/>
                </a:ln>
              </p:spPr>
              <p:txBody>
                <a:bodyPr wrap="none">
                  <a:spAutoFit/>
                </a:bodyPr>
                <a:lstStyle/>
                <a:p>
                  <a:r>
                    <a:rPr lang="en-US" dirty="0" smtClean="0">
                      <a:solidFill>
                        <a:schemeClr val="hlink"/>
                      </a:solidFill>
                      <a:latin typeface="Arial" charset="0"/>
                    </a:rPr>
                    <a:t>where </a:t>
                  </a:r>
                  <a14:m>
                    <m:oMath xmlns:m="http://schemas.openxmlformats.org/officeDocument/2006/math">
                      <m:r>
                        <a:rPr lang="en-US" i="1" dirty="0" smtClean="0">
                          <a:solidFill>
                            <a:schemeClr val="hlink"/>
                          </a:solidFill>
                          <a:latin typeface="Cambria Math" panose="02040503050406030204" pitchFamily="18" charset="0"/>
                        </a:rPr>
                        <m:t>𝐴</m:t>
                      </m:r>
                      <m:r>
                        <a:rPr lang="en-US" i="1" dirty="0" smtClean="0">
                          <a:solidFill>
                            <a:schemeClr val="hlink"/>
                          </a:solidFill>
                          <a:latin typeface="Cambria Math" panose="02040503050406030204" pitchFamily="18" charset="0"/>
                        </a:rPr>
                        <m:t>=</m:t>
                      </m:r>
                      <m:r>
                        <a:rPr lang="en-US" i="1" dirty="0" smtClean="0">
                          <a:solidFill>
                            <a:schemeClr val="hlink"/>
                          </a:solidFill>
                          <a:latin typeface="Cambria Math" panose="02040503050406030204" pitchFamily="18" charset="0"/>
                          <a:ea typeface="Cambria Math" panose="02040503050406030204" pitchFamily="18" charset="0"/>
                        </a:rPr>
                        <m:t>𝜋</m:t>
                      </m:r>
                      <m:sSup>
                        <m:sSupPr>
                          <m:ctrlPr>
                            <a:rPr lang="en-US" b="0" i="1" dirty="0" smtClean="0">
                              <a:solidFill>
                                <a:schemeClr val="hlink"/>
                              </a:solidFill>
                              <a:latin typeface="Cambria Math" panose="02040503050406030204" pitchFamily="18" charset="0"/>
                              <a:cs typeface="Times New Roman" pitchFamily="18" charset="0"/>
                              <a:sym typeface="Symbol" pitchFamily="18" charset="2"/>
                            </a:rPr>
                          </m:ctrlPr>
                        </m:sSupPr>
                        <m:e>
                          <m:r>
                            <a:rPr lang="en-US" i="1" dirty="0">
                              <a:solidFill>
                                <a:schemeClr val="hlink"/>
                              </a:solidFill>
                              <a:latin typeface="Cambria Math" panose="02040503050406030204" pitchFamily="18" charset="0"/>
                              <a:cs typeface="Times New Roman" pitchFamily="18" charset="0"/>
                              <a:sym typeface="Symbol" pitchFamily="18" charset="2"/>
                            </a:rPr>
                            <m:t>𝑟</m:t>
                          </m:r>
                        </m:e>
                        <m:sup>
                          <m:r>
                            <a:rPr lang="en-US" b="0" i="1" dirty="0" smtClean="0">
                              <a:solidFill>
                                <a:schemeClr val="hlink"/>
                              </a:solidFill>
                              <a:latin typeface="Cambria Math" panose="02040503050406030204" pitchFamily="18" charset="0"/>
                              <a:cs typeface="Times New Roman" pitchFamily="18" charset="0"/>
                              <a:sym typeface="Symbol" pitchFamily="18" charset="2"/>
                            </a:rPr>
                            <m:t>2</m:t>
                          </m:r>
                        </m:sup>
                      </m:sSup>
                    </m:oMath>
                  </a14:m>
                  <a:r>
                    <a:rPr lang="en-US" sz="2400" dirty="0" smtClean="0">
                      <a:solidFill>
                        <a:schemeClr val="hlink"/>
                      </a:solidFill>
                      <a:latin typeface="Arial" charset="0"/>
                    </a:rPr>
                    <a:t> </a:t>
                  </a:r>
                  <a:endParaRPr lang="en-US" sz="2400" dirty="0">
                    <a:solidFill>
                      <a:schemeClr val="hlink"/>
                    </a:solidFill>
                    <a:latin typeface="Arial" charset="0"/>
                  </a:endParaRPr>
                </a:p>
              </p:txBody>
            </p:sp>
          </mc:Choice>
          <mc:Fallback xmlns="">
            <p:sp>
              <p:nvSpPr>
                <p:cNvPr id="67598" name="Text Box 21"/>
                <p:cNvSpPr txBox="1">
                  <a:spLocks noRot="1" noChangeAspect="1" noMove="1" noResize="1" noEditPoints="1" noAdjustHandles="1" noChangeArrowheads="1" noChangeShapeType="1" noTextEdit="1"/>
                </p:cNvSpPr>
                <p:nvPr/>
              </p:nvSpPr>
              <p:spPr bwMode="auto">
                <a:xfrm>
                  <a:off x="2633" y="3981"/>
                  <a:ext cx="1228" cy="291"/>
                </a:xfrm>
                <a:prstGeom prst="rect">
                  <a:avLst/>
                </a:prstGeom>
                <a:blipFill>
                  <a:blip r:embed="rId9"/>
                  <a:stretch>
                    <a:fillRect l="-3125" b="-21053"/>
                  </a:stretch>
                </a:blipFill>
                <a:ln w="9525">
                  <a:noFill/>
                  <a:miter lim="800000"/>
                  <a:headEnd/>
                  <a:tailEnd/>
                </a:ln>
              </p:spPr>
              <p:txBody>
                <a:bodyPr/>
                <a:lstStyle/>
                <a:p>
                  <a:r>
                    <a:rPr lang="en-US">
                      <a:noFill/>
                    </a:rPr>
                    <a:t> </a:t>
                  </a:r>
                </a:p>
              </p:txBody>
            </p:sp>
          </mc:Fallback>
        </mc:AlternateContent>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84100"/>
                                        </p:tgtEl>
                                        <p:attrNameLst>
                                          <p:attrName>style.visibility</p:attrName>
                                        </p:attrNameLst>
                                      </p:cBhvr>
                                      <p:to>
                                        <p:strVal val="visible"/>
                                      </p:to>
                                    </p:set>
                                    <p:anim calcmode="lin" valueType="num">
                                      <p:cBhvr>
                                        <p:cTn id="7" dur="500" fill="hold"/>
                                        <p:tgtEl>
                                          <p:spTgt spid="1284100"/>
                                        </p:tgtEl>
                                        <p:attrNameLst>
                                          <p:attrName>ppt_w</p:attrName>
                                        </p:attrNameLst>
                                      </p:cBhvr>
                                      <p:tavLst>
                                        <p:tav tm="0">
                                          <p:val>
                                            <p:fltVal val="0"/>
                                          </p:val>
                                        </p:tav>
                                        <p:tav tm="100000">
                                          <p:val>
                                            <p:strVal val="#ppt_w"/>
                                          </p:val>
                                        </p:tav>
                                      </p:tavLst>
                                    </p:anim>
                                    <p:anim calcmode="lin" valueType="num">
                                      <p:cBhvr>
                                        <p:cTn id="8" dur="500" fill="hold"/>
                                        <p:tgtEl>
                                          <p:spTgt spid="1284100"/>
                                        </p:tgtEl>
                                        <p:attrNameLst>
                                          <p:attrName>ppt_h</p:attrName>
                                        </p:attrNameLst>
                                      </p:cBhvr>
                                      <p:tavLst>
                                        <p:tav tm="0">
                                          <p:val>
                                            <p:fltVal val="0"/>
                                          </p:val>
                                        </p:tav>
                                        <p:tav tm="100000">
                                          <p:val>
                                            <p:strVal val="#ppt_h"/>
                                          </p:val>
                                        </p:tav>
                                      </p:tavLst>
                                    </p:anim>
                                    <p:animEffect transition="in" filter="fade">
                                      <p:cBhvr>
                                        <p:cTn id="9" dur="500"/>
                                        <p:tgtEl>
                                          <p:spTgt spid="1284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84101"/>
                                        </p:tgtEl>
                                        <p:attrNameLst>
                                          <p:attrName>style.visibility</p:attrName>
                                        </p:attrNameLst>
                                      </p:cBhvr>
                                      <p:to>
                                        <p:strVal val="visible"/>
                                      </p:to>
                                    </p:set>
                                    <p:anim calcmode="lin" valueType="num">
                                      <p:cBhvr>
                                        <p:cTn id="21" dur="500" fill="hold"/>
                                        <p:tgtEl>
                                          <p:spTgt spid="1284101"/>
                                        </p:tgtEl>
                                        <p:attrNameLst>
                                          <p:attrName>ppt_w</p:attrName>
                                        </p:attrNameLst>
                                      </p:cBhvr>
                                      <p:tavLst>
                                        <p:tav tm="0">
                                          <p:val>
                                            <p:fltVal val="0"/>
                                          </p:val>
                                        </p:tav>
                                        <p:tav tm="100000">
                                          <p:val>
                                            <p:strVal val="#ppt_w"/>
                                          </p:val>
                                        </p:tav>
                                      </p:tavLst>
                                    </p:anim>
                                    <p:anim calcmode="lin" valueType="num">
                                      <p:cBhvr>
                                        <p:cTn id="22" dur="500" fill="hold"/>
                                        <p:tgtEl>
                                          <p:spTgt spid="1284101"/>
                                        </p:tgtEl>
                                        <p:attrNameLst>
                                          <p:attrName>ppt_h</p:attrName>
                                        </p:attrNameLst>
                                      </p:cBhvr>
                                      <p:tavLst>
                                        <p:tav tm="0">
                                          <p:val>
                                            <p:fltVal val="0"/>
                                          </p:val>
                                        </p:tav>
                                        <p:tav tm="100000">
                                          <p:val>
                                            <p:strVal val="#ppt_h"/>
                                          </p:val>
                                        </p:tav>
                                      </p:tavLst>
                                    </p:anim>
                                    <p:animEffect transition="in" filter="fade">
                                      <p:cBhvr>
                                        <p:cTn id="23" dur="500"/>
                                        <p:tgtEl>
                                          <p:spTgt spid="1284101"/>
                                        </p:tgtEl>
                                      </p:cBhvr>
                                    </p:animEffec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84112"/>
                                        </p:tgtEl>
                                        <p:attrNameLst>
                                          <p:attrName>style.visibility</p:attrName>
                                        </p:attrNameLst>
                                      </p:cBhvr>
                                      <p:to>
                                        <p:strVal val="visible"/>
                                      </p:to>
                                    </p:set>
                                    <p:anim calcmode="lin" valueType="num">
                                      <p:cBhvr>
                                        <p:cTn id="33" dur="500" fill="hold"/>
                                        <p:tgtEl>
                                          <p:spTgt spid="1284112"/>
                                        </p:tgtEl>
                                        <p:attrNameLst>
                                          <p:attrName>ppt_w</p:attrName>
                                        </p:attrNameLst>
                                      </p:cBhvr>
                                      <p:tavLst>
                                        <p:tav tm="0">
                                          <p:val>
                                            <p:fltVal val="0"/>
                                          </p:val>
                                        </p:tav>
                                        <p:tav tm="100000">
                                          <p:val>
                                            <p:strVal val="#ppt_w"/>
                                          </p:val>
                                        </p:tav>
                                      </p:tavLst>
                                    </p:anim>
                                    <p:anim calcmode="lin" valueType="num">
                                      <p:cBhvr>
                                        <p:cTn id="34" dur="500" fill="hold"/>
                                        <p:tgtEl>
                                          <p:spTgt spid="1284112"/>
                                        </p:tgtEl>
                                        <p:attrNameLst>
                                          <p:attrName>ppt_h</p:attrName>
                                        </p:attrNameLst>
                                      </p:cBhvr>
                                      <p:tavLst>
                                        <p:tav tm="0">
                                          <p:val>
                                            <p:fltVal val="0"/>
                                          </p:val>
                                        </p:tav>
                                        <p:tav tm="100000">
                                          <p:val>
                                            <p:strVal val="#ppt_h"/>
                                          </p:val>
                                        </p:tav>
                                      </p:tavLst>
                                    </p:anim>
                                    <p:animEffect transition="in" filter="fade">
                                      <p:cBhvr>
                                        <p:cTn id="35" dur="500"/>
                                        <p:tgtEl>
                                          <p:spTgt spid="1284112"/>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84118">
                                            <p:txEl>
                                              <p:pRg st="0" end="0"/>
                                            </p:txEl>
                                          </p:spTgt>
                                        </p:tgtEl>
                                        <p:attrNameLst>
                                          <p:attrName>style.visibility</p:attrName>
                                        </p:attrNameLst>
                                      </p:cBhvr>
                                      <p:to>
                                        <p:strVal val="visible"/>
                                      </p:to>
                                    </p:set>
                                    <p:anim calcmode="lin" valueType="num">
                                      <p:cBhvr additive="base">
                                        <p:cTn id="40" dur="500" fill="hold"/>
                                        <p:tgtEl>
                                          <p:spTgt spid="12841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841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84118">
                                            <p:txEl>
                                              <p:pRg st="1" end="1"/>
                                            </p:txEl>
                                          </p:spTgt>
                                        </p:tgtEl>
                                        <p:attrNameLst>
                                          <p:attrName>style.visibility</p:attrName>
                                        </p:attrNameLst>
                                      </p:cBhvr>
                                      <p:to>
                                        <p:strVal val="visible"/>
                                      </p:to>
                                    </p:set>
                                    <p:anim calcmode="lin" valueType="num">
                                      <p:cBhvr additive="base">
                                        <p:cTn id="46" dur="500" fill="hold"/>
                                        <p:tgtEl>
                                          <p:spTgt spid="1284118">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841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84118">
                                            <p:txEl>
                                              <p:pRg st="2" end="2"/>
                                            </p:txEl>
                                          </p:spTgt>
                                        </p:tgtEl>
                                        <p:attrNameLst>
                                          <p:attrName>style.visibility</p:attrName>
                                        </p:attrNameLst>
                                      </p:cBhvr>
                                      <p:to>
                                        <p:strVal val="visible"/>
                                      </p:to>
                                    </p:set>
                                    <p:anim calcmode="lin" valueType="num">
                                      <p:cBhvr additive="base">
                                        <p:cTn id="52" dur="500" fill="hold"/>
                                        <p:tgtEl>
                                          <p:spTgt spid="1284118">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841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84118">
                                            <p:txEl>
                                              <p:pRg st="3" end="3"/>
                                            </p:txEl>
                                          </p:spTgt>
                                        </p:tgtEl>
                                        <p:attrNameLst>
                                          <p:attrName>style.visibility</p:attrName>
                                        </p:attrNameLst>
                                      </p:cBhvr>
                                      <p:to>
                                        <p:strVal val="visible"/>
                                      </p:to>
                                    </p:set>
                                    <p:anim calcmode="lin" valueType="num">
                                      <p:cBhvr additive="base">
                                        <p:cTn id="58" dur="500" fill="hold"/>
                                        <p:tgtEl>
                                          <p:spTgt spid="1284118">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841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84118">
                                            <p:txEl>
                                              <p:pRg st="4" end="4"/>
                                            </p:txEl>
                                          </p:spTgt>
                                        </p:tgtEl>
                                        <p:attrNameLst>
                                          <p:attrName>style.visibility</p:attrName>
                                        </p:attrNameLst>
                                      </p:cBhvr>
                                      <p:to>
                                        <p:strVal val="visible"/>
                                      </p:to>
                                    </p:set>
                                    <p:anim calcmode="lin" valueType="num">
                                      <p:cBhvr additive="base">
                                        <p:cTn id="64" dur="500" fill="hold"/>
                                        <p:tgtEl>
                                          <p:spTgt spid="1284118">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841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84118">
                                            <p:txEl>
                                              <p:pRg st="5" end="5"/>
                                            </p:txEl>
                                          </p:spTgt>
                                        </p:tgtEl>
                                        <p:attrNameLst>
                                          <p:attrName>style.visibility</p:attrName>
                                        </p:attrNameLst>
                                      </p:cBhvr>
                                      <p:to>
                                        <p:strVal val="visible"/>
                                      </p:to>
                                    </p:set>
                                    <p:anim calcmode="lin" valueType="num">
                                      <p:cBhvr additive="base">
                                        <p:cTn id="70" dur="500" fill="hold"/>
                                        <p:tgtEl>
                                          <p:spTgt spid="1284118">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841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arrow.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500" fill="hold"/>
                                        <p:tgtEl>
                                          <p:spTgt spid="4"/>
                                        </p:tgtEl>
                                        <p:attrNameLst>
                                          <p:attrName>ppt_w</p:attrName>
                                        </p:attrNameLst>
                                      </p:cBhvr>
                                      <p:tavLst>
                                        <p:tav tm="0">
                                          <p:val>
                                            <p:fltVal val="0"/>
                                          </p:val>
                                        </p:tav>
                                        <p:tav tm="100000">
                                          <p:val>
                                            <p:strVal val="#ppt_w"/>
                                          </p:val>
                                        </p:tav>
                                      </p:tavLst>
                                    </p:anim>
                                    <p:anim calcmode="lin" valueType="num">
                                      <p:cBhvr>
                                        <p:cTn id="77" dur="500" fill="hold"/>
                                        <p:tgtEl>
                                          <p:spTgt spid="4"/>
                                        </p:tgtEl>
                                        <p:attrNameLst>
                                          <p:attrName>ppt_h</p:attrName>
                                        </p:attrNameLst>
                                      </p:cBhvr>
                                      <p:tavLst>
                                        <p:tav tm="0">
                                          <p:val>
                                            <p:fltVal val="0"/>
                                          </p:val>
                                        </p:tav>
                                        <p:tav tm="100000">
                                          <p:val>
                                            <p:strVal val="#ppt_h"/>
                                          </p:val>
                                        </p:tav>
                                      </p:tavLst>
                                    </p:anim>
                                    <p:animEffect transition="in" filter="fade">
                                      <p:cBhvr>
                                        <p:cTn id="78" dur="500"/>
                                        <p:tgtEl>
                                          <p:spTgt spid="4"/>
                                        </p:tgtEl>
                                      </p:cBhvr>
                                    </p:animEffect>
                                  </p:childTnLst>
                                  <p:subTnLst>
                                    <p:audio>
                                      <p:cMediaNode>
                                        <p:cTn display="0" masterRel="sameClick">
                                          <p:stCondLst>
                                            <p:cond evt="begin" delay="0">
                                              <p:tn val="74"/>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1" grpId="0" animBg="1"/>
      <p:bldP spid="12841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1286148" name="Rectangle 4"/>
              <p:cNvSpPr>
                <a:spLocks noChangeArrowheads="1"/>
              </p:cNvSpPr>
              <p:nvPr/>
            </p:nvSpPr>
            <p:spPr bwMode="auto">
              <a:xfrm>
                <a:off x="685800" y="1835150"/>
                <a:ext cx="7772400" cy="5022850"/>
              </a:xfrm>
              <a:prstGeom prst="rect">
                <a:avLst/>
              </a:prstGeom>
              <a:solidFill>
                <a:srgbClr val="CCFFCC"/>
              </a:solidFill>
              <a:ln w="9525">
                <a:noFill/>
                <a:miter lim="800000"/>
                <a:headEnd/>
                <a:tailEnd/>
              </a:ln>
            </p:spPr>
            <p:txBody>
              <a:bodyPr/>
              <a:lstStyle/>
              <a:p>
                <a:r>
                  <a:rPr lang="en-US" sz="2400" dirty="0" smtClean="0">
                    <a:latin typeface="Arial" charset="0"/>
                  </a:rPr>
                  <a:t>PRACTICE: Since the air is still moving after passing through the rotor area, obviously not all of the kinetic energy can be used. The maximum theoretical efficiency of a wind turbine is about 60%.                   Given a turbine having a blade length of 12 m, a wind speed of 15 ms</a:t>
                </a:r>
                <a:r>
                  <a:rPr lang="en-US" sz="2400" baseline="30000" dirty="0">
                    <a:latin typeface="Arial" charset="0"/>
                  </a:rPr>
                  <a:t>-1</a:t>
                </a:r>
                <a:r>
                  <a:rPr lang="en-US" sz="2400" dirty="0">
                    <a:latin typeface="Arial" charset="0"/>
                  </a:rPr>
                  <a:t> and an efficiency of 45%, find the power output. The density of air is </a:t>
                </a:r>
                <a:r>
                  <a:rPr lang="en-US" sz="2400" dirty="0">
                    <a:solidFill>
                      <a:srgbClr val="000000"/>
                    </a:solidFill>
                    <a:latin typeface="Arial" charset="0"/>
                    <a:sym typeface="Symbol" pitchFamily="18" charset="2"/>
                  </a:rPr>
                  <a:t></a:t>
                </a:r>
                <a:r>
                  <a:rPr lang="en-US" sz="2400" dirty="0">
                    <a:latin typeface="Arial" charset="0"/>
                  </a:rPr>
                  <a:t> = 1.2 kg</a:t>
                </a:r>
                <a:r>
                  <a:rPr lang="en-US" sz="2400" baseline="-25000" dirty="0">
                    <a:latin typeface="Arial" charset="0"/>
                  </a:rPr>
                  <a:t> </a:t>
                </a:r>
                <a:r>
                  <a:rPr lang="en-US" sz="2400" dirty="0">
                    <a:latin typeface="Arial" charset="0"/>
                  </a:rPr>
                  <a:t>m</a:t>
                </a:r>
                <a:r>
                  <a:rPr lang="en-US" sz="2400" baseline="30000" dirty="0">
                    <a:latin typeface="Arial" charset="0"/>
                  </a:rPr>
                  <a:t>-3</a:t>
                </a:r>
                <a:r>
                  <a:rPr lang="en-US" sz="2400" dirty="0">
                    <a:latin typeface="Arial" charset="0"/>
                  </a:rPr>
                  <a:t>.</a:t>
                </a:r>
              </a:p>
              <a:p>
                <a:r>
                  <a:rPr lang="en-US" sz="2400" dirty="0">
                    <a:latin typeface="Arial" charset="0"/>
                  </a:rPr>
                  <a:t>SOLUTION:</a:t>
                </a:r>
              </a:p>
              <a:p>
                <a:r>
                  <a:rPr lang="en-US" sz="2400" dirty="0">
                    <a:latin typeface="Arial" charset="0"/>
                    <a:sym typeface="Symbol" pitchFamily="18" charset="2"/>
                  </a:rPr>
                  <a:t>       </a:t>
                </a:r>
                <a:r>
                  <a:rPr lang="en-US" sz="2400" dirty="0" smtClean="0">
                    <a:latin typeface="Arial"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𝐴</m:t>
                    </m:r>
                    <m:r>
                      <a:rPr lang="en-US" sz="2400" i="1" dirty="0" smtClean="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sSup>
                      <m:sSupPr>
                        <m:ctrlPr>
                          <a:rPr lang="en-US" sz="24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sz="2400" i="1" dirty="0" smtClean="0">
                            <a:solidFill>
                              <a:srgbClr val="000000"/>
                            </a:solidFill>
                            <a:latin typeface="Cambria Math" panose="02040503050406030204" pitchFamily="18" charset="0"/>
                            <a:cs typeface="Times New Roman" pitchFamily="18" charset="0"/>
                            <a:sym typeface="Symbol" pitchFamily="18" charset="2"/>
                          </a:rPr>
                          <m:t>𝑟</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sz="2400" i="1" dirty="0">
                        <a:latin typeface="Cambria Math" panose="02040503050406030204" pitchFamily="18" charset="0"/>
                        <a:sym typeface="Symbol" pitchFamily="18" charset="2"/>
                      </a:rPr>
                      <m:t>=</m:t>
                    </m:r>
                    <m:r>
                      <a:rPr lang="en-US" sz="2400" i="1" dirty="0" smtClean="0">
                        <a:latin typeface="Cambria Math" panose="02040503050406030204" pitchFamily="18" charset="0"/>
                        <a:ea typeface="Cambria Math" panose="02040503050406030204" pitchFamily="18" charset="0"/>
                        <a:sym typeface="Symbol" pitchFamily="18" charset="2"/>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d>
                          <m:dPr>
                            <m:ctrlPr>
                              <a:rPr lang="en-US" sz="2400" i="1" dirty="0">
                                <a:latin typeface="Cambria Math" panose="02040503050406030204" pitchFamily="18" charset="0"/>
                                <a:ea typeface="Cambria Math" panose="02040503050406030204" pitchFamily="18" charset="0"/>
                                <a:sym typeface="Symbol" pitchFamily="18" charset="2"/>
                              </a:rPr>
                            </m:ctrlPr>
                          </m:dPr>
                          <m:e>
                            <m:r>
                              <a:rPr lang="en-US" sz="2400" i="1" dirty="0">
                                <a:latin typeface="Cambria Math" panose="02040503050406030204" pitchFamily="18" charset="0"/>
                                <a:sym typeface="Symbol" pitchFamily="18" charset="2"/>
                              </a:rPr>
                              <m:t>12</m:t>
                            </m:r>
                          </m:e>
                        </m:d>
                      </m:e>
                      <m:sup>
                        <m:r>
                          <a:rPr lang="en-US" sz="2400" b="0" i="1" dirty="0" smtClean="0">
                            <a:latin typeface="Cambria Math" panose="02040503050406030204" pitchFamily="18" charset="0"/>
                            <a:sym typeface="Symbol" pitchFamily="18" charset="2"/>
                          </a:rPr>
                          <m:t>2</m:t>
                        </m:r>
                      </m:sup>
                    </m:sSup>
                    <m:r>
                      <a:rPr lang="en-US" sz="2400" i="1" dirty="0">
                        <a:latin typeface="Cambria Math" panose="02040503050406030204" pitchFamily="18" charset="0"/>
                        <a:sym typeface="Symbol" pitchFamily="18" charset="2"/>
                      </a:rPr>
                      <m:t>=452 </m:t>
                    </m:r>
                  </m:oMath>
                </a14:m>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a:latin typeface="Arial" charset="0"/>
                    <a:sym typeface="Symbol" pitchFamily="18" charset="2"/>
                  </a:rPr>
                  <a:t>.</a:t>
                </a:r>
              </a:p>
              <a:p>
                <a:r>
                  <a:rPr lang="en-US" sz="2400" dirty="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𝑃𝑜𝑤𝑒𝑟</m:t>
                    </m:r>
                    <m:r>
                      <a:rPr lang="en-US" sz="2400" i="1" dirty="0" smtClean="0">
                        <a:solidFill>
                          <a:srgbClr val="000000"/>
                        </a:solidFill>
                        <a:latin typeface="Cambria Math" panose="02040503050406030204" pitchFamily="18" charset="0"/>
                        <a:cs typeface="Times New Roman" pitchFamily="18" charset="0"/>
                        <a:sym typeface="Symbol" pitchFamily="18" charset="2"/>
                      </a:rPr>
                      <m:t>	=</m:t>
                    </m:r>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smtClean="0">
                            <a:solidFill>
                              <a:srgbClr val="000000"/>
                            </a:solidFill>
                            <a:latin typeface="Cambria Math" panose="02040503050406030204" pitchFamily="18" charset="0"/>
                            <a:cs typeface="Times New Roman" pitchFamily="18" charset="0"/>
                            <a:sym typeface="Symbol" pitchFamily="18" charset="2"/>
                          </a:rPr>
                          <m:t>0.45</m:t>
                        </m:r>
                      </m:e>
                    </m:d>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solidFill>
                                  <a:srgbClr val="000000"/>
                                </a:solidFill>
                                <a:latin typeface="Cambria Math" panose="02040503050406030204" pitchFamily="18" charset="0"/>
                                <a:cs typeface="Times New Roman" pitchFamily="18" charset="0"/>
                                <a:sym typeface="Symbol" pitchFamily="18" charset="2"/>
                              </a:rPr>
                              <m:t>1</m:t>
                            </m:r>
                          </m:num>
                          <m:den>
                            <m:r>
                              <a:rPr lang="en-US" sz="2400" i="1" dirty="0" smtClean="0">
                                <a:solidFill>
                                  <a:srgbClr val="000000"/>
                                </a:solidFill>
                                <a:latin typeface="Cambria Math" panose="02040503050406030204" pitchFamily="18" charset="0"/>
                                <a:cs typeface="Times New Roman" pitchFamily="18" charset="0"/>
                                <a:sym typeface="Symbol" pitchFamily="18" charset="2"/>
                              </a:rPr>
                              <m:t>2</m:t>
                            </m:r>
                          </m:den>
                        </m:f>
                      </m:e>
                    </m:d>
                    <m:r>
                      <a:rPr lang="en-US" sz="2400" i="1" dirty="0" smtClean="0">
                        <a:solidFill>
                          <a:srgbClr val="000000"/>
                        </a:solidFill>
                        <a:latin typeface="Cambria Math" panose="02040503050406030204" pitchFamily="18" charset="0"/>
                        <a:cs typeface="Times New Roman" pitchFamily="18" charset="0"/>
                        <a:sym typeface="Symbol" pitchFamily="18" charset="2"/>
                      </a:rPr>
                      <m:t>𝐴</m:t>
                    </m:r>
                    <m:r>
                      <a:rPr lang="en-US" sz="24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𝜌</m:t>
                    </m:r>
                    <m:sSup>
                      <m:sSupPr>
                        <m:ctrlPr>
                          <a:rPr lang="en-US" sz="24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sz="2400" i="1" dirty="0" smtClean="0">
                            <a:solidFill>
                              <a:srgbClr val="000000"/>
                            </a:solidFill>
                            <a:latin typeface="Cambria Math" panose="02040503050406030204" pitchFamily="18" charset="0"/>
                            <a:cs typeface="Times New Roman" pitchFamily="18" charset="0"/>
                            <a:sym typeface="Symbol" pitchFamily="18" charset="2"/>
                          </a:rPr>
                          <m:t>𝑣</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3</m:t>
                        </m:r>
                      </m:sup>
                    </m:sSup>
                    <m:r>
                      <a:rPr lang="en-US" sz="2400" i="1" baseline="30000" dirty="0">
                        <a:solidFill>
                          <a:srgbClr val="000000"/>
                        </a:solidFill>
                        <a:latin typeface="Cambria Math" panose="02040503050406030204" pitchFamily="18" charset="0"/>
                        <a:cs typeface="Times New Roman" pitchFamily="18" charset="0"/>
                        <a:sym typeface="Symbol" pitchFamily="18" charset="2"/>
                      </a:rPr>
                      <m:t> </m:t>
                    </m:r>
                  </m:oMath>
                </a14:m>
                <a:endParaRPr lang="en-US" sz="2400" baseline="30000" dirty="0">
                  <a:solidFill>
                    <a:srgbClr val="000000"/>
                  </a:solidFill>
                  <a:latin typeface="Arial" charset="0"/>
                  <a:cs typeface="Times New Roman" pitchFamily="18" charset="0"/>
                  <a:sym typeface="Symbol" pitchFamily="18" charset="2"/>
                </a:endParaRPr>
              </a:p>
              <a:p>
                <a:r>
                  <a:rPr lang="en-US" sz="2400" dirty="0">
                    <a:solidFill>
                      <a:srgbClr val="000000"/>
                    </a:solidFill>
                    <a:latin typeface="Arial" charset="0"/>
                    <a:cs typeface="Times New Roman" pitchFamily="18" charset="0"/>
                    <a:sym typeface="Symbol" pitchFamily="18" charset="2"/>
                  </a:rPr>
                  <a:t>       </a:t>
                </a:r>
                <a:r>
                  <a:rPr lang="en-US" sz="2400" dirty="0" smtClean="0">
                    <a:solidFill>
                      <a:srgbClr val="000000"/>
                    </a:solidFill>
                    <a:latin typeface="Arial" charset="0"/>
                    <a:cs typeface="Times New Roman" pitchFamily="18" charset="0"/>
                    <a:sym typeface="Symbol" pitchFamily="18" charset="2"/>
                  </a:rPr>
                  <a:t>           </a:t>
                </a:r>
                <a14:m>
                  <m:oMath xmlns:m="http://schemas.openxmlformats.org/officeDocument/2006/math">
                    <m:r>
                      <a:rPr lang="en-US" sz="2400" b="0" i="0" dirty="0" smtClean="0">
                        <a:solidFill>
                          <a:srgbClr val="000000"/>
                        </a:solidFill>
                        <a:latin typeface="Cambria Math" panose="02040503050406030204" pitchFamily="18" charset="0"/>
                        <a:cs typeface="Times New Roman" pitchFamily="18" charset="0"/>
                        <a:sym typeface="Symbol" pitchFamily="18" charset="2"/>
                      </a:rPr>
                      <m:t> </m:t>
                    </m:r>
                    <m:r>
                      <a:rPr lang="en-US" sz="2400" i="1" dirty="0" smtClean="0">
                        <a:solidFill>
                          <a:srgbClr val="000000"/>
                        </a:solidFill>
                        <a:latin typeface="Cambria Math" panose="02040503050406030204" pitchFamily="18" charset="0"/>
                        <a:cs typeface="Times New Roman" pitchFamily="18" charset="0"/>
                        <a:sym typeface="Symbol" pitchFamily="18" charset="2"/>
                      </a:rPr>
                      <m:t>=</m:t>
                    </m:r>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smtClean="0">
                            <a:solidFill>
                              <a:srgbClr val="000000"/>
                            </a:solidFill>
                            <a:latin typeface="Cambria Math" panose="02040503050406030204" pitchFamily="18" charset="0"/>
                            <a:cs typeface="Times New Roman" pitchFamily="18" charset="0"/>
                            <a:sym typeface="Symbol" pitchFamily="18" charset="2"/>
                          </a:rPr>
                          <m:t>0.45</m:t>
                        </m:r>
                      </m:e>
                    </m:d>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solidFill>
                                  <a:srgbClr val="000000"/>
                                </a:solidFill>
                                <a:latin typeface="Cambria Math" panose="02040503050406030204" pitchFamily="18" charset="0"/>
                                <a:cs typeface="Times New Roman" pitchFamily="18" charset="0"/>
                                <a:sym typeface="Symbol" pitchFamily="18" charset="2"/>
                              </a:rPr>
                              <m:t>1</m:t>
                            </m:r>
                          </m:num>
                          <m:den>
                            <m:r>
                              <a:rPr lang="en-US" sz="2400" i="1" dirty="0" smtClean="0">
                                <a:solidFill>
                                  <a:srgbClr val="000000"/>
                                </a:solidFill>
                                <a:latin typeface="Cambria Math" panose="02040503050406030204" pitchFamily="18" charset="0"/>
                                <a:cs typeface="Times New Roman" pitchFamily="18" charset="0"/>
                                <a:sym typeface="Symbol" pitchFamily="18" charset="2"/>
                              </a:rPr>
                              <m:t>2</m:t>
                            </m:r>
                          </m:den>
                        </m:f>
                      </m:e>
                    </m:d>
                    <m:d>
                      <m:d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smtClean="0">
                            <a:solidFill>
                              <a:srgbClr val="000000"/>
                            </a:solidFill>
                            <a:latin typeface="Cambria Math" panose="02040503050406030204" pitchFamily="18" charset="0"/>
                            <a:cs typeface="Times New Roman" pitchFamily="18" charset="0"/>
                            <a:sym typeface="Symbol" pitchFamily="18" charset="2"/>
                          </a:rPr>
                          <m:t>452</m:t>
                        </m:r>
                      </m:e>
                    </m:d>
                    <m:d>
                      <m:d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a:solidFill>
                              <a:srgbClr val="000000"/>
                            </a:solidFill>
                            <a:latin typeface="Cambria Math" panose="02040503050406030204" pitchFamily="18" charset="0"/>
                            <a:cs typeface="Times New Roman" pitchFamily="18" charset="0"/>
                            <a:sym typeface="Symbol" pitchFamily="18" charset="2"/>
                          </a:rPr>
                          <m:t>1.2</m:t>
                        </m:r>
                      </m:e>
                    </m:d>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a:solidFill>
                                  <a:srgbClr val="000000"/>
                                </a:solidFill>
                                <a:latin typeface="Cambria Math" panose="02040503050406030204" pitchFamily="18" charset="0"/>
                                <a:cs typeface="Times New Roman" pitchFamily="18" charset="0"/>
                                <a:sym typeface="Symbol" pitchFamily="18" charset="2"/>
                              </a:rPr>
                              <m:t>15</m:t>
                            </m:r>
                          </m:e>
                        </m:d>
                      </m:e>
                      <m:sup>
                        <m:r>
                          <a:rPr lang="en-US" sz="2400" b="0" i="1" dirty="0" smtClean="0">
                            <a:solidFill>
                              <a:srgbClr val="000000"/>
                            </a:solidFill>
                            <a:latin typeface="Cambria Math" panose="02040503050406030204" pitchFamily="18" charset="0"/>
                            <a:cs typeface="Times New Roman" pitchFamily="18" charset="0"/>
                            <a:sym typeface="Symbol" pitchFamily="18" charset="2"/>
                          </a:rPr>
                          <m:t>3</m:t>
                        </m:r>
                      </m:sup>
                    </m:sSup>
                  </m:oMath>
                </a14:m>
                <a:r>
                  <a:rPr lang="en-US" sz="2400" dirty="0">
                    <a:solidFill>
                      <a:srgbClr val="000000"/>
                    </a:solidFill>
                    <a:latin typeface="Arial" charset="0"/>
                    <a:cs typeface="Times New Roman" pitchFamily="18" charset="0"/>
                    <a:sym typeface="Symbol" pitchFamily="18" charset="2"/>
                  </a:rPr>
                  <a:t> </a:t>
                </a:r>
              </a:p>
              <a:p>
                <a:r>
                  <a:rPr lang="en-US" sz="2400" dirty="0">
                    <a:solidFill>
                      <a:srgbClr val="000000"/>
                    </a:solidFill>
                    <a:latin typeface="Arial" charset="0"/>
                    <a:cs typeface="Times New Roman" pitchFamily="18" charset="0"/>
                    <a:sym typeface="Symbol" pitchFamily="18" charset="2"/>
                  </a:rPr>
                  <a:t>                </a:t>
                </a:r>
                <a:r>
                  <a:rPr lang="en-US" sz="2400" dirty="0" smtClean="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=411885 </m:t>
                    </m:r>
                  </m:oMath>
                </a14:m>
                <a:r>
                  <a:rPr lang="en-US" sz="2400" dirty="0">
                    <a:solidFill>
                      <a:srgbClr val="000000"/>
                    </a:solidFill>
                    <a:latin typeface="Arial" charset="0"/>
                    <a:cs typeface="Times New Roman" pitchFamily="18" charset="0"/>
                    <a:sym typeface="Symbol" pitchFamily="18" charset="2"/>
                  </a:rPr>
                  <a:t>W </a:t>
                </a:r>
                <a14:m>
                  <m:oMath xmlns:m="http://schemas.openxmlformats.org/officeDocument/2006/math">
                    <m:r>
                      <a:rPr lang="en-US" sz="2400" b="0" i="0" dirty="0" smtClean="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cs typeface="Times New Roman" pitchFamily="18" charset="0"/>
                        <a:sym typeface="Symbol" pitchFamily="18" charset="2"/>
                      </a:rPr>
                      <m:t>410 </m:t>
                    </m:r>
                  </m:oMath>
                </a14:m>
                <a:r>
                  <a:rPr lang="en-US" sz="2400" dirty="0">
                    <a:solidFill>
                      <a:srgbClr val="000000"/>
                    </a:solidFill>
                    <a:latin typeface="Arial" charset="0"/>
                    <a:cs typeface="Times New Roman" pitchFamily="18" charset="0"/>
                    <a:sym typeface="Symbol" pitchFamily="18" charset="2"/>
                  </a:rPr>
                  <a:t>kW.</a:t>
                </a:r>
              </a:p>
            </p:txBody>
          </p:sp>
        </mc:Choice>
        <mc:Fallback xmlns="">
          <p:sp>
            <p:nvSpPr>
              <p:cNvPr id="1286148" name="Rectangle 4"/>
              <p:cNvSpPr>
                <a:spLocks noRot="1" noChangeAspect="1" noMove="1" noResize="1" noEditPoints="1" noAdjustHandles="1" noChangeArrowheads="1" noChangeShapeType="1" noTextEdit="1"/>
              </p:cNvSpPr>
              <p:nvPr/>
            </p:nvSpPr>
            <p:spPr bwMode="auto">
              <a:xfrm>
                <a:off x="685800" y="1835150"/>
                <a:ext cx="7772400" cy="5022850"/>
              </a:xfrm>
              <a:prstGeom prst="rect">
                <a:avLst/>
              </a:prstGeom>
              <a:blipFill>
                <a:blip r:embed="rId5"/>
                <a:stretch>
                  <a:fillRect l="-1255" t="-850"/>
                </a:stretch>
              </a:blipFill>
              <a:ln w="9525">
                <a:noFill/>
                <a:miter lim="800000"/>
                <a:headEnd/>
                <a:tailEnd/>
              </a:ln>
            </p:spPr>
            <p:txBody>
              <a:bodyPr/>
              <a:lstStyle/>
              <a:p>
                <a:r>
                  <a:rPr lang="en-US">
                    <a:noFill/>
                  </a:rPr>
                  <a:t> </a:t>
                </a:r>
              </a:p>
            </p:txBody>
          </p:sp>
        </mc:Fallback>
      </mc:AlternateContent>
      <p:pic>
        <p:nvPicPr>
          <p:cNvPr id="1286149" name="Picture 5" descr="wind-farm"/>
          <p:cNvPicPr>
            <a:picLocks noChangeAspect="1" noChangeArrowheads="1"/>
          </p:cNvPicPr>
          <p:nvPr/>
        </p:nvPicPr>
        <p:blipFill>
          <a:blip r:embed="rId6" cstate="print"/>
          <a:srcRect/>
          <a:stretch>
            <a:fillRect/>
          </a:stretch>
        </p:blipFill>
        <p:spPr bwMode="auto">
          <a:xfrm>
            <a:off x="6188075" y="4570413"/>
            <a:ext cx="2790825" cy="2092325"/>
          </a:xfrm>
          <a:prstGeom prst="rect">
            <a:avLst/>
          </a:prstGeom>
          <a:ln>
            <a:noFill/>
          </a:ln>
          <a:effectLst>
            <a:outerShdw blurRad="292100" dist="139700" dir="2700000" algn="tl" rotWithShape="0">
              <a:srgbClr val="333333">
                <a:alpha val="65000"/>
              </a:srgbClr>
            </a:outerShdw>
          </a:effectLst>
        </p:spPr>
      </p:pic>
      <p:sp>
        <p:nvSpPr>
          <p:cNvPr id="68613" name="Rectangle 6"/>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8">
                                            <p:txEl>
                                              <p:pRg st="1" end="1"/>
                                            </p:txEl>
                                          </p:spTgt>
                                        </p:tgtEl>
                                        <p:attrNameLst>
                                          <p:attrName>style.visibility</p:attrName>
                                        </p:attrNameLst>
                                      </p:cBhvr>
                                      <p:to>
                                        <p:strVal val="visible"/>
                                      </p:to>
                                    </p:set>
                                    <p:anim calcmode="lin" valueType="num">
                                      <p:cBhvr additive="base">
                                        <p:cTn id="13"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6148">
                                            <p:txEl>
                                              <p:pRg st="2" end="2"/>
                                            </p:txEl>
                                          </p:spTgt>
                                        </p:tgtEl>
                                        <p:attrNameLst>
                                          <p:attrName>style.visibility</p:attrName>
                                        </p:attrNameLst>
                                      </p:cBhvr>
                                      <p:to>
                                        <p:strVal val="visible"/>
                                      </p:to>
                                    </p:set>
                                    <p:anim calcmode="lin" valueType="num">
                                      <p:cBhvr additive="base">
                                        <p:cTn id="19"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6148">
                                            <p:txEl>
                                              <p:pRg st="3" end="3"/>
                                            </p:txEl>
                                          </p:spTgt>
                                        </p:tgtEl>
                                        <p:attrNameLst>
                                          <p:attrName>style.visibility</p:attrName>
                                        </p:attrNameLst>
                                      </p:cBhvr>
                                      <p:to>
                                        <p:strVal val="visible"/>
                                      </p:to>
                                    </p:set>
                                    <p:anim calcmode="lin" valueType="num">
                                      <p:cBhvr additive="base">
                                        <p:cTn id="25" dur="500" fill="hold"/>
                                        <p:tgtEl>
                                          <p:spTgt spid="128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61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6148">
                                            <p:txEl>
                                              <p:pRg st="4" end="4"/>
                                            </p:txEl>
                                          </p:spTgt>
                                        </p:tgtEl>
                                        <p:attrNameLst>
                                          <p:attrName>style.visibility</p:attrName>
                                        </p:attrNameLst>
                                      </p:cBhvr>
                                      <p:to>
                                        <p:strVal val="visible"/>
                                      </p:to>
                                    </p:set>
                                    <p:anim calcmode="lin" valueType="num">
                                      <p:cBhvr additive="base">
                                        <p:cTn id="31" dur="500" fill="hold"/>
                                        <p:tgtEl>
                                          <p:spTgt spid="128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61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86148">
                                            <p:txEl>
                                              <p:pRg st="5" end="5"/>
                                            </p:txEl>
                                          </p:spTgt>
                                        </p:tgtEl>
                                        <p:attrNameLst>
                                          <p:attrName>style.visibility</p:attrName>
                                        </p:attrNameLst>
                                      </p:cBhvr>
                                      <p:to>
                                        <p:strVal val="visible"/>
                                      </p:to>
                                    </p:set>
                                    <p:anim calcmode="lin" valueType="num">
                                      <p:cBhvr additive="base">
                                        <p:cTn id="37" dur="500" fill="hold"/>
                                        <p:tgtEl>
                                          <p:spTgt spid="12861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61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286149"/>
                                        </p:tgtEl>
                                        <p:attrNameLst>
                                          <p:attrName>style.visibility</p:attrName>
                                        </p:attrNameLst>
                                      </p:cBhvr>
                                      <p:to>
                                        <p:strVal val="visible"/>
                                      </p:to>
                                    </p:set>
                                    <p:anim calcmode="lin" valueType="num">
                                      <p:cBhvr>
                                        <p:cTn id="41" dur="500" fill="hold"/>
                                        <p:tgtEl>
                                          <p:spTgt spid="1286149"/>
                                        </p:tgtEl>
                                        <p:attrNameLst>
                                          <p:attrName>ppt_w</p:attrName>
                                        </p:attrNameLst>
                                      </p:cBhvr>
                                      <p:tavLst>
                                        <p:tav tm="0">
                                          <p:val>
                                            <p:fltVal val="0"/>
                                          </p:val>
                                        </p:tav>
                                        <p:tav tm="100000">
                                          <p:val>
                                            <p:strVal val="#ppt_w"/>
                                          </p:val>
                                        </p:tav>
                                      </p:tavLst>
                                    </p:anim>
                                    <p:anim calcmode="lin" valueType="num">
                                      <p:cBhvr>
                                        <p:cTn id="42" dur="500" fill="hold"/>
                                        <p:tgtEl>
                                          <p:spTgt spid="1286149"/>
                                        </p:tgtEl>
                                        <p:attrNameLst>
                                          <p:attrName>ppt_h</p:attrName>
                                        </p:attrNameLst>
                                      </p:cBhvr>
                                      <p:tavLst>
                                        <p:tav tm="0">
                                          <p:val>
                                            <p:fltVal val="0"/>
                                          </p:val>
                                        </p:tav>
                                        <p:tav tm="100000">
                                          <p:val>
                                            <p:strVal val="#ppt_h"/>
                                          </p:val>
                                        </p:tav>
                                      </p:tavLst>
                                    </p:anim>
                                    <p:animEffect transition="in" filter="fade">
                                      <p:cBhvr>
                                        <p:cTn id="43" dur="500"/>
                                        <p:tgtEl>
                                          <p:spTgt spid="128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69635" name="Rectangle 4"/>
          <p:cNvSpPr>
            <a:spLocks noChangeArrowheads="1"/>
          </p:cNvSpPr>
          <p:nvPr/>
        </p:nvSpPr>
        <p:spPr bwMode="auto">
          <a:xfrm>
            <a:off x="685800" y="1824038"/>
            <a:ext cx="7772400" cy="5033962"/>
          </a:xfrm>
          <a:prstGeom prst="rect">
            <a:avLst/>
          </a:prstGeom>
          <a:solidFill>
            <a:srgbClr val="CCFFCC"/>
          </a:solidFill>
          <a:ln w="9525">
            <a:noFill/>
            <a:miter lim="800000"/>
            <a:headEnd/>
            <a:tailEnd/>
          </a:ln>
        </p:spPr>
        <p:txBody>
          <a:bodyPr/>
          <a:lstStyle/>
          <a:p>
            <a:endParaRPr lang="en-US"/>
          </a:p>
        </p:txBody>
      </p:sp>
      <p:pic>
        <p:nvPicPr>
          <p:cNvPr id="12881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12881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pic>
        <p:nvPicPr>
          <p:cNvPr id="128819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7700" y="3894138"/>
            <a:ext cx="7742238" cy="24447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88200" name="Text Box 8"/>
              <p:cNvSpPr txBox="1">
                <a:spLocks noChangeArrowheads="1"/>
              </p:cNvSpPr>
              <p:nvPr/>
            </p:nvSpPr>
            <p:spPr bwMode="auto">
              <a:xfrm>
                <a:off x="1728788" y="3808413"/>
                <a:ext cx="4638882" cy="461665"/>
              </a:xfrm>
              <a:prstGeom prst="rect">
                <a:avLst/>
              </a:prstGeom>
              <a:noFill/>
              <a:ln w="9525">
                <a:noFill/>
                <a:miter lim="800000"/>
                <a:headEnd/>
                <a:tailEnd/>
              </a:ln>
            </p:spPr>
            <p:txBody>
              <a:bodyPr wrap="square">
                <a:spAutoFit/>
              </a:bodyPr>
              <a:lstStyle/>
              <a:p>
                <a:r>
                  <a:rPr lang="en-US" sz="2400" dirty="0" smtClean="0">
                    <a:solidFill>
                      <a:schemeClr val="hlink"/>
                    </a:solidFill>
                    <a:latin typeface="Arial" charset="0"/>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rPr>
                      <m:t>𝐴</m:t>
                    </m:r>
                    <m:r>
                      <a:rPr lang="en-US" sz="2400" i="1" dirty="0" smtClean="0">
                        <a:solidFill>
                          <a:schemeClr val="hlink"/>
                        </a:solidFill>
                        <a:latin typeface="Cambria Math" panose="02040503050406030204" pitchFamily="18" charset="0"/>
                      </a:rPr>
                      <m:t> = </m:t>
                    </m:r>
                    <m:r>
                      <a:rPr lang="en-US" sz="2400" i="1" dirty="0" smtClean="0">
                        <a:solidFill>
                          <a:schemeClr val="hlink"/>
                        </a:solidFill>
                        <a:latin typeface="Cambria Math" panose="02040503050406030204" pitchFamily="18" charset="0"/>
                        <a:ea typeface="Cambria Math" panose="02040503050406030204" pitchFamily="18" charset="0"/>
                      </a:rPr>
                      <m:t>𝜋</m:t>
                    </m:r>
                    <m:sSup>
                      <m:sSupPr>
                        <m:ctrlP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cs typeface="Times New Roman" pitchFamily="18" charset="0"/>
                            <a:sym typeface="Symbol" pitchFamily="18" charset="2"/>
                          </a:rPr>
                          <m:t>𝑟</m:t>
                        </m:r>
                      </m:e>
                      <m:sup>
                        <m:r>
                          <a:rPr lang="en-US" sz="2400" b="0" i="1" dirty="0" smtClean="0">
                            <a:solidFill>
                              <a:schemeClr val="hlink"/>
                            </a:solidFill>
                            <a:latin typeface="Cambria Math" panose="02040503050406030204" pitchFamily="18" charset="0"/>
                            <a:cs typeface="Times New Roman" pitchFamily="18" charset="0"/>
                            <a:sym typeface="Symbol" pitchFamily="18" charset="2"/>
                          </a:rPr>
                          <m:t>2</m:t>
                        </m:r>
                      </m:sup>
                    </m:sSup>
                    <m:r>
                      <a:rPr lang="en-US" sz="2400" i="1" dirty="0">
                        <a:solidFill>
                          <a:schemeClr val="hlink"/>
                        </a:solidFill>
                        <a:latin typeface="Cambria Math" panose="02040503050406030204" pitchFamily="18" charset="0"/>
                        <a:cs typeface="Times New Roman" pitchFamily="18" charset="0"/>
                        <a:sym typeface="Symbol" pitchFamily="18" charset="2"/>
                      </a:rPr>
                      <m:t>=</m:t>
                    </m:r>
                    <m:r>
                      <a:rPr lang="en-US" sz="2400" i="1" dirty="0" smtClean="0">
                        <a:solidFill>
                          <a:schemeClr val="hlink"/>
                        </a:solidFill>
                        <a:latin typeface="Cambria Math" panose="02040503050406030204" pitchFamily="18" charset="0"/>
                        <a:ea typeface="Cambria Math" panose="02040503050406030204" pitchFamily="18" charset="0"/>
                        <a:cs typeface="Times New Roman" pitchFamily="18" charset="0"/>
                        <a:sym typeface="Symbol" pitchFamily="18" charset="2"/>
                      </a:rPr>
                      <m:t>𝜋</m:t>
                    </m:r>
                    <m:sSup>
                      <m:sSupPr>
                        <m:ctrlPr>
                          <a:rPr lang="en-US" sz="2400" b="0" i="1" dirty="0" smtClean="0">
                            <a:solidFill>
                              <a:schemeClr val="hlink"/>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d>
                          <m:dPr>
                            <m:ctrlPr>
                              <a:rPr lang="en-US" sz="2400" i="1" dirty="0">
                                <a:solidFill>
                                  <a:schemeClr val="hlink"/>
                                </a:solidFill>
                                <a:latin typeface="Cambria Math" panose="02040503050406030204" pitchFamily="18" charset="0"/>
                                <a:ea typeface="Cambria Math" panose="02040503050406030204" pitchFamily="18" charset="0"/>
                                <a:cs typeface="Times New Roman"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7.5</m:t>
                            </m:r>
                          </m:e>
                        </m:d>
                      </m:e>
                      <m:sup>
                        <m:r>
                          <a:rPr lang="en-US" sz="2400" b="0" i="1" dirty="0" smtClean="0">
                            <a:solidFill>
                              <a:schemeClr val="hlink"/>
                            </a:solidFill>
                            <a:latin typeface="Cambria Math" panose="02040503050406030204" pitchFamily="18" charset="0"/>
                            <a:sym typeface="Symbol" pitchFamily="18" charset="2"/>
                          </a:rPr>
                          <m:t>2</m:t>
                        </m:r>
                      </m:sup>
                    </m:sSup>
                    <m:r>
                      <a:rPr lang="en-US" sz="2400" i="1" dirty="0">
                        <a:solidFill>
                          <a:schemeClr val="hlink"/>
                        </a:solidFill>
                        <a:latin typeface="Cambria Math" panose="02040503050406030204" pitchFamily="18" charset="0"/>
                        <a:sym typeface="Symbol" pitchFamily="18" charset="2"/>
                      </a:rPr>
                      <m:t>=177</m:t>
                    </m:r>
                  </m:oMath>
                </a14:m>
                <a:r>
                  <a:rPr lang="en-US" sz="2400" dirty="0">
                    <a:solidFill>
                      <a:schemeClr val="hlink"/>
                    </a:solidFill>
                    <a:latin typeface="Arial" charset="0"/>
                  </a:rPr>
                  <a:t>.</a:t>
                </a:r>
              </a:p>
            </p:txBody>
          </p:sp>
        </mc:Choice>
        <mc:Fallback xmlns="">
          <p:sp>
            <p:nvSpPr>
              <p:cNvPr id="1288200" name="Text Box 8"/>
              <p:cNvSpPr txBox="1">
                <a:spLocks noRot="1" noChangeAspect="1" noMove="1" noResize="1" noEditPoints="1" noAdjustHandles="1" noChangeArrowheads="1" noChangeShapeType="1" noTextEdit="1"/>
              </p:cNvSpPr>
              <p:nvPr/>
            </p:nvSpPr>
            <p:spPr bwMode="auto">
              <a:xfrm>
                <a:off x="1728788" y="3808413"/>
                <a:ext cx="4638882" cy="461665"/>
              </a:xfrm>
              <a:prstGeom prst="rect">
                <a:avLst/>
              </a:prstGeom>
              <a:blipFill>
                <a:blip r:embed="rId9"/>
                <a:stretch>
                  <a:fillRect l="-2102" t="-10667" b="-32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8201" name="Text Box 9"/>
              <p:cNvSpPr txBox="1">
                <a:spLocks noChangeArrowheads="1"/>
              </p:cNvSpPr>
              <p:nvPr/>
            </p:nvSpPr>
            <p:spPr bwMode="auto">
              <a:xfrm>
                <a:off x="1168400" y="4572000"/>
                <a:ext cx="7315200" cy="461665"/>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rPr>
                      <m:t>𝑃𝑜𝑤𝑒𝑟</m:t>
                    </m:r>
                    <m:r>
                      <a:rPr lang="en-US" sz="2400" i="1" baseline="-25000" dirty="0" err="1">
                        <a:solidFill>
                          <a:schemeClr val="hlink"/>
                        </a:solidFill>
                        <a:latin typeface="Cambria Math" panose="02040503050406030204" pitchFamily="18" charset="0"/>
                      </a:rPr>
                      <m:t>𝑖𝑛</m:t>
                    </m:r>
                    <m:r>
                      <a:rPr lang="en-US" sz="2400" i="1" dirty="0">
                        <a:solidFill>
                          <a:schemeClr val="hlink"/>
                        </a:solidFill>
                        <a:latin typeface="Cambria Math" panose="02040503050406030204" pitchFamily="18" charset="0"/>
                      </a:rPr>
                      <m:t>=</m:t>
                    </m:r>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½</m:t>
                        </m:r>
                      </m:e>
                    </m:d>
                    <m:r>
                      <a:rPr lang="en-US" sz="2400" i="1" dirty="0" smtClean="0">
                        <a:solidFill>
                          <a:schemeClr val="hlink"/>
                        </a:solidFill>
                        <a:latin typeface="Cambria Math" panose="02040503050406030204" pitchFamily="18" charset="0"/>
                        <a:sym typeface="Symbol" pitchFamily="18" charset="2"/>
                      </a:rPr>
                      <m:t>𝐴</m:t>
                    </m:r>
                    <m:r>
                      <a:rPr lang="en-US" sz="2400" i="1" dirty="0" smtClean="0">
                        <a:solidFill>
                          <a:schemeClr val="hlink"/>
                        </a:solidFill>
                        <a:latin typeface="Cambria Math" panose="02040503050406030204" pitchFamily="18" charset="0"/>
                        <a:ea typeface="Cambria Math" panose="02040503050406030204" pitchFamily="18" charset="0"/>
                        <a:sym typeface="Symbol" pitchFamily="18" charset="2"/>
                      </a:rPr>
                      <m:t>𝜌</m:t>
                    </m:r>
                    <m:sSup>
                      <m:sSupPr>
                        <m:ctrlP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𝑣</m:t>
                        </m:r>
                      </m:e>
                      <m:sup>
                        <m:r>
                          <a:rPr lang="en-US" sz="2400" b="0" i="1" dirty="0" smtClean="0">
                            <a:solidFill>
                              <a:schemeClr val="hlink"/>
                            </a:solidFill>
                            <a:latin typeface="Cambria Math" panose="02040503050406030204" pitchFamily="18" charset="0"/>
                            <a:sym typeface="Symbol" pitchFamily="18" charset="2"/>
                          </a:rPr>
                          <m:t>3</m:t>
                        </m:r>
                      </m:sup>
                    </m:sSup>
                    <m:r>
                      <a:rPr lang="en-US" sz="2400" i="1" dirty="0">
                        <a:solidFill>
                          <a:schemeClr val="hlink"/>
                        </a:solidFill>
                        <a:latin typeface="Cambria Math" panose="02040503050406030204" pitchFamily="18" charset="0"/>
                        <a:sym typeface="Symbol" pitchFamily="18" charset="2"/>
                      </a:rPr>
                      <m:t>= </m:t>
                    </m:r>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½</m:t>
                        </m:r>
                      </m:e>
                    </m:d>
                    <m:d>
                      <m:dPr>
                        <m:ctrlPr>
                          <a:rPr lang="en-US" sz="2400" i="1" dirty="0" smtClean="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177</m:t>
                        </m:r>
                      </m:e>
                    </m:d>
                    <m:d>
                      <m:dPr>
                        <m:ctrlPr>
                          <a:rPr lang="en-US" sz="2400" i="1" dirty="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1.2</m:t>
                        </m:r>
                      </m:e>
                    </m:d>
                    <m:sSup>
                      <m:sSupPr>
                        <m:ctrlPr>
                          <a:rPr lang="en-US" sz="2400" b="0" i="1" dirty="0" smtClean="0">
                            <a:solidFill>
                              <a:schemeClr val="hlink"/>
                            </a:solidFill>
                            <a:latin typeface="Cambria Math" panose="02040503050406030204" pitchFamily="18" charset="0"/>
                            <a:sym typeface="Symbol" pitchFamily="18" charset="2"/>
                          </a:rPr>
                        </m:ctrlPr>
                      </m:sSupPr>
                      <m:e>
                        <m:d>
                          <m:dPr>
                            <m:ctrlPr>
                              <a:rPr lang="en-US" sz="2400" b="0" i="1" dirty="0" smtClean="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9</m:t>
                            </m:r>
                          </m:e>
                        </m:d>
                      </m:e>
                      <m:sup>
                        <m:r>
                          <a:rPr lang="en-US" sz="2400" b="0" i="1" dirty="0" smtClean="0">
                            <a:solidFill>
                              <a:schemeClr val="hlink"/>
                            </a:solidFill>
                            <a:latin typeface="Cambria Math" panose="02040503050406030204" pitchFamily="18" charset="0"/>
                            <a:sym typeface="Symbol" pitchFamily="18" charset="2"/>
                          </a:rPr>
                          <m:t>3</m:t>
                        </m:r>
                      </m:sup>
                    </m:sSup>
                    <m:r>
                      <a:rPr lang="en-US" sz="2400" i="1" dirty="0">
                        <a:solidFill>
                          <a:schemeClr val="hlink"/>
                        </a:solidFill>
                        <a:latin typeface="Cambria Math" panose="02040503050406030204" pitchFamily="18" charset="0"/>
                        <a:sym typeface="Symbol" pitchFamily="18" charset="2"/>
                      </a:rPr>
                      <m:t>=77420</m:t>
                    </m:r>
                  </m:oMath>
                </a14:m>
                <a:endParaRPr lang="en-US" sz="2400" dirty="0">
                  <a:solidFill>
                    <a:schemeClr val="hlink"/>
                  </a:solidFill>
                  <a:latin typeface="Arial" charset="0"/>
                  <a:sym typeface="Symbol" pitchFamily="18" charset="2"/>
                </a:endParaRPr>
              </a:p>
            </p:txBody>
          </p:sp>
        </mc:Choice>
        <mc:Fallback xmlns="">
          <p:sp>
            <p:nvSpPr>
              <p:cNvPr id="1288201" name="Text Box 9"/>
              <p:cNvSpPr txBox="1">
                <a:spLocks noRot="1" noChangeAspect="1" noMove="1" noResize="1" noEditPoints="1" noAdjustHandles="1" noChangeArrowheads="1" noChangeShapeType="1" noTextEdit="1"/>
              </p:cNvSpPr>
              <p:nvPr/>
            </p:nvSpPr>
            <p:spPr bwMode="auto">
              <a:xfrm>
                <a:off x="1168400" y="4572000"/>
                <a:ext cx="7315200" cy="461665"/>
              </a:xfrm>
              <a:prstGeom prst="rect">
                <a:avLst/>
              </a:prstGeom>
              <a:blipFill>
                <a:blip r:embed="rId10"/>
                <a:stretch>
                  <a:fillRect l="-917" b="-1973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8202" name="Text Box 10"/>
              <p:cNvSpPr txBox="1">
                <a:spLocks noChangeArrowheads="1"/>
              </p:cNvSpPr>
              <p:nvPr/>
            </p:nvSpPr>
            <p:spPr bwMode="auto">
              <a:xfrm>
                <a:off x="1168400" y="5140623"/>
                <a:ext cx="7398785" cy="461665"/>
              </a:xfrm>
              <a:prstGeom prst="rect">
                <a:avLst/>
              </a:prstGeom>
              <a:noFill/>
              <a:ln w="9525">
                <a:noFill/>
                <a:miter lim="800000"/>
                <a:headEnd/>
                <a:tailEnd/>
              </a:ln>
            </p:spPr>
            <p:txBody>
              <a:bodyPr wrap="square">
                <a:spAutoFit/>
              </a:bodyPr>
              <a:lstStyle/>
              <a:p>
                <a:r>
                  <a:rPr lang="en-US" dirty="0" smtClean="0">
                    <a:solidFill>
                      <a:schemeClr val="hlink"/>
                    </a:solidFill>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rPr>
                      <m:t>𝑃𝑜𝑤𝑒𝑟</m:t>
                    </m:r>
                    <m:r>
                      <a:rPr lang="en-US" sz="2400" i="1" baseline="-25000" dirty="0" err="1">
                        <a:solidFill>
                          <a:schemeClr val="hlink"/>
                        </a:solidFill>
                        <a:latin typeface="Cambria Math" panose="02040503050406030204" pitchFamily="18" charset="0"/>
                      </a:rPr>
                      <m:t>𝑡h𝑟</m:t>
                    </m:r>
                    <m:r>
                      <a:rPr lang="en-US" sz="2400" i="1" baseline="-25000" dirty="0" smtClean="0">
                        <a:solidFill>
                          <a:schemeClr val="hlink"/>
                        </a:solidFill>
                        <a:latin typeface="Cambria Math" panose="02040503050406030204" pitchFamily="18" charset="0"/>
                      </a:rPr>
                      <m:t>𝑢</m:t>
                    </m:r>
                    <m:r>
                      <a:rPr lang="en-US" sz="2400" i="1" dirty="0">
                        <a:solidFill>
                          <a:schemeClr val="hlink"/>
                        </a:solidFill>
                        <a:latin typeface="Cambria Math" panose="02040503050406030204" pitchFamily="18" charset="0"/>
                      </a:rPr>
                      <m:t>=</m:t>
                    </m:r>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½</m:t>
                        </m:r>
                      </m:e>
                    </m:d>
                    <m:r>
                      <a:rPr lang="en-US" sz="2400" i="1" dirty="0" smtClean="0">
                        <a:solidFill>
                          <a:schemeClr val="hlink"/>
                        </a:solidFill>
                        <a:latin typeface="Cambria Math" panose="02040503050406030204" pitchFamily="18" charset="0"/>
                        <a:sym typeface="Symbol" pitchFamily="18" charset="2"/>
                      </a:rPr>
                      <m:t>𝐴</m:t>
                    </m:r>
                    <m:r>
                      <a:rPr lang="en-US" sz="2400" i="1" dirty="0">
                        <a:solidFill>
                          <a:schemeClr val="hlink"/>
                        </a:solidFill>
                        <a:latin typeface="Cambria Math" panose="02040503050406030204" pitchFamily="18" charset="0"/>
                        <a:ea typeface="Cambria Math" panose="02040503050406030204" pitchFamily="18" charset="0"/>
                        <a:sym typeface="Symbol" pitchFamily="18" charset="2"/>
                      </a:rPr>
                      <m:t>𝜌</m:t>
                    </m:r>
                    <m:sSup>
                      <m:sSupPr>
                        <m:ctrlPr>
                          <a:rPr lang="en-US" sz="2400" b="0" i="1" dirty="0" smtClean="0">
                            <a:solidFill>
                              <a:schemeClr val="hlink"/>
                            </a:solidFill>
                            <a:latin typeface="Cambria Math" panose="02040503050406030204" pitchFamily="18" charset="0"/>
                            <a:ea typeface="Cambria Math" panose="02040503050406030204" pitchFamily="18" charset="0"/>
                            <a:sym typeface="Symbol" pitchFamily="18" charset="2"/>
                          </a:rPr>
                        </m:ctrlPr>
                      </m:sSupPr>
                      <m:e>
                        <m:r>
                          <a:rPr lang="en-US" sz="2400" i="1" dirty="0">
                            <a:solidFill>
                              <a:schemeClr val="hlink"/>
                            </a:solidFill>
                            <a:latin typeface="Cambria Math" panose="02040503050406030204" pitchFamily="18" charset="0"/>
                            <a:sym typeface="Symbol" pitchFamily="18" charset="2"/>
                          </a:rPr>
                          <m:t>𝑣</m:t>
                        </m:r>
                      </m:e>
                      <m:sup>
                        <m:r>
                          <a:rPr lang="en-US" sz="2400" b="0" i="1" dirty="0" smtClean="0">
                            <a:solidFill>
                              <a:schemeClr val="hlink"/>
                            </a:solidFill>
                            <a:latin typeface="Cambria Math" panose="02040503050406030204" pitchFamily="18" charset="0"/>
                            <a:sym typeface="Symbol" pitchFamily="18" charset="2"/>
                          </a:rPr>
                          <m:t>3</m:t>
                        </m:r>
                      </m:sup>
                    </m:sSup>
                    <m:r>
                      <a:rPr lang="en-US" sz="2400" i="1" dirty="0">
                        <a:solidFill>
                          <a:schemeClr val="hlink"/>
                        </a:solidFill>
                        <a:latin typeface="Cambria Math" panose="02040503050406030204" pitchFamily="18" charset="0"/>
                        <a:sym typeface="Symbol" pitchFamily="18" charset="2"/>
                      </a:rPr>
                      <m:t>=</m:t>
                    </m:r>
                    <m:d>
                      <m:dPr>
                        <m:ctrlPr>
                          <a:rPr lang="en-US" sz="2400" i="1" dirty="0" smtClean="0">
                            <a:solidFill>
                              <a:schemeClr val="hlink"/>
                            </a:solidFill>
                            <a:latin typeface="Cambria Math" panose="02040503050406030204" pitchFamily="18" charset="0"/>
                            <a:sym typeface="Symbol" pitchFamily="18" charset="2"/>
                          </a:rPr>
                        </m:ctrlPr>
                      </m:dPr>
                      <m:e>
                        <m:r>
                          <a:rPr lang="en-US" sz="2400" i="1" dirty="0" smtClean="0">
                            <a:solidFill>
                              <a:schemeClr val="hlink"/>
                            </a:solidFill>
                            <a:latin typeface="Cambria Math" panose="02040503050406030204" pitchFamily="18" charset="0"/>
                            <a:sym typeface="Symbol" pitchFamily="18" charset="2"/>
                          </a:rPr>
                          <m:t>½</m:t>
                        </m:r>
                      </m:e>
                    </m:d>
                    <m:d>
                      <m:dPr>
                        <m:ctrlPr>
                          <a:rPr lang="en-US" sz="2400" i="1" dirty="0" smtClean="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177</m:t>
                        </m:r>
                      </m:e>
                    </m:d>
                    <m:d>
                      <m:dPr>
                        <m:ctrlPr>
                          <a:rPr lang="en-US" sz="2400" i="1" dirty="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2.2</m:t>
                        </m:r>
                      </m:e>
                    </m:d>
                    <m:sSup>
                      <m:sSupPr>
                        <m:ctrlPr>
                          <a:rPr lang="en-US" sz="2400" b="0" i="1" dirty="0" smtClean="0">
                            <a:solidFill>
                              <a:schemeClr val="hlink"/>
                            </a:solidFill>
                            <a:latin typeface="Cambria Math" panose="02040503050406030204" pitchFamily="18" charset="0"/>
                            <a:sym typeface="Symbol" pitchFamily="18" charset="2"/>
                          </a:rPr>
                        </m:ctrlPr>
                      </m:sSupPr>
                      <m:e>
                        <m:d>
                          <m:dPr>
                            <m:ctrlPr>
                              <a:rPr lang="en-US" sz="2400" b="0" i="1" dirty="0" smtClean="0">
                                <a:solidFill>
                                  <a:schemeClr val="hlink"/>
                                </a:solidFill>
                                <a:latin typeface="Cambria Math" panose="02040503050406030204" pitchFamily="18" charset="0"/>
                                <a:sym typeface="Symbol" pitchFamily="18" charset="2"/>
                              </a:rPr>
                            </m:ctrlPr>
                          </m:dPr>
                          <m:e>
                            <m:r>
                              <a:rPr lang="en-US" sz="2400" i="1" dirty="0">
                                <a:solidFill>
                                  <a:schemeClr val="hlink"/>
                                </a:solidFill>
                                <a:latin typeface="Cambria Math" panose="02040503050406030204" pitchFamily="18" charset="0"/>
                                <a:sym typeface="Symbol" pitchFamily="18" charset="2"/>
                              </a:rPr>
                              <m:t>5</m:t>
                            </m:r>
                          </m:e>
                        </m:d>
                      </m:e>
                      <m:sup>
                        <m:r>
                          <a:rPr lang="en-US" sz="2400" b="0" i="1" dirty="0" smtClean="0">
                            <a:solidFill>
                              <a:schemeClr val="hlink"/>
                            </a:solidFill>
                            <a:latin typeface="Cambria Math" panose="02040503050406030204" pitchFamily="18" charset="0"/>
                            <a:sym typeface="Symbol" pitchFamily="18" charset="2"/>
                          </a:rPr>
                          <m:t>3</m:t>
                        </m:r>
                      </m:sup>
                    </m:sSup>
                    <m:r>
                      <a:rPr lang="en-US" sz="2400" i="1" dirty="0">
                        <a:solidFill>
                          <a:schemeClr val="hlink"/>
                        </a:solidFill>
                        <a:latin typeface="Cambria Math" panose="02040503050406030204" pitchFamily="18" charset="0"/>
                        <a:sym typeface="Symbol" pitchFamily="18" charset="2"/>
                      </a:rPr>
                      <m:t>=24338</m:t>
                    </m:r>
                  </m:oMath>
                </a14:m>
                <a:endParaRPr lang="en-US" sz="2400" dirty="0">
                  <a:solidFill>
                    <a:schemeClr val="hlink"/>
                  </a:solidFill>
                  <a:latin typeface="Arial" charset="0"/>
                  <a:sym typeface="Symbol" pitchFamily="18" charset="2"/>
                </a:endParaRPr>
              </a:p>
            </p:txBody>
          </p:sp>
        </mc:Choice>
        <mc:Fallback xmlns="">
          <p:sp>
            <p:nvSpPr>
              <p:cNvPr id="1288202" name="Text Box 10"/>
              <p:cNvSpPr txBox="1">
                <a:spLocks noRot="1" noChangeAspect="1" noMove="1" noResize="1" noEditPoints="1" noAdjustHandles="1" noChangeArrowheads="1" noChangeShapeType="1" noTextEdit="1"/>
              </p:cNvSpPr>
              <p:nvPr/>
            </p:nvSpPr>
            <p:spPr bwMode="auto">
              <a:xfrm>
                <a:off x="1168400" y="5140623"/>
                <a:ext cx="7398785" cy="461665"/>
              </a:xfrm>
              <a:prstGeom prst="rect">
                <a:avLst/>
              </a:prstGeom>
              <a:blipFill>
                <a:blip r:embed="rId11"/>
                <a:stretch>
                  <a:fillRect l="-907" b="-1973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8203" name="Text Box 11"/>
              <p:cNvSpPr txBox="1">
                <a:spLocks noChangeArrowheads="1"/>
              </p:cNvSpPr>
              <p:nvPr/>
            </p:nvSpPr>
            <p:spPr bwMode="auto">
              <a:xfrm>
                <a:off x="1168400" y="5734050"/>
                <a:ext cx="7315200"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rPr>
                      <m:t>𝑃𝑜𝑤𝑒𝑟</m:t>
                    </m:r>
                    <m:r>
                      <a:rPr lang="en-US" sz="2400" i="1" baseline="-25000" dirty="0" err="1">
                        <a:solidFill>
                          <a:schemeClr val="hlink"/>
                        </a:solidFill>
                        <a:latin typeface="Cambria Math" panose="02040503050406030204" pitchFamily="18" charset="0"/>
                      </a:rPr>
                      <m:t>𝑒𝑥𝑡</m:t>
                    </m:r>
                    <m:r>
                      <a:rPr lang="en-US" sz="2400" i="1" dirty="0">
                        <a:solidFill>
                          <a:schemeClr val="hlink"/>
                        </a:solidFill>
                        <a:latin typeface="Cambria Math" panose="02040503050406030204" pitchFamily="18" charset="0"/>
                      </a:rPr>
                      <m:t>=</m:t>
                    </m:r>
                    <m:r>
                      <a:rPr lang="en-US" sz="2400" i="1" dirty="0" err="1">
                        <a:solidFill>
                          <a:schemeClr val="hlink"/>
                        </a:solidFill>
                        <a:latin typeface="Cambria Math" panose="02040503050406030204" pitchFamily="18" charset="0"/>
                      </a:rPr>
                      <m:t>𝑝𝑜𝑤𝑒𝑟</m:t>
                    </m:r>
                    <m:r>
                      <a:rPr lang="en-US" sz="2400" i="1" baseline="-25000" dirty="0" err="1">
                        <a:solidFill>
                          <a:schemeClr val="hlink"/>
                        </a:solidFill>
                        <a:latin typeface="Cambria Math" panose="02040503050406030204" pitchFamily="18" charset="0"/>
                      </a:rPr>
                      <m:t>𝑖𝑛</m:t>
                    </m:r>
                    <m:r>
                      <a:rPr lang="en-US" sz="2400" i="1" dirty="0">
                        <a:solidFill>
                          <a:schemeClr val="hlink"/>
                        </a:solidFill>
                        <a:latin typeface="Cambria Math" panose="02040503050406030204" pitchFamily="18" charset="0"/>
                        <a:sym typeface="Symbol" pitchFamily="18" charset="2"/>
                      </a:rPr>
                      <m:t>−</m:t>
                    </m:r>
                    <m:r>
                      <a:rPr lang="en-US" sz="2400" i="1" dirty="0" err="1">
                        <a:solidFill>
                          <a:schemeClr val="hlink"/>
                        </a:solidFill>
                        <a:latin typeface="Cambria Math" panose="02040503050406030204" pitchFamily="18" charset="0"/>
                      </a:rPr>
                      <m:t>𝑝𝑜𝑤𝑒𝑟</m:t>
                    </m:r>
                    <m:r>
                      <a:rPr lang="en-US" sz="2400" i="1" baseline="-25000" dirty="0" err="1">
                        <a:solidFill>
                          <a:schemeClr val="hlink"/>
                        </a:solidFill>
                        <a:latin typeface="Cambria Math" panose="02040503050406030204" pitchFamily="18" charset="0"/>
                      </a:rPr>
                      <m:t>𝑡h𝑟𝑢</m:t>
                    </m:r>
                  </m:oMath>
                </a14:m>
                <a:endParaRPr lang="en-US" sz="2400" baseline="-25000" dirty="0">
                  <a:solidFill>
                    <a:schemeClr val="hlink"/>
                  </a:solidFill>
                  <a:latin typeface="Arial" charset="0"/>
                </a:endParaRPr>
              </a:p>
            </p:txBody>
          </p:sp>
        </mc:Choice>
        <mc:Fallback xmlns="">
          <p:sp>
            <p:nvSpPr>
              <p:cNvPr id="1288203" name="Text Box 11"/>
              <p:cNvSpPr txBox="1">
                <a:spLocks noRot="1" noChangeAspect="1" noMove="1" noResize="1" noEditPoints="1" noAdjustHandles="1" noChangeArrowheads="1" noChangeShapeType="1" noTextEdit="1"/>
              </p:cNvSpPr>
              <p:nvPr/>
            </p:nvSpPr>
            <p:spPr bwMode="auto">
              <a:xfrm>
                <a:off x="1168400" y="5734050"/>
                <a:ext cx="7315200" cy="457200"/>
              </a:xfrm>
              <a:prstGeom prst="rect">
                <a:avLst/>
              </a:prstGeom>
              <a:blipFill>
                <a:blip r:embed="rId12"/>
                <a:stretch>
                  <a:fillRect l="-917" b="-20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8204" name="Text Box 12"/>
              <p:cNvSpPr txBox="1">
                <a:spLocks noChangeArrowheads="1"/>
              </p:cNvSpPr>
              <p:nvPr/>
            </p:nvSpPr>
            <p:spPr bwMode="auto">
              <a:xfrm>
                <a:off x="1168400" y="6290641"/>
                <a:ext cx="7315200" cy="45720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rPr>
                      <m:t>𝑃𝑜𝑤𝑒𝑟</m:t>
                    </m:r>
                    <m:r>
                      <a:rPr lang="en-US" sz="2400" i="1" baseline="-25000" dirty="0" err="1">
                        <a:solidFill>
                          <a:schemeClr val="hlink"/>
                        </a:solidFill>
                        <a:latin typeface="Cambria Math" panose="02040503050406030204" pitchFamily="18" charset="0"/>
                      </a:rPr>
                      <m:t>𝑒𝑥𝑡</m:t>
                    </m:r>
                    <m:r>
                      <a:rPr lang="en-US" sz="2400" i="1" dirty="0">
                        <a:solidFill>
                          <a:schemeClr val="hlink"/>
                        </a:solidFill>
                        <a:latin typeface="Cambria Math" panose="02040503050406030204" pitchFamily="18" charset="0"/>
                      </a:rPr>
                      <m:t>=</m:t>
                    </m:r>
                    <m:r>
                      <a:rPr lang="en-US" sz="2400" i="1" dirty="0">
                        <a:solidFill>
                          <a:schemeClr val="hlink"/>
                        </a:solidFill>
                        <a:latin typeface="Cambria Math" panose="02040503050406030204" pitchFamily="18" charset="0"/>
                        <a:sym typeface="Symbol" pitchFamily="18" charset="2"/>
                      </a:rPr>
                      <m:t>77420</m:t>
                    </m:r>
                    <m:r>
                      <a:rPr lang="en-US" sz="2400" b="0" i="1" dirty="0" smtClean="0">
                        <a:solidFill>
                          <a:schemeClr val="hlink"/>
                        </a:solidFill>
                        <a:latin typeface="Cambria Math" panose="02040503050406030204" pitchFamily="18" charset="0"/>
                        <a:sym typeface="Symbol" pitchFamily="18" charset="2"/>
                      </a:rPr>
                      <m:t>−</m:t>
                    </m:r>
                    <m:r>
                      <a:rPr lang="en-US" sz="2400" i="1" dirty="0">
                        <a:solidFill>
                          <a:schemeClr val="hlink"/>
                        </a:solidFill>
                        <a:latin typeface="Cambria Math" panose="02040503050406030204" pitchFamily="18" charset="0"/>
                        <a:sym typeface="Symbol" pitchFamily="18" charset="2"/>
                      </a:rPr>
                      <m:t>24338=53082 </m:t>
                    </m:r>
                  </m:oMath>
                </a14:m>
                <a:r>
                  <a:rPr lang="en-US" sz="2400" dirty="0">
                    <a:solidFill>
                      <a:schemeClr val="hlink"/>
                    </a:solidFill>
                    <a:latin typeface="Arial" charset="0"/>
                    <a:sym typeface="Symbol" pitchFamily="18" charset="2"/>
                  </a:rPr>
                  <a:t>W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 53 </m:t>
                    </m:r>
                  </m:oMath>
                </a14:m>
                <a:r>
                  <a:rPr lang="en-US" sz="2400" dirty="0">
                    <a:solidFill>
                      <a:schemeClr val="hlink"/>
                    </a:solidFill>
                    <a:latin typeface="Arial" charset="0"/>
                    <a:sym typeface="Symbol" pitchFamily="18" charset="2"/>
                  </a:rPr>
                  <a:t>kW.</a:t>
                </a:r>
              </a:p>
            </p:txBody>
          </p:sp>
        </mc:Choice>
        <mc:Fallback xmlns="">
          <p:sp>
            <p:nvSpPr>
              <p:cNvPr id="1288204" name="Text Box 12"/>
              <p:cNvSpPr txBox="1">
                <a:spLocks noRot="1" noChangeAspect="1" noMove="1" noResize="1" noEditPoints="1" noAdjustHandles="1" noChangeArrowheads="1" noChangeShapeType="1" noTextEdit="1"/>
              </p:cNvSpPr>
              <p:nvPr/>
            </p:nvSpPr>
            <p:spPr bwMode="auto">
              <a:xfrm>
                <a:off x="1168400" y="6290641"/>
                <a:ext cx="7315200" cy="457200"/>
              </a:xfrm>
              <a:prstGeom prst="rect">
                <a:avLst/>
              </a:prstGeom>
              <a:blipFill>
                <a:blip r:embed="rId13"/>
                <a:stretch>
                  <a:fillRect l="-917" t="-9333" b="-32000"/>
                </a:stretch>
              </a:blipFill>
              <a:ln w="9525">
                <a:noFill/>
                <a:miter lim="800000"/>
                <a:headEnd/>
                <a:tailEnd/>
              </a:ln>
            </p:spPr>
            <p:txBody>
              <a:bodyPr/>
              <a:lstStyle/>
              <a:p>
                <a:r>
                  <a:rPr lang="en-US">
                    <a:noFill/>
                  </a:rPr>
                  <a:t> </a:t>
                </a:r>
              </a:p>
            </p:txBody>
          </p:sp>
        </mc:Fallback>
      </mc:AlternateContent>
      <p:sp>
        <p:nvSpPr>
          <p:cNvPr id="69644"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7"/>
                                        </p:tgtEl>
                                        <p:attrNameLst>
                                          <p:attrName>style.visibility</p:attrName>
                                        </p:attrNameLst>
                                      </p:cBhvr>
                                      <p:to>
                                        <p:strVal val="visible"/>
                                      </p:to>
                                    </p:set>
                                    <p:anim calcmode="lin" valueType="num">
                                      <p:cBhvr additive="base">
                                        <p:cTn id="7" dur="500" fill="hold"/>
                                        <p:tgtEl>
                                          <p:spTgt spid="1288197"/>
                                        </p:tgtEl>
                                        <p:attrNameLst>
                                          <p:attrName>ppt_x</p:attrName>
                                        </p:attrNameLst>
                                      </p:cBhvr>
                                      <p:tavLst>
                                        <p:tav tm="0">
                                          <p:val>
                                            <p:strVal val="#ppt_x"/>
                                          </p:val>
                                        </p:tav>
                                        <p:tav tm="100000">
                                          <p:val>
                                            <p:strVal val="#ppt_x"/>
                                          </p:val>
                                        </p:tav>
                                      </p:tavLst>
                                    </p:anim>
                                    <p:anim calcmode="lin" valueType="num">
                                      <p:cBhvr additive="base">
                                        <p:cTn id="8" dur="500" fill="hold"/>
                                        <p:tgtEl>
                                          <p:spTgt spid="1288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8"/>
                                        </p:tgtEl>
                                        <p:attrNameLst>
                                          <p:attrName>style.visibility</p:attrName>
                                        </p:attrNameLst>
                                      </p:cBhvr>
                                      <p:to>
                                        <p:strVal val="visible"/>
                                      </p:to>
                                    </p:set>
                                    <p:anim calcmode="lin" valueType="num">
                                      <p:cBhvr additive="base">
                                        <p:cTn id="13" dur="500" fill="hold"/>
                                        <p:tgtEl>
                                          <p:spTgt spid="1288198"/>
                                        </p:tgtEl>
                                        <p:attrNameLst>
                                          <p:attrName>ppt_x</p:attrName>
                                        </p:attrNameLst>
                                      </p:cBhvr>
                                      <p:tavLst>
                                        <p:tav tm="0">
                                          <p:val>
                                            <p:strVal val="#ppt_x"/>
                                          </p:val>
                                        </p:tav>
                                        <p:tav tm="100000">
                                          <p:val>
                                            <p:strVal val="#ppt_x"/>
                                          </p:val>
                                        </p:tav>
                                      </p:tavLst>
                                    </p:anim>
                                    <p:anim calcmode="lin" valueType="num">
                                      <p:cBhvr additive="base">
                                        <p:cTn id="14" dur="500" fill="hold"/>
                                        <p:tgtEl>
                                          <p:spTgt spid="1288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9"/>
                                        </p:tgtEl>
                                        <p:attrNameLst>
                                          <p:attrName>style.visibility</p:attrName>
                                        </p:attrNameLst>
                                      </p:cBhvr>
                                      <p:to>
                                        <p:strVal val="visible"/>
                                      </p:to>
                                    </p:set>
                                    <p:anim calcmode="lin" valueType="num">
                                      <p:cBhvr additive="base">
                                        <p:cTn id="19" dur="500" fill="hold"/>
                                        <p:tgtEl>
                                          <p:spTgt spid="1288199"/>
                                        </p:tgtEl>
                                        <p:attrNameLst>
                                          <p:attrName>ppt_x</p:attrName>
                                        </p:attrNameLst>
                                      </p:cBhvr>
                                      <p:tavLst>
                                        <p:tav tm="0">
                                          <p:val>
                                            <p:strVal val="#ppt_x"/>
                                          </p:val>
                                        </p:tav>
                                        <p:tav tm="100000">
                                          <p:val>
                                            <p:strVal val="#ppt_x"/>
                                          </p:val>
                                        </p:tav>
                                      </p:tavLst>
                                    </p:anim>
                                    <p:anim calcmode="lin" valueType="num">
                                      <p:cBhvr additive="base">
                                        <p:cTn id="20" dur="500" fill="hold"/>
                                        <p:tgtEl>
                                          <p:spTgt spid="1288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88200"/>
                                        </p:tgtEl>
                                        <p:attrNameLst>
                                          <p:attrName>style.visibility</p:attrName>
                                        </p:attrNameLst>
                                      </p:cBhvr>
                                      <p:to>
                                        <p:strVal val="visible"/>
                                      </p:to>
                                    </p:set>
                                    <p:anim calcmode="lin" valueType="num">
                                      <p:cBhvr additive="base">
                                        <p:cTn id="25" dur="500" fill="hold"/>
                                        <p:tgtEl>
                                          <p:spTgt spid="1288200"/>
                                        </p:tgtEl>
                                        <p:attrNameLst>
                                          <p:attrName>ppt_x</p:attrName>
                                        </p:attrNameLst>
                                      </p:cBhvr>
                                      <p:tavLst>
                                        <p:tav tm="0">
                                          <p:val>
                                            <p:strVal val="1+#ppt_w/2"/>
                                          </p:val>
                                        </p:tav>
                                        <p:tav tm="100000">
                                          <p:val>
                                            <p:strVal val="#ppt_x"/>
                                          </p:val>
                                        </p:tav>
                                      </p:tavLst>
                                    </p:anim>
                                    <p:anim calcmode="lin" valueType="num">
                                      <p:cBhvr additive="base">
                                        <p:cTn id="26" dur="500" fill="hold"/>
                                        <p:tgtEl>
                                          <p:spTgt spid="1288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88201"/>
                                        </p:tgtEl>
                                        <p:attrNameLst>
                                          <p:attrName>style.visibility</p:attrName>
                                        </p:attrNameLst>
                                      </p:cBhvr>
                                      <p:to>
                                        <p:strVal val="visible"/>
                                      </p:to>
                                    </p:set>
                                    <p:anim calcmode="lin" valueType="num">
                                      <p:cBhvr additive="base">
                                        <p:cTn id="31" dur="500" fill="hold"/>
                                        <p:tgtEl>
                                          <p:spTgt spid="1288201"/>
                                        </p:tgtEl>
                                        <p:attrNameLst>
                                          <p:attrName>ppt_x</p:attrName>
                                        </p:attrNameLst>
                                      </p:cBhvr>
                                      <p:tavLst>
                                        <p:tav tm="0">
                                          <p:val>
                                            <p:strVal val="1+#ppt_w/2"/>
                                          </p:val>
                                        </p:tav>
                                        <p:tav tm="100000">
                                          <p:val>
                                            <p:strVal val="#ppt_x"/>
                                          </p:val>
                                        </p:tav>
                                      </p:tavLst>
                                    </p:anim>
                                    <p:anim calcmode="lin" valueType="num">
                                      <p:cBhvr additive="base">
                                        <p:cTn id="32" dur="500" fill="hold"/>
                                        <p:tgtEl>
                                          <p:spTgt spid="1288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288202"/>
                                        </p:tgtEl>
                                        <p:attrNameLst>
                                          <p:attrName>style.visibility</p:attrName>
                                        </p:attrNameLst>
                                      </p:cBhvr>
                                      <p:to>
                                        <p:strVal val="visible"/>
                                      </p:to>
                                    </p:set>
                                    <p:anim calcmode="lin" valueType="num">
                                      <p:cBhvr additive="base">
                                        <p:cTn id="37" dur="500" fill="hold"/>
                                        <p:tgtEl>
                                          <p:spTgt spid="1288202"/>
                                        </p:tgtEl>
                                        <p:attrNameLst>
                                          <p:attrName>ppt_x</p:attrName>
                                        </p:attrNameLst>
                                      </p:cBhvr>
                                      <p:tavLst>
                                        <p:tav tm="0">
                                          <p:val>
                                            <p:strVal val="1+#ppt_w/2"/>
                                          </p:val>
                                        </p:tav>
                                        <p:tav tm="100000">
                                          <p:val>
                                            <p:strVal val="#ppt_x"/>
                                          </p:val>
                                        </p:tav>
                                      </p:tavLst>
                                    </p:anim>
                                    <p:anim calcmode="lin" valueType="num">
                                      <p:cBhvr additive="base">
                                        <p:cTn id="38" dur="500" fill="hold"/>
                                        <p:tgtEl>
                                          <p:spTgt spid="1288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10000"/>
                                  </p:iterate>
                                  <p:childTnLst>
                                    <p:set>
                                      <p:cBhvr>
                                        <p:cTn id="42" dur="1" fill="hold">
                                          <p:stCondLst>
                                            <p:cond delay="0"/>
                                          </p:stCondLst>
                                        </p:cTn>
                                        <p:tgtEl>
                                          <p:spTgt spid="1288203"/>
                                        </p:tgtEl>
                                        <p:attrNameLst>
                                          <p:attrName>style.visibility</p:attrName>
                                        </p:attrNameLst>
                                      </p:cBhvr>
                                      <p:to>
                                        <p:strVal val="visible"/>
                                      </p:to>
                                    </p:set>
                                    <p:anim calcmode="lin" valueType="num">
                                      <p:cBhvr additive="base">
                                        <p:cTn id="43" dur="500" fill="hold"/>
                                        <p:tgtEl>
                                          <p:spTgt spid="1288203"/>
                                        </p:tgtEl>
                                        <p:attrNameLst>
                                          <p:attrName>ppt_x</p:attrName>
                                        </p:attrNameLst>
                                      </p:cBhvr>
                                      <p:tavLst>
                                        <p:tav tm="0">
                                          <p:val>
                                            <p:strVal val="1+#ppt_w/2"/>
                                          </p:val>
                                        </p:tav>
                                        <p:tav tm="100000">
                                          <p:val>
                                            <p:strVal val="#ppt_x"/>
                                          </p:val>
                                        </p:tav>
                                      </p:tavLst>
                                    </p:anim>
                                    <p:anim calcmode="lin" valueType="num">
                                      <p:cBhvr additive="base">
                                        <p:cTn id="44" dur="500" fill="hold"/>
                                        <p:tgtEl>
                                          <p:spTgt spid="12882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288204"/>
                                        </p:tgtEl>
                                        <p:attrNameLst>
                                          <p:attrName>style.visibility</p:attrName>
                                        </p:attrNameLst>
                                      </p:cBhvr>
                                      <p:to>
                                        <p:strVal val="visible"/>
                                      </p:to>
                                    </p:set>
                                    <p:anim calcmode="lin" valueType="num">
                                      <p:cBhvr additive="base">
                                        <p:cTn id="49" dur="500" fill="hold"/>
                                        <p:tgtEl>
                                          <p:spTgt spid="1288204"/>
                                        </p:tgtEl>
                                        <p:attrNameLst>
                                          <p:attrName>ppt_x</p:attrName>
                                        </p:attrNameLst>
                                      </p:cBhvr>
                                      <p:tavLst>
                                        <p:tav tm="0">
                                          <p:val>
                                            <p:strVal val="1+#ppt_w/2"/>
                                          </p:val>
                                        </p:tav>
                                        <p:tav tm="100000">
                                          <p:val>
                                            <p:strVal val="#ppt_x"/>
                                          </p:val>
                                        </p:tav>
                                      </p:tavLst>
                                    </p:anim>
                                    <p:anim calcmode="lin" valueType="num">
                                      <p:cBhvr additive="base">
                                        <p:cTn id="50" dur="500" fill="hold"/>
                                        <p:tgtEl>
                                          <p:spTgt spid="1288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0" grpId="0"/>
      <p:bldP spid="1288201" grpId="0"/>
      <p:bldP spid="1288202" grpId="0"/>
      <p:bldP spid="1288203" grpId="0"/>
      <p:bldP spid="128820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ChangeArrowheads="1"/>
          </p:cNvSpPr>
          <p:nvPr/>
        </p:nvSpPr>
        <p:spPr bwMode="auto">
          <a:xfrm>
            <a:off x="685800" y="1824038"/>
            <a:ext cx="7772400" cy="3819525"/>
          </a:xfrm>
          <a:prstGeom prst="rect">
            <a:avLst/>
          </a:prstGeom>
          <a:solidFill>
            <a:srgbClr val="CCFFCC"/>
          </a:solidFill>
          <a:ln w="9525">
            <a:noFill/>
            <a:miter lim="800000"/>
            <a:headEnd/>
            <a:tailEnd/>
          </a:ln>
        </p:spPr>
        <p:txBody>
          <a:bodyPr/>
          <a:lstStyle/>
          <a:p>
            <a:endParaRPr lang="en-US"/>
          </a:p>
        </p:txBody>
      </p:sp>
      <p:pic>
        <p:nvPicPr>
          <p:cNvPr id="7065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7066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sp>
        <p:nvSpPr>
          <p:cNvPr id="70661"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706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9024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5638" y="3717925"/>
            <a:ext cx="7735887" cy="146208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90248" name="Text Box 8"/>
              <p:cNvSpPr txBox="1">
                <a:spLocks noChangeArrowheads="1"/>
              </p:cNvSpPr>
              <p:nvPr/>
            </p:nvSpPr>
            <p:spPr bwMode="auto">
              <a:xfrm>
                <a:off x="1355725" y="4462463"/>
                <a:ext cx="6629400"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rPr>
                      <m:t>𝑃</m:t>
                    </m:r>
                    <m:r>
                      <a:rPr lang="en-US" sz="2400" i="1" baseline="-25000" dirty="0">
                        <a:solidFill>
                          <a:schemeClr val="hlink"/>
                        </a:solidFill>
                        <a:latin typeface="Cambria Math" panose="02040503050406030204" pitchFamily="18" charset="0"/>
                      </a:rPr>
                      <m:t>𝑜𝑢𝑡</m:t>
                    </m:r>
                    <m:r>
                      <a:rPr lang="en-US" sz="2400" i="1" dirty="0">
                        <a:solidFill>
                          <a:schemeClr val="hlink"/>
                        </a:solidFill>
                        <a:latin typeface="Cambria Math" panose="02040503050406030204" pitchFamily="18" charset="0"/>
                      </a:rPr>
                      <m:t>=(</m:t>
                    </m:r>
                    <m:r>
                      <a:rPr lang="en-US" sz="2400" i="1" dirty="0">
                        <a:solidFill>
                          <a:schemeClr val="hlink"/>
                        </a:solidFill>
                        <a:latin typeface="Cambria Math" panose="02040503050406030204" pitchFamily="18" charset="0"/>
                      </a:rPr>
                      <m:t>𝑒𝑓𝑓𝑖𝑐𝑖𝑒𝑛𝑐𝑦</m:t>
                    </m:r>
                    <m:r>
                      <a:rPr lang="en-US" sz="2400" i="1" dirty="0">
                        <a:solidFill>
                          <a:schemeClr val="hlink"/>
                        </a:solidFill>
                        <a:latin typeface="Cambria Math" panose="02040503050406030204" pitchFamily="18" charset="0"/>
                      </a:rPr>
                      <m:t>)</m:t>
                    </m:r>
                    <m:r>
                      <a:rPr lang="en-US" sz="2400" i="1" dirty="0" err="1">
                        <a:solidFill>
                          <a:schemeClr val="hlink"/>
                        </a:solidFill>
                        <a:latin typeface="Cambria Math" panose="02040503050406030204" pitchFamily="18" charset="0"/>
                      </a:rPr>
                      <m:t>𝑃</m:t>
                    </m:r>
                    <m:r>
                      <a:rPr lang="en-US" sz="2400" i="1" baseline="-25000" dirty="0" err="1">
                        <a:solidFill>
                          <a:schemeClr val="hlink"/>
                        </a:solidFill>
                        <a:latin typeface="Cambria Math" panose="02040503050406030204" pitchFamily="18" charset="0"/>
                      </a:rPr>
                      <m:t>𝑒𝑥𝑡𝑟𝑎𝑐𝑡𝑒𝑑</m:t>
                    </m:r>
                    <m:r>
                      <a:rPr lang="en-US" sz="2400" i="1" dirty="0">
                        <a:solidFill>
                          <a:schemeClr val="hlink"/>
                        </a:solidFill>
                        <a:latin typeface="Cambria Math" panose="02040503050406030204" pitchFamily="18" charset="0"/>
                      </a:rPr>
                      <m:t> </m:t>
                    </m:r>
                  </m:oMath>
                </a14:m>
                <a:endParaRPr lang="en-US" sz="2400" dirty="0">
                  <a:solidFill>
                    <a:schemeClr val="hlink"/>
                  </a:solidFill>
                  <a:latin typeface="Arial" charset="0"/>
                </a:endParaRPr>
              </a:p>
            </p:txBody>
          </p:sp>
        </mc:Choice>
        <mc:Fallback xmlns="">
          <p:sp>
            <p:nvSpPr>
              <p:cNvPr id="1290248" name="Text Box 8"/>
              <p:cNvSpPr txBox="1">
                <a:spLocks noRot="1" noChangeAspect="1" noMove="1" noResize="1" noEditPoints="1" noAdjustHandles="1" noChangeArrowheads="1" noChangeShapeType="1" noTextEdit="1"/>
              </p:cNvSpPr>
              <p:nvPr/>
            </p:nvSpPr>
            <p:spPr bwMode="auto">
              <a:xfrm>
                <a:off x="1355725" y="4462463"/>
                <a:ext cx="6629400" cy="457200"/>
              </a:xfrm>
              <a:prstGeom prst="rect">
                <a:avLst/>
              </a:prstGeom>
              <a:blipFill>
                <a:blip r:embed="rId9"/>
                <a:stretch>
                  <a:fillRect l="-919" b="-2133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0249" name="Text Box 9"/>
              <p:cNvSpPr txBox="1">
                <a:spLocks noChangeArrowheads="1"/>
              </p:cNvSpPr>
              <p:nvPr/>
            </p:nvSpPr>
            <p:spPr bwMode="auto">
              <a:xfrm>
                <a:off x="1358900" y="5054600"/>
                <a:ext cx="6629400"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14:m>
                  <m:oMath xmlns:m="http://schemas.openxmlformats.org/officeDocument/2006/math">
                    <m:r>
                      <a:rPr lang="en-US" sz="2400" i="1" dirty="0" smtClean="0">
                        <a:solidFill>
                          <a:schemeClr val="hlink"/>
                        </a:solidFill>
                        <a:latin typeface="Cambria Math" panose="02040503050406030204" pitchFamily="18" charset="0"/>
                      </a:rPr>
                      <m:t>𝑃</m:t>
                    </m:r>
                    <m:r>
                      <a:rPr lang="en-US" sz="2400" i="1" baseline="-25000" dirty="0">
                        <a:solidFill>
                          <a:schemeClr val="hlink"/>
                        </a:solidFill>
                        <a:latin typeface="Cambria Math" panose="02040503050406030204" pitchFamily="18" charset="0"/>
                      </a:rPr>
                      <m:t>𝑜𝑢𝑡</m:t>
                    </m:r>
                    <m:r>
                      <a:rPr lang="en-US" sz="2400" i="1" dirty="0">
                        <a:solidFill>
                          <a:schemeClr val="hlink"/>
                        </a:solidFill>
                        <a:latin typeface="Cambria Math" panose="02040503050406030204" pitchFamily="18" charset="0"/>
                      </a:rPr>
                      <m:t>=(0.72)(</m:t>
                    </m:r>
                    <m:r>
                      <a:rPr lang="en-US" sz="2400" i="1" dirty="0">
                        <a:solidFill>
                          <a:schemeClr val="hlink"/>
                        </a:solidFill>
                        <a:latin typeface="Cambria Math" panose="02040503050406030204" pitchFamily="18" charset="0"/>
                        <a:sym typeface="Symbol" pitchFamily="18" charset="2"/>
                      </a:rPr>
                      <m:t>53 </m:t>
                    </m:r>
                    <m:r>
                      <a:rPr lang="en-US" sz="2400" i="1" dirty="0">
                        <a:solidFill>
                          <a:schemeClr val="hlink"/>
                        </a:solidFill>
                        <a:latin typeface="Cambria Math" panose="02040503050406030204" pitchFamily="18" charset="0"/>
                        <a:sym typeface="Symbol" pitchFamily="18" charset="2"/>
                      </a:rPr>
                      <m:t>𝑘𝑊</m:t>
                    </m:r>
                    <m:r>
                      <a:rPr lang="en-US" sz="2400" i="1" dirty="0">
                        <a:solidFill>
                          <a:schemeClr val="hlink"/>
                        </a:solidFill>
                        <a:latin typeface="Cambria Math" panose="02040503050406030204" pitchFamily="18" charset="0"/>
                        <a:sym typeface="Symbol" pitchFamily="18" charset="2"/>
                      </a:rPr>
                      <m:t>)=38 </m:t>
                    </m:r>
                  </m:oMath>
                </a14:m>
                <a:r>
                  <a:rPr lang="en-US" sz="2400" dirty="0">
                    <a:solidFill>
                      <a:schemeClr val="hlink"/>
                    </a:solidFill>
                    <a:latin typeface="Arial" charset="0"/>
                    <a:sym typeface="Symbol" pitchFamily="18" charset="2"/>
                  </a:rPr>
                  <a:t>kW</a:t>
                </a:r>
                <a:r>
                  <a:rPr lang="en-US" sz="2400" dirty="0">
                    <a:solidFill>
                      <a:schemeClr val="hlink"/>
                    </a:solidFill>
                    <a:latin typeface="Arial" charset="0"/>
                  </a:rPr>
                  <a:t> </a:t>
                </a:r>
              </a:p>
            </p:txBody>
          </p:sp>
        </mc:Choice>
        <mc:Fallback xmlns="">
          <p:sp>
            <p:nvSpPr>
              <p:cNvPr id="1290249" name="Text Box 9"/>
              <p:cNvSpPr txBox="1">
                <a:spLocks noRot="1" noChangeAspect="1" noMove="1" noResize="1" noEditPoints="1" noAdjustHandles="1" noChangeArrowheads="1" noChangeShapeType="1" noTextEdit="1"/>
              </p:cNvSpPr>
              <p:nvPr/>
            </p:nvSpPr>
            <p:spPr bwMode="auto">
              <a:xfrm>
                <a:off x="1358900" y="5054600"/>
                <a:ext cx="6629400" cy="457200"/>
              </a:xfrm>
              <a:prstGeom prst="rect">
                <a:avLst/>
              </a:prstGeom>
              <a:blipFill>
                <a:blip r:embed="rId10"/>
                <a:stretch>
                  <a:fillRect l="-1012" t="-9333" b="-32000"/>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47"/>
                                        </p:tgtEl>
                                        <p:attrNameLst>
                                          <p:attrName>style.visibility</p:attrName>
                                        </p:attrNameLst>
                                      </p:cBhvr>
                                      <p:to>
                                        <p:strVal val="visible"/>
                                      </p:to>
                                    </p:set>
                                    <p:anim calcmode="lin" valueType="num">
                                      <p:cBhvr additive="base">
                                        <p:cTn id="7" dur="500" fill="hold"/>
                                        <p:tgtEl>
                                          <p:spTgt spid="1290247"/>
                                        </p:tgtEl>
                                        <p:attrNameLst>
                                          <p:attrName>ppt_x</p:attrName>
                                        </p:attrNameLst>
                                      </p:cBhvr>
                                      <p:tavLst>
                                        <p:tav tm="0">
                                          <p:val>
                                            <p:strVal val="#ppt_x"/>
                                          </p:val>
                                        </p:tav>
                                        <p:tav tm="100000">
                                          <p:val>
                                            <p:strVal val="#ppt_x"/>
                                          </p:val>
                                        </p:tav>
                                      </p:tavLst>
                                    </p:anim>
                                    <p:anim calcmode="lin" valueType="num">
                                      <p:cBhvr additive="base">
                                        <p:cTn id="8" dur="500" fill="hold"/>
                                        <p:tgtEl>
                                          <p:spTgt spid="129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90248"/>
                                        </p:tgtEl>
                                        <p:attrNameLst>
                                          <p:attrName>style.visibility</p:attrName>
                                        </p:attrNameLst>
                                      </p:cBhvr>
                                      <p:to>
                                        <p:strVal val="visible"/>
                                      </p:to>
                                    </p:set>
                                    <p:anim calcmode="lin" valueType="num">
                                      <p:cBhvr additive="base">
                                        <p:cTn id="13" dur="500" fill="hold"/>
                                        <p:tgtEl>
                                          <p:spTgt spid="1290248"/>
                                        </p:tgtEl>
                                        <p:attrNameLst>
                                          <p:attrName>ppt_x</p:attrName>
                                        </p:attrNameLst>
                                      </p:cBhvr>
                                      <p:tavLst>
                                        <p:tav tm="0">
                                          <p:val>
                                            <p:strVal val="1+#ppt_w/2"/>
                                          </p:val>
                                        </p:tav>
                                        <p:tav tm="100000">
                                          <p:val>
                                            <p:strVal val="#ppt_x"/>
                                          </p:val>
                                        </p:tav>
                                      </p:tavLst>
                                    </p:anim>
                                    <p:anim calcmode="lin" valueType="num">
                                      <p:cBhvr additive="base">
                                        <p:cTn id="14" dur="500" fill="hold"/>
                                        <p:tgtEl>
                                          <p:spTgt spid="1290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90249"/>
                                        </p:tgtEl>
                                        <p:attrNameLst>
                                          <p:attrName>style.visibility</p:attrName>
                                        </p:attrNameLst>
                                      </p:cBhvr>
                                      <p:to>
                                        <p:strVal val="visible"/>
                                      </p:to>
                                    </p:set>
                                    <p:anim calcmode="lin" valueType="num">
                                      <p:cBhvr additive="base">
                                        <p:cTn id="19" dur="500" fill="hold"/>
                                        <p:tgtEl>
                                          <p:spTgt spid="1290249"/>
                                        </p:tgtEl>
                                        <p:attrNameLst>
                                          <p:attrName>ppt_x</p:attrName>
                                        </p:attrNameLst>
                                      </p:cBhvr>
                                      <p:tavLst>
                                        <p:tav tm="0">
                                          <p:val>
                                            <p:strVal val="1+#ppt_w/2"/>
                                          </p:val>
                                        </p:tav>
                                        <p:tav tm="100000">
                                          <p:val>
                                            <p:strVal val="#ppt_x"/>
                                          </p:val>
                                        </p:tav>
                                      </p:tavLst>
                                    </p:anim>
                                    <p:anim calcmode="lin" valueType="num">
                                      <p:cBhvr additive="base">
                                        <p:cTn id="20" dur="500" fill="hold"/>
                                        <p:tgtEl>
                                          <p:spTgt spid="12902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8" grpId="0"/>
      <p:bldP spid="129024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71683" name="Rectangle 4"/>
          <p:cNvSpPr>
            <a:spLocks noChangeArrowheads="1"/>
          </p:cNvSpPr>
          <p:nvPr/>
        </p:nvSpPr>
        <p:spPr bwMode="auto">
          <a:xfrm>
            <a:off x="685800" y="1847850"/>
            <a:ext cx="7772400" cy="3770313"/>
          </a:xfrm>
          <a:prstGeom prst="rect">
            <a:avLst/>
          </a:prstGeom>
          <a:solidFill>
            <a:srgbClr val="CCFFCC"/>
          </a:solidFill>
          <a:ln w="9525">
            <a:noFill/>
            <a:miter lim="800000"/>
            <a:headEnd/>
            <a:tailEnd/>
          </a:ln>
        </p:spPr>
        <p:txBody>
          <a:bodyPr/>
          <a:lstStyle/>
          <a:p>
            <a:endParaRPr lang="en-US"/>
          </a:p>
        </p:txBody>
      </p:sp>
      <mc:AlternateContent xmlns:mc="http://schemas.openxmlformats.org/markup-compatibility/2006" xmlns:a14="http://schemas.microsoft.com/office/drawing/2010/main">
        <mc:Choice Requires="a14">
          <p:sp>
            <p:nvSpPr>
              <p:cNvPr id="1292293" name="Text Box 5"/>
              <p:cNvSpPr txBox="1">
                <a:spLocks noChangeArrowheads="1"/>
              </p:cNvSpPr>
              <p:nvPr/>
            </p:nvSpPr>
            <p:spPr bwMode="auto">
              <a:xfrm>
                <a:off x="850900" y="3505200"/>
                <a:ext cx="6629400" cy="45720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sz="2400" dirty="0">
                    <a:solidFill>
                      <a:schemeClr val="hlink"/>
                    </a:solidFill>
                    <a:latin typeface="Arial" charset="0"/>
                  </a:rPr>
                  <a:t>Power is proportional to </a:t>
                </a:r>
                <a14:m>
                  <m:oMath xmlns:m="http://schemas.openxmlformats.org/officeDocument/2006/math">
                    <m:sSup>
                      <m:sSupPr>
                        <m:ctrlPr>
                          <a:rPr lang="en-US" sz="2400" b="0" i="1" dirty="0" smtClean="0">
                            <a:solidFill>
                              <a:schemeClr val="hlink"/>
                            </a:solidFill>
                            <a:latin typeface="Cambria Math" panose="02040503050406030204" pitchFamily="18" charset="0"/>
                          </a:rPr>
                        </m:ctrlPr>
                      </m:sSupPr>
                      <m:e>
                        <m:r>
                          <a:rPr lang="en-US" sz="2400" i="1" dirty="0" smtClean="0">
                            <a:solidFill>
                              <a:schemeClr val="hlink"/>
                            </a:solidFill>
                            <a:latin typeface="Cambria Math" panose="02040503050406030204" pitchFamily="18" charset="0"/>
                          </a:rPr>
                          <m:t>𝑣</m:t>
                        </m:r>
                      </m:e>
                      <m:sup>
                        <m:r>
                          <a:rPr lang="en-US" sz="2400" b="0" i="1" dirty="0" smtClean="0">
                            <a:solidFill>
                              <a:schemeClr val="hlink"/>
                            </a:solidFill>
                            <a:latin typeface="Cambria Math" panose="02040503050406030204" pitchFamily="18" charset="0"/>
                          </a:rPr>
                          <m:t>3</m:t>
                        </m:r>
                      </m:sup>
                    </m:sSup>
                  </m:oMath>
                </a14:m>
                <a:r>
                  <a:rPr lang="en-US" sz="2400" dirty="0" smtClean="0">
                    <a:solidFill>
                      <a:schemeClr val="hlink"/>
                    </a:solidFill>
                    <a:latin typeface="Arial" charset="0"/>
                  </a:rPr>
                  <a:t>.</a:t>
                </a:r>
                <a:endParaRPr lang="en-US" sz="2400" dirty="0">
                  <a:solidFill>
                    <a:schemeClr val="hlink"/>
                  </a:solidFill>
                  <a:latin typeface="Arial" charset="0"/>
                </a:endParaRPr>
              </a:p>
            </p:txBody>
          </p:sp>
        </mc:Choice>
        <mc:Fallback xmlns="">
          <p:sp>
            <p:nvSpPr>
              <p:cNvPr id="1292293" name="Text Box 5"/>
              <p:cNvSpPr txBox="1">
                <a:spLocks noRot="1" noChangeAspect="1" noMove="1" noResize="1" noEditPoints="1" noAdjustHandles="1" noChangeArrowheads="1" noChangeShapeType="1" noTextEdit="1"/>
              </p:cNvSpPr>
              <p:nvPr/>
            </p:nvSpPr>
            <p:spPr bwMode="auto">
              <a:xfrm>
                <a:off x="850900" y="3505200"/>
                <a:ext cx="6629400" cy="457200"/>
              </a:xfrm>
              <a:prstGeom prst="rect">
                <a:avLst/>
              </a:prstGeom>
              <a:blipFill>
                <a:blip r:embed="rId7"/>
                <a:stretch>
                  <a:fillRect l="-1012" t="-9333" b="-32000"/>
                </a:stretch>
              </a:blipFill>
              <a:ln w="9525">
                <a:noFill/>
                <a:miter lim="800000"/>
                <a:headEnd/>
                <a:tailEnd/>
              </a:ln>
            </p:spPr>
            <p:txBody>
              <a:bodyPr/>
              <a:lstStyle/>
              <a:p>
                <a:r>
                  <a:rPr lang="en-US">
                    <a:noFill/>
                  </a:rPr>
                  <a:t> </a:t>
                </a:r>
              </a:p>
            </p:txBody>
          </p:sp>
        </mc:Fallback>
      </mc:AlternateContent>
      <p:pic>
        <p:nvPicPr>
          <p:cNvPr id="129229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8188" y="1890713"/>
            <a:ext cx="7694612" cy="15271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92295" name="Text Box 7"/>
              <p:cNvSpPr txBox="1">
                <a:spLocks noChangeArrowheads="1"/>
              </p:cNvSpPr>
              <p:nvPr/>
            </p:nvSpPr>
            <p:spPr bwMode="auto">
              <a:xfrm>
                <a:off x="842963" y="3975100"/>
                <a:ext cx="7532687"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sz="2400" dirty="0">
                    <a:solidFill>
                      <a:schemeClr val="hlink"/>
                    </a:solidFill>
                    <a:latin typeface="Arial" charset="0"/>
                  </a:rPr>
                  <a:t>The wind speed had doubled (from </a:t>
                </a:r>
                <a14:m>
                  <m:oMath xmlns:m="http://schemas.openxmlformats.org/officeDocument/2006/math">
                    <m:r>
                      <a:rPr lang="en-US" sz="2400" i="1" dirty="0" smtClean="0">
                        <a:solidFill>
                          <a:schemeClr val="hlink"/>
                        </a:solidFill>
                        <a:latin typeface="Cambria Math" panose="02040503050406030204" pitchFamily="18" charset="0"/>
                      </a:rPr>
                      <m:t>6</m:t>
                    </m:r>
                  </m:oMath>
                </a14:m>
                <a:r>
                  <a:rPr lang="en-US" sz="2400" dirty="0">
                    <a:solidFill>
                      <a:schemeClr val="hlink"/>
                    </a:solidFill>
                    <a:latin typeface="Arial" charset="0"/>
                  </a:rPr>
                  <a:t> to </a:t>
                </a:r>
                <a14:m>
                  <m:oMath xmlns:m="http://schemas.openxmlformats.org/officeDocument/2006/math">
                    <m:r>
                      <a:rPr lang="en-US" sz="2400" i="1" dirty="0" smtClean="0">
                        <a:solidFill>
                          <a:schemeClr val="hlink"/>
                        </a:solidFill>
                        <a:latin typeface="Cambria Math" panose="02040503050406030204" pitchFamily="18" charset="0"/>
                      </a:rPr>
                      <m:t>12</m:t>
                    </m:r>
                  </m:oMath>
                </a14:m>
                <a:r>
                  <a:rPr lang="en-US" sz="2400" dirty="0">
                    <a:solidFill>
                      <a:schemeClr val="hlink"/>
                    </a:solidFill>
                    <a:latin typeface="Arial" charset="0"/>
                  </a:rPr>
                  <a:t> m</a:t>
                </a:r>
                <a:r>
                  <a:rPr lang="en-US" sz="2400" baseline="-25000" dirty="0">
                    <a:solidFill>
                      <a:schemeClr val="hlink"/>
                    </a:solidFill>
                    <a:latin typeface="Arial" charset="0"/>
                  </a:rPr>
                  <a:t> </a:t>
                </a:r>
                <a:r>
                  <a:rPr lang="en-US" sz="2400" dirty="0">
                    <a:solidFill>
                      <a:schemeClr val="hlink"/>
                    </a:solidFill>
                    <a:latin typeface="Arial" charset="0"/>
                  </a:rPr>
                  <a:t>s</a:t>
                </a:r>
                <a:r>
                  <a:rPr lang="en-US" sz="2400" baseline="30000" dirty="0">
                    <a:solidFill>
                      <a:schemeClr val="hlink"/>
                    </a:solidFill>
                    <a:latin typeface="Arial" charset="0"/>
                  </a:rPr>
                  <a:t>-1</a:t>
                </a:r>
                <a:r>
                  <a:rPr lang="en-US" sz="2400" dirty="0">
                    <a:solidFill>
                      <a:schemeClr val="hlink"/>
                    </a:solidFill>
                    <a:latin typeface="Arial" charset="0"/>
                  </a:rPr>
                  <a:t>).</a:t>
                </a:r>
              </a:p>
            </p:txBody>
          </p:sp>
        </mc:Choice>
        <mc:Fallback xmlns="">
          <p:sp>
            <p:nvSpPr>
              <p:cNvPr id="1292295" name="Text Box 7"/>
              <p:cNvSpPr txBox="1">
                <a:spLocks noRot="1" noChangeAspect="1" noMove="1" noResize="1" noEditPoints="1" noAdjustHandles="1" noChangeArrowheads="1" noChangeShapeType="1" noTextEdit="1"/>
              </p:cNvSpPr>
              <p:nvPr/>
            </p:nvSpPr>
            <p:spPr bwMode="auto">
              <a:xfrm>
                <a:off x="842963" y="3975100"/>
                <a:ext cx="7532687" cy="457200"/>
              </a:xfrm>
              <a:prstGeom prst="rect">
                <a:avLst/>
              </a:prstGeom>
              <a:blipFill>
                <a:blip r:embed="rId9"/>
                <a:stretch>
                  <a:fillRect l="-809" t="-9333" b="-32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2296" name="Text Box 8"/>
              <p:cNvSpPr txBox="1">
                <a:spLocks noChangeArrowheads="1"/>
              </p:cNvSpPr>
              <p:nvPr/>
            </p:nvSpPr>
            <p:spPr bwMode="auto">
              <a:xfrm>
                <a:off x="852488" y="4471988"/>
                <a:ext cx="7532687" cy="45720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sz="2400" dirty="0">
                    <a:solidFill>
                      <a:schemeClr val="hlink"/>
                    </a:solidFill>
                    <a:latin typeface="Arial" charset="0"/>
                  </a:rPr>
                  <a:t>Thus the power should increase by </a:t>
                </a:r>
                <a14:m>
                  <m:oMath xmlns:m="http://schemas.openxmlformats.org/officeDocument/2006/math">
                    <m:sSup>
                      <m:sSupPr>
                        <m:ctrlPr>
                          <a:rPr lang="en-US" sz="2400" b="0" i="1" dirty="0" smtClean="0">
                            <a:solidFill>
                              <a:schemeClr val="hlink"/>
                            </a:solidFill>
                            <a:latin typeface="Cambria Math" panose="02040503050406030204" pitchFamily="18" charset="0"/>
                          </a:rPr>
                        </m:ctrlPr>
                      </m:sSupPr>
                      <m:e>
                        <m:r>
                          <a:rPr lang="en-US" sz="2400" i="1" dirty="0" smtClean="0">
                            <a:solidFill>
                              <a:schemeClr val="hlink"/>
                            </a:solidFill>
                            <a:latin typeface="Cambria Math" panose="02040503050406030204" pitchFamily="18" charset="0"/>
                          </a:rPr>
                          <m:t>2</m:t>
                        </m:r>
                      </m:e>
                      <m:sup>
                        <m:r>
                          <a:rPr lang="en-US" sz="2400" b="0" i="1" dirty="0" smtClean="0">
                            <a:solidFill>
                              <a:schemeClr val="hlink"/>
                            </a:solidFill>
                            <a:latin typeface="Cambria Math" panose="02040503050406030204" pitchFamily="18" charset="0"/>
                          </a:rPr>
                          <m:t>3</m:t>
                        </m:r>
                      </m:sup>
                    </m:sSup>
                    <m:r>
                      <a:rPr lang="en-US" sz="2400" i="1" dirty="0" smtClean="0">
                        <a:solidFill>
                          <a:schemeClr val="hlink"/>
                        </a:solidFill>
                        <a:latin typeface="Cambria Math" panose="02040503050406030204" pitchFamily="18" charset="0"/>
                      </a:rPr>
                      <m:t>=8</m:t>
                    </m:r>
                  </m:oMath>
                </a14:m>
                <a:r>
                  <a:rPr lang="en-US" sz="2400" dirty="0">
                    <a:solidFill>
                      <a:schemeClr val="hlink"/>
                    </a:solidFill>
                    <a:latin typeface="Arial" charset="0"/>
                  </a:rPr>
                  <a:t> times.</a:t>
                </a:r>
              </a:p>
            </p:txBody>
          </p:sp>
        </mc:Choice>
        <mc:Fallback xmlns="">
          <p:sp>
            <p:nvSpPr>
              <p:cNvPr id="1292296" name="Text Box 8"/>
              <p:cNvSpPr txBox="1">
                <a:spLocks noRot="1" noChangeAspect="1" noMove="1" noResize="1" noEditPoints="1" noAdjustHandles="1" noChangeArrowheads="1" noChangeShapeType="1" noTextEdit="1"/>
              </p:cNvSpPr>
              <p:nvPr/>
            </p:nvSpPr>
            <p:spPr bwMode="auto">
              <a:xfrm>
                <a:off x="852488" y="4471988"/>
                <a:ext cx="7532687" cy="457200"/>
              </a:xfrm>
              <a:prstGeom prst="rect">
                <a:avLst/>
              </a:prstGeom>
              <a:blipFill>
                <a:blip r:embed="rId10"/>
                <a:stretch>
                  <a:fillRect l="-890" t="-9333" b="-32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2297" name="Text Box 9"/>
              <p:cNvSpPr txBox="1">
                <a:spLocks noChangeArrowheads="1"/>
              </p:cNvSpPr>
              <p:nvPr/>
            </p:nvSpPr>
            <p:spPr bwMode="auto">
              <a:xfrm>
                <a:off x="858838" y="4941888"/>
                <a:ext cx="7532687"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sz="2400" dirty="0">
                    <a:solidFill>
                      <a:schemeClr val="hlink"/>
                    </a:solidFill>
                    <a:latin typeface="Arial" charset="0"/>
                  </a:rPr>
                  <a:t>Output will now be </a:t>
                </a:r>
                <a14:m>
                  <m:oMath xmlns:m="http://schemas.openxmlformats.org/officeDocument/2006/math">
                    <m:r>
                      <a:rPr lang="en-US" sz="2400" i="1" dirty="0" smtClean="0">
                        <a:solidFill>
                          <a:schemeClr val="hlink"/>
                        </a:solidFill>
                        <a:latin typeface="Cambria Math" panose="02040503050406030204" pitchFamily="18" charset="0"/>
                      </a:rPr>
                      <m:t>8</m:t>
                    </m:r>
                  </m:oMath>
                </a14:m>
                <a:r>
                  <a:rPr lang="en-US" sz="2400" dirty="0">
                    <a:solidFill>
                      <a:schemeClr val="hlink"/>
                    </a:solidFill>
                    <a:latin typeface="Arial" charset="0"/>
                  </a:rPr>
                  <a:t>(</a:t>
                </a:r>
                <a14:m>
                  <m:oMath xmlns:m="http://schemas.openxmlformats.org/officeDocument/2006/math">
                    <m:r>
                      <a:rPr lang="en-US" sz="2400" i="1" dirty="0" smtClean="0">
                        <a:solidFill>
                          <a:schemeClr val="hlink"/>
                        </a:solidFill>
                        <a:latin typeface="Cambria Math" panose="02040503050406030204" pitchFamily="18" charset="0"/>
                      </a:rPr>
                      <m:t>5</m:t>
                    </m:r>
                  </m:oMath>
                </a14:m>
                <a:r>
                  <a:rPr lang="en-US" sz="2400" dirty="0">
                    <a:solidFill>
                      <a:schemeClr val="hlink"/>
                    </a:solidFill>
                    <a:latin typeface="Arial" charset="0"/>
                  </a:rPr>
                  <a:t> kW) </a:t>
                </a:r>
                <a14:m>
                  <m:oMath xmlns:m="http://schemas.openxmlformats.org/officeDocument/2006/math">
                    <m:r>
                      <a:rPr lang="en-US" sz="2400" i="1" dirty="0" smtClean="0">
                        <a:solidFill>
                          <a:schemeClr val="hlink"/>
                        </a:solidFill>
                        <a:latin typeface="Cambria Math" panose="02040503050406030204" pitchFamily="18" charset="0"/>
                      </a:rPr>
                      <m:t>=40 </m:t>
                    </m:r>
                  </m:oMath>
                </a14:m>
                <a:r>
                  <a:rPr lang="en-US" sz="2400" dirty="0">
                    <a:solidFill>
                      <a:schemeClr val="hlink"/>
                    </a:solidFill>
                    <a:latin typeface="Arial" charset="0"/>
                  </a:rPr>
                  <a:t>kW.</a:t>
                </a:r>
              </a:p>
            </p:txBody>
          </p:sp>
        </mc:Choice>
        <mc:Fallback xmlns="">
          <p:sp>
            <p:nvSpPr>
              <p:cNvPr id="1292297" name="Text Box 9"/>
              <p:cNvSpPr txBox="1">
                <a:spLocks noRot="1" noChangeAspect="1" noMove="1" noResize="1" noEditPoints="1" noAdjustHandles="1" noChangeArrowheads="1" noChangeShapeType="1" noTextEdit="1"/>
              </p:cNvSpPr>
              <p:nvPr/>
            </p:nvSpPr>
            <p:spPr bwMode="auto">
              <a:xfrm>
                <a:off x="858838" y="4941888"/>
                <a:ext cx="7532687" cy="457200"/>
              </a:xfrm>
              <a:prstGeom prst="rect">
                <a:avLst/>
              </a:prstGeom>
              <a:blipFill>
                <a:blip r:embed="rId11"/>
                <a:stretch>
                  <a:fillRect l="-890" t="-9333" b="-32000"/>
                </a:stretch>
              </a:blipFill>
              <a:ln w="9525">
                <a:noFill/>
                <a:miter lim="800000"/>
                <a:headEnd/>
                <a:tailEnd/>
              </a:ln>
            </p:spPr>
            <p:txBody>
              <a:bodyPr/>
              <a:lstStyle/>
              <a:p>
                <a:r>
                  <a:rPr lang="en-US">
                    <a:noFill/>
                  </a:rPr>
                  <a:t> </a:t>
                </a:r>
              </a:p>
            </p:txBody>
          </p:sp>
        </mc:Fallback>
      </mc:AlternateContent>
      <p:sp>
        <p:nvSpPr>
          <p:cNvPr id="1292298" name="Oval 10"/>
          <p:cNvSpPr>
            <a:spLocks noChangeArrowheads="1"/>
          </p:cNvSpPr>
          <p:nvPr/>
        </p:nvSpPr>
        <p:spPr bwMode="auto">
          <a:xfrm>
            <a:off x="4630738" y="2979738"/>
            <a:ext cx="409575" cy="409575"/>
          </a:xfrm>
          <a:prstGeom prst="ellipse">
            <a:avLst/>
          </a:prstGeom>
          <a:noFill/>
          <a:ln w="28575">
            <a:solidFill>
              <a:srgbClr val="FF0000"/>
            </a:solidFill>
            <a:round/>
            <a:headEnd/>
            <a:tailEnd/>
          </a:ln>
        </p:spPr>
        <p:txBody>
          <a:bodyPr wrap="none" anchor="ctr"/>
          <a:lstStyle/>
          <a:p>
            <a:endParaRPr lang="en-US"/>
          </a:p>
        </p:txBody>
      </p:sp>
      <p:sp>
        <p:nvSpPr>
          <p:cNvPr id="71690" name="Rectangle 11"/>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2294"/>
                                        </p:tgtEl>
                                        <p:attrNameLst>
                                          <p:attrName>style.visibility</p:attrName>
                                        </p:attrNameLst>
                                      </p:cBhvr>
                                      <p:to>
                                        <p:strVal val="visible"/>
                                      </p:to>
                                    </p:set>
                                    <p:anim calcmode="lin" valueType="num">
                                      <p:cBhvr additive="base">
                                        <p:cTn id="7" dur="500" fill="hold"/>
                                        <p:tgtEl>
                                          <p:spTgt spid="1292294"/>
                                        </p:tgtEl>
                                        <p:attrNameLst>
                                          <p:attrName>ppt_x</p:attrName>
                                        </p:attrNameLst>
                                      </p:cBhvr>
                                      <p:tavLst>
                                        <p:tav tm="0">
                                          <p:val>
                                            <p:strVal val="#ppt_x"/>
                                          </p:val>
                                        </p:tav>
                                        <p:tav tm="100000">
                                          <p:val>
                                            <p:strVal val="#ppt_x"/>
                                          </p:val>
                                        </p:tav>
                                      </p:tavLst>
                                    </p:anim>
                                    <p:anim calcmode="lin" valueType="num">
                                      <p:cBhvr additive="base">
                                        <p:cTn id="8"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292293"/>
                                        </p:tgtEl>
                                        <p:attrNameLst>
                                          <p:attrName>style.visibility</p:attrName>
                                        </p:attrNameLst>
                                      </p:cBhvr>
                                      <p:to>
                                        <p:strVal val="visible"/>
                                      </p:to>
                                    </p:set>
                                    <p:anim calcmode="lin" valueType="num">
                                      <p:cBhvr additive="base">
                                        <p:cTn id="13" dur="500" fill="hold"/>
                                        <p:tgtEl>
                                          <p:spTgt spid="1292293"/>
                                        </p:tgtEl>
                                        <p:attrNameLst>
                                          <p:attrName>ppt_x</p:attrName>
                                        </p:attrNameLst>
                                      </p:cBhvr>
                                      <p:tavLst>
                                        <p:tav tm="0">
                                          <p:val>
                                            <p:strVal val="1+#ppt_w/2"/>
                                          </p:val>
                                        </p:tav>
                                        <p:tav tm="100000">
                                          <p:val>
                                            <p:strVal val="#ppt_x"/>
                                          </p:val>
                                        </p:tav>
                                      </p:tavLst>
                                    </p:anim>
                                    <p:anim calcmode="lin" valueType="num">
                                      <p:cBhvr additive="base">
                                        <p:cTn id="14" dur="500" fill="hold"/>
                                        <p:tgtEl>
                                          <p:spTgt spid="12922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292295"/>
                                        </p:tgtEl>
                                        <p:attrNameLst>
                                          <p:attrName>style.visibility</p:attrName>
                                        </p:attrNameLst>
                                      </p:cBhvr>
                                      <p:to>
                                        <p:strVal val="visible"/>
                                      </p:to>
                                    </p:set>
                                    <p:anim calcmode="lin" valueType="num">
                                      <p:cBhvr additive="base">
                                        <p:cTn id="19" dur="500" fill="hold"/>
                                        <p:tgtEl>
                                          <p:spTgt spid="1292295"/>
                                        </p:tgtEl>
                                        <p:attrNameLst>
                                          <p:attrName>ppt_x</p:attrName>
                                        </p:attrNameLst>
                                      </p:cBhvr>
                                      <p:tavLst>
                                        <p:tav tm="0">
                                          <p:val>
                                            <p:strVal val="1+#ppt_w/2"/>
                                          </p:val>
                                        </p:tav>
                                        <p:tav tm="100000">
                                          <p:val>
                                            <p:strVal val="#ppt_x"/>
                                          </p:val>
                                        </p:tav>
                                      </p:tavLst>
                                    </p:anim>
                                    <p:anim calcmode="lin" valueType="num">
                                      <p:cBhvr additive="base">
                                        <p:cTn id="20" dur="500" fill="hold"/>
                                        <p:tgtEl>
                                          <p:spTgt spid="12922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92296"/>
                                        </p:tgtEl>
                                        <p:attrNameLst>
                                          <p:attrName>style.visibility</p:attrName>
                                        </p:attrNameLst>
                                      </p:cBhvr>
                                      <p:to>
                                        <p:strVal val="visible"/>
                                      </p:to>
                                    </p:set>
                                    <p:anim calcmode="lin" valueType="num">
                                      <p:cBhvr additive="base">
                                        <p:cTn id="25" dur="500" fill="hold"/>
                                        <p:tgtEl>
                                          <p:spTgt spid="1292296"/>
                                        </p:tgtEl>
                                        <p:attrNameLst>
                                          <p:attrName>ppt_x</p:attrName>
                                        </p:attrNameLst>
                                      </p:cBhvr>
                                      <p:tavLst>
                                        <p:tav tm="0">
                                          <p:val>
                                            <p:strVal val="1+#ppt_w/2"/>
                                          </p:val>
                                        </p:tav>
                                        <p:tav tm="100000">
                                          <p:val>
                                            <p:strVal val="#ppt_x"/>
                                          </p:val>
                                        </p:tav>
                                      </p:tavLst>
                                    </p:anim>
                                    <p:anim calcmode="lin" valueType="num">
                                      <p:cBhvr additive="base">
                                        <p:cTn id="26" dur="500" fill="hold"/>
                                        <p:tgtEl>
                                          <p:spTgt spid="12922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292297"/>
                                        </p:tgtEl>
                                        <p:attrNameLst>
                                          <p:attrName>style.visibility</p:attrName>
                                        </p:attrNameLst>
                                      </p:cBhvr>
                                      <p:to>
                                        <p:strVal val="visible"/>
                                      </p:to>
                                    </p:set>
                                    <p:anim calcmode="lin" valueType="num">
                                      <p:cBhvr additive="base">
                                        <p:cTn id="31" dur="500" fill="hold"/>
                                        <p:tgtEl>
                                          <p:spTgt spid="1292297"/>
                                        </p:tgtEl>
                                        <p:attrNameLst>
                                          <p:attrName>ppt_x</p:attrName>
                                        </p:attrNameLst>
                                      </p:cBhvr>
                                      <p:tavLst>
                                        <p:tav tm="0">
                                          <p:val>
                                            <p:strVal val="1+#ppt_w/2"/>
                                          </p:val>
                                        </p:tav>
                                        <p:tav tm="100000">
                                          <p:val>
                                            <p:strVal val="#ppt_x"/>
                                          </p:val>
                                        </p:tav>
                                      </p:tavLst>
                                    </p:anim>
                                    <p:anim calcmode="lin" valueType="num">
                                      <p:cBhvr additive="base">
                                        <p:cTn id="32" dur="500" fill="hold"/>
                                        <p:tgtEl>
                                          <p:spTgt spid="12922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292298"/>
                                        </p:tgtEl>
                                        <p:attrNameLst>
                                          <p:attrName>style.visibility</p:attrName>
                                        </p:attrNameLst>
                                      </p:cBhvr>
                                      <p:to>
                                        <p:strVal val="visible"/>
                                      </p:to>
                                    </p:set>
                                    <p:anim calcmode="lin" valueType="num">
                                      <p:cBhvr>
                                        <p:cTn id="37" dur="500" fill="hold"/>
                                        <p:tgtEl>
                                          <p:spTgt spid="1292298"/>
                                        </p:tgtEl>
                                        <p:attrNameLst>
                                          <p:attrName>ppt_w</p:attrName>
                                        </p:attrNameLst>
                                      </p:cBhvr>
                                      <p:tavLst>
                                        <p:tav tm="0">
                                          <p:val>
                                            <p:fltVal val="0"/>
                                          </p:val>
                                        </p:tav>
                                        <p:tav tm="100000">
                                          <p:val>
                                            <p:strVal val="#ppt_w"/>
                                          </p:val>
                                        </p:tav>
                                      </p:tavLst>
                                    </p:anim>
                                    <p:anim calcmode="lin" valueType="num">
                                      <p:cBhvr>
                                        <p:cTn id="38" dur="500" fill="hold"/>
                                        <p:tgtEl>
                                          <p:spTgt spid="1292298"/>
                                        </p:tgtEl>
                                        <p:attrNameLst>
                                          <p:attrName>ppt_h</p:attrName>
                                        </p:attrNameLst>
                                      </p:cBhvr>
                                      <p:tavLst>
                                        <p:tav tm="0">
                                          <p:val>
                                            <p:fltVal val="0"/>
                                          </p:val>
                                        </p:tav>
                                        <p:tav tm="100000">
                                          <p:val>
                                            <p:strVal val="#ppt_h"/>
                                          </p:val>
                                        </p:tav>
                                      </p:tavLst>
                                    </p:anim>
                                    <p:animEffect transition="in" filter="fade">
                                      <p:cBhvr>
                                        <p:cTn id="39" dur="500"/>
                                        <p:tgtEl>
                                          <p:spTgt spid="1292298"/>
                                        </p:tgtEl>
                                      </p:cBhvr>
                                    </p:animEffect>
                                  </p:childTnLst>
                                  <p:subTnLst>
                                    <p:audio>
                                      <p:cMediaNode>
                                        <p:cTn display="0" masterRel="sameClick">
                                          <p:stCondLst>
                                            <p:cond evt="begin" delay="0">
                                              <p:tn val="3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3" grpId="0"/>
      <p:bldP spid="1292295" grpId="0"/>
      <p:bldP spid="1292296" grpId="0"/>
      <p:bldP spid="1292297" grpId="0"/>
      <p:bldP spid="12922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pPr marL="609600" indent="-609600">
              <a:spcBef>
                <a:spcPct val="20000"/>
              </a:spcBef>
            </a:pPr>
            <a:r>
              <a:rPr lang="en-US" sz="2400" b="1">
                <a:solidFill>
                  <a:srgbClr val="000000"/>
                </a:solidFill>
                <a:latin typeface="Arial" charset="0"/>
                <a:ea typeface="Calibri" pitchFamily="34" charset="0"/>
                <a:cs typeface="Arial" charset="0"/>
              </a:rPr>
              <a:t>Aims: </a:t>
            </a:r>
            <a:endParaRPr lang="en-US" sz="2400">
              <a:solidFill>
                <a:srgbClr val="000000"/>
              </a:solidFill>
              <a:latin typeface="Arial" charset="0"/>
              <a:ea typeface="Calibri" pitchFamily="34" charset="0"/>
              <a:cs typeface="Arial" charset="0"/>
            </a:endParaRPr>
          </a:p>
          <a:p>
            <a:pPr marL="609600" indent="-609600">
              <a:spcBef>
                <a:spcPct val="20000"/>
              </a:spcBef>
            </a:pPr>
            <a:r>
              <a:rPr lang="en-US" sz="2400">
                <a:solidFill>
                  <a:srgbClr val="000000"/>
                </a:solidFill>
                <a:latin typeface="Arial" charset="0"/>
                <a:ea typeface="Calibri" pitchFamily="34" charset="0"/>
                <a:cs typeface="Arial" charset="0"/>
              </a:rPr>
              <a:t>• </a:t>
            </a:r>
            <a:r>
              <a:rPr lang="en-US" sz="2400" b="1">
                <a:solidFill>
                  <a:srgbClr val="000000"/>
                </a:solidFill>
                <a:latin typeface="Arial" charset="0"/>
                <a:ea typeface="Calibri" pitchFamily="34" charset="0"/>
                <a:cs typeface="Arial" charset="0"/>
              </a:rPr>
              <a:t>Aim 4: </a:t>
            </a:r>
            <a:r>
              <a:rPr lang="en-US" sz="2400">
                <a:solidFill>
                  <a:srgbClr val="000000"/>
                </a:solidFill>
                <a:latin typeface="Arial" charset="0"/>
                <a:ea typeface="Calibri" pitchFamily="34" charset="0"/>
                <a:cs typeface="Arial" charset="0"/>
              </a:rPr>
              <a:t>the production of power involves many different scientific disciplines and requires the evaluation and synthesis of scientific information </a:t>
            </a:r>
          </a:p>
          <a:p>
            <a:pPr marL="609600" indent="-609600">
              <a:spcBef>
                <a:spcPct val="20000"/>
              </a:spcBef>
            </a:pPr>
            <a:r>
              <a:rPr lang="en-US" sz="2400">
                <a:solidFill>
                  <a:srgbClr val="000000"/>
                </a:solidFill>
                <a:latin typeface="Arial" charset="0"/>
                <a:ea typeface="Calibri" pitchFamily="34" charset="0"/>
                <a:cs typeface="Arial" charset="0"/>
              </a:rPr>
              <a:t>• </a:t>
            </a:r>
            <a:r>
              <a:rPr lang="en-US" sz="2400" b="1">
                <a:solidFill>
                  <a:srgbClr val="000000"/>
                </a:solidFill>
                <a:latin typeface="Arial" charset="0"/>
                <a:ea typeface="Calibri" pitchFamily="34" charset="0"/>
                <a:cs typeface="Arial" charset="0"/>
              </a:rPr>
              <a:t>Aim 8: </a:t>
            </a:r>
            <a:r>
              <a:rPr lang="en-US" sz="2400">
                <a:solidFill>
                  <a:srgbClr val="000000"/>
                </a:solidFill>
                <a:latin typeface="Arial" charset="0"/>
                <a:ea typeface="Calibri" pitchFamily="34" charset="0"/>
                <a:cs typeface="Arial" charset="0"/>
              </a:rPr>
              <a:t>the production of energy has wide economic, environmental, moral and ethical dimensions</a:t>
            </a:r>
            <a:r>
              <a:rPr lang="en-US" sz="2400">
                <a:solidFill>
                  <a:srgbClr val="000000"/>
                </a:solidFill>
                <a:latin typeface="Arial" charset="0"/>
                <a:ea typeface="Calibri" pitchFamily="34" charset="0"/>
                <a:cs typeface="Times New Roman" pitchFamily="18" charset="0"/>
              </a:rPr>
              <a:t> </a:t>
            </a:r>
          </a:p>
        </p:txBody>
      </p:sp>
      <p:sp>
        <p:nvSpPr>
          <p:cNvPr id="819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482">
                                            <p:txEl>
                                              <p:pRg st="0" end="0"/>
                                            </p:txEl>
                                          </p:spTgt>
                                        </p:tgtEl>
                                        <p:attrNameLst>
                                          <p:attrName>style.visibility</p:attrName>
                                        </p:attrNameLst>
                                      </p:cBhvr>
                                      <p:to>
                                        <p:strVal val="visible"/>
                                      </p:to>
                                    </p:set>
                                    <p:anim calcmode="lin" valueType="num">
                                      <p:cBhvr additive="base">
                                        <p:cTn id="7" dur="500" fill="hold"/>
                                        <p:tgtEl>
                                          <p:spTgt spid="1044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482">
                                            <p:txEl>
                                              <p:pRg st="1" end="1"/>
                                            </p:txEl>
                                          </p:spTgt>
                                        </p:tgtEl>
                                        <p:attrNameLst>
                                          <p:attrName>style.visibility</p:attrName>
                                        </p:attrNameLst>
                                      </p:cBhvr>
                                      <p:to>
                                        <p:strVal val="visible"/>
                                      </p:to>
                                    </p:set>
                                    <p:anim calcmode="lin" valueType="num">
                                      <p:cBhvr additive="base">
                                        <p:cTn id="13" dur="500" fill="hold"/>
                                        <p:tgtEl>
                                          <p:spTgt spid="1044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482">
                                            <p:txEl>
                                              <p:pRg st="2" end="2"/>
                                            </p:txEl>
                                          </p:spTgt>
                                        </p:tgtEl>
                                        <p:attrNameLst>
                                          <p:attrName>style.visibility</p:attrName>
                                        </p:attrNameLst>
                                      </p:cBhvr>
                                      <p:to>
                                        <p:strVal val="visible"/>
                                      </p:to>
                                    </p:set>
                                    <p:anim calcmode="lin" valueType="num">
                                      <p:cBhvr additive="base">
                                        <p:cTn id="19" dur="500" fill="hold"/>
                                        <p:tgtEl>
                                          <p:spTgt spid="10444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685800" y="1846263"/>
            <a:ext cx="7772400" cy="4541837"/>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3735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890713"/>
            <a:ext cx="7739062" cy="4256087"/>
          </a:xfrm>
          <a:prstGeom prst="rect">
            <a:avLst/>
          </a:prstGeom>
          <a:noFill/>
          <a:ln w="9525">
            <a:noFill/>
            <a:miter lim="800000"/>
            <a:headEnd/>
            <a:tailEnd/>
          </a:ln>
        </p:spPr>
      </p:pic>
      <p:sp>
        <p:nvSpPr>
          <p:cNvPr id="727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37350" name="Text Box 6"/>
          <p:cNvSpPr txBox="1">
            <a:spLocks noChangeArrowheads="1"/>
          </p:cNvSpPr>
          <p:nvPr/>
        </p:nvSpPr>
        <p:spPr bwMode="auto">
          <a:xfrm>
            <a:off x="1760538" y="3270250"/>
            <a:ext cx="6778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power doesn’t produce greenhouse gas.</a:t>
            </a:r>
          </a:p>
        </p:txBody>
      </p:sp>
      <p:sp>
        <p:nvSpPr>
          <p:cNvPr id="1337351" name="Text Box 7"/>
          <p:cNvSpPr txBox="1">
            <a:spLocks noChangeArrowheads="1"/>
          </p:cNvSpPr>
          <p:nvPr/>
        </p:nvSpPr>
        <p:spPr bwMode="auto">
          <a:xfrm>
            <a:off x="1760538" y="3790950"/>
            <a:ext cx="60547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power is a renewable resource.</a:t>
            </a:r>
          </a:p>
        </p:txBody>
      </p:sp>
      <p:sp>
        <p:nvSpPr>
          <p:cNvPr id="1337352" name="Text Box 8"/>
          <p:cNvSpPr txBox="1">
            <a:spLocks noChangeArrowheads="1"/>
          </p:cNvSpPr>
          <p:nvPr/>
        </p:nvSpPr>
        <p:spPr bwMode="auto">
          <a:xfrm>
            <a:off x="1787525" y="5100638"/>
            <a:ext cx="5462588"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Wind depends on the weather.</a:t>
            </a:r>
          </a:p>
        </p:txBody>
      </p:sp>
      <mc:AlternateContent xmlns:mc="http://schemas.openxmlformats.org/markup-compatibility/2006" xmlns:a14="http://schemas.microsoft.com/office/drawing/2010/main">
        <mc:Choice Requires="a14">
          <p:sp>
            <p:nvSpPr>
              <p:cNvPr id="1337353" name="Text Box 9"/>
              <p:cNvSpPr txBox="1">
                <a:spLocks noChangeArrowheads="1"/>
              </p:cNvSpPr>
              <p:nvPr/>
            </p:nvSpPr>
            <p:spPr bwMode="auto">
              <a:xfrm>
                <a:off x="1787525" y="5557838"/>
                <a:ext cx="6299200" cy="531620"/>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f>
                      <m:fPr>
                        <m:ctrlPr>
                          <a:rPr lang="en-US" i="1" dirty="0" smtClean="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2 </m:t>
                        </m:r>
                        <m:r>
                          <a:rPr lang="en-US" i="1" dirty="0" smtClean="0">
                            <a:solidFill>
                              <a:schemeClr val="hlink"/>
                            </a:solidFill>
                            <a:latin typeface="Cambria Math" panose="02040503050406030204" pitchFamily="18" charset="0"/>
                          </a:rPr>
                          <m:t>𝐺𝑊</m:t>
                        </m:r>
                      </m:num>
                      <m:den>
                        <m:r>
                          <a:rPr lang="en-US" i="1" dirty="0" smtClean="0">
                            <a:solidFill>
                              <a:schemeClr val="hlink"/>
                            </a:solidFill>
                            <a:latin typeface="Cambria Math" panose="02040503050406030204" pitchFamily="18" charset="0"/>
                          </a:rPr>
                          <m:t>0.8 </m:t>
                        </m:r>
                        <m:r>
                          <a:rPr lang="en-US" i="1" dirty="0" smtClean="0">
                            <a:solidFill>
                              <a:schemeClr val="hlink"/>
                            </a:solidFill>
                            <a:latin typeface="Cambria Math" panose="02040503050406030204" pitchFamily="18" charset="0"/>
                          </a:rPr>
                          <m:t>𝑀𝑊</m:t>
                        </m:r>
                      </m:den>
                    </m:f>
                    <m:r>
                      <a:rPr lang="en-US" sz="2400" i="1" dirty="0" smtClean="0">
                        <a:solidFill>
                          <a:schemeClr val="hlink"/>
                        </a:solidFill>
                        <a:latin typeface="Cambria Math" panose="02040503050406030204" pitchFamily="18" charset="0"/>
                      </a:rPr>
                      <m:t>=2500 </m:t>
                    </m:r>
                  </m:oMath>
                </a14:m>
                <a:r>
                  <a:rPr lang="en-US" sz="2400" dirty="0">
                    <a:solidFill>
                      <a:schemeClr val="hlink"/>
                    </a:solidFill>
                    <a:latin typeface="Arial" charset="0"/>
                  </a:rPr>
                  <a:t>turbines required!</a:t>
                </a:r>
              </a:p>
            </p:txBody>
          </p:sp>
        </mc:Choice>
        <mc:Fallback xmlns="">
          <p:sp>
            <p:nvSpPr>
              <p:cNvPr id="1337353" name="Text Box 9"/>
              <p:cNvSpPr txBox="1">
                <a:spLocks noRot="1" noChangeAspect="1" noMove="1" noResize="1" noEditPoints="1" noAdjustHandles="1" noChangeArrowheads="1" noChangeShapeType="1" noTextEdit="1"/>
              </p:cNvSpPr>
              <p:nvPr/>
            </p:nvSpPr>
            <p:spPr bwMode="auto">
              <a:xfrm>
                <a:off x="1787525" y="5557838"/>
                <a:ext cx="6299200" cy="531620"/>
              </a:xfrm>
              <a:prstGeom prst="rect">
                <a:avLst/>
              </a:prstGeom>
              <a:blipFill>
                <a:blip r:embed="rId7"/>
                <a:stretch>
                  <a:fillRect l="-967" t="-6897" b="-14943"/>
                </a:stretch>
              </a:blipFill>
              <a:ln w="9525">
                <a:noFill/>
                <a:miter lim="800000"/>
                <a:headEnd/>
                <a:tailEnd/>
              </a:ln>
            </p:spPr>
            <p:txBody>
              <a:bodyPr/>
              <a:lstStyle/>
              <a:p>
                <a:r>
                  <a:rPr lang="en-US">
                    <a:noFill/>
                  </a:rPr>
                  <a:t> </a:t>
                </a:r>
              </a:p>
            </p:txBody>
          </p:sp>
        </mc:Fallback>
      </mc:AlternateContent>
      <p:sp>
        <p:nvSpPr>
          <p:cNvPr id="72713" name="Rectangle 10"/>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7355"/>
                                        </p:tgtEl>
                                        <p:attrNameLst>
                                          <p:attrName>style.visibility</p:attrName>
                                        </p:attrNameLst>
                                      </p:cBhvr>
                                      <p:to>
                                        <p:strVal val="visible"/>
                                      </p:to>
                                    </p:set>
                                    <p:anim calcmode="lin" valueType="num">
                                      <p:cBhvr additive="base">
                                        <p:cTn id="7" dur="500" fill="hold"/>
                                        <p:tgtEl>
                                          <p:spTgt spid="1337355"/>
                                        </p:tgtEl>
                                        <p:attrNameLst>
                                          <p:attrName>ppt_x</p:attrName>
                                        </p:attrNameLst>
                                      </p:cBhvr>
                                      <p:tavLst>
                                        <p:tav tm="0">
                                          <p:val>
                                            <p:strVal val="#ppt_x"/>
                                          </p:val>
                                        </p:tav>
                                        <p:tav tm="100000">
                                          <p:val>
                                            <p:strVal val="#ppt_x"/>
                                          </p:val>
                                        </p:tav>
                                      </p:tavLst>
                                    </p:anim>
                                    <p:anim calcmode="lin" valueType="num">
                                      <p:cBhvr additive="base">
                                        <p:cTn id="8" dur="500" fill="hold"/>
                                        <p:tgtEl>
                                          <p:spTgt spid="1337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337350">
                                            <p:txEl>
                                              <p:pRg st="0" end="0"/>
                                            </p:txEl>
                                          </p:spTgt>
                                        </p:tgtEl>
                                        <p:attrNameLst>
                                          <p:attrName>style.visibility</p:attrName>
                                        </p:attrNameLst>
                                      </p:cBhvr>
                                      <p:to>
                                        <p:strVal val="visible"/>
                                      </p:to>
                                    </p:set>
                                    <p:anim calcmode="lin" valueType="num">
                                      <p:cBhvr additive="base">
                                        <p:cTn id="13" dur="500" fill="hold"/>
                                        <p:tgtEl>
                                          <p:spTgt spid="133735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73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337351">
                                            <p:txEl>
                                              <p:pRg st="0" end="0"/>
                                            </p:txEl>
                                          </p:spTgt>
                                        </p:tgtEl>
                                        <p:attrNameLst>
                                          <p:attrName>style.visibility</p:attrName>
                                        </p:attrNameLst>
                                      </p:cBhvr>
                                      <p:to>
                                        <p:strVal val="visible"/>
                                      </p:to>
                                    </p:set>
                                    <p:anim calcmode="lin" valueType="num">
                                      <p:cBhvr additive="base">
                                        <p:cTn id="19" dur="500" fill="hold"/>
                                        <p:tgtEl>
                                          <p:spTgt spid="133735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73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337352">
                                            <p:txEl>
                                              <p:pRg st="0" end="0"/>
                                            </p:txEl>
                                          </p:spTgt>
                                        </p:tgtEl>
                                        <p:attrNameLst>
                                          <p:attrName>style.visibility</p:attrName>
                                        </p:attrNameLst>
                                      </p:cBhvr>
                                      <p:to>
                                        <p:strVal val="visible"/>
                                      </p:to>
                                    </p:set>
                                    <p:anim calcmode="lin" valueType="num">
                                      <p:cBhvr additive="base">
                                        <p:cTn id="25" dur="500" fill="hold"/>
                                        <p:tgtEl>
                                          <p:spTgt spid="133735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73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337353">
                                            <p:txEl>
                                              <p:pRg st="0" end="0"/>
                                            </p:txEl>
                                          </p:spTgt>
                                        </p:tgtEl>
                                        <p:attrNameLst>
                                          <p:attrName>style.visibility</p:attrName>
                                        </p:attrNameLst>
                                      </p:cBhvr>
                                      <p:to>
                                        <p:strVal val="visible"/>
                                      </p:to>
                                    </p:set>
                                    <p:anim calcmode="lin" valueType="num">
                                      <p:cBhvr additive="base">
                                        <p:cTn id="31" dur="500" fill="hold"/>
                                        <p:tgtEl>
                                          <p:spTgt spid="1337353">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73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5" name="Rectangle 5"/>
          <p:cNvSpPr>
            <a:spLocks noChangeArrowheads="1"/>
          </p:cNvSpPr>
          <p:nvPr/>
        </p:nvSpPr>
        <p:spPr bwMode="auto">
          <a:xfrm>
            <a:off x="682625" y="5724525"/>
            <a:ext cx="7764463" cy="1133475"/>
          </a:xfrm>
          <a:prstGeom prst="rect">
            <a:avLst/>
          </a:prstGeom>
          <a:solidFill>
            <a:srgbClr val="FFCCCC"/>
          </a:solidFill>
          <a:ln w="9525">
            <a:noFill/>
            <a:miter lim="800000"/>
            <a:headEnd/>
            <a:tailEnd/>
          </a:ln>
        </p:spPr>
        <p:txBody>
          <a:bodyPr/>
          <a:lstStyle/>
          <a:p>
            <a:r>
              <a:rPr lang="en-US" sz="2400" b="1" i="1">
                <a:latin typeface="Arial" charset="0"/>
              </a:rPr>
              <a:t>FYI</a:t>
            </a:r>
          </a:p>
          <a:p>
            <a:r>
              <a:rPr lang="en-US" sz="2400" b="1">
                <a:latin typeface="Arial" charset="0"/>
                <a:sym typeface="Symbol" pitchFamily="18" charset="2"/>
              </a:rPr>
              <a:t></a:t>
            </a:r>
            <a:r>
              <a:rPr lang="en-US" sz="2400">
                <a:latin typeface="Arial" charset="0"/>
                <a:sym typeface="Symbol" pitchFamily="18" charset="2"/>
              </a:rPr>
              <a:t>If electrical supply and demand differ by 5%, a </a:t>
            </a:r>
            <a:r>
              <a:rPr lang="en-US" sz="2400" b="1">
                <a:latin typeface="Arial" charset="0"/>
                <a:sym typeface="Symbol" pitchFamily="18" charset="2"/>
              </a:rPr>
              <a:t>blackout</a:t>
            </a:r>
            <a:r>
              <a:rPr lang="en-US" sz="2400">
                <a:latin typeface="Arial" charset="0"/>
                <a:sym typeface="Symbol" pitchFamily="18" charset="2"/>
              </a:rPr>
              <a:t> occurs. Pumped storage alleviates this.</a:t>
            </a:r>
          </a:p>
        </p:txBody>
      </p:sp>
      <p:sp>
        <p:nvSpPr>
          <p:cNvPr id="1239042"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r>
              <a:rPr lang="en-US" sz="2400" i="1">
                <a:solidFill>
                  <a:schemeClr val="accent2"/>
                </a:solidFill>
                <a:latin typeface="Arial" charset="0"/>
                <a:ea typeface="Calibri" pitchFamily="34" charset="0"/>
                <a:cs typeface="Times New Roman" pitchFamily="18" charset="0"/>
                <a:sym typeface="Symbol" pitchFamily="18" charset="2"/>
              </a:rPr>
              <a:t>– sun-driven</a:t>
            </a:r>
            <a:endParaRPr lang="en-US" i="1">
              <a:solidFill>
                <a:schemeClr val="accent2"/>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 </a:t>
            </a:r>
            <a:r>
              <a:rPr lang="en-US" sz="2400">
                <a:solidFill>
                  <a:srgbClr val="000000"/>
                </a:solidFill>
                <a:latin typeface="Arial" charset="0"/>
                <a:ea typeface="Calibri" pitchFamily="34" charset="0"/>
                <a:cs typeface="Times New Roman" pitchFamily="18" charset="0"/>
              </a:rPr>
              <a:t>typical </a:t>
            </a:r>
            <a:r>
              <a:rPr lang="en-US" sz="2400" b="1">
                <a:solidFill>
                  <a:srgbClr val="000000"/>
                </a:solidFill>
                <a:latin typeface="Arial" charset="0"/>
                <a:ea typeface="Calibri" pitchFamily="34" charset="0"/>
                <a:cs typeface="Times New Roman" pitchFamily="18" charset="0"/>
              </a:rPr>
              <a:t>hydroelectric                                                   dam</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Sun-driven </a:t>
            </a:r>
            <a:r>
              <a:rPr lang="en-US" sz="2400">
                <a:solidFill>
                  <a:srgbClr val="000000"/>
                </a:solidFill>
                <a:latin typeface="Arial" charset="0"/>
                <a:ea typeface="Calibri" pitchFamily="34" charset="0"/>
                <a:cs typeface="Times New Roman" pitchFamily="18" charset="0"/>
              </a:rPr>
              <a:t>evaporation                                                     and rainfall place water                                                        at a high potential energy.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During times of less                                                      energy demand, excess                                                 power plant electricity can be used to pump water back up into the reservoir for later use.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This is called the </a:t>
            </a:r>
            <a:r>
              <a:rPr lang="en-US" sz="2400" b="1">
                <a:solidFill>
                  <a:srgbClr val="000000"/>
                </a:solidFill>
                <a:latin typeface="Arial" charset="0"/>
                <a:ea typeface="Calibri" pitchFamily="34" charset="0"/>
                <a:cs typeface="Times New Roman" pitchFamily="18" charset="0"/>
              </a:rPr>
              <a:t>pumped storage scheme</a:t>
            </a:r>
            <a:r>
              <a:rPr lang="en-US" sz="2400">
                <a:solidFill>
                  <a:srgbClr val="000000"/>
                </a:solidFill>
                <a:latin typeface="Arial" charset="0"/>
                <a:ea typeface="Calibri" pitchFamily="34" charset="0"/>
                <a:cs typeface="Times New Roman" pitchFamily="18" charset="0"/>
              </a:rPr>
              <a:t>.</a:t>
            </a:r>
          </a:p>
        </p:txBody>
      </p:sp>
      <p:sp>
        <p:nvSpPr>
          <p:cNvPr id="7475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39044" name="Picture 4" descr="exhibit19-1"/>
          <p:cNvPicPr>
            <a:picLocks noChangeAspect="1" noChangeArrowheads="1"/>
          </p:cNvPicPr>
          <p:nvPr/>
        </p:nvPicPr>
        <p:blipFill>
          <a:blip r:embed="rId5" cstate="print"/>
          <a:srcRect l="2469" t="11511" r="1920" b="7607"/>
          <a:stretch>
            <a:fillRect/>
          </a:stretch>
        </p:blipFill>
        <p:spPr bwMode="auto">
          <a:xfrm>
            <a:off x="4362450" y="1936750"/>
            <a:ext cx="4584700" cy="2586038"/>
          </a:xfrm>
          <a:prstGeom prst="rect">
            <a:avLst/>
          </a:prstGeom>
          <a:ln>
            <a:noFill/>
          </a:ln>
          <a:effectLst>
            <a:outerShdw blurRad="292100" dist="139700" dir="2700000" algn="tl" rotWithShape="0">
              <a:srgbClr val="333333">
                <a:alpha val="65000"/>
              </a:srgbClr>
            </a:outerShdw>
          </a:effectLst>
        </p:spPr>
      </p:pic>
      <p:pic>
        <p:nvPicPr>
          <p:cNvPr id="1239046" name="Picture 6" descr="hoover_dam"/>
          <p:cNvPicPr>
            <a:picLocks noChangeAspect="1" noChangeArrowheads="1"/>
          </p:cNvPicPr>
          <p:nvPr/>
        </p:nvPicPr>
        <p:blipFill>
          <a:blip r:embed="rId6" cstate="print"/>
          <a:srcRect b="3290"/>
          <a:stretch>
            <a:fillRect/>
          </a:stretch>
        </p:blipFill>
        <p:spPr bwMode="auto">
          <a:xfrm>
            <a:off x="6972300" y="76200"/>
            <a:ext cx="2032000" cy="1403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042">
                                            <p:txEl>
                                              <p:pRg st="1" end="1"/>
                                            </p:txEl>
                                          </p:spTgt>
                                        </p:tgtEl>
                                        <p:attrNameLst>
                                          <p:attrName>style.visibility</p:attrName>
                                        </p:attrNameLst>
                                      </p:cBhvr>
                                      <p:to>
                                        <p:strVal val="visible"/>
                                      </p:to>
                                    </p:set>
                                    <p:anim calcmode="lin" valueType="num">
                                      <p:cBhvr additive="base">
                                        <p:cTn id="7" dur="500" fill="hold"/>
                                        <p:tgtEl>
                                          <p:spTgt spid="12390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39044"/>
                                        </p:tgtEl>
                                        <p:attrNameLst>
                                          <p:attrName>style.visibility</p:attrName>
                                        </p:attrNameLst>
                                      </p:cBhvr>
                                      <p:to>
                                        <p:strVal val="visible"/>
                                      </p:to>
                                    </p:set>
                                    <p:anim calcmode="lin" valueType="num">
                                      <p:cBhvr>
                                        <p:cTn id="11" dur="500" fill="hold"/>
                                        <p:tgtEl>
                                          <p:spTgt spid="1239044"/>
                                        </p:tgtEl>
                                        <p:attrNameLst>
                                          <p:attrName>ppt_w</p:attrName>
                                        </p:attrNameLst>
                                      </p:cBhvr>
                                      <p:tavLst>
                                        <p:tav tm="0">
                                          <p:val>
                                            <p:fltVal val="0"/>
                                          </p:val>
                                        </p:tav>
                                        <p:tav tm="100000">
                                          <p:val>
                                            <p:strVal val="#ppt_w"/>
                                          </p:val>
                                        </p:tav>
                                      </p:tavLst>
                                    </p:anim>
                                    <p:anim calcmode="lin" valueType="num">
                                      <p:cBhvr>
                                        <p:cTn id="12" dur="500" fill="hold"/>
                                        <p:tgtEl>
                                          <p:spTgt spid="1239044"/>
                                        </p:tgtEl>
                                        <p:attrNameLst>
                                          <p:attrName>ppt_h</p:attrName>
                                        </p:attrNameLst>
                                      </p:cBhvr>
                                      <p:tavLst>
                                        <p:tav tm="0">
                                          <p:val>
                                            <p:fltVal val="0"/>
                                          </p:val>
                                        </p:tav>
                                        <p:tav tm="100000">
                                          <p:val>
                                            <p:strVal val="#ppt_h"/>
                                          </p:val>
                                        </p:tav>
                                      </p:tavLst>
                                    </p:anim>
                                    <p:animEffect transition="in" filter="fade">
                                      <p:cBhvr>
                                        <p:cTn id="13" dur="500"/>
                                        <p:tgtEl>
                                          <p:spTgt spid="1239044"/>
                                        </p:tgtEl>
                                      </p:cBhvr>
                                    </p:animEffect>
                                  </p:childTnLst>
                                </p:cTn>
                              </p:par>
                              <p:par>
                                <p:cTn id="14" presetID="53" presetClass="entr" presetSubtype="0" fill="hold" nodeType="withEffect">
                                  <p:stCondLst>
                                    <p:cond delay="0"/>
                                  </p:stCondLst>
                                  <p:childTnLst>
                                    <p:set>
                                      <p:cBhvr>
                                        <p:cTn id="15" dur="1" fill="hold">
                                          <p:stCondLst>
                                            <p:cond delay="0"/>
                                          </p:stCondLst>
                                        </p:cTn>
                                        <p:tgtEl>
                                          <p:spTgt spid="1239046"/>
                                        </p:tgtEl>
                                        <p:attrNameLst>
                                          <p:attrName>style.visibility</p:attrName>
                                        </p:attrNameLst>
                                      </p:cBhvr>
                                      <p:to>
                                        <p:strVal val="visible"/>
                                      </p:to>
                                    </p:set>
                                    <p:anim calcmode="lin" valueType="num">
                                      <p:cBhvr>
                                        <p:cTn id="16" dur="500" fill="hold"/>
                                        <p:tgtEl>
                                          <p:spTgt spid="1239046"/>
                                        </p:tgtEl>
                                        <p:attrNameLst>
                                          <p:attrName>ppt_w</p:attrName>
                                        </p:attrNameLst>
                                      </p:cBhvr>
                                      <p:tavLst>
                                        <p:tav tm="0">
                                          <p:val>
                                            <p:fltVal val="0"/>
                                          </p:val>
                                        </p:tav>
                                        <p:tav tm="100000">
                                          <p:val>
                                            <p:strVal val="#ppt_w"/>
                                          </p:val>
                                        </p:tav>
                                      </p:tavLst>
                                    </p:anim>
                                    <p:anim calcmode="lin" valueType="num">
                                      <p:cBhvr>
                                        <p:cTn id="17" dur="500" fill="hold"/>
                                        <p:tgtEl>
                                          <p:spTgt spid="1239046"/>
                                        </p:tgtEl>
                                        <p:attrNameLst>
                                          <p:attrName>ppt_h</p:attrName>
                                        </p:attrNameLst>
                                      </p:cBhvr>
                                      <p:tavLst>
                                        <p:tav tm="0">
                                          <p:val>
                                            <p:fltVal val="0"/>
                                          </p:val>
                                        </p:tav>
                                        <p:tav tm="100000">
                                          <p:val>
                                            <p:strVal val="#ppt_h"/>
                                          </p:val>
                                        </p:tav>
                                      </p:tavLst>
                                    </p:anim>
                                    <p:animEffect transition="in" filter="fade">
                                      <p:cBhvr>
                                        <p:cTn id="18" dur="500"/>
                                        <p:tgtEl>
                                          <p:spTgt spid="12390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39042">
                                            <p:txEl>
                                              <p:pRg st="2" end="2"/>
                                            </p:txEl>
                                          </p:spTgt>
                                        </p:tgtEl>
                                        <p:attrNameLst>
                                          <p:attrName>style.visibility</p:attrName>
                                        </p:attrNameLst>
                                      </p:cBhvr>
                                      <p:to>
                                        <p:strVal val="visible"/>
                                      </p:to>
                                    </p:set>
                                    <p:anim calcmode="lin" valueType="num">
                                      <p:cBhvr additive="base">
                                        <p:cTn id="23" dur="500" fill="hold"/>
                                        <p:tgtEl>
                                          <p:spTgt spid="123904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9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39042">
                                            <p:txEl>
                                              <p:pRg st="3" end="3"/>
                                            </p:txEl>
                                          </p:spTgt>
                                        </p:tgtEl>
                                        <p:attrNameLst>
                                          <p:attrName>style.visibility</p:attrName>
                                        </p:attrNameLst>
                                      </p:cBhvr>
                                      <p:to>
                                        <p:strVal val="visible"/>
                                      </p:to>
                                    </p:set>
                                    <p:anim calcmode="lin" valueType="num">
                                      <p:cBhvr additive="base">
                                        <p:cTn id="29" dur="500" fill="hold"/>
                                        <p:tgtEl>
                                          <p:spTgt spid="123904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90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39042">
                                            <p:txEl>
                                              <p:pRg st="4" end="4"/>
                                            </p:txEl>
                                          </p:spTgt>
                                        </p:tgtEl>
                                        <p:attrNameLst>
                                          <p:attrName>style.visibility</p:attrName>
                                        </p:attrNameLst>
                                      </p:cBhvr>
                                      <p:to>
                                        <p:strVal val="visible"/>
                                      </p:to>
                                    </p:set>
                                    <p:anim calcmode="lin" valueType="num">
                                      <p:cBhvr additive="base">
                                        <p:cTn id="35" dur="500" fill="hold"/>
                                        <p:tgtEl>
                                          <p:spTgt spid="123904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90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39045">
                                            <p:txEl>
                                              <p:pRg st="1" end="1"/>
                                            </p:txEl>
                                          </p:spTgt>
                                        </p:tgtEl>
                                        <p:attrNameLst>
                                          <p:attrName>style.visibility</p:attrName>
                                        </p:attrNameLst>
                                      </p:cBhvr>
                                      <p:to>
                                        <p:strVal val="visible"/>
                                      </p:to>
                                    </p:set>
                                    <p:anim calcmode="lin" valueType="num">
                                      <p:cBhvr additive="base">
                                        <p:cTn id="41" dur="500" fill="hold"/>
                                        <p:tgtEl>
                                          <p:spTgt spid="123904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390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ChangeArrowheads="1"/>
          </p:cNvSpPr>
          <p:nvPr/>
        </p:nvSpPr>
        <p:spPr bwMode="auto">
          <a:xfrm>
            <a:off x="661988" y="3092450"/>
            <a:ext cx="7781925" cy="2081213"/>
          </a:xfrm>
          <a:prstGeom prst="rect">
            <a:avLst/>
          </a:prstGeom>
          <a:solidFill>
            <a:schemeClr val="accent1"/>
          </a:solidFill>
          <a:ln w="9525">
            <a:noFill/>
            <a:miter lim="800000"/>
            <a:headEnd/>
            <a:tailEnd/>
          </a:ln>
        </p:spPr>
        <p:txBody>
          <a:bodyPr wrap="none" anchor="ctr"/>
          <a:lstStyle/>
          <a:p>
            <a:endParaRPr lang="en-US"/>
          </a:p>
        </p:txBody>
      </p:sp>
      <p:sp>
        <p:nvSpPr>
          <p:cNvPr id="1241091" name="Rectangle 3"/>
          <p:cNvSpPr>
            <a:spLocks noChangeArrowheads="1"/>
          </p:cNvSpPr>
          <p:nvPr/>
        </p:nvSpPr>
        <p:spPr bwMode="auto">
          <a:xfrm>
            <a:off x="665163" y="5141913"/>
            <a:ext cx="7773987" cy="1335087"/>
          </a:xfrm>
          <a:prstGeom prst="rect">
            <a:avLst/>
          </a:prstGeom>
          <a:solidFill>
            <a:srgbClr val="0000FF"/>
          </a:solidFill>
          <a:ln w="9525">
            <a:noFill/>
            <a:miter lim="800000"/>
            <a:headEnd/>
            <a:tailEnd/>
          </a:ln>
        </p:spPr>
        <p:txBody>
          <a:bodyPr wrap="none" anchor="ctr"/>
          <a:lstStyle/>
          <a:p>
            <a:endParaRPr lang="en-US"/>
          </a:p>
        </p:txBody>
      </p:sp>
      <p:sp>
        <p:nvSpPr>
          <p:cNvPr id="1241092" name="Rectangle 4"/>
          <p:cNvSpPr>
            <a:spLocks noChangeArrowheads="1"/>
          </p:cNvSpPr>
          <p:nvPr/>
        </p:nvSpPr>
        <p:spPr bwMode="auto">
          <a:xfrm>
            <a:off x="661988" y="4211638"/>
            <a:ext cx="1876425" cy="987425"/>
          </a:xfrm>
          <a:prstGeom prst="rect">
            <a:avLst/>
          </a:prstGeom>
          <a:solidFill>
            <a:srgbClr val="0000FF"/>
          </a:solidFill>
          <a:ln w="9525">
            <a:noFill/>
            <a:miter lim="800000"/>
            <a:headEnd/>
            <a:tailEnd/>
          </a:ln>
        </p:spPr>
        <p:txBody>
          <a:bodyPr wrap="none" anchor="ctr"/>
          <a:lstStyle/>
          <a:p>
            <a:endParaRPr lang="en-US"/>
          </a:p>
        </p:txBody>
      </p:sp>
      <p:sp>
        <p:nvSpPr>
          <p:cNvPr id="1241093" name="Rectangle 5"/>
          <p:cNvSpPr>
            <a:spLocks noChangeArrowheads="1"/>
          </p:cNvSpPr>
          <p:nvPr/>
        </p:nvSpPr>
        <p:spPr bwMode="auto">
          <a:xfrm>
            <a:off x="3983038" y="4211638"/>
            <a:ext cx="4451350" cy="1000125"/>
          </a:xfrm>
          <a:prstGeom prst="rect">
            <a:avLst/>
          </a:prstGeom>
          <a:solidFill>
            <a:srgbClr val="0000FF"/>
          </a:solidFill>
          <a:ln w="9525">
            <a:noFill/>
            <a:miter lim="800000"/>
            <a:headEnd/>
            <a:tailEnd/>
          </a:ln>
        </p:spPr>
        <p:txBody>
          <a:bodyPr wrap="none" anchor="ctr"/>
          <a:lstStyle/>
          <a:p>
            <a:endParaRPr lang="en-US"/>
          </a:p>
        </p:txBody>
      </p:sp>
      <p:sp>
        <p:nvSpPr>
          <p:cNvPr id="1241094" name="Rectangle 6"/>
          <p:cNvSpPr>
            <a:spLocks noChangeArrowheads="1"/>
          </p:cNvSpPr>
          <p:nvPr/>
        </p:nvSpPr>
        <p:spPr bwMode="auto">
          <a:xfrm>
            <a:off x="2128838" y="4992688"/>
            <a:ext cx="385762" cy="1360487"/>
          </a:xfrm>
          <a:prstGeom prst="rect">
            <a:avLst/>
          </a:prstGeom>
          <a:solidFill>
            <a:schemeClr val="bg2"/>
          </a:solidFill>
          <a:ln w="9525">
            <a:noFill/>
            <a:miter lim="800000"/>
            <a:headEnd/>
            <a:tailEnd/>
          </a:ln>
        </p:spPr>
        <p:txBody>
          <a:bodyPr wrap="none" anchor="ctr"/>
          <a:lstStyle/>
          <a:p>
            <a:endParaRPr lang="en-US"/>
          </a:p>
        </p:txBody>
      </p:sp>
      <p:sp>
        <p:nvSpPr>
          <p:cNvPr id="1241095" name="Rectangle 7"/>
          <p:cNvSpPr>
            <a:spLocks noChangeArrowheads="1"/>
          </p:cNvSpPr>
          <p:nvPr/>
        </p:nvSpPr>
        <p:spPr bwMode="auto">
          <a:xfrm>
            <a:off x="3995738" y="5006975"/>
            <a:ext cx="373062" cy="1360488"/>
          </a:xfrm>
          <a:prstGeom prst="rect">
            <a:avLst/>
          </a:prstGeom>
          <a:solidFill>
            <a:schemeClr val="bg2"/>
          </a:solidFill>
          <a:ln w="9525">
            <a:noFill/>
            <a:miter lim="800000"/>
            <a:headEnd/>
            <a:tailEnd/>
          </a:ln>
        </p:spPr>
        <p:txBody>
          <a:bodyPr wrap="none" anchor="ctr"/>
          <a:lstStyle/>
          <a:p>
            <a:endParaRPr lang="en-US"/>
          </a:p>
        </p:txBody>
      </p:sp>
      <p:pic>
        <p:nvPicPr>
          <p:cNvPr id="1241096" name="Picture 8"/>
          <p:cNvPicPr>
            <a:picLocks noChangeAspect="1" noChangeArrowheads="1"/>
          </p:cNvPicPr>
          <p:nvPr/>
        </p:nvPicPr>
        <p:blipFill>
          <a:blip r:embed="rId5" cstate="print">
            <a:clrChange>
              <a:clrFrom>
                <a:srgbClr val="FFFFFF"/>
              </a:clrFrom>
              <a:clrTo>
                <a:srgbClr val="FFFFFF">
                  <a:alpha val="0"/>
                </a:srgbClr>
              </a:clrTo>
            </a:clrChange>
          </a:blip>
          <a:srcRect r="1666"/>
          <a:stretch>
            <a:fillRect/>
          </a:stretch>
        </p:blipFill>
        <p:spPr bwMode="auto">
          <a:xfrm>
            <a:off x="663575" y="4130675"/>
            <a:ext cx="7772400" cy="2727325"/>
          </a:xfrm>
          <a:prstGeom prst="rect">
            <a:avLst/>
          </a:prstGeom>
          <a:noFill/>
          <a:ln w="9525">
            <a:noFill/>
            <a:miter lim="800000"/>
            <a:headEnd/>
            <a:tailEnd/>
          </a:ln>
        </p:spPr>
      </p:pic>
      <p:sp>
        <p:nvSpPr>
          <p:cNvPr id="1241097" name="Rectangle 9"/>
          <p:cNvSpPr>
            <a:spLocks noChangeArrowheads="1"/>
          </p:cNvSpPr>
          <p:nvPr/>
        </p:nvSpPr>
        <p:spPr bwMode="auto">
          <a:xfrm>
            <a:off x="685800" y="1401763"/>
            <a:ext cx="7772400" cy="16986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hydroelectric systems</a:t>
            </a:r>
            <a:r>
              <a:rPr lang="en-US" sz="2400">
                <a:solidFill>
                  <a:srgbClr val="000000"/>
                </a:solidFill>
                <a:latin typeface="Arial" charset="0"/>
                <a:ea typeface="Calibri" pitchFamily="34" charset="0"/>
                <a:cs typeface="Times New Roman" pitchFamily="18" charset="0"/>
                <a:sym typeface="Symbol" pitchFamily="18" charset="2"/>
              </a:rPr>
              <a:t> </a:t>
            </a:r>
            <a:r>
              <a:rPr lang="en-US" sz="2400" i="1">
                <a:solidFill>
                  <a:schemeClr val="accent2"/>
                </a:solidFill>
                <a:latin typeface="Arial" charset="0"/>
                <a:ea typeface="Calibri" pitchFamily="34" charset="0"/>
                <a:cs typeface="Times New Roman" pitchFamily="18" charset="0"/>
                <a:sym typeface="Symbol" pitchFamily="18" charset="2"/>
              </a:rPr>
              <a:t>– tide-driven</a:t>
            </a:r>
            <a:endParaRPr lang="en-US" i="1">
              <a:solidFill>
                <a:schemeClr val="accent2"/>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 </a:t>
            </a:r>
            <a:r>
              <a:rPr lang="en-US" sz="2400">
                <a:solidFill>
                  <a:srgbClr val="000000"/>
                </a:solidFill>
                <a:latin typeface="Arial" charset="0"/>
                <a:ea typeface="Calibri" pitchFamily="34" charset="0"/>
                <a:cs typeface="Times New Roman" pitchFamily="18" charset="0"/>
              </a:rPr>
              <a:t>typical </a:t>
            </a:r>
            <a:r>
              <a:rPr lang="en-US" sz="2400" b="1">
                <a:solidFill>
                  <a:srgbClr val="000000"/>
                </a:solidFill>
                <a:latin typeface="Arial" charset="0"/>
                <a:ea typeface="Calibri" pitchFamily="34" charset="0"/>
                <a:cs typeface="Times New Roman" pitchFamily="18" charset="0"/>
              </a:rPr>
              <a:t>tidal barrage</a:t>
            </a:r>
            <a:r>
              <a:rPr lang="en-US" sz="2400">
                <a:solidFill>
                  <a:srgbClr val="000000"/>
                </a:solidFill>
                <a:latin typeface="Arial" charset="0"/>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turbine can be driven both ways during a tidal cycle.</a:t>
            </a:r>
          </a:p>
        </p:txBody>
      </p:sp>
      <p:sp>
        <p:nvSpPr>
          <p:cNvPr id="75786" name="Rectangle 10"/>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41099" name="AutoShape 11"/>
          <p:cNvSpPr>
            <a:spLocks noChangeArrowheads="1"/>
          </p:cNvSpPr>
          <p:nvPr/>
        </p:nvSpPr>
        <p:spPr bwMode="auto">
          <a:xfrm>
            <a:off x="2876550" y="5497513"/>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0" name="AutoShape 12"/>
          <p:cNvSpPr>
            <a:spLocks noChangeArrowheads="1"/>
          </p:cNvSpPr>
          <p:nvPr/>
        </p:nvSpPr>
        <p:spPr bwMode="auto">
          <a:xfrm flipH="1">
            <a:off x="2816225" y="6115050"/>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1" name="Text Box 13"/>
          <p:cNvSpPr txBox="1">
            <a:spLocks noChangeArrowheads="1"/>
          </p:cNvSpPr>
          <p:nvPr/>
        </p:nvSpPr>
        <p:spPr bwMode="auto">
          <a:xfrm>
            <a:off x="641350" y="6402388"/>
            <a:ext cx="2311400" cy="519112"/>
          </a:xfrm>
          <a:prstGeom prst="rect">
            <a:avLst/>
          </a:prstGeom>
          <a:noFill/>
          <a:ln w="9525">
            <a:noFill/>
            <a:miter lim="800000"/>
            <a:headEnd/>
            <a:tailEnd/>
          </a:ln>
        </p:spPr>
        <p:txBody>
          <a:bodyPr wrap="none">
            <a:spAutoFit/>
          </a:bodyPr>
          <a:lstStyle/>
          <a:p>
            <a:r>
              <a:rPr lang="en-US" sz="2800" b="1">
                <a:solidFill>
                  <a:schemeClr val="hlink"/>
                </a:solidFill>
              </a:rPr>
              <a:t>Ocean side</a:t>
            </a:r>
          </a:p>
        </p:txBody>
      </p:sp>
      <p:sp>
        <p:nvSpPr>
          <p:cNvPr id="1241102" name="Text Box 14"/>
          <p:cNvSpPr txBox="1">
            <a:spLocks noChangeArrowheads="1"/>
          </p:cNvSpPr>
          <p:nvPr/>
        </p:nvSpPr>
        <p:spPr bwMode="auto">
          <a:xfrm>
            <a:off x="5514975" y="6370638"/>
            <a:ext cx="2736850" cy="519112"/>
          </a:xfrm>
          <a:prstGeom prst="rect">
            <a:avLst/>
          </a:prstGeom>
          <a:noFill/>
          <a:ln w="9525">
            <a:noFill/>
            <a:miter lim="800000"/>
            <a:headEnd/>
            <a:tailEnd/>
          </a:ln>
        </p:spPr>
        <p:txBody>
          <a:bodyPr wrap="none">
            <a:spAutoFit/>
          </a:bodyPr>
          <a:lstStyle/>
          <a:p>
            <a:r>
              <a:rPr lang="en-US" sz="2800" b="1">
                <a:solidFill>
                  <a:schemeClr val="hlink"/>
                </a:solidFill>
              </a:rPr>
              <a:t>Estuary side</a:t>
            </a:r>
          </a:p>
        </p:txBody>
      </p:sp>
      <p:pic>
        <p:nvPicPr>
          <p:cNvPr id="1241103" name="Picture 15" descr="169439"/>
          <p:cNvPicPr>
            <a:picLocks noChangeAspect="1" noChangeArrowheads="1"/>
          </p:cNvPicPr>
          <p:nvPr/>
        </p:nvPicPr>
        <p:blipFill>
          <a:blip r:embed="rId6" cstate="print"/>
          <a:srcRect b="3882"/>
          <a:stretch>
            <a:fillRect/>
          </a:stretch>
        </p:blipFill>
        <p:spPr bwMode="auto">
          <a:xfrm>
            <a:off x="6975475" y="69850"/>
            <a:ext cx="2025650" cy="1460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1097">
                                            <p:txEl>
                                              <p:pRg st="1" end="1"/>
                                            </p:txEl>
                                          </p:spTgt>
                                        </p:tgtEl>
                                        <p:attrNameLst>
                                          <p:attrName>style.visibility</p:attrName>
                                        </p:attrNameLst>
                                      </p:cBhvr>
                                      <p:to>
                                        <p:strVal val="visible"/>
                                      </p:to>
                                    </p:set>
                                    <p:anim calcmode="lin" valueType="num">
                                      <p:cBhvr additive="base">
                                        <p:cTn id="7" dur="500" fill="hold"/>
                                        <p:tgtEl>
                                          <p:spTgt spid="12410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10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4" fill="hold" nodeType="withEffect">
                                  <p:stCondLst>
                                    <p:cond delay="0"/>
                                  </p:stCondLst>
                                  <p:childTnLst>
                                    <p:set>
                                      <p:cBhvr>
                                        <p:cTn id="10" dur="1" fill="hold">
                                          <p:stCondLst>
                                            <p:cond delay="0"/>
                                          </p:stCondLst>
                                        </p:cTn>
                                        <p:tgtEl>
                                          <p:spTgt spid="1241096"/>
                                        </p:tgtEl>
                                        <p:attrNameLst>
                                          <p:attrName>style.visibility</p:attrName>
                                        </p:attrNameLst>
                                      </p:cBhvr>
                                      <p:to>
                                        <p:strVal val="visible"/>
                                      </p:to>
                                    </p:set>
                                    <p:animEffect transition="in" filter="wipe(down)">
                                      <p:cBhvr>
                                        <p:cTn id="11" dur="500"/>
                                        <p:tgtEl>
                                          <p:spTgt spid="124109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41090"/>
                                        </p:tgtEl>
                                        <p:attrNameLst>
                                          <p:attrName>style.visibility</p:attrName>
                                        </p:attrNameLst>
                                      </p:cBhvr>
                                      <p:to>
                                        <p:strVal val="visible"/>
                                      </p:to>
                                    </p:set>
                                    <p:animEffect transition="in" filter="fade">
                                      <p:cBhvr>
                                        <p:cTn id="14" dur="500"/>
                                        <p:tgtEl>
                                          <p:spTgt spid="124109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41091"/>
                                        </p:tgtEl>
                                        <p:attrNameLst>
                                          <p:attrName>style.visibility</p:attrName>
                                        </p:attrNameLst>
                                      </p:cBhvr>
                                      <p:to>
                                        <p:strVal val="visible"/>
                                      </p:to>
                                    </p:set>
                                    <p:animEffect transition="in" filter="fade">
                                      <p:cBhvr>
                                        <p:cTn id="17" dur="500"/>
                                        <p:tgtEl>
                                          <p:spTgt spid="12410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41094"/>
                                        </p:tgtEl>
                                        <p:attrNameLst>
                                          <p:attrName>style.visibility</p:attrName>
                                        </p:attrNameLst>
                                      </p:cBhvr>
                                      <p:to>
                                        <p:strVal val="visible"/>
                                      </p:to>
                                    </p:set>
                                    <p:animEffect transition="in" filter="fade">
                                      <p:cBhvr>
                                        <p:cTn id="20" dur="500"/>
                                        <p:tgtEl>
                                          <p:spTgt spid="124109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1095"/>
                                        </p:tgtEl>
                                        <p:attrNameLst>
                                          <p:attrName>style.visibility</p:attrName>
                                        </p:attrNameLst>
                                      </p:cBhvr>
                                      <p:to>
                                        <p:strVal val="visible"/>
                                      </p:to>
                                    </p:set>
                                    <p:animEffect transition="in" filter="fade">
                                      <p:cBhvr>
                                        <p:cTn id="23" dur="500"/>
                                        <p:tgtEl>
                                          <p:spTgt spid="124109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241101"/>
                                        </p:tgtEl>
                                        <p:attrNameLst>
                                          <p:attrName>style.visibility</p:attrName>
                                        </p:attrNameLst>
                                      </p:cBhvr>
                                      <p:to>
                                        <p:strVal val="visible"/>
                                      </p:to>
                                    </p:set>
                                    <p:anim calcmode="lin" valueType="num">
                                      <p:cBhvr>
                                        <p:cTn id="26" dur="500" fill="hold"/>
                                        <p:tgtEl>
                                          <p:spTgt spid="1241101"/>
                                        </p:tgtEl>
                                        <p:attrNameLst>
                                          <p:attrName>ppt_w</p:attrName>
                                        </p:attrNameLst>
                                      </p:cBhvr>
                                      <p:tavLst>
                                        <p:tav tm="0">
                                          <p:val>
                                            <p:fltVal val="0"/>
                                          </p:val>
                                        </p:tav>
                                        <p:tav tm="100000">
                                          <p:val>
                                            <p:strVal val="#ppt_w"/>
                                          </p:val>
                                        </p:tav>
                                      </p:tavLst>
                                    </p:anim>
                                    <p:anim calcmode="lin" valueType="num">
                                      <p:cBhvr>
                                        <p:cTn id="27" dur="500" fill="hold"/>
                                        <p:tgtEl>
                                          <p:spTgt spid="1241101"/>
                                        </p:tgtEl>
                                        <p:attrNameLst>
                                          <p:attrName>ppt_h</p:attrName>
                                        </p:attrNameLst>
                                      </p:cBhvr>
                                      <p:tavLst>
                                        <p:tav tm="0">
                                          <p:val>
                                            <p:fltVal val="0"/>
                                          </p:val>
                                        </p:tav>
                                        <p:tav tm="100000">
                                          <p:val>
                                            <p:strVal val="#ppt_h"/>
                                          </p:val>
                                        </p:tav>
                                      </p:tavLst>
                                    </p:anim>
                                    <p:animEffect transition="in" filter="fade">
                                      <p:cBhvr>
                                        <p:cTn id="28" dur="500"/>
                                        <p:tgtEl>
                                          <p:spTgt spid="1241101"/>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241102"/>
                                        </p:tgtEl>
                                        <p:attrNameLst>
                                          <p:attrName>style.visibility</p:attrName>
                                        </p:attrNameLst>
                                      </p:cBhvr>
                                      <p:to>
                                        <p:strVal val="visible"/>
                                      </p:to>
                                    </p:set>
                                    <p:anim calcmode="lin" valueType="num">
                                      <p:cBhvr>
                                        <p:cTn id="31" dur="500" fill="hold"/>
                                        <p:tgtEl>
                                          <p:spTgt spid="1241102"/>
                                        </p:tgtEl>
                                        <p:attrNameLst>
                                          <p:attrName>ppt_w</p:attrName>
                                        </p:attrNameLst>
                                      </p:cBhvr>
                                      <p:tavLst>
                                        <p:tav tm="0">
                                          <p:val>
                                            <p:fltVal val="0"/>
                                          </p:val>
                                        </p:tav>
                                        <p:tav tm="100000">
                                          <p:val>
                                            <p:strVal val="#ppt_w"/>
                                          </p:val>
                                        </p:tav>
                                      </p:tavLst>
                                    </p:anim>
                                    <p:anim calcmode="lin" valueType="num">
                                      <p:cBhvr>
                                        <p:cTn id="32" dur="500" fill="hold"/>
                                        <p:tgtEl>
                                          <p:spTgt spid="1241102"/>
                                        </p:tgtEl>
                                        <p:attrNameLst>
                                          <p:attrName>ppt_h</p:attrName>
                                        </p:attrNameLst>
                                      </p:cBhvr>
                                      <p:tavLst>
                                        <p:tav tm="0">
                                          <p:val>
                                            <p:fltVal val="0"/>
                                          </p:val>
                                        </p:tav>
                                        <p:tav tm="100000">
                                          <p:val>
                                            <p:strVal val="#ppt_h"/>
                                          </p:val>
                                        </p:tav>
                                      </p:tavLst>
                                    </p:anim>
                                    <p:animEffect transition="in" filter="fade">
                                      <p:cBhvr>
                                        <p:cTn id="33" dur="500"/>
                                        <p:tgtEl>
                                          <p:spTgt spid="1241102"/>
                                        </p:tgtEl>
                                      </p:cBhvr>
                                    </p:animEffect>
                                  </p:childTnLst>
                                </p:cTn>
                              </p:par>
                              <p:par>
                                <p:cTn id="34" presetID="53" presetClass="entr" presetSubtype="0" fill="hold" nodeType="withEffect">
                                  <p:stCondLst>
                                    <p:cond delay="0"/>
                                  </p:stCondLst>
                                  <p:childTnLst>
                                    <p:set>
                                      <p:cBhvr>
                                        <p:cTn id="35" dur="1" fill="hold">
                                          <p:stCondLst>
                                            <p:cond delay="0"/>
                                          </p:stCondLst>
                                        </p:cTn>
                                        <p:tgtEl>
                                          <p:spTgt spid="1241103"/>
                                        </p:tgtEl>
                                        <p:attrNameLst>
                                          <p:attrName>style.visibility</p:attrName>
                                        </p:attrNameLst>
                                      </p:cBhvr>
                                      <p:to>
                                        <p:strVal val="visible"/>
                                      </p:to>
                                    </p:set>
                                    <p:anim calcmode="lin" valueType="num">
                                      <p:cBhvr>
                                        <p:cTn id="36" dur="500" fill="hold"/>
                                        <p:tgtEl>
                                          <p:spTgt spid="1241103"/>
                                        </p:tgtEl>
                                        <p:attrNameLst>
                                          <p:attrName>ppt_w</p:attrName>
                                        </p:attrNameLst>
                                      </p:cBhvr>
                                      <p:tavLst>
                                        <p:tav tm="0">
                                          <p:val>
                                            <p:fltVal val="0"/>
                                          </p:val>
                                        </p:tav>
                                        <p:tav tm="100000">
                                          <p:val>
                                            <p:strVal val="#ppt_w"/>
                                          </p:val>
                                        </p:tav>
                                      </p:tavLst>
                                    </p:anim>
                                    <p:anim calcmode="lin" valueType="num">
                                      <p:cBhvr>
                                        <p:cTn id="37" dur="500" fill="hold"/>
                                        <p:tgtEl>
                                          <p:spTgt spid="1241103"/>
                                        </p:tgtEl>
                                        <p:attrNameLst>
                                          <p:attrName>ppt_h</p:attrName>
                                        </p:attrNameLst>
                                      </p:cBhvr>
                                      <p:tavLst>
                                        <p:tav tm="0">
                                          <p:val>
                                            <p:fltVal val="0"/>
                                          </p:val>
                                        </p:tav>
                                        <p:tav tm="100000">
                                          <p:val>
                                            <p:strVal val="#ppt_h"/>
                                          </p:val>
                                        </p:tav>
                                      </p:tavLst>
                                    </p:anim>
                                    <p:animEffect transition="in" filter="fade">
                                      <p:cBhvr>
                                        <p:cTn id="38" dur="500"/>
                                        <p:tgtEl>
                                          <p:spTgt spid="124110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41092"/>
                                        </p:tgtEl>
                                        <p:attrNameLst>
                                          <p:attrName>style.visibility</p:attrName>
                                        </p:attrNameLst>
                                      </p:cBhvr>
                                      <p:to>
                                        <p:strVal val="visible"/>
                                      </p:to>
                                    </p:set>
                                    <p:animEffect transition="in" filter="wipe(down)">
                                      <p:cBhvr>
                                        <p:cTn id="43" dur="5000"/>
                                        <p:tgtEl>
                                          <p:spTgt spid="1241092"/>
                                        </p:tgtEl>
                                      </p:cBhvr>
                                    </p:animEffect>
                                  </p:childTnLst>
                                </p:cTn>
                              </p:par>
                            </p:childTnLst>
                          </p:cTn>
                        </p:par>
                        <p:par>
                          <p:cTn id="44" fill="hold">
                            <p:stCondLst>
                              <p:cond delay="5000"/>
                            </p:stCondLst>
                            <p:childTnLst>
                              <p:par>
                                <p:cTn id="45" presetID="64" presetClass="path" presetSubtype="0" accel="50000" decel="50000" fill="hold" grpId="1" nodeType="afterEffect">
                                  <p:stCondLst>
                                    <p:cond delay="0"/>
                                  </p:stCondLst>
                                  <p:childTnLst>
                                    <p:animMotion origin="layout" path="M 5.55556E-7 -3.33333E-6 L 5.55556E-7 -0.11921 " pathEditMode="relative" rAng="0" ptsTypes="AA">
                                      <p:cBhvr>
                                        <p:cTn id="46" dur="2000" fill="hold"/>
                                        <p:tgtEl>
                                          <p:spTgt spid="1241094"/>
                                        </p:tgtEl>
                                        <p:attrNameLst>
                                          <p:attrName>ppt_x</p:attrName>
                                          <p:attrName>ppt_y</p:attrName>
                                        </p:attrNameLst>
                                      </p:cBhvr>
                                      <p:rCtr x="0" y="-60"/>
                                    </p:animMotion>
                                  </p:childTnLst>
                                </p:cTn>
                              </p:par>
                            </p:childTnLst>
                          </p:cTn>
                        </p:par>
                        <p:par>
                          <p:cTn id="47" fill="hold">
                            <p:stCondLst>
                              <p:cond delay="7000"/>
                            </p:stCondLst>
                            <p:childTnLst>
                              <p:par>
                                <p:cTn id="48" presetID="64" presetClass="path" presetSubtype="0" accel="50000" decel="50000" fill="hold" grpId="1" nodeType="afterEffect">
                                  <p:stCondLst>
                                    <p:cond delay="0"/>
                                  </p:stCondLst>
                                  <p:childTnLst>
                                    <p:animMotion origin="layout" path="M 5.55556E-7 -3.33333E-6 L 5.55556E-7 -0.11921 " pathEditMode="relative" rAng="0" ptsTypes="AA">
                                      <p:cBhvr>
                                        <p:cTn id="49" dur="2000" fill="hold"/>
                                        <p:tgtEl>
                                          <p:spTgt spid="1241095"/>
                                        </p:tgtEl>
                                        <p:attrNameLst>
                                          <p:attrName>ppt_x</p:attrName>
                                          <p:attrName>ppt_y</p:attrName>
                                        </p:attrNameLst>
                                      </p:cBhvr>
                                      <p:rCtr x="0" y="-60"/>
                                    </p:animMotion>
                                  </p:childTnLst>
                                </p:cTn>
                              </p:par>
                            </p:childTnLst>
                          </p:cTn>
                        </p:par>
                        <p:par>
                          <p:cTn id="50" fill="hold">
                            <p:stCondLst>
                              <p:cond delay="9000"/>
                            </p:stCondLst>
                            <p:childTnLst>
                              <p:par>
                                <p:cTn id="51" presetID="22" presetClass="entr" presetSubtype="4" fill="hold" grpId="0" nodeType="afterEffect">
                                  <p:stCondLst>
                                    <p:cond delay="0"/>
                                  </p:stCondLst>
                                  <p:childTnLst>
                                    <p:set>
                                      <p:cBhvr>
                                        <p:cTn id="52" dur="1" fill="hold">
                                          <p:stCondLst>
                                            <p:cond delay="0"/>
                                          </p:stCondLst>
                                        </p:cTn>
                                        <p:tgtEl>
                                          <p:spTgt spid="1241093"/>
                                        </p:tgtEl>
                                        <p:attrNameLst>
                                          <p:attrName>style.visibility</p:attrName>
                                        </p:attrNameLst>
                                      </p:cBhvr>
                                      <p:to>
                                        <p:strVal val="visible"/>
                                      </p:to>
                                    </p:set>
                                    <p:animEffect transition="in" filter="wipe(down)">
                                      <p:cBhvr>
                                        <p:cTn id="53" dur="5000"/>
                                        <p:tgtEl>
                                          <p:spTgt spid="12410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41099"/>
                                        </p:tgtEl>
                                        <p:attrNameLst>
                                          <p:attrName>style.visibility</p:attrName>
                                        </p:attrNameLst>
                                      </p:cBhvr>
                                      <p:to>
                                        <p:strVal val="visible"/>
                                      </p:to>
                                    </p:set>
                                    <p:animEffect transition="in" filter="fade">
                                      <p:cBhvr>
                                        <p:cTn id="56" dur="2000"/>
                                        <p:tgtEl>
                                          <p:spTgt spid="1241099"/>
                                        </p:tgtEl>
                                      </p:cBhvr>
                                    </p:animEffect>
                                  </p:childTnLst>
                                </p:cTn>
                              </p:par>
                            </p:childTnLst>
                          </p:cTn>
                        </p:par>
                        <p:par>
                          <p:cTn id="57" fill="hold">
                            <p:stCondLst>
                              <p:cond delay="14000"/>
                            </p:stCondLst>
                            <p:childTnLst>
                              <p:par>
                                <p:cTn id="58" presetID="42" presetClass="path" presetSubtype="0" accel="50000" decel="50000" fill="hold" grpId="2" nodeType="afterEffect">
                                  <p:stCondLst>
                                    <p:cond delay="0"/>
                                  </p:stCondLst>
                                  <p:childTnLst>
                                    <p:animMotion origin="layout" path="M 5.55556E-7 -0.11921 L -0.00139 0.00162 " pathEditMode="relative" rAng="0" ptsTypes="AA">
                                      <p:cBhvr>
                                        <p:cTn id="59" dur="2000" fill="hold"/>
                                        <p:tgtEl>
                                          <p:spTgt spid="1241094"/>
                                        </p:tgtEl>
                                        <p:attrNameLst>
                                          <p:attrName>ppt_x</p:attrName>
                                          <p:attrName>ppt_y</p:attrName>
                                        </p:attrNameLst>
                                      </p:cBhvr>
                                      <p:rCtr x="-1" y="60"/>
                                    </p:animMotion>
                                  </p:childTnLst>
                                </p:cTn>
                              </p:par>
                            </p:childTnLst>
                          </p:cTn>
                        </p:par>
                        <p:par>
                          <p:cTn id="60" fill="hold">
                            <p:stCondLst>
                              <p:cond delay="16000"/>
                            </p:stCondLst>
                            <p:childTnLst>
                              <p:par>
                                <p:cTn id="61" presetID="42" presetClass="path" presetSubtype="0" accel="50000" decel="50000" fill="hold" grpId="2" nodeType="afterEffect">
                                  <p:stCondLst>
                                    <p:cond delay="0"/>
                                  </p:stCondLst>
                                  <p:childTnLst>
                                    <p:animMotion origin="layout" path="M -1.66667E-6 -0.11922 L -0.00121 -0.00371 " pathEditMode="relative" rAng="0" ptsTypes="AA">
                                      <p:cBhvr>
                                        <p:cTn id="62" dur="2000" fill="hold"/>
                                        <p:tgtEl>
                                          <p:spTgt spid="1241095"/>
                                        </p:tgtEl>
                                        <p:attrNameLst>
                                          <p:attrName>ppt_x</p:attrName>
                                          <p:attrName>ppt_y</p:attrName>
                                        </p:attrNameLst>
                                      </p:cBhvr>
                                      <p:rCtr x="-1" y="58"/>
                                    </p:animMotion>
                                  </p:childTnLst>
                                </p:cTn>
                              </p:par>
                              <p:par>
                                <p:cTn id="63" presetID="10" presetClass="exit" presetSubtype="0" fill="hold" grpId="1" nodeType="withEffect">
                                  <p:stCondLst>
                                    <p:cond delay="0"/>
                                  </p:stCondLst>
                                  <p:childTnLst>
                                    <p:animEffect transition="out" filter="fade">
                                      <p:cBhvr>
                                        <p:cTn id="64" dur="500"/>
                                        <p:tgtEl>
                                          <p:spTgt spid="1241099"/>
                                        </p:tgtEl>
                                      </p:cBhvr>
                                    </p:animEffect>
                                    <p:set>
                                      <p:cBhvr>
                                        <p:cTn id="65" dur="1" fill="hold">
                                          <p:stCondLst>
                                            <p:cond delay="499"/>
                                          </p:stCondLst>
                                        </p:cTn>
                                        <p:tgtEl>
                                          <p:spTgt spid="1241099"/>
                                        </p:tgtEl>
                                        <p:attrNameLst>
                                          <p:attrName>style.visibility</p:attrName>
                                        </p:attrNameLst>
                                      </p:cBhvr>
                                      <p:to>
                                        <p:strVal val="hidden"/>
                                      </p:to>
                                    </p:set>
                                  </p:childTnLst>
                                </p:cTn>
                              </p:par>
                            </p:childTnLst>
                          </p:cTn>
                        </p:par>
                        <p:par>
                          <p:cTn id="66" fill="hold">
                            <p:stCondLst>
                              <p:cond delay="18000"/>
                            </p:stCondLst>
                            <p:childTnLst>
                              <p:par>
                                <p:cTn id="67" presetID="22" presetClass="exit" presetSubtype="1" fill="hold" grpId="1" nodeType="afterEffect">
                                  <p:stCondLst>
                                    <p:cond delay="0"/>
                                  </p:stCondLst>
                                  <p:childTnLst>
                                    <p:animEffect transition="out" filter="wipe(up)">
                                      <p:cBhvr>
                                        <p:cTn id="68" dur="5000"/>
                                        <p:tgtEl>
                                          <p:spTgt spid="1241092"/>
                                        </p:tgtEl>
                                      </p:cBhvr>
                                    </p:animEffect>
                                    <p:set>
                                      <p:cBhvr>
                                        <p:cTn id="69" dur="1" fill="hold">
                                          <p:stCondLst>
                                            <p:cond delay="4999"/>
                                          </p:stCondLst>
                                        </p:cTn>
                                        <p:tgtEl>
                                          <p:spTgt spid="1241092"/>
                                        </p:tgtEl>
                                        <p:attrNameLst>
                                          <p:attrName>style.visibility</p:attrName>
                                        </p:attrNameLst>
                                      </p:cBhvr>
                                      <p:to>
                                        <p:strVal val="hidden"/>
                                      </p:to>
                                    </p:set>
                                  </p:childTnLst>
                                </p:cTn>
                              </p:par>
                            </p:childTnLst>
                          </p:cTn>
                        </p:par>
                        <p:par>
                          <p:cTn id="70" fill="hold">
                            <p:stCondLst>
                              <p:cond delay="23000"/>
                            </p:stCondLst>
                            <p:childTnLst>
                              <p:par>
                                <p:cTn id="71" presetID="64" presetClass="path" presetSubtype="0" accel="50000" decel="50000" fill="hold" grpId="3" nodeType="afterEffect">
                                  <p:stCondLst>
                                    <p:cond delay="0"/>
                                  </p:stCondLst>
                                  <p:childTnLst>
                                    <p:animMotion origin="layout" path="M -0.00139 0.00162 L -0.00139 -0.11412 " pathEditMode="relative" rAng="0" ptsTypes="AA">
                                      <p:cBhvr>
                                        <p:cTn id="72" dur="2000" fill="hold"/>
                                        <p:tgtEl>
                                          <p:spTgt spid="1241094"/>
                                        </p:tgtEl>
                                        <p:attrNameLst>
                                          <p:attrName>ppt_x</p:attrName>
                                          <p:attrName>ppt_y</p:attrName>
                                        </p:attrNameLst>
                                      </p:cBhvr>
                                      <p:rCtr x="0" y="-58"/>
                                    </p:animMotion>
                                  </p:childTnLst>
                                </p:cTn>
                              </p:par>
                            </p:childTnLst>
                          </p:cTn>
                        </p:par>
                        <p:par>
                          <p:cTn id="73" fill="hold">
                            <p:stCondLst>
                              <p:cond delay="25000"/>
                            </p:stCondLst>
                            <p:childTnLst>
                              <p:par>
                                <p:cTn id="74" presetID="64" presetClass="path" presetSubtype="0" accel="50000" decel="50000" fill="hold" grpId="3" nodeType="afterEffect">
                                  <p:stCondLst>
                                    <p:cond delay="0"/>
                                  </p:stCondLst>
                                  <p:childTnLst>
                                    <p:animMotion origin="layout" path="M -0.00122 -0.0037 L -0.00122 -0.12477 " pathEditMode="relative" rAng="0" ptsTypes="AA">
                                      <p:cBhvr>
                                        <p:cTn id="75" dur="2000" fill="hold"/>
                                        <p:tgtEl>
                                          <p:spTgt spid="1241095"/>
                                        </p:tgtEl>
                                        <p:attrNameLst>
                                          <p:attrName>ppt_x</p:attrName>
                                          <p:attrName>ppt_y</p:attrName>
                                        </p:attrNameLst>
                                      </p:cBhvr>
                                      <p:rCtr x="0" y="-61"/>
                                    </p:animMotion>
                                  </p:childTnLst>
                                </p:cTn>
                              </p:par>
                            </p:childTnLst>
                          </p:cTn>
                        </p:par>
                        <p:par>
                          <p:cTn id="76" fill="hold">
                            <p:stCondLst>
                              <p:cond delay="27000"/>
                            </p:stCondLst>
                            <p:childTnLst>
                              <p:par>
                                <p:cTn id="77" presetID="22" presetClass="exit" presetSubtype="1" fill="hold" grpId="1" nodeType="afterEffect">
                                  <p:stCondLst>
                                    <p:cond delay="0"/>
                                  </p:stCondLst>
                                  <p:childTnLst>
                                    <p:animEffect transition="out" filter="wipe(up)">
                                      <p:cBhvr>
                                        <p:cTn id="78" dur="5000"/>
                                        <p:tgtEl>
                                          <p:spTgt spid="1241093"/>
                                        </p:tgtEl>
                                      </p:cBhvr>
                                    </p:animEffect>
                                    <p:set>
                                      <p:cBhvr>
                                        <p:cTn id="79" dur="1" fill="hold">
                                          <p:stCondLst>
                                            <p:cond delay="4999"/>
                                          </p:stCondLst>
                                        </p:cTn>
                                        <p:tgtEl>
                                          <p:spTgt spid="1241093"/>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241100"/>
                                        </p:tgtEl>
                                        <p:attrNameLst>
                                          <p:attrName>style.visibility</p:attrName>
                                        </p:attrNameLst>
                                      </p:cBhvr>
                                      <p:to>
                                        <p:strVal val="visible"/>
                                      </p:to>
                                    </p:set>
                                    <p:animEffect transition="in" filter="fade">
                                      <p:cBhvr>
                                        <p:cTn id="82" dur="2000"/>
                                        <p:tgtEl>
                                          <p:spTgt spid="1241100"/>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41097">
                                            <p:txEl>
                                              <p:pRg st="2" end="2"/>
                                            </p:txEl>
                                          </p:spTgt>
                                        </p:tgtEl>
                                        <p:attrNameLst>
                                          <p:attrName>style.visibility</p:attrName>
                                        </p:attrNameLst>
                                      </p:cBhvr>
                                      <p:to>
                                        <p:strVal val="visible"/>
                                      </p:to>
                                    </p:set>
                                    <p:anim calcmode="lin" valueType="num">
                                      <p:cBhvr additive="base">
                                        <p:cTn id="87" dur="500" fill="hold"/>
                                        <p:tgtEl>
                                          <p:spTgt spid="124109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410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0" grpId="0" animBg="1"/>
      <p:bldP spid="1241091" grpId="0" animBg="1"/>
      <p:bldP spid="1241092" grpId="0" animBg="1"/>
      <p:bldP spid="1241092" grpId="1" animBg="1"/>
      <p:bldP spid="1241093" grpId="0" animBg="1"/>
      <p:bldP spid="1241093" grpId="1" animBg="1"/>
      <p:bldP spid="1241094" grpId="0" animBg="1"/>
      <p:bldP spid="1241094" grpId="1" animBg="1"/>
      <p:bldP spid="1241094" grpId="2" animBg="1"/>
      <p:bldP spid="1241094" grpId="3" animBg="1"/>
      <p:bldP spid="1241095" grpId="0" animBg="1"/>
      <p:bldP spid="1241095" grpId="1" animBg="1"/>
      <p:bldP spid="1241095" grpId="2" animBg="1"/>
      <p:bldP spid="1241095" grpId="3" animBg="1"/>
      <p:bldP spid="1241099" grpId="0" animBg="1"/>
      <p:bldP spid="1241099" grpId="1" animBg="1"/>
      <p:bldP spid="1241100" grpId="0" animBg="1"/>
      <p:bldP spid="1241101" grpId="0"/>
      <p:bldP spid="124110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ChangeArrowheads="1"/>
          </p:cNvSpPr>
          <p:nvPr/>
        </p:nvSpPr>
        <p:spPr bwMode="auto">
          <a:xfrm>
            <a:off x="685800" y="1401763"/>
            <a:ext cx="7772400" cy="166211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sun- or tide-driven scheme there is a conversion of the potential energy of the water into the kinetic energy of a turbine and thus to electricity.	</a:t>
            </a:r>
          </a:p>
        </p:txBody>
      </p:sp>
      <p:sp>
        <p:nvSpPr>
          <p:cNvPr id="768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747713" y="3321050"/>
            <a:ext cx="3200400" cy="1298575"/>
            <a:chOff x="819" y="2177"/>
            <a:chExt cx="2206" cy="1355"/>
          </a:xfrm>
        </p:grpSpPr>
        <p:sp>
          <p:nvSpPr>
            <p:cNvPr id="76823" name="AutoShape 5"/>
            <p:cNvSpPr>
              <a:spLocks noChangeArrowheads="1"/>
            </p:cNvSpPr>
            <p:nvPr/>
          </p:nvSpPr>
          <p:spPr bwMode="auto">
            <a:xfrm>
              <a:off x="819" y="2213"/>
              <a:ext cx="2206" cy="1319"/>
            </a:xfrm>
            <a:prstGeom prst="chevron">
              <a:avLst>
                <a:gd name="adj" fmla="val 41812"/>
              </a:avLst>
            </a:prstGeom>
            <a:solidFill>
              <a:srgbClr val="006600"/>
            </a:solidFill>
            <a:ln w="9525">
              <a:solidFill>
                <a:schemeClr val="tx1"/>
              </a:solidFill>
              <a:miter lim="800000"/>
              <a:headEnd/>
              <a:tailEnd/>
            </a:ln>
          </p:spPr>
          <p:txBody>
            <a:bodyPr wrap="none" anchor="ctr"/>
            <a:lstStyle/>
            <a:p>
              <a:endParaRPr lang="en-US"/>
            </a:p>
          </p:txBody>
        </p:sp>
        <p:sp>
          <p:nvSpPr>
            <p:cNvPr id="76824" name="Text Box 6"/>
            <p:cNvSpPr txBox="1">
              <a:spLocks noChangeArrowheads="1"/>
            </p:cNvSpPr>
            <p:nvPr/>
          </p:nvSpPr>
          <p:spPr bwMode="auto">
            <a:xfrm>
              <a:off x="1322" y="2177"/>
              <a:ext cx="1116" cy="1050"/>
            </a:xfrm>
            <a:prstGeom prst="rect">
              <a:avLst/>
            </a:prstGeom>
            <a:noFill/>
            <a:ln w="9525">
              <a:noFill/>
              <a:miter lim="800000"/>
              <a:headEnd/>
              <a:tailEnd/>
            </a:ln>
          </p:spPr>
          <p:txBody>
            <a:bodyPr>
              <a:spAutoFit/>
            </a:bodyPr>
            <a:lstStyle/>
            <a:p>
              <a:r>
                <a:rPr lang="en-US" b="1">
                  <a:solidFill>
                    <a:schemeClr val="bg1"/>
                  </a:solidFill>
                </a:rPr>
                <a:t>ENERGY IN SUNLIGHT /OR TIDE</a:t>
              </a:r>
            </a:p>
          </p:txBody>
        </p:sp>
      </p:grpSp>
      <p:grpSp>
        <p:nvGrpSpPr>
          <p:cNvPr id="3" name="Group 7"/>
          <p:cNvGrpSpPr>
            <a:grpSpLocks/>
          </p:cNvGrpSpPr>
          <p:nvPr/>
        </p:nvGrpSpPr>
        <p:grpSpPr bwMode="auto">
          <a:xfrm>
            <a:off x="2419350" y="4389438"/>
            <a:ext cx="2500313" cy="1422400"/>
            <a:chOff x="1524" y="3197"/>
            <a:chExt cx="1575" cy="896"/>
          </a:xfrm>
        </p:grpSpPr>
        <p:sp>
          <p:nvSpPr>
            <p:cNvPr id="76821" name="AutoShape 8"/>
            <p:cNvSpPr>
              <a:spLocks noChangeArrowheads="1"/>
            </p:cNvSpPr>
            <p:nvPr/>
          </p:nvSpPr>
          <p:spPr bwMode="auto">
            <a:xfrm rot="5400000">
              <a:off x="2001" y="3162"/>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22" name="Text Box 9"/>
            <p:cNvSpPr txBox="1">
              <a:spLocks noChangeArrowheads="1"/>
            </p:cNvSpPr>
            <p:nvPr/>
          </p:nvSpPr>
          <p:spPr bwMode="auto">
            <a:xfrm>
              <a:off x="1524" y="3651"/>
              <a:ext cx="1575" cy="442"/>
            </a:xfrm>
            <a:prstGeom prst="rect">
              <a:avLst/>
            </a:prstGeom>
            <a:noFill/>
            <a:ln w="9525">
              <a:noFill/>
              <a:miter lim="800000"/>
              <a:headEnd/>
              <a:tailEnd/>
            </a:ln>
          </p:spPr>
          <p:txBody>
            <a:bodyPr>
              <a:spAutoFit/>
            </a:bodyPr>
            <a:lstStyle/>
            <a:p>
              <a:r>
                <a:rPr lang="en-US" b="1"/>
                <a:t>EVAPORATION FROM RESERVOIR</a:t>
              </a:r>
            </a:p>
          </p:txBody>
        </p:sp>
      </p:grpSp>
      <p:grpSp>
        <p:nvGrpSpPr>
          <p:cNvPr id="4" name="Group 10"/>
          <p:cNvGrpSpPr>
            <a:grpSpLocks/>
          </p:cNvGrpSpPr>
          <p:nvPr/>
        </p:nvGrpSpPr>
        <p:grpSpPr bwMode="auto">
          <a:xfrm>
            <a:off x="3105150" y="3328988"/>
            <a:ext cx="2381250" cy="1060450"/>
            <a:chOff x="1956" y="2529"/>
            <a:chExt cx="1500" cy="668"/>
          </a:xfrm>
        </p:grpSpPr>
        <p:sp>
          <p:nvSpPr>
            <p:cNvPr id="76819" name="AutoShape 11"/>
            <p:cNvSpPr>
              <a:spLocks noChangeArrowheads="1"/>
            </p:cNvSpPr>
            <p:nvPr/>
          </p:nvSpPr>
          <p:spPr bwMode="auto">
            <a:xfrm>
              <a:off x="1969" y="2546"/>
              <a:ext cx="1487" cy="651"/>
            </a:xfrm>
            <a:prstGeom prst="homePlate">
              <a:avLst>
                <a:gd name="adj" fmla="val 57104"/>
              </a:avLst>
            </a:prstGeom>
            <a:solidFill>
              <a:srgbClr val="0000FF"/>
            </a:solidFill>
            <a:ln w="9525">
              <a:solidFill>
                <a:schemeClr val="tx1"/>
              </a:solidFill>
              <a:miter lim="800000"/>
              <a:headEnd/>
              <a:tailEnd/>
            </a:ln>
          </p:spPr>
          <p:txBody>
            <a:bodyPr wrap="none" anchor="ctr"/>
            <a:lstStyle/>
            <a:p>
              <a:endParaRPr lang="en-US"/>
            </a:p>
          </p:txBody>
        </p:sp>
        <p:sp>
          <p:nvSpPr>
            <p:cNvPr id="76820" name="Text Box 12"/>
            <p:cNvSpPr txBox="1">
              <a:spLocks noChangeArrowheads="1"/>
            </p:cNvSpPr>
            <p:nvPr/>
          </p:nvSpPr>
          <p:spPr bwMode="auto">
            <a:xfrm>
              <a:off x="1956" y="2529"/>
              <a:ext cx="1020" cy="634"/>
            </a:xfrm>
            <a:prstGeom prst="rect">
              <a:avLst/>
            </a:prstGeom>
            <a:noFill/>
            <a:ln w="9525">
              <a:noFill/>
              <a:miter lim="800000"/>
              <a:headEnd/>
              <a:tailEnd/>
            </a:ln>
          </p:spPr>
          <p:txBody>
            <a:bodyPr>
              <a:spAutoFit/>
            </a:bodyPr>
            <a:lstStyle/>
            <a:p>
              <a:r>
                <a:rPr lang="en-US" b="1">
                  <a:solidFill>
                    <a:schemeClr val="bg1"/>
                  </a:solidFill>
                </a:rPr>
                <a:t>POTENTIAL ENERGY IN RESERVOIR</a:t>
              </a:r>
            </a:p>
          </p:txBody>
        </p:sp>
      </p:grpSp>
      <p:grpSp>
        <p:nvGrpSpPr>
          <p:cNvPr id="5" name="Group 13"/>
          <p:cNvGrpSpPr>
            <a:grpSpLocks/>
          </p:cNvGrpSpPr>
          <p:nvPr/>
        </p:nvGrpSpPr>
        <p:grpSpPr bwMode="auto">
          <a:xfrm>
            <a:off x="4868863" y="3336925"/>
            <a:ext cx="2381250" cy="868363"/>
            <a:chOff x="3396" y="3191"/>
            <a:chExt cx="1500" cy="547"/>
          </a:xfrm>
        </p:grpSpPr>
        <p:sp>
          <p:nvSpPr>
            <p:cNvPr id="76817" name="AutoShape 14"/>
            <p:cNvSpPr>
              <a:spLocks noChangeArrowheads="1"/>
            </p:cNvSpPr>
            <p:nvPr/>
          </p:nvSpPr>
          <p:spPr bwMode="auto">
            <a:xfrm>
              <a:off x="3409" y="3208"/>
              <a:ext cx="1487" cy="501"/>
            </a:xfrm>
            <a:prstGeom prst="homePlate">
              <a:avLst>
                <a:gd name="adj" fmla="val 74202"/>
              </a:avLst>
            </a:prstGeom>
            <a:solidFill>
              <a:srgbClr val="FF00FF"/>
            </a:solidFill>
            <a:ln w="9525">
              <a:solidFill>
                <a:schemeClr val="tx1"/>
              </a:solidFill>
              <a:miter lim="800000"/>
              <a:headEnd/>
              <a:tailEnd/>
            </a:ln>
          </p:spPr>
          <p:txBody>
            <a:bodyPr wrap="none" anchor="ctr"/>
            <a:lstStyle/>
            <a:p>
              <a:endParaRPr lang="en-US"/>
            </a:p>
          </p:txBody>
        </p:sp>
        <p:sp>
          <p:nvSpPr>
            <p:cNvPr id="76818" name="Text Box 15"/>
            <p:cNvSpPr txBox="1">
              <a:spLocks noChangeArrowheads="1"/>
            </p:cNvSpPr>
            <p:nvPr/>
          </p:nvSpPr>
          <p:spPr bwMode="auto">
            <a:xfrm>
              <a:off x="3396" y="3191"/>
              <a:ext cx="1020" cy="547"/>
            </a:xfrm>
            <a:prstGeom prst="rect">
              <a:avLst/>
            </a:prstGeom>
            <a:noFill/>
            <a:ln w="9525">
              <a:noFill/>
              <a:miter lim="800000"/>
              <a:headEnd/>
              <a:tailEnd/>
            </a:ln>
          </p:spPr>
          <p:txBody>
            <a:bodyPr>
              <a:spAutoFit/>
            </a:bodyPr>
            <a:lstStyle/>
            <a:p>
              <a:pPr>
                <a:lnSpc>
                  <a:spcPct val="85000"/>
                </a:lnSpc>
              </a:pPr>
              <a:r>
                <a:rPr lang="en-US" b="1"/>
                <a:t>KINETIC ENERGY OF TURBINE</a:t>
              </a:r>
            </a:p>
          </p:txBody>
        </p:sp>
      </p:grpSp>
      <p:grpSp>
        <p:nvGrpSpPr>
          <p:cNvPr id="6" name="Group 16"/>
          <p:cNvGrpSpPr>
            <a:grpSpLocks/>
          </p:cNvGrpSpPr>
          <p:nvPr/>
        </p:nvGrpSpPr>
        <p:grpSpPr bwMode="auto">
          <a:xfrm>
            <a:off x="4841875" y="4159250"/>
            <a:ext cx="1520825" cy="1117600"/>
            <a:chOff x="3050" y="3052"/>
            <a:chExt cx="958" cy="704"/>
          </a:xfrm>
        </p:grpSpPr>
        <p:sp>
          <p:nvSpPr>
            <p:cNvPr id="76815" name="AutoShape 17"/>
            <p:cNvSpPr>
              <a:spLocks noChangeArrowheads="1"/>
            </p:cNvSpPr>
            <p:nvPr/>
          </p:nvSpPr>
          <p:spPr bwMode="auto">
            <a:xfrm rot="5400000">
              <a:off x="3118" y="3017"/>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16" name="Text Box 18"/>
            <p:cNvSpPr txBox="1">
              <a:spLocks noChangeArrowheads="1"/>
            </p:cNvSpPr>
            <p:nvPr/>
          </p:nvSpPr>
          <p:spPr bwMode="auto">
            <a:xfrm>
              <a:off x="3050" y="3506"/>
              <a:ext cx="958" cy="250"/>
            </a:xfrm>
            <a:prstGeom prst="rect">
              <a:avLst/>
            </a:prstGeom>
            <a:noFill/>
            <a:ln w="9525">
              <a:noFill/>
              <a:miter lim="800000"/>
              <a:headEnd/>
              <a:tailEnd/>
            </a:ln>
          </p:spPr>
          <p:txBody>
            <a:bodyPr>
              <a:spAutoFit/>
            </a:bodyPr>
            <a:lstStyle/>
            <a:p>
              <a:r>
                <a:rPr lang="en-US" b="1"/>
                <a:t>FRICTION</a:t>
              </a:r>
            </a:p>
          </p:txBody>
        </p:sp>
      </p:grpSp>
      <p:grpSp>
        <p:nvGrpSpPr>
          <p:cNvPr id="7" name="Group 19"/>
          <p:cNvGrpSpPr>
            <a:grpSpLocks/>
          </p:cNvGrpSpPr>
          <p:nvPr/>
        </p:nvGrpSpPr>
        <p:grpSpPr bwMode="auto">
          <a:xfrm>
            <a:off x="6632575" y="3316288"/>
            <a:ext cx="2211388" cy="612775"/>
            <a:chOff x="4178" y="2521"/>
            <a:chExt cx="1393" cy="386"/>
          </a:xfrm>
        </p:grpSpPr>
        <p:sp>
          <p:nvSpPr>
            <p:cNvPr id="76813" name="AutoShape 20"/>
            <p:cNvSpPr>
              <a:spLocks noChangeArrowheads="1"/>
            </p:cNvSpPr>
            <p:nvPr/>
          </p:nvSpPr>
          <p:spPr bwMode="auto">
            <a:xfrm>
              <a:off x="4178" y="2550"/>
              <a:ext cx="1393" cy="357"/>
            </a:xfrm>
            <a:prstGeom prst="homePlate">
              <a:avLst>
                <a:gd name="adj" fmla="val 47510"/>
              </a:avLst>
            </a:prstGeom>
            <a:solidFill>
              <a:srgbClr val="FF9933"/>
            </a:solidFill>
            <a:ln w="9525">
              <a:solidFill>
                <a:schemeClr val="tx1"/>
              </a:solidFill>
              <a:miter lim="800000"/>
              <a:headEnd/>
              <a:tailEnd/>
            </a:ln>
          </p:spPr>
          <p:txBody>
            <a:bodyPr wrap="none" anchor="ctr"/>
            <a:lstStyle/>
            <a:p>
              <a:endParaRPr lang="en-US"/>
            </a:p>
          </p:txBody>
        </p:sp>
        <p:sp>
          <p:nvSpPr>
            <p:cNvPr id="76814" name="Text Box 21"/>
            <p:cNvSpPr txBox="1">
              <a:spLocks noChangeArrowheads="1"/>
            </p:cNvSpPr>
            <p:nvPr/>
          </p:nvSpPr>
          <p:spPr bwMode="auto">
            <a:xfrm>
              <a:off x="4188" y="2521"/>
              <a:ext cx="1301" cy="250"/>
            </a:xfrm>
            <a:prstGeom prst="rect">
              <a:avLst/>
            </a:prstGeom>
            <a:noFill/>
            <a:ln w="9525">
              <a:noFill/>
              <a:miter lim="800000"/>
              <a:headEnd/>
              <a:tailEnd/>
            </a:ln>
          </p:spPr>
          <p:txBody>
            <a:bodyPr>
              <a:spAutoFit/>
            </a:bodyPr>
            <a:lstStyle/>
            <a:p>
              <a:r>
                <a:rPr lang="en-US" b="1"/>
                <a:t>ELECTRICITY</a:t>
              </a:r>
            </a:p>
          </p:txBody>
        </p:sp>
      </p:grpSp>
      <p:grpSp>
        <p:nvGrpSpPr>
          <p:cNvPr id="8" name="Group 22"/>
          <p:cNvGrpSpPr>
            <a:grpSpLocks/>
          </p:cNvGrpSpPr>
          <p:nvPr/>
        </p:nvGrpSpPr>
        <p:grpSpPr bwMode="auto">
          <a:xfrm>
            <a:off x="6578600" y="3930650"/>
            <a:ext cx="1520825" cy="1117600"/>
            <a:chOff x="3050" y="3052"/>
            <a:chExt cx="958" cy="704"/>
          </a:xfrm>
        </p:grpSpPr>
        <p:sp>
          <p:nvSpPr>
            <p:cNvPr id="76811" name="AutoShape 23"/>
            <p:cNvSpPr>
              <a:spLocks noChangeArrowheads="1"/>
            </p:cNvSpPr>
            <p:nvPr/>
          </p:nvSpPr>
          <p:spPr bwMode="auto">
            <a:xfrm rot="5400000">
              <a:off x="3118" y="3017"/>
              <a:ext cx="485" cy="555"/>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76812" name="Text Box 24"/>
            <p:cNvSpPr txBox="1">
              <a:spLocks noChangeArrowheads="1"/>
            </p:cNvSpPr>
            <p:nvPr/>
          </p:nvSpPr>
          <p:spPr bwMode="auto">
            <a:xfrm>
              <a:off x="3050" y="3506"/>
              <a:ext cx="958" cy="250"/>
            </a:xfrm>
            <a:prstGeom prst="rect">
              <a:avLst/>
            </a:prstGeom>
            <a:noFill/>
            <a:ln w="9525">
              <a:noFill/>
              <a:miter lim="800000"/>
              <a:headEnd/>
              <a:tailEnd/>
            </a:ln>
          </p:spPr>
          <p:txBody>
            <a:bodyPr>
              <a:spAutoFit/>
            </a:bodyPr>
            <a:lstStyle/>
            <a:p>
              <a:r>
                <a:rPr lang="en-US" b="1"/>
                <a:t>FRICTION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3138">
                                            <p:txEl>
                                              <p:pRg st="0" end="0"/>
                                            </p:txEl>
                                          </p:spTgt>
                                        </p:tgtEl>
                                        <p:attrNameLst>
                                          <p:attrName>style.visibility</p:attrName>
                                        </p:attrNameLst>
                                      </p:cBhvr>
                                      <p:to>
                                        <p:strVal val="visible"/>
                                      </p:to>
                                    </p:set>
                                    <p:anim calcmode="lin" valueType="num">
                                      <p:cBhvr additive="base">
                                        <p:cTn id="7" dur="500" fill="hold"/>
                                        <p:tgtEl>
                                          <p:spTgt spid="1243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31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3138">
                                            <p:txEl>
                                              <p:pRg st="1" end="1"/>
                                            </p:txEl>
                                          </p:spTgt>
                                        </p:tgtEl>
                                        <p:attrNameLst>
                                          <p:attrName>style.visibility</p:attrName>
                                        </p:attrNameLst>
                                      </p:cBhvr>
                                      <p:to>
                                        <p:strVal val="visible"/>
                                      </p:to>
                                    </p:set>
                                    <p:anim calcmode="lin" valueType="num">
                                      <p:cBhvr additive="base">
                                        <p:cTn id="13" dur="500" fill="hold"/>
                                        <p:tgtEl>
                                          <p:spTgt spid="12431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3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5186" name="Rectangle 2"/>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dirty="0" smtClean="0">
                    <a:latin typeface="Arial" charset="0"/>
                  </a:rPr>
                  <a:t>PRACTICE: A reservoir                                                        for a hydroelectric dam                                                       is shown.</a:t>
                </a:r>
              </a:p>
              <a:p>
                <a:r>
                  <a:rPr lang="en-US" sz="2400" dirty="0">
                    <a:latin typeface="Arial" charset="0"/>
                    <a:sym typeface="Symbol" pitchFamily="18" charset="2"/>
                  </a:rPr>
                  <a:t>(a) </a:t>
                </a:r>
                <a:r>
                  <a:rPr lang="en-US" sz="2400" dirty="0">
                    <a:latin typeface="Arial" charset="0"/>
                  </a:rPr>
                  <a:t>Calculate the                                                         potential energy yield.</a:t>
                </a:r>
              </a:p>
              <a:p>
                <a:r>
                  <a:rPr lang="en-US" sz="2400" dirty="0">
                    <a:latin typeface="Arial" charset="0"/>
                  </a:rPr>
                  <a:t>SOLUTION:</a:t>
                </a:r>
              </a:p>
              <a:p>
                <a:r>
                  <a:rPr lang="en-US" sz="2400" dirty="0">
                    <a:latin typeface="Arial" charset="0"/>
                    <a:sym typeface="Symbol" pitchFamily="18" charset="2"/>
                  </a:rPr>
                  <a:t>The total volume of water is </a:t>
                </a:r>
              </a:p>
              <a:p>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𝑉</m:t>
                    </m:r>
                    <m:r>
                      <a:rPr lang="en-US" sz="2400" i="1" dirty="0" smtClean="0">
                        <a:latin typeface="Cambria Math" panose="02040503050406030204" pitchFamily="18" charset="0"/>
                        <a:sym typeface="Symbol" pitchFamily="18" charset="2"/>
                      </a:rPr>
                      <m:t>=1700(2500)(50)=2.125108 </m:t>
                    </m:r>
                  </m:oMath>
                </a14:m>
                <a:r>
                  <a:rPr lang="en-US" sz="2400" dirty="0">
                    <a:latin typeface="Arial" charset="0"/>
                    <a:sym typeface="Symbol" pitchFamily="18" charset="2"/>
                  </a:rPr>
                  <a:t>m</a:t>
                </a:r>
                <a:r>
                  <a:rPr lang="en-US" sz="2400" baseline="30000" dirty="0">
                    <a:latin typeface="Arial" charset="0"/>
                    <a:sym typeface="Symbol" pitchFamily="18" charset="2"/>
                  </a:rPr>
                  <a:t>3</a:t>
                </a:r>
                <a:r>
                  <a:rPr lang="en-US" sz="2400" dirty="0">
                    <a:latin typeface="Arial" charset="0"/>
                    <a:sym typeface="Symbol" pitchFamily="18" charset="2"/>
                  </a:rPr>
                  <a:t>.</a:t>
                </a:r>
              </a:p>
              <a:p>
                <a:r>
                  <a:rPr lang="en-US" sz="2400" dirty="0">
                    <a:latin typeface="Arial" charset="0"/>
                    <a:sym typeface="Symbol" pitchFamily="18" charset="2"/>
                  </a:rPr>
                  <a:t>The mass of the water is</a:t>
                </a:r>
              </a:p>
              <a:p>
                <a:r>
                  <a:rPr lang="en-US" sz="2400" i="1" dirty="0">
                    <a:latin typeface="Arial" charset="0"/>
                    <a:sym typeface="Symbol" pitchFamily="18" charset="2"/>
                  </a:rPr>
                  <a:t> </a:t>
                </a:r>
                <a14:m>
                  <m:oMath xmlns:m="http://schemas.openxmlformats.org/officeDocument/2006/math">
                    <m:r>
                      <a:rPr lang="en-US" sz="2300" i="1" dirty="0" smtClean="0">
                        <a:latin typeface="Cambria Math" panose="02040503050406030204" pitchFamily="18" charset="0"/>
                        <a:sym typeface="Symbol" pitchFamily="18" charset="2"/>
                      </a:rPr>
                      <m:t>𝑚</m:t>
                    </m:r>
                    <m:r>
                      <a:rPr lang="en-US" sz="2300" i="1" dirty="0" smtClean="0">
                        <a:latin typeface="Cambria Math" panose="02040503050406030204" pitchFamily="18" charset="0"/>
                        <a:sym typeface="Symbol" pitchFamily="18" charset="2"/>
                      </a:rPr>
                      <m:t>=</m:t>
                    </m:r>
                    <m:r>
                      <a:rPr lang="en-US" sz="2300" i="1" dirty="0" smtClean="0">
                        <a:latin typeface="Cambria Math" panose="02040503050406030204" pitchFamily="18" charset="0"/>
                        <a:ea typeface="Cambria Math" panose="02040503050406030204" pitchFamily="18" charset="0"/>
                        <a:sym typeface="Symbol" pitchFamily="18" charset="2"/>
                      </a:rPr>
                      <m:t>𝜌</m:t>
                    </m:r>
                    <m:r>
                      <a:rPr lang="en-US" sz="2300" i="1" dirty="0" smtClean="0">
                        <a:latin typeface="Cambria Math" panose="02040503050406030204" pitchFamily="18" charset="0"/>
                        <a:sym typeface="Symbol" pitchFamily="18" charset="2"/>
                      </a:rPr>
                      <m:t>𝑉</m:t>
                    </m:r>
                    <m:r>
                      <a:rPr lang="en-US" sz="2300" i="1" dirty="0" smtClean="0">
                        <a:latin typeface="Cambria Math" panose="02040503050406030204" pitchFamily="18" charset="0"/>
                        <a:sym typeface="Symbol" pitchFamily="18" charset="2"/>
                      </a:rPr>
                      <m:t>=(1000 </m:t>
                    </m:r>
                    <m:r>
                      <a:rPr lang="en-US" sz="2300" i="1" dirty="0" smtClean="0">
                        <a:latin typeface="Cambria Math" panose="02040503050406030204" pitchFamily="18" charset="0"/>
                        <a:sym typeface="Symbol" pitchFamily="18" charset="2"/>
                      </a:rPr>
                      <m:t>𝑘𝑔</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𝑚</m:t>
                        </m:r>
                      </m:e>
                      <m:sup>
                        <m:r>
                          <a:rPr lang="en-US" sz="2300" b="0" i="1" dirty="0" smtClean="0">
                            <a:latin typeface="Cambria Math" panose="02040503050406030204" pitchFamily="18" charset="0"/>
                            <a:sym typeface="Symbol" pitchFamily="18" charset="2"/>
                          </a:rPr>
                          <m:t>−3</m:t>
                        </m:r>
                      </m:sup>
                    </m:sSup>
                    <m:r>
                      <a:rPr lang="en-US" sz="2300" i="1" dirty="0">
                        <a:latin typeface="Cambria Math" panose="02040503050406030204" pitchFamily="18" charset="0"/>
                        <a:sym typeface="Symbol" pitchFamily="18" charset="2"/>
                      </a:rPr>
                      <m:t>)(2.12510</m:t>
                    </m:r>
                    <m:r>
                      <a:rPr lang="en-US" sz="2300" i="1" baseline="30000" dirty="0">
                        <a:latin typeface="Cambria Math" panose="02040503050406030204" pitchFamily="18" charset="0"/>
                        <a:sym typeface="Symbol" pitchFamily="18" charset="2"/>
                      </a:rPr>
                      <m:t>8</m:t>
                    </m:r>
                    <m:r>
                      <a:rPr lang="en-US" sz="2300" i="1" dirty="0">
                        <a:latin typeface="Cambria Math" panose="02040503050406030204" pitchFamily="18" charset="0"/>
                        <a:sym typeface="Symbol" pitchFamily="18" charset="2"/>
                      </a:rPr>
                      <m:t> </m:t>
                    </m:r>
                    <m:r>
                      <a:rPr lang="en-US" sz="2300" i="1" dirty="0">
                        <a:latin typeface="Cambria Math" panose="02040503050406030204" pitchFamily="18" charset="0"/>
                        <a:sym typeface="Symbol" pitchFamily="18" charset="2"/>
                      </a:rPr>
                      <m:t>𝑚</m:t>
                    </m:r>
                    <m:r>
                      <a:rPr lang="en-US" sz="2300" i="1" baseline="30000" dirty="0">
                        <a:latin typeface="Cambria Math" panose="02040503050406030204" pitchFamily="18" charset="0"/>
                        <a:sym typeface="Symbol" pitchFamily="18" charset="2"/>
                      </a:rPr>
                      <m:t>3</m:t>
                    </m:r>
                    <m:r>
                      <a:rPr lang="en-US" sz="2300" i="1" dirty="0">
                        <a:latin typeface="Cambria Math" panose="02040503050406030204" pitchFamily="18" charset="0"/>
                        <a:sym typeface="Symbol" pitchFamily="18" charset="2"/>
                      </a:rPr>
                      <m:t>)=2.12510</m:t>
                    </m:r>
                    <m:r>
                      <a:rPr lang="en-US" sz="2300" i="1" baseline="30000" dirty="0">
                        <a:latin typeface="Cambria Math" panose="02040503050406030204" pitchFamily="18" charset="0"/>
                        <a:sym typeface="Symbol" pitchFamily="18" charset="2"/>
                      </a:rPr>
                      <m:t>11</m:t>
                    </m:r>
                    <m:r>
                      <a:rPr lang="en-US" sz="2300" i="1" dirty="0">
                        <a:latin typeface="Cambria Math" panose="02040503050406030204" pitchFamily="18" charset="0"/>
                        <a:sym typeface="Symbol" pitchFamily="18" charset="2"/>
                      </a:rPr>
                      <m:t> </m:t>
                    </m:r>
                  </m:oMath>
                </a14:m>
                <a:r>
                  <a:rPr lang="en-US" sz="2300" dirty="0">
                    <a:latin typeface="Arial" charset="0"/>
                    <a:sym typeface="Symbol" pitchFamily="18" charset="2"/>
                  </a:rPr>
                  <a:t>kg</a:t>
                </a:r>
                <a:r>
                  <a:rPr lang="en-US" sz="2400" dirty="0">
                    <a:latin typeface="Arial" charset="0"/>
                    <a:sym typeface="Symbol" pitchFamily="18" charset="2"/>
                  </a:rPr>
                  <a:t>.</a:t>
                </a:r>
              </a:p>
              <a:p>
                <a:r>
                  <a:rPr lang="en-US" sz="2400" dirty="0">
                    <a:latin typeface="Arial" charset="0"/>
                    <a:sym typeface="Symbol" pitchFamily="18" charset="2"/>
                  </a:rPr>
                  <a:t>The average water height is  </a:t>
                </a:r>
                <a14:m>
                  <m:oMath xmlns:m="http://schemas.openxmlformats.org/officeDocument/2006/math">
                    <m:r>
                      <a:rPr lang="en-US" sz="2400" i="1" dirty="0" smtClean="0">
                        <a:latin typeface="Cambria Math" panose="02040503050406030204" pitchFamily="18" charset="0"/>
                        <a:sym typeface="Symbol" pitchFamily="18" charset="2"/>
                      </a:rPr>
                      <m:t>h</m:t>
                    </m:r>
                    <m:r>
                      <a:rPr lang="en-US" sz="2400" i="1" dirty="0" smtClean="0">
                        <a:latin typeface="Cambria Math" panose="02040503050406030204" pitchFamily="18" charset="0"/>
                        <a:sym typeface="Symbol" pitchFamily="18" charset="2"/>
                      </a:rPr>
                      <m:t>=75+</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50</m:t>
                        </m:r>
                      </m:num>
                      <m:den>
                        <m:r>
                          <a:rPr lang="en-US" sz="2400" i="1" dirty="0" smtClean="0">
                            <a:latin typeface="Cambria Math" panose="02040503050406030204" pitchFamily="18" charset="0"/>
                            <a:sym typeface="Symbol" pitchFamily="18" charset="2"/>
                          </a:rPr>
                          <m:t>2</m:t>
                        </m:r>
                      </m:den>
                    </m:f>
                    <m:r>
                      <a:rPr lang="en-US" sz="2400" i="1" dirty="0" smtClean="0">
                        <a:latin typeface="Cambria Math" panose="02040503050406030204" pitchFamily="18" charset="0"/>
                        <a:sym typeface="Symbol" pitchFamily="18" charset="2"/>
                      </a:rPr>
                      <m:t> = 100 </m:t>
                    </m:r>
                  </m:oMath>
                </a14:m>
                <a:r>
                  <a:rPr lang="en-US" sz="2400" dirty="0">
                    <a:latin typeface="Arial" charset="0"/>
                    <a:sym typeface="Symbol" pitchFamily="18" charset="2"/>
                  </a:rPr>
                  <a:t>m.</a:t>
                </a:r>
              </a:p>
              <a:p>
                <a:r>
                  <a:rPr lang="en-US" sz="2400" dirty="0">
                    <a:latin typeface="Arial" charset="0"/>
                    <a:sym typeface="Symbol" pitchFamily="18" charset="2"/>
                  </a:rPr>
                  <a:t>The potential energy yield will then be</a:t>
                </a:r>
              </a:p>
              <a:p>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𝐸</m:t>
                    </m:r>
                    <m:r>
                      <a:rPr lang="en-US" sz="2400" i="1" baseline="-25000" dirty="0" smtClean="0">
                        <a:latin typeface="Cambria Math" panose="02040503050406030204" pitchFamily="18" charset="0"/>
                        <a:sym typeface="Symbol" pitchFamily="18" charset="2"/>
                      </a:rPr>
                      <m:t>𝑃</m:t>
                    </m:r>
                    <m:r>
                      <a:rPr lang="en-US" sz="2400" i="1" dirty="0">
                        <a:latin typeface="Cambria Math" panose="02040503050406030204" pitchFamily="18" charset="0"/>
                        <a:sym typeface="Symbol" pitchFamily="18" charset="2"/>
                      </a:rPr>
                      <m:t>=</m:t>
                    </m:r>
                    <m:r>
                      <a:rPr lang="en-US" sz="2400" i="1" dirty="0" err="1">
                        <a:latin typeface="Cambria Math" panose="02040503050406030204" pitchFamily="18" charset="0"/>
                        <a:sym typeface="Symbol" pitchFamily="18" charset="2"/>
                      </a:rPr>
                      <m:t>𝑚𝑔h</m:t>
                    </m:r>
                    <m:r>
                      <a:rPr lang="en-US" sz="2400" i="1" dirty="0">
                        <a:latin typeface="Cambria Math" panose="02040503050406030204" pitchFamily="18" charset="0"/>
                        <a:sym typeface="Symbol" pitchFamily="18" charset="2"/>
                      </a:rPr>
                      <m:t>=(2.12510</m:t>
                    </m:r>
                    <m:r>
                      <a:rPr lang="en-US" sz="2400" i="1" baseline="30000" dirty="0">
                        <a:latin typeface="Cambria Math" panose="02040503050406030204" pitchFamily="18" charset="0"/>
                        <a:sym typeface="Symbol" pitchFamily="18" charset="2"/>
                      </a:rPr>
                      <m:t>11</m:t>
                    </m:r>
                    <m:r>
                      <a:rPr lang="en-US" sz="2400" i="1" dirty="0">
                        <a:latin typeface="Cambria Math" panose="02040503050406030204" pitchFamily="18" charset="0"/>
                        <a:sym typeface="Symbol" pitchFamily="18" charset="2"/>
                      </a:rPr>
                      <m:t>)(10)(100)=2.12510</m:t>
                    </m:r>
                    <m:r>
                      <a:rPr lang="en-US" sz="2400" i="1" baseline="30000" dirty="0">
                        <a:latin typeface="Cambria Math" panose="02040503050406030204" pitchFamily="18" charset="0"/>
                        <a:sym typeface="Symbol" pitchFamily="18" charset="2"/>
                      </a:rPr>
                      <m:t>14</m:t>
                    </m:r>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J.</a:t>
                </a:r>
                <a:endParaRPr lang="en-US" sz="2400" baseline="30000" dirty="0">
                  <a:latin typeface="Arial" charset="0"/>
                  <a:sym typeface="Symbol" pitchFamily="18" charset="2"/>
                </a:endParaRPr>
              </a:p>
            </p:txBody>
          </p:sp>
        </mc:Choice>
        <mc:Fallback xmlns="">
          <p:sp>
            <p:nvSpPr>
              <p:cNvPr id="1245186" name="Rectangle 2"/>
              <p:cNvSpPr>
                <a:spLocks noRot="1" noChangeAspect="1" noMove="1" noResize="1" noEditPoints="1" noAdjustHandles="1" noChangeArrowheads="1" noChangeShapeType="1" noTextEdit="1"/>
              </p:cNvSpPr>
              <p:nvPr/>
            </p:nvSpPr>
            <p:spPr bwMode="auto">
              <a:xfrm>
                <a:off x="685800" y="1858963"/>
                <a:ext cx="7772400" cy="4999037"/>
              </a:xfrm>
              <a:prstGeom prst="rect">
                <a:avLst/>
              </a:prstGeom>
              <a:blipFill>
                <a:blip r:embed="rId5"/>
                <a:stretch>
                  <a:fillRect l="-1255" t="-854" r="-4706" b="-2927"/>
                </a:stretch>
              </a:blipFill>
              <a:ln w="9525">
                <a:noFill/>
                <a:miter lim="800000"/>
                <a:headEnd/>
                <a:tailEnd/>
              </a:ln>
            </p:spPr>
            <p:txBody>
              <a:bodyPr/>
              <a:lstStyle/>
              <a:p>
                <a:r>
                  <a:rPr lang="en-US">
                    <a:noFill/>
                  </a:rPr>
                  <a:t> </a:t>
                </a:r>
              </a:p>
            </p:txBody>
          </p:sp>
        </mc:Fallback>
      </mc:AlternateContent>
      <p:sp>
        <p:nvSpPr>
          <p:cNvPr id="77827" name="Rectangle 3"/>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778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4518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1" end="1"/>
                                            </p:txEl>
                                          </p:spTgt>
                                        </p:tgtEl>
                                        <p:attrNameLst>
                                          <p:attrName>style.visibility</p:attrName>
                                        </p:attrNameLst>
                                      </p:cBhvr>
                                      <p:to>
                                        <p:strVal val="visible"/>
                                      </p:to>
                                    </p:set>
                                    <p:anim calcmode="lin" valueType="num">
                                      <p:cBhvr additive="base">
                                        <p:cTn id="13"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5186">
                                            <p:txEl>
                                              <p:pRg st="2" end="2"/>
                                            </p:txEl>
                                          </p:spTgt>
                                        </p:tgtEl>
                                        <p:attrNameLst>
                                          <p:attrName>style.visibility</p:attrName>
                                        </p:attrNameLst>
                                      </p:cBhvr>
                                      <p:to>
                                        <p:strVal val="visible"/>
                                      </p:to>
                                    </p:set>
                                    <p:anim calcmode="lin" valueType="num">
                                      <p:cBhvr additive="base">
                                        <p:cTn id="19" dur="500" fill="hold"/>
                                        <p:tgtEl>
                                          <p:spTgt spid="12451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5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5186">
                                            <p:txEl>
                                              <p:pRg st="3" end="3"/>
                                            </p:txEl>
                                          </p:spTgt>
                                        </p:tgtEl>
                                        <p:attrNameLst>
                                          <p:attrName>style.visibility</p:attrName>
                                        </p:attrNameLst>
                                      </p:cBhvr>
                                      <p:to>
                                        <p:strVal val="visible"/>
                                      </p:to>
                                    </p:set>
                                    <p:anim calcmode="lin" valueType="num">
                                      <p:cBhvr additive="base">
                                        <p:cTn id="25"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5186">
                                            <p:txEl>
                                              <p:pRg st="4" end="4"/>
                                            </p:txEl>
                                          </p:spTgt>
                                        </p:tgtEl>
                                        <p:attrNameLst>
                                          <p:attrName>style.visibility</p:attrName>
                                        </p:attrNameLst>
                                      </p:cBhvr>
                                      <p:to>
                                        <p:strVal val="visible"/>
                                      </p:to>
                                    </p:set>
                                    <p:anim calcmode="lin" valueType="num">
                                      <p:cBhvr additive="base">
                                        <p:cTn id="31"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5186">
                                            <p:txEl>
                                              <p:pRg st="5" end="5"/>
                                            </p:txEl>
                                          </p:spTgt>
                                        </p:tgtEl>
                                        <p:attrNameLst>
                                          <p:attrName>style.visibility</p:attrName>
                                        </p:attrNameLst>
                                      </p:cBhvr>
                                      <p:to>
                                        <p:strVal val="visible"/>
                                      </p:to>
                                    </p:set>
                                    <p:anim calcmode="lin" valueType="num">
                                      <p:cBhvr additive="base">
                                        <p:cTn id="37"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5186">
                                            <p:txEl>
                                              <p:pRg st="6" end="6"/>
                                            </p:txEl>
                                          </p:spTgt>
                                        </p:tgtEl>
                                        <p:attrNameLst>
                                          <p:attrName>style.visibility</p:attrName>
                                        </p:attrNameLst>
                                      </p:cBhvr>
                                      <p:to>
                                        <p:strVal val="visible"/>
                                      </p:to>
                                    </p:set>
                                    <p:anim calcmode="lin" valueType="num">
                                      <p:cBhvr additive="base">
                                        <p:cTn id="43" dur="500" fill="hold"/>
                                        <p:tgtEl>
                                          <p:spTgt spid="12451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51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5186">
                                            <p:txEl>
                                              <p:pRg st="7" end="7"/>
                                            </p:txEl>
                                          </p:spTgt>
                                        </p:tgtEl>
                                        <p:attrNameLst>
                                          <p:attrName>style.visibility</p:attrName>
                                        </p:attrNameLst>
                                      </p:cBhvr>
                                      <p:to>
                                        <p:strVal val="visible"/>
                                      </p:to>
                                    </p:set>
                                    <p:anim calcmode="lin" valueType="num">
                                      <p:cBhvr additive="base">
                                        <p:cTn id="49" dur="500" fill="hold"/>
                                        <p:tgtEl>
                                          <p:spTgt spid="12451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51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45186">
                                            <p:txEl>
                                              <p:pRg st="8" end="8"/>
                                            </p:txEl>
                                          </p:spTgt>
                                        </p:tgtEl>
                                        <p:attrNameLst>
                                          <p:attrName>style.visibility</p:attrName>
                                        </p:attrNameLst>
                                      </p:cBhvr>
                                      <p:to>
                                        <p:strVal val="visible"/>
                                      </p:to>
                                    </p:set>
                                    <p:anim calcmode="lin" valueType="num">
                                      <p:cBhvr additive="base">
                                        <p:cTn id="55" dur="500" fill="hold"/>
                                        <p:tgtEl>
                                          <p:spTgt spid="124518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451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45186">
                                            <p:txEl>
                                              <p:pRg st="9" end="9"/>
                                            </p:txEl>
                                          </p:spTgt>
                                        </p:tgtEl>
                                        <p:attrNameLst>
                                          <p:attrName>style.visibility</p:attrName>
                                        </p:attrNameLst>
                                      </p:cBhvr>
                                      <p:to>
                                        <p:strVal val="visible"/>
                                      </p:to>
                                    </p:set>
                                    <p:anim calcmode="lin" valueType="num">
                                      <p:cBhvr additive="base">
                                        <p:cTn id="61" dur="500" fill="hold"/>
                                        <p:tgtEl>
                                          <p:spTgt spid="124518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451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par>
                                <p:cTn id="63" presetID="53" presetClass="entr" presetSubtype="0" fill="hold" nodeType="withEffect">
                                  <p:stCondLst>
                                    <p:cond delay="0"/>
                                  </p:stCondLst>
                                  <p:childTnLst>
                                    <p:set>
                                      <p:cBhvr>
                                        <p:cTn id="64" dur="1" fill="hold">
                                          <p:stCondLst>
                                            <p:cond delay="0"/>
                                          </p:stCondLst>
                                        </p:cTn>
                                        <p:tgtEl>
                                          <p:spTgt spid="1245189"/>
                                        </p:tgtEl>
                                        <p:attrNameLst>
                                          <p:attrName>style.visibility</p:attrName>
                                        </p:attrNameLst>
                                      </p:cBhvr>
                                      <p:to>
                                        <p:strVal val="visible"/>
                                      </p:to>
                                    </p:set>
                                    <p:anim calcmode="lin" valueType="num">
                                      <p:cBhvr>
                                        <p:cTn id="65" dur="500" fill="hold"/>
                                        <p:tgtEl>
                                          <p:spTgt spid="1245189"/>
                                        </p:tgtEl>
                                        <p:attrNameLst>
                                          <p:attrName>ppt_w</p:attrName>
                                        </p:attrNameLst>
                                      </p:cBhvr>
                                      <p:tavLst>
                                        <p:tav tm="0">
                                          <p:val>
                                            <p:fltVal val="0"/>
                                          </p:val>
                                        </p:tav>
                                        <p:tav tm="100000">
                                          <p:val>
                                            <p:strVal val="#ppt_w"/>
                                          </p:val>
                                        </p:tav>
                                      </p:tavLst>
                                    </p:anim>
                                    <p:anim calcmode="lin" valueType="num">
                                      <p:cBhvr>
                                        <p:cTn id="66" dur="500" fill="hold"/>
                                        <p:tgtEl>
                                          <p:spTgt spid="1245189"/>
                                        </p:tgtEl>
                                        <p:attrNameLst>
                                          <p:attrName>ppt_h</p:attrName>
                                        </p:attrNameLst>
                                      </p:cBhvr>
                                      <p:tavLst>
                                        <p:tav tm="0">
                                          <p:val>
                                            <p:fltVal val="0"/>
                                          </p:val>
                                        </p:tav>
                                        <p:tav tm="100000">
                                          <p:val>
                                            <p:strVal val="#ppt_h"/>
                                          </p:val>
                                        </p:tav>
                                      </p:tavLst>
                                    </p:anim>
                                    <p:animEffect transition="in" filter="fade">
                                      <p:cBhvr>
                                        <p:cTn id="67" dur="500"/>
                                        <p:tgtEl>
                                          <p:spTgt spid="124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7240" name="Rectangle 8"/>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dirty="0">
                    <a:latin typeface="Arial" charset="0"/>
                  </a:rPr>
                  <a:t>PRACTICE: A reservoir                                                        for a hydroelectric dam                                                       is shown.</a:t>
                </a:r>
              </a:p>
              <a:p>
                <a:pPr>
                  <a:spcBef>
                    <a:spcPct val="5000"/>
                  </a:spcBef>
                </a:pPr>
                <a:r>
                  <a:rPr lang="en-US" sz="2400" dirty="0">
                    <a:latin typeface="Arial" charset="0"/>
                    <a:sym typeface="Symbol" pitchFamily="18" charset="2"/>
                  </a:rPr>
                  <a:t>(b) </a:t>
                </a:r>
                <a:r>
                  <a:rPr lang="en-US" sz="2400" dirty="0">
                    <a:latin typeface="Arial" charset="0"/>
                  </a:rPr>
                  <a:t>If the water flow rate                                                      is 25 m</a:t>
                </a:r>
                <a:r>
                  <a:rPr lang="en-US" sz="2400" baseline="30000" dirty="0">
                    <a:latin typeface="Arial" charset="0"/>
                  </a:rPr>
                  <a:t>3</a:t>
                </a:r>
                <a:r>
                  <a:rPr lang="en-US" sz="2400" dirty="0">
                    <a:latin typeface="Arial" charset="0"/>
                  </a:rPr>
                  <a:t> per second, what                                                     is the power provided by the moving water?</a:t>
                </a:r>
              </a:p>
              <a:p>
                <a:pPr>
                  <a:spcBef>
                    <a:spcPct val="5000"/>
                  </a:spcBef>
                </a:pPr>
                <a:r>
                  <a:rPr lang="en-US" sz="2400" dirty="0">
                    <a:latin typeface="Arial" charset="0"/>
                  </a:rPr>
                  <a:t>SOLUTION:</a:t>
                </a:r>
              </a:p>
              <a:p>
                <a:pPr>
                  <a:spcBef>
                    <a:spcPct val="5000"/>
                  </a:spcBef>
                </a:pPr>
                <a:r>
                  <a:rPr lang="en-US" sz="2400" dirty="0">
                    <a:latin typeface="Arial" charset="0"/>
                    <a:sym typeface="Symbol" pitchFamily="18" charset="2"/>
                  </a:rPr>
                  <a:t>Each cubic meter has a mass of 1000 kg.</a:t>
                </a:r>
              </a:p>
              <a:p>
                <a:pPr>
                  <a:spcBef>
                    <a:spcPct val="5000"/>
                  </a:spcBef>
                </a:pPr>
                <a:r>
                  <a:rPr lang="en-US" sz="2400" dirty="0">
                    <a:latin typeface="Arial" charset="0"/>
                    <a:sym typeface="Symbol" pitchFamily="18" charset="2"/>
                  </a:rPr>
                  <a:t>Thus each second </a:t>
                </a:r>
                <a14:m>
                  <m:oMath xmlns:m="http://schemas.openxmlformats.org/officeDocument/2006/math">
                    <m:r>
                      <a:rPr lang="en-US" sz="2400" i="1" dirty="0" smtClean="0">
                        <a:latin typeface="Cambria Math" panose="02040503050406030204" pitchFamily="18" charset="0"/>
                        <a:sym typeface="Symbol" pitchFamily="18" charset="2"/>
                      </a:rPr>
                      <m:t>𝑚</m:t>
                    </m:r>
                    <m:r>
                      <a:rPr lang="en-US" sz="2400" i="1" dirty="0" smtClean="0">
                        <a:latin typeface="Cambria Math" panose="02040503050406030204" pitchFamily="18" charset="0"/>
                        <a:sym typeface="Symbol" pitchFamily="18" charset="2"/>
                      </a:rPr>
                      <m:t>=25(1000)=25000 </m:t>
                    </m:r>
                  </m:oMath>
                </a14:m>
                <a:r>
                  <a:rPr lang="en-US" sz="2400" dirty="0">
                    <a:latin typeface="Arial" charset="0"/>
                    <a:sym typeface="Symbol" pitchFamily="18" charset="2"/>
                  </a:rPr>
                  <a:t>kg falls. </a:t>
                </a:r>
              </a:p>
              <a:p>
                <a:pPr>
                  <a:spcBef>
                    <a:spcPct val="5000"/>
                  </a:spcBef>
                </a:pPr>
                <a:r>
                  <a:rPr lang="en-US" sz="2400" dirty="0">
                    <a:latin typeface="Arial" charset="0"/>
                    <a:sym typeface="Symbol" pitchFamily="18" charset="2"/>
                  </a:rPr>
                  <a:t>Thus each second the reservoir relinquishes</a:t>
                </a:r>
              </a:p>
              <a:p>
                <a:pPr>
                  <a:spcBef>
                    <a:spcPct val="5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𝐸</m:t>
                    </m:r>
                    <m:r>
                      <a:rPr lang="en-US" sz="2400" i="1" baseline="-25000" dirty="0">
                        <a:latin typeface="Cambria Math" panose="02040503050406030204" pitchFamily="18" charset="0"/>
                        <a:sym typeface="Symbol" pitchFamily="18" charset="2"/>
                      </a:rPr>
                      <m:t>𝑃</m:t>
                    </m:r>
                    <m:r>
                      <a:rPr lang="en-US" sz="2400" i="1" dirty="0">
                        <a:latin typeface="Cambria Math" panose="02040503050406030204" pitchFamily="18" charset="0"/>
                        <a:sym typeface="Symbol" pitchFamily="18" charset="2"/>
                      </a:rPr>
                      <m:t>=</m:t>
                    </m:r>
                    <m:r>
                      <a:rPr lang="en-US" sz="2400" i="1" dirty="0" err="1">
                        <a:latin typeface="Cambria Math" panose="02040503050406030204" pitchFamily="18" charset="0"/>
                        <a:sym typeface="Symbol" pitchFamily="18" charset="2"/>
                      </a:rPr>
                      <m:t>𝑚𝑔h</m:t>
                    </m:r>
                    <m:r>
                      <a:rPr lang="en-US" sz="2400" i="1" dirty="0">
                        <a:latin typeface="Cambria Math" panose="02040503050406030204" pitchFamily="18" charset="0"/>
                        <a:sym typeface="Symbol" pitchFamily="18" charset="2"/>
                      </a:rPr>
                      <m:t>=(25000)(10)(100)=2.510</m:t>
                    </m:r>
                    <m:r>
                      <a:rPr lang="en-US" sz="2400" i="1" baseline="30000" dirty="0">
                        <a:latin typeface="Cambria Math" panose="02040503050406030204" pitchFamily="18" charset="0"/>
                        <a:sym typeface="Symbol" pitchFamily="18" charset="2"/>
                      </a:rPr>
                      <m:t>7</m:t>
                    </m:r>
                    <m:r>
                      <a:rPr lang="en-US" sz="2400" i="1" dirty="0">
                        <a:latin typeface="Cambria Math" panose="02040503050406030204" pitchFamily="18" charset="0"/>
                        <a:sym typeface="Symbol" pitchFamily="18" charset="2"/>
                      </a:rPr>
                      <m:t> </m:t>
                    </m:r>
                  </m:oMath>
                </a14:m>
                <a:r>
                  <a:rPr lang="en-US" sz="2400" dirty="0">
                    <a:latin typeface="Arial" charset="0"/>
                    <a:sym typeface="Symbol" pitchFamily="18" charset="2"/>
                  </a:rPr>
                  <a:t>J.</a:t>
                </a:r>
              </a:p>
              <a:p>
                <a:pPr>
                  <a:spcBef>
                    <a:spcPct val="5000"/>
                  </a:spcBef>
                </a:pPr>
                <a:r>
                  <a:rPr lang="en-US" sz="2400" dirty="0">
                    <a:latin typeface="Arial" charset="0"/>
                    <a:sym typeface="Symbol" pitchFamily="18" charset="2"/>
                  </a:rPr>
                  <a:t>Since power is measured in W (or J s</a:t>
                </a:r>
                <a:r>
                  <a:rPr lang="en-US" sz="2400" baseline="30000" dirty="0">
                    <a:latin typeface="Arial" charset="0"/>
                    <a:sym typeface="Symbol" pitchFamily="18" charset="2"/>
                  </a:rPr>
                  <a:t>-1</a:t>
                </a:r>
                <a:r>
                  <a:rPr lang="en-US" sz="2400" dirty="0">
                    <a:latin typeface="Arial" charset="0"/>
                    <a:sym typeface="Symbol" pitchFamily="18" charset="2"/>
                  </a:rPr>
                  <a:t>) the power provided is </a:t>
                </a:r>
                <a14:m>
                  <m:oMath xmlns:m="http://schemas.openxmlformats.org/officeDocument/2006/math">
                    <m:r>
                      <a:rPr lang="en-US" sz="2400" i="1" dirty="0" smtClean="0">
                        <a:latin typeface="Cambria Math" panose="02040503050406030204" pitchFamily="18" charset="0"/>
                        <a:sym typeface="Symbol" pitchFamily="18" charset="2"/>
                      </a:rPr>
                      <m:t>2.510</m:t>
                    </m:r>
                    <m:r>
                      <a:rPr lang="en-US" sz="2400" i="1" baseline="30000" dirty="0">
                        <a:latin typeface="Cambria Math" panose="02040503050406030204" pitchFamily="18" charset="0"/>
                        <a:sym typeface="Symbol" pitchFamily="18" charset="2"/>
                      </a:rPr>
                      <m:t>7</m:t>
                    </m:r>
                  </m:oMath>
                </a14:m>
                <a:r>
                  <a:rPr lang="en-US" sz="2400" dirty="0">
                    <a:latin typeface="Arial" charset="0"/>
                    <a:sym typeface="Symbol" pitchFamily="18" charset="2"/>
                  </a:rPr>
                  <a:t> W </a:t>
                </a:r>
                <a14:m>
                  <m:oMath xmlns:m="http://schemas.openxmlformats.org/officeDocument/2006/math">
                    <m:r>
                      <a:rPr lang="en-US" sz="2400" i="1" dirty="0" smtClean="0">
                        <a:latin typeface="Cambria Math" panose="02040503050406030204" pitchFamily="18" charset="0"/>
                        <a:sym typeface="Symbol" pitchFamily="18" charset="2"/>
                      </a:rPr>
                      <m:t>=25</m:t>
                    </m:r>
                  </m:oMath>
                </a14:m>
                <a:r>
                  <a:rPr lang="en-US" sz="2400" dirty="0">
                    <a:latin typeface="Arial" charset="0"/>
                    <a:sym typeface="Symbol" pitchFamily="18" charset="2"/>
                  </a:rPr>
                  <a:t> MW.</a:t>
                </a:r>
              </a:p>
            </p:txBody>
          </p:sp>
        </mc:Choice>
        <mc:Fallback xmlns="">
          <p:sp>
            <p:nvSpPr>
              <p:cNvPr id="1247240" name="Rectangle 8"/>
              <p:cNvSpPr>
                <a:spLocks noRot="1" noChangeAspect="1" noMove="1" noResize="1" noEditPoints="1" noAdjustHandles="1" noChangeArrowheads="1" noChangeShapeType="1" noTextEdit="1"/>
              </p:cNvSpPr>
              <p:nvPr/>
            </p:nvSpPr>
            <p:spPr bwMode="auto">
              <a:xfrm>
                <a:off x="685800" y="1858963"/>
                <a:ext cx="7772400" cy="4999037"/>
              </a:xfrm>
              <a:prstGeom prst="rect">
                <a:avLst/>
              </a:prstGeom>
              <a:blipFill>
                <a:blip r:embed="rId7"/>
                <a:stretch>
                  <a:fillRect l="-1255" t="-854" r="-5961" b="-2439"/>
                </a:stretch>
              </a:blipFill>
              <a:ln w="9525">
                <a:noFill/>
                <a:miter lim="800000"/>
                <a:headEnd/>
                <a:tailEnd/>
              </a:ln>
            </p:spPr>
            <p:txBody>
              <a:bodyPr/>
              <a:lstStyle/>
              <a:p>
                <a:r>
                  <a:rPr lang="en-US">
                    <a:noFill/>
                  </a:rPr>
                  <a:t> </a:t>
                </a:r>
              </a:p>
            </p:txBody>
          </p:sp>
        </mc:Fallback>
      </mc:AlternateContent>
      <p:sp>
        <p:nvSpPr>
          <p:cNvPr id="78851" name="Rectangle 9"/>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8852"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885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mc:AlternateContent xmlns:mc="http://schemas.openxmlformats.org/markup-compatibility/2006" xmlns:a14="http://schemas.microsoft.com/office/drawing/2010/main">
        <mc:Choice Requires="a14">
          <p:sp>
            <p:nvSpPr>
              <p:cNvPr id="1247238" name="Text Box 6"/>
              <p:cNvSpPr txBox="1">
                <a:spLocks noChangeArrowheads="1"/>
              </p:cNvSpPr>
              <p:nvPr/>
            </p:nvSpPr>
            <p:spPr bwMode="auto">
              <a:xfrm>
                <a:off x="2470150" y="4100513"/>
                <a:ext cx="3557588" cy="457200"/>
              </a:xfrm>
              <a:prstGeom prst="rect">
                <a:avLst/>
              </a:prstGeom>
              <a:solidFill>
                <a:srgbClr val="FFCC00"/>
              </a:solidFill>
              <a:ln w="9525">
                <a:noFill/>
                <a:miter lim="800000"/>
                <a:headEnd/>
                <a:tailEnd/>
              </a:ln>
            </p:spPr>
            <p:txBody>
              <a:bodyPr wrap="none">
                <a:spAutoFit/>
              </a:bodyPr>
              <a:lstStyle/>
              <a:p>
                <a:r>
                  <a:rPr lang="en-US" sz="2400" dirty="0">
                    <a:solidFill>
                      <a:srgbClr val="008000"/>
                    </a:solidFill>
                    <a:latin typeface="Arial" charset="0"/>
                  </a:rPr>
                  <a:t>Average height is </a:t>
                </a:r>
                <a14:m>
                  <m:oMath xmlns:m="http://schemas.openxmlformats.org/officeDocument/2006/math">
                    <m:r>
                      <a:rPr lang="en-US" sz="2400" i="1" dirty="0" smtClean="0">
                        <a:solidFill>
                          <a:srgbClr val="008000"/>
                        </a:solidFill>
                        <a:latin typeface="Cambria Math" panose="02040503050406030204" pitchFamily="18" charset="0"/>
                      </a:rPr>
                      <m:t>100</m:t>
                    </m:r>
                  </m:oMath>
                </a14:m>
                <a:r>
                  <a:rPr lang="en-US" sz="2400" dirty="0">
                    <a:solidFill>
                      <a:srgbClr val="008000"/>
                    </a:solidFill>
                    <a:latin typeface="Arial" charset="0"/>
                  </a:rPr>
                  <a:t> m.</a:t>
                </a:r>
              </a:p>
            </p:txBody>
          </p:sp>
        </mc:Choice>
        <mc:Fallback xmlns="">
          <p:sp>
            <p:nvSpPr>
              <p:cNvPr id="1247238" name="Text Box 6"/>
              <p:cNvSpPr txBox="1">
                <a:spLocks noRot="1" noChangeAspect="1" noMove="1" noResize="1" noEditPoints="1" noAdjustHandles="1" noChangeArrowheads="1" noChangeShapeType="1" noTextEdit="1"/>
              </p:cNvSpPr>
              <p:nvPr/>
            </p:nvSpPr>
            <p:spPr bwMode="auto">
              <a:xfrm>
                <a:off x="2470150" y="4100513"/>
                <a:ext cx="3557588" cy="457200"/>
              </a:xfrm>
              <a:prstGeom prst="rect">
                <a:avLst/>
              </a:prstGeom>
              <a:blipFill>
                <a:blip r:embed="rId9"/>
                <a:stretch>
                  <a:fillRect l="-2568" t="-9333" r="-2226" b="-32000"/>
                </a:stretch>
              </a:blipFill>
              <a:ln w="9525">
                <a:noFill/>
                <a:miter lim="800000"/>
                <a:headEnd/>
                <a:tailEnd/>
              </a:ln>
            </p:spPr>
            <p:txBody>
              <a:bodyPr/>
              <a:lstStyle/>
              <a:p>
                <a:r>
                  <a:rPr lang="en-US">
                    <a:noFill/>
                  </a:rPr>
                  <a:t> </a:t>
                </a:r>
              </a:p>
            </p:txBody>
          </p:sp>
        </mc:Fallback>
      </mc:AlternateContent>
      <p:sp>
        <p:nvSpPr>
          <p:cNvPr id="1247239" name="Rectangle 7"/>
          <p:cNvSpPr>
            <a:spLocks noChangeArrowheads="1"/>
          </p:cNvSpPr>
          <p:nvPr/>
        </p:nvSpPr>
        <p:spPr bwMode="auto">
          <a:xfrm>
            <a:off x="1058863" y="3417888"/>
            <a:ext cx="854075" cy="300037"/>
          </a:xfrm>
          <a:prstGeom prst="rect">
            <a:avLst/>
          </a:prstGeom>
          <a:solidFill>
            <a:srgbClr val="FFCC00">
              <a:alpha val="49019"/>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7240">
                                            <p:txEl>
                                              <p:pRg st="1" end="1"/>
                                            </p:txEl>
                                          </p:spTgt>
                                        </p:tgtEl>
                                        <p:attrNameLst>
                                          <p:attrName>style.visibility</p:attrName>
                                        </p:attrNameLst>
                                      </p:cBhvr>
                                      <p:to>
                                        <p:strVal val="visible"/>
                                      </p:to>
                                    </p:set>
                                    <p:anim calcmode="lin" valueType="num">
                                      <p:cBhvr additive="base">
                                        <p:cTn id="7" dur="500" fill="hold"/>
                                        <p:tgtEl>
                                          <p:spTgt spid="12472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72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7240">
                                            <p:txEl>
                                              <p:pRg st="2" end="2"/>
                                            </p:txEl>
                                          </p:spTgt>
                                        </p:tgtEl>
                                        <p:attrNameLst>
                                          <p:attrName>style.visibility</p:attrName>
                                        </p:attrNameLst>
                                      </p:cBhvr>
                                      <p:to>
                                        <p:strVal val="visible"/>
                                      </p:to>
                                    </p:set>
                                    <p:anim calcmode="lin" valueType="num">
                                      <p:cBhvr additive="base">
                                        <p:cTn id="13" dur="500" fill="hold"/>
                                        <p:tgtEl>
                                          <p:spTgt spid="12472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72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7240">
                                            <p:txEl>
                                              <p:pRg st="3" end="3"/>
                                            </p:txEl>
                                          </p:spTgt>
                                        </p:tgtEl>
                                        <p:attrNameLst>
                                          <p:attrName>style.visibility</p:attrName>
                                        </p:attrNameLst>
                                      </p:cBhvr>
                                      <p:to>
                                        <p:strVal val="visible"/>
                                      </p:to>
                                    </p:set>
                                    <p:anim calcmode="lin" valueType="num">
                                      <p:cBhvr additive="base">
                                        <p:cTn id="19" dur="500" fill="hold"/>
                                        <p:tgtEl>
                                          <p:spTgt spid="12472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72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7240">
                                            <p:txEl>
                                              <p:pRg st="4" end="4"/>
                                            </p:txEl>
                                          </p:spTgt>
                                        </p:tgtEl>
                                        <p:attrNameLst>
                                          <p:attrName>style.visibility</p:attrName>
                                        </p:attrNameLst>
                                      </p:cBhvr>
                                      <p:to>
                                        <p:strVal val="visible"/>
                                      </p:to>
                                    </p:set>
                                    <p:anim calcmode="lin" valueType="num">
                                      <p:cBhvr additive="base">
                                        <p:cTn id="25" dur="500" fill="hold"/>
                                        <p:tgtEl>
                                          <p:spTgt spid="12472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72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47239"/>
                                        </p:tgtEl>
                                        <p:attrNameLst>
                                          <p:attrName>style.visibility</p:attrName>
                                        </p:attrNameLst>
                                      </p:cBhvr>
                                      <p:to>
                                        <p:strVal val="visible"/>
                                      </p:to>
                                    </p:set>
                                    <p:animEffect transition="in" filter="wipe(left)">
                                      <p:cBhvr>
                                        <p:cTn id="31" dur="500"/>
                                        <p:tgtEl>
                                          <p:spTgt spid="1247239"/>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47240">
                                            <p:txEl>
                                              <p:pRg st="5" end="5"/>
                                            </p:txEl>
                                          </p:spTgt>
                                        </p:tgtEl>
                                        <p:attrNameLst>
                                          <p:attrName>style.visibility</p:attrName>
                                        </p:attrNameLst>
                                      </p:cBhvr>
                                      <p:to>
                                        <p:strVal val="visible"/>
                                      </p:to>
                                    </p:set>
                                    <p:anim calcmode="lin" valueType="num">
                                      <p:cBhvr additive="base">
                                        <p:cTn id="36" dur="500" fill="hold"/>
                                        <p:tgtEl>
                                          <p:spTgt spid="124724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472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47240">
                                            <p:txEl>
                                              <p:pRg st="6" end="6"/>
                                            </p:txEl>
                                          </p:spTgt>
                                        </p:tgtEl>
                                        <p:attrNameLst>
                                          <p:attrName>style.visibility</p:attrName>
                                        </p:attrNameLst>
                                      </p:cBhvr>
                                      <p:to>
                                        <p:strVal val="visible"/>
                                      </p:to>
                                    </p:set>
                                    <p:anim calcmode="lin" valueType="num">
                                      <p:cBhvr additive="base">
                                        <p:cTn id="42" dur="500" fill="hold"/>
                                        <p:tgtEl>
                                          <p:spTgt spid="124724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472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247238"/>
                                        </p:tgtEl>
                                        <p:attrNameLst>
                                          <p:attrName>style.visibility</p:attrName>
                                        </p:attrNameLst>
                                      </p:cBhvr>
                                      <p:to>
                                        <p:strVal val="visible"/>
                                      </p:to>
                                    </p:set>
                                    <p:anim calcmode="lin" valueType="num">
                                      <p:cBhvr additive="base">
                                        <p:cTn id="48" dur="500" fill="hold"/>
                                        <p:tgtEl>
                                          <p:spTgt spid="1247238"/>
                                        </p:tgtEl>
                                        <p:attrNameLst>
                                          <p:attrName>ppt_x</p:attrName>
                                        </p:attrNameLst>
                                      </p:cBhvr>
                                      <p:tavLst>
                                        <p:tav tm="0">
                                          <p:val>
                                            <p:strVal val="#ppt_x"/>
                                          </p:val>
                                        </p:tav>
                                        <p:tav tm="100000">
                                          <p:val>
                                            <p:strVal val="#ppt_x"/>
                                          </p:val>
                                        </p:tav>
                                      </p:tavLst>
                                    </p:anim>
                                    <p:anim calcmode="lin" valueType="num">
                                      <p:cBhvr additive="base">
                                        <p:cTn id="49" dur="500" fill="hold"/>
                                        <p:tgtEl>
                                          <p:spTgt spid="12472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47240">
                                            <p:txEl>
                                              <p:pRg st="7" end="7"/>
                                            </p:txEl>
                                          </p:spTgt>
                                        </p:tgtEl>
                                        <p:attrNameLst>
                                          <p:attrName>style.visibility</p:attrName>
                                        </p:attrNameLst>
                                      </p:cBhvr>
                                      <p:to>
                                        <p:strVal val="visible"/>
                                      </p:to>
                                    </p:set>
                                    <p:anim calcmode="lin" valueType="num">
                                      <p:cBhvr additive="base">
                                        <p:cTn id="54" dur="500" fill="hold"/>
                                        <p:tgtEl>
                                          <p:spTgt spid="124724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472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8" grpId="0" animBg="1"/>
      <p:bldP spid="124723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286" name="Rectangle 6"/>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dirty="0" smtClean="0">
                    <a:latin typeface="Arial" charset="0"/>
                  </a:rPr>
                  <a:t>PRACTICE: A reservoir                                                        for a hydroelectric dam                                                       is shown.</a:t>
                </a:r>
              </a:p>
              <a:p>
                <a:r>
                  <a:rPr lang="en-US" sz="2400" dirty="0">
                    <a:latin typeface="Arial" charset="0"/>
                    <a:sym typeface="Symbol" pitchFamily="18" charset="2"/>
                  </a:rPr>
                  <a:t>(c) </a:t>
                </a:r>
                <a:r>
                  <a:rPr lang="en-US" sz="2400" dirty="0">
                    <a:latin typeface="Arial" charset="0"/>
                  </a:rPr>
                  <a:t>If the water is not                                                replenished, how long                                                            can this reservoir produce power at this rate?</a:t>
                </a:r>
              </a:p>
              <a:p>
                <a:r>
                  <a:rPr lang="en-US" sz="2400" dirty="0">
                    <a:latin typeface="Arial" charset="0"/>
                  </a:rPr>
                  <a:t>SOLUTION:</a:t>
                </a:r>
              </a:p>
              <a:p>
                <a:r>
                  <a:rPr lang="en-US" sz="2400" dirty="0">
                    <a:latin typeface="Arial" charset="0"/>
                    <a:sym typeface="Symbol" pitchFamily="18" charset="2"/>
                  </a:rPr>
                  <a:t>The total volume of water is </a:t>
                </a:r>
              </a:p>
              <a:p>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𝑉</m:t>
                    </m:r>
                    <m:r>
                      <a:rPr lang="en-US" sz="2400" i="1" dirty="0" smtClean="0">
                        <a:latin typeface="Cambria Math" panose="02040503050406030204" pitchFamily="18" charset="0"/>
                        <a:sym typeface="Symbol" pitchFamily="18" charset="2"/>
                      </a:rPr>
                      <m:t>=1700(2500)(50)=2.125108 </m:t>
                    </m:r>
                  </m:oMath>
                </a14:m>
                <a:r>
                  <a:rPr lang="en-US" sz="2400" dirty="0">
                    <a:latin typeface="Arial" charset="0"/>
                    <a:sym typeface="Symbol" pitchFamily="18" charset="2"/>
                  </a:rPr>
                  <a:t>m</a:t>
                </a:r>
                <a:r>
                  <a:rPr lang="en-US" sz="2400" baseline="30000" dirty="0">
                    <a:latin typeface="Arial" charset="0"/>
                    <a:sym typeface="Symbol" pitchFamily="18" charset="2"/>
                  </a:rPr>
                  <a:t>3</a:t>
                </a:r>
                <a:r>
                  <a:rPr lang="en-US" sz="2400" dirty="0">
                    <a:latin typeface="Arial" charset="0"/>
                    <a:sym typeface="Symbol" pitchFamily="18" charset="2"/>
                  </a:rPr>
                  <a:t>.</a:t>
                </a:r>
              </a:p>
              <a:p>
                <a:r>
                  <a:rPr lang="en-US" sz="2400" dirty="0">
                    <a:latin typeface="Arial" charset="0"/>
                    <a:sym typeface="Symbol" pitchFamily="18" charset="2"/>
                  </a:rPr>
                  <a:t>The volume flow rate is </a:t>
                </a:r>
                <a14:m>
                  <m:oMath xmlns:m="http://schemas.openxmlformats.org/officeDocument/2006/math">
                    <m:r>
                      <a:rPr lang="en-US" sz="2400" i="1" dirty="0" smtClean="0">
                        <a:latin typeface="Cambria Math" panose="02040503050406030204" pitchFamily="18" charset="0"/>
                      </a:rPr>
                      <m:t>25</m:t>
                    </m:r>
                  </m:oMath>
                </a14:m>
                <a:r>
                  <a:rPr lang="en-US" sz="2400" dirty="0">
                    <a:latin typeface="Arial" charset="0"/>
                  </a:rPr>
                  <a:t> m</a:t>
                </a:r>
                <a:r>
                  <a:rPr lang="en-US" sz="2400" baseline="30000" dirty="0">
                    <a:latin typeface="Arial" charset="0"/>
                  </a:rPr>
                  <a:t>3</a:t>
                </a:r>
                <a:r>
                  <a:rPr lang="en-US" sz="2400" baseline="-25000" dirty="0">
                    <a:latin typeface="Arial" charset="0"/>
                  </a:rPr>
                  <a:t> </a:t>
                </a:r>
                <a:r>
                  <a:rPr lang="en-US" sz="2400" dirty="0">
                    <a:latin typeface="Arial" charset="0"/>
                  </a:rPr>
                  <a:t>s</a:t>
                </a:r>
                <a:r>
                  <a:rPr lang="en-US" sz="2400" baseline="30000" dirty="0">
                    <a:latin typeface="Arial" charset="0"/>
                  </a:rPr>
                  <a:t>-1</a:t>
                </a:r>
                <a:r>
                  <a:rPr lang="en-US" sz="2400" dirty="0">
                    <a:latin typeface="Arial" charset="0"/>
                  </a:rPr>
                  <a:t>.</a:t>
                </a:r>
              </a:p>
              <a:p>
                <a:r>
                  <a:rPr lang="en-US" sz="2400" dirty="0">
                    <a:latin typeface="Arial" charset="0"/>
                    <a:sym typeface="Symbol" pitchFamily="18" charset="2"/>
                  </a:rPr>
                  <a:t>Thus the time is given by</a:t>
                </a:r>
              </a:p>
              <a:p>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𝑡</m:t>
                    </m:r>
                    <m:r>
                      <a:rPr lang="en-US" sz="2400" i="1" dirty="0" smtClean="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2.125</m:t>
                        </m:r>
                        <m:sSup>
                          <m:sSupPr>
                            <m:ctrlPr>
                              <a:rPr lang="en-US" sz="2400" b="0" i="1" dirty="0" smtClean="0">
                                <a:latin typeface="Cambria Math" panose="02040503050406030204" pitchFamily="18" charset="0"/>
                                <a:sym typeface="Symbol" pitchFamily="18" charset="2"/>
                              </a:rPr>
                            </m:ctrlPr>
                          </m:sSupPr>
                          <m:e>
                            <m:r>
                              <a:rPr lang="en-US" sz="2400" i="1" dirty="0" smtClean="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8</m:t>
                            </m:r>
                          </m:sup>
                        </m:sSup>
                        <m:r>
                          <a:rPr lang="en-US" sz="2400" i="1" dirty="0">
                            <a:latin typeface="Cambria Math" panose="02040503050406030204" pitchFamily="18" charset="0"/>
                            <a:sym typeface="Symbol" pitchFamily="18" charset="2"/>
                          </a:rPr>
                          <m:t> </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𝑚</m:t>
                            </m:r>
                          </m:e>
                          <m:sup>
                            <m:r>
                              <a:rPr lang="en-US" sz="2400" b="0" i="1" dirty="0" smtClean="0">
                                <a:latin typeface="Cambria Math" panose="02040503050406030204" pitchFamily="18" charset="0"/>
                                <a:sym typeface="Symbol" pitchFamily="18" charset="2"/>
                              </a:rPr>
                              <m:t>3</m:t>
                            </m:r>
                          </m:sup>
                        </m:sSup>
                      </m:num>
                      <m:den>
                        <m:r>
                          <a:rPr lang="en-US" sz="2400" i="1" dirty="0">
                            <a:latin typeface="Cambria Math" panose="02040503050406030204" pitchFamily="18" charset="0"/>
                          </a:rPr>
                          <m:t>25 </m:t>
                        </m:r>
                        <m:sSup>
                          <m:sSupPr>
                            <m:ctrlPr>
                              <a:rPr lang="en-US" sz="2400" b="0" i="1" dirty="0" smtClean="0">
                                <a:latin typeface="Cambria Math" panose="02040503050406030204" pitchFamily="18" charset="0"/>
                              </a:rPr>
                            </m:ctrlPr>
                          </m:sSupPr>
                          <m:e>
                            <m:r>
                              <a:rPr lang="en-US" sz="2400" i="1" dirty="0">
                                <a:latin typeface="Cambria Math" panose="02040503050406030204" pitchFamily="18" charset="0"/>
                              </a:rPr>
                              <m:t>𝑚</m:t>
                            </m:r>
                          </m:e>
                          <m:sup>
                            <m:r>
                              <a:rPr lang="en-US" sz="2400" b="0" i="1" dirty="0" smtClean="0">
                                <a:latin typeface="Cambria Math" panose="02040503050406030204" pitchFamily="18" charset="0"/>
                              </a:rPr>
                              <m:t>3</m:t>
                            </m:r>
                          </m:sup>
                        </m:sSup>
                        <m:sSup>
                          <m:sSupPr>
                            <m:ctrlPr>
                              <a:rPr lang="en-US" sz="2400" b="0" i="1" dirty="0" smtClean="0">
                                <a:latin typeface="Cambria Math" panose="02040503050406030204" pitchFamily="18" charset="0"/>
                              </a:rPr>
                            </m:ctrlPr>
                          </m:sSupPr>
                          <m:e>
                            <m:r>
                              <a:rPr lang="en-US" sz="2400" i="1" dirty="0">
                                <a:latin typeface="Cambria Math" panose="02040503050406030204" pitchFamily="18" charset="0"/>
                              </a:rPr>
                              <m:t>𝑠</m:t>
                            </m:r>
                          </m:e>
                          <m:sup>
                            <m:r>
                              <a:rPr lang="en-US" sz="2400" b="0" i="1" dirty="0" smtClean="0">
                                <a:latin typeface="Cambria Math" panose="02040503050406030204" pitchFamily="18" charset="0"/>
                              </a:rPr>
                              <m:t>−1</m:t>
                            </m:r>
                          </m:sup>
                        </m:sSup>
                      </m:den>
                    </m:f>
                    <m:r>
                      <a:rPr lang="en-US" sz="2400" i="1" dirty="0">
                        <a:latin typeface="Cambria Math" panose="02040503050406030204" pitchFamily="18" charset="0"/>
                        <a:sym typeface="Symbol" pitchFamily="18" charset="2"/>
                      </a:rPr>
                      <m:t> </m:t>
                    </m:r>
                  </m:oMath>
                </a14:m>
                <a:endParaRPr lang="en-US" sz="2400" dirty="0">
                  <a:latin typeface="Arial" charset="0"/>
                  <a:sym typeface="Symbol" pitchFamily="18" charset="2"/>
                </a:endParaRPr>
              </a:p>
              <a:p>
                <a:r>
                  <a:rPr lang="en-US" sz="2400" dirty="0">
                    <a:latin typeface="Arial" charset="0"/>
                    <a:sym typeface="Symbol" pitchFamily="18" charset="2"/>
                  </a:rPr>
                  <a:t>                    </a:t>
                </a:r>
                <a14:m>
                  <m:oMath xmlns:m="http://schemas.openxmlformats.org/officeDocument/2006/math">
                    <m:r>
                      <a:rPr lang="en-US" sz="2400" b="0" i="0" dirty="0" smtClean="0">
                        <a:latin typeface="Cambria Math" panose="02040503050406030204" pitchFamily="18" charset="0"/>
                        <a:sym typeface="Symbol" pitchFamily="18" charset="2"/>
                      </a:rPr>
                      <m:t> </m:t>
                    </m:r>
                    <m:r>
                      <a:rPr lang="en-US" sz="2400" i="1" dirty="0" smtClean="0">
                        <a:latin typeface="Cambria Math" panose="02040503050406030204" pitchFamily="18" charset="0"/>
                        <a:sym typeface="Symbol" pitchFamily="18" charset="2"/>
                      </a:rPr>
                      <m:t>=8.510</m:t>
                    </m:r>
                    <m:r>
                      <a:rPr lang="en-US" sz="2400" i="1" baseline="30000" dirty="0">
                        <a:latin typeface="Cambria Math" panose="02040503050406030204" pitchFamily="18" charset="0"/>
                        <a:sym typeface="Symbol" pitchFamily="18" charset="2"/>
                      </a:rPr>
                      <m:t>6</m:t>
                    </m:r>
                  </m:oMath>
                </a14:m>
                <a:r>
                  <a:rPr lang="en-US" sz="2400" dirty="0">
                    <a:latin typeface="Arial" charset="0"/>
                    <a:sym typeface="Symbol" pitchFamily="18" charset="2"/>
                  </a:rPr>
                  <a:t> s </a:t>
                </a:r>
                <a14:m>
                  <m:oMath xmlns:m="http://schemas.openxmlformats.org/officeDocument/2006/math">
                    <m:r>
                      <a:rPr lang="en-US" sz="2400" i="1" dirty="0" smtClean="0">
                        <a:latin typeface="Cambria Math" panose="02040503050406030204" pitchFamily="18" charset="0"/>
                        <a:sym typeface="Symbol" pitchFamily="18" charset="2"/>
                      </a:rPr>
                      <m:t>=2361 </m:t>
                    </m:r>
                  </m:oMath>
                </a14:m>
                <a:r>
                  <a:rPr lang="en-US" sz="2400" dirty="0">
                    <a:latin typeface="Arial" charset="0"/>
                    <a:sym typeface="Symbol" pitchFamily="18" charset="2"/>
                  </a:rPr>
                  <a:t>h </a:t>
                </a:r>
                <a14:m>
                  <m:oMath xmlns:m="http://schemas.openxmlformats.org/officeDocument/2006/math">
                    <m:r>
                      <a:rPr lang="en-US" sz="2400" i="1" dirty="0" smtClean="0">
                        <a:latin typeface="Cambria Math" panose="02040503050406030204" pitchFamily="18" charset="0"/>
                        <a:sym typeface="Symbol" pitchFamily="18" charset="2"/>
                      </a:rPr>
                      <m:t>=100 </m:t>
                    </m:r>
                  </m:oMath>
                </a14:m>
                <a:r>
                  <a:rPr lang="en-US" sz="2400" dirty="0">
                    <a:latin typeface="Arial" charset="0"/>
                    <a:sym typeface="Symbol" pitchFamily="18" charset="2"/>
                  </a:rPr>
                  <a:t>d.</a:t>
                </a:r>
              </a:p>
            </p:txBody>
          </p:sp>
        </mc:Choice>
        <mc:Fallback xmlns="">
          <p:sp>
            <p:nvSpPr>
              <p:cNvPr id="1249286" name="Rectangle 6"/>
              <p:cNvSpPr>
                <a:spLocks noRot="1" noChangeAspect="1" noMove="1" noResize="1" noEditPoints="1" noAdjustHandles="1" noChangeArrowheads="1" noChangeShapeType="1" noTextEdit="1"/>
              </p:cNvSpPr>
              <p:nvPr/>
            </p:nvSpPr>
            <p:spPr bwMode="auto">
              <a:xfrm>
                <a:off x="685800" y="1858963"/>
                <a:ext cx="7772400" cy="4999037"/>
              </a:xfrm>
              <a:prstGeom prst="rect">
                <a:avLst/>
              </a:prstGeom>
              <a:blipFill>
                <a:blip r:embed="rId4"/>
                <a:stretch>
                  <a:fillRect l="-1255" t="-854" r="-6667" b="-3902"/>
                </a:stretch>
              </a:blipFill>
              <a:ln w="9525">
                <a:noFill/>
                <a:miter lim="800000"/>
                <a:headEnd/>
                <a:tailEnd/>
              </a:ln>
            </p:spPr>
            <p:txBody>
              <a:bodyPr/>
              <a:lstStyle/>
              <a:p>
                <a:r>
                  <a:rPr lang="en-US">
                    <a:noFill/>
                  </a:rPr>
                  <a:t> </a:t>
                </a:r>
              </a:p>
            </p:txBody>
          </p:sp>
        </mc:Fallback>
      </mc:AlternateContent>
      <p:sp>
        <p:nvSpPr>
          <p:cNvPr id="79875" name="Rectangle 7"/>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987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987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solar energy systems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energy of the sun produced                                        the fossil fuels.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Hydroelectric dams operate                                           using sun-lifted water.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Wind turbines use sun-driven                                                wind currents.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a sense, all of these energy                                        sources are indirectly due to the sun.</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When we speak of </a:t>
            </a:r>
            <a:r>
              <a:rPr lang="en-US" sz="2400" i="1">
                <a:solidFill>
                  <a:srgbClr val="000000"/>
                </a:solidFill>
                <a:latin typeface="Arial" charset="0"/>
                <a:ea typeface="Calibri" pitchFamily="34" charset="0"/>
                <a:cs typeface="Times New Roman" pitchFamily="18" charset="0"/>
              </a:rPr>
              <a:t>solar power</a:t>
            </a:r>
            <a:r>
              <a:rPr lang="en-US" sz="2400">
                <a:solidFill>
                  <a:srgbClr val="000000"/>
                </a:solidFill>
                <a:latin typeface="Arial" charset="0"/>
                <a:ea typeface="Calibri" pitchFamily="34" charset="0"/>
                <a:cs typeface="Times New Roman" pitchFamily="18" charset="0"/>
              </a:rPr>
              <a:t> it is in the direct sense, meaning energy gotten </a:t>
            </a:r>
            <a:r>
              <a:rPr lang="en-US" sz="2400" u="sng">
                <a:solidFill>
                  <a:srgbClr val="000000"/>
                </a:solidFill>
                <a:latin typeface="Arial" charset="0"/>
                <a:ea typeface="Calibri" pitchFamily="34" charset="0"/>
                <a:cs typeface="Times New Roman" pitchFamily="18" charset="0"/>
              </a:rPr>
              <a:t>directly</a:t>
            </a:r>
            <a:r>
              <a:rPr lang="en-US" sz="2400">
                <a:solidFill>
                  <a:srgbClr val="000000"/>
                </a:solidFill>
                <a:latin typeface="Arial" charset="0"/>
                <a:ea typeface="Calibri" pitchFamily="34" charset="0"/>
                <a:cs typeface="Times New Roman" pitchFamily="18" charset="0"/>
              </a:rPr>
              <a:t> from the sun's rays.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two direct solar energy devices we will discuss are </a:t>
            </a:r>
            <a:r>
              <a:rPr lang="en-US" sz="2400" i="1">
                <a:solidFill>
                  <a:srgbClr val="000000"/>
                </a:solidFill>
                <a:latin typeface="Arial" charset="0"/>
                <a:ea typeface="Calibri" pitchFamily="34" charset="0"/>
                <a:cs typeface="Times New Roman" pitchFamily="18" charset="0"/>
              </a:rPr>
              <a:t>solar heating panels</a:t>
            </a:r>
            <a:r>
              <a:rPr lang="en-US" sz="2400">
                <a:solidFill>
                  <a:srgbClr val="000000"/>
                </a:solidFill>
                <a:latin typeface="Arial" charset="0"/>
                <a:ea typeface="Calibri" pitchFamily="34" charset="0"/>
                <a:cs typeface="Times New Roman" pitchFamily="18" charset="0"/>
              </a:rPr>
              <a:t> and </a:t>
            </a:r>
            <a:r>
              <a:rPr lang="en-US" sz="2400" i="1">
                <a:solidFill>
                  <a:srgbClr val="000000"/>
                </a:solidFill>
                <a:latin typeface="Arial" charset="0"/>
                <a:ea typeface="Calibri" pitchFamily="34" charset="0"/>
                <a:cs typeface="Times New Roman" pitchFamily="18" charset="0"/>
              </a:rPr>
              <a:t>photovoltaic cells</a:t>
            </a:r>
            <a:r>
              <a:rPr lang="en-US" sz="2400">
                <a:solidFill>
                  <a:srgbClr val="000000"/>
                </a:solidFill>
                <a:latin typeface="Arial" charset="0"/>
                <a:ea typeface="Calibri" pitchFamily="34" charset="0"/>
                <a:cs typeface="Times New Roman" pitchFamily="18" charset="0"/>
              </a:rPr>
              <a:t>.</a:t>
            </a:r>
          </a:p>
        </p:txBody>
      </p:sp>
      <p:sp>
        <p:nvSpPr>
          <p:cNvPr id="808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39396" name="Picture 4" descr="is-the-sun-setting-on-solar-power-in-spain_1"/>
          <p:cNvPicPr>
            <a:picLocks noChangeAspect="1" noChangeArrowheads="1"/>
          </p:cNvPicPr>
          <p:nvPr/>
        </p:nvPicPr>
        <p:blipFill>
          <a:blip r:embed="rId5" cstate="print"/>
          <a:srcRect/>
          <a:stretch>
            <a:fillRect/>
          </a:stretch>
        </p:blipFill>
        <p:spPr bwMode="auto">
          <a:xfrm>
            <a:off x="5468938" y="1273175"/>
            <a:ext cx="3408362" cy="3408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9394">
                                            <p:txEl>
                                              <p:pRg st="0" end="0"/>
                                            </p:txEl>
                                          </p:spTgt>
                                        </p:tgtEl>
                                        <p:attrNameLst>
                                          <p:attrName>style.visibility</p:attrName>
                                        </p:attrNameLst>
                                      </p:cBhvr>
                                      <p:to>
                                        <p:strVal val="visible"/>
                                      </p:to>
                                    </p:set>
                                    <p:anim calcmode="lin" valueType="num">
                                      <p:cBhvr additive="base">
                                        <p:cTn id="7" dur="500" fill="hold"/>
                                        <p:tgtEl>
                                          <p:spTgt spid="133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9394">
                                            <p:txEl>
                                              <p:pRg st="1" end="1"/>
                                            </p:txEl>
                                          </p:spTgt>
                                        </p:tgtEl>
                                        <p:attrNameLst>
                                          <p:attrName>style.visibility</p:attrName>
                                        </p:attrNameLst>
                                      </p:cBhvr>
                                      <p:to>
                                        <p:strVal val="visible"/>
                                      </p:to>
                                    </p:set>
                                    <p:anim calcmode="lin" valueType="num">
                                      <p:cBhvr additive="base">
                                        <p:cTn id="13" dur="500" fill="hold"/>
                                        <p:tgtEl>
                                          <p:spTgt spid="1339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9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9394">
                                            <p:txEl>
                                              <p:pRg st="2" end="2"/>
                                            </p:txEl>
                                          </p:spTgt>
                                        </p:tgtEl>
                                        <p:attrNameLst>
                                          <p:attrName>style.visibility</p:attrName>
                                        </p:attrNameLst>
                                      </p:cBhvr>
                                      <p:to>
                                        <p:strVal val="visible"/>
                                      </p:to>
                                    </p:set>
                                    <p:anim calcmode="lin" valueType="num">
                                      <p:cBhvr additive="base">
                                        <p:cTn id="19" dur="500" fill="hold"/>
                                        <p:tgtEl>
                                          <p:spTgt spid="13393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9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9394">
                                            <p:txEl>
                                              <p:pRg st="3" end="3"/>
                                            </p:txEl>
                                          </p:spTgt>
                                        </p:tgtEl>
                                        <p:attrNameLst>
                                          <p:attrName>style.visibility</p:attrName>
                                        </p:attrNameLst>
                                      </p:cBhvr>
                                      <p:to>
                                        <p:strVal val="visible"/>
                                      </p:to>
                                    </p:set>
                                    <p:anim calcmode="lin" valueType="num">
                                      <p:cBhvr additive="base">
                                        <p:cTn id="25" dur="500" fill="hold"/>
                                        <p:tgtEl>
                                          <p:spTgt spid="13393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93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9394">
                                            <p:txEl>
                                              <p:pRg st="4" end="4"/>
                                            </p:txEl>
                                          </p:spTgt>
                                        </p:tgtEl>
                                        <p:attrNameLst>
                                          <p:attrName>style.visibility</p:attrName>
                                        </p:attrNameLst>
                                      </p:cBhvr>
                                      <p:to>
                                        <p:strVal val="visible"/>
                                      </p:to>
                                    </p:set>
                                    <p:anim calcmode="lin" valueType="num">
                                      <p:cBhvr additive="base">
                                        <p:cTn id="31" dur="500" fill="hold"/>
                                        <p:tgtEl>
                                          <p:spTgt spid="13393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93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9394">
                                            <p:txEl>
                                              <p:pRg st="5" end="5"/>
                                            </p:txEl>
                                          </p:spTgt>
                                        </p:tgtEl>
                                        <p:attrNameLst>
                                          <p:attrName>style.visibility</p:attrName>
                                        </p:attrNameLst>
                                      </p:cBhvr>
                                      <p:to>
                                        <p:strVal val="visible"/>
                                      </p:to>
                                    </p:set>
                                    <p:anim calcmode="lin" valueType="num">
                                      <p:cBhvr additive="base">
                                        <p:cTn id="37" dur="500" fill="hold"/>
                                        <p:tgtEl>
                                          <p:spTgt spid="13393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93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339396"/>
                                        </p:tgtEl>
                                        <p:attrNameLst>
                                          <p:attrName>style.visibility</p:attrName>
                                        </p:attrNameLst>
                                      </p:cBhvr>
                                      <p:to>
                                        <p:strVal val="visible"/>
                                      </p:to>
                                    </p:set>
                                    <p:anim calcmode="lin" valueType="num">
                                      <p:cBhvr>
                                        <p:cTn id="41" dur="500" fill="hold"/>
                                        <p:tgtEl>
                                          <p:spTgt spid="1339396"/>
                                        </p:tgtEl>
                                        <p:attrNameLst>
                                          <p:attrName>ppt_w</p:attrName>
                                        </p:attrNameLst>
                                      </p:cBhvr>
                                      <p:tavLst>
                                        <p:tav tm="0">
                                          <p:val>
                                            <p:fltVal val="0"/>
                                          </p:val>
                                        </p:tav>
                                        <p:tav tm="100000">
                                          <p:val>
                                            <p:strVal val="#ppt_w"/>
                                          </p:val>
                                        </p:tav>
                                      </p:tavLst>
                                    </p:anim>
                                    <p:anim calcmode="lin" valueType="num">
                                      <p:cBhvr>
                                        <p:cTn id="42" dur="500" fill="hold"/>
                                        <p:tgtEl>
                                          <p:spTgt spid="1339396"/>
                                        </p:tgtEl>
                                        <p:attrNameLst>
                                          <p:attrName>ppt_h</p:attrName>
                                        </p:attrNameLst>
                                      </p:cBhvr>
                                      <p:tavLst>
                                        <p:tav tm="0">
                                          <p:val>
                                            <p:fltVal val="0"/>
                                          </p:val>
                                        </p:tav>
                                        <p:tav tm="100000">
                                          <p:val>
                                            <p:strVal val="#ppt_h"/>
                                          </p:val>
                                        </p:tav>
                                      </p:tavLst>
                                    </p:anim>
                                    <p:animEffect transition="in" filter="fade">
                                      <p:cBhvr>
                                        <p:cTn id="43" dur="500"/>
                                        <p:tgtEl>
                                          <p:spTgt spid="133939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39394">
                                            <p:txEl>
                                              <p:pRg st="6" end="6"/>
                                            </p:txEl>
                                          </p:spTgt>
                                        </p:tgtEl>
                                        <p:attrNameLst>
                                          <p:attrName>style.visibility</p:attrName>
                                        </p:attrNameLst>
                                      </p:cBhvr>
                                      <p:to>
                                        <p:strVal val="visible"/>
                                      </p:to>
                                    </p:set>
                                    <p:anim calcmode="lin" valueType="num">
                                      <p:cBhvr additive="base">
                                        <p:cTn id="48" dur="500" fill="hold"/>
                                        <p:tgtEl>
                                          <p:spTgt spid="133939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393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84452"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The sun radiates energy at a rate of                         3.90</a:t>
                </a:r>
                <a:r>
                  <a:rPr lang="en-US" sz="2400" dirty="0">
                    <a:latin typeface="Arial" charset="0"/>
                    <a:sym typeface="Symbol" pitchFamily="18" charset="2"/>
                  </a:rPr>
                  <a:t>10</a:t>
                </a:r>
                <a:r>
                  <a:rPr lang="en-US" sz="2400" baseline="30000" dirty="0">
                    <a:latin typeface="Arial" charset="0"/>
                    <a:sym typeface="Symbol" pitchFamily="18" charset="2"/>
                  </a:rPr>
                  <a:t>26</a:t>
                </a:r>
                <a:r>
                  <a:rPr lang="en-US" sz="2400" baseline="-25000" dirty="0">
                    <a:latin typeface="Arial" charset="0"/>
                    <a:sym typeface="Symbol" pitchFamily="18" charset="2"/>
                  </a:rPr>
                  <a:t> </a:t>
                </a:r>
                <a:r>
                  <a:rPr lang="en-US" sz="2400" dirty="0">
                    <a:latin typeface="Arial" charset="0"/>
                    <a:sym typeface="Symbol" pitchFamily="18" charset="2"/>
                  </a:rPr>
                  <a:t>W.  What is the rate at                                   which energy from the sun reaches                                 earth if our orbital radius is </a:t>
                </a:r>
                <a:r>
                  <a:rPr lang="en-US" sz="2400" dirty="0">
                    <a:latin typeface="Arial" charset="0"/>
                  </a:rPr>
                  <a:t>1.5</a:t>
                </a:r>
                <a:r>
                  <a:rPr lang="en-US" sz="2400" dirty="0">
                    <a:latin typeface="Arial" charset="0"/>
                    <a:sym typeface="Symbol" pitchFamily="18" charset="2"/>
                  </a:rPr>
                  <a:t>10</a:t>
                </a:r>
                <a:r>
                  <a:rPr lang="en-US" sz="2400" baseline="30000" dirty="0">
                    <a:latin typeface="Arial" charset="0"/>
                    <a:sym typeface="Symbol" pitchFamily="18" charset="2"/>
                  </a:rPr>
                  <a:t>11</a:t>
                </a:r>
                <a:r>
                  <a:rPr lang="en-US" sz="2400" baseline="-25000" dirty="0">
                    <a:latin typeface="Arial" charset="0"/>
                    <a:sym typeface="Symbol" pitchFamily="18" charset="2"/>
                  </a:rPr>
                  <a:t> </a:t>
                </a:r>
                <a:r>
                  <a:rPr lang="en-US" sz="2400" dirty="0">
                    <a:latin typeface="Arial" charset="0"/>
                    <a:sym typeface="Symbol" pitchFamily="18" charset="2"/>
                  </a:rPr>
                  <a:t>m? </a:t>
                </a:r>
              </a:p>
              <a:p>
                <a:r>
                  <a:rPr lang="en-US" sz="2400" dirty="0">
                    <a:latin typeface="Arial" charset="0"/>
                    <a:sym typeface="Symbol" pitchFamily="18" charset="2"/>
                  </a:rPr>
                  <a:t>SOLUTION:</a:t>
                </a:r>
              </a:p>
              <a:p>
                <a:r>
                  <a:rPr lang="en-US" sz="2400" dirty="0">
                    <a:latin typeface="Arial" charset="0"/>
                    <a:sym typeface="Symbol" pitchFamily="18" charset="2"/>
                  </a:rPr>
                  <a:t></a:t>
                </a:r>
                <a:r>
                  <a:rPr lang="en-US" sz="2400" dirty="0">
                    <a:latin typeface="Arial" charset="0"/>
                  </a:rPr>
                  <a:t>The surface area of a sphere is </a:t>
                </a:r>
                <a14:m>
                  <m:oMath xmlns:m="http://schemas.openxmlformats.org/officeDocument/2006/math">
                    <m:r>
                      <a:rPr lang="en-US" sz="2400" i="1" dirty="0" smtClean="0">
                        <a:latin typeface="Cambria Math" panose="02040503050406030204" pitchFamily="18" charset="0"/>
                      </a:rPr>
                      <m:t>𝐴</m:t>
                    </m:r>
                    <m:r>
                      <a:rPr lang="en-US" sz="2400" i="1" dirty="0" smtClean="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𝑟</m:t>
                        </m:r>
                      </m:e>
                      <m:sup>
                        <m:r>
                          <a:rPr lang="en-US" sz="2400" b="0" i="1" dirty="0" smtClean="0">
                            <a:latin typeface="Cambria Math" panose="02040503050406030204" pitchFamily="18" charset="0"/>
                            <a:ea typeface="Cambria Math" panose="02040503050406030204" pitchFamily="18" charset="0"/>
                          </a:rPr>
                          <m:t>2</m:t>
                        </m:r>
                      </m:sup>
                    </m:sSup>
                  </m:oMath>
                </a14:m>
                <a:r>
                  <a:rPr lang="en-US" sz="2400" dirty="0">
                    <a:latin typeface="Arial" charset="0"/>
                    <a:sym typeface="Symbol" pitchFamily="18" charset="2"/>
                  </a:rPr>
                  <a:t>.</a:t>
                </a:r>
              </a:p>
              <a:p>
                <a:r>
                  <a:rPr lang="en-US" sz="2400" dirty="0">
                    <a:latin typeface="Arial" charset="0"/>
                    <a:sym typeface="Symbol" pitchFamily="18" charset="2"/>
                  </a:rPr>
                  <a:t>Recall that intensity is the rate at which energy is being gained per unit area.</a:t>
                </a:r>
                <a:r>
                  <a:rPr lang="en-US" sz="2400" i="1" dirty="0">
                    <a:latin typeface="Arial" charset="0"/>
                    <a:sym typeface="Symbol" pitchFamily="18" charset="2"/>
                  </a:rPr>
                  <a:t> </a:t>
                </a:r>
                <a:r>
                  <a:rPr lang="en-US" sz="2400" dirty="0">
                    <a:latin typeface="Arial" charset="0"/>
                    <a:sym typeface="Symbol" pitchFamily="18" charset="2"/>
                  </a:rPr>
                  <a:t>Thus</a:t>
                </a:r>
              </a:p>
              <a:p>
                <a:endParaRPr lang="en-US" sz="2400" dirty="0">
                  <a:latin typeface="Arial" charset="0"/>
                  <a:sym typeface="Symbol" pitchFamily="18" charset="2"/>
                </a:endParaRPr>
              </a:p>
              <a:p>
                <a:pPr>
                  <a:spcBef>
                    <a:spcPct val="40000"/>
                  </a:spcBef>
                </a:pPr>
                <a:r>
                  <a:rPr lang="en-US" sz="2400" dirty="0">
                    <a:latin typeface="Arial" charset="0"/>
                    <a:sym typeface="Symbol" pitchFamily="18" charset="2"/>
                  </a:rPr>
                  <a:t>or</a:t>
                </a: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m:t>
                    </m:r>
                    <m:f>
                      <m:fPr>
                        <m:ctrlPr>
                          <a:rPr lang="en-US" sz="240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𝑃</m:t>
                        </m:r>
                      </m:num>
                      <m:den>
                        <m:r>
                          <a:rPr lang="en-US" sz="2400" i="1" dirty="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𝑟</m:t>
                            </m:r>
                          </m:e>
                          <m:sup>
                            <m:r>
                              <a:rPr lang="en-US" sz="2400" b="0" i="1" dirty="0" smtClean="0">
                                <a:latin typeface="Cambria Math" panose="02040503050406030204" pitchFamily="18" charset="0"/>
                                <a:sym typeface="Symbol" pitchFamily="18" charset="2"/>
                              </a:rPr>
                              <m:t>2</m:t>
                            </m:r>
                          </m:sup>
                        </m:sSup>
                      </m:den>
                    </m:f>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a:latin typeface="Cambria Math" panose="02040503050406030204" pitchFamily="18" charset="0"/>
                          </a:rPr>
                          <m:t>3.90</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26</m:t>
                            </m:r>
                          </m:sup>
                        </m:sSup>
                      </m:num>
                      <m:den>
                        <m:r>
                          <a:rPr lang="en-US" sz="2400" i="1" dirty="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sym typeface="Symbol" pitchFamily="18" charset="2"/>
                              </a:rPr>
                            </m:ctrlPr>
                          </m:sSupPr>
                          <m:e>
                            <m:d>
                              <m:dPr>
                                <m:ctrlPr>
                                  <a:rPr lang="en-US" sz="2400" i="1" dirty="0">
                                    <a:latin typeface="Cambria Math" panose="02040503050406030204" pitchFamily="18" charset="0"/>
                                    <a:ea typeface="Cambria Math" panose="02040503050406030204" pitchFamily="18" charset="0"/>
                                    <a:sym typeface="Symbol" pitchFamily="18" charset="2"/>
                                  </a:rPr>
                                </m:ctrlPr>
                              </m:dPr>
                              <m:e>
                                <m:r>
                                  <a:rPr lang="en-US" sz="2400" i="1" dirty="0">
                                    <a:latin typeface="Cambria Math" panose="02040503050406030204" pitchFamily="18" charset="0"/>
                                  </a:rPr>
                                  <m:t>1.5</m:t>
                                </m:r>
                                <m:r>
                                  <a:rPr lang="en-US" sz="2400" i="1" dirty="0">
                                    <a:latin typeface="Cambria Math" panose="02040503050406030204" pitchFamily="18" charset="0"/>
                                    <a:sym typeface="Symbol" pitchFamily="18" charset="2"/>
                                  </a:rPr>
                                  <m:t></m:t>
                                </m:r>
                                <m:sSup>
                                  <m:sSupPr>
                                    <m:ctrlPr>
                                      <a:rPr lang="en-US" sz="2400" b="0" i="1" dirty="0" smtClean="0">
                                        <a:latin typeface="Cambria Math" panose="02040503050406030204" pitchFamily="18" charset="0"/>
                                        <a:sym typeface="Symbol" pitchFamily="18" charset="2"/>
                                      </a:rPr>
                                    </m:ctrlPr>
                                  </m:sSupPr>
                                  <m:e>
                                    <m:r>
                                      <a:rPr lang="en-US" sz="2400" i="1" dirty="0">
                                        <a:latin typeface="Cambria Math" panose="02040503050406030204" pitchFamily="18" charset="0"/>
                                        <a:sym typeface="Symbol" pitchFamily="18" charset="2"/>
                                      </a:rPr>
                                      <m:t>10</m:t>
                                    </m:r>
                                  </m:e>
                                  <m:sup>
                                    <m:r>
                                      <a:rPr lang="en-US" sz="2400" b="0" i="1" dirty="0" smtClean="0">
                                        <a:latin typeface="Cambria Math" panose="02040503050406030204" pitchFamily="18" charset="0"/>
                                        <a:sym typeface="Symbol" pitchFamily="18" charset="2"/>
                                      </a:rPr>
                                      <m:t>11</m:t>
                                    </m:r>
                                  </m:sup>
                                </m:sSup>
                              </m:e>
                            </m:d>
                          </m:e>
                          <m:sup>
                            <m:r>
                              <a:rPr lang="en-US" sz="2400" b="0" i="1" dirty="0" smtClean="0">
                                <a:latin typeface="Cambria Math" panose="02040503050406030204" pitchFamily="18" charset="0"/>
                                <a:sym typeface="Symbol" pitchFamily="18" charset="2"/>
                              </a:rPr>
                              <m:t>2</m:t>
                            </m:r>
                          </m:sup>
                        </m:sSup>
                      </m:den>
                    </m:f>
                  </m:oMath>
                </a14:m>
                <a:endParaRPr lang="en-US" sz="2400" dirty="0">
                  <a:latin typeface="Arial" charset="0"/>
                  <a:sym typeface="Symbol" pitchFamily="18" charset="2"/>
                </a:endParaRPr>
              </a:p>
              <a:p>
                <a:pPr>
                  <a:spcBef>
                    <a:spcPts val="6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=1380 </m:t>
                    </m:r>
                  </m:oMath>
                </a14:m>
                <a:r>
                  <a:rPr lang="en-US" sz="2400" dirty="0">
                    <a:latin typeface="Arial" charset="0"/>
                    <a:sym typeface="Symbol" pitchFamily="18" charset="2"/>
                  </a:rPr>
                  <a:t>W</a:t>
                </a:r>
                <a:r>
                  <a:rPr lang="en-US" sz="2400" baseline="-25000" dirty="0">
                    <a:latin typeface="Arial" charset="0"/>
                    <a:sym typeface="Symbol" pitchFamily="18" charset="2"/>
                  </a:rPr>
                  <a:t> </a:t>
                </a:r>
                <a:r>
                  <a:rPr lang="en-US" sz="2400" dirty="0">
                    <a:latin typeface="Arial" charset="0"/>
                    <a:sym typeface="Symbol" pitchFamily="18" charset="2"/>
                  </a:rPr>
                  <a:t>m</a:t>
                </a:r>
                <a:r>
                  <a:rPr lang="en-US" sz="2400" baseline="30000" dirty="0">
                    <a:latin typeface="Arial" charset="0"/>
                    <a:sym typeface="Symbol" pitchFamily="18" charset="2"/>
                  </a:rPr>
                  <a:t>-2</a:t>
                </a:r>
                <a:r>
                  <a:rPr lang="en-US" sz="2400" dirty="0" smtClean="0">
                    <a:latin typeface="Arial" charset="0"/>
                    <a:sym typeface="Symbol" pitchFamily="18" charset="2"/>
                  </a:rPr>
                  <a:t>.</a:t>
                </a:r>
                <a:endParaRPr lang="en-US" sz="2400" dirty="0">
                  <a:latin typeface="Arial" charset="0"/>
                  <a:sym typeface="Symbol" pitchFamily="18" charset="2"/>
                </a:endParaRPr>
              </a:p>
            </p:txBody>
          </p:sp>
        </mc:Choice>
        <mc:Fallback xmlns="">
          <p:sp>
            <p:nvSpPr>
              <p:cNvPr id="1384452" name="Rectangle 4"/>
              <p:cNvSpPr>
                <a:spLocks noRot="1" noChangeAspect="1" noMove="1" noResize="1" noEditPoints="1" noAdjustHandles="1" noChangeArrowheads="1" noChangeShapeType="1" noTextEdit="1"/>
              </p:cNvSpPr>
              <p:nvPr/>
            </p:nvSpPr>
            <p:spPr bwMode="auto">
              <a:xfrm>
                <a:off x="685800" y="1831975"/>
                <a:ext cx="7772400" cy="5026025"/>
              </a:xfrm>
              <a:prstGeom prst="rect">
                <a:avLst/>
              </a:prstGeom>
              <a:blipFill>
                <a:blip r:embed="rId5"/>
                <a:stretch>
                  <a:fillRect l="-1255" t="-850" r="-1961" b="-3277"/>
                </a:stretch>
              </a:blipFill>
              <a:ln w="9525">
                <a:noFill/>
                <a:miter lim="800000"/>
                <a:headEnd/>
                <a:tailEnd/>
              </a:ln>
            </p:spPr>
            <p:txBody>
              <a:bodyPr/>
              <a:lstStyle/>
              <a:p>
                <a:r>
                  <a:rPr lang="en-US">
                    <a:noFill/>
                  </a:rPr>
                  <a:t> </a:t>
                </a:r>
              </a:p>
            </p:txBody>
          </p:sp>
        </mc:Fallback>
      </mc:AlternateContent>
      <p:sp>
        <p:nvSpPr>
          <p:cNvPr id="81923" name="Rectangle 2"/>
          <p:cNvSpPr>
            <a:spLocks noChangeArrowheads="1"/>
          </p:cNvSpPr>
          <p:nvPr/>
        </p:nvSpPr>
        <p:spPr bwMode="auto">
          <a:xfrm>
            <a:off x="685800" y="1401763"/>
            <a:ext cx="7772400" cy="4730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
        <p:nvSpPr>
          <p:cNvPr id="8192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9"/>
          <p:cNvGrpSpPr>
            <a:grpSpLocks/>
          </p:cNvGrpSpPr>
          <p:nvPr/>
        </p:nvGrpSpPr>
        <p:grpSpPr bwMode="auto">
          <a:xfrm>
            <a:off x="795130" y="5181595"/>
            <a:ext cx="7547113" cy="589726"/>
            <a:chOff x="510" y="2848"/>
            <a:chExt cx="4701" cy="287"/>
          </a:xfrm>
        </p:grpSpPr>
        <mc:AlternateContent xmlns:mc="http://schemas.openxmlformats.org/markup-compatibility/2006" xmlns:a14="http://schemas.microsoft.com/office/drawing/2010/main">
          <mc:Choice Requires="a14">
            <p:sp>
              <p:nvSpPr>
                <p:cNvPr id="81927" name="Rectangle 6"/>
                <p:cNvSpPr>
                  <a:spLocks noChangeArrowheads="1"/>
                </p:cNvSpPr>
                <p:nvPr/>
              </p:nvSpPr>
              <p:spPr bwMode="auto">
                <a:xfrm>
                  <a:off x="510" y="2848"/>
                  <a:ext cx="3541" cy="274"/>
                </a:xfrm>
                <a:prstGeom prst="rect">
                  <a:avLst/>
                </a:prstGeom>
                <a:noFill/>
                <a:ln w="9525">
                  <a:noFill/>
                  <a:miter lim="800000"/>
                  <a:headEnd/>
                  <a:tailEnd/>
                </a:ln>
              </p:spPr>
              <p:txBody>
                <a:bodyPr anchor="ctr"/>
                <a:lstStyle/>
                <a:p>
                  <a:pPr>
                    <a:lnSpc>
                      <a:spcPct val="90000"/>
                    </a:lnSpc>
                    <a:spcBef>
                      <a:spcPct val="20000"/>
                    </a:spcBef>
                  </a:pPr>
                  <a:r>
                    <a:rPr lang="en-US" sz="2400" dirty="0" smtClean="0">
                      <a:solidFill>
                        <a:srgbClr val="000000"/>
                      </a:solidFill>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𝑖𝑛𝑡𝑒𝑛𝑠𝑖𝑡𝑦</m:t>
                      </m:r>
                      <m:r>
                        <a:rPr 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solidFill>
                                <a:srgbClr val="000000"/>
                              </a:solidFill>
                              <a:latin typeface="Cambria Math" panose="02040503050406030204" pitchFamily="18" charset="0"/>
                              <a:cs typeface="Times New Roman" pitchFamily="18" charset="0"/>
                              <a:sym typeface="Symbol" pitchFamily="18" charset="2"/>
                            </a:rPr>
                            <m:t>𝑝𝑜𝑤𝑒𝑟</m:t>
                          </m:r>
                        </m:num>
                        <m:den>
                          <m:r>
                            <a:rPr lang="en-US" sz="2400" i="1" dirty="0" smtClean="0">
                              <a:solidFill>
                                <a:srgbClr val="000000"/>
                              </a:solidFill>
                              <a:latin typeface="Cambria Math" panose="02040503050406030204" pitchFamily="18" charset="0"/>
                              <a:cs typeface="Times New Roman" pitchFamily="18" charset="0"/>
                              <a:sym typeface="Symbol" pitchFamily="18" charset="2"/>
                            </a:rPr>
                            <m:t>𝐴</m:t>
                          </m:r>
                        </m:den>
                      </m:f>
                    </m:oMath>
                  </a14:m>
                  <a:endParaRPr lang="en-US" sz="2400" i="1" baseline="30000" dirty="0">
                    <a:solidFill>
                      <a:srgbClr val="000000"/>
                    </a:solidFill>
                    <a:latin typeface="Arial" charset="0"/>
                    <a:cs typeface="Times New Roman" pitchFamily="18" charset="0"/>
                    <a:sym typeface="Symbol" pitchFamily="18" charset="2"/>
                  </a:endParaRPr>
                </a:p>
              </p:txBody>
            </p:sp>
          </mc:Choice>
          <mc:Fallback xmlns="">
            <p:sp>
              <p:nvSpPr>
                <p:cNvPr id="81927" name="Rectangle 6"/>
                <p:cNvSpPr>
                  <a:spLocks noRot="1" noChangeAspect="1" noMove="1" noResize="1" noEditPoints="1" noAdjustHandles="1" noChangeArrowheads="1" noChangeShapeType="1" noTextEdit="1"/>
                </p:cNvSpPr>
                <p:nvPr/>
              </p:nvSpPr>
              <p:spPr bwMode="auto">
                <a:xfrm>
                  <a:off x="510" y="2848"/>
                  <a:ext cx="3541" cy="274"/>
                </a:xfrm>
                <a:prstGeom prst="rect">
                  <a:avLst/>
                </a:prstGeom>
                <a:blipFill>
                  <a:blip r:embed="rId6"/>
                  <a:stretch>
                    <a:fillRect/>
                  </a:stretch>
                </a:blipFill>
                <a:ln w="9525">
                  <a:noFill/>
                  <a:miter lim="800000"/>
                  <a:headEnd/>
                  <a:tailEnd/>
                </a:ln>
              </p:spPr>
              <p:txBody>
                <a:bodyPr/>
                <a:lstStyle/>
                <a:p>
                  <a:r>
                    <a:rPr lang="en-US">
                      <a:noFill/>
                    </a:rPr>
                    <a:t> </a:t>
                  </a:r>
                </a:p>
              </p:txBody>
            </p:sp>
          </mc:Fallback>
        </mc:AlternateContent>
        <p:sp>
          <p:nvSpPr>
            <p:cNvPr id="81928" name="Text Box 7"/>
            <p:cNvSpPr txBox="1">
              <a:spLocks noChangeArrowheads="1"/>
            </p:cNvSpPr>
            <p:nvPr/>
          </p:nvSpPr>
          <p:spPr bwMode="auto">
            <a:xfrm>
              <a:off x="3843" y="2848"/>
              <a:ext cx="1368" cy="245"/>
            </a:xfrm>
            <a:prstGeom prst="rect">
              <a:avLst/>
            </a:prstGeom>
            <a:solidFill>
              <a:srgbClr val="FF0000"/>
            </a:solidFill>
            <a:ln w="9525">
              <a:noFill/>
              <a:miter lim="800000"/>
              <a:headEnd/>
              <a:tailEnd/>
            </a:ln>
          </p:spPr>
          <p:txBody>
            <a:bodyPr wrap="square">
              <a:spAutoFit/>
            </a:bodyPr>
            <a:lstStyle/>
            <a:p>
              <a:pPr algn="ctr">
                <a:spcBef>
                  <a:spcPct val="50000"/>
                </a:spcBef>
              </a:pPr>
              <a:r>
                <a:rPr lang="en-US" sz="2400" dirty="0">
                  <a:solidFill>
                    <a:schemeClr val="bg1"/>
                  </a:solidFill>
                  <a:latin typeface="Arial" charset="0"/>
                </a:rPr>
                <a:t>intensity</a:t>
              </a:r>
            </a:p>
          </p:txBody>
        </p:sp>
        <p:sp>
          <p:nvSpPr>
            <p:cNvPr id="81929"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pic>
        <p:nvPicPr>
          <p:cNvPr id="1384459" name="Picture 11" descr="animation of rotating sun"/>
          <p:cNvPicPr>
            <a:picLocks noChangeAspect="1" noChangeArrowheads="1" noCrop="1"/>
          </p:cNvPicPr>
          <p:nvPr/>
        </p:nvPicPr>
        <p:blipFill>
          <a:blip r:embed="rId7" cstate="print"/>
          <a:srcRect/>
          <a:stretch>
            <a:fillRect/>
          </a:stretch>
        </p:blipFill>
        <p:spPr bwMode="auto">
          <a:xfrm>
            <a:off x="5767388" y="157163"/>
            <a:ext cx="3221037" cy="3221037"/>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3" name="Rectangle 2"/>
              <p:cNvSpPr/>
              <p:nvPr/>
            </p:nvSpPr>
            <p:spPr>
              <a:xfrm>
                <a:off x="4746079" y="6439485"/>
                <a:ext cx="3308919" cy="461665"/>
              </a:xfrm>
              <a:prstGeom prst="rect">
                <a:avLst/>
              </a:prstGeom>
            </p:spPr>
            <p:txBody>
              <a:bodyPr wrap="none">
                <a:spAutoFit/>
              </a:bodyPr>
              <a:lstStyle/>
              <a:p>
                <a:r>
                  <a:rPr lang="en-US" sz="2400" dirty="0">
                    <a:latin typeface="Arial" charset="0"/>
                    <a:sym typeface="Symbol" pitchFamily="18" charset="2"/>
                  </a:rPr>
                  <a:t>This is </a:t>
                </a:r>
                <a14:m>
                  <m:oMath xmlns:m="http://schemas.openxmlformats.org/officeDocument/2006/math">
                    <m:r>
                      <a:rPr lang="en-US" sz="2400" i="1" dirty="0" smtClean="0">
                        <a:latin typeface="Cambria Math" panose="02040503050406030204" pitchFamily="18" charset="0"/>
                        <a:sym typeface="Symbol" pitchFamily="18" charset="2"/>
                      </a:rPr>
                      <m:t>1380</m:t>
                    </m:r>
                  </m:oMath>
                </a14:m>
                <a:r>
                  <a:rPr lang="en-US" sz="2400" dirty="0">
                    <a:latin typeface="Arial" charset="0"/>
                    <a:sym typeface="Symbol" pitchFamily="18" charset="2"/>
                  </a:rPr>
                  <a:t> J/s per m</a:t>
                </a:r>
                <a:r>
                  <a:rPr lang="en-US" sz="2400" baseline="30000" dirty="0">
                    <a:latin typeface="Arial" charset="0"/>
                    <a:sym typeface="Symbol" pitchFamily="18" charset="2"/>
                  </a:rPr>
                  <a:t>2</a:t>
                </a:r>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4746079" y="6439485"/>
                <a:ext cx="3308919" cy="461665"/>
              </a:xfrm>
              <a:prstGeom prst="rect">
                <a:avLst/>
              </a:prstGeom>
              <a:blipFill>
                <a:blip r:embed="rId8"/>
                <a:stretch>
                  <a:fillRect l="-2952" t="-14474" b="-25000"/>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4452">
                                            <p:txEl>
                                              <p:pRg st="0" end="0"/>
                                            </p:txEl>
                                          </p:spTgt>
                                        </p:tgtEl>
                                        <p:attrNameLst>
                                          <p:attrName>style.visibility</p:attrName>
                                        </p:attrNameLst>
                                      </p:cBhvr>
                                      <p:to>
                                        <p:strVal val="visible"/>
                                      </p:to>
                                    </p:set>
                                    <p:anim calcmode="lin" valueType="num">
                                      <p:cBhvr additive="base">
                                        <p:cTn id="7" dur="500" fill="hold"/>
                                        <p:tgtEl>
                                          <p:spTgt spid="13844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4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4452">
                                            <p:txEl>
                                              <p:pRg st="1" end="1"/>
                                            </p:txEl>
                                          </p:spTgt>
                                        </p:tgtEl>
                                        <p:attrNameLst>
                                          <p:attrName>style.visibility</p:attrName>
                                        </p:attrNameLst>
                                      </p:cBhvr>
                                      <p:to>
                                        <p:strVal val="visible"/>
                                      </p:to>
                                    </p:set>
                                    <p:anim calcmode="lin" valueType="num">
                                      <p:cBhvr additive="base">
                                        <p:cTn id="13" dur="500" fill="hold"/>
                                        <p:tgtEl>
                                          <p:spTgt spid="13844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4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384459"/>
                                        </p:tgtEl>
                                        <p:attrNameLst>
                                          <p:attrName>style.visibility</p:attrName>
                                        </p:attrNameLst>
                                      </p:cBhvr>
                                      <p:to>
                                        <p:strVal val="visible"/>
                                      </p:to>
                                    </p:set>
                                    <p:animEffect transition="in" filter="fade">
                                      <p:cBhvr>
                                        <p:cTn id="17" dur="2000"/>
                                        <p:tgtEl>
                                          <p:spTgt spid="138445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4452">
                                            <p:txEl>
                                              <p:pRg st="2" end="2"/>
                                            </p:txEl>
                                          </p:spTgt>
                                        </p:tgtEl>
                                        <p:attrNameLst>
                                          <p:attrName>style.visibility</p:attrName>
                                        </p:attrNameLst>
                                      </p:cBhvr>
                                      <p:to>
                                        <p:strVal val="visible"/>
                                      </p:to>
                                    </p:set>
                                    <p:anim calcmode="lin" valueType="num">
                                      <p:cBhvr additive="base">
                                        <p:cTn id="22" dur="500" fill="hold"/>
                                        <p:tgtEl>
                                          <p:spTgt spid="138445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84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84452">
                                            <p:txEl>
                                              <p:pRg st="3" end="3"/>
                                            </p:txEl>
                                          </p:spTgt>
                                        </p:tgtEl>
                                        <p:attrNameLst>
                                          <p:attrName>style.visibility</p:attrName>
                                        </p:attrNameLst>
                                      </p:cBhvr>
                                      <p:to>
                                        <p:strVal val="visible"/>
                                      </p:to>
                                    </p:set>
                                    <p:anim calcmode="lin" valueType="num">
                                      <p:cBhvr additive="base">
                                        <p:cTn id="28" dur="500" fill="hold"/>
                                        <p:tgtEl>
                                          <p:spTgt spid="138445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84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84452">
                                            <p:txEl>
                                              <p:pRg st="4" end="4"/>
                                            </p:txEl>
                                          </p:spTgt>
                                        </p:tgtEl>
                                        <p:attrNameLst>
                                          <p:attrName>style.visibility</p:attrName>
                                        </p:attrNameLst>
                                      </p:cBhvr>
                                      <p:to>
                                        <p:strVal val="visible"/>
                                      </p:to>
                                    </p:set>
                                    <p:anim calcmode="lin" valueType="num">
                                      <p:cBhvr additive="base">
                                        <p:cTn id="34" dur="500" fill="hold"/>
                                        <p:tgtEl>
                                          <p:spTgt spid="138445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844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84452">
                                            <p:txEl>
                                              <p:pRg st="6" end="6"/>
                                            </p:txEl>
                                          </p:spTgt>
                                        </p:tgtEl>
                                        <p:attrNameLst>
                                          <p:attrName>style.visibility</p:attrName>
                                        </p:attrNameLst>
                                      </p:cBhvr>
                                      <p:to>
                                        <p:strVal val="visible"/>
                                      </p:to>
                                    </p:set>
                                    <p:anim calcmode="lin" valueType="num">
                                      <p:cBhvr additive="base">
                                        <p:cTn id="47" dur="500" fill="hold"/>
                                        <p:tgtEl>
                                          <p:spTgt spid="138445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844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84452">
                                            <p:txEl>
                                              <p:pRg st="7" end="7"/>
                                            </p:txEl>
                                          </p:spTgt>
                                        </p:tgtEl>
                                        <p:attrNameLst>
                                          <p:attrName>style.visibility</p:attrName>
                                        </p:attrNameLst>
                                      </p:cBhvr>
                                      <p:to>
                                        <p:strVal val="visible"/>
                                      </p:to>
                                    </p:set>
                                    <p:anim calcmode="lin" valueType="num">
                                      <p:cBhvr additive="base">
                                        <p:cTn id="53" dur="500" fill="hold"/>
                                        <p:tgtEl>
                                          <p:spTgt spid="138445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844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1+#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parts of the earth.</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82947"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489586 h 21582"/>
              <a:gd name="T2" fmla="*/ 1096145 w 15481"/>
              <a:gd name="T3" fmla="*/ 0 h 21582"/>
              <a:gd name="T4" fmla="*/ 1162050 w 15481"/>
              <a:gd name="T5" fmla="*/ 1620837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469740 h 11882"/>
              <a:gd name="T2" fmla="*/ 211355 w 20855"/>
              <a:gd name="T3" fmla="*/ 0 h 11882"/>
              <a:gd name="T4" fmla="*/ 1565275 w 20855"/>
              <a:gd name="T5" fmla="*/ 89217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36244 w 21600"/>
              <a:gd name="T1" fmla="*/ 504825 h 6715"/>
              <a:gd name="T2" fmla="*/ 8254 w 21600"/>
              <a:gd name="T3" fmla="*/ 0 h 6715"/>
              <a:gd name="T4" fmla="*/ 1620838 w 21600"/>
              <a:gd name="T5" fmla="*/ 163439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82965" name="Rectangle 21"/>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5"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2960688"/>
            <a:ext cx="7772400" cy="389731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 wood-burning stove or a                       furnace convert the chemical energy in                          wood or natural gas to heat, through                          burning. The heat is used directly.</a:t>
            </a:r>
          </a:p>
          <a:p>
            <a:pPr>
              <a:spcBef>
                <a:spcPct val="20000"/>
              </a:spcBef>
            </a:pPr>
            <a:endParaRPr lang="en-US" sz="2400">
              <a:latin typeface="Arial" charset="0"/>
              <a:sym typeface="Symbol" pitchFamily="18" charset="2"/>
            </a:endParaRPr>
          </a:p>
          <a:p>
            <a:pPr>
              <a:spcBef>
                <a:spcPct val="20000"/>
              </a:spcBef>
            </a:pPr>
            <a:r>
              <a:rPr lang="en-US" sz="2400">
                <a:latin typeface="Arial" charset="0"/>
                <a:sym typeface="Symbol" pitchFamily="18" charset="2"/>
              </a:rPr>
              <a:t>EXAMPLE: A windmill or waterwheel can                   directly convert the kinetic energy of the                        wind or water into mechanical motion of                      wheels to grind wheat grain into flour.</a:t>
            </a:r>
          </a:p>
        </p:txBody>
      </p:sp>
      <p:sp>
        <p:nvSpPr>
          <p:cNvPr id="1155074" name="Rectangle 2"/>
          <p:cNvSpPr>
            <a:spLocks noChangeArrowheads="1"/>
          </p:cNvSpPr>
          <p:nvPr/>
        </p:nvSpPr>
        <p:spPr bwMode="auto">
          <a:xfrm>
            <a:off x="685800" y="1401763"/>
            <a:ext cx="7772400" cy="160655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Primary energy sources</a:t>
            </a:r>
            <a:r>
              <a:rPr lang="en-US" sz="2400">
                <a:solidFill>
                  <a:schemeClr val="accent2"/>
                </a:solidFill>
                <a:latin typeface="Arial" charset="0"/>
                <a:ea typeface="Calibri" pitchFamily="34" charset="0"/>
                <a:cs typeface="Arial" charset="0"/>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A </a:t>
            </a:r>
            <a:r>
              <a:rPr lang="en-US" sz="2400" b="1">
                <a:solidFill>
                  <a:srgbClr val="000000"/>
                </a:solidFill>
                <a:latin typeface="Arial" charset="0"/>
                <a:ea typeface="Calibri" pitchFamily="34" charset="0"/>
                <a:cs typeface="Times New Roman" pitchFamily="18" charset="0"/>
              </a:rPr>
              <a:t>primary energy source</a:t>
            </a:r>
            <a:r>
              <a:rPr lang="en-US" sz="2400">
                <a:solidFill>
                  <a:srgbClr val="000000"/>
                </a:solidFill>
                <a:latin typeface="Arial" charset="0"/>
                <a:ea typeface="Calibri" pitchFamily="34" charset="0"/>
                <a:cs typeface="Times New Roman" pitchFamily="18" charset="0"/>
              </a:rPr>
              <a:t> is an energy source, such as coal, wind, oil, gas, or water, which is used directly by the consumer.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55113" name="Picture 41"/>
          <p:cNvPicPr>
            <a:picLocks noChangeAspect="1" noChangeArrowheads="1"/>
          </p:cNvPicPr>
          <p:nvPr/>
        </p:nvPicPr>
        <p:blipFill>
          <a:blip r:embed="rId5" cstate="print"/>
          <a:srcRect/>
          <a:stretch>
            <a:fillRect/>
          </a:stretch>
        </p:blipFill>
        <p:spPr bwMode="auto">
          <a:xfrm>
            <a:off x="6397625" y="2698750"/>
            <a:ext cx="2230438" cy="2139950"/>
          </a:xfrm>
          <a:prstGeom prst="rect">
            <a:avLst/>
          </a:prstGeom>
          <a:ln>
            <a:noFill/>
          </a:ln>
          <a:effectLst>
            <a:outerShdw blurRad="292100" dist="139700" dir="2700000" algn="tl" rotWithShape="0">
              <a:srgbClr val="333333">
                <a:alpha val="65000"/>
              </a:srgbClr>
            </a:outerShdw>
          </a:effectLst>
        </p:spPr>
      </p:pic>
      <p:pic>
        <p:nvPicPr>
          <p:cNvPr id="1155114" name="Picture 42"/>
          <p:cNvPicPr>
            <a:picLocks noChangeAspect="1" noChangeArrowheads="1"/>
          </p:cNvPicPr>
          <p:nvPr/>
        </p:nvPicPr>
        <p:blipFill>
          <a:blip r:embed="rId6" cstate="print"/>
          <a:srcRect/>
          <a:stretch>
            <a:fillRect/>
          </a:stretch>
        </p:blipFill>
        <p:spPr bwMode="auto">
          <a:xfrm>
            <a:off x="6407150" y="4999038"/>
            <a:ext cx="2217738" cy="1674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112">
                                            <p:txEl>
                                              <p:pRg st="0" end="0"/>
                                            </p:txEl>
                                          </p:spTgt>
                                        </p:tgtEl>
                                        <p:attrNameLst>
                                          <p:attrName>style.visibility</p:attrName>
                                        </p:attrNameLst>
                                      </p:cBhvr>
                                      <p:to>
                                        <p:strVal val="visible"/>
                                      </p:to>
                                    </p:set>
                                    <p:anim calcmode="lin" valueType="num">
                                      <p:cBhvr additive="base">
                                        <p:cTn id="19"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55113"/>
                                        </p:tgtEl>
                                        <p:attrNameLst>
                                          <p:attrName>style.visibility</p:attrName>
                                        </p:attrNameLst>
                                      </p:cBhvr>
                                      <p:to>
                                        <p:strVal val="visible"/>
                                      </p:to>
                                    </p:set>
                                    <p:animEffect transition="in" filter="fade">
                                      <p:cBhvr>
                                        <p:cTn id="23" dur="2000"/>
                                        <p:tgtEl>
                                          <p:spTgt spid="11551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55112">
                                            <p:txEl>
                                              <p:pRg st="2" end="2"/>
                                            </p:txEl>
                                          </p:spTgt>
                                        </p:tgtEl>
                                        <p:attrNameLst>
                                          <p:attrName>style.visibility</p:attrName>
                                        </p:attrNameLst>
                                      </p:cBhvr>
                                      <p:to>
                                        <p:strVal val="visible"/>
                                      </p:to>
                                    </p:set>
                                    <p:anim calcmode="lin" valueType="num">
                                      <p:cBhvr additive="base">
                                        <p:cTn id="28" dur="500" fill="hold"/>
                                        <p:tgtEl>
                                          <p:spTgt spid="115511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55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par>
                                <p:cTn id="30" presetID="10" presetClass="entr" presetSubtype="0" fill="hold" nodeType="withEffect">
                                  <p:stCondLst>
                                    <p:cond delay="0"/>
                                  </p:stCondLst>
                                  <p:childTnLst>
                                    <p:set>
                                      <p:cBhvr>
                                        <p:cTn id="31" dur="1" fill="hold">
                                          <p:stCondLst>
                                            <p:cond delay="0"/>
                                          </p:stCondLst>
                                        </p:cTn>
                                        <p:tgtEl>
                                          <p:spTgt spid="1155114"/>
                                        </p:tgtEl>
                                        <p:attrNameLst>
                                          <p:attrName>style.visibility</p:attrName>
                                        </p:attrNameLst>
                                      </p:cBhvr>
                                      <p:to>
                                        <p:strVal val="visible"/>
                                      </p:to>
                                    </p:set>
                                    <p:animEffect transition="in" filter="fade">
                                      <p:cBhvr>
                                        <p:cTn id="32" dur="2000"/>
                                        <p:tgtEl>
                                          <p:spTgt spid="115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8" name="Rectangle 6"/>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a:p>
            <a:r>
              <a:rPr lang="en-US" sz="2400">
                <a:latin typeface="Arial" charset="0"/>
                <a:ea typeface="Calibri" pitchFamily="34" charset="0"/>
                <a:cs typeface="Arial" charset="0"/>
                <a:sym typeface="Symbol" pitchFamily="18" charset="2"/>
              </a:rPr>
              <a:t>The intensity also varies with the season, which is due to the tilt of Earth.</a:t>
            </a:r>
          </a:p>
        </p:txBody>
      </p:sp>
      <p:sp>
        <p:nvSpPr>
          <p:cNvPr id="83971"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0355" name="Picture 3" descr="800px-North_season"/>
          <p:cNvPicPr>
            <a:picLocks noChangeAspect="1" noChangeArrowheads="1"/>
          </p:cNvPicPr>
          <p:nvPr/>
        </p:nvPicPr>
        <p:blipFill>
          <a:blip r:embed="rId5" cstate="print"/>
          <a:srcRect/>
          <a:stretch>
            <a:fillRect/>
          </a:stretch>
        </p:blipFill>
        <p:spPr bwMode="auto">
          <a:xfrm>
            <a:off x="935038" y="2689225"/>
            <a:ext cx="7258050" cy="3994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0358">
                                            <p:txEl>
                                              <p:pRg st="1" end="1"/>
                                            </p:txEl>
                                          </p:spTgt>
                                        </p:tgtEl>
                                        <p:attrNameLst>
                                          <p:attrName>style.visibility</p:attrName>
                                        </p:attrNameLst>
                                      </p:cBhvr>
                                      <p:to>
                                        <p:strVal val="visible"/>
                                      </p:to>
                                    </p:set>
                                    <p:anim calcmode="lin" valueType="num">
                                      <p:cBhvr additive="base">
                                        <p:cTn id="7" dur="500" fill="hold"/>
                                        <p:tgtEl>
                                          <p:spTgt spid="13803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03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80355"/>
                                        </p:tgtEl>
                                        <p:attrNameLst>
                                          <p:attrName>style.visibility</p:attrName>
                                        </p:attrNameLst>
                                      </p:cBhvr>
                                      <p:to>
                                        <p:strVal val="visible"/>
                                      </p:to>
                                    </p:set>
                                    <p:anim calcmode="lin" valueType="num">
                                      <p:cBhvr>
                                        <p:cTn id="11" dur="500" fill="hold"/>
                                        <p:tgtEl>
                                          <p:spTgt spid="1380355"/>
                                        </p:tgtEl>
                                        <p:attrNameLst>
                                          <p:attrName>ppt_w</p:attrName>
                                        </p:attrNameLst>
                                      </p:cBhvr>
                                      <p:tavLst>
                                        <p:tav tm="0">
                                          <p:val>
                                            <p:fltVal val="0"/>
                                          </p:val>
                                        </p:tav>
                                        <p:tav tm="100000">
                                          <p:val>
                                            <p:strVal val="#ppt_w"/>
                                          </p:val>
                                        </p:tav>
                                      </p:tavLst>
                                    </p:anim>
                                    <p:anim calcmode="lin" valueType="num">
                                      <p:cBhvr>
                                        <p:cTn id="12" dur="500" fill="hold"/>
                                        <p:tgtEl>
                                          <p:spTgt spid="1380355"/>
                                        </p:tgtEl>
                                        <p:attrNameLst>
                                          <p:attrName>ppt_h</p:attrName>
                                        </p:attrNameLst>
                                      </p:cBhvr>
                                      <p:tavLst>
                                        <p:tav tm="0">
                                          <p:val>
                                            <p:fltVal val="0"/>
                                          </p:val>
                                        </p:tav>
                                        <p:tav tm="100000">
                                          <p:val>
                                            <p:strVal val="#ppt_h"/>
                                          </p:val>
                                        </p:tav>
                                      </p:tavLst>
                                    </p:anim>
                                    <p:animEffect transition="in" filter="fade">
                                      <p:cBhvr>
                                        <p:cTn id="13" dur="500"/>
                                        <p:tgtEl>
                                          <p:spTgt spid="138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41444" name="Picture 4"/>
          <p:cNvPicPr>
            <a:picLocks noChangeAspect="1" noChangeArrowheads="1"/>
          </p:cNvPicPr>
          <p:nvPr/>
        </p:nvPicPr>
        <p:blipFill>
          <a:blip r:embed="rId6" cstate="print"/>
          <a:srcRect/>
          <a:stretch>
            <a:fillRect/>
          </a:stretch>
        </p:blipFill>
        <p:spPr bwMode="auto">
          <a:xfrm>
            <a:off x="0" y="4254500"/>
            <a:ext cx="9144000" cy="2619375"/>
          </a:xfrm>
          <a:prstGeom prst="rect">
            <a:avLst/>
          </a:prstGeom>
          <a:noFill/>
          <a:ln w="9525">
            <a:noFill/>
            <a:miter lim="800000"/>
            <a:headEnd/>
            <a:tailEnd/>
          </a:ln>
        </p:spPr>
      </p:pic>
      <p:sp>
        <p:nvSpPr>
          <p:cNvPr id="1341446" name="Text Box 6"/>
          <p:cNvSpPr txBox="1">
            <a:spLocks noChangeArrowheads="1"/>
          </p:cNvSpPr>
          <p:nvPr/>
        </p:nvSpPr>
        <p:spPr bwMode="auto">
          <a:xfrm>
            <a:off x="207963" y="4506913"/>
            <a:ext cx="2281237"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N-type silicon</a:t>
            </a:r>
          </a:p>
        </p:txBody>
      </p:sp>
      <p:sp>
        <p:nvSpPr>
          <p:cNvPr id="1341447" name="Text Box 7"/>
          <p:cNvSpPr txBox="1">
            <a:spLocks noChangeArrowheads="1"/>
          </p:cNvSpPr>
          <p:nvPr/>
        </p:nvSpPr>
        <p:spPr bwMode="auto">
          <a:xfrm>
            <a:off x="187325" y="6038850"/>
            <a:ext cx="2262188"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P-type silicon</a:t>
            </a:r>
          </a:p>
        </p:txBody>
      </p:sp>
      <p:sp>
        <p:nvSpPr>
          <p:cNvPr id="1341442" name="Rectangle 2"/>
          <p:cNvSpPr>
            <a:spLocks noChangeArrowheads="1"/>
          </p:cNvSpPr>
          <p:nvPr/>
        </p:nvSpPr>
        <p:spPr bwMode="auto">
          <a:xfrm>
            <a:off x="685800" y="1401763"/>
            <a:ext cx="7772400" cy="28368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solar energy systems – photovoltaic cells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photovoltaic cell</a:t>
            </a:r>
            <a:r>
              <a:rPr lang="en-US" sz="2400">
                <a:solidFill>
                  <a:srgbClr val="000000"/>
                </a:solidFill>
                <a:latin typeface="Arial" charset="0"/>
                <a:ea typeface="Calibri" pitchFamily="34" charset="0"/>
                <a:cs typeface="Times New Roman" pitchFamily="18" charset="0"/>
              </a:rPr>
              <a:t> converts                                  sunlight directly into electricity.</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cell is made of crystalline                                     silicon (a semiconductor) doped                                       with phosphorus and boron                                    impurities.</a:t>
            </a:r>
          </a:p>
        </p:txBody>
      </p:sp>
      <p:pic>
        <p:nvPicPr>
          <p:cNvPr id="1341445" name="Picture 5" descr="Panasonic HIT Photovoltaic Cells Demonstrate High PID Resistance">
            <a:hlinkClick r:id="rId7"/>
          </p:cNvPr>
          <p:cNvPicPr>
            <a:picLocks noChangeAspect="1" noChangeArrowheads="1"/>
          </p:cNvPicPr>
          <p:nvPr/>
        </p:nvPicPr>
        <p:blipFill>
          <a:blip r:embed="rId8"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442">
                                            <p:txEl>
                                              <p:pRg st="0" end="0"/>
                                            </p:txEl>
                                          </p:spTgt>
                                        </p:tgtEl>
                                        <p:attrNameLst>
                                          <p:attrName>style.visibility</p:attrName>
                                        </p:attrNameLst>
                                      </p:cBhvr>
                                      <p:to>
                                        <p:strVal val="visible"/>
                                      </p:to>
                                    </p:set>
                                    <p:anim calcmode="lin" valueType="num">
                                      <p:cBhvr additive="base">
                                        <p:cTn id="7" dur="500" fill="hold"/>
                                        <p:tgtEl>
                                          <p:spTgt spid="134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42">
                                            <p:txEl>
                                              <p:pRg st="1" end="1"/>
                                            </p:txEl>
                                          </p:spTgt>
                                        </p:tgtEl>
                                        <p:attrNameLst>
                                          <p:attrName>style.visibility</p:attrName>
                                        </p:attrNameLst>
                                      </p:cBhvr>
                                      <p:to>
                                        <p:strVal val="visible"/>
                                      </p:to>
                                    </p:set>
                                    <p:anim calcmode="lin" valueType="num">
                                      <p:cBhvr additive="base">
                                        <p:cTn id="13" dur="500" fill="hold"/>
                                        <p:tgtEl>
                                          <p:spTgt spid="1341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341445"/>
                                        </p:tgtEl>
                                        <p:attrNameLst>
                                          <p:attrName>style.visibility</p:attrName>
                                        </p:attrNameLst>
                                      </p:cBhvr>
                                      <p:to>
                                        <p:strVal val="visible"/>
                                      </p:to>
                                    </p:set>
                                    <p:animEffect transition="in" filter="diamond(in)">
                                      <p:cBhvr>
                                        <p:cTn id="17" dur="2000"/>
                                        <p:tgtEl>
                                          <p:spTgt spid="13414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41442">
                                            <p:txEl>
                                              <p:pRg st="2" end="2"/>
                                            </p:txEl>
                                          </p:spTgt>
                                        </p:tgtEl>
                                        <p:attrNameLst>
                                          <p:attrName>style.visibility</p:attrName>
                                        </p:attrNameLst>
                                      </p:cBhvr>
                                      <p:to>
                                        <p:strVal val="visible"/>
                                      </p:to>
                                    </p:set>
                                    <p:anim calcmode="lin" valueType="num">
                                      <p:cBhvr additive="base">
                                        <p:cTn id="22" dur="500" fill="hold"/>
                                        <p:tgtEl>
                                          <p:spTgt spid="134144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41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8" presetClass="entr" presetSubtype="16" fill="hold" nodeType="withEffect">
                                  <p:stCondLst>
                                    <p:cond delay="0"/>
                                  </p:stCondLst>
                                  <p:childTnLst>
                                    <p:set>
                                      <p:cBhvr>
                                        <p:cTn id="25" dur="1" fill="hold">
                                          <p:stCondLst>
                                            <p:cond delay="0"/>
                                          </p:stCondLst>
                                        </p:cTn>
                                        <p:tgtEl>
                                          <p:spTgt spid="1341444"/>
                                        </p:tgtEl>
                                        <p:attrNameLst>
                                          <p:attrName>style.visibility</p:attrName>
                                        </p:attrNameLst>
                                      </p:cBhvr>
                                      <p:to>
                                        <p:strVal val="visible"/>
                                      </p:to>
                                    </p:set>
                                    <p:animEffect transition="in" filter="diamond(in)">
                                      <p:cBhvr>
                                        <p:cTn id="26" dur="2000"/>
                                        <p:tgtEl>
                                          <p:spTgt spid="13414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41447"/>
                                        </p:tgtEl>
                                        <p:attrNameLst>
                                          <p:attrName>style.visibility</p:attrName>
                                        </p:attrNameLst>
                                      </p:cBhvr>
                                      <p:to>
                                        <p:strVal val="visible"/>
                                      </p:to>
                                    </p:set>
                                    <p:animEffect transition="in" filter="wipe(left)">
                                      <p:cBhvr>
                                        <p:cTn id="31" dur="500"/>
                                        <p:tgtEl>
                                          <p:spTgt spid="1341447"/>
                                        </p:tgtEl>
                                      </p:cBhvr>
                                    </p:animEffect>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41446"/>
                                        </p:tgtEl>
                                        <p:attrNameLst>
                                          <p:attrName>style.visibility</p:attrName>
                                        </p:attrNameLst>
                                      </p:cBhvr>
                                      <p:to>
                                        <p:strVal val="visible"/>
                                      </p:to>
                                    </p:set>
                                    <p:animEffect transition="in" filter="wipe(left)">
                                      <p:cBhvr>
                                        <p:cTn id="36" dur="500"/>
                                        <p:tgtEl>
                                          <p:spTgt spid="1341446"/>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6" grpId="0" animBg="1"/>
      <p:bldP spid="134144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3732" name="Rectangle 4"/>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(a) If the cell is placed in a position                                where the sun's intensity is                                                     </a:t>
                </a:r>
                <a:r>
                  <a:rPr lang="en-US" sz="2400" i="1" dirty="0">
                    <a:solidFill>
                      <a:srgbClr val="000000"/>
                    </a:solidFill>
                    <a:latin typeface="Arial" charset="0"/>
                    <a:cs typeface="Times New Roman" pitchFamily="18" charset="0"/>
                    <a:sym typeface="Symbol" pitchFamily="18" charset="2"/>
                  </a:rPr>
                  <a:t>I</a:t>
                </a:r>
                <a:r>
                  <a:rPr lang="en-US" sz="2400" dirty="0">
                    <a:solidFill>
                      <a:srgbClr val="000000"/>
                    </a:solidFill>
                    <a:latin typeface="Arial" charset="0"/>
                    <a:cs typeface="Times New Roman" pitchFamily="18" charset="0"/>
                    <a:sym typeface="Symbol" pitchFamily="18" charset="2"/>
                  </a:rPr>
                  <a:t> = 1250 W</a:t>
                </a:r>
                <a:r>
                  <a:rPr lang="en-US" sz="2400" baseline="-25000" dirty="0">
                    <a:solidFill>
                      <a:srgbClr val="000000"/>
                    </a:solidFill>
                    <a:latin typeface="Arial" charset="0"/>
                    <a:cs typeface="Times New Roman" pitchFamily="18" charset="0"/>
                    <a:sym typeface="Symbol" pitchFamily="18" charset="2"/>
                  </a:rPr>
                  <a:t> </a:t>
                </a:r>
                <a:r>
                  <a:rPr lang="en-US" sz="2400" dirty="0">
                    <a:solidFill>
                      <a:srgbClr val="000000"/>
                    </a:solidFill>
                    <a:latin typeface="Arial" charset="0"/>
                    <a:cs typeface="Times New Roman" pitchFamily="18" charset="0"/>
                    <a:sym typeface="Symbol" pitchFamily="18" charset="2"/>
                  </a:rPr>
                  <a:t>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what is the power                                output of the cell?</a:t>
                </a:r>
              </a:p>
              <a:p>
                <a:pPr>
                  <a:spcBef>
                    <a:spcPct val="20000"/>
                  </a:spcBef>
                </a:pPr>
                <a:r>
                  <a:rPr lang="en-US" sz="2400" dirty="0">
                    <a:solidFill>
                      <a:srgbClr val="000000"/>
                    </a:solidFill>
                    <a:latin typeface="Arial" charset="0"/>
                    <a:cs typeface="Times New Roman" pitchFamily="18" charset="0"/>
                    <a:sym typeface="Symbol" pitchFamily="18" charset="2"/>
                  </a:rPr>
                  <a:t>SOLUTION: </a:t>
                </a:r>
                <a:r>
                  <a:rPr lang="en-US" sz="2400" i="1" baseline="-25000" dirty="0" smtClean="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𝐴</m:t>
                    </m:r>
                    <m:r>
                      <a:rPr lang="en-US" sz="2400" i="1" dirty="0" smtClean="0">
                        <a:solidFill>
                          <a:srgbClr val="000000"/>
                        </a:solidFill>
                        <a:latin typeface="Cambria Math" panose="02040503050406030204" pitchFamily="18" charset="0"/>
                        <a:cs typeface="Times New Roman" pitchFamily="18" charset="0"/>
                        <a:sym typeface="Symbol" pitchFamily="18" charset="2"/>
                      </a:rPr>
                      <m:t>=</m:t>
                    </m:r>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smtClean="0">
                            <a:solidFill>
                              <a:srgbClr val="000000"/>
                            </a:solidFill>
                            <a:latin typeface="Cambria Math" panose="02040503050406030204" pitchFamily="18" charset="0"/>
                            <a:cs typeface="Times New Roman" pitchFamily="18" charset="0"/>
                            <a:sym typeface="Symbol" pitchFamily="18" charset="2"/>
                          </a:rPr>
                          <m:t>1 </m:t>
                        </m:r>
                        <m:r>
                          <a:rPr lang="en-US" sz="2400" i="1" dirty="0" smtClean="0">
                            <a:solidFill>
                              <a:srgbClr val="000000"/>
                            </a:solidFill>
                            <a:latin typeface="Cambria Math" panose="02040503050406030204" pitchFamily="18" charset="0"/>
                            <a:cs typeface="Times New Roman" pitchFamily="18" charset="0"/>
                            <a:sym typeface="Symbol" pitchFamily="18" charset="2"/>
                          </a:rPr>
                          <m:t>𝑐</m:t>
                        </m:r>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sz="2400" i="1" dirty="0" smtClean="0">
                                <a:solidFill>
                                  <a:srgbClr val="000000"/>
                                </a:solidFill>
                                <a:latin typeface="Cambria Math" panose="02040503050406030204" pitchFamily="18" charset="0"/>
                                <a:cs typeface="Times New Roman" pitchFamily="18" charset="0"/>
                                <a:sym typeface="Symbol" pitchFamily="18" charset="2"/>
                              </a:rPr>
                              <m:t>𝑚</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e>
                    </m:d>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sz="2400" b="0" i="1" dirty="0">
                                <a:solidFill>
                                  <a:srgbClr val="000000"/>
                                </a:solidFill>
                                <a:latin typeface="Cambria Math" panose="02040503050406030204" pitchFamily="18" charset="0"/>
                                <a:cs typeface="Times New Roman" pitchFamily="18" charset="0"/>
                                <a:sym typeface="Symbol" pitchFamily="18" charset="2"/>
                              </a:rPr>
                            </m:ctrlPr>
                          </m:dPr>
                          <m:e>
                            <m:f>
                              <m:fPr>
                                <m:ctrlPr>
                                  <a:rPr lang="en-US" sz="2400" b="0" i="1" dirty="0">
                                    <a:solidFill>
                                      <a:srgbClr val="000000"/>
                                    </a:solidFill>
                                    <a:latin typeface="Cambria Math" panose="02040503050406030204" pitchFamily="18" charset="0"/>
                                    <a:cs typeface="Times New Roman" pitchFamily="18" charset="0"/>
                                    <a:sym typeface="Symbol" pitchFamily="18" charset="2"/>
                                  </a:rPr>
                                </m:ctrlPr>
                              </m:fPr>
                              <m:num>
                                <m:r>
                                  <a:rPr lang="en-US" sz="2400" i="1" dirty="0">
                                    <a:solidFill>
                                      <a:srgbClr val="000000"/>
                                    </a:solidFill>
                                    <a:latin typeface="Cambria Math" panose="02040503050406030204" pitchFamily="18" charset="0"/>
                                    <a:cs typeface="Times New Roman" pitchFamily="18" charset="0"/>
                                    <a:sym typeface="Symbol" pitchFamily="18" charset="2"/>
                                  </a:rPr>
                                  <m:t>1 </m:t>
                                </m:r>
                                <m:r>
                                  <a:rPr lang="en-US" sz="2400" i="1" dirty="0">
                                    <a:solidFill>
                                      <a:srgbClr val="000000"/>
                                    </a:solidFill>
                                    <a:latin typeface="Cambria Math" panose="02040503050406030204" pitchFamily="18" charset="0"/>
                                    <a:cs typeface="Times New Roman" pitchFamily="18" charset="0"/>
                                    <a:sym typeface="Symbol" pitchFamily="18" charset="2"/>
                                  </a:rPr>
                                  <m:t>𝑚</m:t>
                                </m:r>
                              </m:num>
                              <m:den>
                                <m:r>
                                  <a:rPr lang="en-US" sz="2400" i="1" dirty="0">
                                    <a:solidFill>
                                      <a:srgbClr val="000000"/>
                                    </a:solidFill>
                                    <a:latin typeface="Cambria Math" panose="02040503050406030204" pitchFamily="18" charset="0"/>
                                    <a:cs typeface="Times New Roman" pitchFamily="18" charset="0"/>
                                    <a:sym typeface="Symbol" pitchFamily="18" charset="2"/>
                                  </a:rPr>
                                  <m:t>100 </m:t>
                                </m:r>
                                <m:r>
                                  <a:rPr lang="en-US" sz="2400" i="1" dirty="0">
                                    <a:solidFill>
                                      <a:srgbClr val="000000"/>
                                    </a:solidFill>
                                    <a:latin typeface="Cambria Math" panose="02040503050406030204" pitchFamily="18" charset="0"/>
                                    <a:cs typeface="Times New Roman" pitchFamily="18" charset="0"/>
                                    <a:sym typeface="Symbol" pitchFamily="18" charset="2"/>
                                  </a:rPr>
                                  <m:t>𝑐𝑚</m:t>
                                </m:r>
                              </m:den>
                            </m:f>
                          </m:e>
                        </m:d>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sz="2400" i="1" dirty="0">
                        <a:solidFill>
                          <a:srgbClr val="000000"/>
                        </a:solidFill>
                        <a:latin typeface="Cambria Math" panose="02040503050406030204" pitchFamily="18" charset="0"/>
                        <a:cs typeface="Times New Roman" pitchFamily="18" charset="0"/>
                        <a:sym typeface="Symbol" pitchFamily="18" charset="2"/>
                      </a:rPr>
                      <m:t>=0.0001 </m:t>
                    </m:r>
                  </m:oMath>
                </a14:m>
                <a:r>
                  <a:rPr lang="en-US" sz="2400" dirty="0">
                    <a:solidFill>
                      <a:srgbClr val="000000"/>
                    </a:solidFill>
                    <a:latin typeface="Arial" charset="0"/>
                    <a:cs typeface="Times New Roman" pitchFamily="18" charset="0"/>
                    <a:sym typeface="Symbol" pitchFamily="18" charset="2"/>
                  </a:rPr>
                  <a:t>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a:t>
                </a:r>
              </a:p>
              <a:p>
                <a:pPr>
                  <a:spcBef>
                    <a:spcPct val="20000"/>
                  </a:spcBef>
                </a:pPr>
                <a14:m>
                  <m:oMath xmlns:m="http://schemas.openxmlformats.org/officeDocument/2006/math">
                    <m:f>
                      <m:fPr>
                        <m:ctrlPr>
                          <a:rPr lang="en-US" sz="2400" b="0" i="1" dirty="0">
                            <a:solidFill>
                              <a:srgbClr val="000000"/>
                            </a:solidFill>
                            <a:latin typeface="Cambria Math" panose="02040503050406030204" pitchFamily="18" charset="0"/>
                            <a:cs typeface="Times New Roman" pitchFamily="18" charset="0"/>
                            <a:sym typeface="Symbol" pitchFamily="18" charset="2"/>
                          </a:rPr>
                        </m:ctrlPr>
                      </m:fPr>
                      <m:num>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𝐼𝑁</m:t>
                            </m:r>
                          </m:sub>
                        </m:sSub>
                      </m:num>
                      <m:den>
                        <m:r>
                          <a:rPr lang="en-US" sz="2400" i="1" dirty="0">
                            <a:solidFill>
                              <a:srgbClr val="000000"/>
                            </a:solidFill>
                            <a:latin typeface="Cambria Math" panose="02040503050406030204" pitchFamily="18" charset="0"/>
                            <a:cs typeface="Times New Roman" pitchFamily="18" charset="0"/>
                            <a:sym typeface="Symbol" pitchFamily="18" charset="2"/>
                          </a:rPr>
                          <m:t>𝐴</m:t>
                        </m:r>
                      </m:den>
                    </m:f>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a:solidFill>
                          <a:srgbClr val="000000"/>
                        </a:solidFill>
                        <a:latin typeface="Cambria Math" panose="02040503050406030204" pitchFamily="18" charset="0"/>
                        <a:cs typeface="Times New Roman" pitchFamily="18" charset="0"/>
                        <a:sym typeface="Symbol" pitchFamily="18" charset="2"/>
                      </a:rPr>
                      <m:t>𝐼</m:t>
                    </m:r>
                    <m:r>
                      <a:rPr lang="en-US" sz="2400" i="1" baseline="-25000" dirty="0">
                        <a:solidFill>
                          <a:srgbClr val="000000"/>
                        </a:solidFill>
                        <a:latin typeface="Cambria Math" panose="02040503050406030204" pitchFamily="18" charset="0"/>
                        <a:cs typeface="Times New Roman" pitchFamily="18" charset="0"/>
                        <a:sym typeface="Symbol" pitchFamily="18" charset="2"/>
                      </a:rPr>
                      <m:t> </m:t>
                    </m:r>
                  </m:oMath>
                </a14:m>
                <a:r>
                  <a:rPr lang="en-US" sz="2400" i="0" dirty="0" smtClean="0">
                    <a:solidFill>
                      <a:srgbClr val="000000"/>
                    </a:solidFill>
                    <a:latin typeface="+mj-lt"/>
                    <a:cs typeface="Times New Roman" pitchFamily="18" charset="0"/>
                    <a:sym typeface="Symbol" pitchFamily="18" charset="2"/>
                  </a:rPr>
                  <a:t>so</a:t>
                </a:r>
                <a14:m>
                  <m:oMath xmlns:m="http://schemas.openxmlformats.org/officeDocument/2006/math">
                    <m:r>
                      <a:rPr lang="en-US" sz="2400" i="1" dirty="0">
                        <a:solidFill>
                          <a:srgbClr val="000000"/>
                        </a:solidFill>
                        <a:latin typeface="Cambria Math" panose="02040503050406030204" pitchFamily="18" charset="0"/>
                        <a:cs typeface="Times New Roman" pitchFamily="18" charset="0"/>
                        <a:sym typeface="Symbol" pitchFamily="18" charset="2"/>
                      </a:rPr>
                      <m:t> </m:t>
                    </m:r>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𝐼𝑁</m:t>
                        </m:r>
                      </m:sub>
                    </m:sSub>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a:solidFill>
                          <a:srgbClr val="000000"/>
                        </a:solidFill>
                        <a:latin typeface="Cambria Math" panose="02040503050406030204" pitchFamily="18" charset="0"/>
                        <a:cs typeface="Times New Roman" pitchFamily="18" charset="0"/>
                        <a:sym typeface="Symbol" pitchFamily="18" charset="2"/>
                      </a:rPr>
                      <m:t>𝐼𝐴</m:t>
                    </m:r>
                    <m:r>
                      <a:rPr lang="en-US" sz="2400" i="1" dirty="0">
                        <a:solidFill>
                          <a:srgbClr val="000000"/>
                        </a:solidFill>
                        <a:latin typeface="Cambria Math" panose="02040503050406030204" pitchFamily="18" charset="0"/>
                        <a:cs typeface="Times New Roman" pitchFamily="18" charset="0"/>
                        <a:sym typeface="Symbol" pitchFamily="18" charset="2"/>
                      </a:rPr>
                      <m:t>=(1250)(0.0001)=0.125 </m:t>
                    </m:r>
                  </m:oMath>
                </a14:m>
                <a:r>
                  <a:rPr lang="en-US" sz="2400" dirty="0">
                    <a:solidFill>
                      <a:srgbClr val="000000"/>
                    </a:solidFill>
                    <a:latin typeface="Arial" charset="0"/>
                    <a:cs typeface="Times New Roman" pitchFamily="18" charset="0"/>
                    <a:sym typeface="Symbol" pitchFamily="18" charset="2"/>
                  </a:rPr>
                  <a:t>W.</a:t>
                </a:r>
              </a:p>
              <a:p>
                <a:pPr>
                  <a:spcBef>
                    <a:spcPct val="20000"/>
                  </a:spcBef>
                </a:pPr>
                <a:r>
                  <a:rPr lang="en-US" sz="2400" dirty="0">
                    <a:solidFill>
                      <a:srgbClr val="000000"/>
                    </a:solidFill>
                    <a:latin typeface="Arial" charset="0"/>
                    <a:cs typeface="Times New Roman" pitchFamily="18" charset="0"/>
                    <a:sym typeface="Symbol" pitchFamily="18" charset="2"/>
                  </a:rPr>
                  <a:t>The cell is only 10.5% efficient so that</a:t>
                </a:r>
              </a:p>
              <a:p>
                <a:pPr>
                  <a:spcBef>
                    <a:spcPct val="20000"/>
                  </a:spcBef>
                </a:pPr>
                <a:r>
                  <a:rPr lang="en-US" sz="2400" i="1" dirty="0">
                    <a:solidFill>
                      <a:srgbClr val="000000"/>
                    </a:solidFill>
                    <a:latin typeface="Arial" charset="0"/>
                    <a:cs typeface="Times New Roman" pitchFamily="18" charset="0"/>
                    <a:sym typeface="Symbol" pitchFamily="18" charset="2"/>
                  </a:rPr>
                  <a:t>          </a:t>
                </a:r>
                <a14:m>
                  <m:oMath xmlns:m="http://schemas.openxmlformats.org/officeDocument/2006/math">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𝑂𝑈𝑇</m:t>
                        </m:r>
                      </m:sub>
                    </m:sSub>
                    <m:r>
                      <a:rPr lang="en-US" sz="2400" i="1" dirty="0">
                        <a:solidFill>
                          <a:srgbClr val="000000"/>
                        </a:solidFill>
                        <a:latin typeface="Cambria Math" panose="02040503050406030204" pitchFamily="18" charset="0"/>
                        <a:cs typeface="Times New Roman" pitchFamily="18" charset="0"/>
                        <a:sym typeface="Symbol" pitchFamily="18" charset="2"/>
                      </a:rPr>
                      <m:t>=0.105</m:t>
                    </m:r>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𝐼𝑁</m:t>
                        </m:r>
                      </m:sub>
                    </m:sSub>
                    <m:r>
                      <a:rPr lang="en-US" sz="2400" i="1" dirty="0">
                        <a:solidFill>
                          <a:srgbClr val="000000"/>
                        </a:solidFill>
                        <a:latin typeface="Cambria Math" panose="02040503050406030204" pitchFamily="18" charset="0"/>
                        <a:cs typeface="Times New Roman" pitchFamily="18" charset="0"/>
                        <a:sym typeface="Symbol" pitchFamily="18" charset="2"/>
                      </a:rPr>
                      <m:t>=0.105(.125)=0.0131 </m:t>
                    </m:r>
                  </m:oMath>
                </a14:m>
                <a:r>
                  <a:rPr lang="en-US" sz="2400" dirty="0">
                    <a:solidFill>
                      <a:srgbClr val="000000"/>
                    </a:solidFill>
                    <a:latin typeface="Arial" charset="0"/>
                    <a:cs typeface="Times New Roman" pitchFamily="18" charset="0"/>
                    <a:sym typeface="Symbol" pitchFamily="18" charset="2"/>
                  </a:rPr>
                  <a:t>W.</a:t>
                </a:r>
                <a:endParaRPr lang="en-US" sz="2400" i="1" dirty="0">
                  <a:solidFill>
                    <a:srgbClr val="000000"/>
                  </a:solidFill>
                  <a:latin typeface="Arial" charset="0"/>
                  <a:cs typeface="Times New Roman" pitchFamily="18" charset="0"/>
                  <a:sym typeface="Symbol" pitchFamily="18" charset="2"/>
                </a:endParaRPr>
              </a:p>
            </p:txBody>
          </p:sp>
        </mc:Choice>
        <mc:Fallback xmlns="">
          <p:sp>
            <p:nvSpPr>
              <p:cNvPr id="1353732" name="Rectangle 4"/>
              <p:cNvSpPr>
                <a:spLocks noRot="1" noChangeAspect="1" noMove="1" noResize="1" noEditPoints="1" noAdjustHandles="1" noChangeArrowheads="1" noChangeShapeType="1" noTextEdit="1"/>
              </p:cNvSpPr>
              <p:nvPr/>
            </p:nvSpPr>
            <p:spPr bwMode="auto">
              <a:xfrm>
                <a:off x="674688" y="1860550"/>
                <a:ext cx="7772400" cy="4997450"/>
              </a:xfrm>
              <a:prstGeom prst="rect">
                <a:avLst/>
              </a:prstGeom>
              <a:blipFill>
                <a:blip r:embed="rId5"/>
                <a:stretch>
                  <a:fillRect l="-1255" t="-854" r="-7686" b="-2195"/>
                </a:stretch>
              </a:blipFill>
              <a:ln w="9525">
                <a:noFill/>
                <a:miter lim="800000"/>
                <a:headEnd/>
                <a:tailEnd/>
              </a:ln>
            </p:spPr>
            <p:txBody>
              <a:bodyPr/>
              <a:lstStyle/>
              <a:p>
                <a:r>
                  <a:rPr lang="en-US">
                    <a:noFill/>
                  </a:rPr>
                  <a:t> </a:t>
                </a:r>
              </a:p>
            </p:txBody>
          </p:sp>
        </mc:Fallback>
      </mc:AlternateContent>
      <p:sp>
        <p:nvSpPr>
          <p:cNvPr id="1353730" name="Rectangle 2"/>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860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86021" name="Picture 5" descr="Panasonic HIT Photovoltaic Cells Demonstrate High PID Resistance">
            <a:hlinkClick r:id="rId6"/>
          </p:cNvPr>
          <p:cNvPicPr>
            <a:picLocks noChangeAspect="1" noChangeArrowheads="1"/>
          </p:cNvPicPr>
          <p:nvPr/>
        </p:nvPicPr>
        <p:blipFill>
          <a:blip r:embed="rId7"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3732">
                                            <p:txEl>
                                              <p:pRg st="0" end="0"/>
                                            </p:txEl>
                                          </p:spTgt>
                                        </p:tgtEl>
                                        <p:attrNameLst>
                                          <p:attrName>style.visibility</p:attrName>
                                        </p:attrNameLst>
                                      </p:cBhvr>
                                      <p:to>
                                        <p:strVal val="visible"/>
                                      </p:to>
                                    </p:set>
                                    <p:anim calcmode="lin" valueType="num">
                                      <p:cBhvr additive="base">
                                        <p:cTn id="7" dur="500" fill="hold"/>
                                        <p:tgtEl>
                                          <p:spTgt spid="135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3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3732">
                                            <p:txEl>
                                              <p:pRg st="1" end="1"/>
                                            </p:txEl>
                                          </p:spTgt>
                                        </p:tgtEl>
                                        <p:attrNameLst>
                                          <p:attrName>style.visibility</p:attrName>
                                        </p:attrNameLst>
                                      </p:cBhvr>
                                      <p:to>
                                        <p:strVal val="visible"/>
                                      </p:to>
                                    </p:set>
                                    <p:anim calcmode="lin" valueType="num">
                                      <p:cBhvr additive="base">
                                        <p:cTn id="13" dur="500" fill="hold"/>
                                        <p:tgtEl>
                                          <p:spTgt spid="1353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3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3732">
                                            <p:txEl>
                                              <p:pRg st="2" end="2"/>
                                            </p:txEl>
                                          </p:spTgt>
                                        </p:tgtEl>
                                        <p:attrNameLst>
                                          <p:attrName>style.visibility</p:attrName>
                                        </p:attrNameLst>
                                      </p:cBhvr>
                                      <p:to>
                                        <p:strVal val="visible"/>
                                      </p:to>
                                    </p:set>
                                    <p:anim calcmode="lin" valueType="num">
                                      <p:cBhvr additive="base">
                                        <p:cTn id="19" dur="500" fill="hold"/>
                                        <p:tgtEl>
                                          <p:spTgt spid="1353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3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3732">
                                            <p:txEl>
                                              <p:pRg st="3" end="3"/>
                                            </p:txEl>
                                          </p:spTgt>
                                        </p:tgtEl>
                                        <p:attrNameLst>
                                          <p:attrName>style.visibility</p:attrName>
                                        </p:attrNameLst>
                                      </p:cBhvr>
                                      <p:to>
                                        <p:strVal val="visible"/>
                                      </p:to>
                                    </p:set>
                                    <p:anim calcmode="lin" valueType="num">
                                      <p:cBhvr additive="base">
                                        <p:cTn id="25" dur="500" fill="hold"/>
                                        <p:tgtEl>
                                          <p:spTgt spid="1353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3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3732">
                                            <p:txEl>
                                              <p:pRg st="4" end="4"/>
                                            </p:txEl>
                                          </p:spTgt>
                                        </p:tgtEl>
                                        <p:attrNameLst>
                                          <p:attrName>style.visibility</p:attrName>
                                        </p:attrNameLst>
                                      </p:cBhvr>
                                      <p:to>
                                        <p:strVal val="visible"/>
                                      </p:to>
                                    </p:set>
                                    <p:anim calcmode="lin" valueType="num">
                                      <p:cBhvr additive="base">
                                        <p:cTn id="31" dur="500" fill="hold"/>
                                        <p:tgtEl>
                                          <p:spTgt spid="1353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3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3732">
                                            <p:txEl>
                                              <p:pRg st="5" end="5"/>
                                            </p:txEl>
                                          </p:spTgt>
                                        </p:tgtEl>
                                        <p:attrNameLst>
                                          <p:attrName>style.visibility</p:attrName>
                                        </p:attrNameLst>
                                      </p:cBhvr>
                                      <p:to>
                                        <p:strVal val="visible"/>
                                      </p:to>
                                    </p:set>
                                    <p:anim calcmode="lin" valueType="num">
                                      <p:cBhvr additive="base">
                                        <p:cTn id="37" dur="500" fill="hold"/>
                                        <p:tgtEl>
                                          <p:spTgt spid="135373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3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5781"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(b) If the cell is rated at 0.500 V,                                      what is its current output?</a:t>
                </a:r>
              </a:p>
              <a:p>
                <a:pPr>
                  <a:spcBef>
                    <a:spcPct val="20000"/>
                  </a:spcBef>
                </a:pPr>
                <a:r>
                  <a:rPr lang="en-US" sz="2400" dirty="0">
                    <a:solidFill>
                      <a:srgbClr val="000000"/>
                    </a:solidFill>
                    <a:latin typeface="Arial" charset="0"/>
                    <a:cs typeface="Times New Roman" pitchFamily="18" charset="0"/>
                    <a:sym typeface="Symbol" pitchFamily="18" charset="2"/>
                  </a:rPr>
                  <a:t>(c) If ten of these cells are placed in series,                     what will the voltage and the current be?</a:t>
                </a:r>
              </a:p>
              <a:p>
                <a:pPr>
                  <a:spcBef>
                    <a:spcPct val="20000"/>
                  </a:spcBef>
                </a:pPr>
                <a:r>
                  <a:rPr lang="en-US" sz="2400" dirty="0">
                    <a:solidFill>
                      <a:srgbClr val="000000"/>
                    </a:solidFill>
                    <a:latin typeface="Arial" charset="0"/>
                    <a:cs typeface="Times New Roman" pitchFamily="18" charset="0"/>
                    <a:sym typeface="Symbol" pitchFamily="18" charset="2"/>
                  </a:rPr>
                  <a:t>SOLUTION: </a:t>
                </a:r>
              </a:p>
              <a:p>
                <a:pPr>
                  <a:spcBef>
                    <a:spcPts val="0"/>
                  </a:spcBef>
                </a:pPr>
                <a:r>
                  <a:rPr lang="en-US" sz="2400" dirty="0">
                    <a:solidFill>
                      <a:srgbClr val="000000"/>
                    </a:solidFill>
                    <a:latin typeface="Arial" charset="0"/>
                    <a:cs typeface="Times New Roman" pitchFamily="18" charset="0"/>
                    <a:sym typeface="Symbol" pitchFamily="18" charset="2"/>
                  </a:rPr>
                  <a:t>(b)</a:t>
                </a:r>
                <a:r>
                  <a:rPr lang="en-US" sz="2400" i="1" dirty="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𝑃</m:t>
                    </m:r>
                    <m:r>
                      <a:rPr lang="en-US" sz="2400" i="1" dirty="0" smtClean="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cs typeface="Times New Roman" pitchFamily="18" charset="0"/>
                        <a:sym typeface="Symbol" pitchFamily="18" charset="2"/>
                      </a:rPr>
                      <m:t>𝐼𝑉</m:t>
                    </m:r>
                    <m:r>
                      <a:rPr lang="en-US" sz="2400" i="1" dirty="0" smtClean="0">
                        <a:solidFill>
                          <a:srgbClr val="000000"/>
                        </a:solidFill>
                        <a:latin typeface="Cambria Math" panose="02040503050406030204" pitchFamily="18" charset="0"/>
                        <a:cs typeface="Times New Roman" pitchFamily="18" charset="0"/>
                        <a:sym typeface="Symbol" pitchFamily="18" charset="2"/>
                      </a:rPr>
                      <m:t> </m:t>
                    </m:r>
                  </m:oMath>
                </a14:m>
                <a:r>
                  <a:rPr lang="en-US" sz="2400" dirty="0">
                    <a:solidFill>
                      <a:srgbClr val="000000"/>
                    </a:solidFill>
                    <a:latin typeface="Arial" charset="0"/>
                    <a:cs typeface="Times New Roman" pitchFamily="18" charset="0"/>
                    <a:sym typeface="Symbol" pitchFamily="18" charset="2"/>
                  </a:rPr>
                  <a:t>so that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𝐼</m:t>
                    </m:r>
                    <m:r>
                      <a:rPr 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solidFill>
                              <a:srgbClr val="000000"/>
                            </a:solidFill>
                            <a:latin typeface="Cambria Math" panose="02040503050406030204" pitchFamily="18" charset="0"/>
                            <a:cs typeface="Times New Roman" pitchFamily="18" charset="0"/>
                            <a:sym typeface="Symbol" pitchFamily="18" charset="2"/>
                          </a:rPr>
                          <m:t>𝑃</m:t>
                        </m:r>
                      </m:num>
                      <m:den>
                        <m:r>
                          <a:rPr lang="en-US" sz="2400" i="1" dirty="0">
                            <a:solidFill>
                              <a:srgbClr val="000000"/>
                            </a:solidFill>
                            <a:latin typeface="Cambria Math" panose="02040503050406030204" pitchFamily="18" charset="0"/>
                            <a:cs typeface="Times New Roman" pitchFamily="18" charset="0"/>
                            <a:sym typeface="Symbol" pitchFamily="18" charset="2"/>
                          </a:rPr>
                          <m:t>𝑉</m:t>
                        </m:r>
                      </m:den>
                    </m:f>
                    <m:r>
                      <a:rPr lang="en-US" sz="2400" i="1" dirty="0">
                        <a:solidFill>
                          <a:srgbClr val="000000"/>
                        </a:solidFill>
                        <a:latin typeface="Cambria Math" panose="02040503050406030204" pitchFamily="18" charset="0"/>
                        <a:cs typeface="Times New Roman" pitchFamily="18" charset="0"/>
                        <a:sym typeface="Symbol" pitchFamily="18" charset="2"/>
                      </a:rPr>
                      <m:t> </m:t>
                    </m:r>
                    <m:r>
                      <a:rPr 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solidFill>
                              <a:srgbClr val="000000"/>
                            </a:solidFill>
                            <a:latin typeface="Cambria Math" panose="02040503050406030204" pitchFamily="18" charset="0"/>
                            <a:cs typeface="Times New Roman" pitchFamily="18" charset="0"/>
                            <a:sym typeface="Symbol" pitchFamily="18" charset="2"/>
                          </a:rPr>
                          <m:t>0.0131</m:t>
                        </m:r>
                      </m:num>
                      <m:den>
                        <m:r>
                          <a:rPr lang="en-US" sz="2400" b="0" i="1" dirty="0" smtClean="0">
                            <a:solidFill>
                              <a:srgbClr val="000000"/>
                            </a:solidFill>
                            <a:latin typeface="Cambria Math" panose="02040503050406030204" pitchFamily="18" charset="0"/>
                            <a:cs typeface="Times New Roman" pitchFamily="18" charset="0"/>
                            <a:sym typeface="Symbol" pitchFamily="18" charset="2"/>
                          </a:rPr>
                          <m:t>0</m:t>
                        </m:r>
                        <m:r>
                          <a:rPr lang="en-US" sz="2400" i="1" dirty="0" smtClean="0">
                            <a:solidFill>
                              <a:srgbClr val="000000"/>
                            </a:solidFill>
                            <a:latin typeface="Cambria Math" panose="02040503050406030204" pitchFamily="18" charset="0"/>
                            <a:cs typeface="Times New Roman" pitchFamily="18" charset="0"/>
                            <a:sym typeface="Symbol" pitchFamily="18" charset="2"/>
                          </a:rPr>
                          <m:t>.5</m:t>
                        </m:r>
                      </m:den>
                    </m:f>
                    <m:r>
                      <a:rPr lang="en-US" sz="2400" i="1" dirty="0" smtClean="0">
                        <a:solidFill>
                          <a:srgbClr val="000000"/>
                        </a:solidFill>
                        <a:latin typeface="Cambria Math" panose="02040503050406030204" pitchFamily="18" charset="0"/>
                        <a:cs typeface="Times New Roman" pitchFamily="18" charset="0"/>
                        <a:sym typeface="Symbol" pitchFamily="18" charset="2"/>
                      </a:rPr>
                      <m:t>=0.0262 </m:t>
                    </m:r>
                  </m:oMath>
                </a14:m>
                <a:r>
                  <a:rPr lang="en-US" sz="2400" dirty="0">
                    <a:solidFill>
                      <a:srgbClr val="000000"/>
                    </a:solidFill>
                    <a:latin typeface="Arial" charset="0"/>
                    <a:cs typeface="Times New Roman" pitchFamily="18" charset="0"/>
                    <a:sym typeface="Symbol" pitchFamily="18" charset="2"/>
                  </a:rPr>
                  <a:t>A.</a:t>
                </a:r>
              </a:p>
              <a:p>
                <a:pPr>
                  <a:spcBef>
                    <a:spcPct val="20000"/>
                  </a:spcBef>
                </a:pPr>
                <a:r>
                  <a:rPr lang="en-US" sz="2400" dirty="0">
                    <a:solidFill>
                      <a:srgbClr val="000000"/>
                    </a:solidFill>
                    <a:latin typeface="Arial" charset="0"/>
                    <a:cs typeface="Times New Roman" pitchFamily="18" charset="0"/>
                    <a:sym typeface="Symbol" pitchFamily="18" charset="2"/>
                  </a:rPr>
                  <a:t>(c)</a:t>
                </a: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series the voltage increases</a:t>
                </a:r>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series the current stays the same</a:t>
                </a:r>
                <a:r>
                  <a:rPr lang="en-US" sz="2400" dirty="0">
                    <a:solidFill>
                      <a:srgbClr val="000000"/>
                    </a:solidFill>
                    <a:latin typeface="Arial" charset="0"/>
                    <a:cs typeface="Times New Roman" pitchFamily="18" charset="0"/>
                    <a:sym typeface="Symbol" pitchFamily="18" charset="2"/>
                  </a:rPr>
                  <a:t>.</a:t>
                </a:r>
              </a:p>
              <a:p>
                <a:pPr>
                  <a:spcBef>
                    <a:spcPts val="300"/>
                  </a:spcBef>
                </a:pPr>
                <a:r>
                  <a:rPr lang="en-US" sz="2400" dirty="0">
                    <a:solidFill>
                      <a:srgbClr val="000000"/>
                    </a:solidFill>
                    <a:latin typeface="Arial" charset="0"/>
                    <a:cs typeface="Times New Roman" pitchFamily="18" charset="0"/>
                    <a:sym typeface="Symbol" pitchFamily="18" charset="2"/>
                  </a:rPr>
                  <a:t>Thus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𝑉</m:t>
                    </m:r>
                    <m:r>
                      <a:rPr lang="en-US" sz="2400" i="1" dirty="0" smtClean="0">
                        <a:solidFill>
                          <a:srgbClr val="000000"/>
                        </a:solidFill>
                        <a:latin typeface="Cambria Math" panose="02040503050406030204" pitchFamily="18" charset="0"/>
                        <a:cs typeface="Times New Roman" pitchFamily="18" charset="0"/>
                        <a:sym typeface="Symbol" pitchFamily="18" charset="2"/>
                      </a:rPr>
                      <m:t>=10(0.500)=5.00 </m:t>
                    </m:r>
                  </m:oMath>
                </a14:m>
                <a:r>
                  <a:rPr lang="en-US" sz="2400" dirty="0">
                    <a:solidFill>
                      <a:srgbClr val="000000"/>
                    </a:solidFill>
                    <a:latin typeface="Arial" charset="0"/>
                    <a:cs typeface="Times New Roman" pitchFamily="18" charset="0"/>
                    <a:sym typeface="Symbol" pitchFamily="18" charset="2"/>
                  </a:rPr>
                  <a:t>V and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𝐼</m:t>
                    </m:r>
                    <m:r>
                      <a:rPr lang="en-US" sz="2400" i="1" dirty="0" smtClean="0">
                        <a:solidFill>
                          <a:srgbClr val="000000"/>
                        </a:solidFill>
                        <a:latin typeface="Cambria Math" panose="02040503050406030204" pitchFamily="18" charset="0"/>
                        <a:cs typeface="Times New Roman" pitchFamily="18" charset="0"/>
                        <a:sym typeface="Symbol" pitchFamily="18" charset="2"/>
                      </a:rPr>
                      <m:t>=0.0262 </m:t>
                    </m:r>
                  </m:oMath>
                </a14:m>
                <a:r>
                  <a:rPr lang="en-US" sz="2400" dirty="0">
                    <a:solidFill>
                      <a:srgbClr val="000000"/>
                    </a:solidFill>
                    <a:latin typeface="Arial" charset="0"/>
                    <a:cs typeface="Times New Roman" pitchFamily="18" charset="0"/>
                    <a:sym typeface="Symbol" pitchFamily="18" charset="2"/>
                  </a:rPr>
                  <a:t>A.</a:t>
                </a:r>
              </a:p>
            </p:txBody>
          </p:sp>
        </mc:Choice>
        <mc:Fallback xmlns="">
          <p:sp>
            <p:nvSpPr>
              <p:cNvPr id="1355781" name="Rectangle 5"/>
              <p:cNvSpPr>
                <a:spLocks noRot="1" noChangeAspect="1" noMove="1" noResize="1" noEditPoints="1" noAdjustHandles="1" noChangeArrowheads="1" noChangeShapeType="1" noTextEdit="1"/>
              </p:cNvSpPr>
              <p:nvPr/>
            </p:nvSpPr>
            <p:spPr bwMode="auto">
              <a:xfrm>
                <a:off x="674688" y="1860550"/>
                <a:ext cx="7772400" cy="4997450"/>
              </a:xfrm>
              <a:prstGeom prst="rect">
                <a:avLst/>
              </a:prstGeom>
              <a:blipFill>
                <a:blip r:embed="rId4"/>
                <a:stretch>
                  <a:fillRect l="-1255" t="-854" r="-2902" b="-3659"/>
                </a:stretch>
              </a:blipFill>
              <a:ln w="9525">
                <a:noFill/>
                <a:miter lim="800000"/>
                <a:headEnd/>
                <a:tailEnd/>
              </a:ln>
            </p:spPr>
            <p:txBody>
              <a:bodyPr/>
              <a:lstStyle/>
              <a:p>
                <a:r>
                  <a:rPr lang="en-US">
                    <a:noFill/>
                  </a:rPr>
                  <a:t> </a:t>
                </a:r>
              </a:p>
            </p:txBody>
          </p:sp>
        </mc:Fallback>
      </mc:AlternateContent>
      <p:sp>
        <p:nvSpPr>
          <p:cNvPr id="87043"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7044" name="Picture 7"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704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5781">
                                            <p:txEl>
                                              <p:pRg st="1" end="1"/>
                                            </p:txEl>
                                          </p:spTgt>
                                        </p:tgtEl>
                                        <p:attrNameLst>
                                          <p:attrName>style.visibility</p:attrName>
                                        </p:attrNameLst>
                                      </p:cBhvr>
                                      <p:to>
                                        <p:strVal val="visible"/>
                                      </p:to>
                                    </p:set>
                                    <p:anim calcmode="lin" valueType="num">
                                      <p:cBhvr additive="base">
                                        <p:cTn id="7" dur="500" fill="hold"/>
                                        <p:tgtEl>
                                          <p:spTgt spid="135578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5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5781">
                                            <p:txEl>
                                              <p:pRg st="2" end="2"/>
                                            </p:txEl>
                                          </p:spTgt>
                                        </p:tgtEl>
                                        <p:attrNameLst>
                                          <p:attrName>style.visibility</p:attrName>
                                        </p:attrNameLst>
                                      </p:cBhvr>
                                      <p:to>
                                        <p:strVal val="visible"/>
                                      </p:to>
                                    </p:set>
                                    <p:anim calcmode="lin" valueType="num">
                                      <p:cBhvr additive="base">
                                        <p:cTn id="13" dur="500" fill="hold"/>
                                        <p:tgtEl>
                                          <p:spTgt spid="135578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57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5781">
                                            <p:txEl>
                                              <p:pRg st="3" end="3"/>
                                            </p:txEl>
                                          </p:spTgt>
                                        </p:tgtEl>
                                        <p:attrNameLst>
                                          <p:attrName>style.visibility</p:attrName>
                                        </p:attrNameLst>
                                      </p:cBhvr>
                                      <p:to>
                                        <p:strVal val="visible"/>
                                      </p:to>
                                    </p:set>
                                    <p:anim calcmode="lin" valueType="num">
                                      <p:cBhvr additive="base">
                                        <p:cTn id="19" dur="500" fill="hold"/>
                                        <p:tgtEl>
                                          <p:spTgt spid="135578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578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55781">
                                            <p:txEl>
                                              <p:pRg st="4" end="4"/>
                                            </p:txEl>
                                          </p:spTgt>
                                        </p:tgtEl>
                                        <p:attrNameLst>
                                          <p:attrName>style.visibility</p:attrName>
                                        </p:attrNameLst>
                                      </p:cBhvr>
                                      <p:to>
                                        <p:strVal val="visible"/>
                                      </p:to>
                                    </p:set>
                                    <p:anim calcmode="lin" valueType="num">
                                      <p:cBhvr additive="base">
                                        <p:cTn id="25" dur="500" fill="hold"/>
                                        <p:tgtEl>
                                          <p:spTgt spid="135578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57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55781">
                                            <p:txEl>
                                              <p:pRg st="5" end="5"/>
                                            </p:txEl>
                                          </p:spTgt>
                                        </p:tgtEl>
                                        <p:attrNameLst>
                                          <p:attrName>style.visibility</p:attrName>
                                        </p:attrNameLst>
                                      </p:cBhvr>
                                      <p:to>
                                        <p:strVal val="visible"/>
                                      </p:to>
                                    </p:set>
                                    <p:anim calcmode="lin" valueType="num">
                                      <p:cBhvr additive="base">
                                        <p:cTn id="31" dur="500" fill="hold"/>
                                        <p:tgtEl>
                                          <p:spTgt spid="135578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578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55781">
                                            <p:txEl>
                                              <p:pRg st="6" end="6"/>
                                            </p:txEl>
                                          </p:spTgt>
                                        </p:tgtEl>
                                        <p:attrNameLst>
                                          <p:attrName>style.visibility</p:attrName>
                                        </p:attrNameLst>
                                      </p:cBhvr>
                                      <p:to>
                                        <p:strVal val="visible"/>
                                      </p:to>
                                    </p:set>
                                    <p:anim calcmode="lin" valueType="num">
                                      <p:cBhvr additive="base">
                                        <p:cTn id="37" dur="500" fill="hold"/>
                                        <p:tgtEl>
                                          <p:spTgt spid="135578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578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55781">
                                            <p:txEl>
                                              <p:pRg st="7" end="7"/>
                                            </p:txEl>
                                          </p:spTgt>
                                        </p:tgtEl>
                                        <p:attrNameLst>
                                          <p:attrName>style.visibility</p:attrName>
                                        </p:attrNameLst>
                                      </p:cBhvr>
                                      <p:to>
                                        <p:strVal val="visible"/>
                                      </p:to>
                                    </p:set>
                                    <p:anim calcmode="lin" valueType="num">
                                      <p:cBhvr additive="base">
                                        <p:cTn id="43" dur="500" fill="hold"/>
                                        <p:tgtEl>
                                          <p:spTgt spid="135578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578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81"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7829"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(d) If ten of these cells are placed                                      in parallel, what will the voltage and                                 the current be?</a:t>
                </a:r>
              </a:p>
              <a:p>
                <a:pPr>
                  <a:spcBef>
                    <a:spcPct val="20000"/>
                  </a:spcBef>
                </a:pPr>
                <a:r>
                  <a:rPr lang="en-US" sz="2400" dirty="0">
                    <a:solidFill>
                      <a:srgbClr val="000000"/>
                    </a:solidFill>
                    <a:latin typeface="Arial" charset="0"/>
                    <a:cs typeface="Times New Roman" pitchFamily="18" charset="0"/>
                    <a:sym typeface="Symbol" pitchFamily="18" charset="2"/>
                  </a:rPr>
                  <a:t>SOLUTION: </a:t>
                </a:r>
              </a:p>
              <a:p>
                <a:pPr>
                  <a:spcBef>
                    <a:spcPct val="20000"/>
                  </a:spcBef>
                </a:pPr>
                <a:r>
                  <a:rPr lang="en-US" sz="2400" dirty="0">
                    <a:solidFill>
                      <a:srgbClr val="000000"/>
                    </a:solidFill>
                    <a:latin typeface="Arial" charset="0"/>
                    <a:cs typeface="Times New Roman" pitchFamily="18" charset="0"/>
                    <a:sym typeface="Symbol" pitchFamily="18" charset="2"/>
                  </a:rPr>
                  <a:t>(d)</a:t>
                </a: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parallel the voltage stays the same</a:t>
                </a:r>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parallel the current increases</a:t>
                </a:r>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dirty="0">
                    <a:solidFill>
                      <a:srgbClr val="000000"/>
                    </a:solidFill>
                    <a:latin typeface="Arial" charset="0"/>
                    <a:cs typeface="Times New Roman" pitchFamily="18" charset="0"/>
                    <a:sym typeface="Symbol" pitchFamily="18" charset="2"/>
                  </a:rPr>
                  <a:t>Thus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𝑉</m:t>
                    </m:r>
                    <m:r>
                      <a:rPr lang="en-US" sz="2400" i="1" dirty="0" smtClean="0">
                        <a:solidFill>
                          <a:srgbClr val="000000"/>
                        </a:solidFill>
                        <a:latin typeface="Cambria Math" panose="02040503050406030204" pitchFamily="18" charset="0"/>
                        <a:cs typeface="Times New Roman" pitchFamily="18" charset="0"/>
                        <a:sym typeface="Symbol" pitchFamily="18" charset="2"/>
                      </a:rPr>
                      <m:t>=0.500 </m:t>
                    </m:r>
                  </m:oMath>
                </a14:m>
                <a:r>
                  <a:rPr lang="en-US" sz="2400" dirty="0">
                    <a:solidFill>
                      <a:srgbClr val="000000"/>
                    </a:solidFill>
                    <a:latin typeface="Arial" charset="0"/>
                    <a:cs typeface="Times New Roman" pitchFamily="18" charset="0"/>
                    <a:sym typeface="Symbol" pitchFamily="18" charset="2"/>
                  </a:rPr>
                  <a:t>V and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𝐼</m:t>
                    </m:r>
                    <m:r>
                      <a:rPr lang="en-US" sz="2400" i="1" dirty="0" smtClean="0">
                        <a:solidFill>
                          <a:srgbClr val="000000"/>
                        </a:solidFill>
                        <a:latin typeface="Cambria Math" panose="02040503050406030204" pitchFamily="18" charset="0"/>
                        <a:cs typeface="Times New Roman" pitchFamily="18" charset="0"/>
                        <a:sym typeface="Symbol" pitchFamily="18" charset="2"/>
                      </a:rPr>
                      <m:t>=(10)(0.0262)=0.262 </m:t>
                    </m:r>
                  </m:oMath>
                </a14:m>
                <a:r>
                  <a:rPr lang="en-US" sz="2400" dirty="0">
                    <a:solidFill>
                      <a:srgbClr val="000000"/>
                    </a:solidFill>
                    <a:latin typeface="Arial" charset="0"/>
                    <a:cs typeface="Times New Roman" pitchFamily="18" charset="0"/>
                    <a:sym typeface="Symbol" pitchFamily="18" charset="2"/>
                  </a:rPr>
                  <a:t>A.</a:t>
                </a:r>
              </a:p>
            </p:txBody>
          </p:sp>
        </mc:Choice>
        <mc:Fallback xmlns="">
          <p:sp>
            <p:nvSpPr>
              <p:cNvPr id="1357829" name="Rectangle 5"/>
              <p:cNvSpPr>
                <a:spLocks noRot="1" noChangeAspect="1" noMove="1" noResize="1" noEditPoints="1" noAdjustHandles="1" noChangeArrowheads="1" noChangeShapeType="1" noTextEdit="1"/>
              </p:cNvSpPr>
              <p:nvPr/>
            </p:nvSpPr>
            <p:spPr bwMode="auto">
              <a:xfrm>
                <a:off x="674688" y="1860550"/>
                <a:ext cx="7772400" cy="4997450"/>
              </a:xfrm>
              <a:prstGeom prst="rect">
                <a:avLst/>
              </a:prstGeom>
              <a:blipFill>
                <a:blip r:embed="rId5"/>
                <a:stretch>
                  <a:fillRect l="-1255" t="-854" r="-2902"/>
                </a:stretch>
              </a:blipFill>
              <a:ln w="9525">
                <a:noFill/>
                <a:miter lim="800000"/>
                <a:headEnd/>
                <a:tailEnd/>
              </a:ln>
            </p:spPr>
            <p:txBody>
              <a:bodyPr/>
              <a:lstStyle/>
              <a:p>
                <a:r>
                  <a:rPr lang="en-US">
                    <a:noFill/>
                  </a:rPr>
                  <a:t> </a:t>
                </a:r>
              </a:p>
            </p:txBody>
          </p:sp>
        </mc:Fallback>
      </mc:AlternateContent>
      <p:sp>
        <p:nvSpPr>
          <p:cNvPr id="88067"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8068" name="Picture 7" descr="Panasonic HIT Photovoltaic Cells Demonstrate High PID Resistance">
            <a:hlinkClick r:id="rId6"/>
          </p:cNvPr>
          <p:cNvPicPr>
            <a:picLocks noChangeAspect="1" noChangeArrowheads="1"/>
          </p:cNvPicPr>
          <p:nvPr/>
        </p:nvPicPr>
        <p:blipFill>
          <a:blip r:embed="rId7"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80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7829">
                                            <p:txEl>
                                              <p:pRg st="1" end="1"/>
                                            </p:txEl>
                                          </p:spTgt>
                                        </p:tgtEl>
                                        <p:attrNameLst>
                                          <p:attrName>style.visibility</p:attrName>
                                        </p:attrNameLst>
                                      </p:cBhvr>
                                      <p:to>
                                        <p:strVal val="visible"/>
                                      </p:to>
                                    </p:set>
                                    <p:anim calcmode="lin" valueType="num">
                                      <p:cBhvr additive="base">
                                        <p:cTn id="7" dur="500" fill="hold"/>
                                        <p:tgtEl>
                                          <p:spTgt spid="13578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782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7829">
                                            <p:txEl>
                                              <p:pRg st="2" end="2"/>
                                            </p:txEl>
                                          </p:spTgt>
                                        </p:tgtEl>
                                        <p:attrNameLst>
                                          <p:attrName>style.visibility</p:attrName>
                                        </p:attrNameLst>
                                      </p:cBhvr>
                                      <p:to>
                                        <p:strVal val="visible"/>
                                      </p:to>
                                    </p:set>
                                    <p:anim calcmode="lin" valueType="num">
                                      <p:cBhvr additive="base">
                                        <p:cTn id="13" dur="500" fill="hold"/>
                                        <p:tgtEl>
                                          <p:spTgt spid="135782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782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7829">
                                            <p:txEl>
                                              <p:pRg st="3" end="3"/>
                                            </p:txEl>
                                          </p:spTgt>
                                        </p:tgtEl>
                                        <p:attrNameLst>
                                          <p:attrName>style.visibility</p:attrName>
                                        </p:attrNameLst>
                                      </p:cBhvr>
                                      <p:to>
                                        <p:strVal val="visible"/>
                                      </p:to>
                                    </p:set>
                                    <p:anim calcmode="lin" valueType="num">
                                      <p:cBhvr additive="base">
                                        <p:cTn id="19" dur="500" fill="hold"/>
                                        <p:tgtEl>
                                          <p:spTgt spid="13578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782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7829">
                                            <p:txEl>
                                              <p:pRg st="4" end="4"/>
                                            </p:txEl>
                                          </p:spTgt>
                                        </p:tgtEl>
                                        <p:attrNameLst>
                                          <p:attrName>style.visibility</p:attrName>
                                        </p:attrNameLst>
                                      </p:cBhvr>
                                      <p:to>
                                        <p:strVal val="visible"/>
                                      </p:to>
                                    </p:set>
                                    <p:anim calcmode="lin" valueType="num">
                                      <p:cBhvr additive="base">
                                        <p:cTn id="25" dur="500" fill="hold"/>
                                        <p:tgtEl>
                                          <p:spTgt spid="135782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782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7829">
                                            <p:txEl>
                                              <p:pRg st="5" end="5"/>
                                            </p:txEl>
                                          </p:spTgt>
                                        </p:tgtEl>
                                        <p:attrNameLst>
                                          <p:attrName>style.visibility</p:attrName>
                                        </p:attrNameLst>
                                      </p:cBhvr>
                                      <p:to>
                                        <p:strVal val="visible"/>
                                      </p:to>
                                    </p:set>
                                    <p:anim calcmode="lin" valueType="num">
                                      <p:cBhvr additive="base">
                                        <p:cTn id="31" dur="500" fill="hold"/>
                                        <p:tgtEl>
                                          <p:spTgt spid="135782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782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6" name="Rectangle 6"/>
          <p:cNvSpPr>
            <a:spLocks noChangeArrowheads="1"/>
          </p:cNvSpPr>
          <p:nvPr/>
        </p:nvSpPr>
        <p:spPr bwMode="auto">
          <a:xfrm>
            <a:off x="682625" y="5302250"/>
            <a:ext cx="7764463" cy="1555750"/>
          </a:xfrm>
          <a:prstGeom prst="rect">
            <a:avLst/>
          </a:prstGeom>
          <a:solidFill>
            <a:srgbClr val="FFCCCC"/>
          </a:solidFill>
          <a:ln w="9525">
            <a:noFill/>
            <a:miter lim="800000"/>
            <a:headEnd/>
            <a:tailEnd/>
          </a:ln>
        </p:spPr>
        <p:txBody>
          <a:bodyPr/>
          <a:lstStyle/>
          <a:p>
            <a:r>
              <a:rPr lang="en-US" sz="2400" b="1" i="1">
                <a:latin typeface="Arial" charset="0"/>
              </a:rPr>
              <a:t>FYI</a:t>
            </a:r>
          </a:p>
          <a:p>
            <a:r>
              <a:rPr lang="en-US" sz="2400" b="1">
                <a:latin typeface="Arial" charset="0"/>
                <a:sym typeface="Symbol" pitchFamily="18" charset="2"/>
              </a:rPr>
              <a:t></a:t>
            </a:r>
            <a:r>
              <a:rPr lang="en-US" sz="2400">
                <a:latin typeface="Arial" charset="0"/>
                <a:sym typeface="Symbol" pitchFamily="18" charset="2"/>
              </a:rPr>
              <a:t>Obviously, a solar-powered calculator                         doesn’t need as much power to                                 operate!</a:t>
            </a:r>
          </a:p>
        </p:txBody>
      </p:sp>
      <mc:AlternateContent xmlns:mc="http://schemas.openxmlformats.org/markup-compatibility/2006" xmlns:a14="http://schemas.microsoft.com/office/drawing/2010/main">
        <mc:Choice Requires="a14">
          <p:sp>
            <p:nvSpPr>
              <p:cNvPr id="1382402" name="Rectangle 2"/>
              <p:cNvSpPr>
                <a:spLocks noChangeArrowheads="1"/>
              </p:cNvSpPr>
              <p:nvPr/>
            </p:nvSpPr>
            <p:spPr bwMode="auto">
              <a:xfrm>
                <a:off x="674688" y="1860550"/>
                <a:ext cx="7772400" cy="350520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(e) How many cells would you                                          need to operate a 100 W circuit?</a:t>
                </a:r>
              </a:p>
              <a:p>
                <a:pPr>
                  <a:spcBef>
                    <a:spcPct val="20000"/>
                  </a:spcBef>
                </a:pPr>
                <a:r>
                  <a:rPr lang="en-US" sz="2400" dirty="0">
                    <a:solidFill>
                      <a:srgbClr val="000000"/>
                    </a:solidFill>
                    <a:latin typeface="Arial" charset="0"/>
                    <a:cs typeface="Times New Roman" pitchFamily="18" charset="0"/>
                    <a:sym typeface="Symbol" pitchFamily="18" charset="2"/>
                  </a:rPr>
                  <a:t>SOLUTION: </a:t>
                </a:r>
              </a:p>
              <a:p>
                <a:pPr>
                  <a:spcBef>
                    <a:spcPts val="200"/>
                  </a:spcBef>
                </a:pPr>
                <a:r>
                  <a:rPr lang="en-US" sz="2400" dirty="0">
                    <a:solidFill>
                      <a:srgbClr val="000000"/>
                    </a:solidFill>
                    <a:latin typeface="Arial" charset="0"/>
                    <a:cs typeface="Times New Roman" pitchFamily="18" charset="0"/>
                    <a:sym typeface="Symbol" pitchFamily="18" charset="2"/>
                  </a:rPr>
                  <a:t>(e) </a:t>
                </a:r>
                <a14:m>
                  <m:oMath xmlns:m="http://schemas.openxmlformats.org/officeDocument/2006/math">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𝑂𝑈𝑇</m:t>
                        </m:r>
                      </m:sub>
                    </m:sSub>
                    <m:r>
                      <a:rPr lang="en-US" sz="2400" i="1" dirty="0">
                        <a:solidFill>
                          <a:srgbClr val="000000"/>
                        </a:solidFill>
                        <a:latin typeface="Cambria Math" panose="02040503050406030204" pitchFamily="18" charset="0"/>
                        <a:cs typeface="Times New Roman" pitchFamily="18" charset="0"/>
                        <a:sym typeface="Symbol" pitchFamily="18" charset="2"/>
                      </a:rPr>
                      <m:t>=0.0131 </m:t>
                    </m:r>
                  </m:oMath>
                </a14:m>
                <a:r>
                  <a:rPr lang="en-US" sz="2400" dirty="0">
                    <a:solidFill>
                      <a:srgbClr val="000000"/>
                    </a:solidFill>
                    <a:latin typeface="Arial" charset="0"/>
                    <a:cs typeface="Times New Roman" pitchFamily="18" charset="0"/>
                    <a:sym typeface="Symbol" pitchFamily="18" charset="2"/>
                  </a:rPr>
                  <a:t>W</a:t>
                </a:r>
                <a:r>
                  <a:rPr lang="en-US" sz="2400" i="1" dirty="0">
                    <a:solidFill>
                      <a:srgbClr val="000000"/>
                    </a:solidFill>
                    <a:latin typeface="Arial" charset="0"/>
                    <a:cs typeface="Times New Roman" pitchFamily="18" charset="0"/>
                    <a:sym typeface="Symbol" pitchFamily="18" charset="2"/>
                  </a:rPr>
                  <a:t>/ </a:t>
                </a:r>
                <a:r>
                  <a:rPr lang="en-US" sz="2400" dirty="0">
                    <a:solidFill>
                      <a:srgbClr val="000000"/>
                    </a:solidFill>
                    <a:latin typeface="Arial" charset="0"/>
                    <a:cs typeface="Times New Roman" pitchFamily="18" charset="0"/>
                    <a:sym typeface="Symbol" pitchFamily="18" charset="2"/>
                  </a:rPr>
                  <a:t>cell. Thus</a:t>
                </a:r>
              </a:p>
              <a:p>
                <a:pPr>
                  <a:spcBef>
                    <a:spcPts val="200"/>
                  </a:spcBef>
                </a:pPr>
                <a:r>
                  <a:rPr lang="en-US" sz="2400" dirty="0">
                    <a:solidFill>
                      <a:srgbClr val="000000"/>
                    </a:solidFill>
                    <a:latin typeface="Arial" charset="0"/>
                    <a:cs typeface="Times New Roman" pitchFamily="18" charset="0"/>
                    <a:sym typeface="Symbol" pitchFamily="18" charset="2"/>
                  </a:rPr>
                  <a:t>     </a:t>
                </a:r>
                <a14:m>
                  <m:oMath xmlns:m="http://schemas.openxmlformats.org/officeDocument/2006/math">
                    <m:f>
                      <m:fPr>
                        <m:ctrlPr>
                          <a:rPr 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solidFill>
                              <a:srgbClr val="000000"/>
                            </a:solidFill>
                            <a:latin typeface="Cambria Math" panose="02040503050406030204" pitchFamily="18" charset="0"/>
                            <a:cs typeface="Times New Roman" pitchFamily="18" charset="0"/>
                            <a:sym typeface="Symbol" pitchFamily="18" charset="2"/>
                          </a:rPr>
                          <m:t>100 </m:t>
                        </m:r>
                        <m:r>
                          <a:rPr lang="en-US" sz="2400" i="1" dirty="0" smtClean="0">
                            <a:solidFill>
                              <a:srgbClr val="000000"/>
                            </a:solidFill>
                            <a:latin typeface="Cambria Math" panose="02040503050406030204" pitchFamily="18" charset="0"/>
                            <a:cs typeface="Times New Roman" pitchFamily="18" charset="0"/>
                            <a:sym typeface="Symbol" pitchFamily="18" charset="2"/>
                          </a:rPr>
                          <m:t>𝑊</m:t>
                        </m:r>
                      </m:num>
                      <m:den>
                        <m:r>
                          <a:rPr lang="en-US" sz="2400" i="1" dirty="0" smtClean="0">
                            <a:solidFill>
                              <a:srgbClr val="000000"/>
                            </a:solidFill>
                            <a:latin typeface="Cambria Math" panose="02040503050406030204" pitchFamily="18" charset="0"/>
                            <a:cs typeface="Times New Roman" pitchFamily="18" charset="0"/>
                            <a:sym typeface="Symbol" pitchFamily="18" charset="2"/>
                          </a:rPr>
                          <m:t>0.0131</m:t>
                        </m:r>
                        <m:f>
                          <m:fPr>
                            <m:ctrlPr>
                              <a:rPr 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sz="2400" i="1" dirty="0" smtClean="0">
                                <a:solidFill>
                                  <a:srgbClr val="000000"/>
                                </a:solidFill>
                                <a:latin typeface="Cambria Math" panose="02040503050406030204" pitchFamily="18" charset="0"/>
                                <a:cs typeface="Times New Roman" pitchFamily="18" charset="0"/>
                                <a:sym typeface="Symbol" pitchFamily="18" charset="2"/>
                              </a:rPr>
                              <m:t>𝑊</m:t>
                            </m:r>
                          </m:num>
                          <m:den>
                            <m:r>
                              <a:rPr lang="en-US" sz="2400" b="0" i="1" dirty="0" smtClean="0">
                                <a:solidFill>
                                  <a:srgbClr val="000000"/>
                                </a:solidFill>
                                <a:latin typeface="Cambria Math" panose="02040503050406030204" pitchFamily="18" charset="0"/>
                                <a:cs typeface="Times New Roman" pitchFamily="18" charset="0"/>
                                <a:sym typeface="Symbol" pitchFamily="18" charset="2"/>
                              </a:rPr>
                              <m:t>𝑐𝑒𝑙𝑙</m:t>
                            </m:r>
                          </m:den>
                        </m:f>
                      </m:den>
                    </m:f>
                    <m:r>
                      <a:rPr lang="en-US" sz="2400" i="1" dirty="0" smtClean="0">
                        <a:solidFill>
                          <a:srgbClr val="000000"/>
                        </a:solidFill>
                        <a:latin typeface="Cambria Math" panose="02040503050406030204" pitchFamily="18" charset="0"/>
                        <a:cs typeface="Times New Roman" pitchFamily="18" charset="0"/>
                        <a:sym typeface="Symbol" pitchFamily="18" charset="2"/>
                      </a:rPr>
                      <m:t>=7630 </m:t>
                    </m:r>
                  </m:oMath>
                </a14:m>
                <a:r>
                  <a:rPr lang="en-US" sz="2400" dirty="0">
                    <a:solidFill>
                      <a:srgbClr val="000000"/>
                    </a:solidFill>
                    <a:latin typeface="Arial" charset="0"/>
                    <a:cs typeface="Times New Roman" pitchFamily="18" charset="0"/>
                    <a:sym typeface="Symbol" pitchFamily="18" charset="2"/>
                  </a:rPr>
                  <a:t>cells!</a:t>
                </a:r>
              </a:p>
            </p:txBody>
          </p:sp>
        </mc:Choice>
        <mc:Fallback xmlns="">
          <p:sp>
            <p:nvSpPr>
              <p:cNvPr id="1382402" name="Rectangle 2"/>
              <p:cNvSpPr>
                <a:spLocks noRot="1" noChangeAspect="1" noMove="1" noResize="1" noEditPoints="1" noAdjustHandles="1" noChangeArrowheads="1" noChangeShapeType="1" noTextEdit="1"/>
              </p:cNvSpPr>
              <p:nvPr/>
            </p:nvSpPr>
            <p:spPr bwMode="auto">
              <a:xfrm>
                <a:off x="674688" y="1860550"/>
                <a:ext cx="7772400" cy="3505200"/>
              </a:xfrm>
              <a:prstGeom prst="rect">
                <a:avLst/>
              </a:prstGeom>
              <a:blipFill>
                <a:blip r:embed="rId6"/>
                <a:stretch>
                  <a:fillRect l="-1255" t="-1217" r="-2902"/>
                </a:stretch>
              </a:blipFill>
              <a:ln w="9525">
                <a:noFill/>
                <a:miter lim="800000"/>
                <a:headEnd/>
                <a:tailEnd/>
              </a:ln>
            </p:spPr>
            <p:txBody>
              <a:bodyPr/>
              <a:lstStyle/>
              <a:p>
                <a:r>
                  <a:rPr lang="en-US">
                    <a:noFill/>
                  </a:rPr>
                  <a:t> </a:t>
                </a:r>
              </a:p>
            </p:txBody>
          </p:sp>
        </mc:Fallback>
      </mc:AlternateContent>
      <p:sp>
        <p:nvSpPr>
          <p:cNvPr id="89092" name="Rectangle 3"/>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9093" name="Picture 4" descr="Panasonic HIT Photovoltaic Cells Demonstrate High PID Resistance">
            <a:hlinkClick r:id="rId7"/>
          </p:cNvPr>
          <p:cNvPicPr>
            <a:picLocks noChangeAspect="1" noChangeArrowheads="1"/>
          </p:cNvPicPr>
          <p:nvPr/>
        </p:nvPicPr>
        <p:blipFill>
          <a:blip r:embed="rId8"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9094"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2408"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983372">
            <a:off x="6599238" y="3213100"/>
            <a:ext cx="1914525" cy="3486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02">
                                            <p:txEl>
                                              <p:pRg st="1" end="1"/>
                                            </p:txEl>
                                          </p:spTgt>
                                        </p:tgtEl>
                                        <p:attrNameLst>
                                          <p:attrName>style.visibility</p:attrName>
                                        </p:attrNameLst>
                                      </p:cBhvr>
                                      <p:to>
                                        <p:strVal val="visible"/>
                                      </p:to>
                                    </p:set>
                                    <p:anim calcmode="lin" valueType="num">
                                      <p:cBhvr additive="base">
                                        <p:cTn id="7" dur="500" fill="hold"/>
                                        <p:tgtEl>
                                          <p:spTgt spid="138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2402">
                                            <p:txEl>
                                              <p:pRg st="2" end="2"/>
                                            </p:txEl>
                                          </p:spTgt>
                                        </p:tgtEl>
                                        <p:attrNameLst>
                                          <p:attrName>style.visibility</p:attrName>
                                        </p:attrNameLst>
                                      </p:cBhvr>
                                      <p:to>
                                        <p:strVal val="visible"/>
                                      </p:to>
                                    </p:set>
                                    <p:anim calcmode="lin" valueType="num">
                                      <p:cBhvr additive="base">
                                        <p:cTn id="13" dur="500" fill="hold"/>
                                        <p:tgtEl>
                                          <p:spTgt spid="13824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02">
                                            <p:txEl>
                                              <p:pRg st="3" end="3"/>
                                            </p:txEl>
                                          </p:spTgt>
                                        </p:tgtEl>
                                        <p:attrNameLst>
                                          <p:attrName>style.visibility</p:attrName>
                                        </p:attrNameLst>
                                      </p:cBhvr>
                                      <p:to>
                                        <p:strVal val="visible"/>
                                      </p:to>
                                    </p:set>
                                    <p:anim calcmode="lin" valueType="num">
                                      <p:cBhvr additive="base">
                                        <p:cTn id="19" dur="500" fill="hold"/>
                                        <p:tgtEl>
                                          <p:spTgt spid="13824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82402">
                                            <p:txEl>
                                              <p:pRg st="4" end="4"/>
                                            </p:txEl>
                                          </p:spTgt>
                                        </p:tgtEl>
                                        <p:attrNameLst>
                                          <p:attrName>style.visibility</p:attrName>
                                        </p:attrNameLst>
                                      </p:cBhvr>
                                      <p:to>
                                        <p:strVal val="visible"/>
                                      </p:to>
                                    </p:set>
                                    <p:anim calcmode="lin" valueType="num">
                                      <p:cBhvr additive="base">
                                        <p:cTn id="25" dur="500" fill="hold"/>
                                        <p:tgtEl>
                                          <p:spTgt spid="13824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82406">
                                            <p:txEl>
                                              <p:pRg st="1" end="1"/>
                                            </p:txEl>
                                          </p:spTgt>
                                        </p:tgtEl>
                                        <p:attrNameLst>
                                          <p:attrName>style.visibility</p:attrName>
                                        </p:attrNameLst>
                                      </p:cBhvr>
                                      <p:to>
                                        <p:strVal val="visible"/>
                                      </p:to>
                                    </p:set>
                                    <p:anim calcmode="lin" valueType="num">
                                      <p:cBhvr additive="base">
                                        <p:cTn id="31" dur="500" fill="hold"/>
                                        <p:tgtEl>
                                          <p:spTgt spid="138240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824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382408"/>
                                        </p:tgtEl>
                                        <p:attrNameLst>
                                          <p:attrName>style.visibility</p:attrName>
                                        </p:attrNameLst>
                                      </p:cBhvr>
                                      <p:to>
                                        <p:strVal val="visible"/>
                                      </p:to>
                                    </p:set>
                                    <p:anim calcmode="lin" valueType="num">
                                      <p:cBhvr additive="base">
                                        <p:cTn id="37" dur="500" fill="hold"/>
                                        <p:tgtEl>
                                          <p:spTgt spid="1382408"/>
                                        </p:tgtEl>
                                        <p:attrNameLst>
                                          <p:attrName>ppt_x</p:attrName>
                                        </p:attrNameLst>
                                      </p:cBhvr>
                                      <p:tavLst>
                                        <p:tav tm="0">
                                          <p:val>
                                            <p:strVal val="0-#ppt_w/2"/>
                                          </p:val>
                                        </p:tav>
                                        <p:tav tm="100000">
                                          <p:val>
                                            <p:strVal val="#ppt_x"/>
                                          </p:val>
                                        </p:tav>
                                      </p:tavLst>
                                    </p:anim>
                                    <p:anim calcmode="lin" valueType="num">
                                      <p:cBhvr additive="base">
                                        <p:cTn id="38" dur="500" fill="hold"/>
                                        <p:tgtEl>
                                          <p:spTgt spid="13824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uction.wav"/>
                                        </p:tgtEl>
                                      </p:cMediaNode>
                                    </p:audio>
                                  </p:subTnLst>
                                </p:cTn>
                              </p:par>
                              <p:par>
                                <p:cTn id="39" presetID="8" presetClass="emph" presetSubtype="0" fill="hold" nodeType="withEffect">
                                  <p:stCondLst>
                                    <p:cond delay="0"/>
                                  </p:stCondLst>
                                  <p:childTnLst>
                                    <p:animRot by="21600000">
                                      <p:cBhvr>
                                        <p:cTn id="40" dur="500" fill="hold"/>
                                        <p:tgtEl>
                                          <p:spTgt spid="13824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011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5987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984375"/>
            <a:ext cx="7866062" cy="30384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59878" name="Text Box 6"/>
              <p:cNvSpPr txBox="1">
                <a:spLocks noChangeArrowheads="1"/>
              </p:cNvSpPr>
              <p:nvPr/>
            </p:nvSpPr>
            <p:spPr bwMode="auto">
              <a:xfrm>
                <a:off x="1277938" y="3404349"/>
                <a:ext cx="7048500" cy="565989"/>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r>
                      <a:rPr lang="en-US" i="1" dirty="0" smtClean="0">
                        <a:solidFill>
                          <a:schemeClr val="hlink"/>
                        </a:solidFill>
                        <a:latin typeface="Cambria Math" panose="02040503050406030204" pitchFamily="18" charset="0"/>
                      </a:rPr>
                      <m:t>𝐸𝑓𝑓𝑖𝑐𝑖𝑒𝑛𝑐𝑦</m:t>
                    </m:r>
                    <m:r>
                      <a:rPr lang="en-US" i="1" dirty="0" smtClean="0">
                        <a:solidFill>
                          <a:schemeClr val="hlink"/>
                        </a:solidFill>
                        <a:latin typeface="Cambria Math" panose="02040503050406030204" pitchFamily="18" charset="0"/>
                      </a:rPr>
                      <m:t>=</m:t>
                    </m:r>
                    <m:f>
                      <m:fPr>
                        <m:ctrlPr>
                          <a:rPr lang="en-US" b="0" i="1" dirty="0">
                            <a:solidFill>
                              <a:schemeClr val="hlink"/>
                            </a:solidFill>
                            <a:latin typeface="Cambria Math" panose="02040503050406030204" pitchFamily="18" charset="0"/>
                          </a:rPr>
                        </m:ctrlPr>
                      </m:fPr>
                      <m:num>
                        <m:sSub>
                          <m:sSubPr>
                            <m:ctrlPr>
                              <a:rPr lang="en-US" b="0" i="1" dirty="0" smtClean="0">
                                <a:solidFill>
                                  <a:schemeClr val="hlink"/>
                                </a:solidFill>
                                <a:latin typeface="Cambria Math" panose="02040503050406030204" pitchFamily="18" charset="0"/>
                              </a:rPr>
                            </m:ctrlPr>
                          </m:sSubPr>
                          <m:e>
                            <m:r>
                              <a:rPr lang="en-US" i="1" dirty="0" smtClean="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𝑂𝑈𝑇</m:t>
                            </m:r>
                          </m:sub>
                        </m:sSub>
                      </m:num>
                      <m:den>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𝐼𝑁</m:t>
                            </m:r>
                          </m:sub>
                        </m:sSub>
                      </m:den>
                    </m:f>
                    <m:r>
                      <a:rPr lang="en-US" i="1" dirty="0">
                        <a:solidFill>
                          <a:schemeClr val="hlink"/>
                        </a:solidFill>
                        <a:latin typeface="Cambria Math" panose="02040503050406030204" pitchFamily="18" charset="0"/>
                      </a:rPr>
                      <m:t> </m:t>
                    </m:r>
                  </m:oMath>
                </a14:m>
                <a:r>
                  <a:rPr lang="en-US" sz="2400" dirty="0" smtClean="0">
                    <a:solidFill>
                      <a:schemeClr val="hlink"/>
                    </a:solidFill>
                    <a:latin typeface="Arial" charset="0"/>
                  </a:rPr>
                  <a:t>  so </a:t>
                </a:r>
                <a:r>
                  <a:rPr lang="en-US" sz="2400" dirty="0">
                    <a:solidFill>
                      <a:schemeClr val="hlink"/>
                    </a:solidFill>
                    <a:latin typeface="Arial" charset="0"/>
                  </a:rPr>
                  <a:t>that</a:t>
                </a:r>
              </a:p>
            </p:txBody>
          </p:sp>
        </mc:Choice>
        <mc:Fallback xmlns="">
          <p:sp>
            <p:nvSpPr>
              <p:cNvPr id="1359878" name="Text Box 6"/>
              <p:cNvSpPr txBox="1">
                <a:spLocks noRot="1" noChangeAspect="1" noMove="1" noResize="1" noEditPoints="1" noAdjustHandles="1" noChangeArrowheads="1" noChangeShapeType="1" noTextEdit="1"/>
              </p:cNvSpPr>
              <p:nvPr/>
            </p:nvSpPr>
            <p:spPr bwMode="auto">
              <a:xfrm>
                <a:off x="1277938" y="3404349"/>
                <a:ext cx="7048500" cy="565989"/>
              </a:xfrm>
              <a:prstGeom prst="rect">
                <a:avLst/>
              </a:prstGeom>
              <a:blipFill>
                <a:blip r:embed="rId7"/>
                <a:stretch>
                  <a:fillRect l="-952" t="-6452" b="-752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9879" name="Text Box 7"/>
              <p:cNvSpPr txBox="1">
                <a:spLocks noChangeArrowheads="1"/>
              </p:cNvSpPr>
              <p:nvPr/>
            </p:nvSpPr>
            <p:spPr bwMode="auto">
              <a:xfrm>
                <a:off x="1227138" y="3889376"/>
                <a:ext cx="7048500" cy="607218"/>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14:m>
                  <m:oMath xmlns:m="http://schemas.openxmlformats.org/officeDocument/2006/math">
                    <m:sSub>
                      <m:sSubPr>
                        <m:ctrlPr>
                          <a:rPr lang="en-US" b="0" i="1" dirty="0" smtClean="0">
                            <a:solidFill>
                              <a:schemeClr val="hlink"/>
                            </a:solidFill>
                            <a:latin typeface="Cambria Math" panose="02040503050406030204" pitchFamily="18" charset="0"/>
                          </a:rPr>
                        </m:ctrlPr>
                      </m:sSubPr>
                      <m:e>
                        <m:r>
                          <a:rPr lang="en-US" i="1" dirty="0" smtClean="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𝐼𝑁</m:t>
                        </m:r>
                      </m:sub>
                    </m:sSub>
                    <m:r>
                      <a:rPr lang="en-US" i="1" dirty="0">
                        <a:solidFill>
                          <a:schemeClr val="hlink"/>
                        </a:solidFill>
                        <a:latin typeface="Cambria Math" panose="02040503050406030204" pitchFamily="18" charset="0"/>
                      </a:rPr>
                      <m:t>=</m:t>
                    </m:r>
                    <m:f>
                      <m:fPr>
                        <m:ctrlPr>
                          <a:rPr lang="en-US" b="0" i="1" dirty="0">
                            <a:solidFill>
                              <a:schemeClr val="hlink"/>
                            </a:solidFill>
                            <a:latin typeface="Cambria Math" panose="02040503050406030204" pitchFamily="18" charset="0"/>
                          </a:rPr>
                        </m:ctrlPr>
                      </m:fPr>
                      <m:num>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𝑂𝑈𝑇</m:t>
                            </m:r>
                          </m:sub>
                        </m:sSub>
                      </m:num>
                      <m:den>
                        <m:r>
                          <a:rPr lang="en-US" i="1" dirty="0">
                            <a:solidFill>
                              <a:schemeClr val="hlink"/>
                            </a:solidFill>
                            <a:latin typeface="Cambria Math" panose="02040503050406030204" pitchFamily="18" charset="0"/>
                          </a:rPr>
                          <m:t>𝐸𝑓𝑓𝑖𝑐𝑖𝑒𝑛𝑐𝑦</m:t>
                        </m:r>
                      </m:den>
                    </m:f>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sym typeface="Symbol" pitchFamily="18" charset="2"/>
                          </a:rPr>
                        </m:ctrlPr>
                      </m:fPr>
                      <m:num>
                        <m:r>
                          <a:rPr lang="en-US" i="1" dirty="0">
                            <a:solidFill>
                              <a:schemeClr val="hlink"/>
                            </a:solidFill>
                            <a:latin typeface="Cambria Math" panose="02040503050406030204" pitchFamily="18" charset="0"/>
                          </a:rPr>
                          <m:t>47</m:t>
                        </m:r>
                        <m:r>
                          <a:rPr lang="en-US" i="1" dirty="0">
                            <a:solidFill>
                              <a:schemeClr val="hlink"/>
                            </a:solidFill>
                            <a:latin typeface="Cambria Math" panose="02040503050406030204" pitchFamily="18" charset="0"/>
                            <a:sym typeface="Symbol" pitchFamily="18" charset="2"/>
                          </a:rPr>
                          <m:t></m:t>
                        </m:r>
                        <m:sSup>
                          <m:sSupPr>
                            <m:ctrlPr>
                              <a:rPr lang="en-US" b="0" i="1" dirty="0" smtClean="0">
                                <a:solidFill>
                                  <a:schemeClr val="hlink"/>
                                </a:solidFill>
                                <a:latin typeface="Cambria Math" panose="02040503050406030204" pitchFamily="18" charset="0"/>
                                <a:sym typeface="Symbol" pitchFamily="18" charset="2"/>
                              </a:rPr>
                            </m:ctrlPr>
                          </m:sSupPr>
                          <m:e>
                            <m:r>
                              <a:rPr lang="en-US" i="1" dirty="0">
                                <a:solidFill>
                                  <a:schemeClr val="hlink"/>
                                </a:solidFill>
                                <a:latin typeface="Cambria Math" panose="02040503050406030204" pitchFamily="18" charset="0"/>
                                <a:sym typeface="Symbol" pitchFamily="18" charset="2"/>
                              </a:rPr>
                              <m:t>10</m:t>
                            </m:r>
                          </m:e>
                          <m:sup>
                            <m:r>
                              <a:rPr lang="en-US" b="0" i="1" dirty="0" smtClean="0">
                                <a:solidFill>
                                  <a:schemeClr val="hlink"/>
                                </a:solidFill>
                                <a:latin typeface="Cambria Math" panose="02040503050406030204" pitchFamily="18" charset="0"/>
                                <a:sym typeface="Symbol" pitchFamily="18" charset="2"/>
                              </a:rPr>
                              <m:t>−3</m:t>
                            </m:r>
                          </m:sup>
                        </m:sSup>
                      </m:num>
                      <m:den>
                        <m:r>
                          <a:rPr lang="en-US" i="1" dirty="0">
                            <a:solidFill>
                              <a:schemeClr val="hlink"/>
                            </a:solidFill>
                            <a:latin typeface="Cambria Math" panose="02040503050406030204" pitchFamily="18" charset="0"/>
                            <a:sym typeface="Symbol" pitchFamily="18" charset="2"/>
                          </a:rPr>
                          <m:t>0.08</m:t>
                        </m:r>
                      </m:den>
                    </m:f>
                    <m:r>
                      <a:rPr lang="en-US" i="1" dirty="0">
                        <a:solidFill>
                          <a:schemeClr val="hlink"/>
                        </a:solidFill>
                        <a:latin typeface="Cambria Math" panose="02040503050406030204" pitchFamily="18" charset="0"/>
                        <a:sym typeface="Symbol" pitchFamily="18" charset="2"/>
                      </a:rPr>
                      <m:t>=0.5875 </m:t>
                    </m:r>
                  </m:oMath>
                </a14:m>
                <a:r>
                  <a:rPr lang="en-US" dirty="0">
                    <a:solidFill>
                      <a:schemeClr val="hlink"/>
                    </a:solidFill>
                    <a:latin typeface="Arial" charset="0"/>
                    <a:sym typeface="Symbol" pitchFamily="18" charset="2"/>
                  </a:rPr>
                  <a:t>W</a:t>
                </a:r>
                <a:r>
                  <a:rPr lang="en-US" sz="2400" dirty="0">
                    <a:solidFill>
                      <a:schemeClr val="hlink"/>
                    </a:solidFill>
                    <a:latin typeface="Arial" charset="0"/>
                    <a:sym typeface="Symbol" pitchFamily="18" charset="2"/>
                  </a:rPr>
                  <a:t>.</a:t>
                </a:r>
              </a:p>
            </p:txBody>
          </p:sp>
        </mc:Choice>
        <mc:Fallback xmlns="">
          <p:sp>
            <p:nvSpPr>
              <p:cNvPr id="1359879" name="Text Box 7"/>
              <p:cNvSpPr txBox="1">
                <a:spLocks noRot="1" noChangeAspect="1" noMove="1" noResize="1" noEditPoints="1" noAdjustHandles="1" noChangeArrowheads="1" noChangeShapeType="1" noTextEdit="1"/>
              </p:cNvSpPr>
              <p:nvPr/>
            </p:nvSpPr>
            <p:spPr bwMode="auto">
              <a:xfrm>
                <a:off x="1227138" y="3889376"/>
                <a:ext cx="7048500" cy="607218"/>
              </a:xfrm>
              <a:prstGeom prst="rect">
                <a:avLst/>
              </a:prstGeom>
              <a:blipFill>
                <a:blip r:embed="rId8"/>
                <a:stretch>
                  <a:fillRect l="-864" b="-7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9880" name="Text Box 8"/>
              <p:cNvSpPr txBox="1">
                <a:spLocks noChangeArrowheads="1"/>
              </p:cNvSpPr>
              <p:nvPr/>
            </p:nvSpPr>
            <p:spPr bwMode="auto">
              <a:xfrm>
                <a:off x="1277938" y="4851051"/>
                <a:ext cx="6219825" cy="622222"/>
              </a:xfrm>
              <a:prstGeom prst="rect">
                <a:avLst/>
              </a:prstGeom>
              <a:noFill/>
              <a:ln w="9525">
                <a:noFill/>
                <a:miter lim="800000"/>
                <a:headEnd/>
                <a:tailEnd/>
              </a:ln>
            </p:spPr>
            <p:txBody>
              <a:bodyPr>
                <a:spAutoFit/>
              </a:bodyPr>
              <a:lstStyle/>
              <a:p>
                <a:r>
                  <a:rPr lang="en-US" dirty="0" smtClean="0">
                    <a:solidFill>
                      <a:schemeClr val="hlink"/>
                    </a:solidFill>
                    <a:sym typeface="Symbol" pitchFamily="18" charset="2"/>
                  </a:rPr>
                  <a:t></a:t>
                </a:r>
                <a:r>
                  <a:rPr lang="en-US" sz="2400" dirty="0">
                    <a:solidFill>
                      <a:schemeClr val="hlink"/>
                    </a:solidFill>
                    <a:latin typeface="Arial" charset="0"/>
                  </a:rPr>
                  <a:t>Thus </a:t>
                </a:r>
                <a14:m>
                  <m:oMath xmlns:m="http://schemas.openxmlformats.org/officeDocument/2006/math">
                    <m:r>
                      <a:rPr lang="en-US" sz="2400" i="1" dirty="0" smtClean="0">
                        <a:solidFill>
                          <a:schemeClr val="hlink"/>
                        </a:solidFill>
                        <a:latin typeface="Cambria Math" panose="02040503050406030204" pitchFamily="18" charset="0"/>
                      </a:rPr>
                      <m:t>𝐼</m:t>
                    </m:r>
                    <m:r>
                      <a:rPr lang="en-US" sz="2400" i="1" dirty="0" smtClean="0">
                        <a:solidFill>
                          <a:schemeClr val="hlink"/>
                        </a:solidFill>
                        <a:latin typeface="Cambria Math" panose="02040503050406030204" pitchFamily="18" charset="0"/>
                      </a:rPr>
                      <m:t>=</m:t>
                    </m:r>
                    <m:f>
                      <m:fPr>
                        <m:ctrlPr>
                          <a:rPr lang="en-US" sz="2400" b="0" i="1" dirty="0" smtClean="0">
                            <a:solidFill>
                              <a:schemeClr val="hlink"/>
                            </a:solidFill>
                            <a:latin typeface="Cambria Math" panose="02040503050406030204" pitchFamily="18" charset="0"/>
                          </a:rPr>
                        </m:ctrlPr>
                      </m:fPr>
                      <m:num>
                        <m:sSub>
                          <m:sSubPr>
                            <m:ctrlPr>
                              <a:rPr lang="en-US" sz="2400" b="0" i="1" dirty="0" smtClean="0">
                                <a:solidFill>
                                  <a:schemeClr val="hlink"/>
                                </a:solidFill>
                                <a:latin typeface="Cambria Math" panose="02040503050406030204" pitchFamily="18" charset="0"/>
                              </a:rPr>
                            </m:ctrlPr>
                          </m:sSubPr>
                          <m:e>
                            <m:r>
                              <a:rPr lang="en-US" sz="2400" i="1" dirty="0" smtClean="0">
                                <a:solidFill>
                                  <a:schemeClr val="hlink"/>
                                </a:solidFill>
                                <a:latin typeface="Cambria Math" panose="02040503050406030204" pitchFamily="18" charset="0"/>
                              </a:rPr>
                              <m:t>𝑃</m:t>
                            </m:r>
                          </m:e>
                          <m:sub>
                            <m:r>
                              <a:rPr lang="en-US" sz="2400" b="0" i="1" dirty="0" smtClean="0">
                                <a:solidFill>
                                  <a:schemeClr val="hlink"/>
                                </a:solidFill>
                                <a:latin typeface="Cambria Math" panose="02040503050406030204" pitchFamily="18" charset="0"/>
                              </a:rPr>
                              <m:t>𝐼𝑁</m:t>
                            </m:r>
                          </m:sub>
                        </m:sSub>
                      </m:num>
                      <m:den>
                        <m:r>
                          <a:rPr lang="en-US" sz="2400" i="1" dirty="0" smtClean="0">
                            <a:solidFill>
                              <a:schemeClr val="hlink"/>
                            </a:solidFill>
                            <a:latin typeface="Cambria Math" panose="02040503050406030204" pitchFamily="18" charset="0"/>
                          </a:rPr>
                          <m:t>𝐴</m:t>
                        </m:r>
                      </m:den>
                    </m:f>
                    <m:r>
                      <a:rPr lang="en-US" sz="2400" i="1" dirty="0" smtClean="0">
                        <a:solidFill>
                          <a:schemeClr val="hlink"/>
                        </a:solidFill>
                        <a:latin typeface="Cambria Math" panose="02040503050406030204" pitchFamily="18" charset="0"/>
                      </a:rPr>
                      <m:t>=</m:t>
                    </m:r>
                    <m:f>
                      <m:fPr>
                        <m:ctrlPr>
                          <a:rPr lang="en-US" sz="2400" i="1" dirty="0" smtClean="0">
                            <a:solidFill>
                              <a:schemeClr val="hlink"/>
                            </a:solidFill>
                            <a:latin typeface="Cambria Math" panose="02040503050406030204" pitchFamily="18" charset="0"/>
                            <a:sym typeface="Symbol" pitchFamily="18" charset="2"/>
                          </a:rPr>
                        </m:ctrlPr>
                      </m:fPr>
                      <m:num>
                        <m:r>
                          <a:rPr lang="en-US" sz="2400" i="1" dirty="0" smtClean="0">
                            <a:solidFill>
                              <a:schemeClr val="hlink"/>
                            </a:solidFill>
                            <a:latin typeface="Cambria Math" panose="02040503050406030204" pitchFamily="18" charset="0"/>
                            <a:sym typeface="Symbol" pitchFamily="18" charset="2"/>
                          </a:rPr>
                          <m:t>0.5875 </m:t>
                        </m:r>
                        <m:r>
                          <a:rPr lang="en-US" sz="2400" i="1" dirty="0" smtClean="0">
                            <a:solidFill>
                              <a:schemeClr val="hlink"/>
                            </a:solidFill>
                            <a:latin typeface="Cambria Math" panose="02040503050406030204" pitchFamily="18" charset="0"/>
                            <a:sym typeface="Symbol" pitchFamily="18" charset="2"/>
                          </a:rPr>
                          <m:t>𝑊</m:t>
                        </m:r>
                      </m:num>
                      <m:den>
                        <m:r>
                          <a:rPr lang="en-US" sz="2400" i="1" dirty="0" smtClean="0">
                            <a:solidFill>
                              <a:schemeClr val="hlink"/>
                            </a:solidFill>
                            <a:latin typeface="Cambria Math" panose="02040503050406030204" pitchFamily="18" charset="0"/>
                          </a:rPr>
                          <m:t>6.5</m:t>
                        </m:r>
                        <m:r>
                          <a:rPr lang="en-US" sz="2400" i="1" dirty="0" smtClean="0">
                            <a:solidFill>
                              <a:schemeClr val="hlink"/>
                            </a:solidFill>
                            <a:latin typeface="Cambria Math" panose="02040503050406030204" pitchFamily="18" charset="0"/>
                            <a:sym typeface="Symbol" pitchFamily="18" charset="2"/>
                          </a:rPr>
                          <m:t></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10</m:t>
                            </m:r>
                          </m:e>
                          <m:sup>
                            <m:r>
                              <a:rPr lang="en-US" sz="2400" b="0" i="1" dirty="0" smtClean="0">
                                <a:solidFill>
                                  <a:schemeClr val="hlink"/>
                                </a:solidFill>
                                <a:latin typeface="Cambria Math" panose="02040503050406030204" pitchFamily="18" charset="0"/>
                                <a:sym typeface="Symbol" pitchFamily="18" charset="2"/>
                              </a:rPr>
                              <m:t>−4</m:t>
                            </m:r>
                          </m:sup>
                        </m:sSup>
                        <m:r>
                          <a:rPr lang="en-US" sz="2400" i="1" dirty="0" smtClean="0">
                            <a:solidFill>
                              <a:schemeClr val="hlink"/>
                            </a:solidFill>
                            <a:latin typeface="Cambria Math" panose="02040503050406030204" pitchFamily="18" charset="0"/>
                            <a:sym typeface="Symbol" pitchFamily="18" charset="2"/>
                          </a:rPr>
                          <m:t> </m:t>
                        </m:r>
                        <m:sSup>
                          <m:sSupPr>
                            <m:ctrlPr>
                              <a:rPr lang="en-US" sz="2400" b="0" i="1" dirty="0" smtClean="0">
                                <a:solidFill>
                                  <a:schemeClr val="hlink"/>
                                </a:solidFill>
                                <a:latin typeface="Cambria Math" panose="02040503050406030204" pitchFamily="18" charset="0"/>
                                <a:sym typeface="Symbol" pitchFamily="18" charset="2"/>
                              </a:rPr>
                            </m:ctrlPr>
                          </m:sSupPr>
                          <m:e>
                            <m:r>
                              <a:rPr lang="en-US" sz="2400" i="1" dirty="0" smtClean="0">
                                <a:solidFill>
                                  <a:schemeClr val="hlink"/>
                                </a:solidFill>
                                <a:latin typeface="Cambria Math" panose="02040503050406030204" pitchFamily="18" charset="0"/>
                                <a:sym typeface="Symbol" pitchFamily="18" charset="2"/>
                              </a:rPr>
                              <m:t>𝑚</m:t>
                            </m:r>
                          </m:e>
                          <m:sup>
                            <m:r>
                              <a:rPr lang="en-US" sz="2400" b="0" i="1" dirty="0" smtClean="0">
                                <a:solidFill>
                                  <a:schemeClr val="hlink"/>
                                </a:solidFill>
                                <a:latin typeface="Cambria Math" panose="02040503050406030204" pitchFamily="18" charset="0"/>
                                <a:sym typeface="Symbol" pitchFamily="18" charset="2"/>
                              </a:rPr>
                              <m:t>2</m:t>
                            </m:r>
                          </m:sup>
                        </m:sSup>
                      </m:den>
                    </m:f>
                  </m:oMath>
                </a14:m>
                <a:endParaRPr lang="en-US" sz="2400" baseline="30000" dirty="0">
                  <a:solidFill>
                    <a:schemeClr val="hlink"/>
                  </a:solidFill>
                  <a:latin typeface="Arial" charset="0"/>
                  <a:sym typeface="Symbol" pitchFamily="18" charset="2"/>
                </a:endParaRPr>
              </a:p>
            </p:txBody>
          </p:sp>
        </mc:Choice>
        <mc:Fallback xmlns="">
          <p:sp>
            <p:nvSpPr>
              <p:cNvPr id="1359880" name="Text Box 8"/>
              <p:cNvSpPr txBox="1">
                <a:spLocks noRot="1" noChangeAspect="1" noMove="1" noResize="1" noEditPoints="1" noAdjustHandles="1" noChangeArrowheads="1" noChangeShapeType="1" noTextEdit="1"/>
              </p:cNvSpPr>
              <p:nvPr/>
            </p:nvSpPr>
            <p:spPr bwMode="auto">
              <a:xfrm>
                <a:off x="1277938" y="4851051"/>
                <a:ext cx="6219825" cy="622222"/>
              </a:xfrm>
              <a:prstGeom prst="rect">
                <a:avLst/>
              </a:prstGeom>
              <a:blipFill>
                <a:blip r:embed="rId9"/>
                <a:stretch>
                  <a:fillRect l="-1078" b="-8824"/>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9881" name="Text Box 9"/>
              <p:cNvSpPr txBox="1">
                <a:spLocks noChangeArrowheads="1"/>
              </p:cNvSpPr>
              <p:nvPr/>
            </p:nvSpPr>
            <p:spPr bwMode="auto">
              <a:xfrm>
                <a:off x="2944432" y="5507877"/>
                <a:ext cx="4786313" cy="457200"/>
              </a:xfrm>
              <a:prstGeom prst="rect">
                <a:avLst/>
              </a:prstGeom>
              <a:noFill/>
              <a:ln w="9525">
                <a:noFill/>
                <a:miter lim="800000"/>
                <a:headEnd/>
                <a:tailEnd/>
              </a:ln>
            </p:spPr>
            <p:txBody>
              <a:bodyPr>
                <a:spAutoFit/>
              </a:bodyPr>
              <a:lstStyle/>
              <a:p>
                <a14:m>
                  <m:oMath xmlns:m="http://schemas.openxmlformats.org/officeDocument/2006/math">
                    <m:r>
                      <a:rPr lang="en-US" sz="2400" i="1" dirty="0" smtClean="0">
                        <a:solidFill>
                          <a:schemeClr val="hlink"/>
                        </a:solidFill>
                        <a:latin typeface="Cambria Math" panose="02040503050406030204" pitchFamily="18" charset="0"/>
                      </a:rPr>
                      <m:t>𝐼</m:t>
                    </m:r>
                    <m:r>
                      <a:rPr lang="en-US" sz="2400" i="1" dirty="0" smtClean="0">
                        <a:solidFill>
                          <a:schemeClr val="hlink"/>
                        </a:solidFill>
                        <a:latin typeface="Cambria Math" panose="02040503050406030204" pitchFamily="18" charset="0"/>
                      </a:rPr>
                      <m:t>=900 </m:t>
                    </m:r>
                  </m:oMath>
                </a14:m>
                <a:r>
                  <a:rPr lang="en-US" sz="2400" dirty="0">
                    <a:solidFill>
                      <a:schemeClr val="hlink"/>
                    </a:solidFill>
                    <a:latin typeface="Arial" charset="0"/>
                    <a:sym typeface="Symbol" pitchFamily="18" charset="2"/>
                  </a:rPr>
                  <a:t>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 </a:t>
                </a:r>
                <a14:m>
                  <m:oMath xmlns:m="http://schemas.openxmlformats.org/officeDocument/2006/math">
                    <m:r>
                      <a:rPr lang="en-US" sz="2400" i="1" dirty="0" smtClean="0">
                        <a:solidFill>
                          <a:schemeClr val="hlink"/>
                        </a:solidFill>
                        <a:latin typeface="Cambria Math" panose="02040503050406030204" pitchFamily="18" charset="0"/>
                        <a:sym typeface="Symbol" pitchFamily="18" charset="2"/>
                      </a:rPr>
                      <m:t>=0.90</m:t>
                    </m:r>
                  </m:oMath>
                </a14:m>
                <a:r>
                  <a:rPr lang="en-US" sz="2400" dirty="0">
                    <a:solidFill>
                      <a:schemeClr val="hlink"/>
                    </a:solidFill>
                    <a:latin typeface="Arial" charset="0"/>
                    <a:sym typeface="Symbol" pitchFamily="18" charset="2"/>
                  </a:rPr>
                  <a:t> kW</a:t>
                </a:r>
                <a:r>
                  <a:rPr lang="en-US" sz="2400" baseline="-25000" dirty="0">
                    <a:solidFill>
                      <a:schemeClr val="hlink"/>
                    </a:solidFill>
                    <a:latin typeface="Arial" charset="0"/>
                    <a:sym typeface="Symbol" pitchFamily="18" charset="2"/>
                  </a:rPr>
                  <a:t> </a:t>
                </a:r>
                <a:r>
                  <a:rPr lang="en-US" sz="2400" dirty="0">
                    <a:solidFill>
                      <a:schemeClr val="hlink"/>
                    </a:solidFill>
                    <a:latin typeface="Arial" charset="0"/>
                    <a:sym typeface="Symbol" pitchFamily="18" charset="2"/>
                  </a:rPr>
                  <a:t>m</a:t>
                </a:r>
                <a:r>
                  <a:rPr lang="en-US" sz="2400" baseline="30000" dirty="0">
                    <a:solidFill>
                      <a:schemeClr val="hlink"/>
                    </a:solidFill>
                    <a:latin typeface="Arial" charset="0"/>
                    <a:sym typeface="Symbol" pitchFamily="18" charset="2"/>
                  </a:rPr>
                  <a:t>-2</a:t>
                </a:r>
                <a:r>
                  <a:rPr lang="en-US" sz="2400" dirty="0">
                    <a:solidFill>
                      <a:schemeClr val="hlink"/>
                    </a:solidFill>
                    <a:latin typeface="Arial" charset="0"/>
                    <a:sym typeface="Symbol" pitchFamily="18" charset="2"/>
                  </a:rPr>
                  <a:t>.</a:t>
                </a:r>
              </a:p>
            </p:txBody>
          </p:sp>
        </mc:Choice>
        <mc:Fallback xmlns="">
          <p:sp>
            <p:nvSpPr>
              <p:cNvPr id="1359881" name="Text Box 9"/>
              <p:cNvSpPr txBox="1">
                <a:spLocks noRot="1" noChangeAspect="1" noMove="1" noResize="1" noEditPoints="1" noAdjustHandles="1" noChangeArrowheads="1" noChangeShapeType="1" noTextEdit="1"/>
              </p:cNvSpPr>
              <p:nvPr/>
            </p:nvSpPr>
            <p:spPr bwMode="auto">
              <a:xfrm>
                <a:off x="2944432" y="5507877"/>
                <a:ext cx="4786313" cy="457200"/>
              </a:xfrm>
              <a:prstGeom prst="rect">
                <a:avLst/>
              </a:prstGeom>
              <a:blipFill>
                <a:blip r:embed="rId10"/>
                <a:stretch>
                  <a:fillRect l="-255" t="-9333" b="-32000"/>
                </a:stretch>
              </a:blipFill>
              <a:ln w="9525">
                <a:noFill/>
                <a:miter lim="800000"/>
                <a:headEnd/>
                <a:tailEnd/>
              </a:ln>
            </p:spPr>
            <p:txBody>
              <a:bodyPr/>
              <a:lstStyle/>
              <a:p>
                <a:r>
                  <a:rPr lang="en-US">
                    <a:noFill/>
                  </a:rPr>
                  <a:t> </a:t>
                </a:r>
              </a:p>
            </p:txBody>
          </p:sp>
        </mc:Fallback>
      </mc:AlternateContent>
      <p:sp>
        <p:nvSpPr>
          <p:cNvPr id="90121"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9877"/>
                                        </p:tgtEl>
                                        <p:attrNameLst>
                                          <p:attrName>style.visibility</p:attrName>
                                        </p:attrNameLst>
                                      </p:cBhvr>
                                      <p:to>
                                        <p:strVal val="visible"/>
                                      </p:to>
                                    </p:set>
                                    <p:anim calcmode="lin" valueType="num">
                                      <p:cBhvr additive="base">
                                        <p:cTn id="7" dur="500" fill="hold"/>
                                        <p:tgtEl>
                                          <p:spTgt spid="1359877"/>
                                        </p:tgtEl>
                                        <p:attrNameLst>
                                          <p:attrName>ppt_x</p:attrName>
                                        </p:attrNameLst>
                                      </p:cBhvr>
                                      <p:tavLst>
                                        <p:tav tm="0">
                                          <p:val>
                                            <p:strVal val="#ppt_x"/>
                                          </p:val>
                                        </p:tav>
                                        <p:tav tm="100000">
                                          <p:val>
                                            <p:strVal val="#ppt_x"/>
                                          </p:val>
                                        </p:tav>
                                      </p:tavLst>
                                    </p:anim>
                                    <p:anim calcmode="lin" valueType="num">
                                      <p:cBhvr additive="base">
                                        <p:cTn id="8" dur="500" fill="hold"/>
                                        <p:tgtEl>
                                          <p:spTgt spid="1359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59878"/>
                                        </p:tgtEl>
                                        <p:attrNameLst>
                                          <p:attrName>style.visibility</p:attrName>
                                        </p:attrNameLst>
                                      </p:cBhvr>
                                      <p:to>
                                        <p:strVal val="visible"/>
                                      </p:to>
                                    </p:set>
                                    <p:anim calcmode="lin" valueType="num">
                                      <p:cBhvr additive="base">
                                        <p:cTn id="13" dur="500" fill="hold"/>
                                        <p:tgtEl>
                                          <p:spTgt spid="1359878"/>
                                        </p:tgtEl>
                                        <p:attrNameLst>
                                          <p:attrName>ppt_x</p:attrName>
                                        </p:attrNameLst>
                                      </p:cBhvr>
                                      <p:tavLst>
                                        <p:tav tm="0">
                                          <p:val>
                                            <p:strVal val="1+#ppt_w/2"/>
                                          </p:val>
                                        </p:tav>
                                        <p:tav tm="100000">
                                          <p:val>
                                            <p:strVal val="#ppt_x"/>
                                          </p:val>
                                        </p:tav>
                                      </p:tavLst>
                                    </p:anim>
                                    <p:anim calcmode="lin" valueType="num">
                                      <p:cBhvr additive="base">
                                        <p:cTn id="14" dur="500" fill="hold"/>
                                        <p:tgtEl>
                                          <p:spTgt spid="13598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59879"/>
                                        </p:tgtEl>
                                        <p:attrNameLst>
                                          <p:attrName>style.visibility</p:attrName>
                                        </p:attrNameLst>
                                      </p:cBhvr>
                                      <p:to>
                                        <p:strVal val="visible"/>
                                      </p:to>
                                    </p:set>
                                    <p:anim calcmode="lin" valueType="num">
                                      <p:cBhvr additive="base">
                                        <p:cTn id="19" dur="500" fill="hold"/>
                                        <p:tgtEl>
                                          <p:spTgt spid="1359879"/>
                                        </p:tgtEl>
                                        <p:attrNameLst>
                                          <p:attrName>ppt_x</p:attrName>
                                        </p:attrNameLst>
                                      </p:cBhvr>
                                      <p:tavLst>
                                        <p:tav tm="0">
                                          <p:val>
                                            <p:strVal val="1+#ppt_w/2"/>
                                          </p:val>
                                        </p:tav>
                                        <p:tav tm="100000">
                                          <p:val>
                                            <p:strVal val="#ppt_x"/>
                                          </p:val>
                                        </p:tav>
                                      </p:tavLst>
                                    </p:anim>
                                    <p:anim calcmode="lin" valueType="num">
                                      <p:cBhvr additive="base">
                                        <p:cTn id="20" dur="500" fill="hold"/>
                                        <p:tgtEl>
                                          <p:spTgt spid="13598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59880"/>
                                        </p:tgtEl>
                                        <p:attrNameLst>
                                          <p:attrName>style.visibility</p:attrName>
                                        </p:attrNameLst>
                                      </p:cBhvr>
                                      <p:to>
                                        <p:strVal val="visible"/>
                                      </p:to>
                                    </p:set>
                                    <p:anim calcmode="lin" valueType="num">
                                      <p:cBhvr additive="base">
                                        <p:cTn id="25" dur="500" fill="hold"/>
                                        <p:tgtEl>
                                          <p:spTgt spid="1359880"/>
                                        </p:tgtEl>
                                        <p:attrNameLst>
                                          <p:attrName>ppt_x</p:attrName>
                                        </p:attrNameLst>
                                      </p:cBhvr>
                                      <p:tavLst>
                                        <p:tav tm="0">
                                          <p:val>
                                            <p:strVal val="1+#ppt_w/2"/>
                                          </p:val>
                                        </p:tav>
                                        <p:tav tm="100000">
                                          <p:val>
                                            <p:strVal val="#ppt_x"/>
                                          </p:val>
                                        </p:tav>
                                      </p:tavLst>
                                    </p:anim>
                                    <p:anim calcmode="lin" valueType="num">
                                      <p:cBhvr additive="base">
                                        <p:cTn id="26" dur="500" fill="hold"/>
                                        <p:tgtEl>
                                          <p:spTgt spid="13598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59881"/>
                                        </p:tgtEl>
                                        <p:attrNameLst>
                                          <p:attrName>style.visibility</p:attrName>
                                        </p:attrNameLst>
                                      </p:cBhvr>
                                      <p:to>
                                        <p:strVal val="visible"/>
                                      </p:to>
                                    </p:set>
                                    <p:anim calcmode="lin" valueType="num">
                                      <p:cBhvr additive="base">
                                        <p:cTn id="31" dur="500" fill="hold"/>
                                        <p:tgtEl>
                                          <p:spTgt spid="1359881"/>
                                        </p:tgtEl>
                                        <p:attrNameLst>
                                          <p:attrName>ppt_x</p:attrName>
                                        </p:attrNameLst>
                                      </p:cBhvr>
                                      <p:tavLst>
                                        <p:tav tm="0">
                                          <p:val>
                                            <p:strVal val="1+#ppt_w/2"/>
                                          </p:val>
                                        </p:tav>
                                        <p:tav tm="100000">
                                          <p:val>
                                            <p:strVal val="#ppt_x"/>
                                          </p:val>
                                        </p:tav>
                                      </p:tavLst>
                                    </p:anim>
                                    <p:anim calcmode="lin" valueType="num">
                                      <p:cBhvr additive="base">
                                        <p:cTn id="32" dur="500" fill="hold"/>
                                        <p:tgtEl>
                                          <p:spTgt spid="13598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8" grpId="0"/>
      <p:bldP spid="1359879" grpId="0"/>
      <p:bldP spid="1359880" grpId="0"/>
      <p:bldP spid="135988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8" name="Rectangle 8"/>
          <p:cNvSpPr>
            <a:spLocks noChangeArrowheads="1"/>
          </p:cNvSpPr>
          <p:nvPr/>
        </p:nvSpPr>
        <p:spPr bwMode="auto">
          <a:xfrm>
            <a:off x="685800" y="4776788"/>
            <a:ext cx="7766050" cy="2081212"/>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20000"/>
              </a:spcBef>
            </a:pPr>
            <a:r>
              <a:rPr lang="en-US" sz="2400" b="1">
                <a:latin typeface="Arial" charset="0"/>
                <a:sym typeface="Symbol" pitchFamily="18" charset="2"/>
              </a:rPr>
              <a:t></a:t>
            </a:r>
            <a:r>
              <a:rPr lang="en-US" sz="2400">
                <a:latin typeface="Arial" charset="0"/>
                <a:sym typeface="Symbol" pitchFamily="18" charset="2"/>
              </a:rPr>
              <a:t>Do NOT use latitude as a reason for this question.</a:t>
            </a:r>
          </a:p>
          <a:p>
            <a:pPr>
              <a:spcBef>
                <a:spcPct val="20000"/>
              </a:spcBef>
            </a:pPr>
            <a:r>
              <a:rPr lang="en-US" sz="2400" b="1">
                <a:latin typeface="Arial" charset="0"/>
                <a:sym typeface="Symbol" pitchFamily="18" charset="2"/>
              </a:rPr>
              <a:t></a:t>
            </a:r>
            <a:r>
              <a:rPr lang="en-US" sz="2400">
                <a:latin typeface="Arial" charset="0"/>
                <a:sym typeface="Symbol" pitchFamily="18" charset="2"/>
              </a:rPr>
              <a:t>The question specifically states that it is concerned with only a </a:t>
            </a:r>
            <a:r>
              <a:rPr lang="en-US" sz="2400" i="1">
                <a:latin typeface="Arial" charset="0"/>
                <a:sym typeface="Symbol" pitchFamily="18" charset="2"/>
              </a:rPr>
              <a:t>particular</a:t>
            </a:r>
            <a:r>
              <a:rPr lang="en-US" sz="2400">
                <a:latin typeface="Arial" charset="0"/>
                <a:sym typeface="Symbol" pitchFamily="18" charset="2"/>
              </a:rPr>
              <a:t> region having a variation, so its latitude does not change.</a:t>
            </a:r>
          </a:p>
        </p:txBody>
      </p:sp>
      <p:sp>
        <p:nvSpPr>
          <p:cNvPr id="911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1140" name="Rectangle 4"/>
          <p:cNvSpPr>
            <a:spLocks noChangeArrowheads="1"/>
          </p:cNvSpPr>
          <p:nvPr/>
        </p:nvSpPr>
        <p:spPr bwMode="auto">
          <a:xfrm>
            <a:off x="685800" y="1860550"/>
            <a:ext cx="7772400" cy="29654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6192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8488" y="1895475"/>
            <a:ext cx="8010525" cy="1631950"/>
          </a:xfrm>
          <a:prstGeom prst="rect">
            <a:avLst/>
          </a:prstGeom>
          <a:noFill/>
          <a:ln w="9525">
            <a:noFill/>
            <a:miter lim="800000"/>
            <a:headEnd/>
            <a:tailEnd/>
          </a:ln>
        </p:spPr>
      </p:pic>
      <p:sp>
        <p:nvSpPr>
          <p:cNvPr id="1361926" name="Text Box 6"/>
          <p:cNvSpPr txBox="1">
            <a:spLocks noChangeArrowheads="1"/>
          </p:cNvSpPr>
          <p:nvPr/>
        </p:nvSpPr>
        <p:spPr bwMode="auto">
          <a:xfrm>
            <a:off x="1266825" y="2557463"/>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Cloud cover variation is one reason.</a:t>
            </a:r>
          </a:p>
        </p:txBody>
      </p:sp>
      <p:sp>
        <p:nvSpPr>
          <p:cNvPr id="1361927" name="Text Box 7"/>
          <p:cNvSpPr txBox="1">
            <a:spLocks noChangeArrowheads="1"/>
          </p:cNvSpPr>
          <p:nvPr/>
        </p:nvSpPr>
        <p:spPr bwMode="auto">
          <a:xfrm>
            <a:off x="1281113" y="2992438"/>
            <a:ext cx="70485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Season is another reason.</a:t>
            </a:r>
          </a:p>
        </p:txBody>
      </p:sp>
      <p:sp>
        <p:nvSpPr>
          <p:cNvPr id="1361929" name="Line 9"/>
          <p:cNvSpPr>
            <a:spLocks noChangeShapeType="1"/>
          </p:cNvSpPr>
          <p:nvPr/>
        </p:nvSpPr>
        <p:spPr bwMode="auto">
          <a:xfrm>
            <a:off x="6210300" y="2276475"/>
            <a:ext cx="1443038" cy="0"/>
          </a:xfrm>
          <a:prstGeom prst="line">
            <a:avLst/>
          </a:prstGeom>
          <a:noFill/>
          <a:ln w="28575">
            <a:solidFill>
              <a:srgbClr val="FF0000"/>
            </a:solidFill>
            <a:round/>
            <a:headEnd/>
            <a:tailEnd/>
          </a:ln>
        </p:spPr>
        <p:txBody>
          <a:bodyPr/>
          <a:lstStyle/>
          <a:p>
            <a:endParaRPr lang="en-US"/>
          </a:p>
        </p:txBody>
      </p:sp>
      <p:sp>
        <p:nvSpPr>
          <p:cNvPr id="91145"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1361931" name="Picture 11" descr="800px-North_season"/>
          <p:cNvPicPr>
            <a:picLocks noChangeAspect="1" noChangeArrowheads="1"/>
          </p:cNvPicPr>
          <p:nvPr/>
        </p:nvPicPr>
        <p:blipFill>
          <a:blip r:embed="rId8" cstate="print"/>
          <a:srcRect/>
          <a:stretch>
            <a:fillRect/>
          </a:stretch>
        </p:blipFill>
        <p:spPr bwMode="auto">
          <a:xfrm>
            <a:off x="5387975" y="3194050"/>
            <a:ext cx="3214688" cy="1768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25"/>
                                        </p:tgtEl>
                                        <p:attrNameLst>
                                          <p:attrName>style.visibility</p:attrName>
                                        </p:attrNameLst>
                                      </p:cBhvr>
                                      <p:to>
                                        <p:strVal val="visible"/>
                                      </p:to>
                                    </p:set>
                                    <p:anim calcmode="lin" valueType="num">
                                      <p:cBhvr additive="base">
                                        <p:cTn id="7" dur="500" fill="hold"/>
                                        <p:tgtEl>
                                          <p:spTgt spid="1361925"/>
                                        </p:tgtEl>
                                        <p:attrNameLst>
                                          <p:attrName>ppt_x</p:attrName>
                                        </p:attrNameLst>
                                      </p:cBhvr>
                                      <p:tavLst>
                                        <p:tav tm="0">
                                          <p:val>
                                            <p:strVal val="#ppt_x"/>
                                          </p:val>
                                        </p:tav>
                                        <p:tav tm="100000">
                                          <p:val>
                                            <p:strVal val="#ppt_x"/>
                                          </p:val>
                                        </p:tav>
                                      </p:tavLst>
                                    </p:anim>
                                    <p:anim calcmode="lin" valueType="num">
                                      <p:cBhvr additive="base">
                                        <p:cTn id="8" dur="500" fill="hold"/>
                                        <p:tgtEl>
                                          <p:spTgt spid="13619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61926"/>
                                        </p:tgtEl>
                                        <p:attrNameLst>
                                          <p:attrName>style.visibility</p:attrName>
                                        </p:attrNameLst>
                                      </p:cBhvr>
                                      <p:to>
                                        <p:strVal val="visible"/>
                                      </p:to>
                                    </p:set>
                                    <p:anim calcmode="lin" valueType="num">
                                      <p:cBhvr additive="base">
                                        <p:cTn id="13" dur="500" fill="hold"/>
                                        <p:tgtEl>
                                          <p:spTgt spid="1361926"/>
                                        </p:tgtEl>
                                        <p:attrNameLst>
                                          <p:attrName>ppt_x</p:attrName>
                                        </p:attrNameLst>
                                      </p:cBhvr>
                                      <p:tavLst>
                                        <p:tav tm="0">
                                          <p:val>
                                            <p:strVal val="1+#ppt_w/2"/>
                                          </p:val>
                                        </p:tav>
                                        <p:tav tm="100000">
                                          <p:val>
                                            <p:strVal val="#ppt_x"/>
                                          </p:val>
                                        </p:tav>
                                      </p:tavLst>
                                    </p:anim>
                                    <p:anim calcmode="lin" valueType="num">
                                      <p:cBhvr additive="base">
                                        <p:cTn id="14" dur="500" fill="hold"/>
                                        <p:tgtEl>
                                          <p:spTgt spid="13619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1927"/>
                                        </p:tgtEl>
                                        <p:attrNameLst>
                                          <p:attrName>style.visibility</p:attrName>
                                        </p:attrNameLst>
                                      </p:cBhvr>
                                      <p:to>
                                        <p:strVal val="visible"/>
                                      </p:to>
                                    </p:set>
                                    <p:anim calcmode="lin" valueType="num">
                                      <p:cBhvr additive="base">
                                        <p:cTn id="19" dur="500" fill="hold"/>
                                        <p:tgtEl>
                                          <p:spTgt spid="1361927"/>
                                        </p:tgtEl>
                                        <p:attrNameLst>
                                          <p:attrName>ppt_x</p:attrName>
                                        </p:attrNameLst>
                                      </p:cBhvr>
                                      <p:tavLst>
                                        <p:tav tm="0">
                                          <p:val>
                                            <p:strVal val="1+#ppt_w/2"/>
                                          </p:val>
                                        </p:tav>
                                        <p:tav tm="100000">
                                          <p:val>
                                            <p:strVal val="#ppt_x"/>
                                          </p:val>
                                        </p:tav>
                                      </p:tavLst>
                                    </p:anim>
                                    <p:anim calcmode="lin" valueType="num">
                                      <p:cBhvr additive="base">
                                        <p:cTn id="20" dur="500" fill="hold"/>
                                        <p:tgtEl>
                                          <p:spTgt spid="13619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par>
                                <p:cTn id="21" presetID="53" presetClass="entr" presetSubtype="0" fill="hold" nodeType="withEffect">
                                  <p:stCondLst>
                                    <p:cond delay="0"/>
                                  </p:stCondLst>
                                  <p:childTnLst>
                                    <p:set>
                                      <p:cBhvr>
                                        <p:cTn id="22" dur="1" fill="hold">
                                          <p:stCondLst>
                                            <p:cond delay="0"/>
                                          </p:stCondLst>
                                        </p:cTn>
                                        <p:tgtEl>
                                          <p:spTgt spid="1361931"/>
                                        </p:tgtEl>
                                        <p:attrNameLst>
                                          <p:attrName>style.visibility</p:attrName>
                                        </p:attrNameLst>
                                      </p:cBhvr>
                                      <p:to>
                                        <p:strVal val="visible"/>
                                      </p:to>
                                    </p:set>
                                    <p:anim calcmode="lin" valueType="num">
                                      <p:cBhvr>
                                        <p:cTn id="23" dur="500" fill="hold"/>
                                        <p:tgtEl>
                                          <p:spTgt spid="1361931"/>
                                        </p:tgtEl>
                                        <p:attrNameLst>
                                          <p:attrName>ppt_w</p:attrName>
                                        </p:attrNameLst>
                                      </p:cBhvr>
                                      <p:tavLst>
                                        <p:tav tm="0">
                                          <p:val>
                                            <p:fltVal val="0"/>
                                          </p:val>
                                        </p:tav>
                                        <p:tav tm="100000">
                                          <p:val>
                                            <p:strVal val="#ppt_w"/>
                                          </p:val>
                                        </p:tav>
                                      </p:tavLst>
                                    </p:anim>
                                    <p:anim calcmode="lin" valueType="num">
                                      <p:cBhvr>
                                        <p:cTn id="24" dur="500" fill="hold"/>
                                        <p:tgtEl>
                                          <p:spTgt spid="1361931"/>
                                        </p:tgtEl>
                                        <p:attrNameLst>
                                          <p:attrName>ppt_h</p:attrName>
                                        </p:attrNameLst>
                                      </p:cBhvr>
                                      <p:tavLst>
                                        <p:tav tm="0">
                                          <p:val>
                                            <p:fltVal val="0"/>
                                          </p:val>
                                        </p:tav>
                                        <p:tav tm="100000">
                                          <p:val>
                                            <p:strVal val="#ppt_h"/>
                                          </p:val>
                                        </p:tav>
                                      </p:tavLst>
                                    </p:anim>
                                    <p:animEffect transition="in" filter="fade">
                                      <p:cBhvr>
                                        <p:cTn id="25" dur="500"/>
                                        <p:tgtEl>
                                          <p:spTgt spid="136193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61928">
                                            <p:txEl>
                                              <p:pRg st="1" end="1"/>
                                            </p:txEl>
                                          </p:spTgt>
                                        </p:tgtEl>
                                        <p:attrNameLst>
                                          <p:attrName>style.visibility</p:attrName>
                                        </p:attrNameLst>
                                      </p:cBhvr>
                                      <p:to>
                                        <p:strVal val="visible"/>
                                      </p:to>
                                    </p:set>
                                    <p:anim calcmode="lin" valueType="num">
                                      <p:cBhvr additive="base">
                                        <p:cTn id="30" dur="500" fill="hold"/>
                                        <p:tgtEl>
                                          <p:spTgt spid="1361928">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619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61928">
                                            <p:txEl>
                                              <p:pRg st="2" end="2"/>
                                            </p:txEl>
                                          </p:spTgt>
                                        </p:tgtEl>
                                        <p:attrNameLst>
                                          <p:attrName>style.visibility</p:attrName>
                                        </p:attrNameLst>
                                      </p:cBhvr>
                                      <p:to>
                                        <p:strVal val="visible"/>
                                      </p:to>
                                    </p:set>
                                    <p:anim calcmode="lin" valueType="num">
                                      <p:cBhvr additive="base">
                                        <p:cTn id="36" dur="500" fill="hold"/>
                                        <p:tgtEl>
                                          <p:spTgt spid="136192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619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61929"/>
                                        </p:tgtEl>
                                        <p:attrNameLst>
                                          <p:attrName>style.visibility</p:attrName>
                                        </p:attrNameLst>
                                      </p:cBhvr>
                                      <p:to>
                                        <p:strVal val="visible"/>
                                      </p:to>
                                    </p:set>
                                    <p:animEffect transition="in" filter="wipe(left)">
                                      <p:cBhvr>
                                        <p:cTn id="42" dur="500"/>
                                        <p:tgtEl>
                                          <p:spTgt spid="1361929"/>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26" grpId="0"/>
      <p:bldP spid="1361927" grpId="0"/>
      <p:bldP spid="136192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63972" name="Rectangle 4"/>
          <p:cNvSpPr>
            <a:spLocks noChangeArrowheads="1"/>
          </p:cNvSpPr>
          <p:nvPr/>
        </p:nvSpPr>
        <p:spPr bwMode="auto">
          <a:xfrm>
            <a:off x="685800" y="1871663"/>
            <a:ext cx="7772400" cy="4986337"/>
          </a:xfrm>
          <a:prstGeom prst="rect">
            <a:avLst/>
          </a:prstGeom>
          <a:solidFill>
            <a:srgbClr val="CCFFCC"/>
          </a:solidFill>
          <a:ln w="9525">
            <a:noFill/>
            <a:miter lim="800000"/>
            <a:headEnd/>
            <a:tailEnd/>
          </a:ln>
        </p:spPr>
        <p:txBody>
          <a:bodyPr/>
          <a:lstStyle/>
          <a:p>
            <a:r>
              <a:rPr lang="en-US" sz="2400">
                <a:latin typeface="Arial" charset="0"/>
              </a:rPr>
              <a:t>PRACTICE: Draw a Sankey diagram for a photovoltaic cell having an efficiency of 18%.</a:t>
            </a:r>
          </a:p>
          <a:p>
            <a:endParaRPr lang="en-US" sz="2400">
              <a:latin typeface="Arial" charset="0"/>
            </a:endParaRPr>
          </a:p>
          <a:p>
            <a:endParaRPr lang="en-US" sz="2400">
              <a:latin typeface="Arial" charset="0"/>
            </a:endParaRPr>
          </a:p>
          <a:p>
            <a:endParaRPr lang="en-US" sz="2400">
              <a:latin typeface="Arial" charset="0"/>
            </a:endParaRPr>
          </a:p>
          <a:p>
            <a:endParaRPr lang="en-US" sz="2400">
              <a:latin typeface="Arial" charset="0"/>
            </a:endParaRPr>
          </a:p>
          <a:p>
            <a:r>
              <a:rPr lang="en-US" sz="2400">
                <a:latin typeface="Arial" charset="0"/>
                <a:sym typeface="Symbol" pitchFamily="18" charset="2"/>
              </a:rPr>
              <a:t></a:t>
            </a:r>
            <a:r>
              <a:rPr lang="en-US" sz="2400">
                <a:latin typeface="Arial" charset="0"/>
              </a:rPr>
              <a:t>Note the approximate proportions.</a:t>
            </a:r>
            <a:r>
              <a:rPr lang="en-US" sz="2400">
                <a:latin typeface="Arial" charset="0"/>
                <a:sym typeface="Symbol" pitchFamily="18" charset="2"/>
              </a:rPr>
              <a:t> </a:t>
            </a:r>
          </a:p>
          <a:p>
            <a:r>
              <a:rPr lang="en-US" sz="2400">
                <a:latin typeface="Arial" charset="0"/>
                <a:sym typeface="Symbol" pitchFamily="18" charset="2"/>
              </a:rPr>
              <a:t></a:t>
            </a:r>
            <a:r>
              <a:rPr lang="en-US" sz="2400">
                <a:latin typeface="Arial" charset="0"/>
              </a:rPr>
              <a:t>Perhaps, like the nuclear reactor,                                    we could also show the energy                                    needed to process the materials                                       that go into making a photovoltaic                                    cell.</a:t>
            </a:r>
          </a:p>
        </p:txBody>
      </p:sp>
      <p:grpSp>
        <p:nvGrpSpPr>
          <p:cNvPr id="2" name="Group 5"/>
          <p:cNvGrpSpPr>
            <a:grpSpLocks/>
          </p:cNvGrpSpPr>
          <p:nvPr/>
        </p:nvGrpSpPr>
        <p:grpSpPr bwMode="auto">
          <a:xfrm>
            <a:off x="1601788" y="2682875"/>
            <a:ext cx="3200400" cy="1298575"/>
            <a:chOff x="819" y="2177"/>
            <a:chExt cx="2206" cy="1355"/>
          </a:xfrm>
        </p:grpSpPr>
        <p:sp>
          <p:nvSpPr>
            <p:cNvPr id="92172" name="AutoShape 6"/>
            <p:cNvSpPr>
              <a:spLocks noChangeArrowheads="1"/>
            </p:cNvSpPr>
            <p:nvPr/>
          </p:nvSpPr>
          <p:spPr bwMode="auto">
            <a:xfrm>
              <a:off x="819" y="2213"/>
              <a:ext cx="2206" cy="1319"/>
            </a:xfrm>
            <a:prstGeom prst="chevron">
              <a:avLst>
                <a:gd name="adj" fmla="val 41812"/>
              </a:avLst>
            </a:prstGeom>
            <a:solidFill>
              <a:srgbClr val="006600"/>
            </a:solidFill>
            <a:ln w="9525">
              <a:solidFill>
                <a:schemeClr val="tx1"/>
              </a:solidFill>
              <a:miter lim="800000"/>
              <a:headEnd/>
              <a:tailEnd/>
            </a:ln>
          </p:spPr>
          <p:txBody>
            <a:bodyPr wrap="none" anchor="ctr"/>
            <a:lstStyle/>
            <a:p>
              <a:endParaRPr lang="en-US"/>
            </a:p>
          </p:txBody>
        </p:sp>
        <p:sp>
          <p:nvSpPr>
            <p:cNvPr id="92173" name="Text Box 7"/>
            <p:cNvSpPr txBox="1">
              <a:spLocks noChangeArrowheads="1"/>
            </p:cNvSpPr>
            <p:nvPr/>
          </p:nvSpPr>
          <p:spPr bwMode="auto">
            <a:xfrm>
              <a:off x="1322" y="2177"/>
              <a:ext cx="1116" cy="1050"/>
            </a:xfrm>
            <a:prstGeom prst="rect">
              <a:avLst/>
            </a:prstGeom>
            <a:noFill/>
            <a:ln w="9525">
              <a:noFill/>
              <a:miter lim="800000"/>
              <a:headEnd/>
              <a:tailEnd/>
            </a:ln>
          </p:spPr>
          <p:txBody>
            <a:bodyPr>
              <a:spAutoFit/>
            </a:bodyPr>
            <a:lstStyle/>
            <a:p>
              <a:r>
                <a:rPr lang="en-US" b="1">
                  <a:solidFill>
                    <a:schemeClr val="bg1"/>
                  </a:solidFill>
                </a:rPr>
                <a:t>ENERGY IN INCIDENT SUNLIGHT</a:t>
              </a:r>
            </a:p>
          </p:txBody>
        </p:sp>
      </p:grpSp>
      <p:grpSp>
        <p:nvGrpSpPr>
          <p:cNvPr id="3" name="Group 8"/>
          <p:cNvGrpSpPr>
            <a:grpSpLocks/>
          </p:cNvGrpSpPr>
          <p:nvPr/>
        </p:nvGrpSpPr>
        <p:grpSpPr bwMode="auto">
          <a:xfrm>
            <a:off x="3910013" y="2671763"/>
            <a:ext cx="3957637" cy="396875"/>
            <a:chOff x="2463" y="2171"/>
            <a:chExt cx="2493" cy="418"/>
          </a:xfrm>
        </p:grpSpPr>
        <p:sp>
          <p:nvSpPr>
            <p:cNvPr id="92170" name="AutoShape 9"/>
            <p:cNvSpPr>
              <a:spLocks noChangeArrowheads="1"/>
            </p:cNvSpPr>
            <p:nvPr/>
          </p:nvSpPr>
          <p:spPr bwMode="auto">
            <a:xfrm>
              <a:off x="2463" y="2213"/>
              <a:ext cx="2493" cy="296"/>
            </a:xfrm>
            <a:prstGeom prst="homePlate">
              <a:avLst>
                <a:gd name="adj" fmla="val 102549"/>
              </a:avLst>
            </a:prstGeom>
            <a:solidFill>
              <a:srgbClr val="FF00FF"/>
            </a:solidFill>
            <a:ln w="9525">
              <a:solidFill>
                <a:schemeClr val="tx1"/>
              </a:solidFill>
              <a:miter lim="800000"/>
              <a:headEnd/>
              <a:tailEnd/>
            </a:ln>
          </p:spPr>
          <p:txBody>
            <a:bodyPr wrap="none" anchor="ctr"/>
            <a:lstStyle/>
            <a:p>
              <a:endParaRPr lang="en-US"/>
            </a:p>
          </p:txBody>
        </p:sp>
        <p:sp>
          <p:nvSpPr>
            <p:cNvPr id="92171" name="Text Box 10"/>
            <p:cNvSpPr txBox="1">
              <a:spLocks noChangeArrowheads="1"/>
            </p:cNvSpPr>
            <p:nvPr/>
          </p:nvSpPr>
          <p:spPr bwMode="auto">
            <a:xfrm>
              <a:off x="2473" y="2171"/>
              <a:ext cx="1940" cy="418"/>
            </a:xfrm>
            <a:prstGeom prst="rect">
              <a:avLst/>
            </a:prstGeom>
            <a:noFill/>
            <a:ln w="9525">
              <a:noFill/>
              <a:miter lim="800000"/>
              <a:headEnd/>
              <a:tailEnd/>
            </a:ln>
          </p:spPr>
          <p:txBody>
            <a:bodyPr wrap="none">
              <a:spAutoFit/>
            </a:bodyPr>
            <a:lstStyle/>
            <a:p>
              <a:r>
                <a:rPr lang="en-US" b="1"/>
                <a:t>USEABLE ELECTRICITY</a:t>
              </a:r>
            </a:p>
          </p:txBody>
        </p:sp>
      </p:grpSp>
      <p:grpSp>
        <p:nvGrpSpPr>
          <p:cNvPr id="4" name="Group 11"/>
          <p:cNvGrpSpPr>
            <a:grpSpLocks/>
          </p:cNvGrpSpPr>
          <p:nvPr/>
        </p:nvGrpSpPr>
        <p:grpSpPr bwMode="auto">
          <a:xfrm>
            <a:off x="3914775" y="2992438"/>
            <a:ext cx="3484563" cy="3278187"/>
            <a:chOff x="2466" y="2189"/>
            <a:chExt cx="2195" cy="2065"/>
          </a:xfrm>
        </p:grpSpPr>
        <p:sp>
          <p:nvSpPr>
            <p:cNvPr id="92168" name="AutoShape 12"/>
            <p:cNvSpPr>
              <a:spLocks noChangeArrowheads="1"/>
            </p:cNvSpPr>
            <p:nvPr/>
          </p:nvSpPr>
          <p:spPr bwMode="auto">
            <a:xfrm rot="5400000">
              <a:off x="2533" y="2125"/>
              <a:ext cx="2062" cy="2195"/>
            </a:xfrm>
            <a:custGeom>
              <a:avLst/>
              <a:gdLst>
                <a:gd name="T0" fmla="*/ 1444 w 21600"/>
                <a:gd name="T1" fmla="*/ 0 h 21600"/>
                <a:gd name="T2" fmla="*/ 1444 w 21600"/>
                <a:gd name="T3" fmla="*/ 1236 h 21600"/>
                <a:gd name="T4" fmla="*/ 309 w 21600"/>
                <a:gd name="T5" fmla="*/ 2195 h 21600"/>
                <a:gd name="T6" fmla="*/ 2062 w 21600"/>
                <a:gd name="T7" fmla="*/ 618 h 21600"/>
                <a:gd name="T8" fmla="*/ 17694720 60000 65536"/>
                <a:gd name="T9" fmla="*/ 5898240 60000 65536"/>
                <a:gd name="T10" fmla="*/ 5898240 60000 65536"/>
                <a:gd name="T11" fmla="*/ 0 60000 65536"/>
                <a:gd name="T12" fmla="*/ 12424 w 21600"/>
                <a:gd name="T13" fmla="*/ 2913 h 21600"/>
                <a:gd name="T14" fmla="*/ 18227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
          <p:nvSpPr>
            <p:cNvPr id="92169" name="Text Box 13"/>
            <p:cNvSpPr txBox="1">
              <a:spLocks noChangeArrowheads="1"/>
            </p:cNvSpPr>
            <p:nvPr/>
          </p:nvSpPr>
          <p:spPr bwMode="auto">
            <a:xfrm>
              <a:off x="2472" y="2189"/>
              <a:ext cx="1172" cy="250"/>
            </a:xfrm>
            <a:prstGeom prst="rect">
              <a:avLst/>
            </a:prstGeom>
            <a:noFill/>
            <a:ln w="9525">
              <a:noFill/>
              <a:miter lim="800000"/>
              <a:headEnd/>
              <a:tailEnd/>
            </a:ln>
          </p:spPr>
          <p:txBody>
            <a:bodyPr wrap="none">
              <a:spAutoFit/>
            </a:bodyPr>
            <a:lstStyle/>
            <a:p>
              <a:r>
                <a:rPr lang="en-US" b="1"/>
                <a:t>WASTED HEAT</a:t>
              </a:r>
            </a:p>
          </p:txBody>
        </p:sp>
      </p:grpSp>
      <p:sp>
        <p:nvSpPr>
          <p:cNvPr id="92167" name="Rectangle 14"/>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3972">
                                            <p:txEl>
                                              <p:pRg st="0" end="0"/>
                                            </p:txEl>
                                          </p:spTgt>
                                        </p:tgtEl>
                                        <p:attrNameLst>
                                          <p:attrName>style.visibility</p:attrName>
                                        </p:attrNameLst>
                                      </p:cBhvr>
                                      <p:to>
                                        <p:strVal val="visible"/>
                                      </p:to>
                                    </p:set>
                                    <p:anim calcmode="lin" valueType="num">
                                      <p:cBhvr additive="base">
                                        <p:cTn id="7" dur="500" fill="hold"/>
                                        <p:tgtEl>
                                          <p:spTgt spid="136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3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63972">
                                            <p:txEl>
                                              <p:pRg st="5" end="5"/>
                                            </p:txEl>
                                          </p:spTgt>
                                        </p:tgtEl>
                                        <p:attrNameLst>
                                          <p:attrName>style.visibility</p:attrName>
                                        </p:attrNameLst>
                                      </p:cBhvr>
                                      <p:to>
                                        <p:strVal val="visible"/>
                                      </p:to>
                                    </p:set>
                                    <p:anim calcmode="lin" valueType="num">
                                      <p:cBhvr additive="base">
                                        <p:cTn id="28" dur="500" fill="hold"/>
                                        <p:tgtEl>
                                          <p:spTgt spid="1363972">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639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63972">
                                            <p:txEl>
                                              <p:pRg st="6" end="6"/>
                                            </p:txEl>
                                          </p:spTgt>
                                        </p:tgtEl>
                                        <p:attrNameLst>
                                          <p:attrName>style.visibility</p:attrName>
                                        </p:attrNameLst>
                                      </p:cBhvr>
                                      <p:to>
                                        <p:strVal val="visible"/>
                                      </p:to>
                                    </p:set>
                                    <p:anim calcmode="lin" valueType="num">
                                      <p:cBhvr additive="base">
                                        <p:cTn id="34" dur="500" fill="hold"/>
                                        <p:tgtEl>
                                          <p:spTgt spid="136397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639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 – heating panels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a:t>
            </a:r>
            <a:r>
              <a:rPr lang="en-US" sz="2400" b="1">
                <a:solidFill>
                  <a:srgbClr val="000000"/>
                </a:solidFill>
                <a:latin typeface="Arial" charset="0"/>
                <a:ea typeface="Calibri" pitchFamily="34" charset="0"/>
                <a:cs typeface="Times New Roman" pitchFamily="18" charset="0"/>
              </a:rPr>
              <a:t>heating panel</a:t>
            </a:r>
            <a:r>
              <a:rPr lang="en-US" sz="2400">
                <a:solidFill>
                  <a:srgbClr val="000000"/>
                </a:solidFill>
                <a:latin typeface="Arial" charset="0"/>
                <a:ea typeface="Calibri" pitchFamily="34" charset="0"/>
                <a:cs typeface="Times New Roman" pitchFamily="18" charset="0"/>
              </a:rPr>
              <a:t>                                                   converts sunlight                                                          directly into heat.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slower the water                                                         is circulated, the                                                             hotter it can get.</a:t>
            </a:r>
          </a:p>
        </p:txBody>
      </p:sp>
      <p:sp>
        <p:nvSpPr>
          <p:cNvPr id="931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2746375" y="3797300"/>
            <a:ext cx="5137150" cy="1219200"/>
            <a:chOff x="1775" y="2802"/>
            <a:chExt cx="3236" cy="768"/>
          </a:xfrm>
        </p:grpSpPr>
        <p:sp>
          <p:nvSpPr>
            <p:cNvPr id="93217" name="Freeform 5"/>
            <p:cNvSpPr>
              <a:spLocks/>
            </p:cNvSpPr>
            <p:nvPr/>
          </p:nvSpPr>
          <p:spPr bwMode="auto">
            <a:xfrm>
              <a:off x="1775" y="2823"/>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hlink"/>
            </a:solidFill>
            <a:ln w="76200" cmpd="sng">
              <a:solidFill>
                <a:schemeClr val="hlink"/>
              </a:solidFill>
              <a:round/>
              <a:headEnd/>
              <a:tailEnd/>
            </a:ln>
          </p:spPr>
          <p:txBody>
            <a:bodyPr/>
            <a:lstStyle/>
            <a:p>
              <a:endParaRPr lang="en-US"/>
            </a:p>
          </p:txBody>
        </p:sp>
        <p:sp>
          <p:nvSpPr>
            <p:cNvPr id="93218" name="Freeform 6"/>
            <p:cNvSpPr>
              <a:spLocks/>
            </p:cNvSpPr>
            <p:nvPr/>
          </p:nvSpPr>
          <p:spPr bwMode="auto">
            <a:xfrm>
              <a:off x="1775" y="2802"/>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noFill/>
            <a:ln w="9525">
              <a:solidFill>
                <a:schemeClr val="tx1"/>
              </a:solidFill>
              <a:round/>
              <a:headEnd/>
              <a:tailEnd/>
            </a:ln>
          </p:spPr>
          <p:txBody>
            <a:bodyPr/>
            <a:lstStyle/>
            <a:p>
              <a:endParaRPr lang="en-US"/>
            </a:p>
          </p:txBody>
        </p:sp>
      </p:grpSp>
      <p:sp>
        <p:nvSpPr>
          <p:cNvPr id="1370119" name="Freeform 7"/>
          <p:cNvSpPr>
            <a:spLocks/>
          </p:cNvSpPr>
          <p:nvPr/>
        </p:nvSpPr>
        <p:spPr bwMode="auto">
          <a:xfrm>
            <a:off x="2760663" y="3789363"/>
            <a:ext cx="5137150" cy="1185862"/>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tx1"/>
          </a:solidFill>
          <a:ln w="9525">
            <a:solidFill>
              <a:schemeClr val="tx1"/>
            </a:solidFill>
            <a:round/>
            <a:headEnd/>
            <a:tailEnd/>
          </a:ln>
        </p:spPr>
        <p:txBody>
          <a:bodyPr/>
          <a:lstStyle/>
          <a:p>
            <a:endParaRPr lang="en-US"/>
          </a:p>
        </p:txBody>
      </p:sp>
      <p:sp>
        <p:nvSpPr>
          <p:cNvPr id="1370120" name="Freeform 8"/>
          <p:cNvSpPr>
            <a:spLocks/>
          </p:cNvSpPr>
          <p:nvPr/>
        </p:nvSpPr>
        <p:spPr bwMode="auto">
          <a:xfrm>
            <a:off x="1876425" y="4006850"/>
            <a:ext cx="5291138" cy="1752600"/>
          </a:xfrm>
          <a:custGeom>
            <a:avLst/>
            <a:gdLst>
              <a:gd name="T0" fmla="*/ 0 w 3333"/>
              <a:gd name="T1" fmla="*/ 1023 h 1104"/>
              <a:gd name="T2" fmla="*/ 1769 w 3333"/>
              <a:gd name="T3" fmla="*/ 3 h 1104"/>
              <a:gd name="T4" fmla="*/ 1968 w 3333"/>
              <a:gd name="T5" fmla="*/ 3 h 1104"/>
              <a:gd name="T6" fmla="*/ 1125 w 3333"/>
              <a:gd name="T7" fmla="*/ 490 h 1104"/>
              <a:gd name="T8" fmla="*/ 1358 w 3333"/>
              <a:gd name="T9" fmla="*/ 490 h 1104"/>
              <a:gd name="T10" fmla="*/ 2206 w 3333"/>
              <a:gd name="T11" fmla="*/ 0 h 1104"/>
              <a:gd name="T12" fmla="*/ 2400 w 3333"/>
              <a:gd name="T13" fmla="*/ 0 h 1104"/>
              <a:gd name="T14" fmla="*/ 1584 w 3333"/>
              <a:gd name="T15" fmla="*/ 471 h 1104"/>
              <a:gd name="T16" fmla="*/ 1824 w 3333"/>
              <a:gd name="T17" fmla="*/ 471 h 1104"/>
              <a:gd name="T18" fmla="*/ 2640 w 3333"/>
              <a:gd name="T19" fmla="*/ 0 h 1104"/>
              <a:gd name="T20" fmla="*/ 2846 w 3333"/>
              <a:gd name="T21" fmla="*/ 0 h 1104"/>
              <a:gd name="T22" fmla="*/ 1996 w 3333"/>
              <a:gd name="T23" fmla="*/ 491 h 1104"/>
              <a:gd name="T24" fmla="*/ 2270 w 3333"/>
              <a:gd name="T25" fmla="*/ 491 h 1104"/>
              <a:gd name="T26" fmla="*/ 3120 w 3333"/>
              <a:gd name="T27" fmla="*/ 0 h 1104"/>
              <a:gd name="T28" fmla="*/ 3333 w 3333"/>
              <a:gd name="T29" fmla="*/ 0 h 1104"/>
              <a:gd name="T30" fmla="*/ 2112 w 3333"/>
              <a:gd name="T31" fmla="*/ 705 h 1104"/>
              <a:gd name="T32" fmla="*/ 2112 w 3333"/>
              <a:gd name="T33" fmla="*/ 1104 h 1104"/>
              <a:gd name="T34" fmla="*/ 2585 w 3333"/>
              <a:gd name="T35" fmla="*/ 1104 h 1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33"/>
              <a:gd name="T55" fmla="*/ 0 h 1104"/>
              <a:gd name="T56" fmla="*/ 3333 w 3333"/>
              <a:gd name="T57" fmla="*/ 1104 h 1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33" h="1104">
                <a:moveTo>
                  <a:pt x="0" y="1023"/>
                </a:moveTo>
                <a:lnTo>
                  <a:pt x="1769" y="3"/>
                </a:lnTo>
                <a:lnTo>
                  <a:pt x="1968" y="3"/>
                </a:lnTo>
                <a:lnTo>
                  <a:pt x="1125" y="490"/>
                </a:lnTo>
                <a:lnTo>
                  <a:pt x="1358" y="490"/>
                </a:lnTo>
                <a:lnTo>
                  <a:pt x="2206" y="0"/>
                </a:lnTo>
                <a:lnTo>
                  <a:pt x="2400" y="0"/>
                </a:lnTo>
                <a:lnTo>
                  <a:pt x="1584" y="471"/>
                </a:lnTo>
                <a:lnTo>
                  <a:pt x="1824" y="471"/>
                </a:lnTo>
                <a:lnTo>
                  <a:pt x="2640" y="0"/>
                </a:lnTo>
                <a:lnTo>
                  <a:pt x="2846" y="0"/>
                </a:lnTo>
                <a:lnTo>
                  <a:pt x="1996" y="491"/>
                </a:lnTo>
                <a:lnTo>
                  <a:pt x="2270" y="491"/>
                </a:lnTo>
                <a:lnTo>
                  <a:pt x="3120" y="0"/>
                </a:lnTo>
                <a:lnTo>
                  <a:pt x="3333" y="0"/>
                </a:lnTo>
                <a:lnTo>
                  <a:pt x="2112" y="705"/>
                </a:lnTo>
                <a:lnTo>
                  <a:pt x="2112" y="1104"/>
                </a:lnTo>
                <a:lnTo>
                  <a:pt x="2585" y="1104"/>
                </a:lnTo>
              </a:path>
            </a:pathLst>
          </a:custGeom>
          <a:noFill/>
          <a:ln w="76200" cmpd="sng">
            <a:solidFill>
              <a:srgbClr val="FF9900">
                <a:alpha val="50195"/>
              </a:srgbClr>
            </a:solidFill>
            <a:round/>
            <a:headEnd/>
            <a:tailEnd/>
          </a:ln>
        </p:spPr>
        <p:txBody>
          <a:bodyPr/>
          <a:lstStyle/>
          <a:p>
            <a:endParaRPr lang="en-US"/>
          </a:p>
        </p:txBody>
      </p:sp>
      <p:sp>
        <p:nvSpPr>
          <p:cNvPr id="1370121" name="Rectangle 9"/>
          <p:cNvSpPr>
            <a:spLocks noChangeArrowheads="1"/>
          </p:cNvSpPr>
          <p:nvPr/>
        </p:nvSpPr>
        <p:spPr bwMode="auto">
          <a:xfrm rot="-1833094">
            <a:off x="6199188" y="4316413"/>
            <a:ext cx="1773237" cy="439737"/>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charset="0"/>
              </a:rPr>
              <a:t>insulation</a:t>
            </a:r>
          </a:p>
        </p:txBody>
      </p:sp>
      <p:sp>
        <p:nvSpPr>
          <p:cNvPr id="1370122" name="Rectangle 10"/>
          <p:cNvSpPr>
            <a:spLocks noChangeArrowheads="1"/>
          </p:cNvSpPr>
          <p:nvPr/>
        </p:nvSpPr>
        <p:spPr bwMode="auto">
          <a:xfrm>
            <a:off x="3327400" y="4997450"/>
            <a:ext cx="1471613" cy="752475"/>
          </a:xfrm>
          <a:prstGeom prst="rect">
            <a:avLst/>
          </a:prstGeom>
          <a:noFill/>
          <a:ln w="9525">
            <a:noFill/>
            <a:miter lim="800000"/>
            <a:headEnd/>
            <a:tailEnd/>
          </a:ln>
        </p:spPr>
        <p:txBody>
          <a:bodyPr/>
          <a:lstStyle/>
          <a:p>
            <a:pPr algn="ctr">
              <a:lnSpc>
                <a:spcPct val="90000"/>
              </a:lnSpc>
              <a:spcBef>
                <a:spcPct val="20000"/>
              </a:spcBef>
            </a:pPr>
            <a:r>
              <a:rPr lang="en-US" sz="2400" i="1">
                <a:latin typeface="Arial" charset="0"/>
              </a:rPr>
              <a:t>black absorber</a:t>
            </a:r>
          </a:p>
        </p:txBody>
      </p:sp>
      <p:sp>
        <p:nvSpPr>
          <p:cNvPr id="1370123" name="Rectangle 11"/>
          <p:cNvSpPr>
            <a:spLocks noChangeArrowheads="1"/>
          </p:cNvSpPr>
          <p:nvPr/>
        </p:nvSpPr>
        <p:spPr bwMode="auto">
          <a:xfrm>
            <a:off x="5238750" y="5197475"/>
            <a:ext cx="2362200" cy="439738"/>
          </a:xfrm>
          <a:prstGeom prst="rect">
            <a:avLst/>
          </a:prstGeom>
          <a:noFill/>
          <a:ln w="9525">
            <a:noFill/>
            <a:miter lim="800000"/>
            <a:headEnd/>
            <a:tailEnd/>
          </a:ln>
        </p:spPr>
        <p:txBody>
          <a:bodyPr/>
          <a:lstStyle/>
          <a:p>
            <a:pPr>
              <a:lnSpc>
                <a:spcPct val="90000"/>
              </a:lnSpc>
              <a:spcBef>
                <a:spcPct val="20000"/>
              </a:spcBef>
            </a:pPr>
            <a:r>
              <a:rPr lang="en-US" sz="2400">
                <a:solidFill>
                  <a:srgbClr val="CC9900"/>
                </a:solidFill>
                <a:latin typeface="Arial" charset="0"/>
              </a:rPr>
              <a:t>water pipe</a:t>
            </a:r>
          </a:p>
        </p:txBody>
      </p:sp>
      <p:sp>
        <p:nvSpPr>
          <p:cNvPr id="1370124" name="Rectangle 12"/>
          <p:cNvSpPr>
            <a:spLocks noChangeArrowheads="1"/>
          </p:cNvSpPr>
          <p:nvPr/>
        </p:nvSpPr>
        <p:spPr bwMode="auto">
          <a:xfrm>
            <a:off x="5675313" y="3359150"/>
            <a:ext cx="1120775" cy="439738"/>
          </a:xfrm>
          <a:prstGeom prst="rect">
            <a:avLst/>
          </a:prstGeom>
          <a:noFill/>
          <a:ln w="9525">
            <a:noFill/>
            <a:miter lim="800000"/>
            <a:headEnd/>
            <a:tailEnd/>
          </a:ln>
        </p:spPr>
        <p:txBody>
          <a:bodyPr/>
          <a:lstStyle/>
          <a:p>
            <a:pPr>
              <a:lnSpc>
                <a:spcPct val="90000"/>
              </a:lnSpc>
              <a:spcBef>
                <a:spcPct val="20000"/>
              </a:spcBef>
            </a:pPr>
            <a:r>
              <a:rPr lang="en-US" sz="2400">
                <a:latin typeface="Arial" charset="0"/>
              </a:rPr>
              <a:t>glass</a:t>
            </a:r>
          </a:p>
        </p:txBody>
      </p:sp>
      <p:sp>
        <p:nvSpPr>
          <p:cNvPr id="1370125" name="Rectangle 13"/>
          <p:cNvSpPr>
            <a:spLocks noChangeArrowheads="1"/>
          </p:cNvSpPr>
          <p:nvPr/>
        </p:nvSpPr>
        <p:spPr bwMode="auto">
          <a:xfrm>
            <a:off x="2230438" y="5307013"/>
            <a:ext cx="976312" cy="1074737"/>
          </a:xfrm>
          <a:prstGeom prst="rect">
            <a:avLst/>
          </a:prstGeom>
          <a:noFill/>
          <a:ln w="9525">
            <a:noFill/>
            <a:miter lim="800000"/>
            <a:headEnd/>
            <a:tailEnd/>
          </a:ln>
        </p:spPr>
        <p:txBody>
          <a:bodyPr/>
          <a:lstStyle/>
          <a:p>
            <a:pPr algn="ctr">
              <a:lnSpc>
                <a:spcPct val="90000"/>
              </a:lnSpc>
              <a:spcBef>
                <a:spcPct val="20000"/>
              </a:spcBef>
            </a:pPr>
            <a:r>
              <a:rPr lang="en-US" sz="2400" i="1">
                <a:solidFill>
                  <a:schemeClr val="accent2"/>
                </a:solidFill>
                <a:latin typeface="Arial" charset="0"/>
              </a:rPr>
              <a:t>cold water in</a:t>
            </a:r>
          </a:p>
        </p:txBody>
      </p:sp>
      <p:sp>
        <p:nvSpPr>
          <p:cNvPr id="1370126" name="Line 14"/>
          <p:cNvSpPr>
            <a:spLocks noChangeShapeType="1"/>
          </p:cNvSpPr>
          <p:nvPr/>
        </p:nvSpPr>
        <p:spPr bwMode="auto">
          <a:xfrm flipV="1">
            <a:off x="1841500" y="4002088"/>
            <a:ext cx="2851150" cy="1643062"/>
          </a:xfrm>
          <a:prstGeom prst="line">
            <a:avLst/>
          </a:prstGeom>
          <a:noFill/>
          <a:ln w="38100">
            <a:solidFill>
              <a:schemeClr val="accent2"/>
            </a:solidFill>
            <a:round/>
            <a:headEnd/>
            <a:tailEnd/>
          </a:ln>
        </p:spPr>
        <p:txBody>
          <a:bodyPr/>
          <a:lstStyle/>
          <a:p>
            <a:endParaRPr lang="en-US"/>
          </a:p>
        </p:txBody>
      </p:sp>
      <p:sp>
        <p:nvSpPr>
          <p:cNvPr id="1370127" name="Line 15"/>
          <p:cNvSpPr>
            <a:spLocks noChangeShapeType="1"/>
          </p:cNvSpPr>
          <p:nvPr/>
        </p:nvSpPr>
        <p:spPr bwMode="auto">
          <a:xfrm>
            <a:off x="4683125" y="4002088"/>
            <a:ext cx="304800" cy="0"/>
          </a:xfrm>
          <a:prstGeom prst="line">
            <a:avLst/>
          </a:prstGeom>
          <a:noFill/>
          <a:ln w="38100">
            <a:solidFill>
              <a:schemeClr val="accent2"/>
            </a:solidFill>
            <a:round/>
            <a:headEnd/>
            <a:tailEnd/>
          </a:ln>
        </p:spPr>
        <p:txBody>
          <a:bodyPr/>
          <a:lstStyle/>
          <a:p>
            <a:endParaRPr lang="en-US"/>
          </a:p>
        </p:txBody>
      </p:sp>
      <p:sp>
        <p:nvSpPr>
          <p:cNvPr id="1370128" name="Line 16"/>
          <p:cNvSpPr>
            <a:spLocks noChangeShapeType="1"/>
          </p:cNvSpPr>
          <p:nvPr/>
        </p:nvSpPr>
        <p:spPr bwMode="auto">
          <a:xfrm flipH="1">
            <a:off x="3670300" y="4013200"/>
            <a:ext cx="1317625" cy="762000"/>
          </a:xfrm>
          <a:prstGeom prst="line">
            <a:avLst/>
          </a:prstGeom>
          <a:noFill/>
          <a:ln w="38100">
            <a:solidFill>
              <a:srgbClr val="9966FF"/>
            </a:solidFill>
            <a:round/>
            <a:headEnd/>
            <a:tailEnd/>
          </a:ln>
        </p:spPr>
        <p:txBody>
          <a:bodyPr/>
          <a:lstStyle/>
          <a:p>
            <a:endParaRPr lang="en-US"/>
          </a:p>
        </p:txBody>
      </p:sp>
      <p:sp>
        <p:nvSpPr>
          <p:cNvPr id="1370129" name="Line 17"/>
          <p:cNvSpPr>
            <a:spLocks noChangeShapeType="1"/>
          </p:cNvSpPr>
          <p:nvPr/>
        </p:nvSpPr>
        <p:spPr bwMode="auto">
          <a:xfrm>
            <a:off x="3649663" y="4786313"/>
            <a:ext cx="392112" cy="0"/>
          </a:xfrm>
          <a:prstGeom prst="line">
            <a:avLst/>
          </a:prstGeom>
          <a:noFill/>
          <a:ln w="38100">
            <a:solidFill>
              <a:srgbClr val="9966FF"/>
            </a:solidFill>
            <a:round/>
            <a:headEnd/>
            <a:tailEnd/>
          </a:ln>
        </p:spPr>
        <p:txBody>
          <a:bodyPr/>
          <a:lstStyle/>
          <a:p>
            <a:endParaRPr lang="en-US"/>
          </a:p>
        </p:txBody>
      </p:sp>
      <p:sp>
        <p:nvSpPr>
          <p:cNvPr id="1370130" name="Line 18"/>
          <p:cNvSpPr>
            <a:spLocks noChangeShapeType="1"/>
          </p:cNvSpPr>
          <p:nvPr/>
        </p:nvSpPr>
        <p:spPr bwMode="auto">
          <a:xfrm flipH="1">
            <a:off x="4008438" y="4003675"/>
            <a:ext cx="1382712" cy="793750"/>
          </a:xfrm>
          <a:prstGeom prst="line">
            <a:avLst/>
          </a:prstGeom>
          <a:noFill/>
          <a:ln w="38100">
            <a:solidFill>
              <a:srgbClr val="FF99FF"/>
            </a:solidFill>
            <a:round/>
            <a:headEnd/>
            <a:tailEnd/>
          </a:ln>
        </p:spPr>
        <p:txBody>
          <a:bodyPr/>
          <a:lstStyle/>
          <a:p>
            <a:endParaRPr lang="en-US"/>
          </a:p>
        </p:txBody>
      </p:sp>
      <p:sp>
        <p:nvSpPr>
          <p:cNvPr id="1370131" name="Line 19"/>
          <p:cNvSpPr>
            <a:spLocks noChangeShapeType="1"/>
          </p:cNvSpPr>
          <p:nvPr/>
        </p:nvSpPr>
        <p:spPr bwMode="auto">
          <a:xfrm>
            <a:off x="5380038" y="4002088"/>
            <a:ext cx="304800" cy="0"/>
          </a:xfrm>
          <a:prstGeom prst="line">
            <a:avLst/>
          </a:prstGeom>
          <a:noFill/>
          <a:ln w="38100">
            <a:solidFill>
              <a:srgbClr val="FF99FF"/>
            </a:solidFill>
            <a:round/>
            <a:headEnd/>
            <a:tailEnd/>
          </a:ln>
        </p:spPr>
        <p:txBody>
          <a:bodyPr/>
          <a:lstStyle/>
          <a:p>
            <a:endParaRPr lang="en-US"/>
          </a:p>
        </p:txBody>
      </p:sp>
      <p:sp>
        <p:nvSpPr>
          <p:cNvPr id="1370132" name="Line 20"/>
          <p:cNvSpPr>
            <a:spLocks noChangeShapeType="1"/>
          </p:cNvSpPr>
          <p:nvPr/>
        </p:nvSpPr>
        <p:spPr bwMode="auto">
          <a:xfrm flipH="1">
            <a:off x="4389438" y="3987800"/>
            <a:ext cx="1317625" cy="762000"/>
          </a:xfrm>
          <a:prstGeom prst="line">
            <a:avLst/>
          </a:prstGeom>
          <a:noFill/>
          <a:ln w="38100">
            <a:solidFill>
              <a:srgbClr val="FF3399"/>
            </a:solidFill>
            <a:round/>
            <a:headEnd/>
            <a:tailEnd/>
          </a:ln>
        </p:spPr>
        <p:txBody>
          <a:bodyPr/>
          <a:lstStyle/>
          <a:p>
            <a:endParaRPr lang="en-US"/>
          </a:p>
        </p:txBody>
      </p:sp>
      <p:sp>
        <p:nvSpPr>
          <p:cNvPr id="1370133" name="Line 21"/>
          <p:cNvSpPr>
            <a:spLocks noChangeShapeType="1"/>
          </p:cNvSpPr>
          <p:nvPr/>
        </p:nvSpPr>
        <p:spPr bwMode="auto">
          <a:xfrm>
            <a:off x="4368800" y="4749800"/>
            <a:ext cx="392113" cy="0"/>
          </a:xfrm>
          <a:prstGeom prst="line">
            <a:avLst/>
          </a:prstGeom>
          <a:noFill/>
          <a:ln w="38100">
            <a:solidFill>
              <a:srgbClr val="FF3399"/>
            </a:solidFill>
            <a:round/>
            <a:headEnd/>
            <a:tailEnd/>
          </a:ln>
        </p:spPr>
        <p:txBody>
          <a:bodyPr/>
          <a:lstStyle/>
          <a:p>
            <a:endParaRPr lang="en-US"/>
          </a:p>
        </p:txBody>
      </p:sp>
      <p:sp>
        <p:nvSpPr>
          <p:cNvPr id="1370134" name="Line 22"/>
          <p:cNvSpPr>
            <a:spLocks noChangeShapeType="1"/>
          </p:cNvSpPr>
          <p:nvPr/>
        </p:nvSpPr>
        <p:spPr bwMode="auto">
          <a:xfrm flipH="1">
            <a:off x="4737100" y="4016375"/>
            <a:ext cx="1316038" cy="749300"/>
          </a:xfrm>
          <a:prstGeom prst="line">
            <a:avLst/>
          </a:prstGeom>
          <a:noFill/>
          <a:ln w="38100">
            <a:solidFill>
              <a:srgbClr val="FF0066"/>
            </a:solidFill>
            <a:round/>
            <a:headEnd/>
            <a:tailEnd/>
          </a:ln>
        </p:spPr>
        <p:txBody>
          <a:bodyPr/>
          <a:lstStyle/>
          <a:p>
            <a:endParaRPr lang="en-US"/>
          </a:p>
        </p:txBody>
      </p:sp>
      <p:sp>
        <p:nvSpPr>
          <p:cNvPr id="1370135" name="Line 23"/>
          <p:cNvSpPr>
            <a:spLocks noChangeShapeType="1"/>
          </p:cNvSpPr>
          <p:nvPr/>
        </p:nvSpPr>
        <p:spPr bwMode="auto">
          <a:xfrm>
            <a:off x="6053138" y="4014788"/>
            <a:ext cx="304800" cy="0"/>
          </a:xfrm>
          <a:prstGeom prst="line">
            <a:avLst/>
          </a:prstGeom>
          <a:noFill/>
          <a:ln w="38100">
            <a:solidFill>
              <a:srgbClr val="FF0066"/>
            </a:solidFill>
            <a:round/>
            <a:headEnd/>
            <a:tailEnd/>
          </a:ln>
        </p:spPr>
        <p:txBody>
          <a:bodyPr/>
          <a:lstStyle/>
          <a:p>
            <a:endParaRPr lang="en-US"/>
          </a:p>
        </p:txBody>
      </p:sp>
      <p:sp>
        <p:nvSpPr>
          <p:cNvPr id="1370136" name="Line 24"/>
          <p:cNvSpPr>
            <a:spLocks noChangeShapeType="1"/>
          </p:cNvSpPr>
          <p:nvPr/>
        </p:nvSpPr>
        <p:spPr bwMode="auto">
          <a:xfrm flipH="1">
            <a:off x="5053013" y="4021138"/>
            <a:ext cx="1317625" cy="762000"/>
          </a:xfrm>
          <a:prstGeom prst="line">
            <a:avLst/>
          </a:prstGeom>
          <a:noFill/>
          <a:ln w="38100">
            <a:solidFill>
              <a:srgbClr val="FF0066"/>
            </a:solidFill>
            <a:round/>
            <a:headEnd/>
            <a:tailEnd/>
          </a:ln>
        </p:spPr>
        <p:txBody>
          <a:bodyPr/>
          <a:lstStyle/>
          <a:p>
            <a:endParaRPr lang="en-US"/>
          </a:p>
        </p:txBody>
      </p:sp>
      <p:sp>
        <p:nvSpPr>
          <p:cNvPr id="1370137" name="Line 25"/>
          <p:cNvSpPr>
            <a:spLocks noChangeShapeType="1"/>
          </p:cNvSpPr>
          <p:nvPr/>
        </p:nvSpPr>
        <p:spPr bwMode="auto">
          <a:xfrm>
            <a:off x="5032375" y="4783138"/>
            <a:ext cx="412750" cy="0"/>
          </a:xfrm>
          <a:prstGeom prst="line">
            <a:avLst/>
          </a:prstGeom>
          <a:noFill/>
          <a:ln w="38100">
            <a:solidFill>
              <a:srgbClr val="FF0066"/>
            </a:solidFill>
            <a:round/>
            <a:headEnd/>
            <a:tailEnd/>
          </a:ln>
        </p:spPr>
        <p:txBody>
          <a:bodyPr/>
          <a:lstStyle/>
          <a:p>
            <a:endParaRPr lang="en-US"/>
          </a:p>
        </p:txBody>
      </p:sp>
      <p:sp>
        <p:nvSpPr>
          <p:cNvPr id="1370138" name="Line 26"/>
          <p:cNvSpPr>
            <a:spLocks noChangeShapeType="1"/>
          </p:cNvSpPr>
          <p:nvPr/>
        </p:nvSpPr>
        <p:spPr bwMode="auto">
          <a:xfrm flipH="1">
            <a:off x="5445125" y="4005263"/>
            <a:ext cx="1414463" cy="792162"/>
          </a:xfrm>
          <a:prstGeom prst="line">
            <a:avLst/>
          </a:prstGeom>
          <a:noFill/>
          <a:ln w="38100">
            <a:solidFill>
              <a:srgbClr val="FF0000"/>
            </a:solidFill>
            <a:round/>
            <a:headEnd/>
            <a:tailEnd/>
          </a:ln>
        </p:spPr>
        <p:txBody>
          <a:bodyPr/>
          <a:lstStyle/>
          <a:p>
            <a:endParaRPr lang="en-US"/>
          </a:p>
        </p:txBody>
      </p:sp>
      <p:sp>
        <p:nvSpPr>
          <p:cNvPr id="1370139" name="Line 27"/>
          <p:cNvSpPr>
            <a:spLocks noChangeShapeType="1"/>
          </p:cNvSpPr>
          <p:nvPr/>
        </p:nvSpPr>
        <p:spPr bwMode="auto">
          <a:xfrm>
            <a:off x="6837363" y="4003675"/>
            <a:ext cx="304800" cy="0"/>
          </a:xfrm>
          <a:prstGeom prst="line">
            <a:avLst/>
          </a:prstGeom>
          <a:noFill/>
          <a:ln w="38100">
            <a:solidFill>
              <a:srgbClr val="FF0000"/>
            </a:solidFill>
            <a:round/>
            <a:headEnd/>
            <a:tailEnd/>
          </a:ln>
        </p:spPr>
        <p:txBody>
          <a:bodyPr/>
          <a:lstStyle/>
          <a:p>
            <a:endParaRPr lang="en-US"/>
          </a:p>
        </p:txBody>
      </p:sp>
      <p:sp>
        <p:nvSpPr>
          <p:cNvPr id="1370140" name="Line 28"/>
          <p:cNvSpPr>
            <a:spLocks noChangeShapeType="1"/>
          </p:cNvSpPr>
          <p:nvPr/>
        </p:nvSpPr>
        <p:spPr bwMode="auto">
          <a:xfrm flipV="1">
            <a:off x="5227638" y="4002088"/>
            <a:ext cx="1947862" cy="1120775"/>
          </a:xfrm>
          <a:prstGeom prst="line">
            <a:avLst/>
          </a:prstGeom>
          <a:noFill/>
          <a:ln w="38100">
            <a:solidFill>
              <a:srgbClr val="FF0000"/>
            </a:solidFill>
            <a:round/>
            <a:headEnd/>
            <a:tailEnd/>
          </a:ln>
        </p:spPr>
        <p:txBody>
          <a:bodyPr/>
          <a:lstStyle/>
          <a:p>
            <a:endParaRPr lang="en-US"/>
          </a:p>
        </p:txBody>
      </p:sp>
      <p:sp>
        <p:nvSpPr>
          <p:cNvPr id="1370141" name="Line 29"/>
          <p:cNvSpPr>
            <a:spLocks noChangeShapeType="1"/>
          </p:cNvSpPr>
          <p:nvPr/>
        </p:nvSpPr>
        <p:spPr bwMode="auto">
          <a:xfrm>
            <a:off x="5237163" y="5111750"/>
            <a:ext cx="0" cy="642938"/>
          </a:xfrm>
          <a:prstGeom prst="line">
            <a:avLst/>
          </a:prstGeom>
          <a:noFill/>
          <a:ln w="38100">
            <a:solidFill>
              <a:srgbClr val="FF0000"/>
            </a:solidFill>
            <a:round/>
            <a:headEnd/>
            <a:tailEnd/>
          </a:ln>
        </p:spPr>
        <p:txBody>
          <a:bodyPr/>
          <a:lstStyle/>
          <a:p>
            <a:endParaRPr lang="en-US"/>
          </a:p>
        </p:txBody>
      </p:sp>
      <p:sp>
        <p:nvSpPr>
          <p:cNvPr id="1370142" name="Line 30"/>
          <p:cNvSpPr>
            <a:spLocks noChangeShapeType="1"/>
          </p:cNvSpPr>
          <p:nvPr/>
        </p:nvSpPr>
        <p:spPr bwMode="auto">
          <a:xfrm>
            <a:off x="5224463" y="5756275"/>
            <a:ext cx="1044575" cy="0"/>
          </a:xfrm>
          <a:prstGeom prst="line">
            <a:avLst/>
          </a:prstGeom>
          <a:noFill/>
          <a:ln w="38100">
            <a:solidFill>
              <a:srgbClr val="FF0000"/>
            </a:solidFill>
            <a:round/>
            <a:headEnd/>
            <a:tailEnd type="triangle" w="med" len="med"/>
          </a:ln>
        </p:spPr>
        <p:txBody>
          <a:bodyPr/>
          <a:lstStyle/>
          <a:p>
            <a:endParaRPr lang="en-US"/>
          </a:p>
        </p:txBody>
      </p:sp>
      <p:sp>
        <p:nvSpPr>
          <p:cNvPr id="1370143" name="Rectangle 31"/>
          <p:cNvSpPr>
            <a:spLocks noChangeArrowheads="1"/>
          </p:cNvSpPr>
          <p:nvPr/>
        </p:nvSpPr>
        <p:spPr bwMode="auto">
          <a:xfrm>
            <a:off x="6324600" y="5575300"/>
            <a:ext cx="2382838" cy="395288"/>
          </a:xfrm>
          <a:prstGeom prst="rect">
            <a:avLst/>
          </a:prstGeom>
          <a:noFill/>
          <a:ln w="9525">
            <a:noFill/>
            <a:miter lim="800000"/>
            <a:headEnd/>
            <a:tailEnd/>
          </a:ln>
        </p:spPr>
        <p:txBody>
          <a:bodyPr/>
          <a:lstStyle/>
          <a:p>
            <a:pPr>
              <a:lnSpc>
                <a:spcPct val="90000"/>
              </a:lnSpc>
              <a:spcBef>
                <a:spcPct val="20000"/>
              </a:spcBef>
            </a:pPr>
            <a:r>
              <a:rPr lang="en-US" sz="2400">
                <a:solidFill>
                  <a:srgbClr val="FF0000"/>
                </a:solidFill>
                <a:latin typeface="Arial" charset="0"/>
              </a:rPr>
              <a:t>hot water out</a:t>
            </a:r>
          </a:p>
        </p:txBody>
      </p:sp>
      <p:sp>
        <p:nvSpPr>
          <p:cNvPr id="1370144" name="Freeform 32"/>
          <p:cNvSpPr>
            <a:spLocks/>
          </p:cNvSpPr>
          <p:nvPr/>
        </p:nvSpPr>
        <p:spPr bwMode="auto">
          <a:xfrm>
            <a:off x="2759075" y="3705225"/>
            <a:ext cx="5137150" cy="1185863"/>
          </a:xfrm>
          <a:custGeom>
            <a:avLst/>
            <a:gdLst/>
            <a:ahLst/>
            <a:cxnLst>
              <a:cxn ang="0">
                <a:pos x="1282" y="7"/>
              </a:cxn>
              <a:cxn ang="0">
                <a:pos x="3236" y="7"/>
              </a:cxn>
              <a:cxn ang="0">
                <a:pos x="1954" y="747"/>
              </a:cxn>
              <a:cxn ang="0">
                <a:pos x="0" y="747"/>
              </a:cxn>
              <a:cxn ang="0">
                <a:pos x="1293" y="0"/>
              </a:cxn>
            </a:cxnLst>
            <a:rect l="0" t="0" r="r" b="b"/>
            <a:pathLst>
              <a:path w="3236" h="747">
                <a:moveTo>
                  <a:pt x="1282" y="7"/>
                </a:moveTo>
                <a:lnTo>
                  <a:pt x="3236" y="7"/>
                </a:lnTo>
                <a:lnTo>
                  <a:pt x="1954" y="747"/>
                </a:lnTo>
                <a:lnTo>
                  <a:pt x="0" y="747"/>
                </a:lnTo>
                <a:lnTo>
                  <a:pt x="1293" y="0"/>
                </a:lnTo>
              </a:path>
            </a:pathLst>
          </a:custGeom>
          <a:gradFill rotWithShape="1">
            <a:gsLst>
              <a:gs pos="0">
                <a:schemeClr val="bg1">
                  <a:alpha val="14000"/>
                </a:schemeClr>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a:p>
        </p:txBody>
      </p:sp>
      <p:sp>
        <p:nvSpPr>
          <p:cNvPr id="1370145" name="Line 33"/>
          <p:cNvSpPr>
            <a:spLocks noChangeShapeType="1"/>
          </p:cNvSpPr>
          <p:nvPr/>
        </p:nvSpPr>
        <p:spPr bwMode="auto">
          <a:xfrm flipH="1">
            <a:off x="5521325" y="2038350"/>
            <a:ext cx="1588" cy="2144713"/>
          </a:xfrm>
          <a:prstGeom prst="line">
            <a:avLst/>
          </a:prstGeom>
          <a:noFill/>
          <a:ln w="76200">
            <a:solidFill>
              <a:srgbClr val="FF9900"/>
            </a:solidFill>
            <a:prstDash val="sysDot"/>
            <a:round/>
            <a:headEnd/>
            <a:tailEnd type="triangle" w="med" len="med"/>
          </a:ln>
        </p:spPr>
        <p:txBody>
          <a:bodyPr/>
          <a:lstStyle/>
          <a:p>
            <a:endParaRPr lang="en-US"/>
          </a:p>
        </p:txBody>
      </p:sp>
      <p:sp>
        <p:nvSpPr>
          <p:cNvPr id="1370146" name="Rectangle 34"/>
          <p:cNvSpPr>
            <a:spLocks noChangeArrowheads="1"/>
          </p:cNvSpPr>
          <p:nvPr/>
        </p:nvSpPr>
        <p:spPr bwMode="auto">
          <a:xfrm rot="-5400000">
            <a:off x="4587875" y="2601913"/>
            <a:ext cx="1446213" cy="439737"/>
          </a:xfrm>
          <a:prstGeom prst="rect">
            <a:avLst/>
          </a:prstGeom>
          <a:noFill/>
          <a:ln w="9525">
            <a:noFill/>
            <a:miter lim="800000"/>
            <a:headEnd/>
            <a:tailEnd/>
          </a:ln>
        </p:spPr>
        <p:txBody>
          <a:bodyPr/>
          <a:lstStyle/>
          <a:p>
            <a:pPr>
              <a:lnSpc>
                <a:spcPct val="90000"/>
              </a:lnSpc>
              <a:spcBef>
                <a:spcPct val="20000"/>
              </a:spcBef>
            </a:pPr>
            <a:r>
              <a:rPr lang="en-US" sz="2400">
                <a:solidFill>
                  <a:srgbClr val="FF9933"/>
                </a:solidFill>
                <a:latin typeface="Arial" charset="0"/>
              </a:rPr>
              <a:t>sunlight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0114">
                                            <p:txEl>
                                              <p:pRg st="0" end="0"/>
                                            </p:txEl>
                                          </p:spTgt>
                                        </p:tgtEl>
                                        <p:attrNameLst>
                                          <p:attrName>style.visibility</p:attrName>
                                        </p:attrNameLst>
                                      </p:cBhvr>
                                      <p:to>
                                        <p:strVal val="visible"/>
                                      </p:to>
                                    </p:set>
                                    <p:anim calcmode="lin" valueType="num">
                                      <p:cBhvr additive="base">
                                        <p:cTn id="7" dur="500" fill="hold"/>
                                        <p:tgtEl>
                                          <p:spTgt spid="1370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0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0114">
                                            <p:txEl>
                                              <p:pRg st="1" end="1"/>
                                            </p:txEl>
                                          </p:spTgt>
                                        </p:tgtEl>
                                        <p:attrNameLst>
                                          <p:attrName>style.visibility</p:attrName>
                                        </p:attrNameLst>
                                      </p:cBhvr>
                                      <p:to>
                                        <p:strVal val="visible"/>
                                      </p:to>
                                    </p:set>
                                    <p:anim calcmode="lin" valueType="num">
                                      <p:cBhvr additive="base">
                                        <p:cTn id="13" dur="500" fill="hold"/>
                                        <p:tgtEl>
                                          <p:spTgt spid="1370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70121"/>
                                        </p:tgtEl>
                                        <p:attrNameLst>
                                          <p:attrName>style.visibility</p:attrName>
                                        </p:attrNameLst>
                                      </p:cBhvr>
                                      <p:to>
                                        <p:strVal val="visible"/>
                                      </p:to>
                                    </p:set>
                                    <p:anim calcmode="lin" valueType="num">
                                      <p:cBhvr additive="base">
                                        <p:cTn id="25" dur="500" fill="hold"/>
                                        <p:tgtEl>
                                          <p:spTgt spid="1370121"/>
                                        </p:tgtEl>
                                        <p:attrNameLst>
                                          <p:attrName>ppt_x</p:attrName>
                                        </p:attrNameLst>
                                      </p:cBhvr>
                                      <p:tavLst>
                                        <p:tav tm="0">
                                          <p:val>
                                            <p:strVal val="1+#ppt_w/2"/>
                                          </p:val>
                                        </p:tav>
                                        <p:tav tm="100000">
                                          <p:val>
                                            <p:strVal val="#ppt_x"/>
                                          </p:val>
                                        </p:tav>
                                      </p:tavLst>
                                    </p:anim>
                                    <p:anim calcmode="lin" valueType="num">
                                      <p:cBhvr additive="base">
                                        <p:cTn id="26" dur="500" fill="hold"/>
                                        <p:tgtEl>
                                          <p:spTgt spid="13701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70119"/>
                                        </p:tgtEl>
                                        <p:attrNameLst>
                                          <p:attrName>style.visibility</p:attrName>
                                        </p:attrNameLst>
                                      </p:cBhvr>
                                      <p:to>
                                        <p:strVal val="visible"/>
                                      </p:to>
                                    </p:set>
                                    <p:anim calcmode="lin" valueType="num">
                                      <p:cBhvr additive="base">
                                        <p:cTn id="31" dur="500" fill="hold"/>
                                        <p:tgtEl>
                                          <p:spTgt spid="1370119"/>
                                        </p:tgtEl>
                                        <p:attrNameLst>
                                          <p:attrName>ppt_x</p:attrName>
                                        </p:attrNameLst>
                                      </p:cBhvr>
                                      <p:tavLst>
                                        <p:tav tm="0">
                                          <p:val>
                                            <p:strVal val="#ppt_x"/>
                                          </p:val>
                                        </p:tav>
                                        <p:tav tm="100000">
                                          <p:val>
                                            <p:strVal val="#ppt_x"/>
                                          </p:val>
                                        </p:tav>
                                      </p:tavLst>
                                    </p:anim>
                                    <p:anim calcmode="lin" valueType="num">
                                      <p:cBhvr additive="base">
                                        <p:cTn id="32" dur="500" fill="hold"/>
                                        <p:tgtEl>
                                          <p:spTgt spid="13701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70122"/>
                                        </p:tgtEl>
                                        <p:attrNameLst>
                                          <p:attrName>style.visibility</p:attrName>
                                        </p:attrNameLst>
                                      </p:cBhvr>
                                      <p:to>
                                        <p:strVal val="visible"/>
                                      </p:to>
                                    </p:set>
                                    <p:anim calcmode="lin" valueType="num">
                                      <p:cBhvr additive="base">
                                        <p:cTn id="37" dur="500" fill="hold"/>
                                        <p:tgtEl>
                                          <p:spTgt spid="1370122"/>
                                        </p:tgtEl>
                                        <p:attrNameLst>
                                          <p:attrName>ppt_x</p:attrName>
                                        </p:attrNameLst>
                                      </p:cBhvr>
                                      <p:tavLst>
                                        <p:tav tm="0">
                                          <p:val>
                                            <p:strVal val="1+#ppt_w/2"/>
                                          </p:val>
                                        </p:tav>
                                        <p:tav tm="100000">
                                          <p:val>
                                            <p:strVal val="#ppt_x"/>
                                          </p:val>
                                        </p:tav>
                                      </p:tavLst>
                                    </p:anim>
                                    <p:anim calcmode="lin" valueType="num">
                                      <p:cBhvr additive="base">
                                        <p:cTn id="38" dur="500" fill="hold"/>
                                        <p:tgtEl>
                                          <p:spTgt spid="1370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370120"/>
                                        </p:tgtEl>
                                        <p:attrNameLst>
                                          <p:attrName>style.visibility</p:attrName>
                                        </p:attrNameLst>
                                      </p:cBhvr>
                                      <p:to>
                                        <p:strVal val="visible"/>
                                      </p:to>
                                    </p:set>
                                    <p:anim calcmode="lin" valueType="num">
                                      <p:cBhvr additive="base">
                                        <p:cTn id="43" dur="500" fill="hold"/>
                                        <p:tgtEl>
                                          <p:spTgt spid="1370120"/>
                                        </p:tgtEl>
                                        <p:attrNameLst>
                                          <p:attrName>ppt_x</p:attrName>
                                        </p:attrNameLst>
                                      </p:cBhvr>
                                      <p:tavLst>
                                        <p:tav tm="0">
                                          <p:val>
                                            <p:strVal val="#ppt_x"/>
                                          </p:val>
                                        </p:tav>
                                        <p:tav tm="100000">
                                          <p:val>
                                            <p:strVal val="#ppt_x"/>
                                          </p:val>
                                        </p:tav>
                                      </p:tavLst>
                                    </p:anim>
                                    <p:anim calcmode="lin" valueType="num">
                                      <p:cBhvr additive="base">
                                        <p:cTn id="44" dur="500" fill="hold"/>
                                        <p:tgtEl>
                                          <p:spTgt spid="13701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70123"/>
                                        </p:tgtEl>
                                        <p:attrNameLst>
                                          <p:attrName>style.visibility</p:attrName>
                                        </p:attrNameLst>
                                      </p:cBhvr>
                                      <p:to>
                                        <p:strVal val="visible"/>
                                      </p:to>
                                    </p:set>
                                    <p:anim calcmode="lin" valueType="num">
                                      <p:cBhvr additive="base">
                                        <p:cTn id="49" dur="500" fill="hold"/>
                                        <p:tgtEl>
                                          <p:spTgt spid="1370123"/>
                                        </p:tgtEl>
                                        <p:attrNameLst>
                                          <p:attrName>ppt_x</p:attrName>
                                        </p:attrNameLst>
                                      </p:cBhvr>
                                      <p:tavLst>
                                        <p:tav tm="0">
                                          <p:val>
                                            <p:strVal val="1+#ppt_w/2"/>
                                          </p:val>
                                        </p:tav>
                                        <p:tav tm="100000">
                                          <p:val>
                                            <p:strVal val="#ppt_x"/>
                                          </p:val>
                                        </p:tav>
                                      </p:tavLst>
                                    </p:anim>
                                    <p:anim calcmode="lin" valueType="num">
                                      <p:cBhvr additive="base">
                                        <p:cTn id="50" dur="500" fill="hold"/>
                                        <p:tgtEl>
                                          <p:spTgt spid="13701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370144"/>
                                        </p:tgtEl>
                                        <p:attrNameLst>
                                          <p:attrName>style.visibility</p:attrName>
                                        </p:attrNameLst>
                                      </p:cBhvr>
                                      <p:to>
                                        <p:strVal val="visible"/>
                                      </p:to>
                                    </p:set>
                                    <p:anim calcmode="lin" valueType="num">
                                      <p:cBhvr additive="base">
                                        <p:cTn id="55" dur="500" fill="hold"/>
                                        <p:tgtEl>
                                          <p:spTgt spid="1370144"/>
                                        </p:tgtEl>
                                        <p:attrNameLst>
                                          <p:attrName>ppt_x</p:attrName>
                                        </p:attrNameLst>
                                      </p:cBhvr>
                                      <p:tavLst>
                                        <p:tav tm="0">
                                          <p:val>
                                            <p:strVal val="#ppt_x"/>
                                          </p:val>
                                        </p:tav>
                                        <p:tav tm="100000">
                                          <p:val>
                                            <p:strVal val="#ppt_x"/>
                                          </p:val>
                                        </p:tav>
                                      </p:tavLst>
                                    </p:anim>
                                    <p:anim calcmode="lin" valueType="num">
                                      <p:cBhvr additive="base">
                                        <p:cTn id="56" dur="500" fill="hold"/>
                                        <p:tgtEl>
                                          <p:spTgt spid="13701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suction.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lt">
                                    <p:tmPct val="10000"/>
                                  </p:iterate>
                                  <p:childTnLst>
                                    <p:set>
                                      <p:cBhvr>
                                        <p:cTn id="60" dur="1" fill="hold">
                                          <p:stCondLst>
                                            <p:cond delay="0"/>
                                          </p:stCondLst>
                                        </p:cTn>
                                        <p:tgtEl>
                                          <p:spTgt spid="1370124"/>
                                        </p:tgtEl>
                                        <p:attrNameLst>
                                          <p:attrName>style.visibility</p:attrName>
                                        </p:attrNameLst>
                                      </p:cBhvr>
                                      <p:to>
                                        <p:strVal val="visible"/>
                                      </p:to>
                                    </p:set>
                                    <p:anim calcmode="lin" valueType="num">
                                      <p:cBhvr additive="base">
                                        <p:cTn id="61" dur="500" fill="hold"/>
                                        <p:tgtEl>
                                          <p:spTgt spid="1370124"/>
                                        </p:tgtEl>
                                        <p:attrNameLst>
                                          <p:attrName>ppt_x</p:attrName>
                                        </p:attrNameLst>
                                      </p:cBhvr>
                                      <p:tavLst>
                                        <p:tav tm="0">
                                          <p:val>
                                            <p:strVal val="1+#ppt_w/2"/>
                                          </p:val>
                                        </p:tav>
                                        <p:tav tm="100000">
                                          <p:val>
                                            <p:strVal val="#ppt_x"/>
                                          </p:val>
                                        </p:tav>
                                      </p:tavLst>
                                    </p:anim>
                                    <p:anim calcmode="lin" valueType="num">
                                      <p:cBhvr additive="base">
                                        <p:cTn id="62" dur="500" fill="hold"/>
                                        <p:tgtEl>
                                          <p:spTgt spid="13701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type.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70145"/>
                                        </p:tgtEl>
                                        <p:attrNameLst>
                                          <p:attrName>style.visibility</p:attrName>
                                        </p:attrNameLst>
                                      </p:cBhvr>
                                      <p:to>
                                        <p:strVal val="visible"/>
                                      </p:to>
                                    </p:set>
                                    <p:animEffect transition="in" filter="wipe(up)">
                                      <p:cBhvr>
                                        <p:cTn id="67" dur="500"/>
                                        <p:tgtEl>
                                          <p:spTgt spid="1370145"/>
                                        </p:tgtEl>
                                      </p:cBhvr>
                                    </p:animEffect>
                                  </p:childTnLst>
                                  <p:subTnLst>
                                    <p:audio>
                                      <p:cMediaNode>
                                        <p:cTn display="0" masterRel="sameClick">
                                          <p:stCondLst>
                                            <p:cond evt="begin" delay="0">
                                              <p:tn val="65"/>
                                            </p:cond>
                                          </p:stCondLst>
                                          <p:endCondLst>
                                            <p:cond evt="onStopAudio" delay="0">
                                              <p:tgtEl>
                                                <p:sldTgt/>
                                              </p:tgtEl>
                                            </p:cond>
                                          </p:endCondLst>
                                        </p:cTn>
                                        <p:tgtEl>
                                          <p:sndTgt r:embed="rId7"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370146"/>
                                        </p:tgtEl>
                                        <p:attrNameLst>
                                          <p:attrName>style.visibility</p:attrName>
                                        </p:attrNameLst>
                                      </p:cBhvr>
                                      <p:to>
                                        <p:strVal val="visible"/>
                                      </p:to>
                                    </p:set>
                                    <p:anim calcmode="lin" valueType="num">
                                      <p:cBhvr additive="base">
                                        <p:cTn id="72" dur="500" fill="hold"/>
                                        <p:tgtEl>
                                          <p:spTgt spid="1370146"/>
                                        </p:tgtEl>
                                        <p:attrNameLst>
                                          <p:attrName>ppt_x</p:attrName>
                                        </p:attrNameLst>
                                      </p:cBhvr>
                                      <p:tavLst>
                                        <p:tav tm="0">
                                          <p:val>
                                            <p:strVal val="1+#ppt_w/2"/>
                                          </p:val>
                                        </p:tav>
                                        <p:tav tm="100000">
                                          <p:val>
                                            <p:strVal val="#ppt_x"/>
                                          </p:val>
                                        </p:tav>
                                      </p:tavLst>
                                    </p:anim>
                                    <p:anim calcmode="lin" valueType="num">
                                      <p:cBhvr additive="base">
                                        <p:cTn id="73" dur="500" fill="hold"/>
                                        <p:tgtEl>
                                          <p:spTgt spid="1370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type.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370125"/>
                                        </p:tgtEl>
                                        <p:attrNameLst>
                                          <p:attrName>style.visibility</p:attrName>
                                        </p:attrNameLst>
                                      </p:cBhvr>
                                      <p:to>
                                        <p:strVal val="visible"/>
                                      </p:to>
                                    </p:set>
                                    <p:anim calcmode="lin" valueType="num">
                                      <p:cBhvr additive="base">
                                        <p:cTn id="78" dur="500" fill="hold"/>
                                        <p:tgtEl>
                                          <p:spTgt spid="1370125"/>
                                        </p:tgtEl>
                                        <p:attrNameLst>
                                          <p:attrName>ppt_x</p:attrName>
                                        </p:attrNameLst>
                                      </p:cBhvr>
                                      <p:tavLst>
                                        <p:tav tm="0">
                                          <p:val>
                                            <p:strVal val="1+#ppt_w/2"/>
                                          </p:val>
                                        </p:tav>
                                        <p:tav tm="100000">
                                          <p:val>
                                            <p:strVal val="#ppt_x"/>
                                          </p:val>
                                        </p:tav>
                                      </p:tavLst>
                                    </p:anim>
                                    <p:anim calcmode="lin" valueType="num">
                                      <p:cBhvr additive="base">
                                        <p:cTn id="79" dur="500" fill="hold"/>
                                        <p:tgtEl>
                                          <p:spTgt spid="13701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type.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370126"/>
                                        </p:tgtEl>
                                        <p:attrNameLst>
                                          <p:attrName>style.visibility</p:attrName>
                                        </p:attrNameLst>
                                      </p:cBhvr>
                                      <p:to>
                                        <p:strVal val="visible"/>
                                      </p:to>
                                    </p:set>
                                    <p:animEffect transition="in" filter="wipe(down)">
                                      <p:cBhvr>
                                        <p:cTn id="84" dur="500"/>
                                        <p:tgtEl>
                                          <p:spTgt spid="1370126"/>
                                        </p:tgtEl>
                                      </p:cBhvr>
                                    </p:animEffect>
                                  </p:childTnLst>
                                  <p:subTnLst>
                                    <p:audio>
                                      <p:cMediaNode>
                                        <p:cTn display="0" masterRel="sameClick">
                                          <p:stCondLst>
                                            <p:cond evt="begin" delay="0">
                                              <p:tn val="82"/>
                                            </p:cond>
                                          </p:stCondLst>
                                          <p:endCondLst>
                                            <p:cond evt="onStopAudio" delay="0">
                                              <p:tgtEl>
                                                <p:sldTgt/>
                                              </p:tgtEl>
                                            </p:cond>
                                          </p:endCondLst>
                                        </p:cTn>
                                        <p:tgtEl>
                                          <p:sndTgt r:embed="rId8" name="fireRumble.wav"/>
                                        </p:tgtEl>
                                      </p:cMediaNode>
                                    </p:audio>
                                  </p:sub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370127"/>
                                        </p:tgtEl>
                                        <p:attrNameLst>
                                          <p:attrName>style.visibility</p:attrName>
                                        </p:attrNameLst>
                                      </p:cBhvr>
                                      <p:to>
                                        <p:strVal val="visible"/>
                                      </p:to>
                                    </p:set>
                                    <p:animEffect transition="in" filter="wipe(left)">
                                      <p:cBhvr>
                                        <p:cTn id="88" dur="500"/>
                                        <p:tgtEl>
                                          <p:spTgt spid="1370127"/>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1370128"/>
                                        </p:tgtEl>
                                        <p:attrNameLst>
                                          <p:attrName>style.visibility</p:attrName>
                                        </p:attrNameLst>
                                      </p:cBhvr>
                                      <p:to>
                                        <p:strVal val="visible"/>
                                      </p:to>
                                    </p:set>
                                    <p:animEffect transition="in" filter="wipe(up)">
                                      <p:cBhvr>
                                        <p:cTn id="92" dur="500"/>
                                        <p:tgtEl>
                                          <p:spTgt spid="1370128"/>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1370129"/>
                                        </p:tgtEl>
                                        <p:attrNameLst>
                                          <p:attrName>style.visibility</p:attrName>
                                        </p:attrNameLst>
                                      </p:cBhvr>
                                      <p:to>
                                        <p:strVal val="visible"/>
                                      </p:to>
                                    </p:set>
                                    <p:animEffect transition="in" filter="wipe(left)">
                                      <p:cBhvr>
                                        <p:cTn id="96" dur="500"/>
                                        <p:tgtEl>
                                          <p:spTgt spid="1370129"/>
                                        </p:tgtEl>
                                      </p:cBhvr>
                                    </p:animEffect>
                                  </p:childTnLst>
                                </p:cTn>
                              </p:par>
                            </p:childTnLst>
                          </p:cTn>
                        </p:par>
                        <p:par>
                          <p:cTn id="97" fill="hold">
                            <p:stCondLst>
                              <p:cond delay="2000"/>
                            </p:stCondLst>
                            <p:childTnLst>
                              <p:par>
                                <p:cTn id="98" presetID="22" presetClass="entr" presetSubtype="4" fill="hold" grpId="0" nodeType="afterEffect">
                                  <p:stCondLst>
                                    <p:cond delay="0"/>
                                  </p:stCondLst>
                                  <p:childTnLst>
                                    <p:set>
                                      <p:cBhvr>
                                        <p:cTn id="99" dur="1" fill="hold">
                                          <p:stCondLst>
                                            <p:cond delay="0"/>
                                          </p:stCondLst>
                                        </p:cTn>
                                        <p:tgtEl>
                                          <p:spTgt spid="1370130"/>
                                        </p:tgtEl>
                                        <p:attrNameLst>
                                          <p:attrName>style.visibility</p:attrName>
                                        </p:attrNameLst>
                                      </p:cBhvr>
                                      <p:to>
                                        <p:strVal val="visible"/>
                                      </p:to>
                                    </p:set>
                                    <p:animEffect transition="in" filter="wipe(down)">
                                      <p:cBhvr>
                                        <p:cTn id="100" dur="500"/>
                                        <p:tgtEl>
                                          <p:spTgt spid="1370130"/>
                                        </p:tgtEl>
                                      </p:cBhvr>
                                    </p:animEffect>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1370131"/>
                                        </p:tgtEl>
                                        <p:attrNameLst>
                                          <p:attrName>style.visibility</p:attrName>
                                        </p:attrNameLst>
                                      </p:cBhvr>
                                      <p:to>
                                        <p:strVal val="visible"/>
                                      </p:to>
                                    </p:set>
                                    <p:animEffect transition="in" filter="wipe(left)">
                                      <p:cBhvr>
                                        <p:cTn id="104" dur="500"/>
                                        <p:tgtEl>
                                          <p:spTgt spid="1370131"/>
                                        </p:tgtEl>
                                      </p:cBhvr>
                                    </p:animEffect>
                                  </p:childTnLst>
                                </p:cTn>
                              </p:par>
                            </p:childTnLst>
                          </p:cTn>
                        </p:par>
                        <p:par>
                          <p:cTn id="105" fill="hold">
                            <p:stCondLst>
                              <p:cond delay="3000"/>
                            </p:stCondLst>
                            <p:childTnLst>
                              <p:par>
                                <p:cTn id="106" presetID="22" presetClass="entr" presetSubtype="1" fill="hold" grpId="0" nodeType="afterEffect">
                                  <p:stCondLst>
                                    <p:cond delay="0"/>
                                  </p:stCondLst>
                                  <p:childTnLst>
                                    <p:set>
                                      <p:cBhvr>
                                        <p:cTn id="107" dur="1" fill="hold">
                                          <p:stCondLst>
                                            <p:cond delay="0"/>
                                          </p:stCondLst>
                                        </p:cTn>
                                        <p:tgtEl>
                                          <p:spTgt spid="1370132"/>
                                        </p:tgtEl>
                                        <p:attrNameLst>
                                          <p:attrName>style.visibility</p:attrName>
                                        </p:attrNameLst>
                                      </p:cBhvr>
                                      <p:to>
                                        <p:strVal val="visible"/>
                                      </p:to>
                                    </p:set>
                                    <p:animEffect transition="in" filter="wipe(up)">
                                      <p:cBhvr>
                                        <p:cTn id="108" dur="500"/>
                                        <p:tgtEl>
                                          <p:spTgt spid="1370132"/>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1370133"/>
                                        </p:tgtEl>
                                        <p:attrNameLst>
                                          <p:attrName>style.visibility</p:attrName>
                                        </p:attrNameLst>
                                      </p:cBhvr>
                                      <p:to>
                                        <p:strVal val="visible"/>
                                      </p:to>
                                    </p:set>
                                    <p:animEffect transition="in" filter="wipe(left)">
                                      <p:cBhvr>
                                        <p:cTn id="112" dur="500"/>
                                        <p:tgtEl>
                                          <p:spTgt spid="1370133"/>
                                        </p:tgtEl>
                                      </p:cBhvr>
                                    </p:animEffect>
                                  </p:childTnLst>
                                </p:cTn>
                              </p:par>
                            </p:childTnLst>
                          </p:cTn>
                        </p:par>
                        <p:par>
                          <p:cTn id="113" fill="hold">
                            <p:stCondLst>
                              <p:cond delay="4000"/>
                            </p:stCondLst>
                            <p:childTnLst>
                              <p:par>
                                <p:cTn id="114" presetID="22" presetClass="entr" presetSubtype="4" fill="hold" grpId="0" nodeType="afterEffect">
                                  <p:stCondLst>
                                    <p:cond delay="0"/>
                                  </p:stCondLst>
                                  <p:childTnLst>
                                    <p:set>
                                      <p:cBhvr>
                                        <p:cTn id="115" dur="1" fill="hold">
                                          <p:stCondLst>
                                            <p:cond delay="0"/>
                                          </p:stCondLst>
                                        </p:cTn>
                                        <p:tgtEl>
                                          <p:spTgt spid="1370134"/>
                                        </p:tgtEl>
                                        <p:attrNameLst>
                                          <p:attrName>style.visibility</p:attrName>
                                        </p:attrNameLst>
                                      </p:cBhvr>
                                      <p:to>
                                        <p:strVal val="visible"/>
                                      </p:to>
                                    </p:set>
                                    <p:animEffect transition="in" filter="wipe(down)">
                                      <p:cBhvr>
                                        <p:cTn id="116" dur="500"/>
                                        <p:tgtEl>
                                          <p:spTgt spid="1370134"/>
                                        </p:tgtEl>
                                      </p:cBhvr>
                                    </p:animEffect>
                                  </p:childTnLst>
                                </p:cTn>
                              </p:par>
                            </p:childTnLst>
                          </p:cTn>
                        </p:par>
                        <p:par>
                          <p:cTn id="117" fill="hold">
                            <p:stCondLst>
                              <p:cond delay="4500"/>
                            </p:stCondLst>
                            <p:childTnLst>
                              <p:par>
                                <p:cTn id="118" presetID="22" presetClass="entr" presetSubtype="8" fill="hold" grpId="0" nodeType="afterEffect">
                                  <p:stCondLst>
                                    <p:cond delay="0"/>
                                  </p:stCondLst>
                                  <p:childTnLst>
                                    <p:set>
                                      <p:cBhvr>
                                        <p:cTn id="119" dur="1" fill="hold">
                                          <p:stCondLst>
                                            <p:cond delay="0"/>
                                          </p:stCondLst>
                                        </p:cTn>
                                        <p:tgtEl>
                                          <p:spTgt spid="1370135"/>
                                        </p:tgtEl>
                                        <p:attrNameLst>
                                          <p:attrName>style.visibility</p:attrName>
                                        </p:attrNameLst>
                                      </p:cBhvr>
                                      <p:to>
                                        <p:strVal val="visible"/>
                                      </p:to>
                                    </p:set>
                                    <p:animEffect transition="in" filter="wipe(left)">
                                      <p:cBhvr>
                                        <p:cTn id="120" dur="500"/>
                                        <p:tgtEl>
                                          <p:spTgt spid="1370135"/>
                                        </p:tgtEl>
                                      </p:cBhvr>
                                    </p:animEffect>
                                  </p:childTnLst>
                                </p:cTn>
                              </p:par>
                            </p:childTnLst>
                          </p:cTn>
                        </p:par>
                        <p:par>
                          <p:cTn id="121" fill="hold">
                            <p:stCondLst>
                              <p:cond delay="5000"/>
                            </p:stCondLst>
                            <p:childTnLst>
                              <p:par>
                                <p:cTn id="122" presetID="22" presetClass="entr" presetSubtype="1" fill="hold" grpId="0" nodeType="afterEffect">
                                  <p:stCondLst>
                                    <p:cond delay="0"/>
                                  </p:stCondLst>
                                  <p:childTnLst>
                                    <p:set>
                                      <p:cBhvr>
                                        <p:cTn id="123" dur="1" fill="hold">
                                          <p:stCondLst>
                                            <p:cond delay="0"/>
                                          </p:stCondLst>
                                        </p:cTn>
                                        <p:tgtEl>
                                          <p:spTgt spid="1370136"/>
                                        </p:tgtEl>
                                        <p:attrNameLst>
                                          <p:attrName>style.visibility</p:attrName>
                                        </p:attrNameLst>
                                      </p:cBhvr>
                                      <p:to>
                                        <p:strVal val="visible"/>
                                      </p:to>
                                    </p:set>
                                    <p:animEffect transition="in" filter="wipe(up)">
                                      <p:cBhvr>
                                        <p:cTn id="124" dur="500"/>
                                        <p:tgtEl>
                                          <p:spTgt spid="1370136"/>
                                        </p:tgtEl>
                                      </p:cBhvr>
                                    </p:animEffect>
                                  </p:childTnLst>
                                </p:cTn>
                              </p:par>
                            </p:childTnLst>
                          </p:cTn>
                        </p:par>
                        <p:par>
                          <p:cTn id="125" fill="hold">
                            <p:stCondLst>
                              <p:cond delay="5500"/>
                            </p:stCondLst>
                            <p:childTnLst>
                              <p:par>
                                <p:cTn id="126" presetID="22" presetClass="entr" presetSubtype="8" fill="hold" grpId="0" nodeType="afterEffect">
                                  <p:stCondLst>
                                    <p:cond delay="0"/>
                                  </p:stCondLst>
                                  <p:childTnLst>
                                    <p:set>
                                      <p:cBhvr>
                                        <p:cTn id="127" dur="1" fill="hold">
                                          <p:stCondLst>
                                            <p:cond delay="0"/>
                                          </p:stCondLst>
                                        </p:cTn>
                                        <p:tgtEl>
                                          <p:spTgt spid="1370137"/>
                                        </p:tgtEl>
                                        <p:attrNameLst>
                                          <p:attrName>style.visibility</p:attrName>
                                        </p:attrNameLst>
                                      </p:cBhvr>
                                      <p:to>
                                        <p:strVal val="visible"/>
                                      </p:to>
                                    </p:set>
                                    <p:animEffect transition="in" filter="wipe(left)">
                                      <p:cBhvr>
                                        <p:cTn id="128" dur="500"/>
                                        <p:tgtEl>
                                          <p:spTgt spid="1370137"/>
                                        </p:tgtEl>
                                      </p:cBhvr>
                                    </p:animEffect>
                                  </p:childTnLst>
                                </p:cTn>
                              </p:par>
                            </p:childTnLst>
                          </p:cTn>
                        </p:par>
                        <p:par>
                          <p:cTn id="129" fill="hold">
                            <p:stCondLst>
                              <p:cond delay="6000"/>
                            </p:stCondLst>
                            <p:childTnLst>
                              <p:par>
                                <p:cTn id="130" presetID="22" presetClass="entr" presetSubtype="4" fill="hold" grpId="0" nodeType="afterEffect">
                                  <p:stCondLst>
                                    <p:cond delay="0"/>
                                  </p:stCondLst>
                                  <p:childTnLst>
                                    <p:set>
                                      <p:cBhvr>
                                        <p:cTn id="131" dur="1" fill="hold">
                                          <p:stCondLst>
                                            <p:cond delay="0"/>
                                          </p:stCondLst>
                                        </p:cTn>
                                        <p:tgtEl>
                                          <p:spTgt spid="1370138"/>
                                        </p:tgtEl>
                                        <p:attrNameLst>
                                          <p:attrName>style.visibility</p:attrName>
                                        </p:attrNameLst>
                                      </p:cBhvr>
                                      <p:to>
                                        <p:strVal val="visible"/>
                                      </p:to>
                                    </p:set>
                                    <p:animEffect transition="in" filter="wipe(down)">
                                      <p:cBhvr>
                                        <p:cTn id="132" dur="500"/>
                                        <p:tgtEl>
                                          <p:spTgt spid="1370138"/>
                                        </p:tgtEl>
                                      </p:cBhvr>
                                    </p:animEffect>
                                  </p:childTnLst>
                                </p:cTn>
                              </p:par>
                            </p:childTnLst>
                          </p:cTn>
                        </p:par>
                        <p:par>
                          <p:cTn id="133" fill="hold">
                            <p:stCondLst>
                              <p:cond delay="6500"/>
                            </p:stCondLst>
                            <p:childTnLst>
                              <p:par>
                                <p:cTn id="134" presetID="22" presetClass="entr" presetSubtype="8" fill="hold" grpId="0" nodeType="afterEffect">
                                  <p:stCondLst>
                                    <p:cond delay="0"/>
                                  </p:stCondLst>
                                  <p:childTnLst>
                                    <p:set>
                                      <p:cBhvr>
                                        <p:cTn id="135" dur="1" fill="hold">
                                          <p:stCondLst>
                                            <p:cond delay="0"/>
                                          </p:stCondLst>
                                        </p:cTn>
                                        <p:tgtEl>
                                          <p:spTgt spid="1370139"/>
                                        </p:tgtEl>
                                        <p:attrNameLst>
                                          <p:attrName>style.visibility</p:attrName>
                                        </p:attrNameLst>
                                      </p:cBhvr>
                                      <p:to>
                                        <p:strVal val="visible"/>
                                      </p:to>
                                    </p:set>
                                    <p:animEffect transition="in" filter="wipe(left)">
                                      <p:cBhvr>
                                        <p:cTn id="136" dur="500"/>
                                        <p:tgtEl>
                                          <p:spTgt spid="1370139"/>
                                        </p:tgtEl>
                                      </p:cBhvr>
                                    </p:animEffect>
                                  </p:childTnLst>
                                </p:cTn>
                              </p:par>
                            </p:childTnLst>
                          </p:cTn>
                        </p:par>
                        <p:par>
                          <p:cTn id="137" fill="hold">
                            <p:stCondLst>
                              <p:cond delay="7000"/>
                            </p:stCondLst>
                            <p:childTnLst>
                              <p:par>
                                <p:cTn id="138" presetID="22" presetClass="entr" presetSubtype="1" fill="hold" grpId="0" nodeType="afterEffect">
                                  <p:stCondLst>
                                    <p:cond delay="0"/>
                                  </p:stCondLst>
                                  <p:childTnLst>
                                    <p:set>
                                      <p:cBhvr>
                                        <p:cTn id="139" dur="1" fill="hold">
                                          <p:stCondLst>
                                            <p:cond delay="0"/>
                                          </p:stCondLst>
                                        </p:cTn>
                                        <p:tgtEl>
                                          <p:spTgt spid="1370140"/>
                                        </p:tgtEl>
                                        <p:attrNameLst>
                                          <p:attrName>style.visibility</p:attrName>
                                        </p:attrNameLst>
                                      </p:cBhvr>
                                      <p:to>
                                        <p:strVal val="visible"/>
                                      </p:to>
                                    </p:set>
                                    <p:animEffect transition="in" filter="wipe(up)">
                                      <p:cBhvr>
                                        <p:cTn id="140" dur="500"/>
                                        <p:tgtEl>
                                          <p:spTgt spid="1370140"/>
                                        </p:tgtEl>
                                      </p:cBhvr>
                                    </p:animEffect>
                                  </p:childTnLst>
                                </p:cTn>
                              </p:par>
                            </p:childTnLst>
                          </p:cTn>
                        </p:par>
                        <p:par>
                          <p:cTn id="141" fill="hold">
                            <p:stCondLst>
                              <p:cond delay="7500"/>
                            </p:stCondLst>
                            <p:childTnLst>
                              <p:par>
                                <p:cTn id="142" presetID="22" presetClass="entr" presetSubtype="1" fill="hold" grpId="0" nodeType="afterEffect">
                                  <p:stCondLst>
                                    <p:cond delay="0"/>
                                  </p:stCondLst>
                                  <p:childTnLst>
                                    <p:set>
                                      <p:cBhvr>
                                        <p:cTn id="143" dur="1" fill="hold">
                                          <p:stCondLst>
                                            <p:cond delay="0"/>
                                          </p:stCondLst>
                                        </p:cTn>
                                        <p:tgtEl>
                                          <p:spTgt spid="1370141"/>
                                        </p:tgtEl>
                                        <p:attrNameLst>
                                          <p:attrName>style.visibility</p:attrName>
                                        </p:attrNameLst>
                                      </p:cBhvr>
                                      <p:to>
                                        <p:strVal val="visible"/>
                                      </p:to>
                                    </p:set>
                                    <p:animEffect transition="in" filter="wipe(up)">
                                      <p:cBhvr>
                                        <p:cTn id="144" dur="500"/>
                                        <p:tgtEl>
                                          <p:spTgt spid="1370141"/>
                                        </p:tgtEl>
                                      </p:cBhvr>
                                    </p:animEffect>
                                  </p:childTnLst>
                                </p:cTn>
                              </p:par>
                            </p:childTnLst>
                          </p:cTn>
                        </p:par>
                        <p:par>
                          <p:cTn id="145" fill="hold">
                            <p:stCondLst>
                              <p:cond delay="8000"/>
                            </p:stCondLst>
                            <p:childTnLst>
                              <p:par>
                                <p:cTn id="146" presetID="22" presetClass="entr" presetSubtype="8" fill="hold" grpId="0" nodeType="afterEffect">
                                  <p:stCondLst>
                                    <p:cond delay="0"/>
                                  </p:stCondLst>
                                  <p:childTnLst>
                                    <p:set>
                                      <p:cBhvr>
                                        <p:cTn id="147" dur="1" fill="hold">
                                          <p:stCondLst>
                                            <p:cond delay="0"/>
                                          </p:stCondLst>
                                        </p:cTn>
                                        <p:tgtEl>
                                          <p:spTgt spid="1370142"/>
                                        </p:tgtEl>
                                        <p:attrNameLst>
                                          <p:attrName>style.visibility</p:attrName>
                                        </p:attrNameLst>
                                      </p:cBhvr>
                                      <p:to>
                                        <p:strVal val="visible"/>
                                      </p:to>
                                    </p:set>
                                    <p:animEffect transition="in" filter="wipe(left)">
                                      <p:cBhvr>
                                        <p:cTn id="148" dur="500"/>
                                        <p:tgtEl>
                                          <p:spTgt spid="1370142"/>
                                        </p:tgtEl>
                                      </p:cBhvr>
                                    </p:animEffect>
                                  </p:childTnLst>
                                </p:cTn>
                              </p:par>
                            </p:childTnLst>
                          </p:cTn>
                        </p:par>
                        <p:par>
                          <p:cTn id="149" fill="hold">
                            <p:stCondLst>
                              <p:cond delay="8500"/>
                            </p:stCondLst>
                            <p:childTnLst>
                              <p:par>
                                <p:cTn id="150" presetID="2" presetClass="entr" presetSubtype="2" fill="hold" grpId="0" nodeType="afterEffect">
                                  <p:stCondLst>
                                    <p:cond delay="0"/>
                                  </p:stCondLst>
                                  <p:iterate type="lt">
                                    <p:tmPct val="10000"/>
                                  </p:iterate>
                                  <p:childTnLst>
                                    <p:set>
                                      <p:cBhvr>
                                        <p:cTn id="151" dur="1" fill="hold">
                                          <p:stCondLst>
                                            <p:cond delay="0"/>
                                          </p:stCondLst>
                                        </p:cTn>
                                        <p:tgtEl>
                                          <p:spTgt spid="1370143"/>
                                        </p:tgtEl>
                                        <p:attrNameLst>
                                          <p:attrName>style.visibility</p:attrName>
                                        </p:attrNameLst>
                                      </p:cBhvr>
                                      <p:to>
                                        <p:strVal val="visible"/>
                                      </p:to>
                                    </p:set>
                                    <p:anim calcmode="lin" valueType="num">
                                      <p:cBhvr additive="base">
                                        <p:cTn id="152" dur="500" fill="hold"/>
                                        <p:tgtEl>
                                          <p:spTgt spid="1370143"/>
                                        </p:tgtEl>
                                        <p:attrNameLst>
                                          <p:attrName>ppt_x</p:attrName>
                                        </p:attrNameLst>
                                      </p:cBhvr>
                                      <p:tavLst>
                                        <p:tav tm="0">
                                          <p:val>
                                            <p:strVal val="1+#ppt_w/2"/>
                                          </p:val>
                                        </p:tav>
                                        <p:tav tm="100000">
                                          <p:val>
                                            <p:strVal val="#ppt_x"/>
                                          </p:val>
                                        </p:tav>
                                      </p:tavLst>
                                    </p:anim>
                                    <p:anim calcmode="lin" valueType="num">
                                      <p:cBhvr additive="base">
                                        <p:cTn id="153" dur="500" fill="hold"/>
                                        <p:tgtEl>
                                          <p:spTgt spid="13701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6"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1370114">
                                            <p:txEl>
                                              <p:pRg st="2" end="2"/>
                                            </p:txEl>
                                          </p:spTgt>
                                        </p:tgtEl>
                                        <p:attrNameLst>
                                          <p:attrName>style.visibility</p:attrName>
                                        </p:attrNameLst>
                                      </p:cBhvr>
                                      <p:to>
                                        <p:strVal val="visible"/>
                                      </p:to>
                                    </p:set>
                                    <p:anim calcmode="lin" valueType="num">
                                      <p:cBhvr additive="base">
                                        <p:cTn id="158" dur="500" fill="hold"/>
                                        <p:tgtEl>
                                          <p:spTgt spid="1370114">
                                            <p:txEl>
                                              <p:pRg st="2" end="2"/>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370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9" grpId="0" animBg="1"/>
      <p:bldP spid="1370120" grpId="0" animBg="1"/>
      <p:bldP spid="1370121" grpId="0"/>
      <p:bldP spid="1370122" grpId="0"/>
      <p:bldP spid="1370123" grpId="0"/>
      <p:bldP spid="1370124" grpId="0"/>
      <p:bldP spid="1370125" grpId="0"/>
      <p:bldP spid="1370126" grpId="0" animBg="1"/>
      <p:bldP spid="1370127" grpId="0" animBg="1"/>
      <p:bldP spid="1370128" grpId="0" animBg="1"/>
      <p:bldP spid="1370129" grpId="0" animBg="1"/>
      <p:bldP spid="1370130" grpId="0" animBg="1"/>
      <p:bldP spid="1370131" grpId="0" animBg="1"/>
      <p:bldP spid="1370132" grpId="0" animBg="1"/>
      <p:bldP spid="1370133" grpId="0" animBg="1"/>
      <p:bldP spid="1370134" grpId="0" animBg="1"/>
      <p:bldP spid="1370135" grpId="0" animBg="1"/>
      <p:bldP spid="1370136" grpId="0" animBg="1"/>
      <p:bldP spid="1370137" grpId="0" animBg="1"/>
      <p:bldP spid="1370138" grpId="0" animBg="1"/>
      <p:bldP spid="1370139" grpId="0" animBg="1"/>
      <p:bldP spid="1370140" grpId="0" animBg="1"/>
      <p:bldP spid="1370141" grpId="0" animBg="1"/>
      <p:bldP spid="1370142" grpId="0" animBg="1"/>
      <p:bldP spid="1370143" grpId="0"/>
      <p:bldP spid="1370145" grpId="0" animBg="1"/>
      <p:bldP spid="1370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Primary energy sources</a:t>
            </a:r>
            <a:endParaRPr lang="en-US" sz="2400">
              <a:solidFill>
                <a:srgbClr val="000000"/>
              </a:solidFill>
              <a:latin typeface="Arial" charset="0"/>
              <a:ea typeface="Calibri" pitchFamily="34" charset="0"/>
              <a:cs typeface="Arial" charset="0"/>
            </a:endParaRPr>
          </a:p>
          <a:p>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You should have a good idea of these percentages, from </a:t>
            </a:r>
            <a:r>
              <a:rPr lang="en-US" sz="2400" b="1">
                <a:solidFill>
                  <a:srgbClr val="000000"/>
                </a:solidFill>
                <a:latin typeface="Arial" charset="0"/>
                <a:ea typeface="Calibri" pitchFamily="34" charset="0"/>
                <a:cs typeface="Times New Roman" pitchFamily="18" charset="0"/>
              </a:rPr>
              <a:t>memory</a:t>
            </a:r>
            <a:r>
              <a:rPr lang="en-US" sz="2400">
                <a:solidFill>
                  <a:srgbClr val="000000"/>
                </a:solidFill>
                <a:latin typeface="Arial" charset="0"/>
                <a:ea typeface="Calibri" pitchFamily="34" charset="0"/>
                <a:cs typeface="Times New Roman" pitchFamily="18" charset="0"/>
              </a:rPr>
              <a:t>.</a:t>
            </a:r>
          </a:p>
        </p:txBody>
      </p:sp>
      <p:sp>
        <p:nvSpPr>
          <p:cNvPr id="1024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2" name="Picture 1"/>
          <p:cNvPicPr>
            <a:picLocks noChangeAspect="1"/>
          </p:cNvPicPr>
          <p:nvPr/>
        </p:nvPicPr>
        <p:blipFill>
          <a:blip r:embed="rId5"/>
          <a:stretch>
            <a:fillRect/>
          </a:stretch>
        </p:blipFill>
        <p:spPr>
          <a:xfrm>
            <a:off x="1151516" y="2533604"/>
            <a:ext cx="6840968" cy="4324396"/>
          </a:xfrm>
          <a:prstGeom prst="rect">
            <a:avLst/>
          </a:prstGeom>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1" end="1"/>
                                            </p:txEl>
                                          </p:spTgt>
                                        </p:tgtEl>
                                        <p:attrNameLst>
                                          <p:attrName>style.visibility</p:attrName>
                                        </p:attrNameLst>
                                      </p:cBhvr>
                                      <p:to>
                                        <p:strVal val="visible"/>
                                      </p:to>
                                    </p:set>
                                    <p:anim calcmode="lin" valueType="num">
                                      <p:cBhvr additive="base">
                                        <p:cTn id="7"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4211" name="Rectangle 4"/>
          <p:cNvSpPr>
            <a:spLocks noChangeArrowheads="1"/>
          </p:cNvSpPr>
          <p:nvPr/>
        </p:nvSpPr>
        <p:spPr bwMode="auto">
          <a:xfrm>
            <a:off x="685800" y="1860550"/>
            <a:ext cx="7772400" cy="3260725"/>
          </a:xfrm>
          <a:prstGeom prst="rect">
            <a:avLst/>
          </a:prstGeom>
          <a:solidFill>
            <a:srgbClr val="CCFFCC"/>
          </a:solidFill>
          <a:ln w="9525">
            <a:noFill/>
            <a:miter lim="800000"/>
            <a:headEnd/>
            <a:tailEnd/>
          </a:ln>
        </p:spPr>
        <p:txBody>
          <a:bodyPr/>
          <a:lstStyle/>
          <a:p>
            <a:endParaRPr lang="en-US"/>
          </a:p>
        </p:txBody>
      </p:sp>
      <p:pic>
        <p:nvPicPr>
          <p:cNvPr id="13660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6275" y="1897063"/>
            <a:ext cx="7864475" cy="2571750"/>
          </a:xfrm>
          <a:prstGeom prst="rect">
            <a:avLst/>
          </a:prstGeom>
          <a:noFill/>
          <a:ln w="9525">
            <a:noFill/>
            <a:miter lim="800000"/>
            <a:headEnd/>
            <a:tailEnd/>
          </a:ln>
        </p:spPr>
      </p:pic>
      <p:sp>
        <p:nvSpPr>
          <p:cNvPr id="1366022" name="Text Box 6"/>
          <p:cNvSpPr txBox="1">
            <a:spLocks noChangeArrowheads="1"/>
          </p:cNvSpPr>
          <p:nvPr/>
        </p:nvSpPr>
        <p:spPr bwMode="auto">
          <a:xfrm>
            <a:off x="1317625" y="2905125"/>
            <a:ext cx="7048500" cy="155257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sz="2400">
                <a:solidFill>
                  <a:schemeClr val="hlink"/>
                </a:solidFill>
                <a:latin typeface="Arial" charset="0"/>
              </a:rPr>
              <a:t>Because of the tilt of Earth’s axis southern exposures get more sun in the northern hemisphere, and </a:t>
            </a:r>
            <a:r>
              <a:rPr lang="en-US" sz="2400" u="sng">
                <a:solidFill>
                  <a:schemeClr val="hlink"/>
                </a:solidFill>
                <a:latin typeface="Arial" charset="0"/>
              </a:rPr>
              <a:t>northern exposures get more sun in the southern hemisphere.</a:t>
            </a:r>
          </a:p>
        </p:txBody>
      </p:sp>
      <p:sp>
        <p:nvSpPr>
          <p:cNvPr id="1366018" name="Rectangle 2"/>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6018">
                                            <p:txEl>
                                              <p:pRg st="0" end="0"/>
                                            </p:txEl>
                                          </p:spTgt>
                                        </p:tgtEl>
                                        <p:attrNameLst>
                                          <p:attrName>style.visibility</p:attrName>
                                        </p:attrNameLst>
                                      </p:cBhvr>
                                      <p:to>
                                        <p:strVal val="visible"/>
                                      </p:to>
                                    </p:set>
                                    <p:anim calcmode="lin" valueType="num">
                                      <p:cBhvr additive="base">
                                        <p:cTn id="7" dur="500" fill="hold"/>
                                        <p:tgtEl>
                                          <p:spTgt spid="1366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6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6021"/>
                                        </p:tgtEl>
                                        <p:attrNameLst>
                                          <p:attrName>style.visibility</p:attrName>
                                        </p:attrNameLst>
                                      </p:cBhvr>
                                      <p:to>
                                        <p:strVal val="visible"/>
                                      </p:to>
                                    </p:set>
                                    <p:anim calcmode="lin" valueType="num">
                                      <p:cBhvr additive="base">
                                        <p:cTn id="13" dur="500" fill="hold"/>
                                        <p:tgtEl>
                                          <p:spTgt spid="1366021"/>
                                        </p:tgtEl>
                                        <p:attrNameLst>
                                          <p:attrName>ppt_x</p:attrName>
                                        </p:attrNameLst>
                                      </p:cBhvr>
                                      <p:tavLst>
                                        <p:tav tm="0">
                                          <p:val>
                                            <p:strVal val="#ppt_x"/>
                                          </p:val>
                                        </p:tav>
                                        <p:tav tm="100000">
                                          <p:val>
                                            <p:strVal val="#ppt_x"/>
                                          </p:val>
                                        </p:tav>
                                      </p:tavLst>
                                    </p:anim>
                                    <p:anim calcmode="lin" valueType="num">
                                      <p:cBhvr additive="base">
                                        <p:cTn id="14" dur="500" fill="hold"/>
                                        <p:tgtEl>
                                          <p:spTgt spid="13660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6022"/>
                                        </p:tgtEl>
                                        <p:attrNameLst>
                                          <p:attrName>style.visibility</p:attrName>
                                        </p:attrNameLst>
                                      </p:cBhvr>
                                      <p:to>
                                        <p:strVal val="visible"/>
                                      </p:to>
                                    </p:set>
                                    <p:anim calcmode="lin" valueType="num">
                                      <p:cBhvr additive="base">
                                        <p:cTn id="19" dur="500" fill="hold"/>
                                        <p:tgtEl>
                                          <p:spTgt spid="1366022"/>
                                        </p:tgtEl>
                                        <p:attrNameLst>
                                          <p:attrName>ppt_x</p:attrName>
                                        </p:attrNameLst>
                                      </p:cBhvr>
                                      <p:tavLst>
                                        <p:tav tm="0">
                                          <p:val>
                                            <p:strVal val="1+#ppt_w/2"/>
                                          </p:val>
                                        </p:tav>
                                        <p:tav tm="100000">
                                          <p:val>
                                            <p:strVal val="#ppt_x"/>
                                          </p:val>
                                        </p:tav>
                                      </p:tavLst>
                                    </p:anim>
                                    <p:anim calcmode="lin" valueType="num">
                                      <p:cBhvr additive="base">
                                        <p:cTn id="20" dur="500" fill="hold"/>
                                        <p:tgtEl>
                                          <p:spTgt spid="1366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2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523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p>
        </p:txBody>
      </p:sp>
      <p:pic>
        <p:nvPicPr>
          <p:cNvPr id="136806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1513" y="1976438"/>
            <a:ext cx="7751762" cy="331946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68070" name="Text Box 6"/>
              <p:cNvSpPr txBox="1">
                <a:spLocks noChangeArrowheads="1"/>
              </p:cNvSpPr>
              <p:nvPr/>
            </p:nvSpPr>
            <p:spPr bwMode="auto">
              <a:xfrm>
                <a:off x="1195388" y="3632200"/>
                <a:ext cx="7650162" cy="457200"/>
              </a:xfrm>
              <a:prstGeom prst="rect">
                <a:avLst/>
              </a:prstGeom>
              <a:noFill/>
              <a:ln w="9525">
                <a:noFill/>
                <a:miter lim="800000"/>
                <a:headEnd/>
                <a:tailEnd/>
              </a:ln>
            </p:spPr>
            <p:txBody>
              <a:bodyPr>
                <a:spAutoFit/>
              </a:bodyPr>
              <a:lstStyle/>
              <a:p>
                <a:r>
                  <a:rPr lang="en-US" sz="2400" dirty="0">
                    <a:solidFill>
                      <a:schemeClr val="hlink"/>
                    </a:solidFill>
                    <a:latin typeface="Arial" charset="0"/>
                    <a:sym typeface="Symbol" pitchFamily="18" charset="2"/>
                  </a:rPr>
                  <a:t></a:t>
                </a:r>
                <a:r>
                  <a:rPr lang="en-US" sz="2400" dirty="0">
                    <a:solidFill>
                      <a:schemeClr val="hlink"/>
                    </a:solidFill>
                    <a:latin typeface="Arial" charset="0"/>
                  </a:rPr>
                  <a:t>From Topic 3 the energy needed for </a:t>
                </a:r>
                <a14:m>
                  <m:oMath xmlns:m="http://schemas.openxmlformats.org/officeDocument/2006/math">
                    <m:r>
                      <a:rPr lang="en-US" sz="2400" i="1" dirty="0" smtClean="0">
                        <a:solidFill>
                          <a:schemeClr val="hlink"/>
                        </a:solidFill>
                        <a:latin typeface="Cambria Math" panose="02040503050406030204" pitchFamily="18" charset="0"/>
                        <a:ea typeface="Cambria Math" panose="02040503050406030204" pitchFamily="18" charset="0"/>
                      </a:rPr>
                      <m:t>∆</m:t>
                    </m:r>
                    <m:r>
                      <a:rPr lang="en-US" sz="2400" i="1" dirty="0" smtClean="0">
                        <a:solidFill>
                          <a:schemeClr val="hlink"/>
                        </a:solidFill>
                        <a:latin typeface="Cambria Math" panose="02040503050406030204" pitchFamily="18" charset="0"/>
                      </a:rPr>
                      <m:t>𝑇</m:t>
                    </m:r>
                    <m:r>
                      <a:rPr lang="en-US" sz="2400" i="1" dirty="0" smtClean="0">
                        <a:solidFill>
                          <a:schemeClr val="hlink"/>
                        </a:solidFill>
                        <a:latin typeface="Cambria Math" panose="02040503050406030204" pitchFamily="18" charset="0"/>
                      </a:rPr>
                      <m:t>=25 </m:t>
                    </m:r>
                  </m:oMath>
                </a14:m>
                <a:r>
                  <a:rPr lang="en-US" sz="2400" dirty="0">
                    <a:solidFill>
                      <a:schemeClr val="hlink"/>
                    </a:solidFill>
                    <a:latin typeface="Arial" charset="0"/>
                  </a:rPr>
                  <a:t>K is</a:t>
                </a:r>
              </a:p>
            </p:txBody>
          </p:sp>
        </mc:Choice>
        <mc:Fallback xmlns="">
          <p:sp>
            <p:nvSpPr>
              <p:cNvPr id="1368070" name="Text Box 6"/>
              <p:cNvSpPr txBox="1">
                <a:spLocks noRot="1" noChangeAspect="1" noMove="1" noResize="1" noEditPoints="1" noAdjustHandles="1" noChangeArrowheads="1" noChangeShapeType="1" noTextEdit="1"/>
              </p:cNvSpPr>
              <p:nvPr/>
            </p:nvSpPr>
            <p:spPr bwMode="auto">
              <a:xfrm>
                <a:off x="1195388" y="3632200"/>
                <a:ext cx="7650162" cy="457200"/>
              </a:xfrm>
              <a:prstGeom prst="rect">
                <a:avLst/>
              </a:prstGeom>
              <a:blipFill>
                <a:blip r:embed="rId7"/>
                <a:stretch>
                  <a:fillRect l="-1195" t="-10667" b="-32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8071" name="Text Box 7"/>
              <p:cNvSpPr txBox="1">
                <a:spLocks noChangeArrowheads="1"/>
              </p:cNvSpPr>
              <p:nvPr/>
            </p:nvSpPr>
            <p:spPr bwMode="auto">
              <a:xfrm>
                <a:off x="1535112" y="4215115"/>
                <a:ext cx="6073775" cy="461665"/>
              </a:xfrm>
              <a:prstGeom prst="rect">
                <a:avLst/>
              </a:prstGeom>
              <a:noFill/>
              <a:ln w="9525">
                <a:noFill/>
                <a:miter lim="800000"/>
                <a:headEnd/>
                <a:tailEnd/>
              </a:ln>
            </p:spPr>
            <p:txBody>
              <a:bodyPr>
                <a:spAutoFit/>
              </a:bodyPr>
              <a:lstStyle/>
              <a:p>
                <a14:m>
                  <m:oMath xmlns:m="http://schemas.openxmlformats.org/officeDocument/2006/math">
                    <m:r>
                      <a:rPr lang="en-US" sz="2400" i="1" dirty="0" smtClean="0">
                        <a:solidFill>
                          <a:schemeClr val="hlink"/>
                        </a:solidFill>
                        <a:latin typeface="Cambria Math" panose="02040503050406030204" pitchFamily="18" charset="0"/>
                      </a:rPr>
                      <m:t>𝑄</m:t>
                    </m:r>
                    <m:r>
                      <a:rPr lang="en-US" sz="2400" i="1" dirty="0" smtClean="0">
                        <a:solidFill>
                          <a:schemeClr val="hlink"/>
                        </a:solidFill>
                        <a:latin typeface="Cambria Math" panose="02040503050406030204" pitchFamily="18" charset="0"/>
                      </a:rPr>
                      <m:t>=</m:t>
                    </m:r>
                    <m:r>
                      <a:rPr lang="en-US" sz="2400" i="1" dirty="0" err="1">
                        <a:solidFill>
                          <a:schemeClr val="hlink"/>
                        </a:solidFill>
                        <a:latin typeface="Cambria Math" panose="02040503050406030204" pitchFamily="18" charset="0"/>
                      </a:rPr>
                      <m:t>𝑚𝑐</m:t>
                    </m:r>
                    <m:r>
                      <a:rPr lang="en-US" sz="2400" i="1" dirty="0" smtClean="0">
                        <a:solidFill>
                          <a:schemeClr val="hlink"/>
                        </a:solidFill>
                        <a:latin typeface="Cambria Math" panose="02040503050406030204" pitchFamily="18" charset="0"/>
                        <a:ea typeface="Cambria Math" panose="02040503050406030204" pitchFamily="18" charset="0"/>
                      </a:rPr>
                      <m:t>∆</m:t>
                    </m:r>
                    <m:r>
                      <a:rPr lang="en-US" sz="2400" i="1" dirty="0" err="1">
                        <a:solidFill>
                          <a:schemeClr val="hlink"/>
                        </a:solidFill>
                        <a:latin typeface="Cambria Math" panose="02040503050406030204" pitchFamily="18" charset="0"/>
                        <a:cs typeface="Courier New" pitchFamily="49" charset="0"/>
                      </a:rPr>
                      <m:t>𝑇</m:t>
                    </m:r>
                    <m:r>
                      <a:rPr lang="en-US" sz="2400" i="1" dirty="0">
                        <a:solidFill>
                          <a:schemeClr val="hlink"/>
                        </a:solidFill>
                        <a:latin typeface="Cambria Math" panose="02040503050406030204" pitchFamily="18" charset="0"/>
                        <a:cs typeface="Courier New" pitchFamily="49" charset="0"/>
                      </a:rPr>
                      <m:t>=140(4200)(25)=1.47</m:t>
                    </m:r>
                    <m:r>
                      <a:rPr lang="en-US" sz="2400" i="1" dirty="0">
                        <a:solidFill>
                          <a:schemeClr val="hlink"/>
                        </a:solidFill>
                        <a:latin typeface="Cambria Math" panose="02040503050406030204" pitchFamily="18" charset="0"/>
                        <a:cs typeface="Courier New" pitchFamily="49" charset="0"/>
                        <a:sym typeface="Symbol" pitchFamily="18" charset="2"/>
                      </a:rPr>
                      <m:t></m:t>
                    </m:r>
                    <m:sSup>
                      <m:sSupPr>
                        <m:ctrlPr>
                          <a:rPr lang="en-US" sz="2400" b="0" i="1" dirty="0" smtClean="0">
                            <a:solidFill>
                              <a:schemeClr val="hlink"/>
                            </a:solidFill>
                            <a:latin typeface="Cambria Math" panose="02040503050406030204" pitchFamily="18" charset="0"/>
                            <a:cs typeface="Courier New" pitchFamily="49" charset="0"/>
                            <a:sym typeface="Symbol" pitchFamily="18" charset="2"/>
                          </a:rPr>
                        </m:ctrlPr>
                      </m:sSupPr>
                      <m:e>
                        <m:r>
                          <a:rPr lang="en-US" sz="2400" i="1" dirty="0">
                            <a:solidFill>
                              <a:schemeClr val="hlink"/>
                            </a:solidFill>
                            <a:latin typeface="Cambria Math" panose="02040503050406030204" pitchFamily="18" charset="0"/>
                            <a:cs typeface="Courier New" pitchFamily="49" charset="0"/>
                            <a:sym typeface="Symbol" pitchFamily="18" charset="2"/>
                          </a:rPr>
                          <m:t>10</m:t>
                        </m:r>
                      </m:e>
                      <m:sup>
                        <m:r>
                          <a:rPr lang="en-US" sz="2400" b="0" i="1" dirty="0" smtClean="0">
                            <a:solidFill>
                              <a:schemeClr val="hlink"/>
                            </a:solidFill>
                            <a:latin typeface="Cambria Math" panose="02040503050406030204" pitchFamily="18" charset="0"/>
                            <a:cs typeface="Courier New" pitchFamily="49" charset="0"/>
                            <a:sym typeface="Symbol" pitchFamily="18" charset="2"/>
                          </a:rPr>
                          <m:t>7</m:t>
                        </m:r>
                      </m:sup>
                    </m:sSup>
                    <m:r>
                      <a:rPr lang="en-US" sz="2400" i="1" dirty="0">
                        <a:solidFill>
                          <a:schemeClr val="hlink"/>
                        </a:solidFill>
                        <a:latin typeface="Cambria Math" panose="02040503050406030204" pitchFamily="18" charset="0"/>
                        <a:cs typeface="Courier New" pitchFamily="49" charset="0"/>
                        <a:sym typeface="Symbol" pitchFamily="18" charset="2"/>
                      </a:rPr>
                      <m:t> </m:t>
                    </m:r>
                  </m:oMath>
                </a14:m>
                <a:r>
                  <a:rPr lang="en-US" sz="2400" dirty="0">
                    <a:solidFill>
                      <a:schemeClr val="hlink"/>
                    </a:solidFill>
                    <a:latin typeface="Arial" charset="0"/>
                    <a:cs typeface="Courier New" pitchFamily="49" charset="0"/>
                    <a:sym typeface="Symbol" pitchFamily="18" charset="2"/>
                  </a:rPr>
                  <a:t>J.</a:t>
                </a:r>
              </a:p>
            </p:txBody>
          </p:sp>
        </mc:Choice>
        <mc:Fallback xmlns="">
          <p:sp>
            <p:nvSpPr>
              <p:cNvPr id="1368071" name="Text Box 7"/>
              <p:cNvSpPr txBox="1">
                <a:spLocks noRot="1" noChangeAspect="1" noMove="1" noResize="1" noEditPoints="1" noAdjustHandles="1" noChangeArrowheads="1" noChangeShapeType="1" noTextEdit="1"/>
              </p:cNvSpPr>
              <p:nvPr/>
            </p:nvSpPr>
            <p:spPr bwMode="auto">
              <a:xfrm>
                <a:off x="1535112" y="4215115"/>
                <a:ext cx="6073775" cy="461665"/>
              </a:xfrm>
              <a:prstGeom prst="rect">
                <a:avLst/>
              </a:prstGeom>
              <a:blipFill>
                <a:blip r:embed="rId8"/>
                <a:stretch>
                  <a:fillRect l="-703" t="-9211" b="-302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8072" name="Text Box 8"/>
              <p:cNvSpPr txBox="1">
                <a:spLocks noChangeArrowheads="1"/>
              </p:cNvSpPr>
              <p:nvPr/>
            </p:nvSpPr>
            <p:spPr bwMode="auto">
              <a:xfrm>
                <a:off x="1195388" y="5193015"/>
                <a:ext cx="7480300" cy="675506"/>
              </a:xfrm>
              <a:prstGeom prst="rect">
                <a:avLst/>
              </a:prstGeom>
              <a:noFill/>
              <a:ln w="9525">
                <a:noFill/>
                <a:miter lim="800000"/>
                <a:headEnd/>
                <a:tailEnd/>
              </a:ln>
            </p:spPr>
            <p:txBody>
              <a:bodyPr>
                <a:spAutoFit/>
              </a:bodyPr>
              <a:lstStyle/>
              <a:p>
                <a:r>
                  <a:rPr lang="en-US" sz="2400" dirty="0" smtClean="0">
                    <a:solidFill>
                      <a:schemeClr val="hlink"/>
                    </a:solidFill>
                    <a:latin typeface="Arial" charset="0"/>
                    <a:sym typeface="Symbol" pitchFamily="18" charset="2"/>
                  </a:rPr>
                  <a:t></a:t>
                </a:r>
                <a:r>
                  <a:rPr lang="en-US" sz="2400" dirty="0">
                    <a:solidFill>
                      <a:schemeClr val="hlink"/>
                    </a:solidFill>
                    <a:latin typeface="Arial" charset="0"/>
                  </a:rPr>
                  <a:t>But</a:t>
                </a:r>
                <a:r>
                  <a:rPr lang="en-US" sz="2400" i="1" dirty="0">
                    <a:solidFill>
                      <a:schemeClr val="hlink"/>
                    </a:solidFill>
                    <a:latin typeface="Arial" charset="0"/>
                  </a:rPr>
                  <a:t> </a:t>
                </a:r>
                <a14:m>
                  <m:oMath xmlns:m="http://schemas.openxmlformats.org/officeDocument/2006/math">
                    <m:sSub>
                      <m:sSubPr>
                        <m:ctrlPr>
                          <a:rPr lang="en-US" sz="2400" b="0" i="1" dirty="0" smtClean="0">
                            <a:solidFill>
                              <a:schemeClr val="hlink"/>
                            </a:solidFill>
                            <a:latin typeface="Cambria Math" panose="02040503050406030204" pitchFamily="18" charset="0"/>
                          </a:rPr>
                        </m:ctrlPr>
                      </m:sSubPr>
                      <m:e>
                        <m:r>
                          <a:rPr lang="en-US" sz="2400" i="1" dirty="0" smtClean="0">
                            <a:solidFill>
                              <a:schemeClr val="hlink"/>
                            </a:solidFill>
                            <a:latin typeface="Cambria Math" panose="02040503050406030204" pitchFamily="18" charset="0"/>
                          </a:rPr>
                          <m:t>𝑃</m:t>
                        </m:r>
                      </m:e>
                      <m:sub>
                        <m:r>
                          <a:rPr lang="en-US" sz="2400" b="0" i="1" dirty="0" smtClean="0">
                            <a:solidFill>
                              <a:schemeClr val="hlink"/>
                            </a:solidFill>
                            <a:latin typeface="Cambria Math" panose="02040503050406030204" pitchFamily="18" charset="0"/>
                          </a:rPr>
                          <m:t>𝑂𝑈𝑇</m:t>
                        </m:r>
                      </m:sub>
                    </m:sSub>
                    <m:r>
                      <a:rPr lang="en-US" sz="2400" i="1" dirty="0">
                        <a:solidFill>
                          <a:schemeClr val="hlink"/>
                        </a:solidFill>
                        <a:latin typeface="Cambria Math" panose="02040503050406030204" pitchFamily="18" charset="0"/>
                      </a:rPr>
                      <m:t>=</m:t>
                    </m:r>
                    <m:f>
                      <m:fPr>
                        <m:ctrlPr>
                          <a:rPr lang="en-US" sz="2400" i="1" dirty="0">
                            <a:solidFill>
                              <a:schemeClr val="hlink"/>
                            </a:solidFill>
                            <a:latin typeface="Cambria Math" panose="02040503050406030204" pitchFamily="18" charset="0"/>
                          </a:rPr>
                        </m:ctrlPr>
                      </m:fPr>
                      <m:num>
                        <m:r>
                          <a:rPr lang="en-US" sz="2400" i="1" dirty="0">
                            <a:solidFill>
                              <a:schemeClr val="hlink"/>
                            </a:solidFill>
                            <a:latin typeface="Cambria Math" panose="02040503050406030204" pitchFamily="18" charset="0"/>
                          </a:rPr>
                          <m:t>𝑄</m:t>
                        </m:r>
                      </m:num>
                      <m:den>
                        <m:r>
                          <a:rPr lang="en-US" sz="2400" i="1" dirty="0">
                            <a:solidFill>
                              <a:schemeClr val="hlink"/>
                            </a:solidFill>
                            <a:latin typeface="Cambria Math" panose="02040503050406030204" pitchFamily="18" charset="0"/>
                          </a:rPr>
                          <m:t>𝑡</m:t>
                        </m:r>
                      </m:den>
                    </m:f>
                    <m:r>
                      <a:rPr lang="en-US" sz="2400" i="1" dirty="0">
                        <a:solidFill>
                          <a:schemeClr val="hlink"/>
                        </a:solidFill>
                        <a:latin typeface="Cambria Math" panose="02040503050406030204" pitchFamily="18" charset="0"/>
                        <a:cs typeface="Courier New" pitchFamily="49" charset="0"/>
                      </a:rPr>
                      <m:t>=</m:t>
                    </m:r>
                    <m:d>
                      <m:dPr>
                        <m:ctrlPr>
                          <a:rPr lang="en-US" sz="2400" b="0" i="1" dirty="0" smtClean="0">
                            <a:solidFill>
                              <a:schemeClr val="hlink"/>
                            </a:solidFill>
                            <a:latin typeface="Cambria Math" panose="02040503050406030204" pitchFamily="18" charset="0"/>
                            <a:cs typeface="Courier New" pitchFamily="49" charset="0"/>
                            <a:sym typeface="Symbol" pitchFamily="18" charset="2"/>
                          </a:rPr>
                        </m:ctrlPr>
                      </m:dPr>
                      <m:e>
                        <m:f>
                          <m:fPr>
                            <m:ctrlPr>
                              <a:rPr lang="en-US" sz="2400" i="1" dirty="0">
                                <a:solidFill>
                                  <a:schemeClr val="hlink"/>
                                </a:solidFill>
                                <a:latin typeface="Cambria Math" panose="02040503050406030204" pitchFamily="18" charset="0"/>
                                <a:cs typeface="Courier New" pitchFamily="49" charset="0"/>
                                <a:sym typeface="Symbol" pitchFamily="18" charset="2"/>
                              </a:rPr>
                            </m:ctrlPr>
                          </m:fPr>
                          <m:num>
                            <m:r>
                              <a:rPr lang="en-US" sz="2400" i="1" dirty="0">
                                <a:solidFill>
                                  <a:schemeClr val="hlink"/>
                                </a:solidFill>
                                <a:latin typeface="Cambria Math" panose="02040503050406030204" pitchFamily="18" charset="0"/>
                                <a:cs typeface="Courier New" pitchFamily="49" charset="0"/>
                              </a:rPr>
                              <m:t>1.47</m:t>
                            </m:r>
                            <m:r>
                              <a:rPr lang="en-US" sz="2400" i="1" dirty="0">
                                <a:solidFill>
                                  <a:schemeClr val="hlink"/>
                                </a:solidFill>
                                <a:latin typeface="Cambria Math" panose="02040503050406030204" pitchFamily="18" charset="0"/>
                                <a:cs typeface="Courier New" pitchFamily="49" charset="0"/>
                                <a:sym typeface="Symbol" pitchFamily="18" charset="2"/>
                              </a:rPr>
                              <m:t></m:t>
                            </m:r>
                            <m:sSup>
                              <m:sSupPr>
                                <m:ctrlPr>
                                  <a:rPr lang="en-US" sz="2400" b="0" i="1" dirty="0" smtClean="0">
                                    <a:solidFill>
                                      <a:schemeClr val="hlink"/>
                                    </a:solidFill>
                                    <a:latin typeface="Cambria Math" panose="02040503050406030204" pitchFamily="18" charset="0"/>
                                    <a:cs typeface="Courier New" pitchFamily="49" charset="0"/>
                                    <a:sym typeface="Symbol" pitchFamily="18" charset="2"/>
                                  </a:rPr>
                                </m:ctrlPr>
                              </m:sSupPr>
                              <m:e>
                                <m:r>
                                  <a:rPr lang="en-US" sz="2400" i="1" dirty="0">
                                    <a:solidFill>
                                      <a:schemeClr val="hlink"/>
                                    </a:solidFill>
                                    <a:latin typeface="Cambria Math" panose="02040503050406030204" pitchFamily="18" charset="0"/>
                                    <a:cs typeface="Courier New" pitchFamily="49" charset="0"/>
                                    <a:sym typeface="Symbol" pitchFamily="18" charset="2"/>
                                  </a:rPr>
                                  <m:t>10</m:t>
                                </m:r>
                              </m:e>
                              <m:sup>
                                <m:r>
                                  <a:rPr lang="en-US" sz="2400" b="0" i="1" dirty="0" smtClean="0">
                                    <a:solidFill>
                                      <a:schemeClr val="hlink"/>
                                    </a:solidFill>
                                    <a:latin typeface="Cambria Math" panose="02040503050406030204" pitchFamily="18" charset="0"/>
                                    <a:cs typeface="Courier New" pitchFamily="49" charset="0"/>
                                    <a:sym typeface="Symbol" pitchFamily="18" charset="2"/>
                                  </a:rPr>
                                  <m:t>7</m:t>
                                </m:r>
                              </m:sup>
                            </m:sSup>
                            <m:r>
                              <a:rPr lang="en-US" sz="2400" i="1" dirty="0">
                                <a:solidFill>
                                  <a:schemeClr val="hlink"/>
                                </a:solidFill>
                                <a:latin typeface="Cambria Math" panose="02040503050406030204" pitchFamily="18" charset="0"/>
                                <a:cs typeface="Courier New" pitchFamily="49" charset="0"/>
                                <a:sym typeface="Symbol" pitchFamily="18" charset="2"/>
                              </a:rPr>
                              <m:t> </m:t>
                            </m:r>
                            <m:r>
                              <a:rPr lang="en-US" sz="2400" i="1" dirty="0">
                                <a:solidFill>
                                  <a:schemeClr val="hlink"/>
                                </a:solidFill>
                                <a:latin typeface="Cambria Math" panose="02040503050406030204" pitchFamily="18" charset="0"/>
                                <a:cs typeface="Courier New" pitchFamily="49" charset="0"/>
                                <a:sym typeface="Symbol" pitchFamily="18" charset="2"/>
                              </a:rPr>
                              <m:t>𝐽</m:t>
                            </m:r>
                          </m:num>
                          <m:den>
                            <m:r>
                              <a:rPr lang="en-US" sz="2400" i="1" dirty="0">
                                <a:solidFill>
                                  <a:schemeClr val="hlink"/>
                                </a:solidFill>
                                <a:latin typeface="Cambria Math" panose="02040503050406030204" pitchFamily="18" charset="0"/>
                                <a:cs typeface="Courier New" pitchFamily="49" charset="0"/>
                                <a:sym typeface="Symbol" pitchFamily="18" charset="2"/>
                              </a:rPr>
                              <m:t>6 </m:t>
                            </m:r>
                            <m:r>
                              <a:rPr lang="en-US" sz="2400" i="1" dirty="0">
                                <a:solidFill>
                                  <a:schemeClr val="hlink"/>
                                </a:solidFill>
                                <a:latin typeface="Cambria Math" panose="02040503050406030204" pitchFamily="18" charset="0"/>
                                <a:cs typeface="Courier New" pitchFamily="49" charset="0"/>
                                <a:sym typeface="Symbol" pitchFamily="18" charset="2"/>
                              </a:rPr>
                              <m:t>h</m:t>
                            </m:r>
                          </m:den>
                        </m:f>
                      </m:e>
                    </m:d>
                    <m:d>
                      <m:dPr>
                        <m:ctrlPr>
                          <a:rPr lang="en-US" sz="2400" i="1" dirty="0" smtClean="0">
                            <a:solidFill>
                              <a:schemeClr val="hlink"/>
                            </a:solidFill>
                            <a:latin typeface="Cambria Math" panose="02040503050406030204" pitchFamily="18" charset="0"/>
                            <a:cs typeface="Courier New" pitchFamily="49" charset="0"/>
                            <a:sym typeface="Symbol" pitchFamily="18" charset="2"/>
                          </a:rPr>
                        </m:ctrlPr>
                      </m:dPr>
                      <m:e>
                        <m:f>
                          <m:fPr>
                            <m:ctrlPr>
                              <a:rPr lang="en-US" sz="2400" i="1" dirty="0" smtClean="0">
                                <a:solidFill>
                                  <a:schemeClr val="hlink"/>
                                </a:solidFill>
                                <a:latin typeface="Cambria Math" panose="02040503050406030204" pitchFamily="18" charset="0"/>
                                <a:cs typeface="Courier New" pitchFamily="49" charset="0"/>
                                <a:sym typeface="Symbol" pitchFamily="18" charset="2"/>
                              </a:rPr>
                            </m:ctrlPr>
                          </m:fPr>
                          <m:num>
                            <m:r>
                              <a:rPr lang="en-US" sz="2400" i="1" dirty="0" smtClean="0">
                                <a:solidFill>
                                  <a:schemeClr val="hlink"/>
                                </a:solidFill>
                                <a:latin typeface="Cambria Math" panose="02040503050406030204" pitchFamily="18" charset="0"/>
                                <a:cs typeface="Courier New" pitchFamily="49" charset="0"/>
                                <a:sym typeface="Symbol" pitchFamily="18" charset="2"/>
                              </a:rPr>
                              <m:t>3600 </m:t>
                            </m:r>
                            <m:r>
                              <a:rPr lang="en-US" sz="2400" i="1" dirty="0" smtClean="0">
                                <a:solidFill>
                                  <a:schemeClr val="hlink"/>
                                </a:solidFill>
                                <a:latin typeface="Cambria Math" panose="02040503050406030204" pitchFamily="18" charset="0"/>
                                <a:cs typeface="Courier New" pitchFamily="49" charset="0"/>
                                <a:sym typeface="Symbol" pitchFamily="18" charset="2"/>
                              </a:rPr>
                              <m:t>𝑠</m:t>
                            </m:r>
                          </m:num>
                          <m:den>
                            <m:r>
                              <a:rPr lang="en-US" sz="2400" i="1" dirty="0" smtClean="0">
                                <a:solidFill>
                                  <a:schemeClr val="hlink"/>
                                </a:solidFill>
                                <a:latin typeface="Cambria Math" panose="02040503050406030204" pitchFamily="18" charset="0"/>
                                <a:cs typeface="Courier New" pitchFamily="49" charset="0"/>
                                <a:sym typeface="Symbol" pitchFamily="18" charset="2"/>
                              </a:rPr>
                              <m:t>h</m:t>
                            </m:r>
                          </m:den>
                        </m:f>
                      </m:e>
                    </m:d>
                  </m:oMath>
                </a14:m>
                <a:r>
                  <a:rPr lang="en-US" sz="2400" dirty="0" smtClean="0">
                    <a:solidFill>
                      <a:schemeClr val="hlink"/>
                    </a:solidFill>
                    <a:latin typeface="Arial" charset="0"/>
                    <a:cs typeface="Courier New" pitchFamily="49" charset="0"/>
                    <a:sym typeface="Symbol" pitchFamily="18" charset="2"/>
                  </a:rPr>
                  <a:t> </a:t>
                </a:r>
                <a:endParaRPr lang="en-US" sz="2400" dirty="0">
                  <a:solidFill>
                    <a:schemeClr val="hlink"/>
                  </a:solidFill>
                  <a:latin typeface="Arial" charset="0"/>
                  <a:cs typeface="Courier New" pitchFamily="49" charset="0"/>
                  <a:sym typeface="Symbol" pitchFamily="18" charset="2"/>
                </a:endParaRPr>
              </a:p>
            </p:txBody>
          </p:sp>
        </mc:Choice>
        <mc:Fallback xmlns="">
          <p:sp>
            <p:nvSpPr>
              <p:cNvPr id="1368072" name="Text Box 8"/>
              <p:cNvSpPr txBox="1">
                <a:spLocks noRot="1" noChangeAspect="1" noMove="1" noResize="1" noEditPoints="1" noAdjustHandles="1" noChangeArrowheads="1" noChangeShapeType="1" noTextEdit="1"/>
              </p:cNvSpPr>
              <p:nvPr/>
            </p:nvSpPr>
            <p:spPr bwMode="auto">
              <a:xfrm>
                <a:off x="1195388" y="5193015"/>
                <a:ext cx="7480300" cy="675506"/>
              </a:xfrm>
              <a:prstGeom prst="rect">
                <a:avLst/>
              </a:prstGeom>
              <a:blipFill>
                <a:blip r:embed="rId9"/>
                <a:stretch>
                  <a:fillRect l="-1222" b="-630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8073" name="Text Box 9"/>
              <p:cNvSpPr txBox="1">
                <a:spLocks noChangeArrowheads="1"/>
              </p:cNvSpPr>
              <p:nvPr/>
            </p:nvSpPr>
            <p:spPr bwMode="auto">
              <a:xfrm>
                <a:off x="1374775" y="5812135"/>
                <a:ext cx="7048500" cy="457200"/>
              </a:xfrm>
              <a:prstGeom prst="rect">
                <a:avLst/>
              </a:prstGeom>
              <a:noFill/>
              <a:ln w="9525">
                <a:noFill/>
                <a:miter lim="800000"/>
                <a:headEnd/>
                <a:tailEnd/>
              </a:ln>
            </p:spPr>
            <p:txBody>
              <a:bodyPr>
                <a:spAutoFit/>
              </a:bodyPr>
              <a:lstStyle/>
              <a:p>
                <a:r>
                  <a:rPr lang="en-US" sz="2400" dirty="0" smtClean="0">
                    <a:solidFill>
                      <a:schemeClr val="hlink"/>
                    </a:solidFill>
                    <a:latin typeface="Arial" charset="0"/>
                  </a:rPr>
                  <a:t>so that</a:t>
                </a:r>
                <a:r>
                  <a:rPr lang="en-US" sz="2400" i="1" dirty="0">
                    <a:solidFill>
                      <a:schemeClr val="hlink"/>
                    </a:solidFill>
                    <a:latin typeface="Arial" charset="0"/>
                  </a:rPr>
                  <a:t> </a:t>
                </a:r>
                <a14:m>
                  <m:oMath xmlns:m="http://schemas.openxmlformats.org/officeDocument/2006/math">
                    <m:sSub>
                      <m:sSubPr>
                        <m:ctrlPr>
                          <a:rPr lang="en-US" sz="2400" b="0" i="1" dirty="0" smtClean="0">
                            <a:solidFill>
                              <a:schemeClr val="hlink"/>
                            </a:solidFill>
                            <a:latin typeface="Cambria Math" panose="02040503050406030204" pitchFamily="18" charset="0"/>
                          </a:rPr>
                        </m:ctrlPr>
                      </m:sSubPr>
                      <m:e>
                        <m:r>
                          <a:rPr lang="en-US" sz="2400" i="1" dirty="0" smtClean="0">
                            <a:solidFill>
                              <a:schemeClr val="hlink"/>
                            </a:solidFill>
                            <a:latin typeface="Cambria Math" panose="02040503050406030204" pitchFamily="18" charset="0"/>
                          </a:rPr>
                          <m:t>𝑃</m:t>
                        </m:r>
                      </m:e>
                      <m:sub>
                        <m:r>
                          <a:rPr lang="en-US" sz="2400" b="0" i="1" dirty="0" smtClean="0">
                            <a:solidFill>
                              <a:schemeClr val="hlink"/>
                            </a:solidFill>
                            <a:latin typeface="Cambria Math" panose="02040503050406030204" pitchFamily="18" charset="0"/>
                          </a:rPr>
                          <m:t>𝑂𝑈𝑇</m:t>
                        </m:r>
                      </m:sub>
                    </m:sSub>
                    <m:r>
                      <a:rPr lang="en-US" sz="2400" i="1" dirty="0">
                        <a:solidFill>
                          <a:schemeClr val="hlink"/>
                        </a:solidFill>
                        <a:latin typeface="Cambria Math" panose="02040503050406030204" pitchFamily="18" charset="0"/>
                      </a:rPr>
                      <m:t>=681 </m:t>
                    </m:r>
                  </m:oMath>
                </a14:m>
                <a:r>
                  <a:rPr lang="en-US" sz="2400" dirty="0">
                    <a:solidFill>
                      <a:schemeClr val="hlink"/>
                    </a:solidFill>
                    <a:latin typeface="Arial" charset="0"/>
                  </a:rPr>
                  <a:t>W.</a:t>
                </a:r>
                <a:endParaRPr lang="en-US" sz="2400" dirty="0">
                  <a:solidFill>
                    <a:schemeClr val="hlink"/>
                  </a:solidFill>
                  <a:latin typeface="Arial" charset="0"/>
                  <a:cs typeface="Courier New" pitchFamily="49" charset="0"/>
                  <a:sym typeface="Symbol" pitchFamily="18" charset="2"/>
                </a:endParaRPr>
              </a:p>
            </p:txBody>
          </p:sp>
        </mc:Choice>
        <mc:Fallback xmlns="">
          <p:sp>
            <p:nvSpPr>
              <p:cNvPr id="1368073" name="Text Box 9"/>
              <p:cNvSpPr txBox="1">
                <a:spLocks noRot="1" noChangeAspect="1" noMove="1" noResize="1" noEditPoints="1" noAdjustHandles="1" noChangeArrowheads="1" noChangeShapeType="1" noTextEdit="1"/>
              </p:cNvSpPr>
              <p:nvPr/>
            </p:nvSpPr>
            <p:spPr bwMode="auto">
              <a:xfrm>
                <a:off x="1374775" y="5812135"/>
                <a:ext cx="7048500" cy="457200"/>
              </a:xfrm>
              <a:prstGeom prst="rect">
                <a:avLst/>
              </a:prstGeom>
              <a:blipFill>
                <a:blip r:embed="rId10"/>
                <a:stretch>
                  <a:fillRect l="-1384" t="-9333" b="-32000"/>
                </a:stretch>
              </a:blipFill>
              <a:ln w="9525">
                <a:noFill/>
                <a:miter lim="800000"/>
                <a:headEnd/>
                <a:tailEnd/>
              </a:ln>
            </p:spPr>
            <p:txBody>
              <a:bodyPr/>
              <a:lstStyle/>
              <a:p>
                <a:r>
                  <a:rPr lang="en-US">
                    <a:noFill/>
                  </a:rPr>
                  <a:t> </a:t>
                </a:r>
              </a:p>
            </p:txBody>
          </p:sp>
        </mc:Fallback>
      </mc:AlternateContent>
      <p:sp>
        <p:nvSpPr>
          <p:cNvPr id="95246" name="Rectangle 15"/>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15" name="Text Box 9"/>
          <p:cNvSpPr txBox="1">
            <a:spLocks noChangeArrowheads="1"/>
          </p:cNvSpPr>
          <p:nvPr/>
        </p:nvSpPr>
        <p:spPr bwMode="auto">
          <a:xfrm>
            <a:off x="6400362" y="6415730"/>
            <a:ext cx="2022913" cy="457200"/>
          </a:xfrm>
          <a:prstGeom prst="rect">
            <a:avLst/>
          </a:prstGeom>
          <a:noFill/>
          <a:ln w="9525">
            <a:noFill/>
            <a:miter lim="800000"/>
            <a:headEnd/>
            <a:tailEnd/>
          </a:ln>
        </p:spPr>
        <p:txBody>
          <a:bodyPr wrap="square">
            <a:spAutoFit/>
          </a:bodyPr>
          <a:lstStyle/>
          <a:p>
            <a:r>
              <a:rPr lang="en-US" sz="2400" dirty="0" smtClean="0">
                <a:solidFill>
                  <a:schemeClr val="hlink"/>
                </a:solidFill>
                <a:latin typeface="Arial" charset="0"/>
              </a:rPr>
              <a:t>Continued…</a:t>
            </a:r>
            <a:endParaRPr lang="en-US" sz="2400" dirty="0">
              <a:solidFill>
                <a:schemeClr val="hlink"/>
              </a:solidFill>
              <a:latin typeface="Arial" charset="0"/>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8069"/>
                                        </p:tgtEl>
                                        <p:attrNameLst>
                                          <p:attrName>style.visibility</p:attrName>
                                        </p:attrNameLst>
                                      </p:cBhvr>
                                      <p:to>
                                        <p:strVal val="visible"/>
                                      </p:to>
                                    </p:set>
                                    <p:anim calcmode="lin" valueType="num">
                                      <p:cBhvr additive="base">
                                        <p:cTn id="7" dur="500" fill="hold"/>
                                        <p:tgtEl>
                                          <p:spTgt spid="1368069"/>
                                        </p:tgtEl>
                                        <p:attrNameLst>
                                          <p:attrName>ppt_x</p:attrName>
                                        </p:attrNameLst>
                                      </p:cBhvr>
                                      <p:tavLst>
                                        <p:tav tm="0">
                                          <p:val>
                                            <p:strVal val="#ppt_x"/>
                                          </p:val>
                                        </p:tav>
                                        <p:tav tm="100000">
                                          <p:val>
                                            <p:strVal val="#ppt_x"/>
                                          </p:val>
                                        </p:tav>
                                      </p:tavLst>
                                    </p:anim>
                                    <p:anim calcmode="lin" valueType="num">
                                      <p:cBhvr additive="base">
                                        <p:cTn id="8" dur="500" fill="hold"/>
                                        <p:tgtEl>
                                          <p:spTgt spid="13680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1368070"/>
                                        </p:tgtEl>
                                        <p:attrNameLst>
                                          <p:attrName>style.visibility</p:attrName>
                                        </p:attrNameLst>
                                      </p:cBhvr>
                                      <p:to>
                                        <p:strVal val="visible"/>
                                      </p:to>
                                    </p:set>
                                    <p:anim calcmode="lin" valueType="num">
                                      <p:cBhvr additive="base">
                                        <p:cTn id="13" dur="500" fill="hold"/>
                                        <p:tgtEl>
                                          <p:spTgt spid="1368070"/>
                                        </p:tgtEl>
                                        <p:attrNameLst>
                                          <p:attrName>ppt_x</p:attrName>
                                        </p:attrNameLst>
                                      </p:cBhvr>
                                      <p:tavLst>
                                        <p:tav tm="0">
                                          <p:val>
                                            <p:strVal val="1+#ppt_w/2"/>
                                          </p:val>
                                        </p:tav>
                                        <p:tav tm="100000">
                                          <p:val>
                                            <p:strVal val="#ppt_x"/>
                                          </p:val>
                                        </p:tav>
                                      </p:tavLst>
                                    </p:anim>
                                    <p:anim calcmode="lin" valueType="num">
                                      <p:cBhvr additive="base">
                                        <p:cTn id="14" dur="500" fill="hold"/>
                                        <p:tgtEl>
                                          <p:spTgt spid="13680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1368071"/>
                                        </p:tgtEl>
                                        <p:attrNameLst>
                                          <p:attrName>style.visibility</p:attrName>
                                        </p:attrNameLst>
                                      </p:cBhvr>
                                      <p:to>
                                        <p:strVal val="visible"/>
                                      </p:to>
                                    </p:set>
                                    <p:anim calcmode="lin" valueType="num">
                                      <p:cBhvr additive="base">
                                        <p:cTn id="19" dur="500" fill="hold"/>
                                        <p:tgtEl>
                                          <p:spTgt spid="1368071"/>
                                        </p:tgtEl>
                                        <p:attrNameLst>
                                          <p:attrName>ppt_x</p:attrName>
                                        </p:attrNameLst>
                                      </p:cBhvr>
                                      <p:tavLst>
                                        <p:tav tm="0">
                                          <p:val>
                                            <p:strVal val="1+#ppt_w/2"/>
                                          </p:val>
                                        </p:tav>
                                        <p:tav tm="100000">
                                          <p:val>
                                            <p:strVal val="#ppt_x"/>
                                          </p:val>
                                        </p:tav>
                                      </p:tavLst>
                                    </p:anim>
                                    <p:anim calcmode="lin" valueType="num">
                                      <p:cBhvr additive="base">
                                        <p:cTn id="20" dur="500" fill="hold"/>
                                        <p:tgtEl>
                                          <p:spTgt spid="13680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68072"/>
                                        </p:tgtEl>
                                        <p:attrNameLst>
                                          <p:attrName>style.visibility</p:attrName>
                                        </p:attrNameLst>
                                      </p:cBhvr>
                                      <p:to>
                                        <p:strVal val="visible"/>
                                      </p:to>
                                    </p:set>
                                    <p:anim calcmode="lin" valueType="num">
                                      <p:cBhvr additive="base">
                                        <p:cTn id="25" dur="500" fill="hold"/>
                                        <p:tgtEl>
                                          <p:spTgt spid="1368072"/>
                                        </p:tgtEl>
                                        <p:attrNameLst>
                                          <p:attrName>ppt_x</p:attrName>
                                        </p:attrNameLst>
                                      </p:cBhvr>
                                      <p:tavLst>
                                        <p:tav tm="0">
                                          <p:val>
                                            <p:strVal val="1+#ppt_w/2"/>
                                          </p:val>
                                        </p:tav>
                                        <p:tav tm="100000">
                                          <p:val>
                                            <p:strVal val="#ppt_x"/>
                                          </p:val>
                                        </p:tav>
                                      </p:tavLst>
                                    </p:anim>
                                    <p:anim calcmode="lin" valueType="num">
                                      <p:cBhvr additive="base">
                                        <p:cTn id="26" dur="500" fill="hold"/>
                                        <p:tgtEl>
                                          <p:spTgt spid="13680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368073"/>
                                        </p:tgtEl>
                                        <p:attrNameLst>
                                          <p:attrName>style.visibility</p:attrName>
                                        </p:attrNameLst>
                                      </p:cBhvr>
                                      <p:to>
                                        <p:strVal val="visible"/>
                                      </p:to>
                                    </p:set>
                                    <p:anim calcmode="lin" valueType="num">
                                      <p:cBhvr additive="base">
                                        <p:cTn id="31" dur="500" fill="hold"/>
                                        <p:tgtEl>
                                          <p:spTgt spid="1368073"/>
                                        </p:tgtEl>
                                        <p:attrNameLst>
                                          <p:attrName>ppt_x</p:attrName>
                                        </p:attrNameLst>
                                      </p:cBhvr>
                                      <p:tavLst>
                                        <p:tav tm="0">
                                          <p:val>
                                            <p:strVal val="1+#ppt_w/2"/>
                                          </p:val>
                                        </p:tav>
                                        <p:tav tm="100000">
                                          <p:val>
                                            <p:strVal val="#ppt_x"/>
                                          </p:val>
                                        </p:tav>
                                      </p:tavLst>
                                    </p:anim>
                                    <p:anim calcmode="lin" valueType="num">
                                      <p:cBhvr additive="base">
                                        <p:cTn id="32" dur="500" fill="hold"/>
                                        <p:tgtEl>
                                          <p:spTgt spid="13680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0" grpId="0"/>
      <p:bldP spid="1368071" grpId="0"/>
      <p:bldP spid="1368072" grpId="0"/>
      <p:bldP spid="1368073" grpId="0"/>
      <p:bldP spid="1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523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p>
        </p:txBody>
      </p:sp>
      <p:pic>
        <p:nvPicPr>
          <p:cNvPr id="136806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1513" y="1976438"/>
            <a:ext cx="7751762" cy="331946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368074" name="Text Box 10"/>
              <p:cNvSpPr txBox="1">
                <a:spLocks noChangeArrowheads="1"/>
              </p:cNvSpPr>
              <p:nvPr/>
            </p:nvSpPr>
            <p:spPr bwMode="auto">
              <a:xfrm>
                <a:off x="1187450" y="4087814"/>
                <a:ext cx="7048500" cy="565989"/>
              </a:xfrm>
              <a:prstGeom prst="rect">
                <a:avLst/>
              </a:prstGeom>
              <a:noFill/>
              <a:ln w="9525">
                <a:noFill/>
                <a:miter lim="800000"/>
                <a:headEnd/>
                <a:tailEnd/>
              </a:ln>
            </p:spPr>
            <p:txBody>
              <a:bodyPr>
                <a:spAutoFit/>
              </a:bodyPr>
              <a:lstStyle/>
              <a:p>
                <a:r>
                  <a:rPr lang="en-US" sz="2400" dirty="0" smtClean="0">
                    <a:solidFill>
                      <a:schemeClr val="hlink"/>
                    </a:solidFill>
                    <a:latin typeface="Arial" charset="0"/>
                    <a:sym typeface="Symbol" pitchFamily="18" charset="2"/>
                  </a:rPr>
                  <a:t></a:t>
                </a:r>
                <a:r>
                  <a:rPr lang="en-US" sz="2400" dirty="0">
                    <a:solidFill>
                      <a:schemeClr val="hlink"/>
                    </a:solidFill>
                    <a:latin typeface="Arial" charset="0"/>
                  </a:rPr>
                  <a:t>Since</a:t>
                </a:r>
                <a:r>
                  <a:rPr lang="en-US" sz="2400" i="1" dirty="0">
                    <a:solidFill>
                      <a:schemeClr val="hlink"/>
                    </a:solidFill>
                    <a:latin typeface="Arial" charset="0"/>
                  </a:rPr>
                  <a:t> </a:t>
                </a:r>
                <a14:m>
                  <m:oMath xmlns:m="http://schemas.openxmlformats.org/officeDocument/2006/math">
                    <m:r>
                      <a:rPr lang="en-US" i="1" dirty="0" smtClean="0">
                        <a:solidFill>
                          <a:schemeClr val="hlink"/>
                        </a:solidFill>
                        <a:latin typeface="Cambria Math" panose="02040503050406030204" pitchFamily="18" charset="0"/>
                      </a:rPr>
                      <m:t>𝐸𝑓𝑓𝑖𝑐𝑖𝑒𝑛𝑐𝑦</m:t>
                    </m:r>
                    <m:r>
                      <a:rPr lang="en-US" i="1" dirty="0" smtClean="0">
                        <a:solidFill>
                          <a:schemeClr val="hlink"/>
                        </a:solidFill>
                        <a:latin typeface="Cambria Math" panose="02040503050406030204" pitchFamily="18" charset="0"/>
                      </a:rPr>
                      <m:t>=</m:t>
                    </m:r>
                    <m:f>
                      <m:fPr>
                        <m:ctrlPr>
                          <a:rPr lang="en-US" b="0" i="1" dirty="0">
                            <a:solidFill>
                              <a:schemeClr val="hlink"/>
                            </a:solidFill>
                            <a:latin typeface="Cambria Math" panose="02040503050406030204" pitchFamily="18" charset="0"/>
                          </a:rPr>
                        </m:ctrlPr>
                      </m:fPr>
                      <m:num>
                        <m:sSub>
                          <m:sSubPr>
                            <m:ctrlPr>
                              <a:rPr lang="en-US" b="0" i="1" dirty="0" smtClean="0">
                                <a:solidFill>
                                  <a:schemeClr val="hlink"/>
                                </a:solidFill>
                                <a:latin typeface="Cambria Math" panose="02040503050406030204" pitchFamily="18" charset="0"/>
                              </a:rPr>
                            </m:ctrlPr>
                          </m:sSubPr>
                          <m:e>
                            <m:r>
                              <a:rPr lang="en-US" i="1" dirty="0" smtClean="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𝑂𝑈𝑇</m:t>
                            </m:r>
                          </m:sub>
                        </m:sSub>
                      </m:num>
                      <m:den>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𝐼𝑁</m:t>
                            </m:r>
                          </m:sub>
                        </m:sSub>
                      </m:den>
                    </m:f>
                    <m:r>
                      <a:rPr lang="en-US" i="1" dirty="0">
                        <a:solidFill>
                          <a:schemeClr val="hlink"/>
                        </a:solidFill>
                        <a:latin typeface="Cambria Math" panose="02040503050406030204" pitchFamily="18" charset="0"/>
                      </a:rPr>
                      <m:t>=0.35 </m:t>
                    </m:r>
                  </m:oMath>
                </a14:m>
                <a:r>
                  <a:rPr lang="en-US" sz="2400" dirty="0">
                    <a:solidFill>
                      <a:schemeClr val="hlink"/>
                    </a:solidFill>
                    <a:latin typeface="Arial" charset="0"/>
                  </a:rPr>
                  <a:t>then</a:t>
                </a:r>
              </a:p>
            </p:txBody>
          </p:sp>
        </mc:Choice>
        <mc:Fallback xmlns="">
          <p:sp>
            <p:nvSpPr>
              <p:cNvPr id="1368074" name="Text Box 10"/>
              <p:cNvSpPr txBox="1">
                <a:spLocks noRot="1" noChangeAspect="1" noMove="1" noResize="1" noEditPoints="1" noAdjustHandles="1" noChangeArrowheads="1" noChangeShapeType="1" noTextEdit="1"/>
              </p:cNvSpPr>
              <p:nvPr/>
            </p:nvSpPr>
            <p:spPr bwMode="auto">
              <a:xfrm>
                <a:off x="1187450" y="4087814"/>
                <a:ext cx="7048500" cy="565989"/>
              </a:xfrm>
              <a:prstGeom prst="rect">
                <a:avLst/>
              </a:prstGeom>
              <a:blipFill>
                <a:blip r:embed="rId7"/>
                <a:stretch>
                  <a:fillRect l="-1384" t="-7609"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8075" name="Text Box 11"/>
              <p:cNvSpPr txBox="1">
                <a:spLocks noChangeArrowheads="1"/>
              </p:cNvSpPr>
              <p:nvPr/>
            </p:nvSpPr>
            <p:spPr bwMode="auto">
              <a:xfrm>
                <a:off x="1465960" y="4699196"/>
                <a:ext cx="5748338" cy="564193"/>
              </a:xfrm>
              <a:prstGeom prst="rect">
                <a:avLst/>
              </a:prstGeom>
              <a:noFill/>
              <a:ln w="9525">
                <a:noFill/>
                <a:miter lim="800000"/>
                <a:headEnd/>
                <a:tailEnd/>
              </a:ln>
            </p:spPr>
            <p:txBody>
              <a:bodyPr>
                <a:spAutoFit/>
              </a:bodyPr>
              <a:lstStyle/>
              <a:p>
                <a14:m>
                  <m:oMath xmlns:m="http://schemas.openxmlformats.org/officeDocument/2006/math">
                    <m:sSub>
                      <m:sSubPr>
                        <m:ctrlPr>
                          <a:rPr lang="en-US" b="0" i="1" dirty="0" smtClean="0">
                            <a:solidFill>
                              <a:schemeClr val="hlink"/>
                            </a:solidFill>
                            <a:latin typeface="Cambria Math" panose="02040503050406030204" pitchFamily="18" charset="0"/>
                          </a:rPr>
                        </m:ctrlPr>
                      </m:sSubPr>
                      <m:e>
                        <m:r>
                          <a:rPr lang="en-US" i="1" dirty="0" smtClean="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𝐼𝑁</m:t>
                        </m:r>
                      </m:sub>
                    </m:sSub>
                    <m:r>
                      <a:rPr lang="en-US" i="1" dirty="0">
                        <a:solidFill>
                          <a:schemeClr val="hlink"/>
                        </a:solidFill>
                        <a:latin typeface="Cambria Math" panose="02040503050406030204" pitchFamily="18" charset="0"/>
                      </a:rPr>
                      <m:t>=</m:t>
                    </m:r>
                    <m:f>
                      <m:fPr>
                        <m:ctrlPr>
                          <a:rPr lang="en-US" b="0" i="1" dirty="0">
                            <a:solidFill>
                              <a:schemeClr val="hlink"/>
                            </a:solidFill>
                            <a:latin typeface="Cambria Math" panose="02040503050406030204" pitchFamily="18" charset="0"/>
                          </a:rPr>
                        </m:ctrlPr>
                      </m:fPr>
                      <m:num>
                        <m:sSub>
                          <m:sSubPr>
                            <m:ctrlPr>
                              <a:rPr lang="en-US" b="0" i="1" dirty="0" smtClean="0">
                                <a:solidFill>
                                  <a:schemeClr val="hlink"/>
                                </a:solidFill>
                                <a:latin typeface="Cambria Math" panose="02040503050406030204" pitchFamily="18" charset="0"/>
                              </a:rPr>
                            </m:ctrlPr>
                          </m:sSubPr>
                          <m:e>
                            <m:r>
                              <a:rPr lang="en-US" i="1" dirty="0">
                                <a:solidFill>
                                  <a:schemeClr val="hlink"/>
                                </a:solidFill>
                                <a:latin typeface="Cambria Math" panose="02040503050406030204" pitchFamily="18" charset="0"/>
                              </a:rPr>
                              <m:t>𝑃</m:t>
                            </m:r>
                          </m:e>
                          <m:sub>
                            <m:r>
                              <a:rPr lang="en-US" b="0" i="1" dirty="0" smtClean="0">
                                <a:solidFill>
                                  <a:schemeClr val="hlink"/>
                                </a:solidFill>
                                <a:latin typeface="Cambria Math" panose="02040503050406030204" pitchFamily="18" charset="0"/>
                              </a:rPr>
                              <m:t>𝑂𝑈𝑇</m:t>
                            </m:r>
                          </m:sub>
                        </m:sSub>
                      </m:num>
                      <m:den>
                        <m:r>
                          <a:rPr lang="en-US" i="1" dirty="0">
                            <a:solidFill>
                              <a:schemeClr val="hlink"/>
                            </a:solidFill>
                            <a:latin typeface="Cambria Math" panose="02040503050406030204" pitchFamily="18" charset="0"/>
                          </a:rPr>
                          <m:t>𝐸𝑓𝑓</m:t>
                        </m:r>
                      </m:den>
                    </m:f>
                    <m:r>
                      <a:rPr lang="en-US" i="1" dirty="0">
                        <a:solidFill>
                          <a:schemeClr val="hlink"/>
                        </a:solidFill>
                        <a:latin typeface="Cambria Math" panose="02040503050406030204" pitchFamily="18" charset="0"/>
                      </a:rPr>
                      <m:t>=</m:t>
                    </m:r>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681</m:t>
                        </m:r>
                      </m:num>
                      <m:den>
                        <m:r>
                          <a:rPr lang="en-US" i="1" dirty="0">
                            <a:solidFill>
                              <a:schemeClr val="hlink"/>
                            </a:solidFill>
                            <a:latin typeface="Cambria Math" panose="02040503050406030204" pitchFamily="18" charset="0"/>
                          </a:rPr>
                          <m:t>0.35</m:t>
                        </m:r>
                      </m:den>
                    </m:f>
                    <m:r>
                      <a:rPr lang="en-US" i="1" dirty="0">
                        <a:solidFill>
                          <a:schemeClr val="hlink"/>
                        </a:solidFill>
                        <a:latin typeface="Cambria Math" panose="02040503050406030204" pitchFamily="18" charset="0"/>
                      </a:rPr>
                      <m:t>=1944 </m:t>
                    </m:r>
                  </m:oMath>
                </a14:m>
                <a:r>
                  <a:rPr lang="en-US" dirty="0">
                    <a:solidFill>
                      <a:schemeClr val="hlink"/>
                    </a:solidFill>
                    <a:latin typeface="Arial" charset="0"/>
                  </a:rPr>
                  <a:t>W</a:t>
                </a:r>
                <a:r>
                  <a:rPr lang="en-US" sz="2400" dirty="0">
                    <a:solidFill>
                      <a:schemeClr val="hlink"/>
                    </a:solidFill>
                    <a:latin typeface="Arial" charset="0"/>
                  </a:rPr>
                  <a:t>.</a:t>
                </a:r>
              </a:p>
            </p:txBody>
          </p:sp>
        </mc:Choice>
        <mc:Fallback xmlns="">
          <p:sp>
            <p:nvSpPr>
              <p:cNvPr id="1368075" name="Text Box 11"/>
              <p:cNvSpPr txBox="1">
                <a:spLocks noRot="1" noChangeAspect="1" noMove="1" noResize="1" noEditPoints="1" noAdjustHandles="1" noChangeArrowheads="1" noChangeShapeType="1" noTextEdit="1"/>
              </p:cNvSpPr>
              <p:nvPr/>
            </p:nvSpPr>
            <p:spPr bwMode="auto">
              <a:xfrm>
                <a:off x="1465960" y="4699196"/>
                <a:ext cx="5748338" cy="564193"/>
              </a:xfrm>
              <a:prstGeom prst="rect">
                <a:avLst/>
              </a:prstGeom>
              <a:blipFill>
                <a:blip r:embed="rId8"/>
                <a:stretch>
                  <a:fillRect t="-6522" b="-869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8076" name="Text Box 12"/>
              <p:cNvSpPr txBox="1">
                <a:spLocks noChangeArrowheads="1"/>
              </p:cNvSpPr>
              <p:nvPr/>
            </p:nvSpPr>
            <p:spPr bwMode="auto">
              <a:xfrm>
                <a:off x="1187450" y="5348290"/>
                <a:ext cx="7048500" cy="614848"/>
              </a:xfrm>
              <a:prstGeom prst="rect">
                <a:avLst/>
              </a:prstGeom>
              <a:noFill/>
              <a:ln w="9525">
                <a:noFill/>
                <a:miter lim="800000"/>
                <a:headEnd/>
                <a:tailEnd/>
              </a:ln>
            </p:spPr>
            <p:txBody>
              <a:bodyPr>
                <a:spAutoFit/>
              </a:bodyPr>
              <a:lstStyle/>
              <a:p>
                <a:r>
                  <a:rPr lang="en-US" sz="2400" dirty="0" smtClean="0">
                    <a:solidFill>
                      <a:schemeClr val="hlink"/>
                    </a:solidFill>
                    <a:latin typeface="Arial" charset="0"/>
                    <a:sym typeface="Symbol" pitchFamily="18" charset="2"/>
                  </a:rPr>
                  <a:t></a:t>
                </a:r>
                <a:r>
                  <a:rPr lang="en-US" sz="2400" dirty="0">
                    <a:solidFill>
                      <a:schemeClr val="hlink"/>
                    </a:solidFill>
                    <a:latin typeface="Arial" charset="0"/>
                  </a:rPr>
                  <a:t>From </a:t>
                </a:r>
                <a14:m>
                  <m:oMath xmlns:m="http://schemas.openxmlformats.org/officeDocument/2006/math">
                    <m:r>
                      <a:rPr lang="en-US" sz="2400" i="1" dirty="0" smtClean="0">
                        <a:solidFill>
                          <a:schemeClr val="hlink"/>
                        </a:solidFill>
                        <a:latin typeface="Cambria Math" panose="02040503050406030204" pitchFamily="18" charset="0"/>
                      </a:rPr>
                      <m:t>𝐼</m:t>
                    </m:r>
                    <m:r>
                      <a:rPr lang="en-US" sz="2400" i="1" dirty="0" smtClean="0">
                        <a:solidFill>
                          <a:schemeClr val="hlink"/>
                        </a:solidFill>
                        <a:latin typeface="Cambria Math" panose="02040503050406030204" pitchFamily="18" charset="0"/>
                      </a:rPr>
                      <m:t>=</m:t>
                    </m:r>
                    <m:f>
                      <m:fPr>
                        <m:ctrlPr>
                          <a:rPr lang="en-US" sz="2400" b="0" i="1" dirty="0">
                            <a:solidFill>
                              <a:schemeClr val="hlink"/>
                            </a:solidFill>
                            <a:latin typeface="Cambria Math" panose="02040503050406030204" pitchFamily="18" charset="0"/>
                          </a:rPr>
                        </m:ctrlPr>
                      </m:fPr>
                      <m:num>
                        <m:sSub>
                          <m:sSubPr>
                            <m:ctrlPr>
                              <a:rPr lang="en-US" sz="2400" b="0" i="1" dirty="0" smtClean="0">
                                <a:solidFill>
                                  <a:schemeClr val="hlink"/>
                                </a:solidFill>
                                <a:latin typeface="Cambria Math" panose="02040503050406030204" pitchFamily="18" charset="0"/>
                              </a:rPr>
                            </m:ctrlPr>
                          </m:sSubPr>
                          <m:e>
                            <m:r>
                              <a:rPr lang="en-US" sz="2400" i="1" dirty="0" smtClean="0">
                                <a:solidFill>
                                  <a:schemeClr val="hlink"/>
                                </a:solidFill>
                                <a:latin typeface="Cambria Math" panose="02040503050406030204" pitchFamily="18" charset="0"/>
                              </a:rPr>
                              <m:t>𝑃</m:t>
                            </m:r>
                          </m:e>
                          <m:sub>
                            <m:r>
                              <a:rPr lang="en-US" sz="2400" b="0" i="1" dirty="0" smtClean="0">
                                <a:solidFill>
                                  <a:schemeClr val="hlink"/>
                                </a:solidFill>
                                <a:latin typeface="Cambria Math" panose="02040503050406030204" pitchFamily="18" charset="0"/>
                              </a:rPr>
                              <m:t>𝐼𝑁</m:t>
                            </m:r>
                          </m:sub>
                        </m:sSub>
                      </m:num>
                      <m:den>
                        <m:r>
                          <a:rPr lang="en-US" sz="2400" i="1" dirty="0">
                            <a:solidFill>
                              <a:schemeClr val="hlink"/>
                            </a:solidFill>
                            <a:latin typeface="Cambria Math" panose="02040503050406030204" pitchFamily="18" charset="0"/>
                          </a:rPr>
                          <m:t>𝐴</m:t>
                        </m:r>
                      </m:den>
                    </m:f>
                    <m:r>
                      <a:rPr lang="en-US" sz="2400" i="1" dirty="0">
                        <a:solidFill>
                          <a:schemeClr val="hlink"/>
                        </a:solidFill>
                        <a:latin typeface="Cambria Math" panose="02040503050406030204" pitchFamily="18" charset="0"/>
                      </a:rPr>
                      <m:t> </m:t>
                    </m:r>
                  </m:oMath>
                </a14:m>
                <a:r>
                  <a:rPr lang="en-US" sz="2400" dirty="0">
                    <a:solidFill>
                      <a:schemeClr val="hlink"/>
                    </a:solidFill>
                    <a:latin typeface="Arial" charset="0"/>
                  </a:rPr>
                  <a:t>we get </a:t>
                </a:r>
                <a14:m>
                  <m:oMath xmlns:m="http://schemas.openxmlformats.org/officeDocument/2006/math">
                    <m:r>
                      <a:rPr lang="en-US" sz="2400" i="1" dirty="0" smtClean="0">
                        <a:solidFill>
                          <a:schemeClr val="hlink"/>
                        </a:solidFill>
                        <a:latin typeface="Cambria Math" panose="02040503050406030204" pitchFamily="18" charset="0"/>
                      </a:rPr>
                      <m:t>𝐴</m:t>
                    </m:r>
                    <m:r>
                      <a:rPr lang="en-US" sz="2400" i="1" dirty="0" smtClean="0">
                        <a:solidFill>
                          <a:schemeClr val="hlink"/>
                        </a:solidFill>
                        <a:latin typeface="Cambria Math" panose="02040503050406030204" pitchFamily="18" charset="0"/>
                      </a:rPr>
                      <m:t>=</m:t>
                    </m:r>
                    <m:f>
                      <m:fPr>
                        <m:ctrlPr>
                          <a:rPr lang="en-US" sz="2400" b="0" i="1" dirty="0">
                            <a:solidFill>
                              <a:schemeClr val="hlink"/>
                            </a:solidFill>
                            <a:latin typeface="Cambria Math" panose="02040503050406030204" pitchFamily="18" charset="0"/>
                          </a:rPr>
                        </m:ctrlPr>
                      </m:fPr>
                      <m:num>
                        <m:sSub>
                          <m:sSubPr>
                            <m:ctrlPr>
                              <a:rPr lang="en-US" sz="2400" b="0" i="1" dirty="0" smtClean="0">
                                <a:solidFill>
                                  <a:schemeClr val="hlink"/>
                                </a:solidFill>
                                <a:latin typeface="Cambria Math" panose="02040503050406030204" pitchFamily="18" charset="0"/>
                              </a:rPr>
                            </m:ctrlPr>
                          </m:sSubPr>
                          <m:e>
                            <m:r>
                              <a:rPr lang="en-US" sz="2400" i="1" dirty="0" smtClean="0">
                                <a:solidFill>
                                  <a:schemeClr val="hlink"/>
                                </a:solidFill>
                                <a:latin typeface="Cambria Math" panose="02040503050406030204" pitchFamily="18" charset="0"/>
                              </a:rPr>
                              <m:t>𝑃</m:t>
                            </m:r>
                          </m:e>
                          <m:sub>
                            <m:r>
                              <a:rPr lang="en-US" sz="2400" b="0" i="1" dirty="0" smtClean="0">
                                <a:solidFill>
                                  <a:schemeClr val="hlink"/>
                                </a:solidFill>
                                <a:latin typeface="Cambria Math" panose="02040503050406030204" pitchFamily="18" charset="0"/>
                              </a:rPr>
                              <m:t>𝐼𝑁</m:t>
                            </m:r>
                          </m:sub>
                        </m:sSub>
                      </m:num>
                      <m:den>
                        <m:r>
                          <a:rPr lang="en-US" sz="2400" i="1" dirty="0">
                            <a:solidFill>
                              <a:schemeClr val="hlink"/>
                            </a:solidFill>
                            <a:latin typeface="Cambria Math" panose="02040503050406030204" pitchFamily="18" charset="0"/>
                          </a:rPr>
                          <m:t>𝐼</m:t>
                        </m:r>
                      </m:den>
                    </m:f>
                    <m:r>
                      <a:rPr lang="en-US" sz="2400" i="1" dirty="0">
                        <a:solidFill>
                          <a:schemeClr val="hlink"/>
                        </a:solidFill>
                        <a:latin typeface="Cambria Math" panose="02040503050406030204" pitchFamily="18" charset="0"/>
                      </a:rPr>
                      <m:t> </m:t>
                    </m:r>
                  </m:oMath>
                </a14:m>
                <a:r>
                  <a:rPr lang="en-US" sz="2400" dirty="0">
                    <a:solidFill>
                      <a:schemeClr val="hlink"/>
                    </a:solidFill>
                    <a:latin typeface="Arial" charset="0"/>
                  </a:rPr>
                  <a:t>so that</a:t>
                </a:r>
              </a:p>
            </p:txBody>
          </p:sp>
        </mc:Choice>
        <mc:Fallback xmlns="">
          <p:sp>
            <p:nvSpPr>
              <p:cNvPr id="1368076" name="Text Box 12"/>
              <p:cNvSpPr txBox="1">
                <a:spLocks noRot="1" noChangeAspect="1" noMove="1" noResize="1" noEditPoints="1" noAdjustHandles="1" noChangeArrowheads="1" noChangeShapeType="1" noTextEdit="1"/>
              </p:cNvSpPr>
              <p:nvPr/>
            </p:nvSpPr>
            <p:spPr bwMode="auto">
              <a:xfrm>
                <a:off x="1187450" y="5348290"/>
                <a:ext cx="7048500" cy="614848"/>
              </a:xfrm>
              <a:prstGeom prst="rect">
                <a:avLst/>
              </a:prstGeom>
              <a:blipFill>
                <a:blip r:embed="rId9"/>
                <a:stretch>
                  <a:fillRect l="-1384" b="-891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8077" name="Text Box 13"/>
              <p:cNvSpPr txBox="1">
                <a:spLocks noChangeArrowheads="1"/>
              </p:cNvSpPr>
              <p:nvPr/>
            </p:nvSpPr>
            <p:spPr bwMode="auto">
              <a:xfrm>
                <a:off x="1465960" y="5963138"/>
                <a:ext cx="2709165" cy="617157"/>
              </a:xfrm>
              <a:prstGeom prst="rect">
                <a:avLst/>
              </a:prstGeom>
              <a:noFill/>
              <a:ln w="9525">
                <a:noFill/>
                <a:miter lim="800000"/>
                <a:headEnd/>
                <a:tailEnd/>
              </a:ln>
            </p:spPr>
            <p:txBody>
              <a:bodyPr wrap="square">
                <a:spAutoFit/>
              </a:bodyPr>
              <a:lstStyle/>
              <a:p>
                <a14:m>
                  <m:oMath xmlns:m="http://schemas.openxmlformats.org/officeDocument/2006/math">
                    <m:r>
                      <a:rPr lang="en-US" sz="2400" i="1" dirty="0" smtClean="0">
                        <a:solidFill>
                          <a:schemeClr val="hlink"/>
                        </a:solidFill>
                        <a:latin typeface="Cambria Math" panose="02040503050406030204" pitchFamily="18" charset="0"/>
                      </a:rPr>
                      <m:t>𝐴</m:t>
                    </m:r>
                    <m:r>
                      <a:rPr lang="en-US" sz="2400" i="1" dirty="0" smtClean="0">
                        <a:solidFill>
                          <a:schemeClr val="hlink"/>
                        </a:solidFill>
                        <a:latin typeface="Cambria Math" panose="02040503050406030204" pitchFamily="18" charset="0"/>
                      </a:rPr>
                      <m:t>=</m:t>
                    </m:r>
                    <m:f>
                      <m:fPr>
                        <m:ctrlPr>
                          <a:rPr lang="en-US" sz="2400" i="1" dirty="0" smtClean="0">
                            <a:solidFill>
                              <a:schemeClr val="hlink"/>
                            </a:solidFill>
                            <a:latin typeface="Cambria Math" panose="02040503050406030204" pitchFamily="18" charset="0"/>
                          </a:rPr>
                        </m:ctrlPr>
                      </m:fPr>
                      <m:num>
                        <m:r>
                          <a:rPr lang="en-US" sz="2400" i="1" dirty="0" smtClean="0">
                            <a:solidFill>
                              <a:schemeClr val="hlink"/>
                            </a:solidFill>
                            <a:latin typeface="Cambria Math" panose="02040503050406030204" pitchFamily="18" charset="0"/>
                          </a:rPr>
                          <m:t>1944</m:t>
                        </m:r>
                      </m:num>
                      <m:den>
                        <m:r>
                          <a:rPr lang="en-US" sz="2400" i="1" dirty="0" smtClean="0">
                            <a:solidFill>
                              <a:schemeClr val="hlink"/>
                            </a:solidFill>
                            <a:latin typeface="Cambria Math" panose="02040503050406030204" pitchFamily="18" charset="0"/>
                          </a:rPr>
                          <m:t>840</m:t>
                        </m:r>
                      </m:den>
                    </m:f>
                    <m:r>
                      <a:rPr lang="en-US" sz="2400" i="1" dirty="0" smtClean="0">
                        <a:solidFill>
                          <a:schemeClr val="hlink"/>
                        </a:solidFill>
                        <a:latin typeface="Cambria Math" panose="02040503050406030204" pitchFamily="18" charset="0"/>
                      </a:rPr>
                      <m:t>=2.3 </m:t>
                    </m:r>
                  </m:oMath>
                </a14:m>
                <a:r>
                  <a:rPr lang="en-US" sz="2400" dirty="0">
                    <a:solidFill>
                      <a:schemeClr val="hlink"/>
                    </a:solidFill>
                    <a:latin typeface="Arial" charset="0"/>
                  </a:rPr>
                  <a:t>m</a:t>
                </a:r>
                <a:r>
                  <a:rPr lang="en-US" sz="2400" baseline="30000" dirty="0">
                    <a:solidFill>
                      <a:schemeClr val="hlink"/>
                    </a:solidFill>
                    <a:latin typeface="Arial" charset="0"/>
                  </a:rPr>
                  <a:t>2</a:t>
                </a:r>
                <a:r>
                  <a:rPr lang="en-US" sz="2400" dirty="0">
                    <a:solidFill>
                      <a:schemeClr val="hlink"/>
                    </a:solidFill>
                    <a:latin typeface="Arial" charset="0"/>
                  </a:rPr>
                  <a:t>.</a:t>
                </a:r>
              </a:p>
            </p:txBody>
          </p:sp>
        </mc:Choice>
        <mc:Fallback xmlns="">
          <p:sp>
            <p:nvSpPr>
              <p:cNvPr id="1368077" name="Text Box 13"/>
              <p:cNvSpPr txBox="1">
                <a:spLocks noRot="1" noChangeAspect="1" noMove="1" noResize="1" noEditPoints="1" noAdjustHandles="1" noChangeArrowheads="1" noChangeShapeType="1" noTextEdit="1"/>
              </p:cNvSpPr>
              <p:nvPr/>
            </p:nvSpPr>
            <p:spPr bwMode="auto">
              <a:xfrm>
                <a:off x="1465960" y="5963138"/>
                <a:ext cx="2709165" cy="617157"/>
              </a:xfrm>
              <a:prstGeom prst="rect">
                <a:avLst/>
              </a:prstGeom>
              <a:blipFill>
                <a:blip r:embed="rId10"/>
                <a:stretch>
                  <a:fillRect b="-8911"/>
                </a:stretch>
              </a:blipFill>
              <a:ln w="9525">
                <a:noFill/>
                <a:miter lim="800000"/>
                <a:headEnd/>
                <a:tailEnd/>
              </a:ln>
            </p:spPr>
            <p:txBody>
              <a:bodyPr/>
              <a:lstStyle/>
              <a:p>
                <a:r>
                  <a:rPr lang="en-US">
                    <a:noFill/>
                  </a:rPr>
                  <a:t> </a:t>
                </a:r>
              </a:p>
            </p:txBody>
          </p:sp>
        </mc:Fallback>
      </mc:AlternateContent>
      <p:sp>
        <p:nvSpPr>
          <p:cNvPr id="1368078" name="Line 14"/>
          <p:cNvSpPr>
            <a:spLocks noChangeShapeType="1"/>
          </p:cNvSpPr>
          <p:nvPr/>
        </p:nvSpPr>
        <p:spPr bwMode="auto">
          <a:xfrm>
            <a:off x="1757363" y="3694113"/>
            <a:ext cx="2417762" cy="0"/>
          </a:xfrm>
          <a:prstGeom prst="line">
            <a:avLst/>
          </a:prstGeom>
          <a:noFill/>
          <a:ln w="19050">
            <a:solidFill>
              <a:srgbClr val="FF0000"/>
            </a:solidFill>
            <a:round/>
            <a:headEnd/>
            <a:tailEnd/>
          </a:ln>
        </p:spPr>
        <p:txBody>
          <a:bodyPr/>
          <a:lstStyle/>
          <a:p>
            <a:endParaRPr lang="en-US"/>
          </a:p>
        </p:txBody>
      </p:sp>
      <p:sp>
        <p:nvSpPr>
          <p:cNvPr id="95246" name="Rectangle 15"/>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15" name="Text Box 9"/>
          <p:cNvSpPr txBox="1">
            <a:spLocks noChangeArrowheads="1"/>
          </p:cNvSpPr>
          <p:nvPr/>
        </p:nvSpPr>
        <p:spPr bwMode="auto">
          <a:xfrm>
            <a:off x="1305848" y="3663950"/>
            <a:ext cx="2022913" cy="457200"/>
          </a:xfrm>
          <a:prstGeom prst="rect">
            <a:avLst/>
          </a:prstGeom>
          <a:noFill/>
          <a:ln w="9525">
            <a:noFill/>
            <a:miter lim="800000"/>
            <a:headEnd/>
            <a:tailEnd/>
          </a:ln>
        </p:spPr>
        <p:txBody>
          <a:bodyPr wrap="square">
            <a:spAutoFit/>
          </a:bodyPr>
          <a:lstStyle/>
          <a:p>
            <a:r>
              <a:rPr lang="en-US" sz="2400" dirty="0" smtClean="0">
                <a:solidFill>
                  <a:schemeClr val="hlink"/>
                </a:solidFill>
                <a:latin typeface="Arial" charset="0"/>
              </a:rPr>
              <a:t>Continued…</a:t>
            </a:r>
            <a:endParaRPr lang="en-US" sz="2400" dirty="0">
              <a:solidFill>
                <a:schemeClr val="hlink"/>
              </a:solidFill>
              <a:latin typeface="Arial" charset="0"/>
              <a:cs typeface="Courier New" pitchFamily="49" charset="0"/>
              <a:sym typeface="Symbol" pitchFamily="18" charset="2"/>
            </a:endParaRPr>
          </a:p>
        </p:txBody>
      </p:sp>
    </p:spTree>
    <p:extLst>
      <p:ext uri="{BB962C8B-B14F-4D97-AF65-F5344CB8AC3E}">
        <p14:creationId xmlns:p14="http://schemas.microsoft.com/office/powerpoint/2010/main" val="422863062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1368074"/>
                                        </p:tgtEl>
                                        <p:attrNameLst>
                                          <p:attrName>style.visibility</p:attrName>
                                        </p:attrNameLst>
                                      </p:cBhvr>
                                      <p:to>
                                        <p:strVal val="visible"/>
                                      </p:to>
                                    </p:set>
                                    <p:anim calcmode="lin" valueType="num">
                                      <p:cBhvr additive="base">
                                        <p:cTn id="12" dur="500" fill="hold"/>
                                        <p:tgtEl>
                                          <p:spTgt spid="1368074"/>
                                        </p:tgtEl>
                                        <p:attrNameLst>
                                          <p:attrName>ppt_x</p:attrName>
                                        </p:attrNameLst>
                                      </p:cBhvr>
                                      <p:tavLst>
                                        <p:tav tm="0">
                                          <p:val>
                                            <p:strVal val="1+#ppt_w/2"/>
                                          </p:val>
                                        </p:tav>
                                        <p:tav tm="100000">
                                          <p:val>
                                            <p:strVal val="#ppt_x"/>
                                          </p:val>
                                        </p:tav>
                                      </p:tavLst>
                                    </p:anim>
                                    <p:anim calcmode="lin" valueType="num">
                                      <p:cBhvr additive="base">
                                        <p:cTn id="13" dur="500" fill="hold"/>
                                        <p:tgtEl>
                                          <p:spTgt spid="1368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1368075"/>
                                        </p:tgtEl>
                                        <p:attrNameLst>
                                          <p:attrName>style.visibility</p:attrName>
                                        </p:attrNameLst>
                                      </p:cBhvr>
                                      <p:to>
                                        <p:strVal val="visible"/>
                                      </p:to>
                                    </p:set>
                                    <p:anim calcmode="lin" valueType="num">
                                      <p:cBhvr additive="base">
                                        <p:cTn id="18" dur="500" fill="hold"/>
                                        <p:tgtEl>
                                          <p:spTgt spid="1368075"/>
                                        </p:tgtEl>
                                        <p:attrNameLst>
                                          <p:attrName>ppt_x</p:attrName>
                                        </p:attrNameLst>
                                      </p:cBhvr>
                                      <p:tavLst>
                                        <p:tav tm="0">
                                          <p:val>
                                            <p:strVal val="1+#ppt_w/2"/>
                                          </p:val>
                                        </p:tav>
                                        <p:tav tm="100000">
                                          <p:val>
                                            <p:strVal val="#ppt_x"/>
                                          </p:val>
                                        </p:tav>
                                      </p:tavLst>
                                    </p:anim>
                                    <p:anim calcmode="lin" valueType="num">
                                      <p:cBhvr additive="base">
                                        <p:cTn id="19" dur="500" fill="hold"/>
                                        <p:tgtEl>
                                          <p:spTgt spid="1368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iterate type="lt">
                                    <p:tmPct val="10000"/>
                                  </p:iterate>
                                  <p:childTnLst>
                                    <p:set>
                                      <p:cBhvr>
                                        <p:cTn id="23" dur="1" fill="hold">
                                          <p:stCondLst>
                                            <p:cond delay="0"/>
                                          </p:stCondLst>
                                        </p:cTn>
                                        <p:tgtEl>
                                          <p:spTgt spid="1368076"/>
                                        </p:tgtEl>
                                        <p:attrNameLst>
                                          <p:attrName>style.visibility</p:attrName>
                                        </p:attrNameLst>
                                      </p:cBhvr>
                                      <p:to>
                                        <p:strVal val="visible"/>
                                      </p:to>
                                    </p:set>
                                    <p:anim calcmode="lin" valueType="num">
                                      <p:cBhvr additive="base">
                                        <p:cTn id="24" dur="500" fill="hold"/>
                                        <p:tgtEl>
                                          <p:spTgt spid="1368076"/>
                                        </p:tgtEl>
                                        <p:attrNameLst>
                                          <p:attrName>ppt_x</p:attrName>
                                        </p:attrNameLst>
                                      </p:cBhvr>
                                      <p:tavLst>
                                        <p:tav tm="0">
                                          <p:val>
                                            <p:strVal val="1+#ppt_w/2"/>
                                          </p:val>
                                        </p:tav>
                                        <p:tav tm="100000">
                                          <p:val>
                                            <p:strVal val="#ppt_x"/>
                                          </p:val>
                                        </p:tav>
                                      </p:tavLst>
                                    </p:anim>
                                    <p:anim calcmode="lin" valueType="num">
                                      <p:cBhvr additive="base">
                                        <p:cTn id="25" dur="500" fill="hold"/>
                                        <p:tgtEl>
                                          <p:spTgt spid="13680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type.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1368077"/>
                                        </p:tgtEl>
                                        <p:attrNameLst>
                                          <p:attrName>style.visibility</p:attrName>
                                        </p:attrNameLst>
                                      </p:cBhvr>
                                      <p:to>
                                        <p:strVal val="visible"/>
                                      </p:to>
                                    </p:set>
                                    <p:anim calcmode="lin" valueType="num">
                                      <p:cBhvr additive="base">
                                        <p:cTn id="30" dur="500" fill="hold"/>
                                        <p:tgtEl>
                                          <p:spTgt spid="1368077"/>
                                        </p:tgtEl>
                                        <p:attrNameLst>
                                          <p:attrName>ppt_x</p:attrName>
                                        </p:attrNameLst>
                                      </p:cBhvr>
                                      <p:tavLst>
                                        <p:tav tm="0">
                                          <p:val>
                                            <p:strVal val="1+#ppt_w/2"/>
                                          </p:val>
                                        </p:tav>
                                        <p:tav tm="100000">
                                          <p:val>
                                            <p:strVal val="#ppt_x"/>
                                          </p:val>
                                        </p:tav>
                                      </p:tavLst>
                                    </p:anim>
                                    <p:anim calcmode="lin" valueType="num">
                                      <p:cBhvr additive="base">
                                        <p:cTn id="31" dur="500" fill="hold"/>
                                        <p:tgtEl>
                                          <p:spTgt spid="13680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68078"/>
                                        </p:tgtEl>
                                        <p:attrNameLst>
                                          <p:attrName>style.visibility</p:attrName>
                                        </p:attrNameLst>
                                      </p:cBhvr>
                                      <p:to>
                                        <p:strVal val="visible"/>
                                      </p:to>
                                    </p:set>
                                    <p:animEffect transition="in" filter="wipe(left)">
                                      <p:cBhvr>
                                        <p:cTn id="36" dur="500"/>
                                        <p:tgtEl>
                                          <p:spTgt spid="1368078"/>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8074" grpId="0"/>
      <p:bldP spid="1368075" grpId="0"/>
      <p:bldP spid="1368076" grpId="0"/>
      <p:bldP spid="1368077" grpId="0"/>
      <p:bldP spid="1368078" grpId="0" animBg="1"/>
      <p:bldP spid="1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13761</TotalTime>
  <Words>5722</Words>
  <Application>Microsoft Office PowerPoint</Application>
  <PresentationFormat>On-screen Show (4:3)</PresentationFormat>
  <Paragraphs>1005</Paragraphs>
  <Slides>92</Slides>
  <Notes>92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Malgun Gothic</vt:lpstr>
      <vt:lpstr>Arial</vt:lpstr>
      <vt:lpstr>Calibri</vt:lpstr>
      <vt:lpstr>Cambria Math</vt:lpstr>
      <vt:lpstr>Courier New</vt:lpstr>
      <vt:lpstr>Symbol</vt:lpstr>
      <vt:lpstr>Times New Roman</vt:lpstr>
      <vt:lpstr>Default Design</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PowerPoint Presentation</vt:lpstr>
      <vt:lpstr>PowerPoint Presentation</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912</cp:revision>
  <dcterms:created xsi:type="dcterms:W3CDTF">2006-01-31T23:43:34Z</dcterms:created>
  <dcterms:modified xsi:type="dcterms:W3CDTF">2018-12-05T01:43:24Z</dcterms:modified>
</cp:coreProperties>
</file>