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505" r:id="rId2"/>
    <p:sldId id="506" r:id="rId3"/>
    <p:sldId id="507" r:id="rId4"/>
    <p:sldId id="508" r:id="rId5"/>
    <p:sldId id="509" r:id="rId6"/>
    <p:sldId id="466" r:id="rId7"/>
    <p:sldId id="467" r:id="rId8"/>
    <p:sldId id="468" r:id="rId9"/>
    <p:sldId id="469" r:id="rId10"/>
    <p:sldId id="470" r:id="rId11"/>
    <p:sldId id="471" r:id="rId12"/>
    <p:sldId id="472" r:id="rId13"/>
    <p:sldId id="473" r:id="rId14"/>
    <p:sldId id="474" r:id="rId15"/>
    <p:sldId id="504" r:id="rId16"/>
    <p:sldId id="476" r:id="rId17"/>
    <p:sldId id="487" r:id="rId18"/>
    <p:sldId id="475" r:id="rId19"/>
    <p:sldId id="477" r:id="rId20"/>
    <p:sldId id="478" r:id="rId21"/>
    <p:sldId id="479" r:id="rId22"/>
    <p:sldId id="480" r:id="rId23"/>
    <p:sldId id="488" r:id="rId24"/>
    <p:sldId id="481" r:id="rId25"/>
    <p:sldId id="482" r:id="rId26"/>
    <p:sldId id="483" r:id="rId27"/>
    <p:sldId id="484" r:id="rId28"/>
    <p:sldId id="485" r:id="rId29"/>
    <p:sldId id="486" r:id="rId30"/>
    <p:sldId id="489" r:id="rId31"/>
    <p:sldId id="490" r:id="rId32"/>
    <p:sldId id="493" r:id="rId33"/>
    <p:sldId id="494" r:id="rId34"/>
    <p:sldId id="491" r:id="rId35"/>
    <p:sldId id="495" r:id="rId36"/>
    <p:sldId id="492" r:id="rId37"/>
    <p:sldId id="496" r:id="rId38"/>
    <p:sldId id="497" r:id="rId39"/>
    <p:sldId id="498" r:id="rId40"/>
    <p:sldId id="499" r:id="rId41"/>
    <p:sldId id="500" r:id="rId42"/>
    <p:sldId id="501" r:id="rId43"/>
    <p:sldId id="502" r:id="rId44"/>
  </p:sldIdLst>
  <p:sldSz cx="9144000" cy="6858000" type="screen4x3"/>
  <p:notesSz cx="7019925" cy="9305925"/>
  <p:defaultTextStyle>
    <a:defPPr>
      <a:defRPr lang="en-US"/>
    </a:defPPr>
    <a:lvl1pPr algn="l" rtl="0" fontAlgn="base">
      <a:spcBef>
        <a:spcPct val="0"/>
      </a:spcBef>
      <a:spcAft>
        <a:spcPct val="0"/>
      </a:spcAft>
      <a:defRPr sz="2000" kern="1200">
        <a:solidFill>
          <a:schemeClr val="tx1"/>
        </a:solidFill>
        <a:latin typeface="Courier New" pitchFamily="49" charset="0"/>
        <a:ea typeface="+mn-ea"/>
        <a:cs typeface="+mn-cs"/>
      </a:defRPr>
    </a:lvl1pPr>
    <a:lvl2pPr marL="457200" algn="l" rtl="0" fontAlgn="base">
      <a:spcBef>
        <a:spcPct val="0"/>
      </a:spcBef>
      <a:spcAft>
        <a:spcPct val="0"/>
      </a:spcAft>
      <a:defRPr sz="2000" kern="1200">
        <a:solidFill>
          <a:schemeClr val="tx1"/>
        </a:solidFill>
        <a:latin typeface="Courier New" pitchFamily="49" charset="0"/>
        <a:ea typeface="+mn-ea"/>
        <a:cs typeface="+mn-cs"/>
      </a:defRPr>
    </a:lvl2pPr>
    <a:lvl3pPr marL="914400" algn="l" rtl="0" fontAlgn="base">
      <a:spcBef>
        <a:spcPct val="0"/>
      </a:spcBef>
      <a:spcAft>
        <a:spcPct val="0"/>
      </a:spcAft>
      <a:defRPr sz="2000" kern="1200">
        <a:solidFill>
          <a:schemeClr val="tx1"/>
        </a:solidFill>
        <a:latin typeface="Courier New" pitchFamily="49" charset="0"/>
        <a:ea typeface="+mn-ea"/>
        <a:cs typeface="+mn-cs"/>
      </a:defRPr>
    </a:lvl3pPr>
    <a:lvl4pPr marL="1371600" algn="l" rtl="0" fontAlgn="base">
      <a:spcBef>
        <a:spcPct val="0"/>
      </a:spcBef>
      <a:spcAft>
        <a:spcPct val="0"/>
      </a:spcAft>
      <a:defRPr sz="2000" kern="1200">
        <a:solidFill>
          <a:schemeClr val="tx1"/>
        </a:solidFill>
        <a:latin typeface="Courier New" pitchFamily="49" charset="0"/>
        <a:ea typeface="+mn-ea"/>
        <a:cs typeface="+mn-cs"/>
      </a:defRPr>
    </a:lvl4pPr>
    <a:lvl5pPr marL="1828800" algn="l" rtl="0" fontAlgn="base">
      <a:spcBef>
        <a:spcPct val="0"/>
      </a:spcBef>
      <a:spcAft>
        <a:spcPct val="0"/>
      </a:spcAft>
      <a:defRPr sz="2000" kern="1200">
        <a:solidFill>
          <a:schemeClr val="tx1"/>
        </a:solidFill>
        <a:latin typeface="Courier New" pitchFamily="49" charset="0"/>
        <a:ea typeface="+mn-ea"/>
        <a:cs typeface="+mn-cs"/>
      </a:defRPr>
    </a:lvl5pPr>
    <a:lvl6pPr marL="2286000" algn="l" defTabSz="914400" rtl="0" eaLnBrk="1" latinLnBrk="0" hangingPunct="1">
      <a:defRPr sz="2000" kern="1200">
        <a:solidFill>
          <a:schemeClr val="tx1"/>
        </a:solidFill>
        <a:latin typeface="Courier New" pitchFamily="49" charset="0"/>
        <a:ea typeface="+mn-ea"/>
        <a:cs typeface="+mn-cs"/>
      </a:defRPr>
    </a:lvl6pPr>
    <a:lvl7pPr marL="2743200" algn="l" defTabSz="914400" rtl="0" eaLnBrk="1" latinLnBrk="0" hangingPunct="1">
      <a:defRPr sz="2000" kern="1200">
        <a:solidFill>
          <a:schemeClr val="tx1"/>
        </a:solidFill>
        <a:latin typeface="Courier New" pitchFamily="49" charset="0"/>
        <a:ea typeface="+mn-ea"/>
        <a:cs typeface="+mn-cs"/>
      </a:defRPr>
    </a:lvl7pPr>
    <a:lvl8pPr marL="3200400" algn="l" defTabSz="914400" rtl="0" eaLnBrk="1" latinLnBrk="0" hangingPunct="1">
      <a:defRPr sz="2000" kern="1200">
        <a:solidFill>
          <a:schemeClr val="tx1"/>
        </a:solidFill>
        <a:latin typeface="Courier New" pitchFamily="49" charset="0"/>
        <a:ea typeface="+mn-ea"/>
        <a:cs typeface="+mn-cs"/>
      </a:defRPr>
    </a:lvl8pPr>
    <a:lvl9pPr marL="3657600" algn="l" defTabSz="914400" rtl="0" eaLnBrk="1" latinLnBrk="0" hangingPunct="1">
      <a:defRPr sz="2000" kern="1200">
        <a:solidFill>
          <a:schemeClr val="tx1"/>
        </a:solidFill>
        <a:latin typeface="Courier New" pitchFamily="4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a:srgbClr val="009999"/>
    <a:srgbClr val="CCFFCC"/>
    <a:srgbClr val="00CC00"/>
    <a:srgbClr val="FF00FF"/>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68" y="56"/>
      </p:cViewPr>
      <p:guideLst>
        <p:guide orient="horz" pos="2160"/>
        <p:guide pos="2880"/>
      </p:guideLst>
    </p:cSldViewPr>
  </p:slideViewPr>
  <p:notesTextViewPr>
    <p:cViewPr>
      <p:scale>
        <a:sx n="100" d="100"/>
        <a:sy n="100" d="100"/>
      </p:scale>
      <p:origin x="0" y="0"/>
    </p:cViewPr>
  </p:notesText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8EDD6FC0-8994-4432-A7F2-1BF7B7B26928}" type="datetimeFigureOut">
              <a:rPr lang="en-US" smtClean="0"/>
              <a:t>10/26/2017</a:t>
            </a:fld>
            <a:endParaRPr lang="en-US"/>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F794C7BE-AE5C-45F7-9EF2-A18BEBFE419D}" type="slidenum">
              <a:rPr lang="en-US" smtClean="0"/>
              <a:t>‹#›</a:t>
            </a:fld>
            <a:endParaRPr lang="en-US"/>
          </a:p>
        </p:txBody>
      </p:sp>
    </p:spTree>
    <p:extLst>
      <p:ext uri="{BB962C8B-B14F-4D97-AF65-F5344CB8AC3E}">
        <p14:creationId xmlns:p14="http://schemas.microsoft.com/office/powerpoint/2010/main" val="1766559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976333"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a:defRPr sz="1200">
                <a:latin typeface="Arial"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993" y="4420315"/>
            <a:ext cx="5615940" cy="418766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76333"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a:defRPr sz="1200">
                <a:latin typeface="Arial" charset="0"/>
              </a:defRPr>
            </a:lvl1pPr>
          </a:lstStyle>
          <a:p>
            <a:pPr>
              <a:defRPr/>
            </a:pPr>
            <a:fld id="{ABB2F827-0133-4485-8DE1-DD30BA48E0F4}" type="slidenum">
              <a:rPr lang="en-US"/>
              <a:pPr>
                <a:defRPr/>
              </a:pPr>
              <a:t>‹#›</a:t>
            </a:fld>
            <a:endParaRPr lang="en-US"/>
          </a:p>
        </p:txBody>
      </p:sp>
    </p:spTree>
    <p:extLst>
      <p:ext uri="{BB962C8B-B14F-4D97-AF65-F5344CB8AC3E}">
        <p14:creationId xmlns:p14="http://schemas.microsoft.com/office/powerpoint/2010/main" val="4296339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0255C95-C41E-4709-92B4-96D17105CB7C}" type="slidenum">
              <a:rPr lang="en-US" altLang="en-US" smtClean="0"/>
              <a:pPr/>
              <a:t>1</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altLang="en-US"/>
              <a:t>© 2006 By Timothy K. Lund</a:t>
            </a:r>
          </a:p>
        </p:txBody>
      </p:sp>
    </p:spTree>
    <p:extLst>
      <p:ext uri="{BB962C8B-B14F-4D97-AF65-F5344CB8AC3E}">
        <p14:creationId xmlns:p14="http://schemas.microsoft.com/office/powerpoint/2010/main" val="3019354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5FBCCE4-F882-481A-B89D-81EC3EDB8D6E}" type="slidenum">
              <a:rPr lang="en-US" smtClean="0"/>
              <a:pPr/>
              <a:t>10</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3233296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CCD0CBB-374D-4463-AF72-A5742FCF7D15}" type="slidenum">
              <a:rPr lang="en-US" smtClean="0"/>
              <a:pPr/>
              <a:t>11</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2159433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58F0E19-F288-41E5-B98F-F1B112400847}" type="slidenum">
              <a:rPr lang="en-US" smtClean="0"/>
              <a:pPr/>
              <a:t>12</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3566880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5EA620C-D44C-4AE6-8BA1-64A1B0159C86}" type="slidenum">
              <a:rPr lang="en-US" smtClean="0"/>
              <a:pPr/>
              <a:t>13</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1209922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713F4DE-09C4-4F22-AC30-A83F898A9F5B}" type="slidenum">
              <a:rPr lang="en-US" smtClean="0"/>
              <a:pPr/>
              <a:t>14</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3643797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C332604-FDCA-4F00-BF14-33291C97D179}" type="slidenum">
              <a:rPr lang="en-US" smtClean="0"/>
              <a:pPr/>
              <a:t>15</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4012767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1B97D41-20A1-45F6-A27F-3F491CB768A0}" type="slidenum">
              <a:rPr lang="en-US" smtClean="0"/>
              <a:pPr/>
              <a:t>16</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1550201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2416A87-04C2-43C5-A526-1CA726A788BB}" type="slidenum">
              <a:rPr lang="en-US" smtClean="0"/>
              <a:pPr/>
              <a:t>17</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1108494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0921492-7655-403B-BC18-776E57D7404A}" type="slidenum">
              <a:rPr lang="en-US" smtClean="0"/>
              <a:pPr/>
              <a:t>18</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3779710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5646153-2407-4F24-A472-461C3009EA78}" type="slidenum">
              <a:rPr lang="en-US" smtClean="0"/>
              <a:pPr/>
              <a:t>19</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3461117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CE17446-0173-4DDD-A768-3AECF5E4679C}" type="slidenum">
              <a:rPr lang="en-US" altLang="en-US" smtClean="0"/>
              <a:pPr/>
              <a:t>2</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altLang="en-US"/>
              <a:t>© 2006 By Timothy K. Lund</a:t>
            </a:r>
          </a:p>
        </p:txBody>
      </p:sp>
    </p:spTree>
    <p:extLst>
      <p:ext uri="{BB962C8B-B14F-4D97-AF65-F5344CB8AC3E}">
        <p14:creationId xmlns:p14="http://schemas.microsoft.com/office/powerpoint/2010/main" val="99416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4C4B945-7FAB-4EE2-A8EE-676E487E24BE}" type="slidenum">
              <a:rPr lang="en-US" smtClean="0"/>
              <a:pPr/>
              <a:t>20</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1124268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9BFA2FA-E06E-4B73-9EBE-0DFF5BBF4408}" type="slidenum">
              <a:rPr lang="en-US" smtClean="0"/>
              <a:pPr/>
              <a:t>21</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1259682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AA7524B-C255-44D7-92C2-EC6831005CE7}" type="slidenum">
              <a:rPr lang="en-US" smtClean="0"/>
              <a:pPr/>
              <a:t>22</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4129861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73040BE-1908-4064-BCCA-199DB5C6EC75}" type="slidenum">
              <a:rPr lang="en-US" smtClean="0"/>
              <a:pPr/>
              <a:t>23</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342058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EF07A3E-D50C-4A77-829D-A7A14327E615}" type="slidenum">
              <a:rPr lang="en-US" smtClean="0"/>
              <a:pPr/>
              <a:t>24</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845787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B055294-565C-4441-A83D-53F4ACF1F82B}" type="slidenum">
              <a:rPr lang="en-US" smtClean="0"/>
              <a:pPr/>
              <a:t>25</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3718515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7CBD2FB-C8EF-4424-99E1-95B77B234412}" type="slidenum">
              <a:rPr lang="en-US" smtClean="0"/>
              <a:pPr/>
              <a:t>26</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429565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2683672-32C8-4E95-BB0A-6963C6AB3E75}" type="slidenum">
              <a:rPr lang="en-US" smtClean="0"/>
              <a:pPr/>
              <a:t>27</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3560089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59F95CC-4C53-48C3-86CB-D969E91B9326}" type="slidenum">
              <a:rPr lang="en-US" smtClean="0"/>
              <a:pPr/>
              <a:t>28</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3249052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601766A-922C-4FB7-B12D-7D837B1B37F1}" type="slidenum">
              <a:rPr lang="en-US" smtClean="0"/>
              <a:pPr/>
              <a:t>29</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43664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CA68060-91A9-497A-AE37-4DB4094B3563}" type="slidenum">
              <a:rPr lang="en-US" altLang="en-US" smtClean="0"/>
              <a:pPr/>
              <a:t>3</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altLang="en-US"/>
              <a:t>© 2006 By Timothy K. Lund</a:t>
            </a:r>
          </a:p>
        </p:txBody>
      </p:sp>
    </p:spTree>
    <p:extLst>
      <p:ext uri="{BB962C8B-B14F-4D97-AF65-F5344CB8AC3E}">
        <p14:creationId xmlns:p14="http://schemas.microsoft.com/office/powerpoint/2010/main" val="2424515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8B2D1B1-3B23-488F-A806-2B03A42B6069}" type="slidenum">
              <a:rPr lang="en-US" smtClean="0"/>
              <a:pPr/>
              <a:t>30</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419246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C6BC8795-3EDA-4474-9883-8ACB47767988}" type="slidenum">
              <a:rPr lang="en-US" smtClean="0"/>
              <a:pPr/>
              <a:t>31</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26204039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3833405-B8E8-4E02-B2C3-CC88A70460AF}" type="slidenum">
              <a:rPr lang="en-US" smtClean="0"/>
              <a:pPr/>
              <a:t>32</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277393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6958F89-C0ED-425B-A48C-A7342A9DB19C}" type="slidenum">
              <a:rPr lang="en-US" smtClean="0"/>
              <a:pPr/>
              <a:t>33</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1333434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28F8DB9-0BFB-4112-99E3-1CE879C33617}" type="slidenum">
              <a:rPr lang="en-US" smtClean="0"/>
              <a:pPr/>
              <a:t>34</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28451140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6DE357DD-38A4-4D02-866F-429D1FBB2268}" type="slidenum">
              <a:rPr lang="en-US" smtClean="0"/>
              <a:pPr/>
              <a:t>35</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9220517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17648CF-E53C-4665-BBE4-720244526404}" type="slidenum">
              <a:rPr lang="en-US" smtClean="0"/>
              <a:pPr/>
              <a:t>36</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18357806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F6C170F-922B-4D4B-84F6-64A6E79CC747}" type="slidenum">
              <a:rPr lang="en-US" smtClean="0"/>
              <a:pPr/>
              <a:t>37</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24574462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08AEB31-17D3-42CA-A898-8A2CFDD4486B}" type="slidenum">
              <a:rPr lang="en-US" smtClean="0"/>
              <a:pPr/>
              <a:t>38</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29543429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DA936C84-E52B-4EDE-B4AE-B0D48D9D7C61}" type="slidenum">
              <a:rPr lang="en-US" smtClean="0"/>
              <a:pPr/>
              <a:t>39</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704671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C66B383-5A88-4C21-B9F7-81E26238D9E8}" type="slidenum">
              <a:rPr lang="en-US" altLang="en-US" smtClean="0"/>
              <a:pPr/>
              <a:t>4</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altLang="en-US"/>
              <a:t>© 2006 By Timothy K. Lund</a:t>
            </a:r>
          </a:p>
        </p:txBody>
      </p:sp>
    </p:spTree>
    <p:extLst>
      <p:ext uri="{BB962C8B-B14F-4D97-AF65-F5344CB8AC3E}">
        <p14:creationId xmlns:p14="http://schemas.microsoft.com/office/powerpoint/2010/main" val="41469437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1C3ACEE-BCA7-43F7-9F35-B2ADA99544F6}" type="slidenum">
              <a:rPr lang="en-US" smtClean="0"/>
              <a:pPr/>
              <a:t>40</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10824161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123023F-A2D1-49E0-A09D-EB9193F414AC}" type="slidenum">
              <a:rPr lang="en-US" smtClean="0"/>
              <a:pPr/>
              <a:t>41</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39470341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B7123356-6B18-4FDA-9941-DE0769A1CD92}" type="slidenum">
              <a:rPr lang="en-US" smtClean="0"/>
              <a:pPr/>
              <a:t>42</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26423190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C67C8FC2-5568-4CA7-9B6F-9B8804A79A33}" type="slidenum">
              <a:rPr lang="en-US" smtClean="0"/>
              <a:pPr/>
              <a:t>43</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3054060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62040A0-8480-4BD8-95AC-407A49C38890}" type="slidenum">
              <a:rPr lang="en-US" altLang="en-US" smtClean="0"/>
              <a:pPr/>
              <a:t>5</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ltLang="en-US"/>
              <a:t>© 2006 By Timothy K. Lund</a:t>
            </a:r>
          </a:p>
        </p:txBody>
      </p:sp>
    </p:spTree>
    <p:extLst>
      <p:ext uri="{BB962C8B-B14F-4D97-AF65-F5344CB8AC3E}">
        <p14:creationId xmlns:p14="http://schemas.microsoft.com/office/powerpoint/2010/main" val="3304902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EE1CA30-56A4-4EEC-9D81-6A59595358D0}" type="slidenum">
              <a:rPr lang="en-US" smtClean="0"/>
              <a:pPr/>
              <a:t>6</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3009722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569D4A5-1256-4FF2-8DA5-ED791F255140}" type="slidenum">
              <a:rPr lang="en-US" smtClean="0"/>
              <a:pPr/>
              <a:t>7</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55378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5551DA5-961B-4BCF-A803-303AA4A55996}" type="slidenum">
              <a:rPr lang="en-US" smtClean="0"/>
              <a:pPr/>
              <a:t>8</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2203482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B72E393-E9F9-48AA-AFB1-6C769D2ED04B}" type="slidenum">
              <a:rPr lang="en-US" smtClean="0"/>
              <a:pPr/>
              <a:t>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696315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2D5BD7-786F-4708-B9B2-52E42108D625}"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32C30D-5E05-451B-8C54-9EE2F9991664}"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2420F8-FFB9-44D3-BBF1-2165C7A422C2}" type="slidenum">
              <a:rPr lang="en-US"/>
              <a:pPr>
                <a:defRPr/>
              </a:pPr>
              <a:t>‹#›</a:t>
            </a:fld>
            <a:endParaRPr 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95294B-18C1-4CCB-8CE1-18E9B62FD2E1}" type="slidenum">
              <a:rPr lang="en-US"/>
              <a:pPr>
                <a:defRPr/>
              </a:pPr>
              <a:t>‹#›</a:t>
            </a:fld>
            <a:endParaRPr 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166C82-852C-474A-87FB-0CBA18C75FD9}" type="slidenum">
              <a:rPr lang="en-US"/>
              <a:pPr>
                <a:defRPr/>
              </a:pPr>
              <a:t>‹#›</a:t>
            </a:fld>
            <a:endParaRPr 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12B96C-BF97-48B6-B71A-C2469654511D}" type="slidenum">
              <a:rPr lang="en-US"/>
              <a:pPr>
                <a:defRPr/>
              </a:pPr>
              <a:t>‹#›</a:t>
            </a:fld>
            <a:endParaRPr 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326E66-06FA-49B8-BA59-3B9AE48FBA45}" type="slidenum">
              <a:rPr lang="en-US"/>
              <a:pPr>
                <a:defRPr/>
              </a:pPr>
              <a:t>‹#›</a:t>
            </a:fld>
            <a:endParaRPr 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AFCDDC-2451-401B-AC9B-EAAB9A00CC06}" type="slidenum">
              <a:rPr lang="en-US"/>
              <a:pPr>
                <a:defRPr/>
              </a:pPr>
              <a:t>‹#›</a:t>
            </a:fld>
            <a:endParaRPr 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8D87846-5724-4C2B-8DBC-AEA9D92F0C34}" type="slidenum">
              <a:rPr lang="en-US"/>
              <a:pPr>
                <a:defRPr/>
              </a:pPr>
              <a:t>‹#›</a:t>
            </a:fld>
            <a:endParaRPr 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B09C84-82D3-4274-BD6D-6FC43B251F30}" type="slidenum">
              <a:rPr lang="en-US"/>
              <a:pPr>
                <a:defRPr/>
              </a:pPr>
              <a:t>‹#›</a:t>
            </a:fld>
            <a:endParaRPr 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16B79-EF3F-4240-AA3F-1844B7FAD432}" type="slidenum">
              <a:rPr lang="en-US"/>
              <a:pPr>
                <a:defRPr/>
              </a:pPr>
              <a:t>‹#›</a:t>
            </a:fld>
            <a:endParaRPr 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2865B590-17B6-447A-B3F5-84702CBECC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audio" Target="../media/audio6.wav"/><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audio" Target="../media/audio8.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audio" Target="../media/audio1.wav"/><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audio" Target="../media/audio8.wav"/><Relationship Id="rId11" Type="http://schemas.openxmlformats.org/officeDocument/2006/relationships/image" Target="../media/image25.png"/><Relationship Id="rId5" Type="http://schemas.openxmlformats.org/officeDocument/2006/relationships/audio" Target="../media/audio6.wav"/><Relationship Id="rId10" Type="http://schemas.openxmlformats.org/officeDocument/2006/relationships/image" Target="../media/image24.png"/><Relationship Id="rId4" Type="http://schemas.openxmlformats.org/officeDocument/2006/relationships/audio" Target="../media/audio2.wav"/><Relationship Id="rId9"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audio" Target="../media/audio6.wav"/><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audio" Target="../media/audio1.wav"/><Relationship Id="rId7"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audio" Target="../media/audio2.wav"/><Relationship Id="rId9"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audio" Target="../media/audio4.wav"/><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audio" Target="../media/audio9.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audio" Target="../media/audio1.wav"/><Relationship Id="rId7"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3.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audio" Target="../media/audio1.wav"/><Relationship Id="rId7"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3.wav"/><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audio" Target="../media/audio10.wav"/><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1.wav"/><Relationship Id="rId7"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audio" Target="../media/audio3.wav"/><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1.wav"/><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6.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500438"/>
          </a:xfrm>
          <a:prstGeom prst="rect">
            <a:avLst/>
          </a:prstGeom>
          <a:solidFill>
            <a:srgbClr val="EAEAEA"/>
          </a:solidFill>
          <a:ln w="9525">
            <a:noFill/>
            <a:miter lim="800000"/>
            <a:headEnd/>
            <a:tailEnd/>
          </a:ln>
        </p:spPr>
        <p:txBody>
          <a:bodyPr/>
          <a:lstStyle/>
          <a:p>
            <a:pPr marL="625475" indent="-625475" eaLnBrk="0" hangingPunct="0">
              <a:spcBef>
                <a:spcPct val="20000"/>
              </a:spcBef>
              <a:defRPr/>
            </a:pPr>
            <a:r>
              <a:rPr lang="en-US" altLang="en-US" sz="2400" b="1" dirty="0">
                <a:solidFill>
                  <a:srgbClr val="000000"/>
                </a:solidFill>
                <a:latin typeface="+mn-lt"/>
                <a:ea typeface="Segoe UI" pitchFamily="34" charset="0"/>
                <a:cs typeface="Arial" charset="0"/>
              </a:rPr>
              <a:t>Essential idea: </a:t>
            </a:r>
            <a:r>
              <a:rPr lang="en-US" altLang="en-US" sz="2400" dirty="0">
                <a:solidFill>
                  <a:srgbClr val="000000"/>
                </a:solidFill>
                <a:latin typeface="+mn-lt"/>
                <a:ea typeface="Segoe UI" pitchFamily="34" charset="0"/>
                <a:cs typeface="Arial" charset="0"/>
              </a:rPr>
              <a:t>Energy can be released in nuclear decays and reactions as a result of the relationship between mass and energy.</a:t>
            </a:r>
          </a:p>
          <a:p>
            <a:pPr marL="625475" indent="-625475" eaLnBrk="0" hangingPunct="0">
              <a:spcBef>
                <a:spcPct val="20000"/>
              </a:spcBef>
              <a:defRPr/>
            </a:pPr>
            <a:r>
              <a:rPr lang="en-US" altLang="en-US" sz="2400" b="1" dirty="0">
                <a:solidFill>
                  <a:srgbClr val="000000"/>
                </a:solidFill>
                <a:latin typeface="+mn-lt"/>
                <a:ea typeface="Segoe UI" pitchFamily="34" charset="0"/>
                <a:cs typeface="Arial" charset="0"/>
              </a:rPr>
              <a:t>Nature of science:  </a:t>
            </a:r>
            <a:r>
              <a:rPr lang="en-US" altLang="en-US" sz="2400" dirty="0">
                <a:solidFill>
                  <a:srgbClr val="000000"/>
                </a:solidFill>
                <a:latin typeface="+mn-lt"/>
                <a:ea typeface="Segoe UI" pitchFamily="34" charset="0"/>
                <a:cs typeface="Arial" charset="0"/>
              </a:rPr>
              <a:t>Patterns, trends and discrepancies: Graphs of binding energy per nucleon and of neutron number versus proton number reveal unmistakable patterns. This allows scientists to make predictions of isotope characteristics based on these graphs.</a:t>
            </a:r>
          </a:p>
        </p:txBody>
      </p:sp>
      <p:sp>
        <p:nvSpPr>
          <p:cNvPr id="2051" name="Rectangle 118"/>
          <p:cNvSpPr>
            <a:spLocks noGrp="1" noChangeArrowheads="1"/>
          </p:cNvSpPr>
          <p:nvPr>
            <p:ph type="ctrTitle"/>
          </p:nvPr>
        </p:nvSpPr>
        <p:spPr>
          <a:xfrm>
            <a:off x="685800" y="533400"/>
            <a:ext cx="7985125" cy="896938"/>
          </a:xfrm>
        </p:spPr>
        <p:txBody>
          <a:bodyPr/>
          <a:lstStyle/>
          <a:p>
            <a:pPr algn="l" eaLnBrk="1" hangingPunct="1"/>
            <a:r>
              <a:rPr lang="en-US" altLang="en-US" sz="2800" b="1"/>
              <a:t>Topic 7: Atomic, nuclear and particle physics</a:t>
            </a:r>
            <a:br>
              <a:rPr lang="en-US" altLang="en-US" sz="2800" b="1"/>
            </a:br>
            <a:r>
              <a:rPr lang="en-US" altLang="en-US" sz="2800">
                <a:solidFill>
                  <a:schemeClr val="tx1"/>
                </a:solidFill>
              </a:rPr>
              <a:t>7.2 – Nuclear reactions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6" name="Rectangle 2"/>
          <p:cNvSpPr>
            <a:spLocks noChangeArrowheads="1"/>
          </p:cNvSpPr>
          <p:nvPr/>
        </p:nvSpPr>
        <p:spPr bwMode="auto">
          <a:xfrm>
            <a:off x="685800" y="1549400"/>
            <a:ext cx="7772400" cy="461963"/>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chemeClr val="accent6"/>
                </a:solidFill>
                <a:latin typeface="+mn-lt"/>
                <a:cs typeface="Times New Roman" pitchFamily="18" charset="0"/>
              </a:rPr>
              <a:t>Nuclear reactions</a:t>
            </a:r>
            <a:endParaRPr lang="en-US" sz="2400" dirty="0">
              <a:solidFill>
                <a:schemeClr val="accent6"/>
              </a:solidFill>
              <a:latin typeface="+mn-lt"/>
              <a:cs typeface="Times New Roman" pitchFamily="18" charset="0"/>
            </a:endParaRPr>
          </a:p>
        </p:txBody>
      </p:sp>
      <p:sp>
        <p:nvSpPr>
          <p:cNvPr id="11267" name="Rectangle 4"/>
          <p:cNvSpPr>
            <a:spLocks noGrp="1" noChangeArrowheads="1"/>
          </p:cNvSpPr>
          <p:nvPr>
            <p:ph type="ctrTitle"/>
          </p:nvPr>
        </p:nvSpPr>
        <p:spPr>
          <a:xfrm>
            <a:off x="685800" y="533400"/>
            <a:ext cx="8120063"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
        <p:nvSpPr>
          <p:cNvPr id="1086489" name="Rectangle 25"/>
          <p:cNvSpPr>
            <a:spLocks noChangeArrowheads="1"/>
          </p:cNvSpPr>
          <p:nvPr/>
        </p:nvSpPr>
        <p:spPr bwMode="auto">
          <a:xfrm>
            <a:off x="684213" y="2011363"/>
            <a:ext cx="7772400" cy="4846637"/>
          </a:xfrm>
          <a:prstGeom prst="rect">
            <a:avLst/>
          </a:prstGeom>
          <a:solidFill>
            <a:srgbClr val="FFFFCC"/>
          </a:solidFill>
          <a:ln w="9525">
            <a:noFill/>
            <a:miter lim="800000"/>
            <a:headEnd/>
            <a:tailEnd/>
          </a:ln>
          <a:effectLst/>
        </p:spPr>
        <p:txBody>
          <a:bodyPr/>
          <a:lstStyle/>
          <a:p>
            <a:pPr>
              <a:spcBef>
                <a:spcPct val="20000"/>
              </a:spcBef>
              <a:defRPr/>
            </a:pPr>
            <a:r>
              <a:rPr lang="en-US" sz="2400" dirty="0">
                <a:latin typeface="+mn-lt"/>
                <a:sym typeface="Symbol" pitchFamily="18" charset="2"/>
              </a:rPr>
              <a:t>EXAMPLE: Carbon-14 undergoes  decay to become nitrogen-14. Construct and balance the nuclear equation.</a:t>
            </a:r>
          </a:p>
          <a:p>
            <a:pPr>
              <a:spcBef>
                <a:spcPct val="20000"/>
              </a:spcBef>
              <a:defRPr/>
            </a:pPr>
            <a:r>
              <a:rPr lang="en-US" sz="2400" dirty="0">
                <a:latin typeface="+mn-lt"/>
                <a:sym typeface="Symbol" pitchFamily="18" charset="2"/>
              </a:rPr>
              <a:t>SOLUTION:</a:t>
            </a:r>
          </a:p>
          <a:p>
            <a:pPr>
              <a:spcBef>
                <a:spcPct val="20000"/>
              </a:spcBef>
              <a:defRPr/>
            </a:pPr>
            <a:r>
              <a:rPr lang="en-US" sz="2400" dirty="0">
                <a:latin typeface="+mn-lt"/>
                <a:sym typeface="Symbol" pitchFamily="18" charset="2"/>
              </a:rPr>
              <a:t>Write the given information down and continue.</a:t>
            </a:r>
          </a:p>
          <a:p>
            <a:pPr>
              <a:spcBef>
                <a:spcPct val="20000"/>
              </a:spcBef>
              <a:defRPr/>
            </a:pPr>
            <a:r>
              <a:rPr lang="en-US" sz="2400" dirty="0">
                <a:latin typeface="+mn-lt"/>
                <a:sym typeface="Symbol" pitchFamily="18" charset="2"/>
              </a:rPr>
              <a:t>From the </a:t>
            </a:r>
            <a:r>
              <a:rPr lang="en-US" sz="2400" b="1" dirty="0">
                <a:solidFill>
                  <a:srgbClr val="0070C0"/>
                </a:solidFill>
                <a:latin typeface="+mn-lt"/>
                <a:sym typeface="Symbol" pitchFamily="18" charset="2"/>
              </a:rPr>
              <a:t>conservation of nucleon</a:t>
            </a:r>
            <a:r>
              <a:rPr lang="en-US" sz="2400" dirty="0">
                <a:solidFill>
                  <a:srgbClr val="0070C0"/>
                </a:solidFill>
                <a:latin typeface="+mn-lt"/>
                <a:sym typeface="Symbol" pitchFamily="18" charset="2"/>
              </a:rPr>
              <a:t> </a:t>
            </a:r>
            <a:r>
              <a:rPr lang="en-US" sz="2400" dirty="0">
                <a:latin typeface="+mn-lt"/>
                <a:sym typeface="Symbol" pitchFamily="18" charset="2"/>
              </a:rPr>
              <a:t>number we see that the electron has a nucleon number of 0.</a:t>
            </a:r>
          </a:p>
          <a:p>
            <a:pPr>
              <a:spcBef>
                <a:spcPct val="20000"/>
              </a:spcBef>
              <a:defRPr/>
            </a:pPr>
            <a:r>
              <a:rPr lang="en-US" sz="2400" dirty="0">
                <a:latin typeface="+mn-lt"/>
                <a:sym typeface="Symbol" pitchFamily="18" charset="2"/>
              </a:rPr>
              <a:t>From the periodic table we see that Z = 6 for carbon and Z = 7 for nitrogen.</a:t>
            </a:r>
          </a:p>
          <a:p>
            <a:pPr>
              <a:spcBef>
                <a:spcPct val="20000"/>
              </a:spcBef>
              <a:defRPr/>
            </a:pPr>
            <a:r>
              <a:rPr lang="en-US" sz="2400" dirty="0">
                <a:latin typeface="+mn-lt"/>
                <a:sym typeface="Symbol" pitchFamily="18" charset="2"/>
              </a:rPr>
              <a:t>From the </a:t>
            </a:r>
            <a:r>
              <a:rPr lang="en-US" sz="2400" b="1" dirty="0">
                <a:solidFill>
                  <a:srgbClr val="FF0000"/>
                </a:solidFill>
                <a:latin typeface="+mn-lt"/>
                <a:sym typeface="Symbol" pitchFamily="18" charset="2"/>
              </a:rPr>
              <a:t>conservation of charge</a:t>
            </a:r>
            <a:r>
              <a:rPr lang="en-US" sz="2400" dirty="0">
                <a:solidFill>
                  <a:srgbClr val="FF0000"/>
                </a:solidFill>
                <a:latin typeface="+mn-lt"/>
                <a:sym typeface="Symbol" pitchFamily="18" charset="2"/>
              </a:rPr>
              <a:t> </a:t>
            </a:r>
            <a:r>
              <a:rPr lang="en-US" sz="2400" dirty="0">
                <a:latin typeface="+mn-lt"/>
                <a:sym typeface="Symbol" pitchFamily="18" charset="2"/>
              </a:rPr>
              <a:t>we see that the charge of the beta particle must be -1.</a:t>
            </a:r>
          </a:p>
          <a:p>
            <a:pPr>
              <a:spcBef>
                <a:spcPct val="20000"/>
              </a:spcBef>
              <a:defRPr/>
            </a:pPr>
            <a:r>
              <a:rPr lang="en-US" sz="2400" dirty="0">
                <a:solidFill>
                  <a:srgbClr val="000000"/>
                </a:solidFill>
                <a:latin typeface="Arial"/>
                <a:sym typeface="Symbol" pitchFamily="18" charset="2"/>
              </a:rPr>
              <a:t>Finally, don’t forget the antineutrino for </a:t>
            </a:r>
            <a:r>
              <a:rPr lang="en-US" sz="2400" dirty="0">
                <a:solidFill>
                  <a:srgbClr val="000000"/>
                </a:solidFill>
                <a:latin typeface="Arial"/>
                <a:sym typeface="Symbol"/>
              </a:rPr>
              <a:t></a:t>
            </a:r>
            <a:r>
              <a:rPr lang="en-US" sz="2400" baseline="30000" dirty="0">
                <a:solidFill>
                  <a:srgbClr val="000000"/>
                </a:solidFill>
                <a:latin typeface="Arial"/>
                <a:sym typeface="Symbol"/>
              </a:rPr>
              <a:t>-</a:t>
            </a:r>
            <a:r>
              <a:rPr lang="en-US" sz="2400" dirty="0">
                <a:solidFill>
                  <a:srgbClr val="000000"/>
                </a:solidFill>
                <a:latin typeface="Arial"/>
                <a:sym typeface="Symbol"/>
              </a:rPr>
              <a:t> decay.</a:t>
            </a:r>
            <a:endParaRPr lang="en-US" sz="2400" dirty="0">
              <a:latin typeface="+mn-lt"/>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6489">
                                            <p:txEl>
                                              <p:pRg st="0" end="0"/>
                                            </p:txEl>
                                          </p:spTgt>
                                        </p:tgtEl>
                                        <p:attrNameLst>
                                          <p:attrName>style.visibility</p:attrName>
                                        </p:attrNameLst>
                                      </p:cBhvr>
                                      <p:to>
                                        <p:strVal val="visible"/>
                                      </p:to>
                                    </p:set>
                                    <p:anim calcmode="lin" valueType="num">
                                      <p:cBhvr additive="base">
                                        <p:cTn id="7" dur="500" fill="hold"/>
                                        <p:tgtEl>
                                          <p:spTgt spid="108648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648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6489">
                                            <p:txEl>
                                              <p:pRg st="1" end="1"/>
                                            </p:txEl>
                                          </p:spTgt>
                                        </p:tgtEl>
                                        <p:attrNameLst>
                                          <p:attrName>style.visibility</p:attrName>
                                        </p:attrNameLst>
                                      </p:cBhvr>
                                      <p:to>
                                        <p:strVal val="visible"/>
                                      </p:to>
                                    </p:set>
                                    <p:anim calcmode="lin" valueType="num">
                                      <p:cBhvr additive="base">
                                        <p:cTn id="13" dur="500" fill="hold"/>
                                        <p:tgtEl>
                                          <p:spTgt spid="108648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648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86489">
                                            <p:txEl>
                                              <p:pRg st="2" end="2"/>
                                            </p:txEl>
                                          </p:spTgt>
                                        </p:tgtEl>
                                        <p:attrNameLst>
                                          <p:attrName>style.visibility</p:attrName>
                                        </p:attrNameLst>
                                      </p:cBhvr>
                                      <p:to>
                                        <p:strVal val="visible"/>
                                      </p:to>
                                    </p:set>
                                    <p:anim calcmode="lin" valueType="num">
                                      <p:cBhvr additive="base">
                                        <p:cTn id="19" dur="500" fill="hold"/>
                                        <p:tgtEl>
                                          <p:spTgt spid="108648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8648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86489">
                                            <p:txEl>
                                              <p:pRg st="3" end="3"/>
                                            </p:txEl>
                                          </p:spTgt>
                                        </p:tgtEl>
                                        <p:attrNameLst>
                                          <p:attrName>style.visibility</p:attrName>
                                        </p:attrNameLst>
                                      </p:cBhvr>
                                      <p:to>
                                        <p:strVal val="visible"/>
                                      </p:to>
                                    </p:set>
                                    <p:anim calcmode="lin" valueType="num">
                                      <p:cBhvr additive="base">
                                        <p:cTn id="25" dur="500" fill="hold"/>
                                        <p:tgtEl>
                                          <p:spTgt spid="108648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8648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86489">
                                            <p:txEl>
                                              <p:pRg st="4" end="4"/>
                                            </p:txEl>
                                          </p:spTgt>
                                        </p:tgtEl>
                                        <p:attrNameLst>
                                          <p:attrName>style.visibility</p:attrName>
                                        </p:attrNameLst>
                                      </p:cBhvr>
                                      <p:to>
                                        <p:strVal val="visible"/>
                                      </p:to>
                                    </p:set>
                                    <p:anim calcmode="lin" valueType="num">
                                      <p:cBhvr additive="base">
                                        <p:cTn id="31" dur="500" fill="hold"/>
                                        <p:tgtEl>
                                          <p:spTgt spid="108648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8648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86489">
                                            <p:txEl>
                                              <p:pRg st="5" end="5"/>
                                            </p:txEl>
                                          </p:spTgt>
                                        </p:tgtEl>
                                        <p:attrNameLst>
                                          <p:attrName>style.visibility</p:attrName>
                                        </p:attrNameLst>
                                      </p:cBhvr>
                                      <p:to>
                                        <p:strVal val="visible"/>
                                      </p:to>
                                    </p:set>
                                    <p:anim calcmode="lin" valueType="num">
                                      <p:cBhvr additive="base">
                                        <p:cTn id="37" dur="500" fill="hold"/>
                                        <p:tgtEl>
                                          <p:spTgt spid="108648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8648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86489">
                                            <p:txEl>
                                              <p:pRg st="6" end="6"/>
                                            </p:txEl>
                                          </p:spTgt>
                                        </p:tgtEl>
                                        <p:attrNameLst>
                                          <p:attrName>style.visibility</p:attrName>
                                        </p:attrNameLst>
                                      </p:cBhvr>
                                      <p:to>
                                        <p:strVal val="visible"/>
                                      </p:to>
                                    </p:set>
                                    <p:anim calcmode="lin" valueType="num">
                                      <p:cBhvr additive="base">
                                        <p:cTn id="43" dur="500" fill="hold"/>
                                        <p:tgtEl>
                                          <p:spTgt spid="108648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8648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14" name="Rectangle 2"/>
          <p:cNvSpPr>
            <a:spLocks noChangeArrowheads="1"/>
          </p:cNvSpPr>
          <p:nvPr/>
        </p:nvSpPr>
        <p:spPr bwMode="auto">
          <a:xfrm>
            <a:off x="685800" y="1549400"/>
            <a:ext cx="7772400" cy="490538"/>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chemeClr val="accent6"/>
                </a:solidFill>
                <a:latin typeface="+mn-lt"/>
                <a:cs typeface="Times New Roman" pitchFamily="18" charset="0"/>
              </a:rPr>
              <a:t>Nuclear reactions</a:t>
            </a:r>
            <a:endParaRPr lang="en-US" sz="2400" dirty="0">
              <a:solidFill>
                <a:schemeClr val="accent6"/>
              </a:solidFill>
              <a:latin typeface="+mn-lt"/>
              <a:cs typeface="Times New Roman" pitchFamily="18" charset="0"/>
            </a:endParaRPr>
          </a:p>
        </p:txBody>
      </p:sp>
      <p:sp>
        <p:nvSpPr>
          <p:cNvPr id="12291" name="Rectangle 3"/>
          <p:cNvSpPr>
            <a:spLocks noGrp="1" noChangeArrowheads="1"/>
          </p:cNvSpPr>
          <p:nvPr>
            <p:ph type="ctrTitle"/>
          </p:nvPr>
        </p:nvSpPr>
        <p:spPr>
          <a:xfrm>
            <a:off x="685800" y="533400"/>
            <a:ext cx="8050213"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
        <p:nvSpPr>
          <p:cNvPr id="1088530" name="Rectangle 18"/>
          <p:cNvSpPr>
            <a:spLocks noChangeArrowheads="1"/>
          </p:cNvSpPr>
          <p:nvPr/>
        </p:nvSpPr>
        <p:spPr bwMode="auto">
          <a:xfrm>
            <a:off x="685800" y="1982788"/>
            <a:ext cx="7772400" cy="4875212"/>
          </a:xfrm>
          <a:prstGeom prst="rect">
            <a:avLst/>
          </a:prstGeom>
          <a:solidFill>
            <a:srgbClr val="CCFFCC"/>
          </a:solidFill>
          <a:ln w="9525">
            <a:noFill/>
            <a:miter lim="800000"/>
            <a:headEnd/>
            <a:tailEnd/>
          </a:ln>
          <a:effectLst/>
        </p:spPr>
        <p:txBody>
          <a:bodyPr/>
          <a:lstStyle/>
          <a:p>
            <a:pPr>
              <a:defRPr/>
            </a:pPr>
            <a:endParaRPr lang="en-US" sz="2400" dirty="0">
              <a:latin typeface="+mn-lt"/>
              <a:sym typeface="Symbol" pitchFamily="18" charset="2"/>
            </a:endParaRPr>
          </a:p>
          <a:p>
            <a:pPr>
              <a:defRPr/>
            </a:pPr>
            <a:endParaRPr lang="en-US" sz="2400" dirty="0">
              <a:latin typeface="+mn-lt"/>
              <a:sym typeface="Symbol" pitchFamily="18" charset="2"/>
            </a:endParaRPr>
          </a:p>
          <a:p>
            <a:pPr>
              <a:defRPr/>
            </a:pPr>
            <a:endParaRPr lang="en-US" sz="2400" dirty="0">
              <a:latin typeface="+mn-lt"/>
              <a:sym typeface="Symbol" pitchFamily="18" charset="2"/>
            </a:endParaRPr>
          </a:p>
          <a:p>
            <a:pPr>
              <a:defRPr/>
            </a:pPr>
            <a:endParaRPr lang="en-US" sz="2400" dirty="0">
              <a:latin typeface="+mn-lt"/>
              <a:sym typeface="Symbol" pitchFamily="18" charset="2"/>
            </a:endParaRPr>
          </a:p>
          <a:p>
            <a:pPr>
              <a:defRPr/>
            </a:pPr>
            <a:endParaRPr lang="en-US" sz="2400" dirty="0">
              <a:latin typeface="+mn-lt"/>
              <a:sym typeface="Symbol" pitchFamily="18" charset="2"/>
            </a:endParaRPr>
          </a:p>
          <a:p>
            <a:pPr>
              <a:defRPr/>
            </a:pPr>
            <a:endParaRPr lang="en-US" sz="2400" dirty="0">
              <a:latin typeface="+mn-lt"/>
              <a:sym typeface="Symbol" pitchFamily="18" charset="2"/>
            </a:endParaRPr>
          </a:p>
          <a:p>
            <a:pPr>
              <a:defRPr/>
            </a:pPr>
            <a:endParaRPr lang="en-US" sz="2400" dirty="0">
              <a:latin typeface="+mn-lt"/>
              <a:sym typeface="Symbol" pitchFamily="18" charset="2"/>
            </a:endParaRPr>
          </a:p>
        </p:txBody>
      </p:sp>
      <p:pic>
        <p:nvPicPr>
          <p:cNvPr id="1088533" name="Picture 2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3263" y="2003425"/>
            <a:ext cx="7627937" cy="217487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8533"/>
                                        </p:tgtEl>
                                        <p:attrNameLst>
                                          <p:attrName>style.visibility</p:attrName>
                                        </p:attrNameLst>
                                      </p:cBhvr>
                                      <p:to>
                                        <p:strVal val="visible"/>
                                      </p:to>
                                    </p:set>
                                    <p:anim calcmode="lin" valueType="num">
                                      <p:cBhvr additive="base">
                                        <p:cTn id="7" dur="500" fill="hold"/>
                                        <p:tgtEl>
                                          <p:spTgt spid="1088533"/>
                                        </p:tgtEl>
                                        <p:attrNameLst>
                                          <p:attrName>ppt_x</p:attrName>
                                        </p:attrNameLst>
                                      </p:cBhvr>
                                      <p:tavLst>
                                        <p:tav tm="0">
                                          <p:val>
                                            <p:strVal val="#ppt_x"/>
                                          </p:val>
                                        </p:tav>
                                        <p:tav tm="100000">
                                          <p:val>
                                            <p:strVal val="#ppt_x"/>
                                          </p:val>
                                        </p:tav>
                                      </p:tavLst>
                                    </p:anim>
                                    <p:anim calcmode="lin" valueType="num">
                                      <p:cBhvr additive="base">
                                        <p:cTn id="8" dur="500" fill="hold"/>
                                        <p:tgtEl>
                                          <p:spTgt spid="10885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ChangeArrowheads="1"/>
          </p:cNvSpPr>
          <p:nvPr/>
        </p:nvSpPr>
        <p:spPr bwMode="auto">
          <a:xfrm>
            <a:off x="685800" y="1549400"/>
            <a:ext cx="7772400" cy="447675"/>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chemeClr val="accent6"/>
                </a:solidFill>
                <a:latin typeface="+mn-lt"/>
                <a:cs typeface="Times New Roman" pitchFamily="18" charset="0"/>
              </a:rPr>
              <a:t>Nuclear reactions</a:t>
            </a:r>
            <a:endParaRPr lang="en-US" sz="2400" dirty="0">
              <a:solidFill>
                <a:schemeClr val="accent6"/>
              </a:solidFill>
              <a:latin typeface="+mn-lt"/>
              <a:cs typeface="Times New Roman" pitchFamily="18" charset="0"/>
            </a:endParaRPr>
          </a:p>
        </p:txBody>
      </p:sp>
      <p:sp>
        <p:nvSpPr>
          <p:cNvPr id="1090564" name="Rectangle 4"/>
          <p:cNvSpPr>
            <a:spLocks noChangeArrowheads="1"/>
          </p:cNvSpPr>
          <p:nvPr/>
        </p:nvSpPr>
        <p:spPr bwMode="auto">
          <a:xfrm>
            <a:off x="685800" y="1970088"/>
            <a:ext cx="7772400" cy="4887912"/>
          </a:xfrm>
          <a:prstGeom prst="rect">
            <a:avLst/>
          </a:prstGeom>
          <a:solidFill>
            <a:srgbClr val="CCFFCC"/>
          </a:solidFill>
          <a:ln w="9525">
            <a:noFill/>
            <a:miter lim="800000"/>
            <a:headEnd/>
            <a:tailEnd/>
          </a:ln>
          <a:effectLst/>
        </p:spPr>
        <p:txBody>
          <a:bodyPr/>
          <a:lstStyle/>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sz="2400" dirty="0">
              <a:solidFill>
                <a:srgbClr val="009999"/>
              </a:solidFill>
              <a:latin typeface="+mn-lt"/>
              <a:sym typeface="Symbol" pitchFamily="18" charset="2"/>
            </a:endParaRPr>
          </a:p>
        </p:txBody>
      </p:sp>
      <p:pic>
        <p:nvPicPr>
          <p:cNvPr id="1090575" name="Picture 1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1200" y="2051050"/>
            <a:ext cx="7713663" cy="2168525"/>
          </a:xfrm>
          <a:prstGeom prst="rect">
            <a:avLst/>
          </a:prstGeom>
          <a:noFill/>
          <a:ln w="9525">
            <a:noFill/>
            <a:miter lim="800000"/>
            <a:headEnd/>
            <a:tailEnd/>
          </a:ln>
        </p:spPr>
      </p:pic>
      <p:sp>
        <p:nvSpPr>
          <p:cNvPr id="13317" name="Rectangle 3"/>
          <p:cNvSpPr>
            <a:spLocks noGrp="1" noChangeArrowheads="1"/>
          </p:cNvSpPr>
          <p:nvPr>
            <p:ph type="ctrTitle"/>
          </p:nvPr>
        </p:nvSpPr>
        <p:spPr>
          <a:xfrm>
            <a:off x="685800" y="533400"/>
            <a:ext cx="8134350"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0575"/>
                                        </p:tgtEl>
                                        <p:attrNameLst>
                                          <p:attrName>style.visibility</p:attrName>
                                        </p:attrNameLst>
                                      </p:cBhvr>
                                      <p:to>
                                        <p:strVal val="visible"/>
                                      </p:to>
                                    </p:set>
                                    <p:anim calcmode="lin" valueType="num">
                                      <p:cBhvr additive="base">
                                        <p:cTn id="7" dur="500" fill="hold"/>
                                        <p:tgtEl>
                                          <p:spTgt spid="1090575"/>
                                        </p:tgtEl>
                                        <p:attrNameLst>
                                          <p:attrName>ppt_x</p:attrName>
                                        </p:attrNameLst>
                                      </p:cBhvr>
                                      <p:tavLst>
                                        <p:tav tm="0">
                                          <p:val>
                                            <p:strVal val="#ppt_x"/>
                                          </p:val>
                                        </p:tav>
                                        <p:tav tm="100000">
                                          <p:val>
                                            <p:strVal val="#ppt_x"/>
                                          </p:val>
                                        </p:tav>
                                      </p:tavLst>
                                    </p:anim>
                                    <p:anim calcmode="lin" valueType="num">
                                      <p:cBhvr additive="base">
                                        <p:cTn id="8" dur="500" fill="hold"/>
                                        <p:tgtEl>
                                          <p:spTgt spid="109057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1549400"/>
            <a:ext cx="7772400" cy="420688"/>
          </a:xfrm>
          <a:prstGeom prst="rect">
            <a:avLst/>
          </a:prstGeom>
          <a:solidFill>
            <a:srgbClr val="EAEAEA"/>
          </a:solidFill>
          <a:ln w="9525">
            <a:noFill/>
            <a:miter lim="800000"/>
            <a:headEnd/>
            <a:tailEnd/>
          </a:ln>
        </p:spPr>
        <p:txBody>
          <a:bodyPr/>
          <a:lstStyle/>
          <a:p>
            <a:pPr>
              <a:spcBef>
                <a:spcPct val="20000"/>
              </a:spcBef>
              <a:defRPr/>
            </a:pPr>
            <a:r>
              <a:rPr lang="en-US" sz="2400" i="1" dirty="0">
                <a:solidFill>
                  <a:schemeClr val="accent6"/>
                </a:solidFill>
                <a:latin typeface="+mn-lt"/>
                <a:cs typeface="Times New Roman" pitchFamily="18" charset="0"/>
              </a:rPr>
              <a:t>Nuclear reactions</a:t>
            </a:r>
            <a:endParaRPr lang="en-US" sz="2400" dirty="0">
              <a:solidFill>
                <a:schemeClr val="accent6"/>
              </a:solidFill>
              <a:latin typeface="+mn-lt"/>
              <a:cs typeface="Times New Roman" pitchFamily="18" charset="0"/>
            </a:endParaRPr>
          </a:p>
        </p:txBody>
      </p:sp>
      <p:sp>
        <p:nvSpPr>
          <p:cNvPr id="1092612" name="Rectangle 4"/>
          <p:cNvSpPr>
            <a:spLocks noChangeArrowheads="1"/>
          </p:cNvSpPr>
          <p:nvPr/>
        </p:nvSpPr>
        <p:spPr bwMode="auto">
          <a:xfrm>
            <a:off x="685800" y="1970088"/>
            <a:ext cx="7772400" cy="4887912"/>
          </a:xfrm>
          <a:prstGeom prst="rect">
            <a:avLst/>
          </a:prstGeom>
          <a:solidFill>
            <a:srgbClr val="CCFFCC"/>
          </a:solidFill>
          <a:ln w="9525">
            <a:noFill/>
            <a:miter lim="800000"/>
            <a:headEnd/>
            <a:tailEnd/>
          </a:ln>
        </p:spPr>
        <p:txBody>
          <a:bodyPr/>
          <a:lstStyle/>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p:txBody>
      </p:sp>
      <p:pic>
        <p:nvPicPr>
          <p:cNvPr id="14350" name="Picture 1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5800" y="1947863"/>
            <a:ext cx="7750175" cy="3509962"/>
          </a:xfrm>
          <a:prstGeom prst="rect">
            <a:avLst/>
          </a:prstGeom>
          <a:noFill/>
          <a:ln w="9525">
            <a:noFill/>
            <a:miter lim="800000"/>
            <a:headEnd/>
            <a:tailEnd/>
          </a:ln>
        </p:spPr>
      </p:pic>
      <p:sp>
        <p:nvSpPr>
          <p:cNvPr id="14341" name="Rectangle 3"/>
          <p:cNvSpPr>
            <a:spLocks noGrp="1" noChangeArrowheads="1"/>
          </p:cNvSpPr>
          <p:nvPr>
            <p:ph type="ctrTitle"/>
          </p:nvPr>
        </p:nvSpPr>
        <p:spPr>
          <a:xfrm>
            <a:off x="685800" y="533400"/>
            <a:ext cx="8064500"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
        <p:nvSpPr>
          <p:cNvPr id="1092622" name="Rectangle 14"/>
          <p:cNvSpPr>
            <a:spLocks noChangeArrowheads="1"/>
          </p:cNvSpPr>
          <p:nvPr/>
        </p:nvSpPr>
        <p:spPr bwMode="auto">
          <a:xfrm>
            <a:off x="8710613" y="2263775"/>
            <a:ext cx="606425" cy="388938"/>
          </a:xfrm>
          <a:prstGeom prst="rect">
            <a:avLst/>
          </a:prstGeom>
          <a:noFill/>
          <a:ln w="9525">
            <a:noFill/>
            <a:miter lim="800000"/>
            <a:headEnd/>
            <a:tailEnd/>
          </a:ln>
        </p:spPr>
        <p:txBody>
          <a:bodyPr/>
          <a:lstStyle/>
          <a:p>
            <a:pPr>
              <a:lnSpc>
                <a:spcPct val="90000"/>
              </a:lnSpc>
              <a:spcBef>
                <a:spcPct val="20000"/>
              </a:spcBef>
              <a:defRPr/>
            </a:pPr>
            <a:r>
              <a:rPr lang="en-US" sz="2800" dirty="0">
                <a:solidFill>
                  <a:srgbClr val="009999"/>
                </a:solidFill>
                <a:latin typeface="+mn-lt"/>
              </a:rPr>
              <a:t>n</a:t>
            </a:r>
            <a:endParaRPr lang="en-US" sz="2800" dirty="0">
              <a:solidFill>
                <a:srgbClr val="009999"/>
              </a:solidFill>
              <a:latin typeface="+mn-lt"/>
              <a:sym typeface="Symbol" pitchFamily="18" charset="2"/>
            </a:endParaRPr>
          </a:p>
        </p:txBody>
      </p:sp>
      <p:sp>
        <p:nvSpPr>
          <p:cNvPr id="1092623" name="Rectangle 15"/>
          <p:cNvSpPr>
            <a:spLocks noChangeArrowheads="1"/>
          </p:cNvSpPr>
          <p:nvPr/>
        </p:nvSpPr>
        <p:spPr bwMode="auto">
          <a:xfrm>
            <a:off x="8332788" y="2146300"/>
            <a:ext cx="506412" cy="388938"/>
          </a:xfrm>
          <a:prstGeom prst="rect">
            <a:avLst/>
          </a:prstGeom>
          <a:noFill/>
          <a:ln w="9525">
            <a:noFill/>
            <a:miter lim="800000"/>
            <a:headEnd/>
            <a:tailEnd/>
          </a:ln>
        </p:spPr>
        <p:txBody>
          <a:bodyPr/>
          <a:lstStyle/>
          <a:p>
            <a:pPr algn="r">
              <a:lnSpc>
                <a:spcPct val="90000"/>
              </a:lnSpc>
              <a:spcBef>
                <a:spcPct val="20000"/>
              </a:spcBef>
              <a:defRPr/>
            </a:pPr>
            <a:r>
              <a:rPr lang="en-US" sz="2400" dirty="0">
                <a:solidFill>
                  <a:srgbClr val="009999"/>
                </a:solidFill>
                <a:latin typeface="+mn-lt"/>
              </a:rPr>
              <a:t>1</a:t>
            </a:r>
            <a:endParaRPr lang="en-US" sz="2400" dirty="0">
              <a:solidFill>
                <a:srgbClr val="009999"/>
              </a:solidFill>
              <a:latin typeface="+mn-lt"/>
              <a:sym typeface="Symbol" pitchFamily="18" charset="2"/>
            </a:endParaRPr>
          </a:p>
        </p:txBody>
      </p:sp>
      <p:sp>
        <p:nvSpPr>
          <p:cNvPr id="1092624" name="Rectangle 16"/>
          <p:cNvSpPr>
            <a:spLocks noChangeArrowheads="1"/>
          </p:cNvSpPr>
          <p:nvPr/>
        </p:nvSpPr>
        <p:spPr bwMode="auto">
          <a:xfrm>
            <a:off x="8462963" y="2409825"/>
            <a:ext cx="396875" cy="388938"/>
          </a:xfrm>
          <a:prstGeom prst="rect">
            <a:avLst/>
          </a:prstGeom>
          <a:noFill/>
          <a:ln w="9525">
            <a:noFill/>
            <a:miter lim="800000"/>
            <a:headEnd/>
            <a:tailEnd/>
          </a:ln>
        </p:spPr>
        <p:txBody>
          <a:bodyPr/>
          <a:lstStyle/>
          <a:p>
            <a:pPr algn="r">
              <a:lnSpc>
                <a:spcPct val="90000"/>
              </a:lnSpc>
              <a:spcBef>
                <a:spcPct val="20000"/>
              </a:spcBef>
              <a:defRPr/>
            </a:pPr>
            <a:r>
              <a:rPr lang="en-US" sz="2400">
                <a:solidFill>
                  <a:srgbClr val="009999"/>
                </a:solidFill>
                <a:latin typeface="+mn-lt"/>
              </a:rPr>
              <a:t>0</a:t>
            </a:r>
            <a:endParaRPr lang="en-US" sz="2400">
              <a:solidFill>
                <a:srgbClr val="009999"/>
              </a:solidFill>
              <a:latin typeface="+mn-lt"/>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50"/>
                                        </p:tgtEl>
                                        <p:attrNameLst>
                                          <p:attrName>style.visibility</p:attrName>
                                        </p:attrNameLst>
                                      </p:cBhvr>
                                      <p:to>
                                        <p:strVal val="visible"/>
                                      </p:to>
                                    </p:set>
                                    <p:anim calcmode="lin" valueType="num">
                                      <p:cBhvr additive="base">
                                        <p:cTn id="7" dur="500" fill="hold"/>
                                        <p:tgtEl>
                                          <p:spTgt spid="14350"/>
                                        </p:tgtEl>
                                        <p:attrNameLst>
                                          <p:attrName>ppt_x</p:attrName>
                                        </p:attrNameLst>
                                      </p:cBhvr>
                                      <p:tavLst>
                                        <p:tav tm="0">
                                          <p:val>
                                            <p:strVal val="#ppt_x"/>
                                          </p:val>
                                        </p:tav>
                                        <p:tav tm="100000">
                                          <p:val>
                                            <p:strVal val="#ppt_x"/>
                                          </p:val>
                                        </p:tav>
                                      </p:tavLst>
                                    </p:anim>
                                    <p:anim calcmode="lin" valueType="num">
                                      <p:cBhvr additive="base">
                                        <p:cTn id="8" dur="500" fill="hold"/>
                                        <p:tgtEl>
                                          <p:spTgt spid="143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92622"/>
                                        </p:tgtEl>
                                        <p:attrNameLst>
                                          <p:attrName>style.visibility</p:attrName>
                                        </p:attrNameLst>
                                      </p:cBhvr>
                                      <p:to>
                                        <p:strVal val="visible"/>
                                      </p:to>
                                    </p:set>
                                    <p:animEffect transition="in" filter="fade">
                                      <p:cBhvr>
                                        <p:cTn id="13" dur="500"/>
                                        <p:tgtEl>
                                          <p:spTgt spid="1092622"/>
                                        </p:tgtEl>
                                      </p:cBhvr>
                                    </p:animEffect>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92623"/>
                                        </p:tgtEl>
                                        <p:attrNameLst>
                                          <p:attrName>style.visibility</p:attrName>
                                        </p:attrNameLst>
                                      </p:cBhvr>
                                      <p:to>
                                        <p:strVal val="visible"/>
                                      </p:to>
                                    </p:set>
                                    <p:animEffect transition="in" filter="fade">
                                      <p:cBhvr>
                                        <p:cTn id="18" dur="500"/>
                                        <p:tgtEl>
                                          <p:spTgt spid="1092623"/>
                                        </p:tgtEl>
                                      </p:cBhvr>
                                    </p:animEffect>
                                  </p:childTnLst>
                                  <p:subTnLst>
                                    <p:audio>
                                      <p:cMediaNode>
                                        <p:cTn display="0" masterRel="sameClick">
                                          <p:stCondLst>
                                            <p:cond evt="begin" delay="0">
                                              <p:tn val="16"/>
                                            </p:cond>
                                          </p:stCondLst>
                                          <p:endCondLst>
                                            <p:cond evt="onStopAudio" delay="0">
                                              <p:tgtEl>
                                                <p:sldTgt/>
                                              </p:tgtEl>
                                            </p:cond>
                                          </p:endCondLst>
                                        </p:cTn>
                                        <p:tgtEl>
                                          <p:sndTgt r:embed="rId5" name="type.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92624"/>
                                        </p:tgtEl>
                                        <p:attrNameLst>
                                          <p:attrName>style.visibility</p:attrName>
                                        </p:attrNameLst>
                                      </p:cBhvr>
                                      <p:to>
                                        <p:strVal val="visible"/>
                                      </p:to>
                                    </p:set>
                                    <p:animEffect transition="in" filter="fade">
                                      <p:cBhvr>
                                        <p:cTn id="23" dur="500"/>
                                        <p:tgtEl>
                                          <p:spTgt spid="1092624"/>
                                        </p:tgtEl>
                                      </p:cBhvr>
                                    </p:animEffect>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22" grpId="0"/>
      <p:bldP spid="1092623" grpId="0"/>
      <p:bldP spid="10926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1549400"/>
            <a:ext cx="7772400" cy="420688"/>
          </a:xfrm>
          <a:prstGeom prst="rect">
            <a:avLst/>
          </a:prstGeom>
          <a:solidFill>
            <a:srgbClr val="EAEAEA"/>
          </a:solidFill>
          <a:ln w="9525">
            <a:noFill/>
            <a:miter lim="800000"/>
            <a:headEnd/>
            <a:tailEnd/>
          </a:ln>
        </p:spPr>
        <p:txBody>
          <a:bodyPr/>
          <a:lstStyle/>
          <a:p>
            <a:pPr>
              <a:spcBef>
                <a:spcPct val="20000"/>
              </a:spcBef>
              <a:defRPr/>
            </a:pPr>
            <a:r>
              <a:rPr lang="en-US" sz="2400" i="1" dirty="0">
                <a:solidFill>
                  <a:schemeClr val="accent6"/>
                </a:solidFill>
                <a:latin typeface="+mn-lt"/>
                <a:cs typeface="Times New Roman" pitchFamily="18" charset="0"/>
              </a:rPr>
              <a:t>Nuclear reactions</a:t>
            </a:r>
            <a:endParaRPr lang="en-US" sz="2400" dirty="0">
              <a:solidFill>
                <a:schemeClr val="accent6"/>
              </a:solidFill>
              <a:latin typeface="+mn-lt"/>
              <a:cs typeface="Times New Roman" pitchFamily="18" charset="0"/>
            </a:endParaRPr>
          </a:p>
        </p:txBody>
      </p:sp>
      <p:sp>
        <p:nvSpPr>
          <p:cNvPr id="15363" name="Rectangle 3"/>
          <p:cNvSpPr>
            <a:spLocks noGrp="1" noChangeArrowheads="1"/>
          </p:cNvSpPr>
          <p:nvPr>
            <p:ph type="ctrTitle"/>
          </p:nvPr>
        </p:nvSpPr>
        <p:spPr>
          <a:xfrm>
            <a:off x="685800" y="533400"/>
            <a:ext cx="8078788"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
        <p:nvSpPr>
          <p:cNvPr id="1094660" name="Rectangle 4"/>
          <p:cNvSpPr>
            <a:spLocks noChangeArrowheads="1"/>
          </p:cNvSpPr>
          <p:nvPr/>
        </p:nvSpPr>
        <p:spPr bwMode="auto">
          <a:xfrm>
            <a:off x="685800" y="1970088"/>
            <a:ext cx="7772400" cy="4887912"/>
          </a:xfrm>
          <a:prstGeom prst="rect">
            <a:avLst/>
          </a:prstGeom>
          <a:solidFill>
            <a:srgbClr val="CCFFCC"/>
          </a:solidFill>
          <a:ln w="9525">
            <a:noFill/>
            <a:miter lim="800000"/>
            <a:headEnd/>
            <a:tailEnd/>
          </a:ln>
        </p:spPr>
        <p:txBody>
          <a:bodyPr/>
          <a:lstStyle/>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sz="2400" dirty="0">
              <a:solidFill>
                <a:srgbClr val="009999"/>
              </a:solidFill>
              <a:latin typeface="+mn-lt"/>
              <a:sym typeface="Symbol" pitchFamily="18" charset="2"/>
            </a:endParaRPr>
          </a:p>
        </p:txBody>
      </p:sp>
      <p:pic>
        <p:nvPicPr>
          <p:cNvPr id="1094670" name="Picture 1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1675" y="2028825"/>
            <a:ext cx="7932738" cy="202247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4670"/>
                                        </p:tgtEl>
                                        <p:attrNameLst>
                                          <p:attrName>style.visibility</p:attrName>
                                        </p:attrNameLst>
                                      </p:cBhvr>
                                      <p:to>
                                        <p:strVal val="visible"/>
                                      </p:to>
                                    </p:set>
                                    <p:anim calcmode="lin" valueType="num">
                                      <p:cBhvr additive="base">
                                        <p:cTn id="7" dur="500" fill="hold"/>
                                        <p:tgtEl>
                                          <p:spTgt spid="1094670"/>
                                        </p:tgtEl>
                                        <p:attrNameLst>
                                          <p:attrName>ppt_x</p:attrName>
                                        </p:attrNameLst>
                                      </p:cBhvr>
                                      <p:tavLst>
                                        <p:tav tm="0">
                                          <p:val>
                                            <p:strVal val="#ppt_x"/>
                                          </p:val>
                                        </p:tav>
                                        <p:tav tm="100000">
                                          <p:val>
                                            <p:strVal val="#ppt_x"/>
                                          </p:val>
                                        </p:tav>
                                      </p:tavLst>
                                    </p:anim>
                                    <p:anim calcmode="lin" valueType="num">
                                      <p:cBhvr additive="base">
                                        <p:cTn id="8" dur="500" fill="hold"/>
                                        <p:tgtEl>
                                          <p:spTgt spid="10946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1549400"/>
            <a:ext cx="7772400" cy="406400"/>
          </a:xfrm>
          <a:prstGeom prst="rect">
            <a:avLst/>
          </a:prstGeom>
          <a:solidFill>
            <a:srgbClr val="EAEAEA"/>
          </a:solidFill>
          <a:ln w="9525">
            <a:noFill/>
            <a:miter lim="800000"/>
            <a:headEnd/>
            <a:tailEnd/>
          </a:ln>
        </p:spPr>
        <p:txBody>
          <a:bodyPr/>
          <a:lstStyle/>
          <a:p>
            <a:pPr>
              <a:spcBef>
                <a:spcPct val="20000"/>
              </a:spcBef>
              <a:defRPr/>
            </a:pPr>
            <a:r>
              <a:rPr lang="en-US" sz="2400" i="1" dirty="0">
                <a:solidFill>
                  <a:schemeClr val="accent6"/>
                </a:solidFill>
                <a:latin typeface="+mn-lt"/>
                <a:cs typeface="Times New Roman" pitchFamily="18" charset="0"/>
              </a:rPr>
              <a:t>Nuclear reactions</a:t>
            </a:r>
            <a:endParaRPr lang="en-US" sz="2400" dirty="0">
              <a:solidFill>
                <a:schemeClr val="accent6"/>
              </a:solidFill>
              <a:latin typeface="+mn-lt"/>
              <a:cs typeface="Times New Roman" pitchFamily="18" charset="0"/>
            </a:endParaRPr>
          </a:p>
        </p:txBody>
      </p:sp>
      <p:sp>
        <p:nvSpPr>
          <p:cNvPr id="1158148" name="Rectangle 4"/>
          <p:cNvSpPr>
            <a:spLocks noChangeArrowheads="1"/>
          </p:cNvSpPr>
          <p:nvPr/>
        </p:nvSpPr>
        <p:spPr bwMode="auto">
          <a:xfrm>
            <a:off x="685800" y="1955800"/>
            <a:ext cx="7772400" cy="4902200"/>
          </a:xfrm>
          <a:prstGeom prst="rect">
            <a:avLst/>
          </a:prstGeom>
          <a:solidFill>
            <a:srgbClr val="CCFFCC"/>
          </a:solidFill>
          <a:ln w="9525">
            <a:noFill/>
            <a:miter lim="800000"/>
            <a:headEnd/>
            <a:tailEnd/>
          </a:ln>
        </p:spPr>
        <p:txBody>
          <a:bodyPr/>
          <a:lstStyle/>
          <a:p>
            <a:pPr>
              <a:defRPr/>
            </a:pPr>
            <a:endParaRPr lang="en-US" dirty="0"/>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p:txBody>
      </p:sp>
      <p:pic>
        <p:nvPicPr>
          <p:cNvPr id="16392"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22313" y="1984375"/>
            <a:ext cx="7772400" cy="2362200"/>
          </a:xfrm>
          <a:prstGeom prst="rect">
            <a:avLst/>
          </a:prstGeom>
          <a:noFill/>
          <a:ln w="9525">
            <a:noFill/>
            <a:miter lim="800000"/>
            <a:headEnd/>
            <a:tailEnd/>
          </a:ln>
        </p:spPr>
      </p:pic>
      <p:sp>
        <p:nvSpPr>
          <p:cNvPr id="16389" name="Rectangle 3"/>
          <p:cNvSpPr>
            <a:spLocks noGrp="1" noChangeArrowheads="1"/>
          </p:cNvSpPr>
          <p:nvPr>
            <p:ph type="ctrTitle"/>
          </p:nvPr>
        </p:nvSpPr>
        <p:spPr>
          <a:xfrm>
            <a:off x="685800" y="533400"/>
            <a:ext cx="8120063"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92"/>
                                        </p:tgtEl>
                                        <p:attrNameLst>
                                          <p:attrName>style.visibility</p:attrName>
                                        </p:attrNameLst>
                                      </p:cBhvr>
                                      <p:to>
                                        <p:strVal val="visible"/>
                                      </p:to>
                                    </p:set>
                                    <p:anim calcmode="lin" valueType="num">
                                      <p:cBhvr additive="base">
                                        <p:cTn id="7" dur="500" fill="hold"/>
                                        <p:tgtEl>
                                          <p:spTgt spid="16392"/>
                                        </p:tgtEl>
                                        <p:attrNameLst>
                                          <p:attrName>ppt_x</p:attrName>
                                        </p:attrNameLst>
                                      </p:cBhvr>
                                      <p:tavLst>
                                        <p:tav tm="0">
                                          <p:val>
                                            <p:strVal val="#ppt_x"/>
                                          </p:val>
                                        </p:tav>
                                        <p:tav tm="100000">
                                          <p:val>
                                            <p:strVal val="#ppt_x"/>
                                          </p:val>
                                        </p:tav>
                                      </p:tavLst>
                                    </p:anim>
                                    <p:anim calcmode="lin" valueType="num">
                                      <p:cBhvr additive="base">
                                        <p:cTn id="8" dur="500" fill="hold"/>
                                        <p:tgtEl>
                                          <p:spTgt spid="163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ChangeArrowheads="1"/>
          </p:cNvSpPr>
          <p:nvPr/>
        </p:nvSpPr>
        <p:spPr bwMode="auto">
          <a:xfrm>
            <a:off x="684213" y="5205413"/>
            <a:ext cx="7772400" cy="1652587"/>
          </a:xfrm>
          <a:prstGeom prst="rect">
            <a:avLst/>
          </a:prstGeom>
          <a:solidFill>
            <a:srgbClr val="FFFFCC"/>
          </a:solidFill>
          <a:ln w="9525">
            <a:noFill/>
            <a:miter lim="800000"/>
            <a:headEnd/>
            <a:tailEnd/>
          </a:ln>
        </p:spPr>
        <p:txBody>
          <a:bodyPr/>
          <a:lstStyle/>
          <a:p>
            <a:pPr>
              <a:spcBef>
                <a:spcPts val="0"/>
              </a:spcBef>
              <a:defRPr/>
            </a:pPr>
            <a:r>
              <a:rPr lang="en-US" sz="2400" dirty="0" smtClean="0">
                <a:latin typeface="+mn-lt"/>
                <a:sym typeface="Symbol" pitchFamily="18" charset="2"/>
              </a:rPr>
              <a:t>EXAMPLE: How many AMUs is 25.32 g of anything?</a:t>
            </a:r>
          </a:p>
          <a:p>
            <a:pPr>
              <a:spcBef>
                <a:spcPts val="1200"/>
              </a:spcBef>
              <a:defRPr/>
            </a:pPr>
            <a:r>
              <a:rPr lang="en-US" sz="2400" dirty="0">
                <a:latin typeface="+mn-lt"/>
                <a:sym typeface="Symbol" pitchFamily="18" charset="2"/>
              </a:rPr>
              <a:t>SOLUTION:</a:t>
            </a:r>
          </a:p>
          <a:p>
            <a:pPr>
              <a:spcBef>
                <a:spcPts val="0"/>
              </a:spcBef>
              <a:defRPr/>
            </a:pPr>
            <a:r>
              <a:rPr lang="en-US" sz="2400" i="1" dirty="0">
                <a:latin typeface="+mn-lt"/>
                <a:sym typeface="Symbol" pitchFamily="18" charset="2"/>
              </a:rPr>
              <a:t>   </a:t>
            </a:r>
            <a:endParaRPr lang="en-US" sz="2400" dirty="0">
              <a:latin typeface="+mn-lt"/>
              <a:sym typeface="Symbol" pitchFamily="18" charset="2"/>
            </a:endParaRPr>
          </a:p>
        </p:txBody>
      </p:sp>
      <p:sp>
        <p:nvSpPr>
          <p:cNvPr id="1098754" name="Rectangle 2"/>
          <p:cNvSpPr>
            <a:spLocks noChangeArrowheads="1"/>
          </p:cNvSpPr>
          <p:nvPr/>
        </p:nvSpPr>
        <p:spPr bwMode="auto">
          <a:xfrm>
            <a:off x="685800" y="1549400"/>
            <a:ext cx="7772400" cy="3656013"/>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The unified atomic mass unit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In the world of nuclear reactions we have to keep very precise track of the mass of the nuclei if we are to determine the energy of a reaction.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To this end we define the </a:t>
            </a:r>
            <a:r>
              <a:rPr lang="en-US" sz="2400" b="1" dirty="0" smtClean="0">
                <a:solidFill>
                  <a:srgbClr val="000000"/>
                </a:solidFill>
                <a:latin typeface="+mn-lt"/>
                <a:cs typeface="Times New Roman" pitchFamily="18" charset="0"/>
              </a:rPr>
              <a:t>_____________________</a:t>
            </a:r>
            <a:r>
              <a:rPr lang="en-US" sz="2400" dirty="0" smtClean="0">
                <a:solidFill>
                  <a:srgbClr val="000000"/>
                </a:solidFill>
                <a:latin typeface="+mn-lt"/>
                <a:cs typeface="Times New Roman" pitchFamily="18" charset="0"/>
              </a:rPr>
              <a:t>(</a:t>
            </a:r>
            <a:r>
              <a:rPr lang="en-US" sz="2400" dirty="0">
                <a:solidFill>
                  <a:srgbClr val="000000"/>
                </a:solidFill>
                <a:latin typeface="+mn-lt"/>
                <a:cs typeface="Times New Roman" pitchFamily="18" charset="0"/>
              </a:rPr>
              <a:t>u) using a neutral carbon-12 atom as our standard of precisely 12.000000 u.</a:t>
            </a:r>
          </a:p>
          <a:p>
            <a:pPr>
              <a:spcBef>
                <a:spcPct val="20000"/>
              </a:spcBef>
              <a:defRPr/>
            </a:pPr>
            <a:endParaRPr lang="en-US" sz="2400" dirty="0">
              <a:solidFill>
                <a:srgbClr val="000000"/>
              </a:solidFill>
              <a:latin typeface="+mn-lt"/>
              <a:cs typeface="Times New Roman" pitchFamily="18" charset="0"/>
            </a:endParaRPr>
          </a:p>
        </p:txBody>
      </p:sp>
      <p:sp>
        <p:nvSpPr>
          <p:cNvPr id="17412" name="Rectangle 3"/>
          <p:cNvSpPr>
            <a:spLocks noGrp="1" noChangeArrowheads="1"/>
          </p:cNvSpPr>
          <p:nvPr>
            <p:ph type="ctrTitle"/>
          </p:nvPr>
        </p:nvSpPr>
        <p:spPr>
          <a:xfrm>
            <a:off x="685800" y="533400"/>
            <a:ext cx="8105775"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grpSp>
        <p:nvGrpSpPr>
          <p:cNvPr id="2" name="Group 11"/>
          <p:cNvGrpSpPr>
            <a:grpSpLocks/>
          </p:cNvGrpSpPr>
          <p:nvPr/>
        </p:nvGrpSpPr>
        <p:grpSpPr bwMode="auto">
          <a:xfrm>
            <a:off x="820738" y="4302125"/>
            <a:ext cx="7451725" cy="841375"/>
            <a:chOff x="517" y="1870"/>
            <a:chExt cx="4694" cy="530"/>
          </a:xfrm>
        </p:grpSpPr>
        <p:sp>
          <p:nvSpPr>
            <p:cNvPr id="17415" name="Text Box 13"/>
            <p:cNvSpPr txBox="1">
              <a:spLocks noChangeArrowheads="1"/>
            </p:cNvSpPr>
            <p:nvPr/>
          </p:nvSpPr>
          <p:spPr bwMode="auto">
            <a:xfrm>
              <a:off x="3828" y="1877"/>
              <a:ext cx="1383" cy="523"/>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unified atomic mass unit</a:t>
              </a:r>
              <a:r>
                <a:rPr lang="en-US" sz="2400" i="1">
                  <a:solidFill>
                    <a:schemeClr val="bg1"/>
                  </a:solidFill>
                  <a:latin typeface="Arial" charset="0"/>
                </a:rPr>
                <a:t> </a:t>
              </a:r>
            </a:p>
          </p:txBody>
        </p:sp>
        <p:sp>
          <p:nvSpPr>
            <p:cNvPr id="17416" name="Rectangle 14"/>
            <p:cNvSpPr>
              <a:spLocks noChangeArrowheads="1"/>
            </p:cNvSpPr>
            <p:nvPr/>
          </p:nvSpPr>
          <p:spPr bwMode="auto">
            <a:xfrm>
              <a:off x="517" y="1870"/>
              <a:ext cx="4690" cy="524"/>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8754">
                                            <p:txEl>
                                              <p:pRg st="0" end="0"/>
                                            </p:txEl>
                                          </p:spTgt>
                                        </p:tgtEl>
                                        <p:attrNameLst>
                                          <p:attrName>style.visibility</p:attrName>
                                        </p:attrNameLst>
                                      </p:cBhvr>
                                      <p:to>
                                        <p:strVal val="visible"/>
                                      </p:to>
                                    </p:set>
                                    <p:anim calcmode="lin" valueType="num">
                                      <p:cBhvr additive="base">
                                        <p:cTn id="7" dur="500" fill="hold"/>
                                        <p:tgtEl>
                                          <p:spTgt spid="10987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875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98754">
                                            <p:txEl>
                                              <p:pRg st="1" end="1"/>
                                            </p:txEl>
                                          </p:spTgt>
                                        </p:tgtEl>
                                        <p:attrNameLst>
                                          <p:attrName>style.visibility</p:attrName>
                                        </p:attrNameLst>
                                      </p:cBhvr>
                                      <p:to>
                                        <p:strVal val="visible"/>
                                      </p:to>
                                    </p:set>
                                    <p:anim calcmode="lin" valueType="num">
                                      <p:cBhvr additive="base">
                                        <p:cTn id="13" dur="500" fill="hold"/>
                                        <p:tgtEl>
                                          <p:spTgt spid="10987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87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98754">
                                            <p:txEl>
                                              <p:pRg st="2" end="2"/>
                                            </p:txEl>
                                          </p:spTgt>
                                        </p:tgtEl>
                                        <p:attrNameLst>
                                          <p:attrName>style.visibility</p:attrName>
                                        </p:attrNameLst>
                                      </p:cBhvr>
                                      <p:to>
                                        <p:strVal val="visible"/>
                                      </p:to>
                                    </p:set>
                                    <p:anim calcmode="lin" valueType="num">
                                      <p:cBhvr additive="base">
                                        <p:cTn id="19" dur="500" fill="hold"/>
                                        <p:tgtEl>
                                          <p:spTgt spid="109875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9875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 calcmode="lin" valueType="num">
                                      <p:cBhvr additive="base">
                                        <p:cTn id="3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 calcmode="lin" valueType="num">
                                      <p:cBhvr additive="base">
                                        <p:cTn id="38"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8">
                                            <p:txEl>
                                              <p:pRg st="2" end="2"/>
                                            </p:txEl>
                                          </p:spTgt>
                                        </p:tgtEl>
                                        <p:attrNameLst>
                                          <p:attrName>style.visibility</p:attrName>
                                        </p:attrNameLst>
                                      </p:cBhvr>
                                      <p:to>
                                        <p:strVal val="visible"/>
                                      </p:to>
                                    </p:set>
                                    <p:anim calcmode="lin" valueType="num">
                                      <p:cBhvr additive="base">
                                        <p:cTn id="44"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1549400"/>
            <a:ext cx="7772400" cy="476250"/>
          </a:xfrm>
          <a:prstGeom prst="rect">
            <a:avLst/>
          </a:prstGeom>
          <a:solidFill>
            <a:srgbClr val="EAEAEA"/>
          </a:solidFill>
          <a:ln w="9525">
            <a:noFill/>
            <a:miter lim="800000"/>
            <a:headEnd/>
            <a:tailEnd/>
          </a:ln>
        </p:spPr>
        <p:txBody>
          <a:bodyPr/>
          <a:lstStyle/>
          <a:p>
            <a:pPr>
              <a:spcBef>
                <a:spcPct val="20000"/>
              </a:spcBef>
            </a:pPr>
            <a:r>
              <a:rPr lang="en-US" altLang="en-US" sz="2400" i="1">
                <a:solidFill>
                  <a:srgbClr val="2D2D8A"/>
                </a:solidFill>
                <a:latin typeface="Arial" charset="0"/>
                <a:ea typeface="Segoe UI" pitchFamily="34" charset="0"/>
                <a:cs typeface="Arial" charset="0"/>
              </a:rPr>
              <a:t>The unified atomic mass unit </a:t>
            </a:r>
          </a:p>
        </p:txBody>
      </p:sp>
      <p:sp>
        <p:nvSpPr>
          <p:cNvPr id="18435" name="Rectangle 3"/>
          <p:cNvSpPr>
            <a:spLocks noGrp="1" noChangeArrowheads="1"/>
          </p:cNvSpPr>
          <p:nvPr>
            <p:ph type="ctrTitle"/>
          </p:nvPr>
        </p:nvSpPr>
        <p:spPr>
          <a:xfrm>
            <a:off x="685800" y="533400"/>
            <a:ext cx="8050213"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
        <p:nvSpPr>
          <p:cNvPr id="1123336" name="Rectangle 8"/>
          <p:cNvSpPr>
            <a:spLocks noChangeArrowheads="1"/>
          </p:cNvSpPr>
          <p:nvPr/>
        </p:nvSpPr>
        <p:spPr bwMode="auto">
          <a:xfrm>
            <a:off x="685800" y="2025650"/>
            <a:ext cx="7772400" cy="4832350"/>
          </a:xfrm>
          <a:prstGeom prst="rect">
            <a:avLst/>
          </a:prstGeom>
          <a:solidFill>
            <a:srgbClr val="CCFFCC"/>
          </a:solidFill>
          <a:ln w="9525">
            <a:noFill/>
            <a:miter lim="800000"/>
            <a:headEnd/>
            <a:tailEnd/>
          </a:ln>
        </p:spPr>
        <p:txBody>
          <a:bodyPr/>
          <a:lstStyle/>
          <a:p>
            <a:pPr>
              <a:spcBef>
                <a:spcPct val="20000"/>
              </a:spcBef>
              <a:defRPr/>
            </a:pPr>
            <a:endParaRPr lang="en-US" dirty="0">
              <a:solidFill>
                <a:srgbClr val="000000"/>
              </a:solidFill>
              <a:sym typeface="Symbol" pitchFamily="18" charset="2"/>
            </a:endParaRPr>
          </a:p>
          <a:p>
            <a:pPr>
              <a:spcBef>
                <a:spcPct val="20000"/>
              </a:spcBef>
              <a:defRPr/>
            </a:pPr>
            <a:endParaRPr lang="en-US" dirty="0">
              <a:solidFill>
                <a:srgbClr val="000000"/>
              </a:solidFill>
              <a:sym typeface="Symbol" pitchFamily="18" charset="2"/>
            </a:endParaRPr>
          </a:p>
          <a:p>
            <a:pPr>
              <a:spcBef>
                <a:spcPct val="20000"/>
              </a:spcBef>
              <a:defRPr/>
            </a:pPr>
            <a:endParaRPr lang="en-US" dirty="0">
              <a:solidFill>
                <a:srgbClr val="000000"/>
              </a:solidFill>
              <a:sym typeface="Symbol" pitchFamily="18" charset="2"/>
            </a:endParaRPr>
          </a:p>
          <a:p>
            <a:pPr>
              <a:spcBef>
                <a:spcPct val="20000"/>
              </a:spcBef>
              <a:defRPr/>
            </a:pPr>
            <a:endParaRPr lang="en-US" dirty="0">
              <a:solidFill>
                <a:srgbClr val="000000"/>
              </a:solidFill>
              <a:sym typeface="Symbol" pitchFamily="18" charset="2"/>
            </a:endParaRPr>
          </a:p>
          <a:p>
            <a:pPr>
              <a:spcBef>
                <a:spcPct val="20000"/>
              </a:spcBef>
              <a:defRPr/>
            </a:pPr>
            <a:endParaRPr lang="en-US" dirty="0">
              <a:solidFill>
                <a:srgbClr val="000000"/>
              </a:solidFill>
              <a:sym typeface="Symbol" pitchFamily="18" charset="2"/>
            </a:endParaRPr>
          </a:p>
          <a:p>
            <a:pPr>
              <a:spcBef>
                <a:spcPct val="20000"/>
              </a:spcBef>
              <a:defRPr/>
            </a:pPr>
            <a:endParaRPr lang="en-US" dirty="0">
              <a:solidFill>
                <a:srgbClr val="000000"/>
              </a:solidFill>
              <a:sym typeface="Symbol" pitchFamily="18" charset="2"/>
            </a:endParaRPr>
          </a:p>
          <a:p>
            <a:pPr>
              <a:spcBef>
                <a:spcPct val="20000"/>
              </a:spcBef>
              <a:defRPr/>
            </a:pPr>
            <a:endParaRPr lang="en-US" dirty="0">
              <a:solidFill>
                <a:srgbClr val="000000"/>
              </a:solidFill>
              <a:sym typeface="Symbol" pitchFamily="18" charset="2"/>
            </a:endParaRPr>
          </a:p>
          <a:p>
            <a:pPr>
              <a:spcBef>
                <a:spcPct val="20000"/>
              </a:spcBef>
              <a:defRPr/>
            </a:pPr>
            <a:endParaRPr lang="en-US" dirty="0">
              <a:solidFill>
                <a:srgbClr val="000000"/>
              </a:solidFill>
              <a:sym typeface="Symbol" pitchFamily="18" charset="2"/>
            </a:endParaRPr>
          </a:p>
          <a:p>
            <a:pPr>
              <a:spcBef>
                <a:spcPct val="20000"/>
              </a:spcBef>
              <a:defRPr/>
            </a:pPr>
            <a:endParaRPr lang="en-US" dirty="0">
              <a:solidFill>
                <a:srgbClr val="000000"/>
              </a:solidFill>
              <a:sym typeface="Symbol" pitchFamily="18" charset="2"/>
            </a:endParaRPr>
          </a:p>
        </p:txBody>
      </p:sp>
      <p:pic>
        <p:nvPicPr>
          <p:cNvPr id="1123337"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38188" y="2103438"/>
            <a:ext cx="6577012" cy="3236912"/>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3337"/>
                                        </p:tgtEl>
                                        <p:attrNameLst>
                                          <p:attrName>style.visibility</p:attrName>
                                        </p:attrNameLst>
                                      </p:cBhvr>
                                      <p:to>
                                        <p:strVal val="visible"/>
                                      </p:to>
                                    </p:set>
                                    <p:anim calcmode="lin" valueType="num">
                                      <p:cBhvr additive="base">
                                        <p:cTn id="7" dur="500" fill="hold"/>
                                        <p:tgtEl>
                                          <p:spTgt spid="1123337"/>
                                        </p:tgtEl>
                                        <p:attrNameLst>
                                          <p:attrName>ppt_x</p:attrName>
                                        </p:attrNameLst>
                                      </p:cBhvr>
                                      <p:tavLst>
                                        <p:tav tm="0">
                                          <p:val>
                                            <p:strVal val="#ppt_x"/>
                                          </p:val>
                                        </p:tav>
                                        <p:tav tm="100000">
                                          <p:val>
                                            <p:strVal val="#ppt_x"/>
                                          </p:val>
                                        </p:tav>
                                      </p:tavLst>
                                    </p:anim>
                                    <p:anim calcmode="lin" valueType="num">
                                      <p:cBhvr additive="base">
                                        <p:cTn id="8" dur="500" fill="hold"/>
                                        <p:tgtEl>
                                          <p:spTgt spid="11233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14" name="Rectangle 10"/>
          <p:cNvSpPr>
            <a:spLocks noChangeArrowheads="1"/>
          </p:cNvSpPr>
          <p:nvPr/>
        </p:nvSpPr>
        <p:spPr bwMode="auto">
          <a:xfrm>
            <a:off x="684213" y="4473575"/>
            <a:ext cx="7772400" cy="2384425"/>
          </a:xfrm>
          <a:prstGeom prst="rect">
            <a:avLst/>
          </a:prstGeom>
          <a:solidFill>
            <a:srgbClr val="FFFFCC"/>
          </a:solidFill>
          <a:ln w="9525">
            <a:noFill/>
            <a:miter lim="800000"/>
            <a:headEnd/>
            <a:tailEnd/>
          </a:ln>
        </p:spPr>
        <p:txBody>
          <a:bodyPr/>
          <a:lstStyle/>
          <a:p>
            <a:pPr>
              <a:spcBef>
                <a:spcPts val="400"/>
              </a:spcBef>
              <a:defRPr/>
            </a:pPr>
            <a:r>
              <a:rPr lang="en-US" sz="2400" dirty="0">
                <a:latin typeface="+mn-lt"/>
                <a:sym typeface="Symbol" pitchFamily="18" charset="2"/>
              </a:rPr>
              <a:t>EXAMPLE: If one kilogram of anything                           is converted completely into energy,                                  how much energy would be released?</a:t>
            </a:r>
          </a:p>
          <a:p>
            <a:pPr>
              <a:spcBef>
                <a:spcPts val="400"/>
              </a:spcBef>
              <a:defRPr/>
            </a:pPr>
            <a:r>
              <a:rPr lang="en-US" sz="2400" dirty="0">
                <a:latin typeface="+mn-lt"/>
                <a:sym typeface="Symbol" pitchFamily="18" charset="2"/>
              </a:rPr>
              <a:t>SOLUTION: Using </a:t>
            </a:r>
            <a:r>
              <a:rPr lang="en-US" sz="2400" i="1" dirty="0">
                <a:latin typeface="+mn-lt"/>
                <a:sym typeface="Symbol" pitchFamily="18" charset="2"/>
              </a:rPr>
              <a:t>E</a:t>
            </a:r>
            <a:r>
              <a:rPr lang="en-US" sz="2400" dirty="0">
                <a:latin typeface="+mn-lt"/>
                <a:sym typeface="Symbol" pitchFamily="18" charset="2"/>
              </a:rPr>
              <a:t> = </a:t>
            </a:r>
            <a:r>
              <a:rPr lang="en-US" sz="2400" i="1" dirty="0">
                <a:latin typeface="+mn-lt"/>
                <a:sym typeface="Symbol" pitchFamily="18" charset="2"/>
              </a:rPr>
              <a:t>mc</a:t>
            </a:r>
            <a:r>
              <a:rPr lang="en-US" sz="2400" baseline="30000" dirty="0">
                <a:latin typeface="+mn-lt"/>
                <a:sym typeface="Symbol" pitchFamily="18" charset="2"/>
              </a:rPr>
              <a:t>2</a:t>
            </a:r>
            <a:r>
              <a:rPr lang="en-US" sz="2400" dirty="0">
                <a:latin typeface="+mn-lt"/>
                <a:sym typeface="Symbol" pitchFamily="18" charset="2"/>
              </a:rPr>
              <a:t> we get</a:t>
            </a:r>
          </a:p>
          <a:p>
            <a:pPr>
              <a:spcBef>
                <a:spcPts val="400"/>
              </a:spcBef>
              <a:defRPr/>
            </a:pPr>
            <a:r>
              <a:rPr lang="en-US" sz="2400" i="1" dirty="0">
                <a:latin typeface="+mn-lt"/>
                <a:sym typeface="Symbol" pitchFamily="18" charset="2"/>
              </a:rPr>
              <a:t> </a:t>
            </a:r>
            <a:endParaRPr lang="en-US" sz="2400" dirty="0">
              <a:latin typeface="+mn-lt"/>
            </a:endParaRPr>
          </a:p>
        </p:txBody>
      </p:sp>
      <p:sp>
        <p:nvSpPr>
          <p:cNvPr id="1096706" name="Rectangle 2"/>
          <p:cNvSpPr>
            <a:spLocks noChangeArrowheads="1"/>
          </p:cNvSpPr>
          <p:nvPr/>
        </p:nvSpPr>
        <p:spPr bwMode="auto">
          <a:xfrm>
            <a:off x="685800" y="1549400"/>
            <a:ext cx="7772400" cy="2938463"/>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mn-lt"/>
                <a:ea typeface="Segoe UI" pitchFamily="34" charset="0"/>
                <a:cs typeface="Arial" charset="0"/>
              </a:rPr>
              <a:t>Mass defect and nuclear binding energy </a:t>
            </a:r>
            <a:r>
              <a:rPr lang="en-US" sz="2400" dirty="0">
                <a:solidFill>
                  <a:srgbClr val="000000"/>
                </a:solidFill>
                <a:latin typeface="+mn-lt"/>
                <a:cs typeface="Times New Roman" pitchFamily="18" charset="0"/>
              </a:rPr>
              <a:t>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To understand nuclear reactions we have to use Einstein’s mass-energy equivalence relationship:</a:t>
            </a:r>
          </a:p>
          <a:p>
            <a:pPr>
              <a:spcBef>
                <a:spcPct val="20000"/>
              </a:spcBef>
              <a:defRPr/>
            </a:pPr>
            <a:endParaRPr lang="en-US" sz="2400" dirty="0">
              <a:solidFill>
                <a:srgbClr val="000000"/>
              </a:solidFill>
              <a:latin typeface="+mn-lt"/>
              <a:cs typeface="Times New Roman" pitchFamily="18" charset="0"/>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This equation is probably the most famous of all.</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What </a:t>
            </a:r>
            <a:r>
              <a:rPr lang="en-US" sz="2400" i="1" dirty="0">
                <a:solidFill>
                  <a:srgbClr val="000000"/>
                </a:solidFill>
                <a:latin typeface="+mn-lt"/>
                <a:cs typeface="Times New Roman" pitchFamily="18" charset="0"/>
              </a:rPr>
              <a:t>E</a:t>
            </a:r>
            <a:r>
              <a:rPr lang="en-US" sz="2400" dirty="0">
                <a:solidFill>
                  <a:srgbClr val="000000"/>
                </a:solidFill>
                <a:latin typeface="+mn-lt"/>
                <a:cs typeface="Times New Roman" pitchFamily="18" charset="0"/>
              </a:rPr>
              <a:t> = </a:t>
            </a:r>
            <a:r>
              <a:rPr lang="en-US" sz="2400" i="1" dirty="0">
                <a:solidFill>
                  <a:srgbClr val="000000"/>
                </a:solidFill>
                <a:latin typeface="+mn-lt"/>
                <a:cs typeface="Times New Roman" pitchFamily="18" charset="0"/>
              </a:rPr>
              <a:t>mc</a:t>
            </a:r>
            <a:r>
              <a:rPr lang="en-US" sz="2400" baseline="30000" dirty="0">
                <a:solidFill>
                  <a:srgbClr val="000000"/>
                </a:solidFill>
                <a:latin typeface="+mn-lt"/>
                <a:cs typeface="Times New Roman" pitchFamily="18" charset="0"/>
              </a:rPr>
              <a:t>2</a:t>
            </a:r>
            <a:r>
              <a:rPr lang="en-US" sz="2400" dirty="0">
                <a:solidFill>
                  <a:srgbClr val="000000"/>
                </a:solidFill>
                <a:latin typeface="+mn-lt"/>
                <a:cs typeface="Times New Roman" pitchFamily="18" charset="0"/>
              </a:rPr>
              <a:t> means is that </a:t>
            </a:r>
            <a:r>
              <a:rPr lang="en-US" sz="2400" b="1" dirty="0" smtClean="0">
                <a:solidFill>
                  <a:srgbClr val="000000"/>
                </a:solidFill>
                <a:latin typeface="+mn-lt"/>
                <a:cs typeface="Times New Roman" pitchFamily="18" charset="0"/>
              </a:rPr>
              <a:t>_______                                               _______________________________</a:t>
            </a:r>
            <a:r>
              <a:rPr lang="en-US" sz="2400" dirty="0" smtClean="0">
                <a:solidFill>
                  <a:srgbClr val="000000"/>
                </a:solidFill>
                <a:latin typeface="+mn-lt"/>
                <a:cs typeface="Times New Roman" pitchFamily="18" charset="0"/>
              </a:rPr>
              <a:t>.</a:t>
            </a:r>
            <a:endParaRPr lang="en-US" sz="2400" dirty="0">
              <a:solidFill>
                <a:srgbClr val="000000"/>
              </a:solidFill>
              <a:latin typeface="+mn-lt"/>
              <a:cs typeface="Times New Roman" pitchFamily="18" charset="0"/>
            </a:endParaRPr>
          </a:p>
        </p:txBody>
      </p:sp>
      <p:sp>
        <p:nvSpPr>
          <p:cNvPr id="19460" name="Rectangle 3"/>
          <p:cNvSpPr>
            <a:spLocks noGrp="1" noChangeArrowheads="1"/>
          </p:cNvSpPr>
          <p:nvPr>
            <p:ph type="ctrTitle"/>
          </p:nvPr>
        </p:nvSpPr>
        <p:spPr>
          <a:xfrm>
            <a:off x="685800" y="533400"/>
            <a:ext cx="8120063"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grpSp>
        <p:nvGrpSpPr>
          <p:cNvPr id="2" name="Group 8"/>
          <p:cNvGrpSpPr>
            <a:grpSpLocks/>
          </p:cNvGrpSpPr>
          <p:nvPr/>
        </p:nvGrpSpPr>
        <p:grpSpPr bwMode="auto">
          <a:xfrm>
            <a:off x="820738" y="2819400"/>
            <a:ext cx="7450137" cy="461963"/>
            <a:chOff x="517" y="1868"/>
            <a:chExt cx="4693" cy="291"/>
          </a:xfrm>
        </p:grpSpPr>
        <p:sp>
          <p:nvSpPr>
            <p:cNvPr id="19464" name="Text Box 6"/>
            <p:cNvSpPr txBox="1">
              <a:spLocks noChangeArrowheads="1"/>
            </p:cNvSpPr>
            <p:nvPr/>
          </p:nvSpPr>
          <p:spPr bwMode="auto">
            <a:xfrm>
              <a:off x="2658" y="1868"/>
              <a:ext cx="2552" cy="291"/>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 mass-energy equivalence</a:t>
              </a:r>
              <a:r>
                <a:rPr lang="en-US" sz="2400" i="1">
                  <a:solidFill>
                    <a:schemeClr val="bg1"/>
                  </a:solidFill>
                  <a:latin typeface="Arial" charset="0"/>
                </a:rPr>
                <a:t> </a:t>
              </a:r>
            </a:p>
          </p:txBody>
        </p:sp>
        <p:sp>
          <p:nvSpPr>
            <p:cNvPr id="19465" name="Rectangle 7"/>
            <p:cNvSpPr>
              <a:spLocks noChangeArrowheads="1"/>
            </p:cNvSpPr>
            <p:nvPr/>
          </p:nvSpPr>
          <p:spPr bwMode="auto">
            <a:xfrm>
              <a:off x="517" y="1870"/>
              <a:ext cx="4690" cy="287"/>
            </a:xfrm>
            <a:prstGeom prst="rect">
              <a:avLst/>
            </a:prstGeom>
            <a:noFill/>
            <a:ln w="12700">
              <a:solidFill>
                <a:schemeClr val="tx1"/>
              </a:solidFill>
              <a:miter lim="800000"/>
              <a:headEnd/>
              <a:tailEnd/>
            </a:ln>
          </p:spPr>
          <p:txBody>
            <a:bodyPr wrap="none" anchor="ctr"/>
            <a:lstStyle/>
            <a:p>
              <a:endParaRPr lang="en-US"/>
            </a:p>
          </p:txBody>
        </p:sp>
      </p:grpSp>
      <p:pic>
        <p:nvPicPr>
          <p:cNvPr id="1096713" name="Picture 9" descr="Einstein at blackboard"/>
          <p:cNvPicPr>
            <a:picLocks noChangeAspect="1" noChangeArrowheads="1"/>
          </p:cNvPicPr>
          <p:nvPr/>
        </p:nvPicPr>
        <p:blipFill>
          <a:blip r:embed="rId5" cstate="print"/>
          <a:srcRect r="16907"/>
          <a:stretch>
            <a:fillRect/>
          </a:stretch>
        </p:blipFill>
        <p:spPr bwMode="auto">
          <a:xfrm>
            <a:off x="6199188" y="3663950"/>
            <a:ext cx="2784475" cy="25558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6706">
                                            <p:txEl>
                                              <p:pRg st="0" end="0"/>
                                            </p:txEl>
                                          </p:spTgt>
                                        </p:tgtEl>
                                        <p:attrNameLst>
                                          <p:attrName>style.visibility</p:attrName>
                                        </p:attrNameLst>
                                      </p:cBhvr>
                                      <p:to>
                                        <p:strVal val="visible"/>
                                      </p:to>
                                    </p:set>
                                    <p:anim calcmode="lin" valueType="num">
                                      <p:cBhvr additive="base">
                                        <p:cTn id="7" dur="500" fill="hold"/>
                                        <p:tgtEl>
                                          <p:spTgt spid="10967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67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96706">
                                            <p:txEl>
                                              <p:pRg st="1" end="1"/>
                                            </p:txEl>
                                          </p:spTgt>
                                        </p:tgtEl>
                                        <p:attrNameLst>
                                          <p:attrName>style.visibility</p:attrName>
                                        </p:attrNameLst>
                                      </p:cBhvr>
                                      <p:to>
                                        <p:strVal val="visible"/>
                                      </p:to>
                                    </p:set>
                                    <p:anim calcmode="lin" valueType="num">
                                      <p:cBhvr additive="base">
                                        <p:cTn id="13" dur="500" fill="hold"/>
                                        <p:tgtEl>
                                          <p:spTgt spid="10967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67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096713"/>
                                        </p:tgtEl>
                                        <p:attrNameLst>
                                          <p:attrName>style.visibility</p:attrName>
                                        </p:attrNameLst>
                                      </p:cBhvr>
                                      <p:to>
                                        <p:strVal val="visible"/>
                                      </p:to>
                                    </p:set>
                                    <p:anim calcmode="lin" valueType="num">
                                      <p:cBhvr>
                                        <p:cTn id="17" dur="500" fill="hold"/>
                                        <p:tgtEl>
                                          <p:spTgt spid="1096713"/>
                                        </p:tgtEl>
                                        <p:attrNameLst>
                                          <p:attrName>ppt_w</p:attrName>
                                        </p:attrNameLst>
                                      </p:cBhvr>
                                      <p:tavLst>
                                        <p:tav tm="0">
                                          <p:val>
                                            <p:fltVal val="0"/>
                                          </p:val>
                                        </p:tav>
                                        <p:tav tm="100000">
                                          <p:val>
                                            <p:strVal val="#ppt_w"/>
                                          </p:val>
                                        </p:tav>
                                      </p:tavLst>
                                    </p:anim>
                                    <p:anim calcmode="lin" valueType="num">
                                      <p:cBhvr>
                                        <p:cTn id="18" dur="500" fill="hold"/>
                                        <p:tgtEl>
                                          <p:spTgt spid="1096713"/>
                                        </p:tgtEl>
                                        <p:attrNameLst>
                                          <p:attrName>ppt_h</p:attrName>
                                        </p:attrNameLst>
                                      </p:cBhvr>
                                      <p:tavLst>
                                        <p:tav tm="0">
                                          <p:val>
                                            <p:fltVal val="0"/>
                                          </p:val>
                                        </p:tav>
                                        <p:tav tm="100000">
                                          <p:val>
                                            <p:strVal val="#ppt_h"/>
                                          </p:val>
                                        </p:tav>
                                      </p:tavLst>
                                    </p:anim>
                                    <p:animEffect transition="in" filter="fade">
                                      <p:cBhvr>
                                        <p:cTn id="19" dur="500"/>
                                        <p:tgtEl>
                                          <p:spTgt spid="109671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96706">
                                            <p:txEl>
                                              <p:pRg st="3" end="3"/>
                                            </p:txEl>
                                          </p:spTgt>
                                        </p:tgtEl>
                                        <p:attrNameLst>
                                          <p:attrName>style.visibility</p:attrName>
                                        </p:attrNameLst>
                                      </p:cBhvr>
                                      <p:to>
                                        <p:strVal val="visible"/>
                                      </p:to>
                                    </p:set>
                                    <p:anim calcmode="lin" valueType="num">
                                      <p:cBhvr additive="base">
                                        <p:cTn id="31" dur="500" fill="hold"/>
                                        <p:tgtEl>
                                          <p:spTgt spid="109670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967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96706">
                                            <p:txEl>
                                              <p:pRg st="4" end="4"/>
                                            </p:txEl>
                                          </p:spTgt>
                                        </p:tgtEl>
                                        <p:attrNameLst>
                                          <p:attrName>style.visibility</p:attrName>
                                        </p:attrNameLst>
                                      </p:cBhvr>
                                      <p:to>
                                        <p:strVal val="visible"/>
                                      </p:to>
                                    </p:set>
                                    <p:anim calcmode="lin" valueType="num">
                                      <p:cBhvr additive="base">
                                        <p:cTn id="37" dur="500" fill="hold"/>
                                        <p:tgtEl>
                                          <p:spTgt spid="109670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967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96714">
                                            <p:txEl>
                                              <p:pRg st="0" end="0"/>
                                            </p:txEl>
                                          </p:spTgt>
                                        </p:tgtEl>
                                        <p:attrNameLst>
                                          <p:attrName>style.visibility</p:attrName>
                                        </p:attrNameLst>
                                      </p:cBhvr>
                                      <p:to>
                                        <p:strVal val="visible"/>
                                      </p:to>
                                    </p:set>
                                    <p:anim calcmode="lin" valueType="num">
                                      <p:cBhvr additive="base">
                                        <p:cTn id="43" dur="500" fill="hold"/>
                                        <p:tgtEl>
                                          <p:spTgt spid="109671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967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96714">
                                            <p:txEl>
                                              <p:pRg st="1" end="1"/>
                                            </p:txEl>
                                          </p:spTgt>
                                        </p:tgtEl>
                                        <p:attrNameLst>
                                          <p:attrName>style.visibility</p:attrName>
                                        </p:attrNameLst>
                                      </p:cBhvr>
                                      <p:to>
                                        <p:strVal val="visible"/>
                                      </p:to>
                                    </p:set>
                                    <p:anim calcmode="lin" valueType="num">
                                      <p:cBhvr additive="base">
                                        <p:cTn id="49" dur="500" fill="hold"/>
                                        <p:tgtEl>
                                          <p:spTgt spid="109671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967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96714">
                                            <p:txEl>
                                              <p:pRg st="2" end="2"/>
                                            </p:txEl>
                                          </p:spTgt>
                                        </p:tgtEl>
                                        <p:attrNameLst>
                                          <p:attrName>style.visibility</p:attrName>
                                        </p:attrNameLst>
                                      </p:cBhvr>
                                      <p:to>
                                        <p:strVal val="visible"/>
                                      </p:to>
                                    </p:set>
                                    <p:anim calcmode="lin" valueType="num">
                                      <p:cBhvr additive="base">
                                        <p:cTn id="55" dur="500" fill="hold"/>
                                        <p:tgtEl>
                                          <p:spTgt spid="109671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967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39" name="Rectangle 39"/>
          <p:cNvSpPr>
            <a:spLocks noChangeArrowheads="1"/>
          </p:cNvSpPr>
          <p:nvPr/>
        </p:nvSpPr>
        <p:spPr bwMode="auto">
          <a:xfrm>
            <a:off x="684213" y="4867275"/>
            <a:ext cx="7772400" cy="1990725"/>
          </a:xfrm>
          <a:prstGeom prst="rect">
            <a:avLst/>
          </a:prstGeom>
          <a:solidFill>
            <a:srgbClr val="FFFFCC"/>
          </a:solidFill>
          <a:ln w="9525">
            <a:noFill/>
            <a:miter lim="800000"/>
            <a:headEnd/>
            <a:tailEnd/>
          </a:ln>
        </p:spPr>
        <p:txBody>
          <a:bodyPr/>
          <a:lstStyle/>
          <a:p>
            <a:pPr>
              <a:spcBef>
                <a:spcPct val="20000"/>
              </a:spcBef>
              <a:defRPr/>
            </a:pPr>
            <a:r>
              <a:rPr lang="en-US" sz="2400" dirty="0">
                <a:latin typeface="+mn-lt"/>
                <a:sym typeface="Symbol" pitchFamily="18" charset="2"/>
              </a:rPr>
              <a:t>EXAMPLE:  Label the reactants and the products in the following nuclear reaction: 2(</a:t>
            </a:r>
            <a:r>
              <a:rPr lang="en-US" sz="2400" baseline="30000" dirty="0">
                <a:latin typeface="+mn-lt"/>
                <a:sym typeface="Symbol" pitchFamily="18" charset="2"/>
              </a:rPr>
              <a:t>1</a:t>
            </a:r>
            <a:r>
              <a:rPr lang="en-US" sz="2400" dirty="0">
                <a:latin typeface="+mn-lt"/>
                <a:sym typeface="Symbol" pitchFamily="18" charset="2"/>
              </a:rPr>
              <a:t>H) + 2n  </a:t>
            </a:r>
            <a:r>
              <a:rPr lang="en-US" sz="2400" baseline="30000" dirty="0">
                <a:latin typeface="+mn-lt"/>
                <a:sym typeface="Symbol" pitchFamily="18" charset="2"/>
              </a:rPr>
              <a:t>4</a:t>
            </a:r>
            <a:r>
              <a:rPr lang="en-US" sz="2400" dirty="0">
                <a:latin typeface="+mn-lt"/>
                <a:sym typeface="Symbol" pitchFamily="18" charset="2"/>
              </a:rPr>
              <a:t>He.</a:t>
            </a:r>
          </a:p>
          <a:p>
            <a:pPr>
              <a:spcBef>
                <a:spcPct val="20000"/>
              </a:spcBef>
              <a:defRPr/>
            </a:pPr>
            <a:r>
              <a:rPr lang="en-US" sz="2400" dirty="0">
                <a:latin typeface="+mn-lt"/>
                <a:sym typeface="Symbol" pitchFamily="18" charset="2"/>
              </a:rPr>
              <a:t>SOLUTION:</a:t>
            </a:r>
          </a:p>
          <a:p>
            <a:pPr>
              <a:spcBef>
                <a:spcPct val="20000"/>
              </a:spcBef>
              <a:defRPr/>
            </a:pPr>
            <a:r>
              <a:rPr lang="en-US" sz="2400" dirty="0">
                <a:latin typeface="+mn-lt"/>
                <a:sym typeface="Symbol" pitchFamily="18" charset="2"/>
              </a:rPr>
              <a:t>            	</a:t>
            </a:r>
          </a:p>
        </p:txBody>
      </p:sp>
      <p:sp>
        <p:nvSpPr>
          <p:cNvPr id="1100802" name="Rectangle 2"/>
          <p:cNvSpPr>
            <a:spLocks noChangeArrowheads="1"/>
          </p:cNvSpPr>
          <p:nvPr/>
        </p:nvSpPr>
        <p:spPr bwMode="auto">
          <a:xfrm>
            <a:off x="685800" y="1549400"/>
            <a:ext cx="7772400" cy="3346450"/>
          </a:xfrm>
          <a:prstGeom prst="rect">
            <a:avLst/>
          </a:prstGeom>
          <a:solidFill>
            <a:srgbClr val="EAEAEA"/>
          </a:solidFill>
          <a:ln w="9525">
            <a:noFill/>
            <a:miter lim="800000"/>
            <a:headEnd/>
            <a:tailEnd/>
          </a:ln>
        </p:spPr>
        <p:txBody>
          <a:bodyPr/>
          <a:lstStyle/>
          <a:p>
            <a:pPr>
              <a:spcBef>
                <a:spcPct val="20000"/>
              </a:spcBef>
            </a:pPr>
            <a:r>
              <a:rPr lang="en-US" altLang="en-US" sz="2400" i="1" dirty="0">
                <a:solidFill>
                  <a:srgbClr val="2D2D8A"/>
                </a:solidFill>
                <a:latin typeface="Arial" charset="0"/>
                <a:ea typeface="Segoe UI" pitchFamily="34" charset="0"/>
                <a:cs typeface="Arial" charset="0"/>
              </a:rPr>
              <a:t>Mass defect and nuclear binding energy</a:t>
            </a:r>
            <a:endParaRPr lang="en-US" sz="2400" i="1" dirty="0">
              <a:solidFill>
                <a:srgbClr val="000000"/>
              </a:solidFill>
              <a:latin typeface="Arial" charset="0"/>
              <a:ea typeface="Segoe UI" pitchFamily="34" charset="0"/>
              <a:cs typeface="Times New Roman" pitchFamily="18" charset="0"/>
            </a:endParaRPr>
          </a:p>
          <a:p>
            <a:pPr>
              <a:spcBef>
                <a:spcPct val="20000"/>
              </a:spcBef>
            </a:pPr>
            <a:r>
              <a:rPr lang="en-US" sz="2400" dirty="0">
                <a:solidFill>
                  <a:srgbClr val="000000"/>
                </a:solidFill>
                <a:latin typeface="Arial" charset="0"/>
                <a:ea typeface="Segoe UI" pitchFamily="34" charset="0"/>
                <a:cs typeface="Times New Roman" pitchFamily="18" charset="0"/>
                <a:sym typeface="Symbol" pitchFamily="18" charset="2"/>
              </a:rPr>
              <a:t></a:t>
            </a:r>
            <a:r>
              <a:rPr lang="en-US" sz="2400" dirty="0">
                <a:solidFill>
                  <a:srgbClr val="000000"/>
                </a:solidFill>
                <a:latin typeface="Arial" charset="0"/>
                <a:ea typeface="Segoe UI" pitchFamily="34" charset="0"/>
                <a:cs typeface="Times New Roman" pitchFamily="18" charset="0"/>
              </a:rPr>
              <a:t>Finding the </a:t>
            </a:r>
            <a:r>
              <a:rPr lang="en-US" sz="2400" b="1" dirty="0" smtClean="0">
                <a:solidFill>
                  <a:srgbClr val="000000"/>
                </a:solidFill>
                <a:latin typeface="Arial" charset="0"/>
                <a:ea typeface="Segoe UI" pitchFamily="34" charset="0"/>
                <a:cs typeface="Times New Roman" pitchFamily="18" charset="0"/>
              </a:rPr>
              <a:t>_____________ </a:t>
            </a:r>
            <a:r>
              <a:rPr lang="en-US" sz="2400" dirty="0" smtClean="0">
                <a:solidFill>
                  <a:srgbClr val="000000"/>
                </a:solidFill>
                <a:latin typeface="Arial" charset="0"/>
                <a:ea typeface="Segoe UI" pitchFamily="34" charset="0"/>
                <a:cs typeface="Times New Roman" pitchFamily="18" charset="0"/>
              </a:rPr>
              <a:t>of </a:t>
            </a:r>
            <a:r>
              <a:rPr lang="en-US" sz="2400" dirty="0">
                <a:solidFill>
                  <a:srgbClr val="000000"/>
                </a:solidFill>
                <a:latin typeface="Arial" charset="0"/>
                <a:ea typeface="Segoe UI" pitchFamily="34" charset="0"/>
                <a:cs typeface="Times New Roman" pitchFamily="18" charset="0"/>
              </a:rPr>
              <a:t>a nuclear reaction takes three steps:</a:t>
            </a:r>
          </a:p>
          <a:p>
            <a:pPr>
              <a:spcBef>
                <a:spcPct val="20000"/>
              </a:spcBef>
            </a:pPr>
            <a:r>
              <a:rPr lang="en-US" sz="2400" dirty="0">
                <a:solidFill>
                  <a:srgbClr val="000000"/>
                </a:solidFill>
                <a:latin typeface="Arial" charset="0"/>
                <a:ea typeface="Segoe UI" pitchFamily="34" charset="0"/>
                <a:cs typeface="Times New Roman" pitchFamily="18" charset="0"/>
              </a:rPr>
              <a:t>(1) Find the mass of the reactants.</a:t>
            </a:r>
          </a:p>
          <a:p>
            <a:pPr>
              <a:spcBef>
                <a:spcPct val="20000"/>
              </a:spcBef>
            </a:pPr>
            <a:r>
              <a:rPr lang="en-US" sz="2400" dirty="0">
                <a:solidFill>
                  <a:srgbClr val="000000"/>
                </a:solidFill>
                <a:latin typeface="Arial" charset="0"/>
                <a:ea typeface="Segoe UI" pitchFamily="34" charset="0"/>
                <a:cs typeface="Times New Roman" pitchFamily="18" charset="0"/>
              </a:rPr>
              <a:t>(2) Find the mass of the products.</a:t>
            </a:r>
          </a:p>
          <a:p>
            <a:pPr>
              <a:spcBef>
                <a:spcPct val="20000"/>
              </a:spcBef>
            </a:pPr>
            <a:r>
              <a:rPr lang="en-US" sz="2400" dirty="0">
                <a:solidFill>
                  <a:srgbClr val="000000"/>
                </a:solidFill>
                <a:latin typeface="Arial" charset="0"/>
                <a:ea typeface="Segoe UI" pitchFamily="34" charset="0"/>
                <a:cs typeface="Times New Roman" pitchFamily="18" charset="0"/>
              </a:rPr>
              <a:t>(3) Find the difference in mass.</a:t>
            </a:r>
          </a:p>
          <a:p>
            <a:pPr>
              <a:spcBef>
                <a:spcPct val="20000"/>
              </a:spcBef>
            </a:pPr>
            <a:r>
              <a:rPr lang="en-US" sz="2400" dirty="0">
                <a:solidFill>
                  <a:srgbClr val="000000"/>
                </a:solidFill>
                <a:latin typeface="Arial" charset="0"/>
                <a:ea typeface="Segoe UI" pitchFamily="34" charset="0"/>
                <a:cs typeface="Times New Roman" pitchFamily="18" charset="0"/>
                <a:sym typeface="Symbol" pitchFamily="18" charset="2"/>
              </a:rPr>
              <a:t></a:t>
            </a:r>
            <a:r>
              <a:rPr lang="en-US" sz="2400" dirty="0">
                <a:solidFill>
                  <a:srgbClr val="000000"/>
                </a:solidFill>
                <a:latin typeface="Arial" charset="0"/>
                <a:ea typeface="Segoe UI" pitchFamily="34" charset="0"/>
                <a:cs typeface="Times New Roman" pitchFamily="18" charset="0"/>
              </a:rPr>
              <a:t>The difference in mass between the reactants and the products is called the </a:t>
            </a:r>
            <a:r>
              <a:rPr lang="en-US" sz="2400" b="1" dirty="0" smtClean="0">
                <a:solidFill>
                  <a:srgbClr val="000000"/>
                </a:solidFill>
                <a:latin typeface="Arial" charset="0"/>
                <a:ea typeface="Segoe UI" pitchFamily="34" charset="0"/>
                <a:cs typeface="Times New Roman" pitchFamily="18" charset="0"/>
              </a:rPr>
              <a:t>___________________</a:t>
            </a:r>
            <a:r>
              <a:rPr lang="en-US" sz="2400" dirty="0" smtClean="0">
                <a:solidFill>
                  <a:srgbClr val="000000"/>
                </a:solidFill>
                <a:latin typeface="Arial" charset="0"/>
                <a:ea typeface="Segoe UI" pitchFamily="34" charset="0"/>
                <a:cs typeface="Times New Roman" pitchFamily="18" charset="0"/>
              </a:rPr>
              <a:t>. </a:t>
            </a:r>
            <a:r>
              <a:rPr lang="en-US" sz="2400" dirty="0">
                <a:solidFill>
                  <a:srgbClr val="000000"/>
                </a:solidFill>
                <a:latin typeface="Arial" charset="0"/>
                <a:ea typeface="Segoe UI" pitchFamily="34" charset="0"/>
                <a:cs typeface="Times New Roman" pitchFamily="18" charset="0"/>
              </a:rPr>
              <a:t>	</a:t>
            </a:r>
            <a:endParaRPr lang="en-US" sz="2400" dirty="0">
              <a:solidFill>
                <a:srgbClr val="000000"/>
              </a:solidFill>
              <a:latin typeface="Arial" charset="0"/>
              <a:ea typeface="Segoe UI" pitchFamily="34" charset="0"/>
              <a:cs typeface="Times New Roman" pitchFamily="18" charset="0"/>
              <a:sym typeface="Symbol" pitchFamily="18" charset="2"/>
            </a:endParaRPr>
          </a:p>
        </p:txBody>
      </p:sp>
      <p:sp>
        <p:nvSpPr>
          <p:cNvPr id="20484" name="Rectangle 3"/>
          <p:cNvSpPr>
            <a:spLocks noGrp="1" noChangeArrowheads="1"/>
          </p:cNvSpPr>
          <p:nvPr>
            <p:ph type="ctrTitle"/>
          </p:nvPr>
        </p:nvSpPr>
        <p:spPr>
          <a:xfrm>
            <a:off x="685800" y="533400"/>
            <a:ext cx="8120063"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0802">
                                            <p:txEl>
                                              <p:pRg st="1" end="1"/>
                                            </p:txEl>
                                          </p:spTgt>
                                        </p:tgtEl>
                                        <p:attrNameLst>
                                          <p:attrName>style.visibility</p:attrName>
                                        </p:attrNameLst>
                                      </p:cBhvr>
                                      <p:to>
                                        <p:strVal val="visible"/>
                                      </p:to>
                                    </p:set>
                                    <p:anim calcmode="lin" valueType="num">
                                      <p:cBhvr additive="base">
                                        <p:cTn id="7" dur="500" fill="hold"/>
                                        <p:tgtEl>
                                          <p:spTgt spid="11008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08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0802">
                                            <p:txEl>
                                              <p:pRg st="2" end="2"/>
                                            </p:txEl>
                                          </p:spTgt>
                                        </p:tgtEl>
                                        <p:attrNameLst>
                                          <p:attrName>style.visibility</p:attrName>
                                        </p:attrNameLst>
                                      </p:cBhvr>
                                      <p:to>
                                        <p:strVal val="visible"/>
                                      </p:to>
                                    </p:set>
                                    <p:anim calcmode="lin" valueType="num">
                                      <p:cBhvr additive="base">
                                        <p:cTn id="13" dur="500" fill="hold"/>
                                        <p:tgtEl>
                                          <p:spTgt spid="11008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08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00802">
                                            <p:txEl>
                                              <p:pRg st="3" end="3"/>
                                            </p:txEl>
                                          </p:spTgt>
                                        </p:tgtEl>
                                        <p:attrNameLst>
                                          <p:attrName>style.visibility</p:attrName>
                                        </p:attrNameLst>
                                      </p:cBhvr>
                                      <p:to>
                                        <p:strVal val="visible"/>
                                      </p:to>
                                    </p:set>
                                    <p:anim calcmode="lin" valueType="num">
                                      <p:cBhvr additive="base">
                                        <p:cTn id="19" dur="500" fill="hold"/>
                                        <p:tgtEl>
                                          <p:spTgt spid="110080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008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00802">
                                            <p:txEl>
                                              <p:pRg st="4" end="4"/>
                                            </p:txEl>
                                          </p:spTgt>
                                        </p:tgtEl>
                                        <p:attrNameLst>
                                          <p:attrName>style.visibility</p:attrName>
                                        </p:attrNameLst>
                                      </p:cBhvr>
                                      <p:to>
                                        <p:strVal val="visible"/>
                                      </p:to>
                                    </p:set>
                                    <p:anim calcmode="lin" valueType="num">
                                      <p:cBhvr additive="base">
                                        <p:cTn id="25" dur="500" fill="hold"/>
                                        <p:tgtEl>
                                          <p:spTgt spid="110080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008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00802">
                                            <p:txEl>
                                              <p:pRg st="5" end="5"/>
                                            </p:txEl>
                                          </p:spTgt>
                                        </p:tgtEl>
                                        <p:attrNameLst>
                                          <p:attrName>style.visibility</p:attrName>
                                        </p:attrNameLst>
                                      </p:cBhvr>
                                      <p:to>
                                        <p:strVal val="visible"/>
                                      </p:to>
                                    </p:set>
                                    <p:anim calcmode="lin" valueType="num">
                                      <p:cBhvr additive="base">
                                        <p:cTn id="31" dur="500" fill="hold"/>
                                        <p:tgtEl>
                                          <p:spTgt spid="110080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008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00839">
                                            <p:txEl>
                                              <p:pRg st="0" end="0"/>
                                            </p:txEl>
                                          </p:spTgt>
                                        </p:tgtEl>
                                        <p:attrNameLst>
                                          <p:attrName>style.visibility</p:attrName>
                                        </p:attrNameLst>
                                      </p:cBhvr>
                                      <p:to>
                                        <p:strVal val="visible"/>
                                      </p:to>
                                    </p:set>
                                    <p:anim calcmode="lin" valueType="num">
                                      <p:cBhvr additive="base">
                                        <p:cTn id="37" dur="500" fill="hold"/>
                                        <p:tgtEl>
                                          <p:spTgt spid="110083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008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00839">
                                            <p:txEl>
                                              <p:pRg st="1" end="1"/>
                                            </p:txEl>
                                          </p:spTgt>
                                        </p:tgtEl>
                                        <p:attrNameLst>
                                          <p:attrName>style.visibility</p:attrName>
                                        </p:attrNameLst>
                                      </p:cBhvr>
                                      <p:to>
                                        <p:strVal val="visible"/>
                                      </p:to>
                                    </p:set>
                                    <p:anim calcmode="lin" valueType="num">
                                      <p:cBhvr additive="base">
                                        <p:cTn id="43" dur="500" fill="hold"/>
                                        <p:tgtEl>
                                          <p:spTgt spid="1100839">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0083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00839">
                                            <p:txEl>
                                              <p:pRg st="2" end="2"/>
                                            </p:txEl>
                                          </p:spTgt>
                                        </p:tgtEl>
                                        <p:attrNameLst>
                                          <p:attrName>style.visibility</p:attrName>
                                        </p:attrNameLst>
                                      </p:cBhvr>
                                      <p:to>
                                        <p:strVal val="visible"/>
                                      </p:to>
                                    </p:set>
                                    <p:anim calcmode="lin" valueType="num">
                                      <p:cBhvr additive="base">
                                        <p:cTn id="49" dur="500" fill="hold"/>
                                        <p:tgtEl>
                                          <p:spTgt spid="1100839">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0083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033963"/>
          </a:xfrm>
          <a:prstGeom prst="rect">
            <a:avLst/>
          </a:prstGeom>
          <a:solidFill>
            <a:srgbClr val="EAEAEA"/>
          </a:solidFill>
          <a:ln w="9525">
            <a:noFill/>
            <a:miter lim="800000"/>
            <a:headEnd/>
            <a:tailEnd/>
          </a:ln>
        </p:spPr>
        <p:txBody>
          <a:bodyPr/>
          <a:lstStyle/>
          <a:p>
            <a:pPr marL="625475" indent="-625475" eaLnBrk="0" hangingPunct="0">
              <a:spcBef>
                <a:spcPct val="20000"/>
              </a:spcBef>
              <a:defRPr/>
            </a:pPr>
            <a:r>
              <a:rPr lang="en-US" altLang="en-US" sz="2400" b="1" dirty="0">
                <a:solidFill>
                  <a:schemeClr val="accent6"/>
                </a:solidFill>
                <a:latin typeface="+mn-lt"/>
                <a:ea typeface="Segoe UI" pitchFamily="34" charset="0"/>
                <a:cs typeface="Arial" charset="0"/>
              </a:rPr>
              <a:t>Understandings: </a:t>
            </a:r>
          </a:p>
          <a:p>
            <a:pPr marL="625475" indent="-625475" eaLnBrk="0" hangingPunct="0">
              <a:spcBef>
                <a:spcPct val="20000"/>
              </a:spcBef>
              <a:defRPr/>
            </a:pPr>
            <a:r>
              <a:rPr lang="en-US" altLang="en-US" sz="2400" dirty="0">
                <a:solidFill>
                  <a:schemeClr val="accent6"/>
                </a:solidFill>
                <a:latin typeface="+mn-lt"/>
                <a:ea typeface="Segoe UI" pitchFamily="34" charset="0"/>
                <a:cs typeface="Arial" charset="0"/>
              </a:rPr>
              <a:t>• The unified atomic mass unit </a:t>
            </a:r>
          </a:p>
          <a:p>
            <a:pPr marL="625475" indent="-625475" eaLnBrk="0" hangingPunct="0">
              <a:spcBef>
                <a:spcPct val="20000"/>
              </a:spcBef>
              <a:defRPr/>
            </a:pPr>
            <a:r>
              <a:rPr lang="en-US" altLang="en-US" sz="2400" dirty="0">
                <a:solidFill>
                  <a:schemeClr val="accent6"/>
                </a:solidFill>
                <a:latin typeface="+mn-lt"/>
                <a:ea typeface="Segoe UI" pitchFamily="34" charset="0"/>
                <a:cs typeface="Arial" charset="0"/>
              </a:rPr>
              <a:t>• Mass defect and nuclear binding energy </a:t>
            </a:r>
          </a:p>
          <a:p>
            <a:pPr marL="625475" indent="-625475" eaLnBrk="0" hangingPunct="0">
              <a:spcBef>
                <a:spcPct val="20000"/>
              </a:spcBef>
              <a:defRPr/>
            </a:pPr>
            <a:r>
              <a:rPr lang="en-US" altLang="en-US" sz="2400" dirty="0">
                <a:solidFill>
                  <a:schemeClr val="accent6"/>
                </a:solidFill>
                <a:latin typeface="+mn-lt"/>
                <a:ea typeface="Segoe UI" pitchFamily="34" charset="0"/>
                <a:cs typeface="Arial" charset="0"/>
              </a:rPr>
              <a:t>• Nuclear fission and nuclear fusion </a:t>
            </a:r>
          </a:p>
          <a:p>
            <a:pPr marL="625475" indent="-625475" eaLnBrk="0" hangingPunct="0">
              <a:spcBef>
                <a:spcPct val="20000"/>
              </a:spcBef>
              <a:defRPr/>
            </a:pPr>
            <a:r>
              <a:rPr lang="en-US" altLang="en-US" sz="2400" b="1" dirty="0">
                <a:solidFill>
                  <a:schemeClr val="accent6"/>
                </a:solidFill>
                <a:latin typeface="+mn-lt"/>
                <a:ea typeface="Segoe UI" pitchFamily="34" charset="0"/>
                <a:cs typeface="Arial" charset="0"/>
              </a:rPr>
              <a:t>Applications and skills: </a:t>
            </a:r>
          </a:p>
          <a:p>
            <a:pPr marL="625475" indent="-625475" eaLnBrk="0" hangingPunct="0">
              <a:spcBef>
                <a:spcPct val="20000"/>
              </a:spcBef>
              <a:defRPr/>
            </a:pPr>
            <a:r>
              <a:rPr lang="en-US" altLang="en-US" sz="2400" dirty="0">
                <a:solidFill>
                  <a:schemeClr val="accent6"/>
                </a:solidFill>
                <a:latin typeface="+mn-lt"/>
                <a:ea typeface="Segoe UI" pitchFamily="34" charset="0"/>
                <a:cs typeface="Arial" charset="0"/>
              </a:rPr>
              <a:t>• Solving problems involving mass defect and binding energy </a:t>
            </a:r>
          </a:p>
          <a:p>
            <a:pPr marL="625475" indent="-625475" eaLnBrk="0" hangingPunct="0">
              <a:spcBef>
                <a:spcPct val="20000"/>
              </a:spcBef>
              <a:defRPr/>
            </a:pPr>
            <a:r>
              <a:rPr lang="en-US" altLang="en-US" sz="2400" dirty="0">
                <a:solidFill>
                  <a:schemeClr val="accent6"/>
                </a:solidFill>
                <a:latin typeface="+mn-lt"/>
                <a:ea typeface="Segoe UI" pitchFamily="34" charset="0"/>
                <a:cs typeface="Arial" charset="0"/>
              </a:rPr>
              <a:t>• Solving problems involving the energy released in radioactive decay, nuclear fission and fusion </a:t>
            </a:r>
          </a:p>
          <a:p>
            <a:pPr marL="625475" indent="-625475" eaLnBrk="0" hangingPunct="0">
              <a:spcBef>
                <a:spcPct val="20000"/>
              </a:spcBef>
              <a:defRPr/>
            </a:pPr>
            <a:r>
              <a:rPr lang="en-US" altLang="en-US" sz="2400" dirty="0">
                <a:solidFill>
                  <a:schemeClr val="accent6"/>
                </a:solidFill>
                <a:latin typeface="+mn-lt"/>
                <a:ea typeface="Segoe UI" pitchFamily="34" charset="0"/>
                <a:cs typeface="Arial" charset="0"/>
              </a:rPr>
              <a:t>• Sketching and interpreting the general shape of the curve of average binding energy per nucleon against nucleon number </a:t>
            </a:r>
          </a:p>
        </p:txBody>
      </p:sp>
      <p:sp>
        <p:nvSpPr>
          <p:cNvPr id="3075" name="Rectangle 118"/>
          <p:cNvSpPr>
            <a:spLocks noGrp="1" noChangeArrowheads="1"/>
          </p:cNvSpPr>
          <p:nvPr>
            <p:ph type="ctrTitle"/>
          </p:nvPr>
        </p:nvSpPr>
        <p:spPr>
          <a:xfrm>
            <a:off x="685800" y="533400"/>
            <a:ext cx="7985125" cy="896938"/>
          </a:xfrm>
        </p:spPr>
        <p:txBody>
          <a:bodyPr/>
          <a:lstStyle/>
          <a:p>
            <a:pPr algn="l" eaLnBrk="1" hangingPunct="1"/>
            <a:r>
              <a:rPr lang="en-US" altLang="en-US" sz="2800" b="1"/>
              <a:t>Topic 7: Atomic, nuclear and particle physics</a:t>
            </a:r>
            <a:br>
              <a:rPr lang="en-US" altLang="en-US" sz="2800" b="1"/>
            </a:br>
            <a:r>
              <a:rPr lang="en-US" altLang="en-US" sz="2800">
                <a:solidFill>
                  <a:schemeClr val="tx1"/>
                </a:solidFill>
              </a:rPr>
              <a:t>7.2 – Nuclear reactions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71" name="Rectangle 23"/>
          <p:cNvSpPr>
            <a:spLocks noChangeArrowheads="1"/>
          </p:cNvSpPr>
          <p:nvPr/>
        </p:nvSpPr>
        <p:spPr bwMode="auto">
          <a:xfrm>
            <a:off x="682625" y="6035675"/>
            <a:ext cx="7764463" cy="822325"/>
          </a:xfrm>
          <a:prstGeom prst="rect">
            <a:avLst/>
          </a:prstGeom>
          <a:solidFill>
            <a:srgbClr val="FFCCCC"/>
          </a:solidFill>
          <a:ln w="9525">
            <a:noFill/>
            <a:miter lim="800000"/>
            <a:headEnd/>
            <a:tailEnd/>
          </a:ln>
        </p:spPr>
        <p:txBody>
          <a:bodyPr/>
          <a:lstStyle/>
          <a:p>
            <a:pPr>
              <a:spcBef>
                <a:spcPct val="20000"/>
              </a:spcBef>
              <a:defRPr/>
            </a:pPr>
            <a:r>
              <a:rPr lang="en-US" sz="2400" b="1" i="1" dirty="0">
                <a:latin typeface="+mn-lt"/>
              </a:rPr>
              <a:t>FYI</a:t>
            </a:r>
          </a:p>
          <a:p>
            <a:pPr>
              <a:spcBef>
                <a:spcPct val="20000"/>
              </a:spcBef>
              <a:defRPr/>
            </a:pPr>
            <a:r>
              <a:rPr lang="en-US" sz="2400" b="1" dirty="0">
                <a:latin typeface="+mn-lt"/>
                <a:sym typeface="Symbol" pitchFamily="18" charset="2"/>
              </a:rPr>
              <a:t></a:t>
            </a:r>
            <a:r>
              <a:rPr lang="en-US" sz="2400" dirty="0" smtClean="0">
                <a:latin typeface="+mn-lt"/>
                <a:sym typeface="Symbol" pitchFamily="18" charset="2"/>
              </a:rPr>
              <a:t>Thus</a:t>
            </a:r>
            <a:endParaRPr lang="en-US" sz="2400" dirty="0">
              <a:latin typeface="+mn-lt"/>
              <a:sym typeface="Symbol" pitchFamily="18" charset="2"/>
            </a:endParaRPr>
          </a:p>
        </p:txBody>
      </p:sp>
      <p:sp>
        <p:nvSpPr>
          <p:cNvPr id="21507" name="Rectangle 2"/>
          <p:cNvSpPr>
            <a:spLocks noChangeArrowheads="1"/>
          </p:cNvSpPr>
          <p:nvPr/>
        </p:nvSpPr>
        <p:spPr bwMode="auto">
          <a:xfrm>
            <a:off x="685800" y="1549400"/>
            <a:ext cx="7772400" cy="461963"/>
          </a:xfrm>
          <a:prstGeom prst="rect">
            <a:avLst/>
          </a:prstGeom>
          <a:solidFill>
            <a:srgbClr val="EAEAEA"/>
          </a:solidFill>
          <a:ln w="9525">
            <a:noFill/>
            <a:miter lim="800000"/>
            <a:headEnd/>
            <a:tailEnd/>
          </a:ln>
        </p:spPr>
        <p:txBody>
          <a:bodyPr/>
          <a:lstStyle/>
          <a:p>
            <a:pPr>
              <a:spcBef>
                <a:spcPct val="20000"/>
              </a:spcBef>
            </a:pPr>
            <a:r>
              <a:rPr lang="en-US" altLang="en-US" sz="2400" i="1">
                <a:solidFill>
                  <a:srgbClr val="2D2D8A"/>
                </a:solidFill>
                <a:latin typeface="Arial" charset="0"/>
                <a:ea typeface="Segoe UI" pitchFamily="34" charset="0"/>
                <a:cs typeface="Arial" charset="0"/>
              </a:rPr>
              <a:t>Mass defect and nuclear binding energy</a:t>
            </a:r>
            <a:endParaRPr lang="en-US" sz="2400" i="1">
              <a:solidFill>
                <a:srgbClr val="000000"/>
              </a:solidFill>
              <a:latin typeface="Arial" charset="0"/>
              <a:ea typeface="Segoe UI" pitchFamily="34" charset="0"/>
              <a:cs typeface="Times New Roman" pitchFamily="18" charset="0"/>
            </a:endParaRPr>
          </a:p>
        </p:txBody>
      </p:sp>
      <p:sp>
        <p:nvSpPr>
          <p:cNvPr id="1102870" name="Rectangle 22"/>
          <p:cNvSpPr>
            <a:spLocks noChangeArrowheads="1"/>
          </p:cNvSpPr>
          <p:nvPr/>
        </p:nvSpPr>
        <p:spPr bwMode="auto">
          <a:xfrm>
            <a:off x="684213" y="1997075"/>
            <a:ext cx="7772400" cy="4108450"/>
          </a:xfrm>
          <a:prstGeom prst="rect">
            <a:avLst/>
          </a:prstGeom>
          <a:solidFill>
            <a:srgbClr val="FFFFCC"/>
          </a:solidFill>
          <a:ln w="9525">
            <a:noFill/>
            <a:miter lim="800000"/>
            <a:headEnd/>
            <a:tailEnd/>
          </a:ln>
        </p:spPr>
        <p:txBody>
          <a:bodyPr/>
          <a:lstStyle/>
          <a:p>
            <a:pPr>
              <a:spcBef>
                <a:spcPts val="300"/>
              </a:spcBef>
              <a:defRPr/>
            </a:pPr>
            <a:r>
              <a:rPr lang="en-US" sz="2400" dirty="0">
                <a:latin typeface="+mn-lt"/>
                <a:sym typeface="Symbol" pitchFamily="18" charset="2"/>
              </a:rPr>
              <a:t>EXAMPLE:  Using the table find the mass                                   defect in the following nuclear reaction:</a:t>
            </a:r>
          </a:p>
          <a:p>
            <a:pPr>
              <a:spcBef>
                <a:spcPts val="300"/>
              </a:spcBef>
              <a:defRPr/>
            </a:pPr>
            <a:r>
              <a:rPr lang="en-US" sz="2400" dirty="0">
                <a:latin typeface="+mn-lt"/>
                <a:sym typeface="Symbol" pitchFamily="18" charset="2"/>
              </a:rPr>
              <a:t>                    2(</a:t>
            </a:r>
            <a:r>
              <a:rPr lang="en-US" sz="2400" baseline="30000" dirty="0">
                <a:latin typeface="+mn-lt"/>
                <a:sym typeface="Symbol" pitchFamily="18" charset="2"/>
              </a:rPr>
              <a:t>1</a:t>
            </a:r>
            <a:r>
              <a:rPr lang="en-US" sz="2400" dirty="0">
                <a:latin typeface="+mn-lt"/>
                <a:sym typeface="Symbol" pitchFamily="18" charset="2"/>
              </a:rPr>
              <a:t>H) + 2n  </a:t>
            </a:r>
            <a:r>
              <a:rPr lang="en-US" sz="2400" baseline="30000" dirty="0">
                <a:latin typeface="+mn-lt"/>
                <a:sym typeface="Symbol" pitchFamily="18" charset="2"/>
              </a:rPr>
              <a:t>4</a:t>
            </a:r>
            <a:r>
              <a:rPr lang="en-US" sz="2400" dirty="0">
                <a:latin typeface="+mn-lt"/>
                <a:sym typeface="Symbol" pitchFamily="18" charset="2"/>
              </a:rPr>
              <a:t>He.</a:t>
            </a:r>
          </a:p>
          <a:p>
            <a:pPr>
              <a:spcBef>
                <a:spcPts val="300"/>
              </a:spcBef>
              <a:defRPr/>
            </a:pPr>
            <a:r>
              <a:rPr lang="en-US" sz="2400" dirty="0">
                <a:latin typeface="+mn-lt"/>
                <a:sym typeface="Symbol" pitchFamily="18" charset="2"/>
              </a:rPr>
              <a:t>SOLUTION: </a:t>
            </a:r>
          </a:p>
          <a:p>
            <a:pPr>
              <a:spcBef>
                <a:spcPts val="300"/>
              </a:spcBef>
              <a:defRPr/>
            </a:pPr>
            <a:r>
              <a:rPr lang="en-US" sz="2400" dirty="0">
                <a:latin typeface="+mn-lt"/>
                <a:sym typeface="Symbol" pitchFamily="18" charset="2"/>
              </a:rPr>
              <a:t>For the reactants </a:t>
            </a:r>
            <a:r>
              <a:rPr lang="en-US" sz="2400" baseline="30000" dirty="0">
                <a:latin typeface="+mn-lt"/>
                <a:sym typeface="Symbol" pitchFamily="18" charset="2"/>
              </a:rPr>
              <a:t>1</a:t>
            </a:r>
            <a:r>
              <a:rPr lang="en-US" sz="2400" dirty="0">
                <a:latin typeface="+mn-lt"/>
                <a:sym typeface="Symbol" pitchFamily="18" charset="2"/>
              </a:rPr>
              <a:t>H and n:</a:t>
            </a:r>
          </a:p>
          <a:p>
            <a:pPr>
              <a:spcBef>
                <a:spcPts val="300"/>
              </a:spcBef>
              <a:defRPr/>
            </a:pPr>
            <a:endParaRPr lang="en-US" sz="2400" dirty="0">
              <a:latin typeface="+mn-lt"/>
              <a:sym typeface="Symbol" pitchFamily="18" charset="2"/>
            </a:endParaRPr>
          </a:p>
          <a:p>
            <a:pPr>
              <a:spcBef>
                <a:spcPts val="300"/>
              </a:spcBef>
              <a:defRPr/>
            </a:pPr>
            <a:r>
              <a:rPr lang="en-US" sz="2400" dirty="0">
                <a:latin typeface="+mn-lt"/>
                <a:sym typeface="Symbol" pitchFamily="18" charset="2"/>
              </a:rPr>
              <a:t>For the single product </a:t>
            </a:r>
            <a:r>
              <a:rPr lang="en-US" sz="2400" baseline="30000" dirty="0">
                <a:latin typeface="+mn-lt"/>
                <a:sym typeface="Symbol" pitchFamily="18" charset="2"/>
              </a:rPr>
              <a:t>4</a:t>
            </a:r>
            <a:r>
              <a:rPr lang="en-US" sz="2400" dirty="0">
                <a:latin typeface="+mn-lt"/>
                <a:sym typeface="Symbol" pitchFamily="18" charset="2"/>
              </a:rPr>
              <a:t>He</a:t>
            </a:r>
            <a:r>
              <a:rPr lang="en-US" sz="2400" dirty="0" smtClean="0">
                <a:latin typeface="+mn-lt"/>
                <a:sym typeface="Symbol" pitchFamily="18" charset="2"/>
              </a:rPr>
              <a:t>:</a:t>
            </a:r>
            <a:endParaRPr lang="en-US" sz="2400" dirty="0">
              <a:latin typeface="+mn-lt"/>
              <a:sym typeface="Symbol" pitchFamily="18" charset="2"/>
            </a:endParaRPr>
          </a:p>
          <a:p>
            <a:pPr>
              <a:spcBef>
                <a:spcPts val="300"/>
              </a:spcBef>
              <a:defRPr/>
            </a:pPr>
            <a:r>
              <a:rPr lang="en-US" sz="2400" dirty="0">
                <a:latin typeface="+mn-lt"/>
                <a:sym typeface="Symbol" pitchFamily="18" charset="2"/>
              </a:rPr>
              <a:t>The mass defect:</a:t>
            </a:r>
          </a:p>
          <a:p>
            <a:pPr>
              <a:spcBef>
                <a:spcPts val="300"/>
              </a:spcBef>
              <a:defRPr/>
            </a:pPr>
            <a:endParaRPr lang="en-US" sz="2400" dirty="0">
              <a:latin typeface="+mn-lt"/>
              <a:sym typeface="Symbol" pitchFamily="18" charset="2"/>
            </a:endParaRPr>
          </a:p>
          <a:p>
            <a:pPr>
              <a:spcBef>
                <a:spcPts val="300"/>
              </a:spcBef>
              <a:defRPr/>
            </a:pPr>
            <a:endParaRPr lang="en-US" sz="2400" dirty="0">
              <a:latin typeface="+mn-lt"/>
              <a:sym typeface="Symbol" pitchFamily="18" charset="2"/>
            </a:endParaRPr>
          </a:p>
        </p:txBody>
      </p:sp>
      <p:sp>
        <p:nvSpPr>
          <p:cNvPr id="1102851" name="Rectangle 3"/>
          <p:cNvSpPr>
            <a:spLocks noChangeArrowheads="1"/>
          </p:cNvSpPr>
          <p:nvPr/>
        </p:nvSpPr>
        <p:spPr bwMode="auto">
          <a:xfrm>
            <a:off x="6491288" y="1376363"/>
            <a:ext cx="2568575" cy="262255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1510" name="Rectangle 4"/>
          <p:cNvSpPr>
            <a:spLocks noGrp="1" noChangeArrowheads="1"/>
          </p:cNvSpPr>
          <p:nvPr>
            <p:ph type="ctrTitle"/>
          </p:nvPr>
        </p:nvSpPr>
        <p:spPr>
          <a:xfrm>
            <a:off x="685800" y="533400"/>
            <a:ext cx="8191500"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
        <p:nvSpPr>
          <p:cNvPr id="1102853" name="Text Box 5"/>
          <p:cNvSpPr txBox="1">
            <a:spLocks noChangeArrowheads="1"/>
          </p:cNvSpPr>
          <p:nvPr/>
        </p:nvSpPr>
        <p:spPr bwMode="auto">
          <a:xfrm>
            <a:off x="6491288" y="1371600"/>
            <a:ext cx="2560637" cy="376238"/>
          </a:xfrm>
          <a:prstGeom prst="rect">
            <a:avLst/>
          </a:prstGeom>
          <a:solidFill>
            <a:srgbClr val="3399FF"/>
          </a:solidFill>
          <a:ln w="9525">
            <a:solidFill>
              <a:schemeClr val="tx1"/>
            </a:solidFill>
            <a:miter lim="800000"/>
            <a:headEnd/>
            <a:tailEnd/>
          </a:ln>
        </p:spPr>
        <p:txBody>
          <a:bodyPr>
            <a:spAutoFit/>
          </a:bodyPr>
          <a:lstStyle/>
          <a:p>
            <a:pPr algn="ctr"/>
            <a:r>
              <a:rPr lang="en-US" sz="1800">
                <a:solidFill>
                  <a:schemeClr val="bg1"/>
                </a:solidFill>
                <a:latin typeface="Arial" charset="0"/>
              </a:rPr>
              <a:t>Particle Masses</a:t>
            </a:r>
          </a:p>
        </p:txBody>
      </p:sp>
      <p:sp>
        <p:nvSpPr>
          <p:cNvPr id="1102854" name="Text Box 6"/>
          <p:cNvSpPr txBox="1">
            <a:spLocks noChangeArrowheads="1"/>
          </p:cNvSpPr>
          <p:nvPr/>
        </p:nvSpPr>
        <p:spPr bwMode="auto">
          <a:xfrm>
            <a:off x="6492875" y="1747838"/>
            <a:ext cx="1281113" cy="376237"/>
          </a:xfrm>
          <a:prstGeom prst="rect">
            <a:avLst/>
          </a:prstGeom>
          <a:solidFill>
            <a:srgbClr val="FFCC99"/>
          </a:solidFill>
          <a:ln w="9525">
            <a:solidFill>
              <a:schemeClr val="tx1"/>
            </a:solidFill>
            <a:miter lim="800000"/>
            <a:headEnd/>
            <a:tailEnd/>
          </a:ln>
        </p:spPr>
        <p:txBody>
          <a:bodyPr>
            <a:spAutoFit/>
          </a:bodyPr>
          <a:lstStyle/>
          <a:p>
            <a:r>
              <a:rPr lang="en-US" sz="1800">
                <a:latin typeface="Arial" charset="0"/>
              </a:rPr>
              <a:t>Particle</a:t>
            </a:r>
          </a:p>
        </p:txBody>
      </p:sp>
      <p:sp>
        <p:nvSpPr>
          <p:cNvPr id="1102855" name="Text Box 7"/>
          <p:cNvSpPr txBox="1">
            <a:spLocks noChangeArrowheads="1"/>
          </p:cNvSpPr>
          <p:nvPr/>
        </p:nvSpPr>
        <p:spPr bwMode="auto">
          <a:xfrm>
            <a:off x="7772400" y="1747838"/>
            <a:ext cx="1281113" cy="376237"/>
          </a:xfrm>
          <a:prstGeom prst="rect">
            <a:avLst/>
          </a:prstGeom>
          <a:solidFill>
            <a:srgbClr val="FFCC99"/>
          </a:solidFill>
          <a:ln w="9525">
            <a:solidFill>
              <a:schemeClr val="tx1"/>
            </a:solidFill>
            <a:miter lim="800000"/>
            <a:headEnd/>
            <a:tailEnd/>
          </a:ln>
        </p:spPr>
        <p:txBody>
          <a:bodyPr>
            <a:spAutoFit/>
          </a:bodyPr>
          <a:lstStyle/>
          <a:p>
            <a:r>
              <a:rPr lang="en-US" sz="1800">
                <a:latin typeface="Arial" charset="0"/>
              </a:rPr>
              <a:t>Mass (u)</a:t>
            </a:r>
          </a:p>
        </p:txBody>
      </p:sp>
      <p:sp>
        <p:nvSpPr>
          <p:cNvPr id="1102858" name="Text Box 10"/>
          <p:cNvSpPr txBox="1">
            <a:spLocks noChangeArrowheads="1"/>
          </p:cNvSpPr>
          <p:nvPr/>
        </p:nvSpPr>
        <p:spPr bwMode="auto">
          <a:xfrm>
            <a:off x="6492875" y="2119313"/>
            <a:ext cx="1281113" cy="376237"/>
          </a:xfrm>
          <a:prstGeom prst="rect">
            <a:avLst/>
          </a:prstGeom>
          <a:noFill/>
          <a:ln w="9525">
            <a:solidFill>
              <a:schemeClr val="tx1"/>
            </a:solidFill>
            <a:miter lim="800000"/>
            <a:headEnd/>
            <a:tailEnd/>
          </a:ln>
        </p:spPr>
        <p:txBody>
          <a:bodyPr>
            <a:spAutoFit/>
          </a:bodyPr>
          <a:lstStyle/>
          <a:p>
            <a:r>
              <a:rPr lang="en-US" sz="1800">
                <a:latin typeface="Arial" charset="0"/>
              </a:rPr>
              <a:t>Electron</a:t>
            </a:r>
          </a:p>
        </p:txBody>
      </p:sp>
      <p:sp>
        <p:nvSpPr>
          <p:cNvPr id="1102859" name="Text Box 11"/>
          <p:cNvSpPr txBox="1">
            <a:spLocks noChangeArrowheads="1"/>
          </p:cNvSpPr>
          <p:nvPr/>
        </p:nvSpPr>
        <p:spPr bwMode="auto">
          <a:xfrm>
            <a:off x="7772400" y="2119313"/>
            <a:ext cx="1281113" cy="376237"/>
          </a:xfrm>
          <a:prstGeom prst="rect">
            <a:avLst/>
          </a:prstGeom>
          <a:noFill/>
          <a:ln w="9525">
            <a:solidFill>
              <a:schemeClr val="tx1"/>
            </a:solidFill>
            <a:miter lim="800000"/>
            <a:headEnd/>
            <a:tailEnd/>
          </a:ln>
        </p:spPr>
        <p:txBody>
          <a:bodyPr>
            <a:spAutoFit/>
          </a:bodyPr>
          <a:lstStyle/>
          <a:p>
            <a:r>
              <a:rPr lang="en-US" sz="1800">
                <a:latin typeface="Arial" charset="0"/>
              </a:rPr>
              <a:t>0.000548</a:t>
            </a:r>
          </a:p>
        </p:txBody>
      </p:sp>
      <p:sp>
        <p:nvSpPr>
          <p:cNvPr id="1102860" name="Text Box 12"/>
          <p:cNvSpPr txBox="1">
            <a:spLocks noChangeArrowheads="1"/>
          </p:cNvSpPr>
          <p:nvPr/>
        </p:nvSpPr>
        <p:spPr bwMode="auto">
          <a:xfrm>
            <a:off x="6492875" y="2495550"/>
            <a:ext cx="1281113" cy="376238"/>
          </a:xfrm>
          <a:prstGeom prst="rect">
            <a:avLst/>
          </a:prstGeom>
          <a:noFill/>
          <a:ln w="9525">
            <a:solidFill>
              <a:schemeClr val="tx1"/>
            </a:solidFill>
            <a:miter lim="800000"/>
            <a:headEnd/>
            <a:tailEnd/>
          </a:ln>
        </p:spPr>
        <p:txBody>
          <a:bodyPr>
            <a:spAutoFit/>
          </a:bodyPr>
          <a:lstStyle/>
          <a:p>
            <a:r>
              <a:rPr lang="en-US" sz="1800">
                <a:latin typeface="Arial" charset="0"/>
              </a:rPr>
              <a:t>Proton</a:t>
            </a:r>
          </a:p>
        </p:txBody>
      </p:sp>
      <p:sp>
        <p:nvSpPr>
          <p:cNvPr id="1102861" name="Text Box 13"/>
          <p:cNvSpPr txBox="1">
            <a:spLocks noChangeArrowheads="1"/>
          </p:cNvSpPr>
          <p:nvPr/>
        </p:nvSpPr>
        <p:spPr bwMode="auto">
          <a:xfrm>
            <a:off x="7772400" y="2495550"/>
            <a:ext cx="1281113" cy="376238"/>
          </a:xfrm>
          <a:prstGeom prst="rect">
            <a:avLst/>
          </a:prstGeom>
          <a:noFill/>
          <a:ln w="9525">
            <a:solidFill>
              <a:schemeClr val="tx1"/>
            </a:solidFill>
            <a:miter lim="800000"/>
            <a:headEnd/>
            <a:tailEnd/>
          </a:ln>
        </p:spPr>
        <p:txBody>
          <a:bodyPr>
            <a:spAutoFit/>
          </a:bodyPr>
          <a:lstStyle/>
          <a:p>
            <a:r>
              <a:rPr lang="en-US" sz="1800">
                <a:latin typeface="Arial" charset="0"/>
              </a:rPr>
              <a:t>1.00727</a:t>
            </a:r>
          </a:p>
        </p:txBody>
      </p:sp>
      <p:sp>
        <p:nvSpPr>
          <p:cNvPr id="1102862" name="Text Box 14"/>
          <p:cNvSpPr txBox="1">
            <a:spLocks noChangeArrowheads="1"/>
          </p:cNvSpPr>
          <p:nvPr/>
        </p:nvSpPr>
        <p:spPr bwMode="auto">
          <a:xfrm>
            <a:off x="6492875" y="2871788"/>
            <a:ext cx="1281113" cy="376237"/>
          </a:xfrm>
          <a:prstGeom prst="rect">
            <a:avLst/>
          </a:prstGeom>
          <a:noFill/>
          <a:ln w="9525">
            <a:solidFill>
              <a:schemeClr val="tx1"/>
            </a:solidFill>
            <a:miter lim="800000"/>
            <a:headEnd/>
            <a:tailEnd/>
          </a:ln>
        </p:spPr>
        <p:txBody>
          <a:bodyPr>
            <a:spAutoFit/>
          </a:bodyPr>
          <a:lstStyle/>
          <a:p>
            <a:r>
              <a:rPr lang="en-US" sz="1800" baseline="30000">
                <a:latin typeface="Arial" charset="0"/>
              </a:rPr>
              <a:t>1</a:t>
            </a:r>
            <a:r>
              <a:rPr lang="en-US" sz="1800">
                <a:latin typeface="Arial" charset="0"/>
              </a:rPr>
              <a:t>H atom</a:t>
            </a:r>
            <a:endParaRPr lang="en-US" sz="1800" baseline="30000">
              <a:latin typeface="Arial" charset="0"/>
            </a:endParaRPr>
          </a:p>
        </p:txBody>
      </p:sp>
      <p:sp>
        <p:nvSpPr>
          <p:cNvPr id="1102863" name="Text Box 15"/>
          <p:cNvSpPr txBox="1">
            <a:spLocks noChangeArrowheads="1"/>
          </p:cNvSpPr>
          <p:nvPr/>
        </p:nvSpPr>
        <p:spPr bwMode="auto">
          <a:xfrm>
            <a:off x="7772400" y="2871788"/>
            <a:ext cx="1281113" cy="376237"/>
          </a:xfrm>
          <a:prstGeom prst="rect">
            <a:avLst/>
          </a:prstGeom>
          <a:noFill/>
          <a:ln w="9525">
            <a:solidFill>
              <a:schemeClr val="tx1"/>
            </a:solidFill>
            <a:miter lim="800000"/>
            <a:headEnd/>
            <a:tailEnd/>
          </a:ln>
        </p:spPr>
        <p:txBody>
          <a:bodyPr>
            <a:spAutoFit/>
          </a:bodyPr>
          <a:lstStyle/>
          <a:p>
            <a:r>
              <a:rPr lang="en-US" sz="1800">
                <a:latin typeface="Arial" charset="0"/>
              </a:rPr>
              <a:t>1.007825</a:t>
            </a:r>
          </a:p>
        </p:txBody>
      </p:sp>
      <p:sp>
        <p:nvSpPr>
          <p:cNvPr id="1102864" name="Text Box 16"/>
          <p:cNvSpPr txBox="1">
            <a:spLocks noChangeArrowheads="1"/>
          </p:cNvSpPr>
          <p:nvPr/>
        </p:nvSpPr>
        <p:spPr bwMode="auto">
          <a:xfrm>
            <a:off x="6492875" y="3248025"/>
            <a:ext cx="1281113" cy="376238"/>
          </a:xfrm>
          <a:prstGeom prst="rect">
            <a:avLst/>
          </a:prstGeom>
          <a:noFill/>
          <a:ln w="9525">
            <a:solidFill>
              <a:schemeClr val="tx1"/>
            </a:solidFill>
            <a:miter lim="800000"/>
            <a:headEnd/>
            <a:tailEnd/>
          </a:ln>
        </p:spPr>
        <p:txBody>
          <a:bodyPr>
            <a:spAutoFit/>
          </a:bodyPr>
          <a:lstStyle/>
          <a:p>
            <a:r>
              <a:rPr lang="en-US" sz="1800">
                <a:latin typeface="Arial" charset="0"/>
              </a:rPr>
              <a:t>Neutron</a:t>
            </a:r>
          </a:p>
        </p:txBody>
      </p:sp>
      <p:sp>
        <p:nvSpPr>
          <p:cNvPr id="1102865" name="Text Box 17"/>
          <p:cNvSpPr txBox="1">
            <a:spLocks noChangeArrowheads="1"/>
          </p:cNvSpPr>
          <p:nvPr/>
        </p:nvSpPr>
        <p:spPr bwMode="auto">
          <a:xfrm>
            <a:off x="7772400" y="3248025"/>
            <a:ext cx="1281113" cy="376238"/>
          </a:xfrm>
          <a:prstGeom prst="rect">
            <a:avLst/>
          </a:prstGeom>
          <a:noFill/>
          <a:ln w="9525">
            <a:solidFill>
              <a:schemeClr val="tx1"/>
            </a:solidFill>
            <a:miter lim="800000"/>
            <a:headEnd/>
            <a:tailEnd/>
          </a:ln>
        </p:spPr>
        <p:txBody>
          <a:bodyPr>
            <a:spAutoFit/>
          </a:bodyPr>
          <a:lstStyle/>
          <a:p>
            <a:r>
              <a:rPr lang="en-US" sz="1800">
                <a:latin typeface="Arial" charset="0"/>
              </a:rPr>
              <a:t>1.008665</a:t>
            </a:r>
          </a:p>
        </p:txBody>
      </p:sp>
      <p:sp>
        <p:nvSpPr>
          <p:cNvPr id="1102866" name="Text Box 18"/>
          <p:cNvSpPr txBox="1">
            <a:spLocks noChangeArrowheads="1"/>
          </p:cNvSpPr>
          <p:nvPr/>
        </p:nvSpPr>
        <p:spPr bwMode="auto">
          <a:xfrm>
            <a:off x="6492875" y="3624263"/>
            <a:ext cx="1281113" cy="376237"/>
          </a:xfrm>
          <a:prstGeom prst="rect">
            <a:avLst/>
          </a:prstGeom>
          <a:noFill/>
          <a:ln w="9525">
            <a:solidFill>
              <a:schemeClr val="tx1"/>
            </a:solidFill>
            <a:miter lim="800000"/>
            <a:headEnd/>
            <a:tailEnd/>
          </a:ln>
        </p:spPr>
        <p:txBody>
          <a:bodyPr>
            <a:spAutoFit/>
          </a:bodyPr>
          <a:lstStyle/>
          <a:p>
            <a:r>
              <a:rPr lang="en-US" sz="1800" baseline="30000">
                <a:latin typeface="Arial" charset="0"/>
              </a:rPr>
              <a:t>4</a:t>
            </a:r>
            <a:r>
              <a:rPr lang="en-US" sz="1800">
                <a:latin typeface="Arial" charset="0"/>
              </a:rPr>
              <a:t>He atom</a:t>
            </a:r>
            <a:endParaRPr lang="en-US" sz="1800" baseline="30000">
              <a:latin typeface="Arial" charset="0"/>
            </a:endParaRPr>
          </a:p>
        </p:txBody>
      </p:sp>
      <p:sp>
        <p:nvSpPr>
          <p:cNvPr id="1102867" name="Text Box 19"/>
          <p:cNvSpPr txBox="1">
            <a:spLocks noChangeArrowheads="1"/>
          </p:cNvSpPr>
          <p:nvPr/>
        </p:nvSpPr>
        <p:spPr bwMode="auto">
          <a:xfrm>
            <a:off x="7772400" y="3624263"/>
            <a:ext cx="1281113" cy="376237"/>
          </a:xfrm>
          <a:prstGeom prst="rect">
            <a:avLst/>
          </a:prstGeom>
          <a:noFill/>
          <a:ln w="9525">
            <a:solidFill>
              <a:schemeClr val="tx1"/>
            </a:solidFill>
            <a:miter lim="800000"/>
            <a:headEnd/>
            <a:tailEnd/>
          </a:ln>
        </p:spPr>
        <p:txBody>
          <a:bodyPr>
            <a:spAutoFit/>
          </a:bodyPr>
          <a:lstStyle/>
          <a:p>
            <a:r>
              <a:rPr lang="en-US" sz="1800">
                <a:latin typeface="Arial" charset="0"/>
              </a:rPr>
              <a:t>4.002603</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2870">
                                            <p:txEl>
                                              <p:pRg st="0" end="0"/>
                                            </p:txEl>
                                          </p:spTgt>
                                        </p:tgtEl>
                                        <p:attrNameLst>
                                          <p:attrName>style.visibility</p:attrName>
                                        </p:attrNameLst>
                                      </p:cBhvr>
                                      <p:to>
                                        <p:strVal val="visible"/>
                                      </p:to>
                                    </p:set>
                                    <p:anim calcmode="lin" valueType="num">
                                      <p:cBhvr additive="base">
                                        <p:cTn id="7" dur="500" fill="hold"/>
                                        <p:tgtEl>
                                          <p:spTgt spid="11028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28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2870">
                                            <p:txEl>
                                              <p:pRg st="1" end="1"/>
                                            </p:txEl>
                                          </p:spTgt>
                                        </p:tgtEl>
                                        <p:attrNameLst>
                                          <p:attrName>style.visibility</p:attrName>
                                        </p:attrNameLst>
                                      </p:cBhvr>
                                      <p:to>
                                        <p:strVal val="visible"/>
                                      </p:to>
                                    </p:set>
                                    <p:anim calcmode="lin" valueType="num">
                                      <p:cBhvr additive="base">
                                        <p:cTn id="13" dur="500" fill="hold"/>
                                        <p:tgtEl>
                                          <p:spTgt spid="11028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28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grpId="0" nodeType="withEffect">
                                  <p:stCondLst>
                                    <p:cond delay="0"/>
                                  </p:stCondLst>
                                  <p:childTnLst>
                                    <p:set>
                                      <p:cBhvr>
                                        <p:cTn id="16" dur="1" fill="hold">
                                          <p:stCondLst>
                                            <p:cond delay="0"/>
                                          </p:stCondLst>
                                        </p:cTn>
                                        <p:tgtEl>
                                          <p:spTgt spid="1102851"/>
                                        </p:tgtEl>
                                        <p:attrNameLst>
                                          <p:attrName>style.visibility</p:attrName>
                                        </p:attrNameLst>
                                      </p:cBhvr>
                                      <p:to>
                                        <p:strVal val="visible"/>
                                      </p:to>
                                    </p:set>
                                    <p:anim calcmode="lin" valueType="num">
                                      <p:cBhvr>
                                        <p:cTn id="17" dur="500" fill="hold"/>
                                        <p:tgtEl>
                                          <p:spTgt spid="1102851"/>
                                        </p:tgtEl>
                                        <p:attrNameLst>
                                          <p:attrName>ppt_w</p:attrName>
                                        </p:attrNameLst>
                                      </p:cBhvr>
                                      <p:tavLst>
                                        <p:tav tm="0">
                                          <p:val>
                                            <p:fltVal val="0"/>
                                          </p:val>
                                        </p:tav>
                                        <p:tav tm="100000">
                                          <p:val>
                                            <p:strVal val="#ppt_w"/>
                                          </p:val>
                                        </p:tav>
                                      </p:tavLst>
                                    </p:anim>
                                    <p:anim calcmode="lin" valueType="num">
                                      <p:cBhvr>
                                        <p:cTn id="18" dur="500" fill="hold"/>
                                        <p:tgtEl>
                                          <p:spTgt spid="1102851"/>
                                        </p:tgtEl>
                                        <p:attrNameLst>
                                          <p:attrName>ppt_h</p:attrName>
                                        </p:attrNameLst>
                                      </p:cBhvr>
                                      <p:tavLst>
                                        <p:tav tm="0">
                                          <p:val>
                                            <p:fltVal val="0"/>
                                          </p:val>
                                        </p:tav>
                                        <p:tav tm="100000">
                                          <p:val>
                                            <p:strVal val="#ppt_h"/>
                                          </p:val>
                                        </p:tav>
                                      </p:tavLst>
                                    </p:anim>
                                    <p:animEffect transition="in" filter="fade">
                                      <p:cBhvr>
                                        <p:cTn id="19" dur="500"/>
                                        <p:tgtEl>
                                          <p:spTgt spid="1102851"/>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102853"/>
                                        </p:tgtEl>
                                        <p:attrNameLst>
                                          <p:attrName>style.visibility</p:attrName>
                                        </p:attrNameLst>
                                      </p:cBhvr>
                                      <p:to>
                                        <p:strVal val="visible"/>
                                      </p:to>
                                    </p:set>
                                    <p:animEffect transition="in" filter="wipe(left)">
                                      <p:cBhvr>
                                        <p:cTn id="23" dur="500"/>
                                        <p:tgtEl>
                                          <p:spTgt spid="1102853"/>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102854"/>
                                        </p:tgtEl>
                                        <p:attrNameLst>
                                          <p:attrName>style.visibility</p:attrName>
                                        </p:attrNameLst>
                                      </p:cBhvr>
                                      <p:to>
                                        <p:strVal val="visible"/>
                                      </p:to>
                                    </p:set>
                                    <p:animEffect transition="in" filter="wipe(left)">
                                      <p:cBhvr>
                                        <p:cTn id="27" dur="500"/>
                                        <p:tgtEl>
                                          <p:spTgt spid="1102854"/>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1102855"/>
                                        </p:tgtEl>
                                        <p:attrNameLst>
                                          <p:attrName>style.visibility</p:attrName>
                                        </p:attrNameLst>
                                      </p:cBhvr>
                                      <p:to>
                                        <p:strVal val="visible"/>
                                      </p:to>
                                    </p:set>
                                    <p:animEffect transition="in" filter="wipe(left)">
                                      <p:cBhvr>
                                        <p:cTn id="31" dur="500"/>
                                        <p:tgtEl>
                                          <p:spTgt spid="1102855"/>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102858"/>
                                        </p:tgtEl>
                                        <p:attrNameLst>
                                          <p:attrName>style.visibility</p:attrName>
                                        </p:attrNameLst>
                                      </p:cBhvr>
                                      <p:to>
                                        <p:strVal val="visible"/>
                                      </p:to>
                                    </p:set>
                                    <p:animEffect transition="in" filter="wipe(left)">
                                      <p:cBhvr>
                                        <p:cTn id="35" dur="500"/>
                                        <p:tgtEl>
                                          <p:spTgt spid="1102858"/>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wav"/>
                                        </p:tgtEl>
                                      </p:cMediaNode>
                                    </p:audio>
                                  </p:sub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1102859"/>
                                        </p:tgtEl>
                                        <p:attrNameLst>
                                          <p:attrName>style.visibility</p:attrName>
                                        </p:attrNameLst>
                                      </p:cBhvr>
                                      <p:to>
                                        <p:strVal val="visible"/>
                                      </p:to>
                                    </p:set>
                                    <p:animEffect transition="in" filter="wipe(left)">
                                      <p:cBhvr>
                                        <p:cTn id="39" dur="500"/>
                                        <p:tgtEl>
                                          <p:spTgt spid="1102859"/>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102860"/>
                                        </p:tgtEl>
                                        <p:attrNameLst>
                                          <p:attrName>style.visibility</p:attrName>
                                        </p:attrNameLst>
                                      </p:cBhvr>
                                      <p:to>
                                        <p:strVal val="visible"/>
                                      </p:to>
                                    </p:set>
                                    <p:animEffect transition="in" filter="wipe(left)">
                                      <p:cBhvr>
                                        <p:cTn id="43" dur="500"/>
                                        <p:tgtEl>
                                          <p:spTgt spid="1102860"/>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102861"/>
                                        </p:tgtEl>
                                        <p:attrNameLst>
                                          <p:attrName>style.visibility</p:attrName>
                                        </p:attrNameLst>
                                      </p:cBhvr>
                                      <p:to>
                                        <p:strVal val="visible"/>
                                      </p:to>
                                    </p:set>
                                    <p:animEffect transition="in" filter="wipe(left)">
                                      <p:cBhvr>
                                        <p:cTn id="47" dur="500"/>
                                        <p:tgtEl>
                                          <p:spTgt spid="1102861"/>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1102862"/>
                                        </p:tgtEl>
                                        <p:attrNameLst>
                                          <p:attrName>style.visibility</p:attrName>
                                        </p:attrNameLst>
                                      </p:cBhvr>
                                      <p:to>
                                        <p:strVal val="visible"/>
                                      </p:to>
                                    </p:set>
                                    <p:animEffect transition="in" filter="wipe(left)">
                                      <p:cBhvr>
                                        <p:cTn id="51" dur="500"/>
                                        <p:tgtEl>
                                          <p:spTgt spid="1102862"/>
                                        </p:tgtEl>
                                      </p:cBhvr>
                                    </p:animEffect>
                                  </p:childTnLst>
                                  <p:subTnLst>
                                    <p:audio>
                                      <p:cMediaNode>
                                        <p:cTn display="0" masterRel="sameClick">
                                          <p:stCondLst>
                                            <p:cond evt="begin" delay="0">
                                              <p:tn val="49"/>
                                            </p:cond>
                                          </p:stCondLst>
                                          <p:endCondLst>
                                            <p:cond evt="onStopAudio" delay="0">
                                              <p:tgtEl>
                                                <p:sldTgt/>
                                              </p:tgtEl>
                                            </p:cond>
                                          </p:endCondLst>
                                        </p:cTn>
                                        <p:tgtEl>
                                          <p:sndTgt r:embed="rId3" name="camera.wav"/>
                                        </p:tgtEl>
                                      </p:cMediaNode>
                                    </p:audio>
                                  </p:sub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102863"/>
                                        </p:tgtEl>
                                        <p:attrNameLst>
                                          <p:attrName>style.visibility</p:attrName>
                                        </p:attrNameLst>
                                      </p:cBhvr>
                                      <p:to>
                                        <p:strVal val="visible"/>
                                      </p:to>
                                    </p:set>
                                    <p:animEffect transition="in" filter="wipe(left)">
                                      <p:cBhvr>
                                        <p:cTn id="55" dur="500"/>
                                        <p:tgtEl>
                                          <p:spTgt spid="1102863"/>
                                        </p:tgtEl>
                                      </p:cBhvr>
                                    </p:animEffect>
                                  </p:childTnLst>
                                  <p:subTnLst>
                                    <p:audio>
                                      <p:cMediaNode>
                                        <p:cTn display="0" masterRel="sameClick">
                                          <p:stCondLst>
                                            <p:cond evt="begin" delay="0">
                                              <p:tn val="53"/>
                                            </p:cond>
                                          </p:stCondLst>
                                          <p:endCondLst>
                                            <p:cond evt="onStopAudio" delay="0">
                                              <p:tgtEl>
                                                <p:sldTgt/>
                                              </p:tgtEl>
                                            </p:cond>
                                          </p:endCondLst>
                                        </p:cTn>
                                        <p:tgtEl>
                                          <p:sndTgt r:embed="rId3" name="camera.wav"/>
                                        </p:tgtEl>
                                      </p:cMediaNode>
                                    </p:audio>
                                  </p:sub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1102864"/>
                                        </p:tgtEl>
                                        <p:attrNameLst>
                                          <p:attrName>style.visibility</p:attrName>
                                        </p:attrNameLst>
                                      </p:cBhvr>
                                      <p:to>
                                        <p:strVal val="visible"/>
                                      </p:to>
                                    </p:set>
                                    <p:animEffect transition="in" filter="wipe(left)">
                                      <p:cBhvr>
                                        <p:cTn id="59" dur="500"/>
                                        <p:tgtEl>
                                          <p:spTgt spid="1102864"/>
                                        </p:tgtEl>
                                      </p:cBhvr>
                                    </p:animEffect>
                                  </p:childTnLst>
                                  <p:subTnLst>
                                    <p:audio>
                                      <p:cMediaNode>
                                        <p:cTn display="0" masterRel="sameClick">
                                          <p:stCondLst>
                                            <p:cond evt="begin" delay="0">
                                              <p:tn val="57"/>
                                            </p:cond>
                                          </p:stCondLst>
                                          <p:endCondLst>
                                            <p:cond evt="onStopAudio" delay="0">
                                              <p:tgtEl>
                                                <p:sldTgt/>
                                              </p:tgtEl>
                                            </p:cond>
                                          </p:endCondLst>
                                        </p:cTn>
                                        <p:tgtEl>
                                          <p:sndTgt r:embed="rId3" name="camera.wav"/>
                                        </p:tgtEl>
                                      </p:cMediaNode>
                                    </p:audio>
                                  </p:sub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102865"/>
                                        </p:tgtEl>
                                        <p:attrNameLst>
                                          <p:attrName>style.visibility</p:attrName>
                                        </p:attrNameLst>
                                      </p:cBhvr>
                                      <p:to>
                                        <p:strVal val="visible"/>
                                      </p:to>
                                    </p:set>
                                    <p:animEffect transition="in" filter="wipe(left)">
                                      <p:cBhvr>
                                        <p:cTn id="63" dur="500"/>
                                        <p:tgtEl>
                                          <p:spTgt spid="1102865"/>
                                        </p:tgtEl>
                                      </p:cBhvr>
                                    </p:animEffect>
                                  </p:childTnLst>
                                  <p:subTnLst>
                                    <p:audio>
                                      <p:cMediaNode>
                                        <p:cTn display="0" masterRel="sameClick">
                                          <p:stCondLst>
                                            <p:cond evt="begin" delay="0">
                                              <p:tn val="61"/>
                                            </p:cond>
                                          </p:stCondLst>
                                          <p:endCondLst>
                                            <p:cond evt="onStopAudio" delay="0">
                                              <p:tgtEl>
                                                <p:sldTgt/>
                                              </p:tgtEl>
                                            </p:cond>
                                          </p:endCondLst>
                                        </p:cTn>
                                        <p:tgtEl>
                                          <p:sndTgt r:embed="rId3" name="camera.wav"/>
                                        </p:tgtEl>
                                      </p:cMediaNode>
                                    </p:audio>
                                  </p:sub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1102866"/>
                                        </p:tgtEl>
                                        <p:attrNameLst>
                                          <p:attrName>style.visibility</p:attrName>
                                        </p:attrNameLst>
                                      </p:cBhvr>
                                      <p:to>
                                        <p:strVal val="visible"/>
                                      </p:to>
                                    </p:set>
                                    <p:animEffect transition="in" filter="wipe(left)">
                                      <p:cBhvr>
                                        <p:cTn id="67" dur="500"/>
                                        <p:tgtEl>
                                          <p:spTgt spid="1102866"/>
                                        </p:tgtEl>
                                      </p:cBhvr>
                                    </p:animEffect>
                                  </p:childTnLst>
                                  <p:subTnLst>
                                    <p:audio>
                                      <p:cMediaNode>
                                        <p:cTn display="0" masterRel="sameClick">
                                          <p:stCondLst>
                                            <p:cond evt="begin" delay="0">
                                              <p:tn val="65"/>
                                            </p:cond>
                                          </p:stCondLst>
                                          <p:endCondLst>
                                            <p:cond evt="onStopAudio" delay="0">
                                              <p:tgtEl>
                                                <p:sldTgt/>
                                              </p:tgtEl>
                                            </p:cond>
                                          </p:endCondLst>
                                        </p:cTn>
                                        <p:tgtEl>
                                          <p:sndTgt r:embed="rId3" name="camera.wav"/>
                                        </p:tgtEl>
                                      </p:cMediaNode>
                                    </p:audio>
                                  </p:sub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1102867"/>
                                        </p:tgtEl>
                                        <p:attrNameLst>
                                          <p:attrName>style.visibility</p:attrName>
                                        </p:attrNameLst>
                                      </p:cBhvr>
                                      <p:to>
                                        <p:strVal val="visible"/>
                                      </p:to>
                                    </p:set>
                                    <p:animEffect transition="in" filter="wipe(left)">
                                      <p:cBhvr>
                                        <p:cTn id="71" dur="500"/>
                                        <p:tgtEl>
                                          <p:spTgt spid="1102867"/>
                                        </p:tgtEl>
                                      </p:cBhvr>
                                    </p:animEffect>
                                  </p:childTnLst>
                                  <p:subTnLst>
                                    <p:audio>
                                      <p:cMediaNode>
                                        <p:cTn display="0" masterRel="sameClick">
                                          <p:stCondLst>
                                            <p:cond evt="begin" delay="0">
                                              <p:tn val="69"/>
                                            </p:cond>
                                          </p:stCondLst>
                                          <p:endCondLst>
                                            <p:cond evt="onStopAudio" delay="0">
                                              <p:tgtEl>
                                                <p:sldTgt/>
                                              </p:tgtEl>
                                            </p:cond>
                                          </p:endCondLst>
                                        </p:cTn>
                                        <p:tgtEl>
                                          <p:sndTgt r:embed="rId3" name="camera.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102870">
                                            <p:txEl>
                                              <p:pRg st="2" end="2"/>
                                            </p:txEl>
                                          </p:spTgt>
                                        </p:tgtEl>
                                        <p:attrNameLst>
                                          <p:attrName>style.visibility</p:attrName>
                                        </p:attrNameLst>
                                      </p:cBhvr>
                                      <p:to>
                                        <p:strVal val="visible"/>
                                      </p:to>
                                    </p:set>
                                    <p:anim calcmode="lin" valueType="num">
                                      <p:cBhvr additive="base">
                                        <p:cTn id="76" dur="500" fill="hold"/>
                                        <p:tgtEl>
                                          <p:spTgt spid="1102870">
                                            <p:txEl>
                                              <p:pRg st="2" end="2"/>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1028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102870">
                                            <p:txEl>
                                              <p:pRg st="3" end="3"/>
                                            </p:txEl>
                                          </p:spTgt>
                                        </p:tgtEl>
                                        <p:attrNameLst>
                                          <p:attrName>style.visibility</p:attrName>
                                        </p:attrNameLst>
                                      </p:cBhvr>
                                      <p:to>
                                        <p:strVal val="visible"/>
                                      </p:to>
                                    </p:set>
                                    <p:anim calcmode="lin" valueType="num">
                                      <p:cBhvr additive="base">
                                        <p:cTn id="82" dur="500" fill="hold"/>
                                        <p:tgtEl>
                                          <p:spTgt spid="1102870">
                                            <p:txEl>
                                              <p:pRg st="3" end="3"/>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1028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1102870">
                                            <p:txEl>
                                              <p:pRg st="5" end="5"/>
                                            </p:txEl>
                                          </p:spTgt>
                                        </p:tgtEl>
                                        <p:attrNameLst>
                                          <p:attrName>style.visibility</p:attrName>
                                        </p:attrNameLst>
                                      </p:cBhvr>
                                      <p:to>
                                        <p:strVal val="visible"/>
                                      </p:to>
                                    </p:set>
                                    <p:anim calcmode="lin" valueType="num">
                                      <p:cBhvr additive="base">
                                        <p:cTn id="88" dur="500" fill="hold"/>
                                        <p:tgtEl>
                                          <p:spTgt spid="1102870">
                                            <p:txEl>
                                              <p:pRg st="5" end="5"/>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11028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1102870">
                                            <p:txEl>
                                              <p:pRg st="6" end="6"/>
                                            </p:txEl>
                                          </p:spTgt>
                                        </p:tgtEl>
                                        <p:attrNameLst>
                                          <p:attrName>style.visibility</p:attrName>
                                        </p:attrNameLst>
                                      </p:cBhvr>
                                      <p:to>
                                        <p:strVal val="visible"/>
                                      </p:to>
                                    </p:set>
                                    <p:anim calcmode="lin" valueType="num">
                                      <p:cBhvr additive="base">
                                        <p:cTn id="94" dur="500" fill="hold"/>
                                        <p:tgtEl>
                                          <p:spTgt spid="1102870">
                                            <p:txEl>
                                              <p:pRg st="6" end="6"/>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110287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1102871">
                                            <p:txEl>
                                              <p:pRg st="1" end="1"/>
                                            </p:txEl>
                                          </p:spTgt>
                                        </p:tgtEl>
                                        <p:attrNameLst>
                                          <p:attrName>style.visibility</p:attrName>
                                        </p:attrNameLst>
                                      </p:cBhvr>
                                      <p:to>
                                        <p:strVal val="visible"/>
                                      </p:to>
                                    </p:set>
                                    <p:anim calcmode="lin" valueType="num">
                                      <p:cBhvr additive="base">
                                        <p:cTn id="100" dur="500" fill="hold"/>
                                        <p:tgtEl>
                                          <p:spTgt spid="1102871">
                                            <p:txEl>
                                              <p:pRg st="1" end="1"/>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110287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2851" grpId="0" animBg="1"/>
      <p:bldP spid="1102853" grpId="0" animBg="1"/>
      <p:bldP spid="1102854" grpId="0" animBg="1"/>
      <p:bldP spid="1102855" grpId="0" animBg="1"/>
      <p:bldP spid="1102858" grpId="0" animBg="1"/>
      <p:bldP spid="1102859" grpId="0" animBg="1"/>
      <p:bldP spid="1102860" grpId="0" animBg="1"/>
      <p:bldP spid="1102861" grpId="0" animBg="1"/>
      <p:bldP spid="1102862" grpId="0" animBg="1"/>
      <p:bldP spid="1102863" grpId="0" animBg="1"/>
      <p:bldP spid="1102864" grpId="0" animBg="1"/>
      <p:bldP spid="1102865" grpId="0" animBg="1"/>
      <p:bldP spid="1102866" grpId="0" animBg="1"/>
      <p:bldP spid="110286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900" name="Rectangle 4"/>
          <p:cNvSpPr>
            <a:spLocks noChangeArrowheads="1"/>
          </p:cNvSpPr>
          <p:nvPr/>
        </p:nvSpPr>
        <p:spPr bwMode="auto">
          <a:xfrm>
            <a:off x="684213" y="2786063"/>
            <a:ext cx="7772400" cy="4071937"/>
          </a:xfrm>
          <a:prstGeom prst="rect">
            <a:avLst/>
          </a:prstGeom>
          <a:solidFill>
            <a:srgbClr val="FFFFCC"/>
          </a:solidFill>
          <a:ln w="9525">
            <a:noFill/>
            <a:miter lim="800000"/>
            <a:headEnd/>
            <a:tailEnd/>
          </a:ln>
        </p:spPr>
        <p:txBody>
          <a:bodyPr/>
          <a:lstStyle/>
          <a:p>
            <a:pPr>
              <a:spcBef>
                <a:spcPct val="20000"/>
              </a:spcBef>
              <a:defRPr/>
            </a:pPr>
            <a:r>
              <a:rPr lang="en-US" sz="2400" dirty="0">
                <a:latin typeface="+mn-lt"/>
                <a:sym typeface="Symbol" pitchFamily="18" charset="2"/>
              </a:rPr>
              <a:t>EXAMPLE: What is the binding energy </a:t>
            </a:r>
            <a:r>
              <a:rPr lang="en-US" sz="2400" i="1" dirty="0" err="1">
                <a:latin typeface="+mn-lt"/>
                <a:sym typeface="Symbol" pitchFamily="18" charset="2"/>
              </a:rPr>
              <a:t>E</a:t>
            </a:r>
            <a:r>
              <a:rPr lang="en-US" sz="2400" i="1" baseline="-25000" dirty="0" err="1">
                <a:latin typeface="+mn-lt"/>
                <a:sym typeface="Symbol" pitchFamily="18" charset="2"/>
              </a:rPr>
              <a:t>b</a:t>
            </a:r>
            <a:r>
              <a:rPr lang="en-US" sz="2400" dirty="0">
                <a:latin typeface="+mn-lt"/>
                <a:sym typeface="Symbol" pitchFamily="18" charset="2"/>
              </a:rPr>
              <a:t> in </a:t>
            </a:r>
            <a:r>
              <a:rPr lang="en-US" sz="2400" baseline="30000" dirty="0">
                <a:latin typeface="+mn-lt"/>
                <a:sym typeface="Symbol" pitchFamily="18" charset="2"/>
              </a:rPr>
              <a:t>4</a:t>
            </a:r>
            <a:r>
              <a:rPr lang="en-US" sz="2400" dirty="0">
                <a:latin typeface="+mn-lt"/>
                <a:sym typeface="Symbol" pitchFamily="18" charset="2"/>
              </a:rPr>
              <a:t>He in the nuclear reaction 2(</a:t>
            </a:r>
            <a:r>
              <a:rPr lang="en-US" sz="2400" baseline="30000" dirty="0">
                <a:latin typeface="+mn-lt"/>
                <a:sym typeface="Symbol" pitchFamily="18" charset="2"/>
              </a:rPr>
              <a:t>1</a:t>
            </a:r>
            <a:r>
              <a:rPr lang="en-US" sz="2400" dirty="0">
                <a:latin typeface="+mn-lt"/>
                <a:sym typeface="Symbol" pitchFamily="18" charset="2"/>
              </a:rPr>
              <a:t>H) + 2n  </a:t>
            </a:r>
            <a:r>
              <a:rPr lang="en-US" sz="2400" baseline="30000" dirty="0">
                <a:latin typeface="+mn-lt"/>
                <a:sym typeface="Symbol" pitchFamily="18" charset="2"/>
              </a:rPr>
              <a:t>4</a:t>
            </a:r>
            <a:r>
              <a:rPr lang="en-US" sz="2400" dirty="0">
                <a:latin typeface="+mn-lt"/>
                <a:sym typeface="Symbol" pitchFamily="18" charset="2"/>
              </a:rPr>
              <a:t>He?</a:t>
            </a:r>
          </a:p>
          <a:p>
            <a:pPr>
              <a:spcBef>
                <a:spcPct val="20000"/>
              </a:spcBef>
              <a:defRPr/>
            </a:pPr>
            <a:r>
              <a:rPr lang="en-US" sz="2400" dirty="0">
                <a:latin typeface="+mn-lt"/>
                <a:sym typeface="Symbol" pitchFamily="18" charset="2"/>
              </a:rPr>
              <a:t>SOLUTION: Since </a:t>
            </a:r>
            <a:r>
              <a:rPr lang="en-US" sz="2400" baseline="30000" dirty="0">
                <a:latin typeface="+mn-lt"/>
                <a:sym typeface="Symbol" pitchFamily="18" charset="2"/>
              </a:rPr>
              <a:t>4</a:t>
            </a:r>
            <a:r>
              <a:rPr lang="en-US" sz="2400" dirty="0">
                <a:latin typeface="+mn-lt"/>
                <a:sym typeface="Symbol" pitchFamily="18" charset="2"/>
              </a:rPr>
              <a:t>He is 5.044 10</a:t>
            </a:r>
            <a:r>
              <a:rPr lang="en-US" sz="2400" baseline="30000" dirty="0">
                <a:latin typeface="+mn-lt"/>
                <a:sym typeface="Symbol" pitchFamily="18" charset="2"/>
              </a:rPr>
              <a:t>-29</a:t>
            </a:r>
            <a:r>
              <a:rPr lang="en-US" sz="2400" dirty="0">
                <a:latin typeface="+mn-lt"/>
                <a:sym typeface="Symbol" pitchFamily="18" charset="2"/>
              </a:rPr>
              <a:t> kg lighter than 2(</a:t>
            </a:r>
            <a:r>
              <a:rPr lang="en-US" sz="2400" baseline="30000" dirty="0">
                <a:latin typeface="+mn-lt"/>
                <a:sym typeface="Symbol" pitchFamily="18" charset="2"/>
              </a:rPr>
              <a:t>1</a:t>
            </a:r>
            <a:r>
              <a:rPr lang="en-US" sz="2400" dirty="0">
                <a:latin typeface="+mn-lt"/>
                <a:sym typeface="Symbol" pitchFamily="18" charset="2"/>
              </a:rPr>
              <a:t>H) + 2n, we need to provide enough energy to make the additional mass of the constituents.</a:t>
            </a:r>
          </a:p>
          <a:p>
            <a:pPr>
              <a:spcBef>
                <a:spcPct val="20000"/>
              </a:spcBef>
              <a:defRPr/>
            </a:pPr>
            <a:r>
              <a:rPr lang="en-US" sz="2400" dirty="0">
                <a:latin typeface="+mn-lt"/>
                <a:sym typeface="Symbol" pitchFamily="18" charset="2"/>
              </a:rPr>
              <a:t>Using Einstein’s mass-energy equivalence </a:t>
            </a:r>
            <a:r>
              <a:rPr lang="en-US" sz="2400" i="1" dirty="0">
                <a:latin typeface="+mn-lt"/>
                <a:sym typeface="Symbol" pitchFamily="18" charset="2"/>
              </a:rPr>
              <a:t>E</a:t>
            </a:r>
            <a:r>
              <a:rPr lang="en-US" sz="2400" dirty="0">
                <a:latin typeface="+mn-lt"/>
                <a:sym typeface="Symbol" pitchFamily="18" charset="2"/>
              </a:rPr>
              <a:t> = </a:t>
            </a:r>
            <a:r>
              <a:rPr lang="en-US" sz="2400" i="1" dirty="0">
                <a:latin typeface="+mn-lt"/>
                <a:sym typeface="Symbol" pitchFamily="18" charset="2"/>
              </a:rPr>
              <a:t>mc</a:t>
            </a:r>
            <a:r>
              <a:rPr lang="en-US" sz="2400" baseline="30000" dirty="0">
                <a:latin typeface="+mn-lt"/>
                <a:sym typeface="Symbol" pitchFamily="18" charset="2"/>
              </a:rPr>
              <a:t>2</a:t>
            </a:r>
            <a:r>
              <a:rPr lang="en-US" sz="2400" dirty="0">
                <a:latin typeface="+mn-lt"/>
                <a:sym typeface="Symbol" pitchFamily="18" charset="2"/>
              </a:rPr>
              <a:t>:</a:t>
            </a:r>
            <a:endParaRPr lang="en-US" sz="2400" baseline="30000" dirty="0">
              <a:latin typeface="+mn-lt"/>
              <a:sym typeface="Symbol" pitchFamily="18" charset="2"/>
            </a:endParaRPr>
          </a:p>
          <a:p>
            <a:pPr>
              <a:spcBef>
                <a:spcPct val="20000"/>
              </a:spcBef>
              <a:defRPr/>
            </a:pPr>
            <a:r>
              <a:rPr lang="en-US" sz="2400" dirty="0">
                <a:latin typeface="+mn-lt"/>
                <a:sym typeface="Symbol" pitchFamily="18" charset="2"/>
              </a:rPr>
              <a:t>    </a:t>
            </a:r>
            <a:r>
              <a:rPr lang="en-US" sz="2400" i="1" dirty="0" err="1">
                <a:latin typeface="+mn-lt"/>
                <a:sym typeface="Symbol" pitchFamily="18" charset="2"/>
              </a:rPr>
              <a:t>E</a:t>
            </a:r>
            <a:r>
              <a:rPr lang="en-US" sz="2400" i="1" baseline="-25000" dirty="0" err="1">
                <a:latin typeface="+mn-lt"/>
                <a:sym typeface="Symbol" pitchFamily="18" charset="2"/>
              </a:rPr>
              <a:t>b</a:t>
            </a:r>
            <a:r>
              <a:rPr lang="en-US" sz="2400" dirty="0">
                <a:latin typeface="+mn-lt"/>
                <a:sym typeface="Symbol" pitchFamily="18" charset="2"/>
              </a:rPr>
              <a:t> </a:t>
            </a:r>
            <a:r>
              <a:rPr lang="en-US" sz="2400" dirty="0" smtClean="0">
                <a:latin typeface="+mn-lt"/>
                <a:sym typeface="Symbol" pitchFamily="18" charset="2"/>
              </a:rPr>
              <a:t>=</a:t>
            </a:r>
            <a:endParaRPr lang="en-US" sz="2400" dirty="0">
              <a:latin typeface="+mn-lt"/>
              <a:sym typeface="Symbol" pitchFamily="18" charset="2"/>
            </a:endParaRPr>
          </a:p>
          <a:p>
            <a:pPr>
              <a:spcBef>
                <a:spcPct val="20000"/>
              </a:spcBef>
              <a:defRPr/>
            </a:pPr>
            <a:r>
              <a:rPr lang="en-US" sz="2400" dirty="0">
                <a:latin typeface="+mn-lt"/>
                <a:sym typeface="Symbol" pitchFamily="18" charset="2"/>
              </a:rPr>
              <a:t>Thus, </a:t>
            </a:r>
            <a:r>
              <a:rPr lang="en-US" sz="2400" dirty="0" smtClean="0">
                <a:latin typeface="+mn-lt"/>
                <a:sym typeface="Symbol" pitchFamily="18" charset="2"/>
              </a:rPr>
              <a:t>______________________________________ ________________________________________________________________________________________</a:t>
            </a:r>
            <a:endParaRPr lang="en-US" sz="2400" dirty="0">
              <a:latin typeface="+mn-lt"/>
              <a:sym typeface="Symbol" pitchFamily="18" charset="2"/>
            </a:endParaRPr>
          </a:p>
        </p:txBody>
      </p:sp>
      <p:sp>
        <p:nvSpPr>
          <p:cNvPr id="1104898" name="Rectangle 2"/>
          <p:cNvSpPr>
            <a:spLocks noChangeArrowheads="1"/>
          </p:cNvSpPr>
          <p:nvPr/>
        </p:nvSpPr>
        <p:spPr bwMode="auto">
          <a:xfrm>
            <a:off x="685800" y="1549400"/>
            <a:ext cx="7772400" cy="1236663"/>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Mass defect and nuclear binding energy</a:t>
            </a:r>
            <a:endParaRPr lang="en-US" sz="2400" i="1" dirty="0">
              <a:solidFill>
                <a:srgbClr val="000000"/>
              </a:solidFill>
              <a:latin typeface="Arial"/>
              <a:cs typeface="Times New Roman" pitchFamily="18" charset="0"/>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The </a:t>
            </a:r>
            <a:r>
              <a:rPr lang="en-US" sz="2400" b="1" dirty="0" smtClean="0">
                <a:solidFill>
                  <a:srgbClr val="000000"/>
                </a:solidFill>
                <a:latin typeface="+mn-lt"/>
                <a:cs typeface="Times New Roman" pitchFamily="18" charset="0"/>
              </a:rPr>
              <a:t>______________ </a:t>
            </a:r>
            <a:r>
              <a:rPr lang="en-US" sz="2400" i="1" dirty="0" err="1" smtClean="0">
                <a:latin typeface="+mn-lt"/>
                <a:sym typeface="Symbol" pitchFamily="18" charset="2"/>
              </a:rPr>
              <a:t>E</a:t>
            </a:r>
            <a:r>
              <a:rPr lang="en-US" sz="2400" i="1" baseline="-25000" dirty="0" err="1" smtClean="0">
                <a:latin typeface="+mn-lt"/>
                <a:sym typeface="Symbol" pitchFamily="18" charset="2"/>
              </a:rPr>
              <a:t>b</a:t>
            </a:r>
            <a:r>
              <a:rPr lang="en-US" sz="2400" dirty="0" smtClean="0">
                <a:solidFill>
                  <a:srgbClr val="000000"/>
                </a:solidFill>
                <a:latin typeface="+mn-lt"/>
                <a:cs typeface="Times New Roman" pitchFamily="18" charset="0"/>
              </a:rPr>
              <a:t> </a:t>
            </a:r>
            <a:r>
              <a:rPr lang="en-US" sz="2400" dirty="0">
                <a:solidFill>
                  <a:srgbClr val="000000"/>
                </a:solidFill>
                <a:latin typeface="+mn-lt"/>
                <a:cs typeface="Times New Roman" pitchFamily="18" charset="0"/>
              </a:rPr>
              <a:t>of a nucleus is the amount of work or energy that must be expended to pull it apart.	</a:t>
            </a:r>
          </a:p>
        </p:txBody>
      </p:sp>
      <p:sp>
        <p:nvSpPr>
          <p:cNvPr id="22532" name="Rectangle 3"/>
          <p:cNvSpPr>
            <a:spLocks noGrp="1" noChangeArrowheads="1"/>
          </p:cNvSpPr>
          <p:nvPr>
            <p:ph type="ctrTitle"/>
          </p:nvPr>
        </p:nvSpPr>
        <p:spPr>
          <a:xfrm>
            <a:off x="685800" y="533400"/>
            <a:ext cx="8148638"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4898">
                                            <p:txEl>
                                              <p:pRg st="1" end="1"/>
                                            </p:txEl>
                                          </p:spTgt>
                                        </p:tgtEl>
                                        <p:attrNameLst>
                                          <p:attrName>style.visibility</p:attrName>
                                        </p:attrNameLst>
                                      </p:cBhvr>
                                      <p:to>
                                        <p:strVal val="visible"/>
                                      </p:to>
                                    </p:set>
                                    <p:anim calcmode="lin" valueType="num">
                                      <p:cBhvr additive="base">
                                        <p:cTn id="7" dur="500" fill="hold"/>
                                        <p:tgtEl>
                                          <p:spTgt spid="11048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48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4900">
                                            <p:txEl>
                                              <p:pRg st="0" end="0"/>
                                            </p:txEl>
                                          </p:spTgt>
                                        </p:tgtEl>
                                        <p:attrNameLst>
                                          <p:attrName>style.visibility</p:attrName>
                                        </p:attrNameLst>
                                      </p:cBhvr>
                                      <p:to>
                                        <p:strVal val="visible"/>
                                      </p:to>
                                    </p:set>
                                    <p:anim calcmode="lin" valueType="num">
                                      <p:cBhvr additive="base">
                                        <p:cTn id="13" dur="500" fill="hold"/>
                                        <p:tgtEl>
                                          <p:spTgt spid="110490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49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04900">
                                            <p:txEl>
                                              <p:pRg st="1" end="1"/>
                                            </p:txEl>
                                          </p:spTgt>
                                        </p:tgtEl>
                                        <p:attrNameLst>
                                          <p:attrName>style.visibility</p:attrName>
                                        </p:attrNameLst>
                                      </p:cBhvr>
                                      <p:to>
                                        <p:strVal val="visible"/>
                                      </p:to>
                                    </p:set>
                                    <p:anim calcmode="lin" valueType="num">
                                      <p:cBhvr additive="base">
                                        <p:cTn id="19" dur="500" fill="hold"/>
                                        <p:tgtEl>
                                          <p:spTgt spid="110490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049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04900">
                                            <p:txEl>
                                              <p:pRg st="2" end="2"/>
                                            </p:txEl>
                                          </p:spTgt>
                                        </p:tgtEl>
                                        <p:attrNameLst>
                                          <p:attrName>style.visibility</p:attrName>
                                        </p:attrNameLst>
                                      </p:cBhvr>
                                      <p:to>
                                        <p:strVal val="visible"/>
                                      </p:to>
                                    </p:set>
                                    <p:anim calcmode="lin" valueType="num">
                                      <p:cBhvr additive="base">
                                        <p:cTn id="25" dur="500" fill="hold"/>
                                        <p:tgtEl>
                                          <p:spTgt spid="110490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0490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04900">
                                            <p:txEl>
                                              <p:pRg st="3" end="3"/>
                                            </p:txEl>
                                          </p:spTgt>
                                        </p:tgtEl>
                                        <p:attrNameLst>
                                          <p:attrName>style.visibility</p:attrName>
                                        </p:attrNameLst>
                                      </p:cBhvr>
                                      <p:to>
                                        <p:strVal val="visible"/>
                                      </p:to>
                                    </p:set>
                                    <p:anim calcmode="lin" valueType="num">
                                      <p:cBhvr additive="base">
                                        <p:cTn id="31" dur="500" fill="hold"/>
                                        <p:tgtEl>
                                          <p:spTgt spid="110490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0490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04900">
                                            <p:txEl>
                                              <p:pRg st="4" end="4"/>
                                            </p:txEl>
                                          </p:spTgt>
                                        </p:tgtEl>
                                        <p:attrNameLst>
                                          <p:attrName>style.visibility</p:attrName>
                                        </p:attrNameLst>
                                      </p:cBhvr>
                                      <p:to>
                                        <p:strVal val="visible"/>
                                      </p:to>
                                    </p:set>
                                    <p:anim calcmode="lin" valueType="num">
                                      <p:cBhvr additive="base">
                                        <p:cTn id="37" dur="500" fill="hold"/>
                                        <p:tgtEl>
                                          <p:spTgt spid="110490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0490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Mass defect and nuclear binding energy</a:t>
            </a:r>
            <a:endParaRPr lang="en-US" sz="2400" i="1" dirty="0">
              <a:solidFill>
                <a:srgbClr val="000000"/>
              </a:solidFill>
              <a:latin typeface="Arial"/>
              <a:cs typeface="Times New Roman" pitchFamily="18" charset="0"/>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latin typeface="+mn-lt"/>
                <a:sym typeface="Symbol" pitchFamily="18" charset="2"/>
              </a:rPr>
              <a:t>A picture of the reaction 2(</a:t>
            </a:r>
            <a:r>
              <a:rPr lang="en-US" sz="2400" baseline="30000" dirty="0">
                <a:latin typeface="+mn-lt"/>
                <a:sym typeface="Symbol" pitchFamily="18" charset="2"/>
              </a:rPr>
              <a:t>1</a:t>
            </a:r>
            <a:r>
              <a:rPr lang="en-US" sz="2400" dirty="0">
                <a:latin typeface="+mn-lt"/>
                <a:sym typeface="Symbol" pitchFamily="18" charset="2"/>
              </a:rPr>
              <a:t>H) + 2n  </a:t>
            </a:r>
            <a:r>
              <a:rPr lang="en-US" sz="2400" baseline="30000" dirty="0">
                <a:latin typeface="+mn-lt"/>
                <a:sym typeface="Symbol" pitchFamily="18" charset="2"/>
              </a:rPr>
              <a:t>4</a:t>
            </a:r>
            <a:r>
              <a:rPr lang="en-US" sz="2400" dirty="0">
                <a:latin typeface="+mn-lt"/>
                <a:sym typeface="Symbol" pitchFamily="18" charset="2"/>
              </a:rPr>
              <a:t>He might help:</a:t>
            </a:r>
            <a:r>
              <a:rPr lang="en-US" sz="2400" dirty="0">
                <a:solidFill>
                  <a:srgbClr val="000000"/>
                </a:solidFill>
                <a:latin typeface="+mn-lt"/>
                <a:cs typeface="Times New Roman" pitchFamily="18" charset="0"/>
              </a:rPr>
              <a:t> </a:t>
            </a:r>
          </a:p>
          <a:p>
            <a:pPr>
              <a:spcBef>
                <a:spcPct val="20000"/>
              </a:spcBef>
              <a:defRPr/>
            </a:pPr>
            <a:endParaRPr lang="en-US" sz="2400" dirty="0">
              <a:solidFill>
                <a:srgbClr val="000000"/>
              </a:solidFill>
              <a:latin typeface="+mn-lt"/>
              <a:cs typeface="Times New Roman" pitchFamily="18" charset="0"/>
            </a:endParaRPr>
          </a:p>
          <a:p>
            <a:pPr>
              <a:spcBef>
                <a:spcPct val="20000"/>
              </a:spcBef>
              <a:defRPr/>
            </a:pPr>
            <a:endParaRPr lang="en-US" sz="2400" dirty="0">
              <a:solidFill>
                <a:srgbClr val="000000"/>
              </a:solidFill>
              <a:latin typeface="+mn-lt"/>
              <a:cs typeface="Times New Roman" pitchFamily="18" charset="0"/>
            </a:endParaRPr>
          </a:p>
          <a:p>
            <a:pPr>
              <a:spcBef>
                <a:spcPct val="20000"/>
              </a:spcBef>
              <a:defRPr/>
            </a:pPr>
            <a:endParaRPr lang="en-US" sz="2400" dirty="0">
              <a:solidFill>
                <a:srgbClr val="000000"/>
              </a:solidFill>
              <a:latin typeface="+mn-lt"/>
              <a:cs typeface="Times New Roman" pitchFamily="18" charset="0"/>
            </a:endParaRPr>
          </a:p>
          <a:p>
            <a:pPr>
              <a:spcBef>
                <a:spcPct val="20000"/>
              </a:spcBef>
              <a:defRPr/>
            </a:pPr>
            <a:endParaRPr lang="en-US" sz="2400" dirty="0">
              <a:solidFill>
                <a:srgbClr val="000000"/>
              </a:solidFill>
              <a:latin typeface="+mn-lt"/>
              <a:cs typeface="Times New Roman" pitchFamily="18" charset="0"/>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latin typeface="+mn-lt"/>
                <a:sym typeface="Symbol" pitchFamily="18" charset="2"/>
              </a:rPr>
              <a:t>The reverse process yields the same energy: </a:t>
            </a:r>
            <a:r>
              <a:rPr lang="en-US" sz="2400" dirty="0">
                <a:solidFill>
                  <a:srgbClr val="000000"/>
                </a:solidFill>
                <a:latin typeface="+mn-lt"/>
                <a:cs typeface="Times New Roman" pitchFamily="18" charset="0"/>
              </a:rPr>
              <a:t>	</a:t>
            </a:r>
          </a:p>
        </p:txBody>
      </p:sp>
      <p:sp>
        <p:nvSpPr>
          <p:cNvPr id="23555" name="Rectangle 3"/>
          <p:cNvSpPr>
            <a:spLocks noGrp="1" noChangeArrowheads="1"/>
          </p:cNvSpPr>
          <p:nvPr>
            <p:ph type="ctrTitle"/>
          </p:nvPr>
        </p:nvSpPr>
        <p:spPr>
          <a:xfrm>
            <a:off x="685800" y="533400"/>
            <a:ext cx="8078788"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grpSp>
        <p:nvGrpSpPr>
          <p:cNvPr id="2" name="Group 38"/>
          <p:cNvGrpSpPr>
            <a:grpSpLocks/>
          </p:cNvGrpSpPr>
          <p:nvPr/>
        </p:nvGrpSpPr>
        <p:grpSpPr bwMode="auto">
          <a:xfrm>
            <a:off x="1025525" y="4667249"/>
            <a:ext cx="7110413" cy="1444625"/>
            <a:chOff x="646" y="2069"/>
            <a:chExt cx="4479" cy="910"/>
          </a:xfrm>
        </p:grpSpPr>
        <p:sp>
          <p:nvSpPr>
            <p:cNvPr id="22549" name="Rectangle 13"/>
            <p:cNvSpPr>
              <a:spLocks noChangeArrowheads="1"/>
            </p:cNvSpPr>
            <p:nvPr/>
          </p:nvSpPr>
          <p:spPr bwMode="auto">
            <a:xfrm>
              <a:off x="646" y="2069"/>
              <a:ext cx="4479" cy="910"/>
            </a:xfrm>
            <a:prstGeom prst="rect">
              <a:avLst/>
            </a:prstGeom>
            <a:solidFill>
              <a:schemeClr val="bg1"/>
            </a:solidFill>
            <a:ln w="9525">
              <a:solidFill>
                <a:schemeClr val="hlink"/>
              </a:solidFill>
              <a:miter lim="800000"/>
              <a:headEnd/>
              <a:tailEnd/>
            </a:ln>
          </p:spPr>
          <p:txBody>
            <a:bodyPr wrap="none" anchor="ctr"/>
            <a:lstStyle/>
            <a:p>
              <a:pPr algn="ctr">
                <a:defRPr/>
              </a:pPr>
              <a:endParaRPr lang="en-US" sz="2400">
                <a:latin typeface="+mn-lt"/>
              </a:endParaRPr>
            </a:p>
          </p:txBody>
        </p:sp>
        <p:pic>
          <p:nvPicPr>
            <p:cNvPr id="23574" name="Picture 7"/>
            <p:cNvPicPr>
              <a:picLocks noChangeAspect="1" noChangeArrowheads="1"/>
            </p:cNvPicPr>
            <p:nvPr/>
          </p:nvPicPr>
          <p:blipFill>
            <a:blip r:embed="rId5" cstate="print"/>
            <a:srcRect/>
            <a:stretch>
              <a:fillRect/>
            </a:stretch>
          </p:blipFill>
          <p:spPr bwMode="auto">
            <a:xfrm>
              <a:off x="1124" y="2464"/>
              <a:ext cx="150" cy="150"/>
            </a:xfrm>
            <a:prstGeom prst="rect">
              <a:avLst/>
            </a:prstGeom>
            <a:noFill/>
            <a:ln w="9525">
              <a:noFill/>
              <a:miter lim="800000"/>
              <a:headEnd/>
              <a:tailEnd/>
            </a:ln>
          </p:spPr>
        </p:pic>
        <p:pic>
          <p:nvPicPr>
            <p:cNvPr id="23575" name="Picture 8"/>
            <p:cNvPicPr>
              <a:picLocks noChangeAspect="1" noChangeArrowheads="1"/>
            </p:cNvPicPr>
            <p:nvPr/>
          </p:nvPicPr>
          <p:blipFill>
            <a:blip r:embed="rId5" cstate="print"/>
            <a:srcRect/>
            <a:stretch>
              <a:fillRect/>
            </a:stretch>
          </p:blipFill>
          <p:spPr bwMode="auto">
            <a:xfrm>
              <a:off x="745" y="2466"/>
              <a:ext cx="150" cy="150"/>
            </a:xfrm>
            <a:prstGeom prst="rect">
              <a:avLst/>
            </a:prstGeom>
            <a:noFill/>
            <a:ln w="9525">
              <a:noFill/>
              <a:miter lim="800000"/>
              <a:headEnd/>
              <a:tailEnd/>
            </a:ln>
          </p:spPr>
        </p:pic>
        <p:pic>
          <p:nvPicPr>
            <p:cNvPr id="23576" name="Picture 9"/>
            <p:cNvPicPr>
              <a:picLocks noChangeAspect="1" noChangeArrowheads="1"/>
            </p:cNvPicPr>
            <p:nvPr/>
          </p:nvPicPr>
          <p:blipFill>
            <a:blip r:embed="rId6" cstate="print"/>
            <a:srcRect/>
            <a:stretch>
              <a:fillRect/>
            </a:stretch>
          </p:blipFill>
          <p:spPr bwMode="auto">
            <a:xfrm>
              <a:off x="2152" y="2451"/>
              <a:ext cx="162" cy="156"/>
            </a:xfrm>
            <a:prstGeom prst="rect">
              <a:avLst/>
            </a:prstGeom>
            <a:noFill/>
            <a:ln w="9525">
              <a:noFill/>
              <a:miter lim="800000"/>
              <a:headEnd/>
              <a:tailEnd/>
            </a:ln>
          </p:spPr>
        </p:pic>
        <p:pic>
          <p:nvPicPr>
            <p:cNvPr id="23577" name="Picture 10"/>
            <p:cNvPicPr>
              <a:picLocks noChangeAspect="1" noChangeArrowheads="1"/>
            </p:cNvPicPr>
            <p:nvPr/>
          </p:nvPicPr>
          <p:blipFill>
            <a:blip r:embed="rId6" cstate="print"/>
            <a:srcRect/>
            <a:stretch>
              <a:fillRect/>
            </a:stretch>
          </p:blipFill>
          <p:spPr bwMode="auto">
            <a:xfrm>
              <a:off x="1788" y="2451"/>
              <a:ext cx="162" cy="156"/>
            </a:xfrm>
            <a:prstGeom prst="rect">
              <a:avLst/>
            </a:prstGeom>
            <a:noFill/>
            <a:ln w="9525">
              <a:noFill/>
              <a:miter lim="800000"/>
              <a:headEnd/>
              <a:tailEnd/>
            </a:ln>
          </p:spPr>
        </p:pic>
        <p:sp>
          <p:nvSpPr>
            <p:cNvPr id="1106955" name="Oval 11"/>
            <p:cNvSpPr>
              <a:spLocks noChangeArrowheads="1"/>
            </p:cNvSpPr>
            <p:nvPr/>
          </p:nvSpPr>
          <p:spPr bwMode="auto">
            <a:xfrm>
              <a:off x="789" y="2336"/>
              <a:ext cx="56" cy="56"/>
            </a:xfrm>
            <a:prstGeom prst="ellipse">
              <a:avLst/>
            </a:prstGeom>
            <a:gradFill rotWithShape="1">
              <a:gsLst>
                <a:gs pos="0">
                  <a:schemeClr val="tx2">
                    <a:gamma/>
                    <a:tint val="0"/>
                    <a:invGamma/>
                  </a:schemeClr>
                </a:gs>
                <a:gs pos="100000">
                  <a:schemeClr val="tx2"/>
                </a:gs>
              </a:gsLst>
              <a:path path="shape">
                <a:fillToRect l="50000" t="50000" r="50000" b="50000"/>
              </a:path>
            </a:gradFill>
            <a:ln w="9525">
              <a:noFill/>
              <a:round/>
              <a:headEnd/>
              <a:tailEnd/>
            </a:ln>
            <a:effectLst/>
          </p:spPr>
          <p:txBody>
            <a:bodyPr wrap="none" anchor="ctr"/>
            <a:lstStyle/>
            <a:p>
              <a:pPr>
                <a:defRPr/>
              </a:pPr>
              <a:endParaRPr lang="en-US" sz="2400">
                <a:latin typeface="+mn-lt"/>
              </a:endParaRPr>
            </a:p>
          </p:txBody>
        </p:sp>
        <p:sp>
          <p:nvSpPr>
            <p:cNvPr id="1106956" name="Oval 12"/>
            <p:cNvSpPr>
              <a:spLocks noChangeArrowheads="1"/>
            </p:cNvSpPr>
            <p:nvPr/>
          </p:nvSpPr>
          <p:spPr bwMode="auto">
            <a:xfrm>
              <a:off x="1080" y="2715"/>
              <a:ext cx="56" cy="56"/>
            </a:xfrm>
            <a:prstGeom prst="ellipse">
              <a:avLst/>
            </a:prstGeom>
            <a:gradFill rotWithShape="1">
              <a:gsLst>
                <a:gs pos="0">
                  <a:schemeClr val="tx2">
                    <a:gamma/>
                    <a:tint val="0"/>
                    <a:invGamma/>
                  </a:schemeClr>
                </a:gs>
                <a:gs pos="100000">
                  <a:schemeClr val="tx2"/>
                </a:gs>
              </a:gsLst>
              <a:path path="shape">
                <a:fillToRect l="50000" t="50000" r="50000" b="50000"/>
              </a:path>
            </a:gradFill>
            <a:ln w="9525">
              <a:noFill/>
              <a:round/>
              <a:headEnd/>
              <a:tailEnd/>
            </a:ln>
            <a:effectLst/>
          </p:spPr>
          <p:txBody>
            <a:bodyPr wrap="none" anchor="ctr"/>
            <a:lstStyle/>
            <a:p>
              <a:pPr>
                <a:defRPr/>
              </a:pPr>
              <a:endParaRPr lang="en-US" sz="2400">
                <a:latin typeface="+mn-lt"/>
              </a:endParaRPr>
            </a:p>
          </p:txBody>
        </p:sp>
        <p:sp>
          <p:nvSpPr>
            <p:cNvPr id="22556" name="Text Box 14"/>
            <p:cNvSpPr txBox="1">
              <a:spLocks noChangeArrowheads="1"/>
            </p:cNvSpPr>
            <p:nvPr/>
          </p:nvSpPr>
          <p:spPr bwMode="auto">
            <a:xfrm>
              <a:off x="1391" y="2376"/>
              <a:ext cx="280" cy="291"/>
            </a:xfrm>
            <a:prstGeom prst="rect">
              <a:avLst/>
            </a:prstGeom>
            <a:noFill/>
            <a:ln w="9525">
              <a:noFill/>
              <a:miter lim="800000"/>
              <a:headEnd/>
              <a:tailEnd/>
            </a:ln>
          </p:spPr>
          <p:txBody>
            <a:bodyPr>
              <a:spAutoFit/>
            </a:bodyPr>
            <a:lstStyle/>
            <a:p>
              <a:pPr>
                <a:spcBef>
                  <a:spcPct val="50000"/>
                </a:spcBef>
                <a:defRPr/>
              </a:pPr>
              <a:r>
                <a:rPr lang="en-US" sz="2400">
                  <a:latin typeface="+mn-lt"/>
                </a:rPr>
                <a:t>+</a:t>
              </a:r>
            </a:p>
          </p:txBody>
        </p:sp>
        <p:sp>
          <p:nvSpPr>
            <p:cNvPr id="22557" name="Text Box 15"/>
            <p:cNvSpPr txBox="1">
              <a:spLocks noChangeArrowheads="1"/>
            </p:cNvSpPr>
            <p:nvPr/>
          </p:nvSpPr>
          <p:spPr bwMode="auto">
            <a:xfrm>
              <a:off x="2567" y="2378"/>
              <a:ext cx="349" cy="291"/>
            </a:xfrm>
            <a:prstGeom prst="rect">
              <a:avLst/>
            </a:prstGeom>
            <a:noFill/>
            <a:ln w="9525">
              <a:noFill/>
              <a:miter lim="800000"/>
              <a:headEnd/>
              <a:tailEnd/>
            </a:ln>
          </p:spPr>
          <p:txBody>
            <a:bodyPr>
              <a:spAutoFit/>
            </a:bodyPr>
            <a:lstStyle/>
            <a:p>
              <a:pPr>
                <a:spcBef>
                  <a:spcPct val="50000"/>
                </a:spcBef>
                <a:defRPr/>
              </a:pPr>
              <a:r>
                <a:rPr lang="en-US" sz="2400">
                  <a:latin typeface="+mn-lt"/>
                  <a:sym typeface="Symbol" pitchFamily="18" charset="2"/>
                </a:rPr>
                <a:t></a:t>
              </a:r>
            </a:p>
          </p:txBody>
        </p:sp>
        <p:pic>
          <p:nvPicPr>
            <p:cNvPr id="23582" name="Picture 20"/>
            <p:cNvPicPr>
              <a:picLocks noChangeAspect="1" noChangeArrowheads="1"/>
            </p:cNvPicPr>
            <p:nvPr/>
          </p:nvPicPr>
          <p:blipFill>
            <a:blip r:embed="rId7" cstate="print"/>
            <a:srcRect/>
            <a:stretch>
              <a:fillRect/>
            </a:stretch>
          </p:blipFill>
          <p:spPr bwMode="auto">
            <a:xfrm>
              <a:off x="3159" y="2385"/>
              <a:ext cx="306" cy="318"/>
            </a:xfrm>
            <a:prstGeom prst="rect">
              <a:avLst/>
            </a:prstGeom>
            <a:noFill/>
            <a:ln w="9525">
              <a:noFill/>
              <a:miter lim="800000"/>
              <a:headEnd/>
              <a:tailEnd/>
            </a:ln>
          </p:spPr>
        </p:pic>
        <p:sp>
          <p:nvSpPr>
            <p:cNvPr id="22560" name="Text Box 22"/>
            <p:cNvSpPr txBox="1">
              <a:spLocks noChangeArrowheads="1"/>
            </p:cNvSpPr>
            <p:nvPr/>
          </p:nvSpPr>
          <p:spPr bwMode="auto">
            <a:xfrm>
              <a:off x="727" y="2079"/>
              <a:ext cx="3403" cy="291"/>
            </a:xfrm>
            <a:prstGeom prst="rect">
              <a:avLst/>
            </a:prstGeom>
            <a:noFill/>
            <a:ln w="9525">
              <a:noFill/>
              <a:miter lim="800000"/>
              <a:headEnd/>
              <a:tailEnd/>
            </a:ln>
          </p:spPr>
          <p:txBody>
            <a:bodyPr>
              <a:spAutoFit/>
            </a:bodyPr>
            <a:lstStyle/>
            <a:p>
              <a:pPr>
                <a:spcBef>
                  <a:spcPct val="50000"/>
                </a:spcBef>
                <a:defRPr/>
              </a:pPr>
              <a:r>
                <a:rPr lang="en-US" sz="2400" dirty="0">
                  <a:latin typeface="+mn-lt"/>
                  <a:sym typeface="Symbol" pitchFamily="18" charset="2"/>
                </a:rPr>
                <a:t>2(</a:t>
              </a:r>
              <a:r>
                <a:rPr lang="en-US" sz="2400" baseline="30000" dirty="0">
                  <a:latin typeface="+mn-lt"/>
                  <a:sym typeface="Symbol" pitchFamily="18" charset="2"/>
                </a:rPr>
                <a:t>1</a:t>
              </a:r>
              <a:r>
                <a:rPr lang="en-US" sz="2400" dirty="0">
                  <a:latin typeface="+mn-lt"/>
                  <a:sym typeface="Symbol" pitchFamily="18" charset="2"/>
                </a:rPr>
                <a:t>H)    +       2n             </a:t>
              </a:r>
              <a:r>
                <a:rPr lang="en-US" sz="2400" baseline="30000" dirty="0">
                  <a:latin typeface="+mn-lt"/>
                  <a:sym typeface="Symbol" pitchFamily="18" charset="2"/>
                </a:rPr>
                <a:t>4</a:t>
              </a:r>
              <a:r>
                <a:rPr lang="en-US" sz="2400" dirty="0">
                  <a:latin typeface="+mn-lt"/>
                  <a:sym typeface="Symbol" pitchFamily="18" charset="2"/>
                </a:rPr>
                <a:t>He</a:t>
              </a:r>
            </a:p>
          </p:txBody>
        </p:sp>
      </p:grpSp>
      <p:grpSp>
        <p:nvGrpSpPr>
          <p:cNvPr id="3" name="Group 39"/>
          <p:cNvGrpSpPr>
            <a:grpSpLocks/>
          </p:cNvGrpSpPr>
          <p:nvPr/>
        </p:nvGrpSpPr>
        <p:grpSpPr bwMode="auto">
          <a:xfrm>
            <a:off x="1028700" y="2497138"/>
            <a:ext cx="7110413" cy="1444625"/>
            <a:chOff x="633" y="3078"/>
            <a:chExt cx="4479" cy="910"/>
          </a:xfrm>
        </p:grpSpPr>
        <p:sp>
          <p:nvSpPr>
            <p:cNvPr id="22536" name="Rectangle 25"/>
            <p:cNvSpPr>
              <a:spLocks noChangeArrowheads="1"/>
            </p:cNvSpPr>
            <p:nvPr/>
          </p:nvSpPr>
          <p:spPr bwMode="auto">
            <a:xfrm>
              <a:off x="633" y="3078"/>
              <a:ext cx="4479" cy="910"/>
            </a:xfrm>
            <a:prstGeom prst="rect">
              <a:avLst/>
            </a:prstGeom>
            <a:solidFill>
              <a:schemeClr val="bg1"/>
            </a:solidFill>
            <a:ln w="9525">
              <a:solidFill>
                <a:schemeClr val="hlink"/>
              </a:solidFill>
              <a:miter lim="800000"/>
              <a:headEnd/>
              <a:tailEnd/>
            </a:ln>
          </p:spPr>
          <p:txBody>
            <a:bodyPr wrap="none" anchor="ctr"/>
            <a:lstStyle/>
            <a:p>
              <a:pPr algn="ctr">
                <a:defRPr/>
              </a:pPr>
              <a:endParaRPr lang="en-US" sz="2400">
                <a:latin typeface="+mn-lt"/>
              </a:endParaRPr>
            </a:p>
          </p:txBody>
        </p:sp>
        <p:pic>
          <p:nvPicPr>
            <p:cNvPr id="23561" name="Picture 26"/>
            <p:cNvPicPr>
              <a:picLocks noChangeAspect="1" noChangeArrowheads="1"/>
            </p:cNvPicPr>
            <p:nvPr/>
          </p:nvPicPr>
          <p:blipFill>
            <a:blip r:embed="rId5" cstate="print"/>
            <a:srcRect/>
            <a:stretch>
              <a:fillRect/>
            </a:stretch>
          </p:blipFill>
          <p:spPr bwMode="auto">
            <a:xfrm>
              <a:off x="3493" y="3457"/>
              <a:ext cx="150" cy="150"/>
            </a:xfrm>
            <a:prstGeom prst="rect">
              <a:avLst/>
            </a:prstGeom>
            <a:noFill/>
            <a:ln w="9525">
              <a:noFill/>
              <a:miter lim="800000"/>
              <a:headEnd/>
              <a:tailEnd/>
            </a:ln>
          </p:spPr>
        </p:pic>
        <p:pic>
          <p:nvPicPr>
            <p:cNvPr id="23562" name="Picture 27"/>
            <p:cNvPicPr>
              <a:picLocks noChangeAspect="1" noChangeArrowheads="1"/>
            </p:cNvPicPr>
            <p:nvPr/>
          </p:nvPicPr>
          <p:blipFill>
            <a:blip r:embed="rId5" cstate="print"/>
            <a:srcRect/>
            <a:stretch>
              <a:fillRect/>
            </a:stretch>
          </p:blipFill>
          <p:spPr bwMode="auto">
            <a:xfrm>
              <a:off x="3114" y="3459"/>
              <a:ext cx="150" cy="150"/>
            </a:xfrm>
            <a:prstGeom prst="rect">
              <a:avLst/>
            </a:prstGeom>
            <a:noFill/>
            <a:ln w="9525">
              <a:noFill/>
              <a:miter lim="800000"/>
              <a:headEnd/>
              <a:tailEnd/>
            </a:ln>
          </p:spPr>
        </p:pic>
        <p:pic>
          <p:nvPicPr>
            <p:cNvPr id="23563" name="Picture 28"/>
            <p:cNvPicPr>
              <a:picLocks noChangeAspect="1" noChangeArrowheads="1"/>
            </p:cNvPicPr>
            <p:nvPr/>
          </p:nvPicPr>
          <p:blipFill>
            <a:blip r:embed="rId6" cstate="print"/>
            <a:srcRect/>
            <a:stretch>
              <a:fillRect/>
            </a:stretch>
          </p:blipFill>
          <p:spPr bwMode="auto">
            <a:xfrm>
              <a:off x="4521" y="3444"/>
              <a:ext cx="162" cy="156"/>
            </a:xfrm>
            <a:prstGeom prst="rect">
              <a:avLst/>
            </a:prstGeom>
            <a:noFill/>
            <a:ln w="9525">
              <a:noFill/>
              <a:miter lim="800000"/>
              <a:headEnd/>
              <a:tailEnd/>
            </a:ln>
          </p:spPr>
        </p:pic>
        <p:pic>
          <p:nvPicPr>
            <p:cNvPr id="23564" name="Picture 29"/>
            <p:cNvPicPr>
              <a:picLocks noChangeAspect="1" noChangeArrowheads="1"/>
            </p:cNvPicPr>
            <p:nvPr/>
          </p:nvPicPr>
          <p:blipFill>
            <a:blip r:embed="rId6" cstate="print"/>
            <a:srcRect/>
            <a:stretch>
              <a:fillRect/>
            </a:stretch>
          </p:blipFill>
          <p:spPr bwMode="auto">
            <a:xfrm>
              <a:off x="4157" y="3444"/>
              <a:ext cx="162" cy="156"/>
            </a:xfrm>
            <a:prstGeom prst="rect">
              <a:avLst/>
            </a:prstGeom>
            <a:noFill/>
            <a:ln w="9525">
              <a:noFill/>
              <a:miter lim="800000"/>
              <a:headEnd/>
              <a:tailEnd/>
            </a:ln>
          </p:spPr>
        </p:pic>
        <p:sp>
          <p:nvSpPr>
            <p:cNvPr id="1106974" name="Oval 30"/>
            <p:cNvSpPr>
              <a:spLocks noChangeArrowheads="1"/>
            </p:cNvSpPr>
            <p:nvPr/>
          </p:nvSpPr>
          <p:spPr bwMode="auto">
            <a:xfrm>
              <a:off x="3158" y="3329"/>
              <a:ext cx="56" cy="56"/>
            </a:xfrm>
            <a:prstGeom prst="ellipse">
              <a:avLst/>
            </a:prstGeom>
            <a:gradFill rotWithShape="1">
              <a:gsLst>
                <a:gs pos="0">
                  <a:schemeClr val="tx2">
                    <a:gamma/>
                    <a:tint val="0"/>
                    <a:invGamma/>
                  </a:schemeClr>
                </a:gs>
                <a:gs pos="100000">
                  <a:schemeClr val="tx2"/>
                </a:gs>
              </a:gsLst>
              <a:path path="shape">
                <a:fillToRect l="50000" t="50000" r="50000" b="50000"/>
              </a:path>
            </a:gradFill>
            <a:ln w="9525">
              <a:noFill/>
              <a:round/>
              <a:headEnd/>
              <a:tailEnd/>
            </a:ln>
            <a:effectLst/>
          </p:spPr>
          <p:txBody>
            <a:bodyPr wrap="none" anchor="ctr"/>
            <a:lstStyle/>
            <a:p>
              <a:pPr>
                <a:defRPr/>
              </a:pPr>
              <a:endParaRPr lang="en-US" sz="2400">
                <a:latin typeface="+mn-lt"/>
              </a:endParaRPr>
            </a:p>
          </p:txBody>
        </p:sp>
        <p:sp>
          <p:nvSpPr>
            <p:cNvPr id="1106975" name="Oval 31"/>
            <p:cNvSpPr>
              <a:spLocks noChangeArrowheads="1"/>
            </p:cNvSpPr>
            <p:nvPr/>
          </p:nvSpPr>
          <p:spPr bwMode="auto">
            <a:xfrm>
              <a:off x="3449" y="3708"/>
              <a:ext cx="56" cy="56"/>
            </a:xfrm>
            <a:prstGeom prst="ellipse">
              <a:avLst/>
            </a:prstGeom>
            <a:gradFill rotWithShape="1">
              <a:gsLst>
                <a:gs pos="0">
                  <a:schemeClr val="tx2">
                    <a:gamma/>
                    <a:tint val="0"/>
                    <a:invGamma/>
                  </a:schemeClr>
                </a:gs>
                <a:gs pos="100000">
                  <a:schemeClr val="tx2"/>
                </a:gs>
              </a:gsLst>
              <a:path path="shape">
                <a:fillToRect l="50000" t="50000" r="50000" b="50000"/>
              </a:path>
            </a:gradFill>
            <a:ln w="9525">
              <a:noFill/>
              <a:round/>
              <a:headEnd/>
              <a:tailEnd/>
            </a:ln>
            <a:effectLst/>
          </p:spPr>
          <p:txBody>
            <a:bodyPr wrap="none" anchor="ctr"/>
            <a:lstStyle/>
            <a:p>
              <a:pPr>
                <a:defRPr/>
              </a:pPr>
              <a:endParaRPr lang="en-US" sz="2400">
                <a:latin typeface="+mn-lt"/>
              </a:endParaRPr>
            </a:p>
          </p:txBody>
        </p:sp>
        <p:sp>
          <p:nvSpPr>
            <p:cNvPr id="22543" name="Text Box 32"/>
            <p:cNvSpPr txBox="1">
              <a:spLocks noChangeArrowheads="1"/>
            </p:cNvSpPr>
            <p:nvPr/>
          </p:nvSpPr>
          <p:spPr bwMode="auto">
            <a:xfrm>
              <a:off x="3760" y="3369"/>
              <a:ext cx="280" cy="291"/>
            </a:xfrm>
            <a:prstGeom prst="rect">
              <a:avLst/>
            </a:prstGeom>
            <a:noFill/>
            <a:ln w="9525">
              <a:noFill/>
              <a:miter lim="800000"/>
              <a:headEnd/>
              <a:tailEnd/>
            </a:ln>
          </p:spPr>
          <p:txBody>
            <a:bodyPr>
              <a:spAutoFit/>
            </a:bodyPr>
            <a:lstStyle/>
            <a:p>
              <a:pPr>
                <a:spcBef>
                  <a:spcPct val="50000"/>
                </a:spcBef>
                <a:defRPr/>
              </a:pPr>
              <a:r>
                <a:rPr lang="en-US" sz="2400">
                  <a:latin typeface="+mn-lt"/>
                </a:rPr>
                <a:t>+</a:t>
              </a:r>
            </a:p>
          </p:txBody>
        </p:sp>
        <p:sp>
          <p:nvSpPr>
            <p:cNvPr id="22544" name="Text Box 33"/>
            <p:cNvSpPr txBox="1">
              <a:spLocks noChangeArrowheads="1"/>
            </p:cNvSpPr>
            <p:nvPr/>
          </p:nvSpPr>
          <p:spPr bwMode="auto">
            <a:xfrm>
              <a:off x="2586" y="3387"/>
              <a:ext cx="349" cy="291"/>
            </a:xfrm>
            <a:prstGeom prst="rect">
              <a:avLst/>
            </a:prstGeom>
            <a:noFill/>
            <a:ln w="9525">
              <a:noFill/>
              <a:miter lim="800000"/>
              <a:headEnd/>
              <a:tailEnd/>
            </a:ln>
          </p:spPr>
          <p:txBody>
            <a:bodyPr>
              <a:spAutoFit/>
            </a:bodyPr>
            <a:lstStyle/>
            <a:p>
              <a:pPr>
                <a:spcBef>
                  <a:spcPct val="50000"/>
                </a:spcBef>
                <a:defRPr/>
              </a:pPr>
              <a:r>
                <a:rPr lang="en-US" sz="2400">
                  <a:latin typeface="+mn-lt"/>
                  <a:sym typeface="Symbol" pitchFamily="18" charset="2"/>
                </a:rPr>
                <a:t></a:t>
              </a:r>
            </a:p>
          </p:txBody>
        </p:sp>
        <p:pic>
          <p:nvPicPr>
            <p:cNvPr id="23569" name="Picture 34"/>
            <p:cNvPicPr>
              <a:picLocks noChangeAspect="1" noChangeArrowheads="1"/>
            </p:cNvPicPr>
            <p:nvPr/>
          </p:nvPicPr>
          <p:blipFill>
            <a:blip r:embed="rId7" cstate="print"/>
            <a:srcRect/>
            <a:stretch>
              <a:fillRect/>
            </a:stretch>
          </p:blipFill>
          <p:spPr bwMode="auto">
            <a:xfrm>
              <a:off x="804" y="3394"/>
              <a:ext cx="306" cy="318"/>
            </a:xfrm>
            <a:prstGeom prst="rect">
              <a:avLst/>
            </a:prstGeom>
            <a:noFill/>
            <a:ln w="9525">
              <a:noFill/>
              <a:miter lim="800000"/>
              <a:headEnd/>
              <a:tailEnd/>
            </a:ln>
          </p:spPr>
        </p:pic>
        <p:sp>
          <p:nvSpPr>
            <p:cNvPr id="22547" name="Text Box 36"/>
            <p:cNvSpPr txBox="1">
              <a:spLocks noChangeArrowheads="1"/>
            </p:cNvSpPr>
            <p:nvPr/>
          </p:nvSpPr>
          <p:spPr bwMode="auto">
            <a:xfrm>
              <a:off x="714" y="3079"/>
              <a:ext cx="3926" cy="291"/>
            </a:xfrm>
            <a:prstGeom prst="rect">
              <a:avLst/>
            </a:prstGeom>
            <a:noFill/>
            <a:ln w="9525">
              <a:noFill/>
              <a:miter lim="800000"/>
              <a:headEnd/>
              <a:tailEnd/>
            </a:ln>
          </p:spPr>
          <p:txBody>
            <a:bodyPr>
              <a:spAutoFit/>
            </a:bodyPr>
            <a:lstStyle/>
            <a:p>
              <a:pPr>
                <a:spcBef>
                  <a:spcPct val="50000"/>
                </a:spcBef>
                <a:defRPr/>
              </a:pPr>
              <a:r>
                <a:rPr lang="en-US" sz="2400" baseline="30000" dirty="0">
                  <a:latin typeface="+mn-lt"/>
                  <a:sym typeface="Symbol" pitchFamily="18" charset="2"/>
                </a:rPr>
                <a:t> 4</a:t>
              </a:r>
              <a:r>
                <a:rPr lang="en-US" sz="2400" dirty="0">
                  <a:latin typeface="+mn-lt"/>
                  <a:sym typeface="Symbol" pitchFamily="18" charset="2"/>
                </a:rPr>
                <a:t>He                 	         2(</a:t>
              </a:r>
              <a:r>
                <a:rPr lang="en-US" sz="2400" baseline="30000" dirty="0">
                  <a:latin typeface="+mn-lt"/>
                  <a:sym typeface="Symbol" pitchFamily="18" charset="2"/>
                </a:rPr>
                <a:t>1</a:t>
              </a:r>
              <a:r>
                <a:rPr lang="en-US" sz="2400" dirty="0">
                  <a:latin typeface="+mn-lt"/>
                  <a:sym typeface="Symbol" pitchFamily="18" charset="2"/>
                </a:rPr>
                <a:t>H)    +      2n</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6946">
                                            <p:txEl>
                                              <p:pRg st="1" end="1"/>
                                            </p:txEl>
                                          </p:spTgt>
                                        </p:tgtEl>
                                        <p:attrNameLst>
                                          <p:attrName>style.visibility</p:attrName>
                                        </p:attrNameLst>
                                      </p:cBhvr>
                                      <p:to>
                                        <p:strVal val="visible"/>
                                      </p:to>
                                    </p:set>
                                    <p:anim calcmode="lin" valueType="num">
                                      <p:cBhvr additive="base">
                                        <p:cTn id="7" dur="500" fill="hold"/>
                                        <p:tgtEl>
                                          <p:spTgt spid="11069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69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06946">
                                            <p:txEl>
                                              <p:pRg st="6" end="6"/>
                                            </p:txEl>
                                          </p:spTgt>
                                        </p:tgtEl>
                                        <p:attrNameLst>
                                          <p:attrName>style.visibility</p:attrName>
                                        </p:attrNameLst>
                                      </p:cBhvr>
                                      <p:to>
                                        <p:strVal val="visible"/>
                                      </p:to>
                                    </p:set>
                                    <p:anim calcmode="lin" valueType="num">
                                      <p:cBhvr additive="base">
                                        <p:cTn id="20" dur="500" fill="hold"/>
                                        <p:tgtEl>
                                          <p:spTgt spid="1106946">
                                            <p:txEl>
                                              <p:pRg st="6" end="6"/>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0694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81" name="Rectangle 5"/>
          <p:cNvSpPr>
            <a:spLocks noChangeArrowheads="1"/>
          </p:cNvSpPr>
          <p:nvPr/>
        </p:nvSpPr>
        <p:spPr bwMode="auto">
          <a:xfrm>
            <a:off x="685800" y="2363788"/>
            <a:ext cx="7761288" cy="4494212"/>
          </a:xfrm>
          <a:prstGeom prst="rect">
            <a:avLst/>
          </a:prstGeom>
          <a:solidFill>
            <a:srgbClr val="CCFFCC"/>
          </a:solidFill>
          <a:ln w="9525">
            <a:noFill/>
            <a:miter lim="800000"/>
            <a:headEnd/>
            <a:tailEnd/>
          </a:ln>
        </p:spPr>
        <p:txBody>
          <a:bodyPr/>
          <a:lstStyle/>
          <a:p>
            <a:pPr>
              <a:spcBef>
                <a:spcPct val="20000"/>
              </a:spcBef>
              <a:defRPr/>
            </a:pPr>
            <a:r>
              <a:rPr lang="en-US" sz="2400" dirty="0">
                <a:solidFill>
                  <a:srgbClr val="000000"/>
                </a:solidFill>
                <a:latin typeface="+mn-lt"/>
                <a:sym typeface="Symbol" pitchFamily="18" charset="2"/>
              </a:rPr>
              <a:t>PRACTICE: Radium-226                                                (</a:t>
            </a:r>
            <a:r>
              <a:rPr lang="en-US" sz="2400" baseline="30000" dirty="0">
                <a:solidFill>
                  <a:srgbClr val="000000"/>
                </a:solidFill>
                <a:latin typeface="+mn-lt"/>
                <a:sym typeface="Symbol" pitchFamily="18" charset="2"/>
              </a:rPr>
              <a:t>226</a:t>
            </a:r>
            <a:r>
              <a:rPr lang="en-US" sz="2400" dirty="0">
                <a:solidFill>
                  <a:srgbClr val="000000"/>
                </a:solidFill>
                <a:latin typeface="+mn-lt"/>
                <a:sym typeface="Symbol" pitchFamily="18" charset="2"/>
              </a:rPr>
              <a:t>Ra) undergoes natural                                                                    radioactive decay to disintegrate spontaneously with the emission of an alpha particle to form radon (</a:t>
            </a:r>
            <a:r>
              <a:rPr lang="en-US" sz="2400" dirty="0" err="1">
                <a:solidFill>
                  <a:srgbClr val="000000"/>
                </a:solidFill>
                <a:latin typeface="+mn-lt"/>
                <a:sym typeface="Symbol" pitchFamily="18" charset="2"/>
              </a:rPr>
              <a:t>Rn</a:t>
            </a:r>
            <a:r>
              <a:rPr lang="en-US" sz="2400" dirty="0">
                <a:solidFill>
                  <a:srgbClr val="000000"/>
                </a:solidFill>
                <a:latin typeface="+mn-lt"/>
                <a:sym typeface="Symbol" pitchFamily="18" charset="2"/>
              </a:rPr>
              <a:t>). Calculate the energy in Joules that is released.</a:t>
            </a:r>
          </a:p>
          <a:p>
            <a:pPr>
              <a:spcBef>
                <a:spcPct val="20000"/>
              </a:spcBef>
              <a:defRPr/>
            </a:pPr>
            <a:r>
              <a:rPr lang="en-US" sz="2400" dirty="0">
                <a:solidFill>
                  <a:srgbClr val="000000"/>
                </a:solidFill>
                <a:latin typeface="+mn-lt"/>
                <a:sym typeface="Symbol" pitchFamily="18" charset="2"/>
              </a:rPr>
              <a:t>SOLUTION:</a:t>
            </a:r>
          </a:p>
          <a:p>
            <a:pPr>
              <a:spcBef>
                <a:spcPct val="20000"/>
              </a:spcBef>
              <a:defRPr/>
            </a:pPr>
            <a:r>
              <a:rPr lang="en-US" sz="2400" dirty="0">
                <a:solidFill>
                  <a:srgbClr val="000000"/>
                </a:solidFill>
                <a:latin typeface="+mn-lt"/>
                <a:sym typeface="Symbol" pitchFamily="18" charset="2"/>
              </a:rPr>
              <a:t>Reactant</a:t>
            </a:r>
            <a:r>
              <a:rPr lang="en-US" sz="2400" dirty="0" smtClean="0">
                <a:solidFill>
                  <a:srgbClr val="008000"/>
                </a:solidFill>
                <a:latin typeface="+mn-lt"/>
                <a:sym typeface="Symbol" pitchFamily="18" charset="2"/>
              </a:rPr>
              <a:t>:</a:t>
            </a:r>
            <a:endParaRPr lang="en-US" sz="2400" dirty="0">
              <a:solidFill>
                <a:srgbClr val="000000"/>
              </a:solidFill>
              <a:latin typeface="+mn-lt"/>
              <a:sym typeface="Symbol" pitchFamily="18" charset="2"/>
            </a:endParaRPr>
          </a:p>
          <a:p>
            <a:pPr>
              <a:spcBef>
                <a:spcPct val="20000"/>
              </a:spcBef>
              <a:defRPr/>
            </a:pPr>
            <a:r>
              <a:rPr lang="en-US" sz="2400" dirty="0">
                <a:solidFill>
                  <a:srgbClr val="000000"/>
                </a:solidFill>
                <a:latin typeface="+mn-lt"/>
                <a:sym typeface="Symbol" pitchFamily="18" charset="2"/>
              </a:rPr>
              <a:t>Products</a:t>
            </a:r>
            <a:r>
              <a:rPr lang="en-US" sz="2400" dirty="0" smtClean="0">
                <a:solidFill>
                  <a:srgbClr val="000000"/>
                </a:solidFill>
                <a:latin typeface="+mn-lt"/>
                <a:sym typeface="Symbol" pitchFamily="18" charset="2"/>
              </a:rPr>
              <a:t>:</a:t>
            </a:r>
            <a:endParaRPr lang="en-US" sz="2400" dirty="0">
              <a:solidFill>
                <a:srgbClr val="000000"/>
              </a:solidFill>
              <a:latin typeface="+mn-lt"/>
              <a:sym typeface="Symbol" pitchFamily="18" charset="2"/>
            </a:endParaRPr>
          </a:p>
          <a:p>
            <a:pPr>
              <a:spcBef>
                <a:spcPct val="20000"/>
              </a:spcBef>
              <a:defRPr/>
            </a:pPr>
            <a:r>
              <a:rPr lang="en-US" sz="2400" dirty="0">
                <a:solidFill>
                  <a:srgbClr val="000000"/>
                </a:solidFill>
                <a:latin typeface="+mn-lt"/>
                <a:sym typeface="Symbol" pitchFamily="18" charset="2"/>
              </a:rPr>
              <a:t>Mass defect: </a:t>
            </a:r>
            <a:endParaRPr lang="en-US" sz="2400" dirty="0" smtClean="0">
              <a:solidFill>
                <a:srgbClr val="000000"/>
              </a:solidFill>
              <a:latin typeface="+mn-lt"/>
              <a:sym typeface="Symbol" pitchFamily="18" charset="2"/>
            </a:endParaRPr>
          </a:p>
          <a:p>
            <a:pPr>
              <a:spcBef>
                <a:spcPct val="20000"/>
              </a:spcBef>
              <a:defRPr/>
            </a:pPr>
            <a:r>
              <a:rPr lang="en-US" sz="2400" dirty="0" smtClean="0">
                <a:solidFill>
                  <a:srgbClr val="000000"/>
                </a:solidFill>
                <a:latin typeface="+mn-lt"/>
                <a:sym typeface="Symbol" pitchFamily="18" charset="2"/>
              </a:rPr>
              <a:t>Energy </a:t>
            </a:r>
            <a:r>
              <a:rPr lang="en-US" sz="2400" dirty="0">
                <a:solidFill>
                  <a:srgbClr val="000000"/>
                </a:solidFill>
                <a:latin typeface="+mn-lt"/>
                <a:sym typeface="Symbol" pitchFamily="18" charset="2"/>
              </a:rPr>
              <a:t>released</a:t>
            </a:r>
            <a:r>
              <a:rPr lang="en-US" sz="2400" dirty="0" smtClean="0">
                <a:solidFill>
                  <a:srgbClr val="000000"/>
                </a:solidFill>
                <a:latin typeface="+mn-lt"/>
                <a:sym typeface="Symbol" pitchFamily="18" charset="2"/>
              </a:rPr>
              <a:t>:</a:t>
            </a:r>
            <a:endParaRPr lang="en-US" sz="2400" dirty="0">
              <a:latin typeface="+mn-lt"/>
              <a:sym typeface="Symbol" pitchFamily="18" charset="2"/>
            </a:endParaRPr>
          </a:p>
        </p:txBody>
      </p:sp>
      <p:sp>
        <p:nvSpPr>
          <p:cNvPr id="25603" name="Rectangle 2"/>
          <p:cNvSpPr>
            <a:spLocks noChangeArrowheads="1"/>
          </p:cNvSpPr>
          <p:nvPr/>
        </p:nvSpPr>
        <p:spPr bwMode="auto">
          <a:xfrm>
            <a:off x="685800" y="1549400"/>
            <a:ext cx="7772400" cy="841375"/>
          </a:xfrm>
          <a:prstGeom prst="rect">
            <a:avLst/>
          </a:prstGeom>
          <a:solidFill>
            <a:srgbClr val="EAEAEA"/>
          </a:solidFill>
          <a:ln w="9525">
            <a:noFill/>
            <a:miter lim="800000"/>
            <a:headEnd/>
            <a:tailEnd/>
          </a:ln>
        </p:spPr>
        <p:txBody>
          <a:bodyPr/>
          <a:lstStyle/>
          <a:p>
            <a:pPr>
              <a:spcBef>
                <a:spcPct val="20000"/>
              </a:spcBef>
            </a:pPr>
            <a:r>
              <a:rPr lang="en-US" altLang="en-US" sz="2400" i="1">
                <a:solidFill>
                  <a:srgbClr val="2D2D8A"/>
                </a:solidFill>
                <a:latin typeface="Arial" charset="0"/>
                <a:ea typeface="Segoe UI" pitchFamily="34" charset="0"/>
                <a:cs typeface="Arial" charset="0"/>
              </a:rPr>
              <a:t>Solving problems involving mass defect and binding energy</a:t>
            </a:r>
            <a:endParaRPr lang="en-US" i="1">
              <a:solidFill>
                <a:srgbClr val="000000"/>
              </a:solidFill>
              <a:ea typeface="Segoe UI" pitchFamily="34" charset="0"/>
              <a:cs typeface="Times New Roman" pitchFamily="18" charset="0"/>
            </a:endParaRPr>
          </a:p>
        </p:txBody>
      </p:sp>
      <p:sp>
        <p:nvSpPr>
          <p:cNvPr id="25604" name="Rectangle 3"/>
          <p:cNvSpPr>
            <a:spLocks noGrp="1" noChangeArrowheads="1"/>
          </p:cNvSpPr>
          <p:nvPr>
            <p:ph type="ctrTitle"/>
          </p:nvPr>
        </p:nvSpPr>
        <p:spPr>
          <a:xfrm>
            <a:off x="685800" y="533400"/>
            <a:ext cx="8120063"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pic>
        <p:nvPicPr>
          <p:cNvPr id="1125385" name="Picture 9"/>
          <p:cNvPicPr>
            <a:picLocks noChangeAspect="1" noChangeArrowheads="1"/>
          </p:cNvPicPr>
          <p:nvPr/>
        </p:nvPicPr>
        <p:blipFill>
          <a:blip r:embed="rId5" cstate="print"/>
          <a:srcRect/>
          <a:stretch>
            <a:fillRect/>
          </a:stretch>
        </p:blipFill>
        <p:spPr bwMode="auto">
          <a:xfrm>
            <a:off x="4427538" y="2076450"/>
            <a:ext cx="4397375" cy="10779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5381">
                                            <p:txEl>
                                              <p:pRg st="0" end="0"/>
                                            </p:txEl>
                                          </p:spTgt>
                                        </p:tgtEl>
                                        <p:attrNameLst>
                                          <p:attrName>style.visibility</p:attrName>
                                        </p:attrNameLst>
                                      </p:cBhvr>
                                      <p:to>
                                        <p:strVal val="visible"/>
                                      </p:to>
                                    </p:set>
                                    <p:anim calcmode="lin" valueType="num">
                                      <p:cBhvr additive="base">
                                        <p:cTn id="13" dur="500" fill="hold"/>
                                        <p:tgtEl>
                                          <p:spTgt spid="112538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538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125385"/>
                                        </p:tgtEl>
                                        <p:attrNameLst>
                                          <p:attrName>style.visibility</p:attrName>
                                        </p:attrNameLst>
                                      </p:cBhvr>
                                      <p:to>
                                        <p:strVal val="visible"/>
                                      </p:to>
                                    </p:set>
                                    <p:anim calcmode="lin" valueType="num">
                                      <p:cBhvr>
                                        <p:cTn id="17" dur="500" fill="hold"/>
                                        <p:tgtEl>
                                          <p:spTgt spid="1125385"/>
                                        </p:tgtEl>
                                        <p:attrNameLst>
                                          <p:attrName>ppt_w</p:attrName>
                                        </p:attrNameLst>
                                      </p:cBhvr>
                                      <p:tavLst>
                                        <p:tav tm="0">
                                          <p:val>
                                            <p:fltVal val="0"/>
                                          </p:val>
                                        </p:tav>
                                        <p:tav tm="100000">
                                          <p:val>
                                            <p:strVal val="#ppt_w"/>
                                          </p:val>
                                        </p:tav>
                                      </p:tavLst>
                                    </p:anim>
                                    <p:anim calcmode="lin" valueType="num">
                                      <p:cBhvr>
                                        <p:cTn id="18" dur="500" fill="hold"/>
                                        <p:tgtEl>
                                          <p:spTgt spid="1125385"/>
                                        </p:tgtEl>
                                        <p:attrNameLst>
                                          <p:attrName>ppt_h</p:attrName>
                                        </p:attrNameLst>
                                      </p:cBhvr>
                                      <p:tavLst>
                                        <p:tav tm="0">
                                          <p:val>
                                            <p:fltVal val="0"/>
                                          </p:val>
                                        </p:tav>
                                        <p:tav tm="100000">
                                          <p:val>
                                            <p:strVal val="#ppt_h"/>
                                          </p:val>
                                        </p:tav>
                                      </p:tavLst>
                                    </p:anim>
                                    <p:animEffect transition="in" filter="fade">
                                      <p:cBhvr>
                                        <p:cTn id="19" dur="500"/>
                                        <p:tgtEl>
                                          <p:spTgt spid="112538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25381">
                                            <p:txEl>
                                              <p:pRg st="1" end="1"/>
                                            </p:txEl>
                                          </p:spTgt>
                                        </p:tgtEl>
                                        <p:attrNameLst>
                                          <p:attrName>style.visibility</p:attrName>
                                        </p:attrNameLst>
                                      </p:cBhvr>
                                      <p:to>
                                        <p:strVal val="visible"/>
                                      </p:to>
                                    </p:set>
                                    <p:anim calcmode="lin" valueType="num">
                                      <p:cBhvr additive="base">
                                        <p:cTn id="24" dur="500" fill="hold"/>
                                        <p:tgtEl>
                                          <p:spTgt spid="1125381">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2538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25381">
                                            <p:txEl>
                                              <p:pRg st="2" end="2"/>
                                            </p:txEl>
                                          </p:spTgt>
                                        </p:tgtEl>
                                        <p:attrNameLst>
                                          <p:attrName>style.visibility</p:attrName>
                                        </p:attrNameLst>
                                      </p:cBhvr>
                                      <p:to>
                                        <p:strVal val="visible"/>
                                      </p:to>
                                    </p:set>
                                    <p:anim calcmode="lin" valueType="num">
                                      <p:cBhvr additive="base">
                                        <p:cTn id="30" dur="500" fill="hold"/>
                                        <p:tgtEl>
                                          <p:spTgt spid="1125381">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2538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25381">
                                            <p:txEl>
                                              <p:pRg st="3" end="3"/>
                                            </p:txEl>
                                          </p:spTgt>
                                        </p:tgtEl>
                                        <p:attrNameLst>
                                          <p:attrName>style.visibility</p:attrName>
                                        </p:attrNameLst>
                                      </p:cBhvr>
                                      <p:to>
                                        <p:strVal val="visible"/>
                                      </p:to>
                                    </p:set>
                                    <p:anim calcmode="lin" valueType="num">
                                      <p:cBhvr additive="base">
                                        <p:cTn id="36" dur="500" fill="hold"/>
                                        <p:tgtEl>
                                          <p:spTgt spid="1125381">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2538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25381">
                                            <p:txEl>
                                              <p:pRg st="4" end="4"/>
                                            </p:txEl>
                                          </p:spTgt>
                                        </p:tgtEl>
                                        <p:attrNameLst>
                                          <p:attrName>style.visibility</p:attrName>
                                        </p:attrNameLst>
                                      </p:cBhvr>
                                      <p:to>
                                        <p:strVal val="visible"/>
                                      </p:to>
                                    </p:set>
                                    <p:anim calcmode="lin" valueType="num">
                                      <p:cBhvr additive="base">
                                        <p:cTn id="42" dur="500" fill="hold"/>
                                        <p:tgtEl>
                                          <p:spTgt spid="1125381">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2538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125381">
                                            <p:txEl>
                                              <p:pRg st="5" end="5"/>
                                            </p:txEl>
                                          </p:spTgt>
                                        </p:tgtEl>
                                        <p:attrNameLst>
                                          <p:attrName>style.visibility</p:attrName>
                                        </p:attrNameLst>
                                      </p:cBhvr>
                                      <p:to>
                                        <p:strVal val="visible"/>
                                      </p:to>
                                    </p:set>
                                    <p:anim calcmode="lin" valueType="num">
                                      <p:cBhvr additive="base">
                                        <p:cTn id="48" dur="500" fill="hold"/>
                                        <p:tgtEl>
                                          <p:spTgt spid="1125381">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125381">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4" name="Rectangle 2"/>
          <p:cNvSpPr>
            <a:spLocks noChangeArrowheads="1"/>
          </p:cNvSpPr>
          <p:nvPr/>
        </p:nvSpPr>
        <p:spPr bwMode="auto">
          <a:xfrm>
            <a:off x="685800" y="1549400"/>
            <a:ext cx="7772400" cy="2071688"/>
          </a:xfrm>
          <a:prstGeom prst="rect">
            <a:avLst/>
          </a:prstGeom>
          <a:solidFill>
            <a:srgbClr val="EAEAEA"/>
          </a:solidFill>
          <a:ln w="9525">
            <a:noFill/>
            <a:miter lim="800000"/>
            <a:headEnd/>
            <a:tailEnd/>
          </a:ln>
        </p:spPr>
        <p:txBody>
          <a:bodyPr/>
          <a:lstStyle/>
          <a:p>
            <a:pPr>
              <a:spcBef>
                <a:spcPct val="20000"/>
              </a:spcBef>
              <a:defRPr/>
            </a:pPr>
            <a:r>
              <a:rPr lang="en-US" altLang="en-US" sz="2400" i="1" dirty="0" smtClean="0">
                <a:solidFill>
                  <a:srgbClr val="2D2D8A"/>
                </a:solidFill>
                <a:latin typeface="Arial"/>
                <a:ea typeface="Segoe UI" pitchFamily="34" charset="0"/>
                <a:cs typeface="Arial" charset="0"/>
              </a:rPr>
              <a:t>Solving problems involving mass defect and binding energy per nucleon</a:t>
            </a:r>
            <a:endParaRPr lang="en-US" i="1" dirty="0">
              <a:solidFill>
                <a:srgbClr val="000000"/>
              </a:solidFill>
              <a:cs typeface="Times New Roman" pitchFamily="18" charset="0"/>
            </a:endParaRPr>
          </a:p>
          <a:p>
            <a:pPr>
              <a:spcBef>
                <a:spcPts val="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The </a:t>
            </a:r>
            <a:r>
              <a:rPr lang="en-US" sz="2400" dirty="0" smtClean="0">
                <a:solidFill>
                  <a:srgbClr val="000000"/>
                </a:solidFill>
                <a:latin typeface="+mn-lt"/>
                <a:cs typeface="Times New Roman" pitchFamily="18" charset="0"/>
              </a:rPr>
              <a:t>______________________________ of </a:t>
            </a:r>
            <a:r>
              <a:rPr lang="en-US" sz="2400" dirty="0">
                <a:solidFill>
                  <a:srgbClr val="000000"/>
                </a:solidFill>
                <a:latin typeface="+mn-lt"/>
                <a:cs typeface="Times New Roman" pitchFamily="18" charset="0"/>
              </a:rPr>
              <a:t>a nucleus is simply the binding energy </a:t>
            </a:r>
            <a:r>
              <a:rPr lang="en-US" sz="2400" i="1" dirty="0" err="1">
                <a:latin typeface="+mn-lt"/>
                <a:sym typeface="Symbol" pitchFamily="18" charset="2"/>
              </a:rPr>
              <a:t>E</a:t>
            </a:r>
            <a:r>
              <a:rPr lang="en-US" sz="2400" i="1" baseline="-25000" dirty="0" err="1">
                <a:latin typeface="+mn-lt"/>
                <a:sym typeface="Symbol" pitchFamily="18" charset="2"/>
              </a:rPr>
              <a:t>b</a:t>
            </a:r>
            <a:r>
              <a:rPr lang="en-US" sz="2400" i="1" baseline="-25000" dirty="0">
                <a:latin typeface="+mn-lt"/>
                <a:sym typeface="Symbol" pitchFamily="18" charset="2"/>
              </a:rPr>
              <a:t> </a:t>
            </a:r>
            <a:r>
              <a:rPr lang="en-US" sz="2400" dirty="0">
                <a:solidFill>
                  <a:srgbClr val="000000"/>
                </a:solidFill>
                <a:latin typeface="+mn-lt"/>
                <a:cs typeface="Times New Roman" pitchFamily="18" charset="0"/>
              </a:rPr>
              <a:t>divided by the number of nucleons </a:t>
            </a:r>
            <a:r>
              <a:rPr lang="en-US" sz="2400" i="1" dirty="0">
                <a:solidFill>
                  <a:srgbClr val="000000"/>
                </a:solidFill>
                <a:latin typeface="+mn-lt"/>
                <a:cs typeface="Times New Roman" pitchFamily="18" charset="0"/>
              </a:rPr>
              <a:t>A</a:t>
            </a:r>
            <a:r>
              <a:rPr lang="en-US" sz="2400" dirty="0">
                <a:solidFill>
                  <a:srgbClr val="000000"/>
                </a:solidFill>
                <a:latin typeface="+mn-lt"/>
                <a:cs typeface="Times New Roman" pitchFamily="18" charset="0"/>
              </a:rPr>
              <a:t>.</a:t>
            </a:r>
          </a:p>
        </p:txBody>
      </p:sp>
      <p:sp>
        <p:nvSpPr>
          <p:cNvPr id="26627" name="Rectangle 3"/>
          <p:cNvSpPr>
            <a:spLocks noGrp="1" noChangeArrowheads="1"/>
          </p:cNvSpPr>
          <p:nvPr>
            <p:ph type="ctrTitle"/>
          </p:nvPr>
        </p:nvSpPr>
        <p:spPr>
          <a:xfrm>
            <a:off x="685800" y="533400"/>
            <a:ext cx="8177213" cy="896938"/>
          </a:xfrm>
          <a:noFill/>
        </p:spPr>
        <p:txBody>
          <a:bodyPr/>
          <a:lstStyle/>
          <a:p>
            <a:pPr algn="l" eaLnBrk="1" hangingPunct="1"/>
            <a:r>
              <a:rPr lang="en-US" altLang="en-US" sz="2800" b="1"/>
              <a:t>Topic 7: Atomic, nuclear and particle physics</a:t>
            </a:r>
            <a:br>
              <a:rPr lang="en-US" altLang="en-US" sz="2800" b="1"/>
            </a:br>
            <a:r>
              <a:rPr lang="en-US" altLang="en-US" sz="2800">
                <a:solidFill>
                  <a:schemeClr val="tx1"/>
                </a:solidFill>
              </a:rPr>
              <a:t>7.2 – Nuclear reactions</a:t>
            </a:r>
            <a:endParaRPr lang="en-US" sz="2800">
              <a:solidFill>
                <a:schemeClr val="tx1"/>
              </a:solidFill>
              <a:latin typeface="Courier New" pitchFamily="49" charset="0"/>
            </a:endParaRPr>
          </a:p>
        </p:txBody>
      </p:sp>
      <mc:AlternateContent xmlns:mc="http://schemas.openxmlformats.org/markup-compatibility/2006">
        <mc:Choice xmlns:a14="http://schemas.microsoft.com/office/drawing/2010/main" Requires="a14">
          <p:sp>
            <p:nvSpPr>
              <p:cNvPr id="1109027" name="Rectangle 35"/>
              <p:cNvSpPr>
                <a:spLocks noChangeArrowheads="1"/>
              </p:cNvSpPr>
              <p:nvPr/>
            </p:nvSpPr>
            <p:spPr bwMode="auto">
              <a:xfrm>
                <a:off x="684213" y="3541713"/>
                <a:ext cx="7772400" cy="3316287"/>
              </a:xfrm>
              <a:prstGeom prst="rect">
                <a:avLst/>
              </a:prstGeom>
              <a:solidFill>
                <a:srgbClr val="FFFFCC"/>
              </a:solidFill>
              <a:ln w="9525">
                <a:noFill/>
                <a:miter lim="800000"/>
                <a:headEnd/>
                <a:tailEnd/>
              </a:ln>
            </p:spPr>
            <p:txBody>
              <a:bodyPr/>
              <a:lstStyle/>
              <a:p>
                <a:pPr>
                  <a:spcBef>
                    <a:spcPct val="20000"/>
                  </a:spcBef>
                  <a:defRPr/>
                </a:pPr>
                <a:r>
                  <a:rPr lang="en-US" sz="2400" dirty="0" smtClean="0">
                    <a:latin typeface="+mn-lt"/>
                    <a:sym typeface="Symbol" pitchFamily="18" charset="2"/>
                  </a:rPr>
                  <a:t>EXAMPLE: What is the binding energy per nucleon of </a:t>
                </a:r>
                <a:r>
                  <a:rPr lang="en-US" sz="2400" baseline="30000" dirty="0">
                    <a:latin typeface="+mn-lt"/>
                    <a:sym typeface="Symbol" pitchFamily="18" charset="2"/>
                  </a:rPr>
                  <a:t>4</a:t>
                </a:r>
                <a:r>
                  <a:rPr lang="en-US" sz="2400" dirty="0">
                    <a:latin typeface="+mn-lt"/>
                    <a:sym typeface="Symbol" pitchFamily="18" charset="2"/>
                  </a:rPr>
                  <a:t>He?</a:t>
                </a:r>
              </a:p>
              <a:p>
                <a:pPr>
                  <a:spcBef>
                    <a:spcPct val="20000"/>
                  </a:spcBef>
                  <a:defRPr/>
                </a:pPr>
                <a:r>
                  <a:rPr lang="en-US" sz="2400" dirty="0">
                    <a:latin typeface="+mn-lt"/>
                    <a:sym typeface="Symbol" pitchFamily="18" charset="2"/>
                  </a:rPr>
                  <a:t>SOLUTION: </a:t>
                </a:r>
              </a:p>
              <a:p>
                <a:pPr>
                  <a:spcBef>
                    <a:spcPct val="20000"/>
                  </a:spcBef>
                  <a:defRPr/>
                </a:pPr>
                <a:r>
                  <a:rPr lang="en-US" sz="2400" dirty="0">
                    <a:latin typeface="+mn-lt"/>
                    <a:sym typeface="Symbol" pitchFamily="18" charset="2"/>
                  </a:rPr>
                  <a:t></a:t>
                </a:r>
                <a:r>
                  <a:rPr lang="en-US" sz="2400" baseline="30000" dirty="0">
                    <a:latin typeface="+mn-lt"/>
                    <a:sym typeface="Symbol" pitchFamily="18" charset="2"/>
                  </a:rPr>
                  <a:t>4</a:t>
                </a:r>
                <a:r>
                  <a:rPr lang="en-US" sz="2400" dirty="0">
                    <a:latin typeface="+mn-lt"/>
                    <a:sym typeface="Symbol" pitchFamily="18" charset="2"/>
                  </a:rPr>
                  <a:t>He has a binding energy of </a:t>
                </a:r>
                <a:r>
                  <a:rPr lang="en-US" sz="2400" i="1" dirty="0" err="1">
                    <a:latin typeface="+mn-lt"/>
                    <a:sym typeface="Symbol" pitchFamily="18" charset="2"/>
                  </a:rPr>
                  <a:t>E</a:t>
                </a:r>
                <a:r>
                  <a:rPr lang="en-US" sz="2400" i="1" baseline="-25000" dirty="0" err="1">
                    <a:latin typeface="+mn-lt"/>
                    <a:sym typeface="Symbol" pitchFamily="18" charset="2"/>
                  </a:rPr>
                  <a:t>b</a:t>
                </a:r>
                <a:r>
                  <a:rPr lang="en-US" sz="2400" dirty="0">
                    <a:latin typeface="+mn-lt"/>
                    <a:sym typeface="Symbol" pitchFamily="18" charset="2"/>
                  </a:rPr>
                  <a:t> </a:t>
                </a:r>
                <a:r>
                  <a:rPr lang="en-US" sz="2400" dirty="0" smtClean="0">
                    <a:latin typeface="+mn-lt"/>
                    <a:sym typeface="Symbol" pitchFamily="18" charset="2"/>
                  </a:rPr>
                  <a:t>=</a:t>
                </a:r>
                <a:endParaRPr lang="en-US" sz="2400" dirty="0">
                  <a:latin typeface="+mn-lt"/>
                  <a:sym typeface="Symbol" pitchFamily="18" charset="2"/>
                </a:endParaRPr>
              </a:p>
              <a:p>
                <a:pPr>
                  <a:spcBef>
                    <a:spcPct val="20000"/>
                  </a:spcBef>
                  <a:defRPr/>
                </a:pPr>
                <a:r>
                  <a:rPr lang="en-US" sz="2400" dirty="0">
                    <a:latin typeface="+mn-lt"/>
                    <a:sym typeface="Symbol" pitchFamily="18" charset="2"/>
                  </a:rPr>
                  <a:t></a:t>
                </a:r>
                <a:r>
                  <a:rPr lang="en-US" sz="2400" baseline="30000" dirty="0">
                    <a:latin typeface="+mn-lt"/>
                    <a:sym typeface="Symbol" pitchFamily="18" charset="2"/>
                  </a:rPr>
                  <a:t>4</a:t>
                </a:r>
                <a:r>
                  <a:rPr lang="en-US" sz="2400" dirty="0">
                    <a:latin typeface="+mn-lt"/>
                    <a:sym typeface="Symbol" pitchFamily="18" charset="2"/>
                  </a:rPr>
                  <a:t>He has four nucleons (2 p and 2 n → </a:t>
                </a:r>
                <a:r>
                  <a:rPr lang="en-US" sz="2400" i="1" dirty="0">
                    <a:latin typeface="+mn-lt"/>
                    <a:sym typeface="Symbol" pitchFamily="18" charset="2"/>
                  </a:rPr>
                  <a:t>A </a:t>
                </a:r>
                <a:r>
                  <a:rPr lang="en-US" sz="2400" dirty="0">
                    <a:latin typeface="+mn-lt"/>
                    <a:sym typeface="Symbol" pitchFamily="18" charset="2"/>
                  </a:rPr>
                  <a:t>= 4).</a:t>
                </a:r>
              </a:p>
              <a:p>
                <a:pPr>
                  <a:spcBef>
                    <a:spcPct val="20000"/>
                  </a:spcBef>
                  <a:defRPr/>
                </a:pPr>
                <a:r>
                  <a:rPr lang="en-US" sz="2400" dirty="0">
                    <a:latin typeface="+mn-lt"/>
                    <a:sym typeface="Symbol" pitchFamily="18" charset="2"/>
                  </a:rPr>
                  <a:t>Thus</a:t>
                </a:r>
                <a:r>
                  <a:rPr lang="en-US" sz="2400" i="1" dirty="0">
                    <a:latin typeface="+mn-lt"/>
                    <a:sym typeface="Symbol" pitchFamily="18" charset="2"/>
                  </a:rPr>
                  <a:t>  </a:t>
                </a:r>
                <a14:m>
                  <m:oMath xmlns:m="http://schemas.openxmlformats.org/officeDocument/2006/math">
                    <m:f>
                      <m:fPr>
                        <m:ctrlPr>
                          <a:rPr lang="en-US" sz="2400" i="1" dirty="0">
                            <a:solidFill>
                              <a:srgbClr val="000000"/>
                            </a:solidFill>
                            <a:latin typeface="Cambria Math" panose="02040503050406030204" pitchFamily="18" charset="0"/>
                            <a:cs typeface="Times New Roman" pitchFamily="18" charset="0"/>
                            <a:sym typeface="Symbol" pitchFamily="18" charset="2"/>
                          </a:rPr>
                        </m:ctrlPr>
                      </m:fPr>
                      <m:num>
                        <m:r>
                          <a:rPr lang="en-US" sz="2400" i="1" dirty="0" smtClean="0">
                            <a:latin typeface="Cambria Math" panose="02040503050406030204" pitchFamily="18" charset="0"/>
                            <a:sym typeface="Symbol" pitchFamily="18" charset="2"/>
                          </a:rPr>
                          <m:t>𝐸</m:t>
                        </m:r>
                        <m:r>
                          <a:rPr lang="en-US" sz="2400" i="1" baseline="-25000" dirty="0" err="1">
                            <a:latin typeface="Cambria Math" panose="02040503050406030204" pitchFamily="18" charset="0"/>
                            <a:sym typeface="Symbol" pitchFamily="18" charset="2"/>
                          </a:rPr>
                          <m:t>𝑏</m:t>
                        </m:r>
                      </m:num>
                      <m:den>
                        <m:r>
                          <a:rPr lang="en-US" sz="2400" i="1" dirty="0">
                            <a:solidFill>
                              <a:srgbClr val="000000"/>
                            </a:solidFill>
                            <a:latin typeface="Cambria Math" panose="02040503050406030204" pitchFamily="18" charset="0"/>
                            <a:cs typeface="Times New Roman" pitchFamily="18" charset="0"/>
                          </a:rPr>
                          <m:t>𝐴</m:t>
                        </m:r>
                      </m:den>
                    </m:f>
                    <m:r>
                      <a:rPr lang="en-US" sz="2400" i="1" dirty="0">
                        <a:latin typeface="Cambria Math" panose="02040503050406030204" pitchFamily="18" charset="0"/>
                        <a:sym typeface="Symbol" pitchFamily="18" charset="2"/>
                      </a:rPr>
                      <m:t> =</m:t>
                    </m:r>
                  </m:oMath>
                </a14:m>
                <a:endParaRPr lang="en-US" sz="2400" dirty="0">
                  <a:latin typeface="+mn-lt"/>
                  <a:sym typeface="Symbol" pitchFamily="18" charset="2"/>
                </a:endParaRPr>
              </a:p>
              <a:p>
                <a:pPr>
                  <a:spcBef>
                    <a:spcPct val="20000"/>
                  </a:spcBef>
                  <a:defRPr/>
                </a:pPr>
                <a:r>
                  <a:rPr lang="en-US" sz="2400" dirty="0" smtClean="0">
                    <a:latin typeface="+mn-lt"/>
                    <a:sym typeface="Symbol" pitchFamily="18" charset="2"/>
                  </a:rPr>
                  <a:t> </a:t>
                </a:r>
                <a:endParaRPr lang="en-US" sz="2400" dirty="0">
                  <a:latin typeface="+mn-lt"/>
                  <a:sym typeface="Symbol" pitchFamily="18" charset="2"/>
                </a:endParaRPr>
              </a:p>
            </p:txBody>
          </p:sp>
        </mc:Choice>
        <mc:Fallback>
          <p:sp>
            <p:nvSpPr>
              <p:cNvPr id="1109027" name="Rectangle 35"/>
              <p:cNvSpPr>
                <a:spLocks noRot="1" noChangeAspect="1" noMove="1" noResize="1" noEditPoints="1" noAdjustHandles="1" noChangeArrowheads="1" noChangeShapeType="1" noTextEdit="1"/>
              </p:cNvSpPr>
              <p:nvPr/>
            </p:nvSpPr>
            <p:spPr bwMode="auto">
              <a:xfrm>
                <a:off x="684213" y="3541713"/>
                <a:ext cx="7772400" cy="3316287"/>
              </a:xfrm>
              <a:prstGeom prst="rect">
                <a:avLst/>
              </a:prstGeom>
              <a:blipFill>
                <a:blip r:embed="rId5"/>
                <a:stretch>
                  <a:fillRect l="-1176" t="-1287"/>
                </a:stretch>
              </a:blipFill>
              <a:ln w="9525">
                <a:noFill/>
                <a:miter lim="800000"/>
                <a:headEnd/>
                <a:tailEnd/>
              </a:ln>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8994">
                                            <p:txEl>
                                              <p:pRg st="1" end="1"/>
                                            </p:txEl>
                                          </p:spTgt>
                                        </p:tgtEl>
                                        <p:attrNameLst>
                                          <p:attrName>style.visibility</p:attrName>
                                        </p:attrNameLst>
                                      </p:cBhvr>
                                      <p:to>
                                        <p:strVal val="visible"/>
                                      </p:to>
                                    </p:set>
                                    <p:anim calcmode="lin" valueType="num">
                                      <p:cBhvr additive="base">
                                        <p:cTn id="7" dur="500" fill="hold"/>
                                        <p:tgtEl>
                                          <p:spTgt spid="11089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89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9027">
                                            <p:txEl>
                                              <p:pRg st="0" end="0"/>
                                            </p:txEl>
                                          </p:spTgt>
                                        </p:tgtEl>
                                        <p:attrNameLst>
                                          <p:attrName>style.visibility</p:attrName>
                                        </p:attrNameLst>
                                      </p:cBhvr>
                                      <p:to>
                                        <p:strVal val="visible"/>
                                      </p:to>
                                    </p:set>
                                    <p:anim calcmode="lin" valueType="num">
                                      <p:cBhvr additive="base">
                                        <p:cTn id="13" dur="500" fill="hold"/>
                                        <p:tgtEl>
                                          <p:spTgt spid="110902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902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09027">
                                            <p:txEl>
                                              <p:pRg st="1" end="1"/>
                                            </p:txEl>
                                          </p:spTgt>
                                        </p:tgtEl>
                                        <p:attrNameLst>
                                          <p:attrName>style.visibility</p:attrName>
                                        </p:attrNameLst>
                                      </p:cBhvr>
                                      <p:to>
                                        <p:strVal val="visible"/>
                                      </p:to>
                                    </p:set>
                                    <p:anim calcmode="lin" valueType="num">
                                      <p:cBhvr additive="base">
                                        <p:cTn id="19" dur="500" fill="hold"/>
                                        <p:tgtEl>
                                          <p:spTgt spid="110902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0902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09027">
                                            <p:txEl>
                                              <p:pRg st="2" end="2"/>
                                            </p:txEl>
                                          </p:spTgt>
                                        </p:tgtEl>
                                        <p:attrNameLst>
                                          <p:attrName>style.visibility</p:attrName>
                                        </p:attrNameLst>
                                      </p:cBhvr>
                                      <p:to>
                                        <p:strVal val="visible"/>
                                      </p:to>
                                    </p:set>
                                    <p:anim calcmode="lin" valueType="num">
                                      <p:cBhvr additive="base">
                                        <p:cTn id="25" dur="500" fill="hold"/>
                                        <p:tgtEl>
                                          <p:spTgt spid="110902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0902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09027">
                                            <p:txEl>
                                              <p:pRg st="3" end="3"/>
                                            </p:txEl>
                                          </p:spTgt>
                                        </p:tgtEl>
                                        <p:attrNameLst>
                                          <p:attrName>style.visibility</p:attrName>
                                        </p:attrNameLst>
                                      </p:cBhvr>
                                      <p:to>
                                        <p:strVal val="visible"/>
                                      </p:to>
                                    </p:set>
                                    <p:anim calcmode="lin" valueType="num">
                                      <p:cBhvr additive="base">
                                        <p:cTn id="31" dur="500" fill="hold"/>
                                        <p:tgtEl>
                                          <p:spTgt spid="110902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0902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09027">
                                            <p:txEl>
                                              <p:pRg st="4" end="4"/>
                                            </p:txEl>
                                          </p:spTgt>
                                        </p:tgtEl>
                                        <p:attrNameLst>
                                          <p:attrName>style.visibility</p:attrName>
                                        </p:attrNameLst>
                                      </p:cBhvr>
                                      <p:to>
                                        <p:strVal val="visible"/>
                                      </p:to>
                                    </p:set>
                                    <p:anim calcmode="lin" valueType="num">
                                      <p:cBhvr additive="base">
                                        <p:cTn id="37" dur="500" fill="hold"/>
                                        <p:tgtEl>
                                          <p:spTgt spid="110902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0902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09027">
                                            <p:txEl>
                                              <p:pRg st="5" end="5"/>
                                            </p:txEl>
                                          </p:spTgt>
                                        </p:tgtEl>
                                        <p:attrNameLst>
                                          <p:attrName>style.visibility</p:attrName>
                                        </p:attrNameLst>
                                      </p:cBhvr>
                                      <p:to>
                                        <p:strVal val="visible"/>
                                      </p:to>
                                    </p:set>
                                    <p:anim calcmode="lin" valueType="num">
                                      <p:cBhvr additive="base">
                                        <p:cTn id="43" dur="500" fill="hold"/>
                                        <p:tgtEl>
                                          <p:spTgt spid="1109027">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0902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4" name="Rectangle 4"/>
          <p:cNvSpPr>
            <a:spLocks noChangeArrowheads="1"/>
          </p:cNvSpPr>
          <p:nvPr/>
        </p:nvSpPr>
        <p:spPr bwMode="auto">
          <a:xfrm>
            <a:off x="682625" y="4768850"/>
            <a:ext cx="7764463" cy="2089150"/>
          </a:xfrm>
          <a:prstGeom prst="rect">
            <a:avLst/>
          </a:prstGeom>
          <a:solidFill>
            <a:srgbClr val="FFCCCC"/>
          </a:solidFill>
          <a:ln w="9525">
            <a:noFill/>
            <a:miter lim="800000"/>
            <a:headEnd/>
            <a:tailEnd/>
          </a:ln>
        </p:spPr>
        <p:txBody>
          <a:bodyPr/>
          <a:lstStyle/>
          <a:p>
            <a:pPr>
              <a:spcBef>
                <a:spcPct val="20000"/>
              </a:spcBef>
              <a:defRPr/>
            </a:pPr>
            <a:r>
              <a:rPr lang="en-US" sz="2400" b="1" i="1" dirty="0">
                <a:latin typeface="+mn-lt"/>
              </a:rPr>
              <a:t>FYI</a:t>
            </a:r>
          </a:p>
          <a:p>
            <a:pPr>
              <a:spcBef>
                <a:spcPct val="20000"/>
              </a:spcBef>
              <a:defRPr/>
            </a:pPr>
            <a:r>
              <a:rPr lang="en-US" sz="2400" b="1" dirty="0">
                <a:latin typeface="+mn-lt"/>
                <a:sym typeface="Symbol" pitchFamily="18" charset="2"/>
              </a:rPr>
              <a:t></a:t>
            </a:r>
            <a:r>
              <a:rPr lang="en-US" sz="2400" dirty="0">
                <a:latin typeface="+mn-lt"/>
                <a:sym typeface="Symbol" pitchFamily="18" charset="2"/>
              </a:rPr>
              <a:t>The bigger the binding energy per nucleon, the less likely a nucleus will be to want to lose one of its nucleons.</a:t>
            </a:r>
          </a:p>
          <a:p>
            <a:pPr>
              <a:spcBef>
                <a:spcPct val="20000"/>
              </a:spcBef>
              <a:defRPr/>
            </a:pPr>
            <a:r>
              <a:rPr lang="en-US" sz="2400" b="1" dirty="0">
                <a:latin typeface="+mn-lt"/>
                <a:sym typeface="Symbol" pitchFamily="18" charset="2"/>
              </a:rPr>
              <a:t></a:t>
            </a:r>
            <a:r>
              <a:rPr lang="en-US" sz="2400" dirty="0">
                <a:latin typeface="+mn-lt"/>
                <a:sym typeface="Symbol" pitchFamily="18" charset="2"/>
              </a:rPr>
              <a:t>Thus it is more stable, by definition.</a:t>
            </a:r>
          </a:p>
        </p:txBody>
      </p:sp>
      <p:sp>
        <p:nvSpPr>
          <p:cNvPr id="1111042" name="Rectangle 2"/>
          <p:cNvSpPr>
            <a:spLocks noChangeArrowheads="1"/>
          </p:cNvSpPr>
          <p:nvPr/>
        </p:nvSpPr>
        <p:spPr bwMode="auto">
          <a:xfrm>
            <a:off x="685800" y="1549400"/>
            <a:ext cx="7772400" cy="32893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Sketching and interpreting the graph of average binding energy per nucleon against nucleon number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Rather than looking at the total binding energy of nuclei, we often look at the binding energy per nucleon.</a:t>
            </a:r>
            <a:endParaRPr lang="en-US" sz="2400" i="1" dirty="0">
              <a:solidFill>
                <a:srgbClr val="000000"/>
              </a:solidFill>
              <a:latin typeface="+mn-lt"/>
              <a:cs typeface="Times New Roman" pitchFamily="18" charset="0"/>
            </a:endParaRPr>
          </a:p>
          <a:p>
            <a:pPr>
              <a:spcBef>
                <a:spcPct val="20000"/>
              </a:spcBef>
              <a:defRPr/>
            </a:pPr>
            <a:r>
              <a:rPr lang="en-US" sz="2400" dirty="0" smtClean="0">
                <a:solidFill>
                  <a:srgbClr val="000000"/>
                </a:solidFill>
                <a:latin typeface="+mn-lt"/>
                <a:cs typeface="Times New Roman" pitchFamily="18" charset="0"/>
                <a:sym typeface="Symbol" pitchFamily="18" charset="2"/>
              </a:rPr>
              <a:t></a:t>
            </a:r>
            <a:r>
              <a:rPr lang="en-US" sz="2400" dirty="0" smtClean="0">
                <a:solidFill>
                  <a:srgbClr val="000000"/>
                </a:solidFill>
                <a:latin typeface="+mn-lt"/>
                <a:cs typeface="Times New Roman" pitchFamily="18" charset="0"/>
              </a:rPr>
              <a:t>___________________________________________ ____________________________________________.</a:t>
            </a:r>
            <a:endParaRPr lang="en-US" sz="2400" dirty="0">
              <a:solidFill>
                <a:srgbClr val="000000"/>
              </a:solidFill>
              <a:latin typeface="+mn-lt"/>
              <a:cs typeface="Times New Roman" pitchFamily="18" charset="0"/>
            </a:endParaRPr>
          </a:p>
          <a:p>
            <a:pPr>
              <a:spcBef>
                <a:spcPct val="20000"/>
              </a:spcBef>
              <a:defRPr/>
            </a:pPr>
            <a:r>
              <a:rPr lang="en-US" sz="2400" dirty="0" smtClean="0">
                <a:solidFill>
                  <a:srgbClr val="000000"/>
                </a:solidFill>
                <a:latin typeface="+mn-lt"/>
                <a:cs typeface="Times New Roman" pitchFamily="18" charset="0"/>
                <a:sym typeface="Symbol" pitchFamily="18" charset="2"/>
              </a:rPr>
              <a:t></a:t>
            </a:r>
            <a:r>
              <a:rPr lang="en-US" sz="2400" dirty="0" smtClean="0">
                <a:solidFill>
                  <a:srgbClr val="000000"/>
                </a:solidFill>
                <a:latin typeface="+mn-lt"/>
                <a:cs typeface="Times New Roman" pitchFamily="18" charset="0"/>
              </a:rPr>
              <a:t>___________________________________________ _______________________________________.</a:t>
            </a:r>
            <a:endParaRPr lang="en-US" sz="2400" dirty="0">
              <a:solidFill>
                <a:srgbClr val="000000"/>
              </a:solidFill>
              <a:latin typeface="+mn-lt"/>
              <a:cs typeface="Times New Roman" pitchFamily="18" charset="0"/>
            </a:endParaRPr>
          </a:p>
        </p:txBody>
      </p:sp>
      <p:sp>
        <p:nvSpPr>
          <p:cNvPr id="27652" name="Rectangle 3"/>
          <p:cNvSpPr>
            <a:spLocks noGrp="1" noChangeArrowheads="1"/>
          </p:cNvSpPr>
          <p:nvPr>
            <p:ph type="ctrTitle"/>
          </p:nvPr>
        </p:nvSpPr>
        <p:spPr>
          <a:xfrm>
            <a:off x="685800" y="533400"/>
            <a:ext cx="8148638"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1042">
                                            <p:txEl>
                                              <p:pRg st="0" end="0"/>
                                            </p:txEl>
                                          </p:spTgt>
                                        </p:tgtEl>
                                        <p:attrNameLst>
                                          <p:attrName>style.visibility</p:attrName>
                                        </p:attrNameLst>
                                      </p:cBhvr>
                                      <p:to>
                                        <p:strVal val="visible"/>
                                      </p:to>
                                    </p:set>
                                    <p:anim calcmode="lin" valueType="num">
                                      <p:cBhvr additive="base">
                                        <p:cTn id="7" dur="500" fill="hold"/>
                                        <p:tgtEl>
                                          <p:spTgt spid="11110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10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11042">
                                            <p:txEl>
                                              <p:pRg st="1" end="1"/>
                                            </p:txEl>
                                          </p:spTgt>
                                        </p:tgtEl>
                                        <p:attrNameLst>
                                          <p:attrName>style.visibility</p:attrName>
                                        </p:attrNameLst>
                                      </p:cBhvr>
                                      <p:to>
                                        <p:strVal val="visible"/>
                                      </p:to>
                                    </p:set>
                                    <p:anim calcmode="lin" valueType="num">
                                      <p:cBhvr additive="base">
                                        <p:cTn id="13" dur="500" fill="hold"/>
                                        <p:tgtEl>
                                          <p:spTgt spid="11110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10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11042">
                                            <p:txEl>
                                              <p:pRg st="2" end="2"/>
                                            </p:txEl>
                                          </p:spTgt>
                                        </p:tgtEl>
                                        <p:attrNameLst>
                                          <p:attrName>style.visibility</p:attrName>
                                        </p:attrNameLst>
                                      </p:cBhvr>
                                      <p:to>
                                        <p:strVal val="visible"/>
                                      </p:to>
                                    </p:set>
                                    <p:anim calcmode="lin" valueType="num">
                                      <p:cBhvr additive="base">
                                        <p:cTn id="19" dur="500" fill="hold"/>
                                        <p:tgtEl>
                                          <p:spTgt spid="11110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10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11042">
                                            <p:txEl>
                                              <p:pRg st="3" end="3"/>
                                            </p:txEl>
                                          </p:spTgt>
                                        </p:tgtEl>
                                        <p:attrNameLst>
                                          <p:attrName>style.visibility</p:attrName>
                                        </p:attrNameLst>
                                      </p:cBhvr>
                                      <p:to>
                                        <p:strVal val="visible"/>
                                      </p:to>
                                    </p:set>
                                    <p:anim calcmode="lin" valueType="num">
                                      <p:cBhvr additive="base">
                                        <p:cTn id="25" dur="500" fill="hold"/>
                                        <p:tgtEl>
                                          <p:spTgt spid="111104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110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11044">
                                            <p:txEl>
                                              <p:pRg st="1" end="1"/>
                                            </p:txEl>
                                          </p:spTgt>
                                        </p:tgtEl>
                                        <p:attrNameLst>
                                          <p:attrName>style.visibility</p:attrName>
                                        </p:attrNameLst>
                                      </p:cBhvr>
                                      <p:to>
                                        <p:strVal val="visible"/>
                                      </p:to>
                                    </p:set>
                                    <p:anim calcmode="lin" valueType="num">
                                      <p:cBhvr additive="base">
                                        <p:cTn id="31" dur="500" fill="hold"/>
                                        <p:tgtEl>
                                          <p:spTgt spid="111104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1104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11044">
                                            <p:txEl>
                                              <p:pRg st="2" end="2"/>
                                            </p:txEl>
                                          </p:spTgt>
                                        </p:tgtEl>
                                        <p:attrNameLst>
                                          <p:attrName>style.visibility</p:attrName>
                                        </p:attrNameLst>
                                      </p:cBhvr>
                                      <p:to>
                                        <p:strVal val="visible"/>
                                      </p:to>
                                    </p:set>
                                    <p:anim calcmode="lin" valueType="num">
                                      <p:cBhvr additive="base">
                                        <p:cTn id="37" dur="500" fill="hold"/>
                                        <p:tgtEl>
                                          <p:spTgt spid="111104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1104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5" cstate="print"/>
          <a:srcRect/>
          <a:stretch>
            <a:fillRect/>
          </a:stretch>
        </p:blipFill>
        <p:spPr bwMode="auto">
          <a:xfrm>
            <a:off x="314325" y="53975"/>
            <a:ext cx="8496300" cy="6791325"/>
          </a:xfrm>
          <a:prstGeom prst="rect">
            <a:avLst/>
          </a:prstGeom>
          <a:noFill/>
          <a:ln w="9525">
            <a:noFill/>
            <a:miter lim="800000"/>
            <a:headEnd/>
            <a:tailEnd/>
          </a:ln>
        </p:spPr>
      </p:pic>
      <p:sp>
        <p:nvSpPr>
          <p:cNvPr id="1113094" name="Rectangle 6"/>
          <p:cNvSpPr>
            <a:spLocks noChangeArrowheads="1"/>
          </p:cNvSpPr>
          <p:nvPr/>
        </p:nvSpPr>
        <p:spPr bwMode="auto">
          <a:xfrm>
            <a:off x="1803400" y="2254250"/>
            <a:ext cx="6680200" cy="2163763"/>
          </a:xfrm>
          <a:prstGeom prst="rect">
            <a:avLst/>
          </a:prstGeom>
          <a:solidFill>
            <a:srgbClr val="CCFFCC"/>
          </a:solidFill>
          <a:ln w="9525">
            <a:noFill/>
            <a:miter lim="800000"/>
            <a:headEnd/>
            <a:tailEnd/>
          </a:ln>
        </p:spPr>
        <p:txBody>
          <a:bodyPr/>
          <a:lstStyle/>
          <a:p>
            <a:pPr>
              <a:spcBef>
                <a:spcPct val="20000"/>
              </a:spcBef>
              <a:defRPr/>
            </a:pPr>
            <a:r>
              <a:rPr lang="en-US" sz="2400" dirty="0">
                <a:solidFill>
                  <a:srgbClr val="000000"/>
                </a:solidFill>
                <a:latin typeface="+mn-lt"/>
                <a:sym typeface="Symbol" pitchFamily="18" charset="2"/>
              </a:rPr>
              <a:t>PRACTICE:  Which is the most stable element?</a:t>
            </a:r>
          </a:p>
          <a:p>
            <a:pPr>
              <a:spcBef>
                <a:spcPct val="20000"/>
              </a:spcBef>
              <a:defRPr/>
            </a:pPr>
            <a:r>
              <a:rPr lang="en-US" sz="2400" dirty="0">
                <a:solidFill>
                  <a:srgbClr val="000000"/>
                </a:solidFill>
                <a:latin typeface="+mn-lt"/>
                <a:sym typeface="Symbol" pitchFamily="18" charset="2"/>
              </a:rPr>
              <a:t>SOLUTION:</a:t>
            </a:r>
          </a:p>
          <a:p>
            <a:pPr>
              <a:spcBef>
                <a:spcPct val="20000"/>
              </a:spcBef>
              <a:defRPr/>
            </a:pPr>
            <a:r>
              <a:rPr lang="en-US" sz="2400" dirty="0">
                <a:solidFill>
                  <a:srgbClr val="000000"/>
                </a:solidFill>
                <a:latin typeface="+mn-lt"/>
                <a:sym typeface="Symbol" pitchFamily="18" charset="2"/>
              </a:rPr>
              <a:t>The bigger the binding energy per nucleon the more stable an element is.</a:t>
            </a:r>
          </a:p>
          <a:p>
            <a:pPr>
              <a:spcBef>
                <a:spcPct val="20000"/>
              </a:spcBef>
              <a:defRPr/>
            </a:pPr>
            <a:r>
              <a:rPr lang="en-US" sz="2400" dirty="0" smtClean="0">
                <a:solidFill>
                  <a:srgbClr val="000000"/>
                </a:solidFill>
                <a:latin typeface="+mn-lt"/>
                <a:sym typeface="Symbol" pitchFamily="18" charset="2"/>
              </a:rPr>
              <a:t></a:t>
            </a:r>
            <a:endParaRPr lang="en-US" sz="2400" dirty="0">
              <a:solidFill>
                <a:srgbClr val="000000"/>
              </a:solidFill>
              <a:latin typeface="+mn-lt"/>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3094">
                                            <p:txEl>
                                              <p:pRg st="0" end="0"/>
                                            </p:txEl>
                                          </p:spTgt>
                                        </p:tgtEl>
                                        <p:attrNameLst>
                                          <p:attrName>style.visibility</p:attrName>
                                        </p:attrNameLst>
                                      </p:cBhvr>
                                      <p:to>
                                        <p:strVal val="visible"/>
                                      </p:to>
                                    </p:set>
                                    <p:anim calcmode="lin" valueType="num">
                                      <p:cBhvr additive="base">
                                        <p:cTn id="7" dur="500" fill="hold"/>
                                        <p:tgtEl>
                                          <p:spTgt spid="11130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30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13094">
                                            <p:txEl>
                                              <p:pRg st="1" end="1"/>
                                            </p:txEl>
                                          </p:spTgt>
                                        </p:tgtEl>
                                        <p:attrNameLst>
                                          <p:attrName>style.visibility</p:attrName>
                                        </p:attrNameLst>
                                      </p:cBhvr>
                                      <p:to>
                                        <p:strVal val="visible"/>
                                      </p:to>
                                    </p:set>
                                    <p:anim calcmode="lin" valueType="num">
                                      <p:cBhvr additive="base">
                                        <p:cTn id="13" dur="500" fill="hold"/>
                                        <p:tgtEl>
                                          <p:spTgt spid="11130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30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13094">
                                            <p:txEl>
                                              <p:pRg st="2" end="2"/>
                                            </p:txEl>
                                          </p:spTgt>
                                        </p:tgtEl>
                                        <p:attrNameLst>
                                          <p:attrName>style.visibility</p:attrName>
                                        </p:attrNameLst>
                                      </p:cBhvr>
                                      <p:to>
                                        <p:strVal val="visible"/>
                                      </p:to>
                                    </p:set>
                                    <p:anim calcmode="lin" valueType="num">
                                      <p:cBhvr additive="base">
                                        <p:cTn id="19" dur="500" fill="hold"/>
                                        <p:tgtEl>
                                          <p:spTgt spid="11130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30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13094">
                                            <p:txEl>
                                              <p:pRg st="3" end="3"/>
                                            </p:txEl>
                                          </p:spTgt>
                                        </p:tgtEl>
                                        <p:attrNameLst>
                                          <p:attrName>style.visibility</p:attrName>
                                        </p:attrNameLst>
                                      </p:cBhvr>
                                      <p:to>
                                        <p:strVal val="visible"/>
                                      </p:to>
                                    </p:set>
                                    <p:anim calcmode="lin" valueType="num">
                                      <p:cBhvr additive="base">
                                        <p:cTn id="25" dur="500" fill="hold"/>
                                        <p:tgtEl>
                                          <p:spTgt spid="11130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130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6" cstate="print"/>
          <a:srcRect/>
          <a:stretch>
            <a:fillRect/>
          </a:stretch>
        </p:blipFill>
        <p:spPr bwMode="auto">
          <a:xfrm>
            <a:off x="314325" y="53975"/>
            <a:ext cx="8496300" cy="6791325"/>
          </a:xfrm>
          <a:prstGeom prst="rect">
            <a:avLst/>
          </a:prstGeom>
          <a:noFill/>
          <a:ln w="9525">
            <a:noFill/>
            <a:miter lim="800000"/>
            <a:headEnd/>
            <a:tailEnd/>
          </a:ln>
        </p:spPr>
      </p:pic>
      <p:sp>
        <p:nvSpPr>
          <p:cNvPr id="1115139" name="Rectangle 3"/>
          <p:cNvSpPr>
            <a:spLocks noChangeArrowheads="1"/>
          </p:cNvSpPr>
          <p:nvPr/>
        </p:nvSpPr>
        <p:spPr bwMode="auto">
          <a:xfrm>
            <a:off x="1803400" y="2254250"/>
            <a:ext cx="6680200" cy="3363913"/>
          </a:xfrm>
          <a:prstGeom prst="rect">
            <a:avLst/>
          </a:prstGeom>
          <a:solidFill>
            <a:srgbClr val="CCFFCC"/>
          </a:solidFill>
          <a:ln w="9525">
            <a:noFill/>
            <a:miter lim="800000"/>
            <a:headEnd/>
            <a:tailEnd/>
          </a:ln>
        </p:spPr>
        <p:txBody>
          <a:bodyPr/>
          <a:lstStyle/>
          <a:p>
            <a:pPr>
              <a:spcBef>
                <a:spcPct val="20000"/>
              </a:spcBef>
              <a:defRPr/>
            </a:pPr>
            <a:r>
              <a:rPr lang="en-US" sz="2400" dirty="0">
                <a:solidFill>
                  <a:srgbClr val="000000"/>
                </a:solidFill>
                <a:latin typeface="+mn-lt"/>
                <a:sym typeface="Symbol" pitchFamily="18" charset="2"/>
              </a:rPr>
              <a:t>PRACTICE:  What is the binding energy of uranium-238?</a:t>
            </a:r>
          </a:p>
          <a:p>
            <a:pPr>
              <a:spcBef>
                <a:spcPct val="20000"/>
              </a:spcBef>
              <a:defRPr/>
            </a:pPr>
            <a:r>
              <a:rPr lang="en-US" sz="2400" dirty="0">
                <a:solidFill>
                  <a:srgbClr val="000000"/>
                </a:solidFill>
                <a:latin typeface="+mn-lt"/>
                <a:sym typeface="Symbol" pitchFamily="18" charset="2"/>
              </a:rPr>
              <a:t>SOLUTION:</a:t>
            </a:r>
          </a:p>
          <a:p>
            <a:pPr>
              <a:spcBef>
                <a:spcPct val="20000"/>
              </a:spcBef>
              <a:defRPr/>
            </a:pPr>
            <a:r>
              <a:rPr lang="en-US" sz="2400" dirty="0">
                <a:solidFill>
                  <a:srgbClr val="000000"/>
                </a:solidFill>
                <a:latin typeface="+mn-lt"/>
                <a:sym typeface="Symbol" pitchFamily="18" charset="2"/>
              </a:rPr>
              <a:t>Note that the </a:t>
            </a:r>
            <a:r>
              <a:rPr lang="en-US" sz="2400" dirty="0" smtClean="0">
                <a:solidFill>
                  <a:srgbClr val="000000"/>
                </a:solidFill>
                <a:latin typeface="+mn-lt"/>
                <a:sym typeface="Symbol" pitchFamily="18" charset="2"/>
              </a:rPr>
              <a:t>__________________________ _____________________________________</a:t>
            </a:r>
            <a:endParaRPr lang="en-US" sz="2400" dirty="0">
              <a:solidFill>
                <a:srgbClr val="000000"/>
              </a:solidFill>
              <a:latin typeface="+mn-lt"/>
              <a:sym typeface="Symbol" pitchFamily="18" charset="2"/>
            </a:endParaRPr>
          </a:p>
          <a:p>
            <a:pPr>
              <a:spcBef>
                <a:spcPct val="20000"/>
              </a:spcBef>
              <a:defRPr/>
            </a:pPr>
            <a:r>
              <a:rPr lang="en-US" sz="2400" dirty="0">
                <a:solidFill>
                  <a:srgbClr val="000000"/>
                </a:solidFill>
                <a:latin typeface="+mn-lt"/>
                <a:sym typeface="Symbol" pitchFamily="18" charset="2"/>
              </a:rPr>
              <a:t>But since </a:t>
            </a:r>
            <a:r>
              <a:rPr lang="en-US" sz="2400" baseline="30000" dirty="0">
                <a:solidFill>
                  <a:srgbClr val="000000"/>
                </a:solidFill>
                <a:latin typeface="+mn-lt"/>
                <a:sym typeface="Symbol" pitchFamily="18" charset="2"/>
              </a:rPr>
              <a:t>238</a:t>
            </a:r>
            <a:r>
              <a:rPr lang="en-US" sz="2400" dirty="0">
                <a:solidFill>
                  <a:srgbClr val="000000"/>
                </a:solidFill>
                <a:latin typeface="+mn-lt"/>
                <a:sym typeface="Symbol" pitchFamily="18" charset="2"/>
              </a:rPr>
              <a:t>U has 238 nucleons, the </a:t>
            </a:r>
            <a:r>
              <a:rPr lang="en-US" sz="2400" dirty="0" smtClean="0">
                <a:solidFill>
                  <a:srgbClr val="000000"/>
                </a:solidFill>
                <a:latin typeface="+mn-lt"/>
                <a:sym typeface="Symbol" pitchFamily="18" charset="2"/>
              </a:rPr>
              <a:t>_______ _________ is:</a:t>
            </a:r>
            <a:endParaRPr lang="en-US" sz="2400" dirty="0">
              <a:solidFill>
                <a:srgbClr val="000000"/>
              </a:solidFill>
              <a:latin typeface="+mn-lt"/>
              <a:sym typeface="Symbol" pitchFamily="18" charset="2"/>
            </a:endParaRPr>
          </a:p>
          <a:p>
            <a:pPr>
              <a:spcBef>
                <a:spcPct val="20000"/>
              </a:spcBef>
              <a:defRPr/>
            </a:pPr>
            <a:r>
              <a:rPr lang="en-US" sz="2400" dirty="0">
                <a:solidFill>
                  <a:srgbClr val="000000"/>
                </a:solidFill>
                <a:latin typeface="+mn-lt"/>
                <a:sym typeface="Symbol" pitchFamily="18" charset="2"/>
              </a:rPr>
              <a:t>              </a:t>
            </a:r>
          </a:p>
        </p:txBody>
      </p:sp>
      <p:sp>
        <p:nvSpPr>
          <p:cNvPr id="1115140" name="Rectangle 4"/>
          <p:cNvSpPr>
            <a:spLocks noChangeArrowheads="1"/>
          </p:cNvSpPr>
          <p:nvPr/>
        </p:nvSpPr>
        <p:spPr bwMode="auto">
          <a:xfrm>
            <a:off x="7789863" y="1182688"/>
            <a:ext cx="727075" cy="463550"/>
          </a:xfrm>
          <a:prstGeom prst="rect">
            <a:avLst/>
          </a:prstGeom>
          <a:solidFill>
            <a:srgbClr val="00FF00">
              <a:alpha val="30980"/>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5139">
                                            <p:txEl>
                                              <p:pRg st="0" end="0"/>
                                            </p:txEl>
                                          </p:spTgt>
                                        </p:tgtEl>
                                        <p:attrNameLst>
                                          <p:attrName>style.visibility</p:attrName>
                                        </p:attrNameLst>
                                      </p:cBhvr>
                                      <p:to>
                                        <p:strVal val="visible"/>
                                      </p:to>
                                    </p:set>
                                    <p:anim calcmode="lin" valueType="num">
                                      <p:cBhvr additive="base">
                                        <p:cTn id="7" dur="500" fill="hold"/>
                                        <p:tgtEl>
                                          <p:spTgt spid="11151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51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15139">
                                            <p:txEl>
                                              <p:pRg st="1" end="1"/>
                                            </p:txEl>
                                          </p:spTgt>
                                        </p:tgtEl>
                                        <p:attrNameLst>
                                          <p:attrName>style.visibility</p:attrName>
                                        </p:attrNameLst>
                                      </p:cBhvr>
                                      <p:to>
                                        <p:strVal val="visible"/>
                                      </p:to>
                                    </p:set>
                                    <p:anim calcmode="lin" valueType="num">
                                      <p:cBhvr additive="base">
                                        <p:cTn id="13" dur="500" fill="hold"/>
                                        <p:tgtEl>
                                          <p:spTgt spid="11151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513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15139">
                                            <p:txEl>
                                              <p:pRg st="2" end="2"/>
                                            </p:txEl>
                                          </p:spTgt>
                                        </p:tgtEl>
                                        <p:attrNameLst>
                                          <p:attrName>style.visibility</p:attrName>
                                        </p:attrNameLst>
                                      </p:cBhvr>
                                      <p:to>
                                        <p:strVal val="visible"/>
                                      </p:to>
                                    </p:set>
                                    <p:anim calcmode="lin" valueType="num">
                                      <p:cBhvr additive="base">
                                        <p:cTn id="19" dur="500" fill="hold"/>
                                        <p:tgtEl>
                                          <p:spTgt spid="11151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513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15140"/>
                                        </p:tgtEl>
                                        <p:attrNameLst>
                                          <p:attrName>style.visibility</p:attrName>
                                        </p:attrNameLst>
                                      </p:cBhvr>
                                      <p:to>
                                        <p:strVal val="visible"/>
                                      </p:to>
                                    </p:set>
                                    <p:animEffect transition="in" filter="wipe(left)">
                                      <p:cBhvr>
                                        <p:cTn id="25" dur="500"/>
                                        <p:tgtEl>
                                          <p:spTgt spid="1115140"/>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15139">
                                            <p:txEl>
                                              <p:pRg st="3" end="3"/>
                                            </p:txEl>
                                          </p:spTgt>
                                        </p:tgtEl>
                                        <p:attrNameLst>
                                          <p:attrName>style.visibility</p:attrName>
                                        </p:attrNameLst>
                                      </p:cBhvr>
                                      <p:to>
                                        <p:strVal val="visible"/>
                                      </p:to>
                                    </p:set>
                                    <p:anim calcmode="lin" valueType="num">
                                      <p:cBhvr additive="base">
                                        <p:cTn id="30" dur="500" fill="hold"/>
                                        <p:tgtEl>
                                          <p:spTgt spid="111513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1513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15139">
                                            <p:txEl>
                                              <p:pRg st="4" end="4"/>
                                            </p:txEl>
                                          </p:spTgt>
                                        </p:tgtEl>
                                        <p:attrNameLst>
                                          <p:attrName>style.visibility</p:attrName>
                                        </p:attrNameLst>
                                      </p:cBhvr>
                                      <p:to>
                                        <p:strVal val="visible"/>
                                      </p:to>
                                    </p:set>
                                    <p:anim calcmode="lin" valueType="num">
                                      <p:cBhvr additive="base">
                                        <p:cTn id="36" dur="500" fill="hold"/>
                                        <p:tgtEl>
                                          <p:spTgt spid="1115139">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1513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514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5" cstate="print"/>
          <a:srcRect/>
          <a:stretch>
            <a:fillRect/>
          </a:stretch>
        </p:blipFill>
        <p:spPr bwMode="auto">
          <a:xfrm>
            <a:off x="314325" y="53975"/>
            <a:ext cx="8496300" cy="6791325"/>
          </a:xfrm>
          <a:prstGeom prst="rect">
            <a:avLst/>
          </a:prstGeom>
          <a:noFill/>
          <a:ln w="9525">
            <a:noFill/>
            <a:miter lim="800000"/>
            <a:headEnd/>
            <a:tailEnd/>
          </a:ln>
        </p:spPr>
      </p:pic>
      <p:sp>
        <p:nvSpPr>
          <p:cNvPr id="1117187" name="Rectangle 3"/>
          <p:cNvSpPr>
            <a:spLocks noChangeArrowheads="1"/>
          </p:cNvSpPr>
          <p:nvPr/>
        </p:nvSpPr>
        <p:spPr bwMode="auto">
          <a:xfrm>
            <a:off x="1803400" y="1797050"/>
            <a:ext cx="6680200" cy="4210050"/>
          </a:xfrm>
          <a:prstGeom prst="rect">
            <a:avLst/>
          </a:prstGeom>
          <a:solidFill>
            <a:srgbClr val="CCFFCC"/>
          </a:solidFill>
          <a:ln w="9525">
            <a:noFill/>
            <a:miter lim="800000"/>
            <a:headEnd/>
            <a:tailEnd/>
          </a:ln>
        </p:spPr>
        <p:txBody>
          <a:bodyPr/>
          <a:lstStyle/>
          <a:p>
            <a:pPr>
              <a:spcBef>
                <a:spcPct val="20000"/>
              </a:spcBef>
              <a:defRPr/>
            </a:pPr>
            <a:r>
              <a:rPr lang="en-US" sz="2400" dirty="0" smtClean="0">
                <a:solidFill>
                  <a:srgbClr val="000000"/>
                </a:solidFill>
                <a:latin typeface="+mn-lt"/>
                <a:sym typeface="Symbol" pitchFamily="18" charset="2"/>
              </a:rPr>
              <a:t>PRACTICE: What is the mass defect of uranium-238 if assembled from scratch?</a:t>
            </a:r>
          </a:p>
          <a:p>
            <a:pPr>
              <a:spcBef>
                <a:spcPct val="20000"/>
              </a:spcBef>
              <a:defRPr/>
            </a:pPr>
            <a:r>
              <a:rPr lang="en-US" sz="2400" dirty="0">
                <a:solidFill>
                  <a:srgbClr val="000000"/>
                </a:solidFill>
                <a:latin typeface="+mn-lt"/>
                <a:sym typeface="Symbol" pitchFamily="18" charset="2"/>
              </a:rPr>
              <a:t>SOLUTION:</a:t>
            </a:r>
          </a:p>
          <a:p>
            <a:pPr>
              <a:spcBef>
                <a:spcPct val="20000"/>
              </a:spcBef>
              <a:defRPr/>
            </a:pPr>
            <a:r>
              <a:rPr lang="en-US" sz="2400" dirty="0">
                <a:solidFill>
                  <a:srgbClr val="000000"/>
                </a:solidFill>
                <a:latin typeface="+mn-lt"/>
                <a:sym typeface="Symbol" pitchFamily="18" charset="2"/>
              </a:rPr>
              <a:t>The mass defect is equal to the binding energy according to </a:t>
            </a:r>
            <a:r>
              <a:rPr lang="en-US" sz="2400" i="1" dirty="0" smtClean="0">
                <a:solidFill>
                  <a:srgbClr val="000000"/>
                </a:solidFill>
                <a:latin typeface="+mn-lt"/>
                <a:sym typeface="Symbol" pitchFamily="18" charset="2"/>
              </a:rPr>
              <a:t>_________</a:t>
            </a:r>
            <a:r>
              <a:rPr lang="en-US" sz="2400" dirty="0" smtClean="0">
                <a:solidFill>
                  <a:srgbClr val="000000"/>
                </a:solidFill>
                <a:latin typeface="+mn-lt"/>
                <a:sym typeface="Symbol" pitchFamily="18" charset="2"/>
              </a:rPr>
              <a:t>.</a:t>
            </a:r>
            <a:endParaRPr lang="en-US" sz="2400" dirty="0">
              <a:solidFill>
                <a:srgbClr val="000000"/>
              </a:solidFill>
              <a:latin typeface="+mn-lt"/>
              <a:sym typeface="Symbol" pitchFamily="18" charset="2"/>
            </a:endParaRPr>
          </a:p>
          <a:p>
            <a:pPr>
              <a:spcBef>
                <a:spcPct val="20000"/>
              </a:spcBef>
              <a:defRPr/>
            </a:pPr>
            <a:r>
              <a:rPr lang="en-US" sz="2400" dirty="0">
                <a:solidFill>
                  <a:srgbClr val="000000"/>
                </a:solidFill>
                <a:latin typeface="+mn-lt"/>
                <a:sym typeface="Symbol" pitchFamily="18" charset="2"/>
              </a:rPr>
              <a:t>We need only convert 1800 </a:t>
            </a:r>
            <a:r>
              <a:rPr lang="en-US" sz="2400" dirty="0" err="1">
                <a:solidFill>
                  <a:srgbClr val="000000"/>
                </a:solidFill>
                <a:latin typeface="+mn-lt"/>
                <a:sym typeface="Symbol" pitchFamily="18" charset="2"/>
              </a:rPr>
              <a:t>MeV</a:t>
            </a:r>
            <a:r>
              <a:rPr lang="en-US" sz="2400" dirty="0">
                <a:solidFill>
                  <a:srgbClr val="000000"/>
                </a:solidFill>
                <a:latin typeface="+mn-lt"/>
                <a:sym typeface="Symbol" pitchFamily="18" charset="2"/>
              </a:rPr>
              <a:t> to a mass.</a:t>
            </a:r>
          </a:p>
          <a:p>
            <a:pPr>
              <a:spcBef>
                <a:spcPct val="20000"/>
              </a:spcBef>
              <a:defRPr/>
            </a:pPr>
            <a:r>
              <a:rPr lang="en-US" sz="2400" dirty="0">
                <a:solidFill>
                  <a:srgbClr val="000000"/>
                </a:solidFill>
                <a:latin typeface="+mn-lt"/>
                <a:sym typeface="Symbol" pitchFamily="18" charset="2"/>
              </a:rPr>
              <a:t>From the Physics data booklet we see that 1.66110</a:t>
            </a:r>
            <a:r>
              <a:rPr lang="en-US" sz="2400" baseline="30000" dirty="0">
                <a:solidFill>
                  <a:srgbClr val="000000"/>
                </a:solidFill>
                <a:latin typeface="+mn-lt"/>
                <a:sym typeface="Symbol" pitchFamily="18" charset="2"/>
              </a:rPr>
              <a:t>-27</a:t>
            </a:r>
            <a:r>
              <a:rPr lang="en-US" sz="2400" dirty="0">
                <a:solidFill>
                  <a:srgbClr val="000000"/>
                </a:solidFill>
                <a:latin typeface="+mn-lt"/>
                <a:sym typeface="Symbol" pitchFamily="18" charset="2"/>
              </a:rPr>
              <a:t> kg = 931.5 </a:t>
            </a:r>
            <a:r>
              <a:rPr lang="en-US" sz="2400" dirty="0" err="1">
                <a:solidFill>
                  <a:srgbClr val="000000"/>
                </a:solidFill>
                <a:latin typeface="+mn-lt"/>
                <a:sym typeface="Symbol" pitchFamily="18" charset="2"/>
              </a:rPr>
              <a:t>MeV</a:t>
            </a:r>
            <a:r>
              <a:rPr lang="en-US" sz="2400" baseline="-25000" dirty="0">
                <a:solidFill>
                  <a:srgbClr val="000000"/>
                </a:solidFill>
                <a:latin typeface="+mn-lt"/>
                <a:sym typeface="Symbol" pitchFamily="18" charset="2"/>
              </a:rPr>
              <a:t> </a:t>
            </a:r>
            <a:r>
              <a:rPr lang="en-US" sz="2400" dirty="0">
                <a:solidFill>
                  <a:srgbClr val="000000"/>
                </a:solidFill>
                <a:latin typeface="+mn-lt"/>
                <a:sym typeface="Symbol" pitchFamily="18" charset="2"/>
              </a:rPr>
              <a:t>c</a:t>
            </a:r>
            <a:r>
              <a:rPr lang="en-US" sz="2400" baseline="30000" dirty="0">
                <a:solidFill>
                  <a:srgbClr val="000000"/>
                </a:solidFill>
                <a:latin typeface="+mn-lt"/>
                <a:sym typeface="Symbol" pitchFamily="18" charset="2"/>
              </a:rPr>
              <a:t>-2</a:t>
            </a:r>
            <a:r>
              <a:rPr lang="en-US" sz="2400" dirty="0">
                <a:solidFill>
                  <a:srgbClr val="000000"/>
                </a:solidFill>
                <a:latin typeface="+mn-lt"/>
                <a:sym typeface="Symbol" pitchFamily="18" charset="2"/>
              </a:rPr>
              <a:t> so that</a:t>
            </a:r>
          </a:p>
          <a:p>
            <a:pPr>
              <a:spcBef>
                <a:spcPct val="20000"/>
              </a:spcBef>
              <a:defRPr/>
            </a:pPr>
            <a:endParaRPr lang="en-US" sz="2400" dirty="0">
              <a:latin typeface="+mn-lt"/>
              <a:sym typeface="Symbol" pitchFamily="18" charset="2"/>
            </a:endParaRPr>
          </a:p>
        </p:txBody>
      </p:sp>
      <p:sp>
        <p:nvSpPr>
          <p:cNvPr id="30724" name="Rectangle 4"/>
          <p:cNvSpPr>
            <a:spLocks noChangeArrowheads="1"/>
          </p:cNvSpPr>
          <p:nvPr/>
        </p:nvSpPr>
        <p:spPr bwMode="auto">
          <a:xfrm>
            <a:off x="7789863" y="1182688"/>
            <a:ext cx="727075" cy="463550"/>
          </a:xfrm>
          <a:prstGeom prst="rect">
            <a:avLst/>
          </a:prstGeom>
          <a:solidFill>
            <a:srgbClr val="00FF00">
              <a:alpha val="30980"/>
            </a:srgbClr>
          </a:solidFill>
          <a:ln w="9525">
            <a:noFill/>
            <a:miter lim="800000"/>
            <a:headEnd/>
            <a:tailEnd/>
          </a:ln>
        </p:spPr>
        <p:txBody>
          <a:bodyPr wrap="none" anchor="ctr"/>
          <a:lstStyle/>
          <a:p>
            <a:endParaRPr lang="en-US"/>
          </a:p>
        </p:txBody>
      </p:sp>
      <p:sp>
        <p:nvSpPr>
          <p:cNvPr id="30725" name="Line 5"/>
          <p:cNvSpPr>
            <a:spLocks noChangeShapeType="1"/>
          </p:cNvSpPr>
          <p:nvPr/>
        </p:nvSpPr>
        <p:spPr bwMode="auto">
          <a:xfrm flipH="1">
            <a:off x="877888" y="1684338"/>
            <a:ext cx="7304087" cy="0"/>
          </a:xfrm>
          <a:prstGeom prst="line">
            <a:avLst/>
          </a:prstGeom>
          <a:noFill/>
          <a:ln w="19050">
            <a:solidFill>
              <a:srgbClr val="FF00FF"/>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7187">
                                            <p:txEl>
                                              <p:pRg st="0" end="0"/>
                                            </p:txEl>
                                          </p:spTgt>
                                        </p:tgtEl>
                                        <p:attrNameLst>
                                          <p:attrName>style.visibility</p:attrName>
                                        </p:attrNameLst>
                                      </p:cBhvr>
                                      <p:to>
                                        <p:strVal val="visible"/>
                                      </p:to>
                                    </p:set>
                                    <p:anim calcmode="lin" valueType="num">
                                      <p:cBhvr additive="base">
                                        <p:cTn id="7" dur="500" fill="hold"/>
                                        <p:tgtEl>
                                          <p:spTgt spid="1117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7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17187">
                                            <p:txEl>
                                              <p:pRg st="1" end="1"/>
                                            </p:txEl>
                                          </p:spTgt>
                                        </p:tgtEl>
                                        <p:attrNameLst>
                                          <p:attrName>style.visibility</p:attrName>
                                        </p:attrNameLst>
                                      </p:cBhvr>
                                      <p:to>
                                        <p:strVal val="visible"/>
                                      </p:to>
                                    </p:set>
                                    <p:anim calcmode="lin" valueType="num">
                                      <p:cBhvr additive="base">
                                        <p:cTn id="13" dur="500" fill="hold"/>
                                        <p:tgtEl>
                                          <p:spTgt spid="1117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7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17187">
                                            <p:txEl>
                                              <p:pRg st="2" end="2"/>
                                            </p:txEl>
                                          </p:spTgt>
                                        </p:tgtEl>
                                        <p:attrNameLst>
                                          <p:attrName>style.visibility</p:attrName>
                                        </p:attrNameLst>
                                      </p:cBhvr>
                                      <p:to>
                                        <p:strVal val="visible"/>
                                      </p:to>
                                    </p:set>
                                    <p:anim calcmode="lin" valueType="num">
                                      <p:cBhvr additive="base">
                                        <p:cTn id="19" dur="500" fill="hold"/>
                                        <p:tgtEl>
                                          <p:spTgt spid="1117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7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17187">
                                            <p:txEl>
                                              <p:pRg st="3" end="3"/>
                                            </p:txEl>
                                          </p:spTgt>
                                        </p:tgtEl>
                                        <p:attrNameLst>
                                          <p:attrName>style.visibility</p:attrName>
                                        </p:attrNameLst>
                                      </p:cBhvr>
                                      <p:to>
                                        <p:strVal val="visible"/>
                                      </p:to>
                                    </p:set>
                                    <p:anim calcmode="lin" valueType="num">
                                      <p:cBhvr additive="base">
                                        <p:cTn id="25" dur="500" fill="hold"/>
                                        <p:tgtEl>
                                          <p:spTgt spid="1117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17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17187">
                                            <p:txEl>
                                              <p:pRg st="4" end="4"/>
                                            </p:txEl>
                                          </p:spTgt>
                                        </p:tgtEl>
                                        <p:attrNameLst>
                                          <p:attrName>style.visibility</p:attrName>
                                        </p:attrNameLst>
                                      </p:cBhvr>
                                      <p:to>
                                        <p:strVal val="visible"/>
                                      </p:to>
                                    </p:set>
                                    <p:anim calcmode="lin" valueType="num">
                                      <p:cBhvr additive="base">
                                        <p:cTn id="31" dur="500" fill="hold"/>
                                        <p:tgtEl>
                                          <p:spTgt spid="1117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17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7" name="Rectangle 5"/>
          <p:cNvSpPr>
            <a:spLocks noChangeArrowheads="1"/>
          </p:cNvSpPr>
          <p:nvPr/>
        </p:nvSpPr>
        <p:spPr bwMode="auto">
          <a:xfrm>
            <a:off x="684213" y="2349500"/>
            <a:ext cx="7762875" cy="4508500"/>
          </a:xfrm>
          <a:prstGeom prst="rect">
            <a:avLst/>
          </a:prstGeom>
          <a:solidFill>
            <a:srgbClr val="CCFFCC"/>
          </a:solidFill>
          <a:ln w="9525">
            <a:noFill/>
            <a:miter lim="800000"/>
            <a:headEnd/>
            <a:tailEnd/>
          </a:ln>
        </p:spPr>
        <p:txBody>
          <a:bodyPr/>
          <a:lstStyle/>
          <a:p>
            <a:pPr>
              <a:spcBef>
                <a:spcPts val="300"/>
              </a:spcBef>
              <a:defRPr/>
            </a:pPr>
            <a:r>
              <a:rPr lang="en-US" sz="2400" dirty="0">
                <a:solidFill>
                  <a:srgbClr val="000000"/>
                </a:solidFill>
                <a:latin typeface="+mn-lt"/>
                <a:sym typeface="Symbol" pitchFamily="18" charset="2"/>
              </a:rPr>
              <a:t>PRACTICE: </a:t>
            </a:r>
            <a:r>
              <a:rPr lang="en-US" sz="2400" baseline="30000" dirty="0">
                <a:solidFill>
                  <a:srgbClr val="000000"/>
                </a:solidFill>
                <a:latin typeface="+mn-lt"/>
                <a:sym typeface="Symbol" pitchFamily="18" charset="2"/>
              </a:rPr>
              <a:t>54</a:t>
            </a:r>
            <a:r>
              <a:rPr lang="en-US" sz="2400" dirty="0">
                <a:solidFill>
                  <a:srgbClr val="000000"/>
                </a:solidFill>
                <a:latin typeface="+mn-lt"/>
                <a:sym typeface="Symbol" pitchFamily="18" charset="2"/>
              </a:rPr>
              <a:t>Fe has a mass of 53.9396 u. A proton (with electron) has a mass of 1.00782 u and a neutron has a mass of 1.00866 u. </a:t>
            </a:r>
          </a:p>
          <a:p>
            <a:pPr>
              <a:spcBef>
                <a:spcPts val="300"/>
              </a:spcBef>
              <a:defRPr/>
            </a:pPr>
            <a:r>
              <a:rPr lang="en-US" sz="2400" dirty="0">
                <a:solidFill>
                  <a:srgbClr val="000000"/>
                </a:solidFill>
                <a:latin typeface="+mn-lt"/>
                <a:sym typeface="Symbol" pitchFamily="18" charset="2"/>
              </a:rPr>
              <a:t>(a) Find the binding energy of iron-54 in </a:t>
            </a:r>
            <a:r>
              <a:rPr lang="en-US" sz="2400" dirty="0" err="1">
                <a:solidFill>
                  <a:srgbClr val="000000"/>
                </a:solidFill>
                <a:latin typeface="Arial"/>
                <a:sym typeface="Symbol" pitchFamily="18" charset="2"/>
              </a:rPr>
              <a:t>MeV</a:t>
            </a:r>
            <a:r>
              <a:rPr lang="en-US" sz="2400" dirty="0">
                <a:solidFill>
                  <a:srgbClr val="000000"/>
                </a:solidFill>
                <a:latin typeface="Arial"/>
                <a:sym typeface="Symbol" pitchFamily="18" charset="2"/>
              </a:rPr>
              <a:t> c</a:t>
            </a:r>
            <a:r>
              <a:rPr lang="en-US" sz="2400" baseline="30000" dirty="0">
                <a:solidFill>
                  <a:srgbClr val="000000"/>
                </a:solidFill>
                <a:latin typeface="Arial"/>
                <a:sym typeface="Symbol" pitchFamily="18" charset="2"/>
              </a:rPr>
              <a:t>-2</a:t>
            </a:r>
            <a:r>
              <a:rPr lang="en-US" sz="2400" dirty="0">
                <a:solidFill>
                  <a:srgbClr val="000000"/>
                </a:solidFill>
                <a:latin typeface="+mn-lt"/>
                <a:sym typeface="Symbol" pitchFamily="18" charset="2"/>
              </a:rPr>
              <a:t>.</a:t>
            </a:r>
          </a:p>
          <a:p>
            <a:pPr>
              <a:spcBef>
                <a:spcPts val="300"/>
              </a:spcBef>
              <a:defRPr/>
            </a:pPr>
            <a:r>
              <a:rPr lang="en-US" sz="2400" dirty="0">
                <a:solidFill>
                  <a:srgbClr val="000000"/>
                </a:solidFill>
                <a:latin typeface="+mn-lt"/>
                <a:sym typeface="Symbol" pitchFamily="18" charset="2"/>
              </a:rPr>
              <a:t>SOLUTION: </a:t>
            </a:r>
            <a:r>
              <a:rPr lang="en-US" sz="2400" baseline="30000" dirty="0">
                <a:solidFill>
                  <a:srgbClr val="000000"/>
                </a:solidFill>
                <a:latin typeface="+mn-lt"/>
                <a:sym typeface="Symbol" pitchFamily="18" charset="2"/>
              </a:rPr>
              <a:t>54</a:t>
            </a:r>
            <a:r>
              <a:rPr lang="en-US" sz="2400" dirty="0">
                <a:solidFill>
                  <a:srgbClr val="000000"/>
                </a:solidFill>
                <a:latin typeface="+mn-lt"/>
                <a:sym typeface="Symbol" pitchFamily="18" charset="2"/>
              </a:rPr>
              <a:t>Fe: A = 54, Z = 26, N </a:t>
            </a:r>
            <a:r>
              <a:rPr lang="en-US" sz="2400" dirty="0" smtClean="0">
                <a:solidFill>
                  <a:srgbClr val="000000"/>
                </a:solidFill>
                <a:latin typeface="+mn-lt"/>
                <a:sym typeface="Symbol" pitchFamily="18" charset="2"/>
              </a:rPr>
              <a:t>=</a:t>
            </a:r>
            <a:endParaRPr lang="en-US" sz="2400" dirty="0">
              <a:solidFill>
                <a:srgbClr val="000000"/>
              </a:solidFill>
              <a:latin typeface="+mn-lt"/>
              <a:sym typeface="Symbol" pitchFamily="18" charset="2"/>
            </a:endParaRPr>
          </a:p>
          <a:p>
            <a:pPr>
              <a:spcBef>
                <a:spcPts val="300"/>
              </a:spcBef>
              <a:defRPr/>
            </a:pPr>
            <a:endParaRPr lang="en-US" sz="2400" dirty="0">
              <a:solidFill>
                <a:srgbClr val="000000"/>
              </a:solidFill>
              <a:latin typeface="+mn-lt"/>
              <a:sym typeface="Symbol" pitchFamily="18" charset="2"/>
            </a:endParaRPr>
          </a:p>
        </p:txBody>
      </p:sp>
      <p:sp>
        <p:nvSpPr>
          <p:cNvPr id="31746" name="Rectangle 2"/>
          <p:cNvSpPr>
            <a:spLocks noChangeArrowheads="1"/>
          </p:cNvSpPr>
          <p:nvPr/>
        </p:nvSpPr>
        <p:spPr bwMode="auto">
          <a:xfrm>
            <a:off x="685800" y="1549400"/>
            <a:ext cx="7772400" cy="841375"/>
          </a:xfrm>
          <a:prstGeom prst="rect">
            <a:avLst/>
          </a:prstGeom>
          <a:solidFill>
            <a:srgbClr val="EAEAEA"/>
          </a:solidFill>
          <a:ln w="9525">
            <a:noFill/>
            <a:miter lim="800000"/>
            <a:headEnd/>
            <a:tailEnd/>
          </a:ln>
        </p:spPr>
        <p:txBody>
          <a:bodyPr/>
          <a:lstStyle/>
          <a:p>
            <a:pPr>
              <a:spcBef>
                <a:spcPct val="20000"/>
              </a:spcBef>
            </a:pPr>
            <a:r>
              <a:rPr lang="en-US" altLang="en-US" sz="2400" i="1">
                <a:solidFill>
                  <a:srgbClr val="2D2D8A"/>
                </a:solidFill>
                <a:latin typeface="Arial" charset="0"/>
                <a:ea typeface="Segoe UI" pitchFamily="34" charset="0"/>
                <a:cs typeface="Arial" charset="0"/>
              </a:rPr>
              <a:t>Sketching and interpreting the graph of average binding energy per nucleon against nucleon number </a:t>
            </a:r>
          </a:p>
        </p:txBody>
      </p:sp>
      <p:sp>
        <p:nvSpPr>
          <p:cNvPr id="31748" name="Rectangle 3"/>
          <p:cNvSpPr>
            <a:spLocks noGrp="1" noChangeArrowheads="1"/>
          </p:cNvSpPr>
          <p:nvPr>
            <p:ph type="ctrTitle"/>
          </p:nvPr>
        </p:nvSpPr>
        <p:spPr>
          <a:xfrm>
            <a:off x="685800" y="533400"/>
            <a:ext cx="8093075"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 calcmode="lin" valueType="num">
                                      <p:cBhvr additive="base">
                                        <p:cTn id="7" dur="500" fill="hold"/>
                                        <p:tgtEl>
                                          <p:spTgt spid="317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19237">
                                            <p:txEl>
                                              <p:pRg st="0" end="0"/>
                                            </p:txEl>
                                          </p:spTgt>
                                        </p:tgtEl>
                                        <p:attrNameLst>
                                          <p:attrName>style.visibility</p:attrName>
                                        </p:attrNameLst>
                                      </p:cBhvr>
                                      <p:to>
                                        <p:strVal val="visible"/>
                                      </p:to>
                                    </p:set>
                                    <p:anim calcmode="lin" valueType="num">
                                      <p:cBhvr additive="base">
                                        <p:cTn id="13" dur="500" fill="hold"/>
                                        <p:tgtEl>
                                          <p:spTgt spid="111923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923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19237">
                                            <p:txEl>
                                              <p:pRg st="1" end="1"/>
                                            </p:txEl>
                                          </p:spTgt>
                                        </p:tgtEl>
                                        <p:attrNameLst>
                                          <p:attrName>style.visibility</p:attrName>
                                        </p:attrNameLst>
                                      </p:cBhvr>
                                      <p:to>
                                        <p:strVal val="visible"/>
                                      </p:to>
                                    </p:set>
                                    <p:anim calcmode="lin" valueType="num">
                                      <p:cBhvr additive="base">
                                        <p:cTn id="19" dur="500" fill="hold"/>
                                        <p:tgtEl>
                                          <p:spTgt spid="111923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923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19237">
                                            <p:txEl>
                                              <p:pRg st="2" end="2"/>
                                            </p:txEl>
                                          </p:spTgt>
                                        </p:tgtEl>
                                        <p:attrNameLst>
                                          <p:attrName>style.visibility</p:attrName>
                                        </p:attrNameLst>
                                      </p:cBhvr>
                                      <p:to>
                                        <p:strVal val="visible"/>
                                      </p:to>
                                    </p:set>
                                    <p:anim calcmode="lin" valueType="num">
                                      <p:cBhvr additive="base">
                                        <p:cTn id="25" dur="500" fill="hold"/>
                                        <p:tgtEl>
                                          <p:spTgt spid="111923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1923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670300"/>
          </a:xfrm>
          <a:prstGeom prst="rect">
            <a:avLst/>
          </a:prstGeom>
          <a:solidFill>
            <a:srgbClr val="EAEAEA"/>
          </a:solidFill>
          <a:ln w="9525">
            <a:noFill/>
            <a:miter lim="800000"/>
            <a:headEnd/>
            <a:tailEnd/>
          </a:ln>
        </p:spPr>
        <p:txBody>
          <a:bodyPr/>
          <a:lstStyle/>
          <a:p>
            <a:pPr marL="625475" indent="-625475" eaLnBrk="0" hangingPunct="0">
              <a:spcBef>
                <a:spcPct val="20000"/>
              </a:spcBef>
              <a:defRPr/>
            </a:pPr>
            <a:r>
              <a:rPr lang="en-US" altLang="en-US" sz="2400" b="1" dirty="0">
                <a:solidFill>
                  <a:srgbClr val="000000"/>
                </a:solidFill>
                <a:latin typeface="+mn-lt"/>
                <a:ea typeface="Segoe UI" pitchFamily="34" charset="0"/>
                <a:cs typeface="Arial" charset="0"/>
              </a:rPr>
              <a:t>Guidance: </a:t>
            </a:r>
          </a:p>
          <a:p>
            <a:pPr marL="625475" indent="-625475" eaLnBrk="0" hangingPunct="0">
              <a:spcBef>
                <a:spcPct val="20000"/>
              </a:spcBef>
              <a:defRPr/>
            </a:pPr>
            <a:r>
              <a:rPr lang="en-US" altLang="en-US" sz="2400" dirty="0">
                <a:solidFill>
                  <a:srgbClr val="000000"/>
                </a:solidFill>
                <a:latin typeface="+mn-lt"/>
                <a:ea typeface="Segoe UI" pitchFamily="34" charset="0"/>
                <a:cs typeface="Arial" charset="0"/>
              </a:rPr>
              <a:t>• Students must be able to calculate changes in terms of mass or binding energy </a:t>
            </a:r>
          </a:p>
          <a:p>
            <a:pPr marL="625475" indent="-625475" eaLnBrk="0" hangingPunct="0">
              <a:spcBef>
                <a:spcPct val="20000"/>
              </a:spcBef>
              <a:defRPr/>
            </a:pPr>
            <a:r>
              <a:rPr lang="en-US" altLang="en-US" sz="2400" dirty="0">
                <a:solidFill>
                  <a:srgbClr val="000000"/>
                </a:solidFill>
                <a:latin typeface="+mn-lt"/>
                <a:ea typeface="Segoe UI" pitchFamily="34" charset="0"/>
                <a:cs typeface="Arial" charset="0"/>
              </a:rPr>
              <a:t>• Binding energy may be defined in terms of energy required to completely separate the nucleons or the energy released when a nucleus is formed from its nucleons</a:t>
            </a:r>
          </a:p>
          <a:p>
            <a:pPr marL="457200" indent="-457200" eaLnBrk="0" hangingPunct="0">
              <a:spcBef>
                <a:spcPct val="20000"/>
              </a:spcBef>
              <a:defRPr/>
            </a:pPr>
            <a:r>
              <a:rPr lang="en-US" altLang="en-US" sz="2400" b="1" dirty="0">
                <a:solidFill>
                  <a:srgbClr val="FF0000"/>
                </a:solidFill>
                <a:latin typeface="Arial" charset="0"/>
                <a:ea typeface="Calibri" pitchFamily="34" charset="0"/>
                <a:cs typeface="Arial" charset="0"/>
              </a:rPr>
              <a:t>Data booklet reference: </a:t>
            </a:r>
            <a:endParaRPr lang="en-US" altLang="en-US" sz="2400" dirty="0">
              <a:solidFill>
                <a:srgbClr val="FF0000"/>
              </a:solidFill>
              <a:latin typeface="Arial" charset="0"/>
              <a:ea typeface="Calibri" pitchFamily="34" charset="0"/>
              <a:cs typeface="Arial" charset="0"/>
            </a:endParaRPr>
          </a:p>
          <a:p>
            <a:pPr marL="457200" indent="-457200" eaLnBrk="0" hangingPunct="0">
              <a:spcBef>
                <a:spcPct val="20000"/>
              </a:spcBef>
              <a:defRPr/>
            </a:pPr>
            <a:r>
              <a:rPr lang="en-US" altLang="en-US" sz="2400" dirty="0">
                <a:solidFill>
                  <a:srgbClr val="FF0000"/>
                </a:solidFill>
                <a:latin typeface="Arial" charset="0"/>
                <a:ea typeface="Calibri" pitchFamily="34" charset="0"/>
                <a:cs typeface="Arial" charset="0"/>
              </a:rPr>
              <a:t>• </a:t>
            </a:r>
            <a:r>
              <a:rPr lang="en-US" altLang="en-US" sz="2400" dirty="0">
                <a:solidFill>
                  <a:srgbClr val="FF0000"/>
                </a:solidFill>
                <a:latin typeface="Arial" charset="0"/>
                <a:ea typeface="Calibri" pitchFamily="34" charset="0"/>
                <a:cs typeface="Arial" charset="0"/>
                <a:sym typeface="Symbol"/>
              </a:rPr>
              <a:t></a:t>
            </a:r>
            <a:r>
              <a:rPr lang="en-US" altLang="en-US" sz="2400" i="1" dirty="0">
                <a:solidFill>
                  <a:srgbClr val="FF0000"/>
                </a:solidFill>
                <a:latin typeface="Arial" charset="0"/>
                <a:ea typeface="Calibri" pitchFamily="34" charset="0"/>
                <a:cs typeface="Arial" charset="0"/>
              </a:rPr>
              <a:t>E</a:t>
            </a:r>
            <a:r>
              <a:rPr lang="en-US" altLang="en-US" sz="2400" dirty="0">
                <a:solidFill>
                  <a:srgbClr val="FF0000"/>
                </a:solidFill>
                <a:latin typeface="Arial" charset="0"/>
                <a:ea typeface="Calibri" pitchFamily="34" charset="0"/>
                <a:cs typeface="Arial" charset="0"/>
              </a:rPr>
              <a:t> = </a:t>
            </a:r>
            <a:r>
              <a:rPr lang="en-US" altLang="en-US" sz="2400" dirty="0">
                <a:solidFill>
                  <a:srgbClr val="FF0000"/>
                </a:solidFill>
                <a:latin typeface="Arial" charset="0"/>
                <a:ea typeface="Calibri" pitchFamily="34" charset="0"/>
                <a:cs typeface="Arial" charset="0"/>
                <a:sym typeface="Symbol"/>
              </a:rPr>
              <a:t></a:t>
            </a:r>
            <a:r>
              <a:rPr lang="en-US" altLang="en-US" sz="2400" i="1" dirty="0" smtClean="0">
                <a:solidFill>
                  <a:srgbClr val="FF0000"/>
                </a:solidFill>
                <a:latin typeface="Arial" charset="0"/>
                <a:ea typeface="Calibri" pitchFamily="34" charset="0"/>
                <a:cs typeface="Arial" charset="0"/>
                <a:sym typeface="Symbol" pitchFamily="18" charset="2"/>
              </a:rPr>
              <a:t>mc</a:t>
            </a:r>
            <a:r>
              <a:rPr lang="en-US" altLang="en-US" sz="2400" baseline="30000" dirty="0" smtClean="0">
                <a:solidFill>
                  <a:srgbClr val="FF0000"/>
                </a:solidFill>
                <a:latin typeface="Arial" charset="0"/>
                <a:ea typeface="Calibri" pitchFamily="34" charset="0"/>
                <a:cs typeface="Arial" charset="0"/>
                <a:sym typeface="Symbol" pitchFamily="18" charset="2"/>
              </a:rPr>
              <a:t>2</a:t>
            </a:r>
            <a:r>
              <a:rPr lang="en-US" altLang="en-US" sz="2400" i="1" dirty="0" smtClean="0">
                <a:solidFill>
                  <a:srgbClr val="000000"/>
                </a:solidFill>
                <a:latin typeface="Arial" charset="0"/>
                <a:ea typeface="Calibri" pitchFamily="34" charset="0"/>
                <a:cs typeface="Arial" charset="0"/>
              </a:rPr>
              <a:t> </a:t>
            </a:r>
            <a:endParaRPr lang="en-US" altLang="en-US" sz="2400" i="1" dirty="0">
              <a:solidFill>
                <a:srgbClr val="FF0000"/>
              </a:solidFill>
              <a:latin typeface="Arial" charset="0"/>
              <a:ea typeface="Calibri" pitchFamily="34" charset="0"/>
              <a:cs typeface="Arial" charset="0"/>
            </a:endParaRPr>
          </a:p>
        </p:txBody>
      </p:sp>
      <p:sp>
        <p:nvSpPr>
          <p:cNvPr id="4099" name="Rectangle 118"/>
          <p:cNvSpPr>
            <a:spLocks noGrp="1" noChangeArrowheads="1"/>
          </p:cNvSpPr>
          <p:nvPr>
            <p:ph type="ctrTitle"/>
          </p:nvPr>
        </p:nvSpPr>
        <p:spPr>
          <a:xfrm>
            <a:off x="685800" y="533400"/>
            <a:ext cx="7985125" cy="896938"/>
          </a:xfrm>
        </p:spPr>
        <p:txBody>
          <a:bodyPr/>
          <a:lstStyle/>
          <a:p>
            <a:pPr algn="l" eaLnBrk="1" hangingPunct="1"/>
            <a:r>
              <a:rPr lang="en-US" altLang="en-US" sz="2800" b="1"/>
              <a:t>Topic 7: Atomic, nuclear and particle physics</a:t>
            </a:r>
            <a:br>
              <a:rPr lang="en-US" altLang="en-US" sz="2800" b="1"/>
            </a:br>
            <a:r>
              <a:rPr lang="en-US" altLang="en-US" sz="2800">
                <a:solidFill>
                  <a:schemeClr val="tx1"/>
                </a:solidFill>
              </a:rPr>
              <a:t>7.2 – Nuclear reactions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8" name="Rectangle 4"/>
          <p:cNvSpPr>
            <a:spLocks noChangeArrowheads="1"/>
          </p:cNvSpPr>
          <p:nvPr/>
        </p:nvSpPr>
        <p:spPr bwMode="auto">
          <a:xfrm>
            <a:off x="684213" y="2349500"/>
            <a:ext cx="7762875" cy="4508500"/>
          </a:xfrm>
          <a:prstGeom prst="rect">
            <a:avLst/>
          </a:prstGeom>
          <a:solidFill>
            <a:srgbClr val="CCFFCC"/>
          </a:solidFill>
          <a:ln w="9525">
            <a:noFill/>
            <a:miter lim="800000"/>
            <a:headEnd/>
            <a:tailEnd/>
          </a:ln>
        </p:spPr>
        <p:txBody>
          <a:bodyPr/>
          <a:lstStyle/>
          <a:p>
            <a:pPr>
              <a:spcBef>
                <a:spcPct val="20000"/>
              </a:spcBef>
              <a:defRPr/>
            </a:pPr>
            <a:r>
              <a:rPr lang="en-US" sz="2400" dirty="0" smtClean="0">
                <a:solidFill>
                  <a:srgbClr val="000000"/>
                </a:solidFill>
                <a:latin typeface="+mn-lt"/>
                <a:sym typeface="Symbol" pitchFamily="18" charset="2"/>
              </a:rPr>
              <a:t>PRACTICE: </a:t>
            </a:r>
            <a:r>
              <a:rPr lang="en-US" sz="2400" baseline="30000" dirty="0">
                <a:solidFill>
                  <a:srgbClr val="000000"/>
                </a:solidFill>
                <a:latin typeface="+mn-lt"/>
                <a:sym typeface="Symbol" pitchFamily="18" charset="2"/>
              </a:rPr>
              <a:t>54</a:t>
            </a:r>
            <a:r>
              <a:rPr lang="en-US" sz="2400" dirty="0">
                <a:solidFill>
                  <a:srgbClr val="000000"/>
                </a:solidFill>
                <a:latin typeface="+mn-lt"/>
                <a:sym typeface="Symbol" pitchFamily="18" charset="2"/>
              </a:rPr>
              <a:t>Fe has a mass of 53.9396 u. A proton (with electron) has a mass of 1.00782 u and a neutron has a mass of 1.00866 u. </a:t>
            </a:r>
          </a:p>
          <a:p>
            <a:pPr>
              <a:spcBef>
                <a:spcPts val="400"/>
              </a:spcBef>
              <a:defRPr/>
            </a:pPr>
            <a:r>
              <a:rPr lang="en-US" sz="2400" dirty="0">
                <a:solidFill>
                  <a:srgbClr val="000000"/>
                </a:solidFill>
                <a:latin typeface="+mn-lt"/>
                <a:sym typeface="Symbol" pitchFamily="18" charset="2"/>
              </a:rPr>
              <a:t>(b) Find the binding energy per nucleon of iron-54.</a:t>
            </a:r>
          </a:p>
          <a:p>
            <a:pPr>
              <a:spcBef>
                <a:spcPts val="400"/>
              </a:spcBef>
              <a:defRPr/>
            </a:pPr>
            <a:r>
              <a:rPr lang="en-US" sz="2400" dirty="0">
                <a:solidFill>
                  <a:srgbClr val="000000"/>
                </a:solidFill>
                <a:latin typeface="+mn-lt"/>
                <a:sym typeface="Symbol" pitchFamily="18" charset="2"/>
              </a:rPr>
              <a:t>SOLUTION: </a:t>
            </a:r>
            <a:r>
              <a:rPr lang="en-US" sz="2400" baseline="30000" dirty="0">
                <a:solidFill>
                  <a:srgbClr val="000000"/>
                </a:solidFill>
                <a:latin typeface="+mn-lt"/>
                <a:sym typeface="Symbol" pitchFamily="18" charset="2"/>
              </a:rPr>
              <a:t>54</a:t>
            </a:r>
            <a:r>
              <a:rPr lang="en-US" sz="2400" dirty="0">
                <a:solidFill>
                  <a:srgbClr val="000000"/>
                </a:solidFill>
                <a:latin typeface="+mn-lt"/>
                <a:sym typeface="Symbol" pitchFamily="18" charset="2"/>
              </a:rPr>
              <a:t>Fe: A = 54, Z = 26, N = 54 – 26 = 28</a:t>
            </a:r>
            <a:r>
              <a:rPr lang="en-US" sz="2400" dirty="0" smtClean="0">
                <a:solidFill>
                  <a:srgbClr val="000000"/>
                </a:solidFill>
                <a:latin typeface="+mn-lt"/>
                <a:sym typeface="Symbol" pitchFamily="18" charset="2"/>
              </a:rPr>
              <a:t>.</a:t>
            </a:r>
            <a:endParaRPr lang="en-US" sz="2400" dirty="0">
              <a:solidFill>
                <a:srgbClr val="000000"/>
              </a:solidFill>
              <a:latin typeface="+mn-lt"/>
              <a:sym typeface="Symbol" pitchFamily="18" charset="2"/>
            </a:endParaRPr>
          </a:p>
        </p:txBody>
      </p:sp>
      <p:sp>
        <p:nvSpPr>
          <p:cNvPr id="32771" name="Rectangle 3"/>
          <p:cNvSpPr>
            <a:spLocks noGrp="1" noChangeArrowheads="1"/>
          </p:cNvSpPr>
          <p:nvPr>
            <p:ph type="ctrTitle"/>
          </p:nvPr>
        </p:nvSpPr>
        <p:spPr>
          <a:xfrm>
            <a:off x="685800" y="533400"/>
            <a:ext cx="8162925"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
        <p:nvSpPr>
          <p:cNvPr id="32772" name="Rectangle 2"/>
          <p:cNvSpPr>
            <a:spLocks noChangeArrowheads="1"/>
          </p:cNvSpPr>
          <p:nvPr/>
        </p:nvSpPr>
        <p:spPr bwMode="auto">
          <a:xfrm>
            <a:off x="685800" y="1549400"/>
            <a:ext cx="7772400" cy="841375"/>
          </a:xfrm>
          <a:prstGeom prst="rect">
            <a:avLst/>
          </a:prstGeom>
          <a:solidFill>
            <a:srgbClr val="EAEAEA"/>
          </a:solidFill>
          <a:ln w="9525">
            <a:noFill/>
            <a:miter lim="800000"/>
            <a:headEnd/>
            <a:tailEnd/>
          </a:ln>
        </p:spPr>
        <p:txBody>
          <a:bodyPr/>
          <a:lstStyle/>
          <a:p>
            <a:pPr>
              <a:spcBef>
                <a:spcPct val="20000"/>
              </a:spcBef>
            </a:pPr>
            <a:r>
              <a:rPr lang="en-US" altLang="en-US" sz="2400" i="1">
                <a:solidFill>
                  <a:srgbClr val="2D2D8A"/>
                </a:solidFill>
                <a:latin typeface="Arial" charset="0"/>
                <a:ea typeface="Segoe UI" pitchFamily="34" charset="0"/>
                <a:cs typeface="Arial" charset="0"/>
              </a:rPr>
              <a:t>Sketching and interpreting the graph of average binding energy per nucleon against nucleon number </a:t>
            </a:r>
          </a:p>
        </p:txBody>
      </p:sp>
    </p:spTree>
  </p:cSld>
  <p:clrMapOvr>
    <a:masterClrMapping/>
  </p:clrMapOvr>
  <p:transition>
    <p:sndAc>
      <p:stSnd>
        <p:snd r:embed="rId3" name="camera.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Nuclear fission and nuclear fusion </a:t>
            </a:r>
          </a:p>
          <a:p>
            <a:pPr>
              <a:spcBef>
                <a:spcPct val="20000"/>
              </a:spcBef>
              <a:defRPr/>
            </a:pPr>
            <a:r>
              <a:rPr lang="en-US" sz="2400" dirty="0" smtClean="0">
                <a:solidFill>
                  <a:srgbClr val="000000"/>
                </a:solidFill>
                <a:latin typeface="+mn-lt"/>
                <a:cs typeface="Times New Roman" pitchFamily="18" charset="0"/>
                <a:sym typeface="Symbol" pitchFamily="18" charset="2"/>
              </a:rPr>
              <a:t></a:t>
            </a:r>
            <a:r>
              <a:rPr lang="en-US" sz="2400" b="1" dirty="0" smtClean="0">
                <a:solidFill>
                  <a:srgbClr val="000000"/>
                </a:solidFill>
                <a:latin typeface="+mn-lt"/>
                <a:cs typeface="Times New Roman" pitchFamily="18" charset="0"/>
              </a:rPr>
              <a:t>_________________ </a:t>
            </a:r>
            <a:r>
              <a:rPr lang="en-US" sz="2400" dirty="0" smtClean="0">
                <a:solidFill>
                  <a:srgbClr val="000000"/>
                </a:solidFill>
                <a:latin typeface="+mn-lt"/>
                <a:cs typeface="Times New Roman" pitchFamily="18" charset="0"/>
              </a:rPr>
              <a:t>is </a:t>
            </a:r>
            <a:r>
              <a:rPr lang="en-US" sz="2400" dirty="0">
                <a:solidFill>
                  <a:srgbClr val="000000"/>
                </a:solidFill>
                <a:latin typeface="+mn-lt"/>
                <a:cs typeface="Times New Roman" pitchFamily="18" charset="0"/>
              </a:rPr>
              <a:t>the splitting of a large nucleus into two smaller (daughter) nuclei.</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An example of fission is</a:t>
            </a:r>
          </a:p>
          <a:p>
            <a:pPr>
              <a:spcBef>
                <a:spcPct val="20000"/>
              </a:spcBef>
              <a:defRPr/>
            </a:pPr>
            <a:r>
              <a:rPr lang="en-US" sz="2400" dirty="0">
                <a:solidFill>
                  <a:srgbClr val="000000"/>
                </a:solidFill>
                <a:latin typeface="+mn-lt"/>
                <a:cs typeface="Times New Roman" pitchFamily="18" charset="0"/>
              </a:rPr>
              <a:t>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In the animation, </a:t>
            </a:r>
            <a:r>
              <a:rPr lang="en-US" sz="2400" baseline="30000" dirty="0">
                <a:solidFill>
                  <a:srgbClr val="000000"/>
                </a:solidFill>
                <a:latin typeface="+mn-lt"/>
                <a:cs typeface="Times New Roman" pitchFamily="18" charset="0"/>
              </a:rPr>
              <a:t>235</a:t>
            </a:r>
            <a:r>
              <a:rPr lang="en-US" sz="2400" dirty="0">
                <a:solidFill>
                  <a:srgbClr val="000000"/>
                </a:solidFill>
                <a:latin typeface="+mn-lt"/>
                <a:cs typeface="Times New Roman" pitchFamily="18" charset="0"/>
              </a:rPr>
              <a:t>U is hit                                                     by a neutron, and capturing                                                      it, becomes excited and                                                    unstable:</a:t>
            </a:r>
            <a:endParaRPr lang="en-US" sz="2400" dirty="0">
              <a:solidFill>
                <a:srgbClr val="000000"/>
              </a:solidFill>
              <a:latin typeface="+mn-lt"/>
              <a:cs typeface="Times New Roman" pitchFamily="18" charset="0"/>
              <a:sym typeface="Symbol" pitchFamily="18" charset="2"/>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It quickly splits into two                                                       smaller daughter nuclei, and                                                       two neutrons.</a:t>
            </a:r>
          </a:p>
        </p:txBody>
      </p:sp>
      <p:sp>
        <p:nvSpPr>
          <p:cNvPr id="33795" name="Rectangle 3"/>
          <p:cNvSpPr>
            <a:spLocks noGrp="1" noChangeArrowheads="1"/>
          </p:cNvSpPr>
          <p:nvPr>
            <p:ph type="ctrTitle"/>
          </p:nvPr>
        </p:nvSpPr>
        <p:spPr>
          <a:xfrm>
            <a:off x="685800" y="533400"/>
            <a:ext cx="8162925"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
        <p:nvSpPr>
          <p:cNvPr id="1129476" name="Rectangle 4"/>
          <p:cNvSpPr>
            <a:spLocks noChangeArrowheads="1"/>
          </p:cNvSpPr>
          <p:nvPr/>
        </p:nvSpPr>
        <p:spPr bwMode="auto">
          <a:xfrm>
            <a:off x="1677988" y="3235325"/>
            <a:ext cx="7680325" cy="361950"/>
          </a:xfrm>
          <a:prstGeom prst="rect">
            <a:avLst/>
          </a:prstGeom>
          <a:noFill/>
          <a:ln w="9525">
            <a:noFill/>
            <a:miter lim="800000"/>
            <a:headEnd/>
            <a:tailEnd/>
          </a:ln>
        </p:spPr>
        <p:txBody>
          <a:bodyPr/>
          <a:lstStyle/>
          <a:p>
            <a:pPr>
              <a:lnSpc>
                <a:spcPct val="90000"/>
              </a:lnSpc>
              <a:spcBef>
                <a:spcPct val="20000"/>
              </a:spcBef>
              <a:defRPr/>
            </a:pPr>
            <a:r>
              <a:rPr lang="en-US" sz="2400" baseline="30000">
                <a:latin typeface="+mn-lt"/>
              </a:rPr>
              <a:t>235</a:t>
            </a:r>
            <a:r>
              <a:rPr lang="en-US" sz="2400">
                <a:latin typeface="+mn-lt"/>
              </a:rPr>
              <a:t>U + </a:t>
            </a:r>
            <a:r>
              <a:rPr lang="en-US" sz="2400" baseline="30000">
                <a:latin typeface="+mn-lt"/>
              </a:rPr>
              <a:t>1</a:t>
            </a:r>
            <a:r>
              <a:rPr lang="en-US" sz="2400">
                <a:latin typeface="+mn-lt"/>
              </a:rPr>
              <a:t>n </a:t>
            </a:r>
            <a:r>
              <a:rPr lang="en-US" sz="2400">
                <a:latin typeface="+mn-lt"/>
                <a:sym typeface="Symbol" pitchFamily="18" charset="2"/>
              </a:rPr>
              <a:t> (</a:t>
            </a:r>
            <a:r>
              <a:rPr lang="en-US" sz="2400" baseline="30000">
                <a:latin typeface="+mn-lt"/>
                <a:sym typeface="Symbol" pitchFamily="18" charset="2"/>
              </a:rPr>
              <a:t>236</a:t>
            </a:r>
            <a:r>
              <a:rPr lang="en-US" sz="2400">
                <a:latin typeface="+mn-lt"/>
                <a:sym typeface="Symbol" pitchFamily="18" charset="2"/>
              </a:rPr>
              <a:t>U*)  </a:t>
            </a:r>
            <a:r>
              <a:rPr lang="en-US" sz="2400" baseline="30000">
                <a:latin typeface="+mn-lt"/>
                <a:sym typeface="Symbol" pitchFamily="18" charset="2"/>
              </a:rPr>
              <a:t>140</a:t>
            </a:r>
            <a:r>
              <a:rPr lang="en-US" sz="2400">
                <a:latin typeface="+mn-lt"/>
                <a:sym typeface="Symbol" pitchFamily="18" charset="2"/>
              </a:rPr>
              <a:t>Xe + </a:t>
            </a:r>
            <a:r>
              <a:rPr lang="en-US" sz="2400" baseline="30000">
                <a:latin typeface="+mn-lt"/>
                <a:sym typeface="Symbol" pitchFamily="18" charset="2"/>
              </a:rPr>
              <a:t>94</a:t>
            </a:r>
            <a:r>
              <a:rPr lang="en-US" sz="2400">
                <a:latin typeface="+mn-lt"/>
                <a:sym typeface="Symbol" pitchFamily="18" charset="2"/>
              </a:rPr>
              <a:t>Sr + 2(</a:t>
            </a:r>
            <a:r>
              <a:rPr lang="en-US" sz="2400" baseline="30000">
                <a:latin typeface="+mn-lt"/>
                <a:sym typeface="Symbol" pitchFamily="18" charset="2"/>
              </a:rPr>
              <a:t>1</a:t>
            </a:r>
            <a:r>
              <a:rPr lang="en-US" sz="2400">
                <a:latin typeface="+mn-lt"/>
                <a:sym typeface="Symbol" pitchFamily="18" charset="2"/>
              </a:rPr>
              <a:t>n)</a:t>
            </a:r>
          </a:p>
        </p:txBody>
      </p:sp>
      <p:sp>
        <p:nvSpPr>
          <p:cNvPr id="1129477" name="Rectangle 5"/>
          <p:cNvSpPr>
            <a:spLocks noChangeArrowheads="1"/>
          </p:cNvSpPr>
          <p:nvPr/>
        </p:nvSpPr>
        <p:spPr bwMode="auto">
          <a:xfrm>
            <a:off x="1693863" y="3441700"/>
            <a:ext cx="7539037" cy="361950"/>
          </a:xfrm>
          <a:prstGeom prst="rect">
            <a:avLst/>
          </a:prstGeom>
          <a:noFill/>
          <a:ln w="9525">
            <a:noFill/>
            <a:miter lim="800000"/>
            <a:headEnd/>
            <a:tailEnd/>
          </a:ln>
        </p:spPr>
        <p:txBody>
          <a:bodyPr/>
          <a:lstStyle/>
          <a:p>
            <a:pPr>
              <a:lnSpc>
                <a:spcPct val="90000"/>
              </a:lnSpc>
              <a:spcBef>
                <a:spcPct val="20000"/>
              </a:spcBef>
              <a:defRPr/>
            </a:pPr>
            <a:r>
              <a:rPr lang="en-US" sz="2400" baseline="30000" dirty="0">
                <a:latin typeface="+mn-lt"/>
              </a:rPr>
              <a:t>  92</a:t>
            </a:r>
            <a:r>
              <a:rPr lang="en-US" sz="2400" dirty="0">
                <a:latin typeface="+mn-lt"/>
              </a:rPr>
              <a:t>      </a:t>
            </a:r>
            <a:r>
              <a:rPr lang="en-US" sz="2400" baseline="-25000" dirty="0">
                <a:latin typeface="+mn-lt"/>
              </a:rPr>
              <a:t> </a:t>
            </a:r>
            <a:r>
              <a:rPr lang="en-US" sz="2400" baseline="30000" dirty="0">
                <a:latin typeface="+mn-lt"/>
              </a:rPr>
              <a:t>0</a:t>
            </a:r>
            <a:r>
              <a:rPr lang="en-US" sz="2400" dirty="0">
                <a:latin typeface="+mn-lt"/>
              </a:rPr>
              <a:t>  </a:t>
            </a:r>
            <a:r>
              <a:rPr lang="en-US" sz="2400" dirty="0">
                <a:latin typeface="+mn-lt"/>
                <a:sym typeface="Symbol" pitchFamily="18" charset="2"/>
              </a:rPr>
              <a:t>  </a:t>
            </a:r>
            <a:r>
              <a:rPr lang="en-US" sz="2400" baseline="30000" dirty="0">
                <a:latin typeface="+mn-lt"/>
                <a:sym typeface="Symbol" pitchFamily="18" charset="2"/>
              </a:rPr>
              <a:t>  </a:t>
            </a:r>
            <a:r>
              <a:rPr lang="en-US" sz="2400" dirty="0">
                <a:latin typeface="+mn-lt"/>
                <a:sym typeface="Symbol" pitchFamily="18" charset="2"/>
              </a:rPr>
              <a:t>     </a:t>
            </a:r>
            <a:r>
              <a:rPr lang="en-US" sz="2400" baseline="30000" dirty="0">
                <a:latin typeface="+mn-lt"/>
                <a:sym typeface="Symbol" pitchFamily="18" charset="2"/>
              </a:rPr>
              <a:t>92                 54</a:t>
            </a:r>
            <a:r>
              <a:rPr lang="en-US" sz="2400" dirty="0">
                <a:latin typeface="+mn-lt"/>
                <a:sym typeface="Symbol" pitchFamily="18" charset="2"/>
              </a:rPr>
              <a:t>         </a:t>
            </a:r>
            <a:r>
              <a:rPr lang="en-US" sz="2400" baseline="30000" dirty="0">
                <a:latin typeface="+mn-lt"/>
                <a:sym typeface="Symbol" pitchFamily="18" charset="2"/>
              </a:rPr>
              <a:t>38</a:t>
            </a:r>
            <a:r>
              <a:rPr lang="en-US" sz="2400" dirty="0">
                <a:latin typeface="+mn-lt"/>
                <a:sym typeface="Symbol" pitchFamily="18" charset="2"/>
              </a:rPr>
              <a:t>           </a:t>
            </a:r>
            <a:r>
              <a:rPr lang="en-US" sz="2400" baseline="30000" dirty="0">
                <a:latin typeface="+mn-lt"/>
                <a:sym typeface="Symbol" pitchFamily="18" charset="2"/>
              </a:rPr>
              <a:t>0</a:t>
            </a:r>
            <a:r>
              <a:rPr lang="en-US" sz="2400" dirty="0">
                <a:latin typeface="+mn-lt"/>
                <a:sym typeface="Symbol" pitchFamily="18" charset="2"/>
              </a:rPr>
              <a:t>  </a:t>
            </a:r>
            <a:endParaRPr lang="en-US" sz="2400" b="1" dirty="0">
              <a:latin typeface="+mn-lt"/>
              <a:sym typeface="Symbol" pitchFamily="18" charset="2"/>
            </a:endParaRPr>
          </a:p>
        </p:txBody>
      </p:sp>
      <p:pic>
        <p:nvPicPr>
          <p:cNvPr id="1129510" name="Picture 3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08788" y="5345113"/>
            <a:ext cx="388937" cy="388937"/>
          </a:xfrm>
          <a:prstGeom prst="rect">
            <a:avLst/>
          </a:prstGeom>
          <a:noFill/>
          <a:ln w="9525">
            <a:noFill/>
            <a:miter lim="800000"/>
            <a:headEnd/>
            <a:tailEnd/>
          </a:ln>
        </p:spPr>
      </p:pic>
      <p:pic>
        <p:nvPicPr>
          <p:cNvPr id="1129509" name="Picture 3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462713" y="5076825"/>
            <a:ext cx="1020762" cy="974725"/>
          </a:xfrm>
          <a:prstGeom prst="rect">
            <a:avLst/>
          </a:prstGeom>
          <a:noFill/>
          <a:ln w="9525">
            <a:noFill/>
            <a:miter lim="800000"/>
            <a:headEnd/>
            <a:tailEnd/>
          </a:ln>
        </p:spPr>
      </p:pic>
      <p:pic>
        <p:nvPicPr>
          <p:cNvPr id="1129511" name="Picture 3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411913" y="4460875"/>
            <a:ext cx="1144587" cy="2151063"/>
          </a:xfrm>
          <a:prstGeom prst="rect">
            <a:avLst/>
          </a:prstGeom>
          <a:noFill/>
          <a:ln w="9525">
            <a:noFill/>
            <a:miter lim="800000"/>
            <a:headEnd/>
            <a:tailEnd/>
          </a:ln>
        </p:spPr>
      </p:pic>
      <p:pic>
        <p:nvPicPr>
          <p:cNvPr id="1129512" name="Picture 4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889625" y="4954588"/>
            <a:ext cx="2151063" cy="1144587"/>
          </a:xfrm>
          <a:prstGeom prst="rect">
            <a:avLst/>
          </a:prstGeom>
          <a:noFill/>
          <a:ln w="9525">
            <a:noFill/>
            <a:miter lim="800000"/>
            <a:headEnd/>
            <a:tailEnd/>
          </a:ln>
        </p:spPr>
      </p:pic>
      <p:pic>
        <p:nvPicPr>
          <p:cNvPr id="1129513" name="Picture 4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616575" y="4818063"/>
            <a:ext cx="2632075" cy="1439862"/>
          </a:xfrm>
          <a:prstGeom prst="rect">
            <a:avLst/>
          </a:prstGeom>
          <a:noFill/>
          <a:ln w="9525">
            <a:noFill/>
            <a:miter lim="800000"/>
            <a:headEnd/>
            <a:tailEnd/>
          </a:ln>
        </p:spPr>
      </p:pic>
      <p:pic>
        <p:nvPicPr>
          <p:cNvPr id="1129514" name="Picture 42"/>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594350" y="4792663"/>
            <a:ext cx="1362075" cy="1662112"/>
          </a:xfrm>
          <a:prstGeom prst="rect">
            <a:avLst/>
          </a:prstGeom>
          <a:noFill/>
          <a:ln w="9525">
            <a:noFill/>
            <a:miter lim="800000"/>
            <a:headEnd/>
            <a:tailEnd/>
          </a:ln>
        </p:spPr>
      </p:pic>
      <p:pic>
        <p:nvPicPr>
          <p:cNvPr id="1129515" name="Picture 4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026275" y="4735513"/>
            <a:ext cx="1182688" cy="1674812"/>
          </a:xfrm>
          <a:prstGeom prst="rect">
            <a:avLst/>
          </a:prstGeom>
          <a:noFill/>
          <a:ln w="9525">
            <a:noFill/>
            <a:miter lim="800000"/>
            <a:headEnd/>
            <a:tailEnd/>
          </a:ln>
        </p:spPr>
      </p:pic>
      <p:pic>
        <p:nvPicPr>
          <p:cNvPr id="1129516" name="Picture 4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88150" y="5011738"/>
            <a:ext cx="388938" cy="388937"/>
          </a:xfrm>
          <a:prstGeom prst="rect">
            <a:avLst/>
          </a:prstGeom>
          <a:noFill/>
          <a:ln w="9525">
            <a:noFill/>
            <a:miter lim="800000"/>
            <a:headEnd/>
            <a:tailEnd/>
          </a:ln>
        </p:spPr>
      </p:pic>
      <p:pic>
        <p:nvPicPr>
          <p:cNvPr id="1129517" name="Picture 4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70688" y="5694363"/>
            <a:ext cx="388937" cy="388937"/>
          </a:xfrm>
          <a:prstGeom prst="rect">
            <a:avLst/>
          </a:prstGeom>
          <a:noFill/>
          <a:ln w="9525">
            <a:noFill/>
            <a:miter lim="800000"/>
            <a:headEnd/>
            <a:tailEnd/>
          </a:ln>
        </p:spPr>
      </p:pic>
      <p:sp>
        <p:nvSpPr>
          <p:cNvPr id="1129524" name="Line 52"/>
          <p:cNvSpPr>
            <a:spLocks noChangeShapeType="1"/>
          </p:cNvSpPr>
          <p:nvPr/>
        </p:nvSpPr>
        <p:spPr bwMode="auto">
          <a:xfrm flipV="1">
            <a:off x="6977063" y="4535488"/>
            <a:ext cx="0" cy="639762"/>
          </a:xfrm>
          <a:prstGeom prst="line">
            <a:avLst/>
          </a:prstGeom>
          <a:noFill/>
          <a:ln w="38100">
            <a:solidFill>
              <a:schemeClr val="accent2"/>
            </a:solidFill>
            <a:round/>
            <a:headEnd/>
            <a:tailEnd type="triangle" w="med" len="med"/>
          </a:ln>
        </p:spPr>
        <p:txBody>
          <a:bodyPr/>
          <a:lstStyle/>
          <a:p>
            <a:endParaRPr lang="en-US"/>
          </a:p>
        </p:txBody>
      </p:sp>
      <p:sp>
        <p:nvSpPr>
          <p:cNvPr id="1129525" name="Line 53"/>
          <p:cNvSpPr>
            <a:spLocks noChangeShapeType="1"/>
          </p:cNvSpPr>
          <p:nvPr/>
        </p:nvSpPr>
        <p:spPr bwMode="auto">
          <a:xfrm flipV="1">
            <a:off x="6948488" y="5888038"/>
            <a:ext cx="0" cy="639762"/>
          </a:xfrm>
          <a:prstGeom prst="line">
            <a:avLst/>
          </a:prstGeom>
          <a:noFill/>
          <a:ln w="38100">
            <a:solidFill>
              <a:schemeClr val="accent2"/>
            </a:solidFill>
            <a:round/>
            <a:headEnd type="triangle" w="med" len="med"/>
            <a:tailEnd/>
          </a:ln>
        </p:spPr>
        <p:txBody>
          <a:bodyPr/>
          <a:lstStyle/>
          <a:p>
            <a:pPr>
              <a:defRPr/>
            </a:pPr>
            <a:endParaRPr lang="en-US" sz="2400">
              <a:latin typeface="+mn-lt"/>
            </a:endParaRPr>
          </a:p>
        </p:txBody>
      </p:sp>
      <p:sp>
        <p:nvSpPr>
          <p:cNvPr id="1129526" name="Text Box 54"/>
          <p:cNvSpPr txBox="1">
            <a:spLocks noChangeArrowheads="1"/>
          </p:cNvSpPr>
          <p:nvPr/>
        </p:nvSpPr>
        <p:spPr bwMode="auto">
          <a:xfrm>
            <a:off x="7294563" y="6230938"/>
            <a:ext cx="915987" cy="457200"/>
          </a:xfrm>
          <a:prstGeom prst="rect">
            <a:avLst/>
          </a:prstGeom>
          <a:noFill/>
          <a:ln w="9525">
            <a:noFill/>
            <a:miter lim="800000"/>
            <a:headEnd/>
            <a:tailEnd/>
          </a:ln>
        </p:spPr>
        <p:txBody>
          <a:bodyPr wrap="none">
            <a:spAutoFit/>
          </a:bodyPr>
          <a:lstStyle/>
          <a:p>
            <a:pPr>
              <a:defRPr/>
            </a:pPr>
            <a:r>
              <a:rPr lang="en-US" sz="2400" baseline="30000">
                <a:solidFill>
                  <a:schemeClr val="tx2"/>
                </a:solidFill>
                <a:latin typeface="+mn-lt"/>
                <a:sym typeface="Symbol" pitchFamily="18" charset="2"/>
              </a:rPr>
              <a:t>140</a:t>
            </a:r>
            <a:r>
              <a:rPr lang="en-US" sz="2400">
                <a:solidFill>
                  <a:schemeClr val="tx2"/>
                </a:solidFill>
                <a:latin typeface="+mn-lt"/>
                <a:sym typeface="Symbol" pitchFamily="18" charset="2"/>
              </a:rPr>
              <a:t>Xe</a:t>
            </a:r>
          </a:p>
        </p:txBody>
      </p:sp>
      <p:sp>
        <p:nvSpPr>
          <p:cNvPr id="1129527" name="Text Box 55"/>
          <p:cNvSpPr txBox="1">
            <a:spLocks noChangeArrowheads="1"/>
          </p:cNvSpPr>
          <p:nvPr/>
        </p:nvSpPr>
        <p:spPr bwMode="auto">
          <a:xfrm>
            <a:off x="5848350" y="6234113"/>
            <a:ext cx="738188" cy="461962"/>
          </a:xfrm>
          <a:prstGeom prst="rect">
            <a:avLst/>
          </a:prstGeom>
          <a:noFill/>
          <a:ln w="9525">
            <a:noFill/>
            <a:miter lim="800000"/>
            <a:headEnd/>
            <a:tailEnd/>
          </a:ln>
        </p:spPr>
        <p:txBody>
          <a:bodyPr wrap="none">
            <a:spAutoFit/>
          </a:bodyPr>
          <a:lstStyle/>
          <a:p>
            <a:pPr>
              <a:defRPr/>
            </a:pPr>
            <a:r>
              <a:rPr lang="en-US" sz="2400" baseline="30000">
                <a:solidFill>
                  <a:schemeClr val="tx2"/>
                </a:solidFill>
                <a:latin typeface="+mn-lt"/>
                <a:sym typeface="Symbol" pitchFamily="18" charset="2"/>
              </a:rPr>
              <a:t>94</a:t>
            </a:r>
            <a:r>
              <a:rPr lang="en-US" sz="2400">
                <a:solidFill>
                  <a:schemeClr val="tx2"/>
                </a:solidFill>
                <a:latin typeface="+mn-lt"/>
                <a:sym typeface="Symbol" pitchFamily="18" charset="2"/>
              </a:rPr>
              <a:t>Sr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9474">
                                            <p:txEl>
                                              <p:pRg st="0" end="0"/>
                                            </p:txEl>
                                          </p:spTgt>
                                        </p:tgtEl>
                                        <p:attrNameLst>
                                          <p:attrName>style.visibility</p:attrName>
                                        </p:attrNameLst>
                                      </p:cBhvr>
                                      <p:to>
                                        <p:strVal val="visible"/>
                                      </p:to>
                                    </p:set>
                                    <p:anim calcmode="lin" valueType="num">
                                      <p:cBhvr additive="base">
                                        <p:cTn id="7" dur="500" fill="hold"/>
                                        <p:tgtEl>
                                          <p:spTgt spid="11294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94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9474">
                                            <p:txEl>
                                              <p:pRg st="1" end="1"/>
                                            </p:txEl>
                                          </p:spTgt>
                                        </p:tgtEl>
                                        <p:attrNameLst>
                                          <p:attrName>style.visibility</p:attrName>
                                        </p:attrNameLst>
                                      </p:cBhvr>
                                      <p:to>
                                        <p:strVal val="visible"/>
                                      </p:to>
                                    </p:set>
                                    <p:anim calcmode="lin" valueType="num">
                                      <p:cBhvr additive="base">
                                        <p:cTn id="13" dur="500" fill="hold"/>
                                        <p:tgtEl>
                                          <p:spTgt spid="11294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94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9474">
                                            <p:txEl>
                                              <p:pRg st="2" end="2"/>
                                            </p:txEl>
                                          </p:spTgt>
                                        </p:tgtEl>
                                        <p:attrNameLst>
                                          <p:attrName>style.visibility</p:attrName>
                                        </p:attrNameLst>
                                      </p:cBhvr>
                                      <p:to>
                                        <p:strVal val="visible"/>
                                      </p:to>
                                    </p:set>
                                    <p:anim calcmode="lin" valueType="num">
                                      <p:cBhvr additive="base">
                                        <p:cTn id="19" dur="500" fill="hold"/>
                                        <p:tgtEl>
                                          <p:spTgt spid="11294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94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29476"/>
                                        </p:tgtEl>
                                        <p:attrNameLst>
                                          <p:attrName>style.visibility</p:attrName>
                                        </p:attrNameLst>
                                      </p:cBhvr>
                                      <p:to>
                                        <p:strVal val="visible"/>
                                      </p:to>
                                    </p:set>
                                    <p:animEffect transition="in" filter="fade">
                                      <p:cBhvr>
                                        <p:cTn id="25" dur="500"/>
                                        <p:tgtEl>
                                          <p:spTgt spid="1129476"/>
                                        </p:tgtEl>
                                      </p:cBhvr>
                                    </p:animEffect>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par>
                                <p:cTn id="26" presetID="10" presetClass="entr" presetSubtype="0" fill="hold" grpId="0" nodeType="withEffect">
                                  <p:stCondLst>
                                    <p:cond delay="0"/>
                                  </p:stCondLst>
                                  <p:childTnLst>
                                    <p:set>
                                      <p:cBhvr>
                                        <p:cTn id="27" dur="1" fill="hold">
                                          <p:stCondLst>
                                            <p:cond delay="0"/>
                                          </p:stCondLst>
                                        </p:cTn>
                                        <p:tgtEl>
                                          <p:spTgt spid="1129477"/>
                                        </p:tgtEl>
                                        <p:attrNameLst>
                                          <p:attrName>style.visibility</p:attrName>
                                        </p:attrNameLst>
                                      </p:cBhvr>
                                      <p:to>
                                        <p:strVal val="visible"/>
                                      </p:to>
                                    </p:set>
                                    <p:animEffect transition="in" filter="fade">
                                      <p:cBhvr>
                                        <p:cTn id="28" dur="500"/>
                                        <p:tgtEl>
                                          <p:spTgt spid="1129477"/>
                                        </p:tgtEl>
                                      </p:cBhvr>
                                    </p:animEffect>
                                  </p:childTnLst>
                                  <p:subTnLst>
                                    <p:audio>
                                      <p:cMediaNode>
                                        <p:cTn display="0" masterRel="sameClick">
                                          <p:stCondLst>
                                            <p:cond evt="begin" delay="0">
                                              <p:tn val="26"/>
                                            </p:cond>
                                          </p:stCondLst>
                                          <p:endCondLst>
                                            <p:cond evt="onStopAudio" delay="0">
                                              <p:tgtEl>
                                                <p:sldTgt/>
                                              </p:tgtEl>
                                            </p:cond>
                                          </p:endCondLst>
                                        </p:cTn>
                                        <p:tgtEl>
                                          <p:sndTgt r:embed="rId5" name="type.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29474">
                                            <p:txEl>
                                              <p:pRg st="4" end="4"/>
                                            </p:txEl>
                                          </p:spTgt>
                                        </p:tgtEl>
                                        <p:attrNameLst>
                                          <p:attrName>style.visibility</p:attrName>
                                        </p:attrNameLst>
                                      </p:cBhvr>
                                      <p:to>
                                        <p:strVal val="visible"/>
                                      </p:to>
                                    </p:set>
                                    <p:anim calcmode="lin" valueType="num">
                                      <p:cBhvr additive="base">
                                        <p:cTn id="33" dur="500" fill="hold"/>
                                        <p:tgtEl>
                                          <p:spTgt spid="1129474">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294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29509"/>
                                        </p:tgtEl>
                                        <p:attrNameLst>
                                          <p:attrName>style.visibility</p:attrName>
                                        </p:attrNameLst>
                                      </p:cBhvr>
                                      <p:to>
                                        <p:strVal val="visible"/>
                                      </p:to>
                                    </p:set>
                                    <p:animEffect transition="in" filter="fade">
                                      <p:cBhvr>
                                        <p:cTn id="39" dur="500"/>
                                        <p:tgtEl>
                                          <p:spTgt spid="1129509"/>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par>
                          <p:cTn id="40" fill="hold">
                            <p:stCondLst>
                              <p:cond delay="500"/>
                            </p:stCondLst>
                            <p:childTnLst>
                              <p:par>
                                <p:cTn id="41" presetID="2" presetClass="entr" presetSubtype="3" fill="hold" nodeType="afterEffect">
                                  <p:stCondLst>
                                    <p:cond delay="0"/>
                                  </p:stCondLst>
                                  <p:childTnLst>
                                    <p:set>
                                      <p:cBhvr>
                                        <p:cTn id="42" dur="1" fill="hold">
                                          <p:stCondLst>
                                            <p:cond delay="0"/>
                                          </p:stCondLst>
                                        </p:cTn>
                                        <p:tgtEl>
                                          <p:spTgt spid="1129510"/>
                                        </p:tgtEl>
                                        <p:attrNameLst>
                                          <p:attrName>style.visibility</p:attrName>
                                        </p:attrNameLst>
                                      </p:cBhvr>
                                      <p:to>
                                        <p:strVal val="visible"/>
                                      </p:to>
                                    </p:set>
                                    <p:anim calcmode="lin" valueType="num">
                                      <p:cBhvr additive="base">
                                        <p:cTn id="43" dur="2000" fill="hold"/>
                                        <p:tgtEl>
                                          <p:spTgt spid="1129510"/>
                                        </p:tgtEl>
                                        <p:attrNameLst>
                                          <p:attrName>ppt_x</p:attrName>
                                        </p:attrNameLst>
                                      </p:cBhvr>
                                      <p:tavLst>
                                        <p:tav tm="0">
                                          <p:val>
                                            <p:strVal val="1+#ppt_w/2"/>
                                          </p:val>
                                        </p:tav>
                                        <p:tav tm="100000">
                                          <p:val>
                                            <p:strVal val="#ppt_x"/>
                                          </p:val>
                                        </p:tav>
                                      </p:tavLst>
                                    </p:anim>
                                    <p:anim calcmode="lin" valueType="num">
                                      <p:cBhvr additive="base">
                                        <p:cTn id="44" dur="2000" fill="hold"/>
                                        <p:tgtEl>
                                          <p:spTgt spid="1129510"/>
                                        </p:tgtEl>
                                        <p:attrNameLst>
                                          <p:attrName>ppt_y</p:attrName>
                                        </p:attrNameLst>
                                      </p:cBhvr>
                                      <p:tavLst>
                                        <p:tav tm="0">
                                          <p:val>
                                            <p:strVal val="0-#ppt_h/2"/>
                                          </p:val>
                                        </p:tav>
                                        <p:tav tm="100000">
                                          <p:val>
                                            <p:strVal val="#ppt_y"/>
                                          </p:val>
                                        </p:tav>
                                      </p:tavLst>
                                    </p:anim>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1129511"/>
                                        </p:tgtEl>
                                        <p:attrNameLst>
                                          <p:attrName>style.visibility</p:attrName>
                                        </p:attrNameLst>
                                      </p:cBhvr>
                                      <p:to>
                                        <p:strVal val="visible"/>
                                      </p:to>
                                    </p:set>
                                    <p:animEffect transition="in" filter="fade">
                                      <p:cBhvr>
                                        <p:cTn id="48" dur="500"/>
                                        <p:tgtEl>
                                          <p:spTgt spid="1129511"/>
                                        </p:tgtEl>
                                      </p:cBhvr>
                                    </p:animEffect>
                                  </p:childTnLst>
                                </p:cTn>
                              </p:par>
                              <p:par>
                                <p:cTn id="49" presetID="10" presetClass="exit" presetSubtype="0" fill="hold" nodeType="withEffect">
                                  <p:stCondLst>
                                    <p:cond delay="0"/>
                                  </p:stCondLst>
                                  <p:childTnLst>
                                    <p:animEffect transition="out" filter="fade">
                                      <p:cBhvr>
                                        <p:cTn id="50" dur="500"/>
                                        <p:tgtEl>
                                          <p:spTgt spid="1129510"/>
                                        </p:tgtEl>
                                      </p:cBhvr>
                                    </p:animEffect>
                                    <p:set>
                                      <p:cBhvr>
                                        <p:cTn id="51" dur="1" fill="hold">
                                          <p:stCondLst>
                                            <p:cond delay="499"/>
                                          </p:stCondLst>
                                        </p:cTn>
                                        <p:tgtEl>
                                          <p:spTgt spid="112951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129509"/>
                                        </p:tgtEl>
                                      </p:cBhvr>
                                    </p:animEffect>
                                    <p:set>
                                      <p:cBhvr>
                                        <p:cTn id="54" dur="1" fill="hold">
                                          <p:stCondLst>
                                            <p:cond delay="499"/>
                                          </p:stCondLst>
                                        </p:cTn>
                                        <p:tgtEl>
                                          <p:spTgt spid="1129509"/>
                                        </p:tgtEl>
                                        <p:attrNameLst>
                                          <p:attrName>style.visibility</p:attrName>
                                        </p:attrNameLst>
                                      </p:cBhvr>
                                      <p:to>
                                        <p:strVal val="hidden"/>
                                      </p:to>
                                    </p:set>
                                  </p:childTnLst>
                                </p:cTn>
                              </p:par>
                            </p:childTnLst>
                          </p:cTn>
                        </p:par>
                        <p:par>
                          <p:cTn id="55" fill="hold">
                            <p:stCondLst>
                              <p:cond delay="3000"/>
                            </p:stCondLst>
                            <p:childTnLst>
                              <p:par>
                                <p:cTn id="56" presetID="10" presetClass="entr" presetSubtype="0" fill="hold" nodeType="afterEffect">
                                  <p:stCondLst>
                                    <p:cond delay="0"/>
                                  </p:stCondLst>
                                  <p:childTnLst>
                                    <p:set>
                                      <p:cBhvr>
                                        <p:cTn id="57" dur="1" fill="hold">
                                          <p:stCondLst>
                                            <p:cond delay="0"/>
                                          </p:stCondLst>
                                        </p:cTn>
                                        <p:tgtEl>
                                          <p:spTgt spid="1129512"/>
                                        </p:tgtEl>
                                        <p:attrNameLst>
                                          <p:attrName>style.visibility</p:attrName>
                                        </p:attrNameLst>
                                      </p:cBhvr>
                                      <p:to>
                                        <p:strVal val="visible"/>
                                      </p:to>
                                    </p:set>
                                    <p:animEffect transition="in" filter="fade">
                                      <p:cBhvr>
                                        <p:cTn id="58" dur="500"/>
                                        <p:tgtEl>
                                          <p:spTgt spid="1129512"/>
                                        </p:tgtEl>
                                      </p:cBhvr>
                                    </p:animEffect>
                                  </p:childTnLst>
                                </p:cTn>
                              </p:par>
                              <p:par>
                                <p:cTn id="59" presetID="10" presetClass="exit" presetSubtype="0" fill="hold" nodeType="withEffect">
                                  <p:stCondLst>
                                    <p:cond delay="0"/>
                                  </p:stCondLst>
                                  <p:childTnLst>
                                    <p:animEffect transition="out" filter="fade">
                                      <p:cBhvr>
                                        <p:cTn id="60" dur="500"/>
                                        <p:tgtEl>
                                          <p:spTgt spid="1129511"/>
                                        </p:tgtEl>
                                      </p:cBhvr>
                                    </p:animEffect>
                                    <p:set>
                                      <p:cBhvr>
                                        <p:cTn id="61" dur="1" fill="hold">
                                          <p:stCondLst>
                                            <p:cond delay="499"/>
                                          </p:stCondLst>
                                        </p:cTn>
                                        <p:tgtEl>
                                          <p:spTgt spid="1129511"/>
                                        </p:tgtEl>
                                        <p:attrNameLst>
                                          <p:attrName>style.visibility</p:attrName>
                                        </p:attrNameLst>
                                      </p:cBhvr>
                                      <p:to>
                                        <p:strVal val="hidden"/>
                                      </p:to>
                                    </p:se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1129511"/>
                                        </p:tgtEl>
                                        <p:attrNameLst>
                                          <p:attrName>style.visibility</p:attrName>
                                        </p:attrNameLst>
                                      </p:cBhvr>
                                      <p:to>
                                        <p:strVal val="visible"/>
                                      </p:to>
                                    </p:set>
                                    <p:animEffect transition="in" filter="fade">
                                      <p:cBhvr>
                                        <p:cTn id="65" dur="500"/>
                                        <p:tgtEl>
                                          <p:spTgt spid="1129511"/>
                                        </p:tgtEl>
                                      </p:cBhvr>
                                    </p:animEffect>
                                  </p:childTnLst>
                                </p:cTn>
                              </p:par>
                              <p:par>
                                <p:cTn id="66" presetID="10" presetClass="exit" presetSubtype="0" fill="hold" nodeType="withEffect">
                                  <p:stCondLst>
                                    <p:cond delay="0"/>
                                  </p:stCondLst>
                                  <p:childTnLst>
                                    <p:animEffect transition="out" filter="fade">
                                      <p:cBhvr>
                                        <p:cTn id="67" dur="500"/>
                                        <p:tgtEl>
                                          <p:spTgt spid="1129512"/>
                                        </p:tgtEl>
                                      </p:cBhvr>
                                    </p:animEffect>
                                    <p:set>
                                      <p:cBhvr>
                                        <p:cTn id="68" dur="1" fill="hold">
                                          <p:stCondLst>
                                            <p:cond delay="499"/>
                                          </p:stCondLst>
                                        </p:cTn>
                                        <p:tgtEl>
                                          <p:spTgt spid="1129512"/>
                                        </p:tgtEl>
                                        <p:attrNameLst>
                                          <p:attrName>style.visibility</p:attrName>
                                        </p:attrNameLst>
                                      </p:cBhvr>
                                      <p:to>
                                        <p:strVal val="hidden"/>
                                      </p:to>
                                    </p:set>
                                  </p:childTnLst>
                                </p:cTn>
                              </p:par>
                            </p:childTnLst>
                          </p:cTn>
                        </p:par>
                        <p:par>
                          <p:cTn id="69" fill="hold">
                            <p:stCondLst>
                              <p:cond delay="4000"/>
                            </p:stCondLst>
                            <p:childTnLst>
                              <p:par>
                                <p:cTn id="70" presetID="10" presetClass="entr" presetSubtype="0" fill="hold" nodeType="afterEffect">
                                  <p:stCondLst>
                                    <p:cond delay="0"/>
                                  </p:stCondLst>
                                  <p:childTnLst>
                                    <p:set>
                                      <p:cBhvr>
                                        <p:cTn id="71" dur="1" fill="hold">
                                          <p:stCondLst>
                                            <p:cond delay="0"/>
                                          </p:stCondLst>
                                        </p:cTn>
                                        <p:tgtEl>
                                          <p:spTgt spid="1129512"/>
                                        </p:tgtEl>
                                        <p:attrNameLst>
                                          <p:attrName>style.visibility</p:attrName>
                                        </p:attrNameLst>
                                      </p:cBhvr>
                                      <p:to>
                                        <p:strVal val="visible"/>
                                      </p:to>
                                    </p:set>
                                    <p:animEffect transition="in" filter="fade">
                                      <p:cBhvr>
                                        <p:cTn id="72" dur="500"/>
                                        <p:tgtEl>
                                          <p:spTgt spid="1129512"/>
                                        </p:tgtEl>
                                      </p:cBhvr>
                                    </p:animEffect>
                                  </p:childTnLst>
                                </p:cTn>
                              </p:par>
                              <p:par>
                                <p:cTn id="73" presetID="10" presetClass="exit" presetSubtype="0" fill="hold" nodeType="withEffect">
                                  <p:stCondLst>
                                    <p:cond delay="0"/>
                                  </p:stCondLst>
                                  <p:childTnLst>
                                    <p:animEffect transition="out" filter="fade">
                                      <p:cBhvr>
                                        <p:cTn id="74" dur="500"/>
                                        <p:tgtEl>
                                          <p:spTgt spid="1129511"/>
                                        </p:tgtEl>
                                      </p:cBhvr>
                                    </p:animEffect>
                                    <p:set>
                                      <p:cBhvr>
                                        <p:cTn id="75" dur="1" fill="hold">
                                          <p:stCondLst>
                                            <p:cond delay="499"/>
                                          </p:stCondLst>
                                        </p:cTn>
                                        <p:tgtEl>
                                          <p:spTgt spid="1129511"/>
                                        </p:tgtEl>
                                        <p:attrNameLst>
                                          <p:attrName>style.visibility</p:attrName>
                                        </p:attrNameLst>
                                      </p:cBhvr>
                                      <p:to>
                                        <p:strVal val="hidden"/>
                                      </p:to>
                                    </p:set>
                                  </p:childTnLst>
                                </p:cTn>
                              </p:par>
                            </p:childTnLst>
                          </p:cTn>
                        </p:par>
                        <p:par>
                          <p:cTn id="76" fill="hold">
                            <p:stCondLst>
                              <p:cond delay="4500"/>
                            </p:stCondLst>
                            <p:childTnLst>
                              <p:par>
                                <p:cTn id="77" presetID="10" presetClass="entr" presetSubtype="0" fill="hold" nodeType="afterEffect">
                                  <p:stCondLst>
                                    <p:cond delay="0"/>
                                  </p:stCondLst>
                                  <p:childTnLst>
                                    <p:set>
                                      <p:cBhvr>
                                        <p:cTn id="78" dur="1" fill="hold">
                                          <p:stCondLst>
                                            <p:cond delay="0"/>
                                          </p:stCondLst>
                                        </p:cTn>
                                        <p:tgtEl>
                                          <p:spTgt spid="1129513"/>
                                        </p:tgtEl>
                                        <p:attrNameLst>
                                          <p:attrName>style.visibility</p:attrName>
                                        </p:attrNameLst>
                                      </p:cBhvr>
                                      <p:to>
                                        <p:strVal val="visible"/>
                                      </p:to>
                                    </p:set>
                                    <p:animEffect transition="in" filter="fade">
                                      <p:cBhvr>
                                        <p:cTn id="79" dur="500"/>
                                        <p:tgtEl>
                                          <p:spTgt spid="1129513"/>
                                        </p:tgtEl>
                                      </p:cBhvr>
                                    </p:animEffect>
                                  </p:childTnLst>
                                </p:cTn>
                              </p:par>
                              <p:par>
                                <p:cTn id="80" presetID="10" presetClass="exit" presetSubtype="0" fill="hold" nodeType="withEffect">
                                  <p:stCondLst>
                                    <p:cond delay="0"/>
                                  </p:stCondLst>
                                  <p:childTnLst>
                                    <p:animEffect transition="out" filter="fade">
                                      <p:cBhvr>
                                        <p:cTn id="81" dur="500"/>
                                        <p:tgtEl>
                                          <p:spTgt spid="1129512"/>
                                        </p:tgtEl>
                                      </p:cBhvr>
                                    </p:animEffect>
                                    <p:set>
                                      <p:cBhvr>
                                        <p:cTn id="82" dur="1" fill="hold">
                                          <p:stCondLst>
                                            <p:cond delay="499"/>
                                          </p:stCondLst>
                                        </p:cTn>
                                        <p:tgtEl>
                                          <p:spTgt spid="1129512"/>
                                        </p:tgtEl>
                                        <p:attrNameLst>
                                          <p:attrName>style.visibility</p:attrName>
                                        </p:attrNameLst>
                                      </p:cBhvr>
                                      <p:to>
                                        <p:strVal val="hidden"/>
                                      </p:to>
                                    </p:set>
                                  </p:childTnLst>
                                </p:cTn>
                              </p:par>
                            </p:childTnLst>
                          </p:cTn>
                        </p:par>
                        <p:par>
                          <p:cTn id="83" fill="hold">
                            <p:stCondLst>
                              <p:cond delay="5000"/>
                            </p:stCondLst>
                            <p:childTnLst>
                              <p:par>
                                <p:cTn id="84" presetID="2" presetClass="entr" presetSubtype="4" fill="hold" nodeType="afterEffect">
                                  <p:stCondLst>
                                    <p:cond delay="0"/>
                                  </p:stCondLst>
                                  <p:childTnLst>
                                    <p:set>
                                      <p:cBhvr>
                                        <p:cTn id="85" dur="1" fill="hold">
                                          <p:stCondLst>
                                            <p:cond delay="0"/>
                                          </p:stCondLst>
                                        </p:cTn>
                                        <p:tgtEl>
                                          <p:spTgt spid="1129474">
                                            <p:txEl>
                                              <p:pRg st="5" end="5"/>
                                            </p:txEl>
                                          </p:spTgt>
                                        </p:tgtEl>
                                        <p:attrNameLst>
                                          <p:attrName>style.visibility</p:attrName>
                                        </p:attrNameLst>
                                      </p:cBhvr>
                                      <p:to>
                                        <p:strVal val="visible"/>
                                      </p:to>
                                    </p:set>
                                    <p:anim calcmode="lin" valueType="num">
                                      <p:cBhvr additive="base">
                                        <p:cTn id="86" dur="500" fill="hold"/>
                                        <p:tgtEl>
                                          <p:spTgt spid="1129474">
                                            <p:txEl>
                                              <p:pRg st="5" end="5"/>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12947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par>
                          <p:cTn id="88" fill="hold">
                            <p:stCondLst>
                              <p:cond delay="5500"/>
                            </p:stCondLst>
                            <p:childTnLst>
                              <p:par>
                                <p:cTn id="89" presetID="10" presetClass="entr" presetSubtype="0" fill="hold" nodeType="afterEffect">
                                  <p:stCondLst>
                                    <p:cond delay="0"/>
                                  </p:stCondLst>
                                  <p:childTnLst>
                                    <p:set>
                                      <p:cBhvr>
                                        <p:cTn id="90" dur="1" fill="hold">
                                          <p:stCondLst>
                                            <p:cond delay="0"/>
                                          </p:stCondLst>
                                        </p:cTn>
                                        <p:tgtEl>
                                          <p:spTgt spid="1129515"/>
                                        </p:tgtEl>
                                        <p:attrNameLst>
                                          <p:attrName>style.visibility</p:attrName>
                                        </p:attrNameLst>
                                      </p:cBhvr>
                                      <p:to>
                                        <p:strVal val="visible"/>
                                      </p:to>
                                    </p:set>
                                    <p:animEffect transition="in" filter="fade">
                                      <p:cBhvr>
                                        <p:cTn id="91" dur="500"/>
                                        <p:tgtEl>
                                          <p:spTgt spid="1129515"/>
                                        </p:tgtEl>
                                      </p:cBhvr>
                                    </p:animEffect>
                                  </p:childTnLst>
                                </p:cTn>
                              </p:par>
                              <p:par>
                                <p:cTn id="92" presetID="10" presetClass="entr" presetSubtype="0" fill="hold" nodeType="withEffect">
                                  <p:stCondLst>
                                    <p:cond delay="0"/>
                                  </p:stCondLst>
                                  <p:childTnLst>
                                    <p:set>
                                      <p:cBhvr>
                                        <p:cTn id="93" dur="1" fill="hold">
                                          <p:stCondLst>
                                            <p:cond delay="0"/>
                                          </p:stCondLst>
                                        </p:cTn>
                                        <p:tgtEl>
                                          <p:spTgt spid="1129514"/>
                                        </p:tgtEl>
                                        <p:attrNameLst>
                                          <p:attrName>style.visibility</p:attrName>
                                        </p:attrNameLst>
                                      </p:cBhvr>
                                      <p:to>
                                        <p:strVal val="visible"/>
                                      </p:to>
                                    </p:set>
                                    <p:animEffect transition="in" filter="fade">
                                      <p:cBhvr>
                                        <p:cTn id="94" dur="500"/>
                                        <p:tgtEl>
                                          <p:spTgt spid="1129514"/>
                                        </p:tgtEl>
                                      </p:cBhvr>
                                    </p:animEffect>
                                  </p:childTnLst>
                                </p:cTn>
                              </p:par>
                            </p:childTnLst>
                          </p:cTn>
                        </p:par>
                        <p:par>
                          <p:cTn id="95" fill="hold">
                            <p:stCondLst>
                              <p:cond delay="6000"/>
                            </p:stCondLst>
                            <p:childTnLst>
                              <p:par>
                                <p:cTn id="96" presetID="10" presetClass="exit" presetSubtype="0" fill="hold" nodeType="afterEffect">
                                  <p:stCondLst>
                                    <p:cond delay="0"/>
                                  </p:stCondLst>
                                  <p:childTnLst>
                                    <p:animEffect transition="out" filter="fade">
                                      <p:cBhvr>
                                        <p:cTn id="97" dur="500"/>
                                        <p:tgtEl>
                                          <p:spTgt spid="1129513"/>
                                        </p:tgtEl>
                                      </p:cBhvr>
                                    </p:animEffect>
                                    <p:set>
                                      <p:cBhvr>
                                        <p:cTn id="98" dur="1" fill="hold">
                                          <p:stCondLst>
                                            <p:cond delay="499"/>
                                          </p:stCondLst>
                                        </p:cTn>
                                        <p:tgtEl>
                                          <p:spTgt spid="1129513"/>
                                        </p:tgtEl>
                                        <p:attrNameLst>
                                          <p:attrName>style.visibility</p:attrName>
                                        </p:attrNameLst>
                                      </p:cBhvr>
                                      <p:to>
                                        <p:strVal val="hidden"/>
                                      </p:to>
                                    </p:set>
                                  </p:childTnLst>
                                </p:cTn>
                              </p:par>
                              <p:par>
                                <p:cTn id="99" presetID="10" presetClass="entr" presetSubtype="0" fill="hold" nodeType="withEffect">
                                  <p:stCondLst>
                                    <p:cond delay="0"/>
                                  </p:stCondLst>
                                  <p:childTnLst>
                                    <p:set>
                                      <p:cBhvr>
                                        <p:cTn id="100" dur="1" fill="hold">
                                          <p:stCondLst>
                                            <p:cond delay="0"/>
                                          </p:stCondLst>
                                        </p:cTn>
                                        <p:tgtEl>
                                          <p:spTgt spid="1129517"/>
                                        </p:tgtEl>
                                        <p:attrNameLst>
                                          <p:attrName>style.visibility</p:attrName>
                                        </p:attrNameLst>
                                      </p:cBhvr>
                                      <p:to>
                                        <p:strVal val="visible"/>
                                      </p:to>
                                    </p:set>
                                    <p:animEffect transition="in" filter="fade">
                                      <p:cBhvr>
                                        <p:cTn id="101" dur="500"/>
                                        <p:tgtEl>
                                          <p:spTgt spid="1129517"/>
                                        </p:tgtEl>
                                      </p:cBhvr>
                                    </p:animEffect>
                                  </p:childTnLst>
                                </p:cTn>
                              </p:par>
                              <p:par>
                                <p:cTn id="102" presetID="10" presetClass="entr" presetSubtype="0" fill="hold" nodeType="withEffect">
                                  <p:stCondLst>
                                    <p:cond delay="0"/>
                                  </p:stCondLst>
                                  <p:childTnLst>
                                    <p:set>
                                      <p:cBhvr>
                                        <p:cTn id="103" dur="1" fill="hold">
                                          <p:stCondLst>
                                            <p:cond delay="0"/>
                                          </p:stCondLst>
                                        </p:cTn>
                                        <p:tgtEl>
                                          <p:spTgt spid="1129516"/>
                                        </p:tgtEl>
                                        <p:attrNameLst>
                                          <p:attrName>style.visibility</p:attrName>
                                        </p:attrNameLst>
                                      </p:cBhvr>
                                      <p:to>
                                        <p:strVal val="visible"/>
                                      </p:to>
                                    </p:set>
                                    <p:animEffect transition="in" filter="fade">
                                      <p:cBhvr>
                                        <p:cTn id="104" dur="500"/>
                                        <p:tgtEl>
                                          <p:spTgt spid="1129516"/>
                                        </p:tgtEl>
                                      </p:cBhvr>
                                    </p:animEffect>
                                  </p:childTnLst>
                                </p:cTn>
                              </p:par>
                            </p:childTnLst>
                          </p:cTn>
                        </p:par>
                        <p:par>
                          <p:cTn id="105" fill="hold">
                            <p:stCondLst>
                              <p:cond delay="6500"/>
                            </p:stCondLst>
                            <p:childTnLst>
                              <p:par>
                                <p:cTn id="106" presetID="22" presetClass="entr" presetSubtype="1" fill="hold" nodeType="afterEffect">
                                  <p:stCondLst>
                                    <p:cond delay="0"/>
                                  </p:stCondLst>
                                  <p:childTnLst>
                                    <p:set>
                                      <p:cBhvr>
                                        <p:cTn id="107" dur="1" fill="hold">
                                          <p:stCondLst>
                                            <p:cond delay="0"/>
                                          </p:stCondLst>
                                        </p:cTn>
                                        <p:tgtEl>
                                          <p:spTgt spid="1129525"/>
                                        </p:tgtEl>
                                        <p:attrNameLst>
                                          <p:attrName>style.visibility</p:attrName>
                                        </p:attrNameLst>
                                      </p:cBhvr>
                                      <p:to>
                                        <p:strVal val="visible"/>
                                      </p:to>
                                    </p:set>
                                    <p:animEffect transition="in" filter="wipe(up)">
                                      <p:cBhvr>
                                        <p:cTn id="108" dur="500"/>
                                        <p:tgtEl>
                                          <p:spTgt spid="1129525"/>
                                        </p:tgtEl>
                                      </p:cBhvr>
                                    </p:animEffect>
                                  </p:childTnLst>
                                  <p:subTnLst>
                                    <p:audio>
                                      <p:cMediaNode>
                                        <p:cTn display="0" masterRel="sameClick">
                                          <p:stCondLst>
                                            <p:cond evt="begin" delay="0">
                                              <p:tn val="106"/>
                                            </p:cond>
                                          </p:stCondLst>
                                          <p:endCondLst>
                                            <p:cond evt="onStopAudio" delay="0">
                                              <p:tgtEl>
                                                <p:sldTgt/>
                                              </p:tgtEl>
                                            </p:cond>
                                          </p:endCondLst>
                                        </p:cTn>
                                        <p:tgtEl>
                                          <p:sndTgt r:embed="rId3" name="camera.wav"/>
                                        </p:tgtEl>
                                      </p:cMediaNode>
                                    </p:audio>
                                  </p:subTnLst>
                                </p:cTn>
                              </p:par>
                              <p:par>
                                <p:cTn id="109" presetID="22" presetClass="entr" presetSubtype="4" fill="hold" grpId="0" nodeType="withEffect">
                                  <p:stCondLst>
                                    <p:cond delay="0"/>
                                  </p:stCondLst>
                                  <p:childTnLst>
                                    <p:set>
                                      <p:cBhvr>
                                        <p:cTn id="110" dur="1" fill="hold">
                                          <p:stCondLst>
                                            <p:cond delay="0"/>
                                          </p:stCondLst>
                                        </p:cTn>
                                        <p:tgtEl>
                                          <p:spTgt spid="1129524"/>
                                        </p:tgtEl>
                                        <p:attrNameLst>
                                          <p:attrName>style.visibility</p:attrName>
                                        </p:attrNameLst>
                                      </p:cBhvr>
                                      <p:to>
                                        <p:strVal val="visible"/>
                                      </p:to>
                                    </p:set>
                                    <p:animEffect transition="in" filter="wipe(down)">
                                      <p:cBhvr>
                                        <p:cTn id="111" dur="500"/>
                                        <p:tgtEl>
                                          <p:spTgt spid="1129524"/>
                                        </p:tgtEl>
                                      </p:cBhvr>
                                    </p:animEffect>
                                  </p:childTnLst>
                                </p:cTn>
                              </p:par>
                            </p:childTnLst>
                          </p:cTn>
                        </p:par>
                        <p:par>
                          <p:cTn id="112" fill="hold">
                            <p:stCondLst>
                              <p:cond delay="7000"/>
                            </p:stCondLst>
                            <p:childTnLst>
                              <p:par>
                                <p:cTn id="113" presetID="53" presetClass="entr" presetSubtype="0" fill="hold" grpId="0" nodeType="afterEffect">
                                  <p:stCondLst>
                                    <p:cond delay="0"/>
                                  </p:stCondLst>
                                  <p:childTnLst>
                                    <p:set>
                                      <p:cBhvr>
                                        <p:cTn id="114" dur="1" fill="hold">
                                          <p:stCondLst>
                                            <p:cond delay="0"/>
                                          </p:stCondLst>
                                        </p:cTn>
                                        <p:tgtEl>
                                          <p:spTgt spid="1129527"/>
                                        </p:tgtEl>
                                        <p:attrNameLst>
                                          <p:attrName>style.visibility</p:attrName>
                                        </p:attrNameLst>
                                      </p:cBhvr>
                                      <p:to>
                                        <p:strVal val="visible"/>
                                      </p:to>
                                    </p:set>
                                    <p:anim calcmode="lin" valueType="num">
                                      <p:cBhvr>
                                        <p:cTn id="115" dur="500" fill="hold"/>
                                        <p:tgtEl>
                                          <p:spTgt spid="1129527"/>
                                        </p:tgtEl>
                                        <p:attrNameLst>
                                          <p:attrName>ppt_w</p:attrName>
                                        </p:attrNameLst>
                                      </p:cBhvr>
                                      <p:tavLst>
                                        <p:tav tm="0">
                                          <p:val>
                                            <p:fltVal val="0"/>
                                          </p:val>
                                        </p:tav>
                                        <p:tav tm="100000">
                                          <p:val>
                                            <p:strVal val="#ppt_w"/>
                                          </p:val>
                                        </p:tav>
                                      </p:tavLst>
                                    </p:anim>
                                    <p:anim calcmode="lin" valueType="num">
                                      <p:cBhvr>
                                        <p:cTn id="116" dur="500" fill="hold"/>
                                        <p:tgtEl>
                                          <p:spTgt spid="1129527"/>
                                        </p:tgtEl>
                                        <p:attrNameLst>
                                          <p:attrName>ppt_h</p:attrName>
                                        </p:attrNameLst>
                                      </p:cBhvr>
                                      <p:tavLst>
                                        <p:tav tm="0">
                                          <p:val>
                                            <p:fltVal val="0"/>
                                          </p:val>
                                        </p:tav>
                                        <p:tav tm="100000">
                                          <p:val>
                                            <p:strVal val="#ppt_h"/>
                                          </p:val>
                                        </p:tav>
                                      </p:tavLst>
                                    </p:anim>
                                    <p:animEffect transition="in" filter="fade">
                                      <p:cBhvr>
                                        <p:cTn id="117" dur="500"/>
                                        <p:tgtEl>
                                          <p:spTgt spid="1129527"/>
                                        </p:tgtEl>
                                      </p:cBhvr>
                                    </p:animEffect>
                                  </p:childTnLst>
                                  <p:subTnLst>
                                    <p:audio>
                                      <p:cMediaNode>
                                        <p:cTn display="0" masterRel="sameClick">
                                          <p:stCondLst>
                                            <p:cond evt="begin" delay="0">
                                              <p:tn val="113"/>
                                            </p:cond>
                                          </p:stCondLst>
                                          <p:endCondLst>
                                            <p:cond evt="onStopAudio" delay="0">
                                              <p:tgtEl>
                                                <p:sldTgt/>
                                              </p:tgtEl>
                                            </p:cond>
                                          </p:endCondLst>
                                        </p:cTn>
                                        <p:tgtEl>
                                          <p:sndTgt r:embed="rId6" name="cashreg.wav"/>
                                        </p:tgtEl>
                                      </p:cMediaNode>
                                    </p:audio>
                                  </p:subTnLst>
                                </p:cTn>
                              </p:par>
                              <p:par>
                                <p:cTn id="118" presetID="53" presetClass="entr" presetSubtype="0" fill="hold" grpId="0" nodeType="withEffect">
                                  <p:stCondLst>
                                    <p:cond delay="0"/>
                                  </p:stCondLst>
                                  <p:childTnLst>
                                    <p:set>
                                      <p:cBhvr>
                                        <p:cTn id="119" dur="1" fill="hold">
                                          <p:stCondLst>
                                            <p:cond delay="0"/>
                                          </p:stCondLst>
                                        </p:cTn>
                                        <p:tgtEl>
                                          <p:spTgt spid="1129526"/>
                                        </p:tgtEl>
                                        <p:attrNameLst>
                                          <p:attrName>style.visibility</p:attrName>
                                        </p:attrNameLst>
                                      </p:cBhvr>
                                      <p:to>
                                        <p:strVal val="visible"/>
                                      </p:to>
                                    </p:set>
                                    <p:anim calcmode="lin" valueType="num">
                                      <p:cBhvr>
                                        <p:cTn id="120" dur="500" fill="hold"/>
                                        <p:tgtEl>
                                          <p:spTgt spid="1129526"/>
                                        </p:tgtEl>
                                        <p:attrNameLst>
                                          <p:attrName>ppt_w</p:attrName>
                                        </p:attrNameLst>
                                      </p:cBhvr>
                                      <p:tavLst>
                                        <p:tav tm="0">
                                          <p:val>
                                            <p:fltVal val="0"/>
                                          </p:val>
                                        </p:tav>
                                        <p:tav tm="100000">
                                          <p:val>
                                            <p:strVal val="#ppt_w"/>
                                          </p:val>
                                        </p:tav>
                                      </p:tavLst>
                                    </p:anim>
                                    <p:anim calcmode="lin" valueType="num">
                                      <p:cBhvr>
                                        <p:cTn id="121" dur="500" fill="hold"/>
                                        <p:tgtEl>
                                          <p:spTgt spid="1129526"/>
                                        </p:tgtEl>
                                        <p:attrNameLst>
                                          <p:attrName>ppt_h</p:attrName>
                                        </p:attrNameLst>
                                      </p:cBhvr>
                                      <p:tavLst>
                                        <p:tav tm="0">
                                          <p:val>
                                            <p:fltVal val="0"/>
                                          </p:val>
                                        </p:tav>
                                        <p:tav tm="100000">
                                          <p:val>
                                            <p:strVal val="#ppt_h"/>
                                          </p:val>
                                        </p:tav>
                                      </p:tavLst>
                                    </p:anim>
                                    <p:animEffect transition="in" filter="fade">
                                      <p:cBhvr>
                                        <p:cTn id="122" dur="500"/>
                                        <p:tgtEl>
                                          <p:spTgt spid="1129526"/>
                                        </p:tgtEl>
                                      </p:cBhvr>
                                    </p:animEffect>
                                  </p:childTnLst>
                                  <p:subTnLst>
                                    <p:audio>
                                      <p:cMediaNode>
                                        <p:cTn display="0" masterRel="sameClick">
                                          <p:stCondLst>
                                            <p:cond evt="begin" delay="0">
                                              <p:tn val="118"/>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476" grpId="0"/>
      <p:bldP spid="1129477" grpId="0"/>
      <p:bldP spid="1129524" grpId="0" animBg="1"/>
      <p:bldP spid="1129526" grpId="0"/>
      <p:bldP spid="11295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Nuclear fission and nuclear fusion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Note that the splitting was triggered by a single neutron that had just the right energy to excite the nucleus.</a:t>
            </a:r>
          </a:p>
          <a:p>
            <a:pPr>
              <a:spcBef>
                <a:spcPct val="20000"/>
              </a:spcBef>
              <a:defRPr/>
            </a:pPr>
            <a:endParaRPr lang="en-US" sz="2400" dirty="0">
              <a:solidFill>
                <a:srgbClr val="000000"/>
              </a:solidFill>
              <a:latin typeface="+mn-lt"/>
              <a:cs typeface="Times New Roman" pitchFamily="18" charset="0"/>
              <a:sym typeface="Symbol" pitchFamily="18" charset="2"/>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Note also that during the split, two more neutrons were released.	</a:t>
            </a:r>
          </a:p>
          <a:p>
            <a:pPr>
              <a:spcBef>
                <a:spcPct val="20000"/>
              </a:spcBef>
              <a:defRPr/>
            </a:pPr>
            <a:r>
              <a:rPr lang="en-US" sz="2400" dirty="0">
                <a:solidFill>
                  <a:srgbClr val="000000"/>
                </a:solidFill>
                <a:latin typeface="+mn-lt"/>
                <a:cs typeface="Times New Roman" pitchFamily="18" charset="0"/>
                <a:sym typeface="Symbol" pitchFamily="18" charset="2"/>
              </a:rPr>
              <a:t>If each of these neutrons splits subsequent nuclei, we have what is called a </a:t>
            </a:r>
            <a:r>
              <a:rPr lang="en-US" sz="2400" b="1" dirty="0" smtClean="0">
                <a:solidFill>
                  <a:srgbClr val="000000"/>
                </a:solidFill>
                <a:latin typeface="+mn-lt"/>
                <a:cs typeface="Times New Roman" pitchFamily="18" charset="0"/>
                <a:sym typeface="Symbol" pitchFamily="18" charset="2"/>
              </a:rPr>
              <a:t>_________________</a:t>
            </a:r>
            <a:r>
              <a:rPr lang="en-US" sz="2400" dirty="0" smtClean="0">
                <a:solidFill>
                  <a:srgbClr val="000000"/>
                </a:solidFill>
                <a:latin typeface="+mn-lt"/>
                <a:cs typeface="Times New Roman" pitchFamily="18" charset="0"/>
                <a:sym typeface="Symbol" pitchFamily="18" charset="2"/>
              </a:rPr>
              <a:t>.</a:t>
            </a:r>
            <a:endParaRPr lang="en-US" sz="2400" dirty="0">
              <a:solidFill>
                <a:srgbClr val="000000"/>
              </a:solidFill>
              <a:latin typeface="+mn-lt"/>
              <a:cs typeface="Times New Roman" pitchFamily="18" charset="0"/>
              <a:sym typeface="Symbol" pitchFamily="18" charset="2"/>
            </a:endParaRPr>
          </a:p>
        </p:txBody>
      </p:sp>
      <p:sp>
        <p:nvSpPr>
          <p:cNvPr id="34819" name="Rectangle 3"/>
          <p:cNvSpPr>
            <a:spLocks noGrp="1" noChangeArrowheads="1"/>
          </p:cNvSpPr>
          <p:nvPr>
            <p:ph type="ctrTitle"/>
          </p:nvPr>
        </p:nvSpPr>
        <p:spPr>
          <a:xfrm>
            <a:off x="685800" y="533400"/>
            <a:ext cx="8191500"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
        <p:nvSpPr>
          <p:cNvPr id="1135641" name="Rectangle 25"/>
          <p:cNvSpPr>
            <a:spLocks noChangeArrowheads="1"/>
          </p:cNvSpPr>
          <p:nvPr/>
        </p:nvSpPr>
        <p:spPr bwMode="auto">
          <a:xfrm>
            <a:off x="1620838" y="2773363"/>
            <a:ext cx="6862762" cy="361950"/>
          </a:xfrm>
          <a:prstGeom prst="rect">
            <a:avLst/>
          </a:prstGeom>
          <a:noFill/>
          <a:ln w="9525">
            <a:noFill/>
            <a:miter lim="800000"/>
            <a:headEnd/>
            <a:tailEnd/>
          </a:ln>
        </p:spPr>
        <p:txBody>
          <a:bodyPr/>
          <a:lstStyle/>
          <a:p>
            <a:pPr>
              <a:lnSpc>
                <a:spcPct val="90000"/>
              </a:lnSpc>
              <a:spcBef>
                <a:spcPct val="20000"/>
              </a:spcBef>
              <a:defRPr/>
            </a:pPr>
            <a:r>
              <a:rPr lang="en-US" sz="2400" baseline="30000">
                <a:latin typeface="+mn-lt"/>
              </a:rPr>
              <a:t>235</a:t>
            </a:r>
            <a:r>
              <a:rPr lang="en-US" sz="2400">
                <a:latin typeface="+mn-lt"/>
              </a:rPr>
              <a:t>U + </a:t>
            </a:r>
            <a:r>
              <a:rPr lang="en-US" sz="2400" baseline="30000">
                <a:latin typeface="+mn-lt"/>
              </a:rPr>
              <a:t>1</a:t>
            </a:r>
            <a:r>
              <a:rPr lang="en-US" sz="2400">
                <a:latin typeface="+mn-lt"/>
              </a:rPr>
              <a:t>n </a:t>
            </a:r>
            <a:r>
              <a:rPr lang="en-US" sz="2400">
                <a:latin typeface="+mn-lt"/>
                <a:sym typeface="Symbol" pitchFamily="18" charset="2"/>
              </a:rPr>
              <a:t> (</a:t>
            </a:r>
            <a:r>
              <a:rPr lang="en-US" sz="2400" baseline="30000">
                <a:latin typeface="+mn-lt"/>
                <a:sym typeface="Symbol" pitchFamily="18" charset="2"/>
              </a:rPr>
              <a:t>236</a:t>
            </a:r>
            <a:r>
              <a:rPr lang="en-US" sz="2400">
                <a:latin typeface="+mn-lt"/>
                <a:sym typeface="Symbol" pitchFamily="18" charset="2"/>
              </a:rPr>
              <a:t>U*)  </a:t>
            </a:r>
            <a:r>
              <a:rPr lang="en-US" sz="2400" baseline="30000">
                <a:latin typeface="+mn-lt"/>
                <a:sym typeface="Symbol" pitchFamily="18" charset="2"/>
              </a:rPr>
              <a:t>140</a:t>
            </a:r>
            <a:r>
              <a:rPr lang="en-US" sz="2400">
                <a:latin typeface="+mn-lt"/>
                <a:sym typeface="Symbol" pitchFamily="18" charset="2"/>
              </a:rPr>
              <a:t>Xe + </a:t>
            </a:r>
            <a:r>
              <a:rPr lang="en-US" sz="2400" baseline="30000">
                <a:latin typeface="+mn-lt"/>
                <a:sym typeface="Symbol" pitchFamily="18" charset="2"/>
              </a:rPr>
              <a:t>94</a:t>
            </a:r>
            <a:r>
              <a:rPr lang="en-US" sz="2400">
                <a:latin typeface="+mn-lt"/>
                <a:sym typeface="Symbol" pitchFamily="18" charset="2"/>
              </a:rPr>
              <a:t>Sr + 2(</a:t>
            </a:r>
            <a:r>
              <a:rPr lang="en-US" sz="2400" baseline="30000">
                <a:latin typeface="+mn-lt"/>
                <a:sym typeface="Symbol" pitchFamily="18" charset="2"/>
              </a:rPr>
              <a:t>1</a:t>
            </a:r>
            <a:r>
              <a:rPr lang="en-US" sz="2400">
                <a:latin typeface="+mn-lt"/>
                <a:sym typeface="Symbol" pitchFamily="18" charset="2"/>
              </a:rPr>
              <a:t>n)</a:t>
            </a:r>
          </a:p>
        </p:txBody>
      </p:sp>
      <p:sp>
        <p:nvSpPr>
          <p:cNvPr id="1135643" name="Rectangle 27"/>
          <p:cNvSpPr>
            <a:spLocks noChangeArrowheads="1"/>
          </p:cNvSpPr>
          <p:nvPr/>
        </p:nvSpPr>
        <p:spPr bwMode="auto">
          <a:xfrm>
            <a:off x="1636713" y="2990850"/>
            <a:ext cx="6424612" cy="361950"/>
          </a:xfrm>
          <a:prstGeom prst="rect">
            <a:avLst/>
          </a:prstGeom>
          <a:noFill/>
          <a:ln w="9525">
            <a:noFill/>
            <a:miter lim="800000"/>
            <a:headEnd/>
            <a:tailEnd/>
          </a:ln>
        </p:spPr>
        <p:txBody>
          <a:bodyPr/>
          <a:lstStyle/>
          <a:p>
            <a:pPr>
              <a:lnSpc>
                <a:spcPct val="90000"/>
              </a:lnSpc>
              <a:spcBef>
                <a:spcPct val="20000"/>
              </a:spcBef>
              <a:defRPr/>
            </a:pPr>
            <a:r>
              <a:rPr lang="en-US" sz="2400" baseline="30000" dirty="0">
                <a:latin typeface="+mn-lt"/>
              </a:rPr>
              <a:t>  92</a:t>
            </a:r>
            <a:r>
              <a:rPr lang="en-US" sz="2400" dirty="0">
                <a:latin typeface="+mn-lt"/>
              </a:rPr>
              <a:t>     </a:t>
            </a:r>
            <a:r>
              <a:rPr lang="en-US" sz="2400" baseline="-25000" dirty="0">
                <a:latin typeface="+mn-lt"/>
              </a:rPr>
              <a:t> </a:t>
            </a:r>
            <a:r>
              <a:rPr lang="en-US" sz="2400" dirty="0">
                <a:latin typeface="+mn-lt"/>
              </a:rPr>
              <a:t> </a:t>
            </a:r>
            <a:r>
              <a:rPr lang="en-US" sz="2400" baseline="30000" dirty="0">
                <a:latin typeface="+mn-lt"/>
              </a:rPr>
              <a:t>0</a:t>
            </a:r>
            <a:r>
              <a:rPr lang="en-US" sz="2400" dirty="0">
                <a:latin typeface="+mn-lt"/>
              </a:rPr>
              <a:t>  </a:t>
            </a:r>
            <a:r>
              <a:rPr lang="en-US" sz="2400" dirty="0">
                <a:latin typeface="+mn-lt"/>
                <a:sym typeface="Symbol" pitchFamily="18" charset="2"/>
              </a:rPr>
              <a:t>  </a:t>
            </a:r>
            <a:r>
              <a:rPr lang="en-US" sz="2400" baseline="30000" dirty="0">
                <a:latin typeface="+mn-lt"/>
                <a:sym typeface="Symbol" pitchFamily="18" charset="2"/>
              </a:rPr>
              <a:t>  </a:t>
            </a:r>
            <a:r>
              <a:rPr lang="en-US" sz="2400" dirty="0">
                <a:latin typeface="+mn-lt"/>
                <a:sym typeface="Symbol" pitchFamily="18" charset="2"/>
              </a:rPr>
              <a:t>     </a:t>
            </a:r>
            <a:r>
              <a:rPr lang="en-US" sz="2400" baseline="30000" dirty="0">
                <a:latin typeface="+mn-lt"/>
                <a:sym typeface="Symbol" pitchFamily="18" charset="2"/>
              </a:rPr>
              <a:t>92                 54</a:t>
            </a:r>
            <a:r>
              <a:rPr lang="en-US" sz="2400" dirty="0">
                <a:latin typeface="+mn-lt"/>
                <a:sym typeface="Symbol" pitchFamily="18" charset="2"/>
              </a:rPr>
              <a:t>         </a:t>
            </a:r>
            <a:r>
              <a:rPr lang="en-US" sz="2400" baseline="30000" dirty="0">
                <a:latin typeface="+mn-lt"/>
                <a:sym typeface="Symbol" pitchFamily="18" charset="2"/>
              </a:rPr>
              <a:t>38</a:t>
            </a:r>
            <a:r>
              <a:rPr lang="en-US" sz="2400" dirty="0">
                <a:latin typeface="+mn-lt"/>
                <a:sym typeface="Symbol" pitchFamily="18" charset="2"/>
              </a:rPr>
              <a:t>           </a:t>
            </a:r>
            <a:r>
              <a:rPr lang="en-US" sz="2400" baseline="30000" dirty="0">
                <a:latin typeface="+mn-lt"/>
                <a:sym typeface="Symbol" pitchFamily="18" charset="2"/>
              </a:rPr>
              <a:t>0</a:t>
            </a:r>
            <a:r>
              <a:rPr lang="en-US" sz="2400" dirty="0">
                <a:latin typeface="+mn-lt"/>
                <a:sym typeface="Symbol" pitchFamily="18" charset="2"/>
              </a:rPr>
              <a:t>  </a:t>
            </a:r>
            <a:endParaRPr lang="en-US" sz="2400" b="1" dirty="0">
              <a:latin typeface="+mn-lt"/>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5618">
                                            <p:txEl>
                                              <p:pRg st="1" end="1"/>
                                            </p:txEl>
                                          </p:spTgt>
                                        </p:tgtEl>
                                        <p:attrNameLst>
                                          <p:attrName>style.visibility</p:attrName>
                                        </p:attrNameLst>
                                      </p:cBhvr>
                                      <p:to>
                                        <p:strVal val="visible"/>
                                      </p:to>
                                    </p:set>
                                    <p:anim calcmode="lin" valueType="num">
                                      <p:cBhvr additive="base">
                                        <p:cTn id="7" dur="500" fill="hold"/>
                                        <p:tgtEl>
                                          <p:spTgt spid="11356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56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35641"/>
                                        </p:tgtEl>
                                        <p:attrNameLst>
                                          <p:attrName>style.visibility</p:attrName>
                                        </p:attrNameLst>
                                      </p:cBhvr>
                                      <p:to>
                                        <p:strVal val="visible"/>
                                      </p:to>
                                    </p:set>
                                    <p:animEffect transition="in" filter="fade">
                                      <p:cBhvr>
                                        <p:cTn id="13" dur="500"/>
                                        <p:tgtEl>
                                          <p:spTgt spid="1135641"/>
                                        </p:tgtEl>
                                      </p:cBhvr>
                                    </p:animEffect>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par>
                                <p:cTn id="14" presetID="10" presetClass="entr" presetSubtype="0" fill="hold" grpId="0" nodeType="withEffect">
                                  <p:stCondLst>
                                    <p:cond delay="0"/>
                                  </p:stCondLst>
                                  <p:childTnLst>
                                    <p:set>
                                      <p:cBhvr>
                                        <p:cTn id="15" dur="1" fill="hold">
                                          <p:stCondLst>
                                            <p:cond delay="0"/>
                                          </p:stCondLst>
                                        </p:cTn>
                                        <p:tgtEl>
                                          <p:spTgt spid="1135643"/>
                                        </p:tgtEl>
                                        <p:attrNameLst>
                                          <p:attrName>style.visibility</p:attrName>
                                        </p:attrNameLst>
                                      </p:cBhvr>
                                      <p:to>
                                        <p:strVal val="visible"/>
                                      </p:to>
                                    </p:set>
                                    <p:animEffect transition="in" filter="fade">
                                      <p:cBhvr>
                                        <p:cTn id="16" dur="500"/>
                                        <p:tgtEl>
                                          <p:spTgt spid="1135643"/>
                                        </p:tgtEl>
                                      </p:cBhvr>
                                    </p:animEffect>
                                  </p:childTnLst>
                                  <p:subTnLst>
                                    <p:audio>
                                      <p:cMediaNode>
                                        <p:cTn display="0" masterRel="sameClick">
                                          <p:stCondLst>
                                            <p:cond evt="begin" delay="0">
                                              <p:tn val="14"/>
                                            </p:cond>
                                          </p:stCondLst>
                                          <p:endCondLst>
                                            <p:cond evt="onStopAudio" delay="0">
                                              <p:tgtEl>
                                                <p:sldTgt/>
                                              </p:tgtEl>
                                            </p:cond>
                                          </p:endCondLst>
                                        </p:cTn>
                                        <p:tgtEl>
                                          <p:sndTgt r:embed="rId5" name="type.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35618">
                                            <p:txEl>
                                              <p:pRg st="3" end="3"/>
                                            </p:txEl>
                                          </p:spTgt>
                                        </p:tgtEl>
                                        <p:attrNameLst>
                                          <p:attrName>style.visibility</p:attrName>
                                        </p:attrNameLst>
                                      </p:cBhvr>
                                      <p:to>
                                        <p:strVal val="visible"/>
                                      </p:to>
                                    </p:set>
                                    <p:anim calcmode="lin" valueType="num">
                                      <p:cBhvr additive="base">
                                        <p:cTn id="21" dur="500" fill="hold"/>
                                        <p:tgtEl>
                                          <p:spTgt spid="113561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356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35618">
                                            <p:txEl>
                                              <p:pRg st="4" end="4"/>
                                            </p:txEl>
                                          </p:spTgt>
                                        </p:tgtEl>
                                        <p:attrNameLst>
                                          <p:attrName>style.visibility</p:attrName>
                                        </p:attrNameLst>
                                      </p:cBhvr>
                                      <p:to>
                                        <p:strVal val="visible"/>
                                      </p:to>
                                    </p:set>
                                    <p:anim calcmode="lin" valueType="num">
                                      <p:cBhvr additive="base">
                                        <p:cTn id="27" dur="500" fill="hold"/>
                                        <p:tgtEl>
                                          <p:spTgt spid="1135618">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356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641" grpId="0"/>
      <p:bldP spid="113564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0" descr="chainreaction"/>
          <p:cNvPicPr>
            <a:picLocks noChangeAspect="1" noChangeArrowheads="1"/>
          </p:cNvPicPr>
          <p:nvPr/>
        </p:nvPicPr>
        <p:blipFill>
          <a:blip r:embed="rId4" cstate="print"/>
          <a:srcRect/>
          <a:stretch>
            <a:fillRect/>
          </a:stretch>
        </p:blipFill>
        <p:spPr bwMode="auto">
          <a:xfrm>
            <a:off x="639763" y="276225"/>
            <a:ext cx="7921625" cy="63373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Nuclear fission and nuclear fusion </a:t>
            </a:r>
          </a:p>
          <a:p>
            <a:pPr>
              <a:spcBef>
                <a:spcPct val="20000"/>
              </a:spcBef>
              <a:defRPr/>
            </a:pPr>
            <a:r>
              <a:rPr lang="en-US" sz="2400" dirty="0" smtClean="0">
                <a:solidFill>
                  <a:srgbClr val="000000"/>
                </a:solidFill>
                <a:latin typeface="+mn-lt"/>
                <a:cs typeface="Times New Roman" pitchFamily="18" charset="0"/>
                <a:sym typeface="Symbol" pitchFamily="18" charset="2"/>
              </a:rPr>
              <a:t></a:t>
            </a:r>
            <a:r>
              <a:rPr lang="en-US" sz="2400" b="1" dirty="0" smtClean="0">
                <a:solidFill>
                  <a:srgbClr val="000000"/>
                </a:solidFill>
                <a:latin typeface="+mn-lt"/>
                <a:cs typeface="Times New Roman" pitchFamily="18" charset="0"/>
              </a:rPr>
              <a:t>_______________ </a:t>
            </a:r>
            <a:r>
              <a:rPr lang="en-US" sz="2400" dirty="0" smtClean="0">
                <a:solidFill>
                  <a:srgbClr val="000000"/>
                </a:solidFill>
                <a:latin typeface="+mn-lt"/>
                <a:cs typeface="Times New Roman" pitchFamily="18" charset="0"/>
              </a:rPr>
              <a:t>is </a:t>
            </a:r>
            <a:r>
              <a:rPr lang="en-US" sz="2400" dirty="0">
                <a:solidFill>
                  <a:srgbClr val="000000"/>
                </a:solidFill>
                <a:latin typeface="+mn-lt"/>
                <a:cs typeface="Times New Roman" pitchFamily="18" charset="0"/>
              </a:rPr>
              <a:t>the combining of two small nuclei into one larger nucleus.</a:t>
            </a:r>
          </a:p>
          <a:p>
            <a:pPr>
              <a:spcBef>
                <a:spcPts val="3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An example of fusion is</a:t>
            </a:r>
          </a:p>
          <a:p>
            <a:pPr>
              <a:spcBef>
                <a:spcPts val="3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In order to fuse two nuclei                                                  you must </a:t>
            </a:r>
            <a:r>
              <a:rPr lang="en-US" sz="2400" dirty="0" smtClean="0">
                <a:solidFill>
                  <a:srgbClr val="000000"/>
                </a:solidFill>
                <a:latin typeface="+mn-lt"/>
                <a:cs typeface="Times New Roman" pitchFamily="18" charset="0"/>
              </a:rPr>
              <a:t>______________                                                 ______________________                                                       </a:t>
            </a:r>
            <a:r>
              <a:rPr lang="en-US" sz="2400" dirty="0">
                <a:solidFill>
                  <a:srgbClr val="000000"/>
                </a:solidFill>
                <a:latin typeface="+mn-lt"/>
                <a:cs typeface="Times New Roman" pitchFamily="18" charset="0"/>
              </a:rPr>
              <a:t>and get them </a:t>
            </a:r>
            <a:r>
              <a:rPr lang="en-US" sz="2400" dirty="0" smtClean="0">
                <a:solidFill>
                  <a:srgbClr val="000000"/>
                </a:solidFill>
                <a:latin typeface="+mn-lt"/>
                <a:cs typeface="Times New Roman" pitchFamily="18" charset="0"/>
              </a:rPr>
              <a:t>___________                                                   ______________________                                                     ____________________.</a:t>
            </a:r>
            <a:endParaRPr lang="en-US" sz="2400" dirty="0">
              <a:solidFill>
                <a:srgbClr val="000000"/>
              </a:solidFill>
              <a:latin typeface="+mn-lt"/>
              <a:cs typeface="Times New Roman" pitchFamily="18" charset="0"/>
            </a:endParaRPr>
          </a:p>
          <a:p>
            <a:pPr>
              <a:spcBef>
                <a:spcPts val="3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Stars use their immense                                  gravitational force to                                                                        overcome the Coulomb                                                       force.</a:t>
            </a:r>
          </a:p>
        </p:txBody>
      </p:sp>
      <p:sp>
        <p:nvSpPr>
          <p:cNvPr id="36867" name="Rectangle 3"/>
          <p:cNvSpPr>
            <a:spLocks noGrp="1" noChangeArrowheads="1"/>
          </p:cNvSpPr>
          <p:nvPr>
            <p:ph type="ctrTitle"/>
          </p:nvPr>
        </p:nvSpPr>
        <p:spPr>
          <a:xfrm>
            <a:off x="685800" y="533400"/>
            <a:ext cx="8120063"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pic>
        <p:nvPicPr>
          <p:cNvPr id="1131545" name="Picture 25" descr="fusion"/>
          <p:cNvPicPr>
            <a:picLocks noChangeAspect="1" noChangeArrowheads="1"/>
          </p:cNvPicPr>
          <p:nvPr/>
        </p:nvPicPr>
        <p:blipFill>
          <a:blip r:embed="rId5" cstate="print"/>
          <a:stretch>
            <a:fillRect/>
          </a:stretch>
        </p:blipFill>
        <p:spPr bwMode="auto">
          <a:xfrm>
            <a:off x="4637088" y="3856038"/>
            <a:ext cx="3954462" cy="26289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1522">
                                            <p:txEl>
                                              <p:pRg st="0" end="0"/>
                                            </p:txEl>
                                          </p:spTgt>
                                        </p:tgtEl>
                                        <p:attrNameLst>
                                          <p:attrName>style.visibility</p:attrName>
                                        </p:attrNameLst>
                                      </p:cBhvr>
                                      <p:to>
                                        <p:strVal val="visible"/>
                                      </p:to>
                                    </p:set>
                                    <p:anim calcmode="lin" valueType="num">
                                      <p:cBhvr additive="base">
                                        <p:cTn id="7" dur="500" fill="hold"/>
                                        <p:tgtEl>
                                          <p:spTgt spid="11315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15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31522">
                                            <p:txEl>
                                              <p:pRg st="1" end="1"/>
                                            </p:txEl>
                                          </p:spTgt>
                                        </p:tgtEl>
                                        <p:attrNameLst>
                                          <p:attrName>style.visibility</p:attrName>
                                        </p:attrNameLst>
                                      </p:cBhvr>
                                      <p:to>
                                        <p:strVal val="visible"/>
                                      </p:to>
                                    </p:set>
                                    <p:anim calcmode="lin" valueType="num">
                                      <p:cBhvr additive="base">
                                        <p:cTn id="13" dur="500" fill="hold"/>
                                        <p:tgtEl>
                                          <p:spTgt spid="11315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15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31522">
                                            <p:txEl>
                                              <p:pRg st="2" end="2"/>
                                            </p:txEl>
                                          </p:spTgt>
                                        </p:tgtEl>
                                        <p:attrNameLst>
                                          <p:attrName>style.visibility</p:attrName>
                                        </p:attrNameLst>
                                      </p:cBhvr>
                                      <p:to>
                                        <p:strVal val="visible"/>
                                      </p:to>
                                    </p:set>
                                    <p:anim calcmode="lin" valueType="num">
                                      <p:cBhvr additive="base">
                                        <p:cTn id="19" dur="500" fill="hold"/>
                                        <p:tgtEl>
                                          <p:spTgt spid="11315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315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31522">
                                            <p:txEl>
                                              <p:pRg st="3" end="3"/>
                                            </p:txEl>
                                          </p:spTgt>
                                        </p:tgtEl>
                                        <p:attrNameLst>
                                          <p:attrName>style.visibility</p:attrName>
                                        </p:attrNameLst>
                                      </p:cBhvr>
                                      <p:to>
                                        <p:strVal val="visible"/>
                                      </p:to>
                                    </p:set>
                                    <p:anim calcmode="lin" valueType="num">
                                      <p:cBhvr additive="base">
                                        <p:cTn id="25" dur="500" fill="hold"/>
                                        <p:tgtEl>
                                          <p:spTgt spid="113152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315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131545"/>
                                        </p:tgtEl>
                                        <p:attrNameLst>
                                          <p:attrName>style.visibility</p:attrName>
                                        </p:attrNameLst>
                                      </p:cBhvr>
                                      <p:to>
                                        <p:strVal val="visible"/>
                                      </p:to>
                                    </p:set>
                                    <p:anim calcmode="lin" valueType="num">
                                      <p:cBhvr>
                                        <p:cTn id="31" dur="500" fill="hold"/>
                                        <p:tgtEl>
                                          <p:spTgt spid="1131545"/>
                                        </p:tgtEl>
                                        <p:attrNameLst>
                                          <p:attrName>ppt_w</p:attrName>
                                        </p:attrNameLst>
                                      </p:cBhvr>
                                      <p:tavLst>
                                        <p:tav tm="0">
                                          <p:val>
                                            <p:fltVal val="0"/>
                                          </p:val>
                                        </p:tav>
                                        <p:tav tm="100000">
                                          <p:val>
                                            <p:strVal val="#ppt_w"/>
                                          </p:val>
                                        </p:tav>
                                      </p:tavLst>
                                    </p:anim>
                                    <p:anim calcmode="lin" valueType="num">
                                      <p:cBhvr>
                                        <p:cTn id="32" dur="500" fill="hold"/>
                                        <p:tgtEl>
                                          <p:spTgt spid="1131545"/>
                                        </p:tgtEl>
                                        <p:attrNameLst>
                                          <p:attrName>ppt_h</p:attrName>
                                        </p:attrNameLst>
                                      </p:cBhvr>
                                      <p:tavLst>
                                        <p:tav tm="0">
                                          <p:val>
                                            <p:fltVal val="0"/>
                                          </p:val>
                                        </p:tav>
                                        <p:tav tm="100000">
                                          <p:val>
                                            <p:strVal val="#ppt_h"/>
                                          </p:val>
                                        </p:tav>
                                      </p:tavLst>
                                    </p:anim>
                                    <p:animEffect transition="in" filter="fade">
                                      <p:cBhvr>
                                        <p:cTn id="33" dur="500"/>
                                        <p:tgtEl>
                                          <p:spTgt spid="1131545"/>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31522">
                                            <p:txEl>
                                              <p:pRg st="4" end="4"/>
                                            </p:txEl>
                                          </p:spTgt>
                                        </p:tgtEl>
                                        <p:attrNameLst>
                                          <p:attrName>style.visibility</p:attrName>
                                        </p:attrNameLst>
                                      </p:cBhvr>
                                      <p:to>
                                        <p:strVal val="visible"/>
                                      </p:to>
                                    </p:set>
                                    <p:anim calcmode="lin" valueType="num">
                                      <p:cBhvr additive="base">
                                        <p:cTn id="38" dur="500" fill="hold"/>
                                        <p:tgtEl>
                                          <p:spTgt spid="1131522">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315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mn-lt"/>
                <a:ea typeface="Segoe UI" pitchFamily="34" charset="0"/>
                <a:cs typeface="Arial" charset="0"/>
              </a:rPr>
              <a:t>Nuclear fission and nuclear fusion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In our fusion reactors here on Earth, very precise and strong magnetic fields are used to overcome the Coulomb force.</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So far their energy yield is less than their energy consumption and are thus still experimental.</a:t>
            </a:r>
          </a:p>
        </p:txBody>
      </p:sp>
      <p:sp>
        <p:nvSpPr>
          <p:cNvPr id="37891" name="Rectangle 3"/>
          <p:cNvSpPr>
            <a:spLocks noGrp="1" noChangeArrowheads="1"/>
          </p:cNvSpPr>
          <p:nvPr>
            <p:ph type="ctrTitle"/>
          </p:nvPr>
        </p:nvSpPr>
        <p:spPr>
          <a:xfrm>
            <a:off x="685800" y="533400"/>
            <a:ext cx="8232775"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pic>
        <p:nvPicPr>
          <p:cNvPr id="1139737" name="Picture 25" descr="fusion-reactor"/>
          <p:cNvPicPr>
            <a:picLocks noChangeAspect="1" noChangeArrowheads="1"/>
          </p:cNvPicPr>
          <p:nvPr/>
        </p:nvPicPr>
        <p:blipFill>
          <a:blip r:embed="rId5" cstate="print"/>
          <a:srcRect/>
          <a:stretch>
            <a:fillRect/>
          </a:stretch>
        </p:blipFill>
        <p:spPr bwMode="auto">
          <a:xfrm>
            <a:off x="4972050" y="4133850"/>
            <a:ext cx="4017963" cy="2611438"/>
          </a:xfrm>
          <a:prstGeom prst="rect">
            <a:avLst/>
          </a:prstGeom>
          <a:ln>
            <a:noFill/>
          </a:ln>
          <a:effectLst>
            <a:outerShdw blurRad="292100" dist="139700" dir="2700000" algn="tl" rotWithShape="0">
              <a:srgbClr val="333333">
                <a:alpha val="65000"/>
              </a:srgbClr>
            </a:outerShdw>
          </a:effectLst>
        </p:spPr>
      </p:pic>
      <p:pic>
        <p:nvPicPr>
          <p:cNvPr id="1139736" name="Picture 24" descr="fusion_tokamak"/>
          <p:cNvPicPr>
            <a:picLocks noChangeAspect="1" noChangeArrowheads="1"/>
          </p:cNvPicPr>
          <p:nvPr/>
        </p:nvPicPr>
        <p:blipFill>
          <a:blip r:embed="rId6" cstate="print"/>
          <a:srcRect/>
          <a:stretch>
            <a:fillRect/>
          </a:stretch>
        </p:blipFill>
        <p:spPr bwMode="auto">
          <a:xfrm>
            <a:off x="196850" y="4008438"/>
            <a:ext cx="5481638" cy="26098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9714">
                                            <p:txEl>
                                              <p:pRg st="1" end="1"/>
                                            </p:txEl>
                                          </p:spTgt>
                                        </p:tgtEl>
                                        <p:attrNameLst>
                                          <p:attrName>style.visibility</p:attrName>
                                        </p:attrNameLst>
                                      </p:cBhvr>
                                      <p:to>
                                        <p:strVal val="visible"/>
                                      </p:to>
                                    </p:set>
                                    <p:anim calcmode="lin" valueType="num">
                                      <p:cBhvr additive="base">
                                        <p:cTn id="7" dur="500" fill="hold"/>
                                        <p:tgtEl>
                                          <p:spTgt spid="11397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97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139737"/>
                                        </p:tgtEl>
                                        <p:attrNameLst>
                                          <p:attrName>style.visibility</p:attrName>
                                        </p:attrNameLst>
                                      </p:cBhvr>
                                      <p:to>
                                        <p:strVal val="visible"/>
                                      </p:to>
                                    </p:set>
                                    <p:anim calcmode="lin" valueType="num">
                                      <p:cBhvr>
                                        <p:cTn id="13" dur="500" fill="hold"/>
                                        <p:tgtEl>
                                          <p:spTgt spid="1139737"/>
                                        </p:tgtEl>
                                        <p:attrNameLst>
                                          <p:attrName>ppt_w</p:attrName>
                                        </p:attrNameLst>
                                      </p:cBhvr>
                                      <p:tavLst>
                                        <p:tav tm="0">
                                          <p:val>
                                            <p:fltVal val="0"/>
                                          </p:val>
                                        </p:tav>
                                        <p:tav tm="100000">
                                          <p:val>
                                            <p:strVal val="#ppt_w"/>
                                          </p:val>
                                        </p:tav>
                                      </p:tavLst>
                                    </p:anim>
                                    <p:anim calcmode="lin" valueType="num">
                                      <p:cBhvr>
                                        <p:cTn id="14" dur="500" fill="hold"/>
                                        <p:tgtEl>
                                          <p:spTgt spid="1139737"/>
                                        </p:tgtEl>
                                        <p:attrNameLst>
                                          <p:attrName>ppt_h</p:attrName>
                                        </p:attrNameLst>
                                      </p:cBhvr>
                                      <p:tavLst>
                                        <p:tav tm="0">
                                          <p:val>
                                            <p:fltVal val="0"/>
                                          </p:val>
                                        </p:tav>
                                        <p:tav tm="100000">
                                          <p:val>
                                            <p:strVal val="#ppt_h"/>
                                          </p:val>
                                        </p:tav>
                                      </p:tavLst>
                                    </p:anim>
                                    <p:animEffect transition="in" filter="fade">
                                      <p:cBhvr>
                                        <p:cTn id="15" dur="500"/>
                                        <p:tgtEl>
                                          <p:spTgt spid="1139737"/>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39714">
                                            <p:txEl>
                                              <p:pRg st="2" end="2"/>
                                            </p:txEl>
                                          </p:spTgt>
                                        </p:tgtEl>
                                        <p:attrNameLst>
                                          <p:attrName>style.visibility</p:attrName>
                                        </p:attrNameLst>
                                      </p:cBhvr>
                                      <p:to>
                                        <p:strVal val="visible"/>
                                      </p:to>
                                    </p:set>
                                    <p:anim calcmode="lin" valueType="num">
                                      <p:cBhvr additive="base">
                                        <p:cTn id="20" dur="500" fill="hold"/>
                                        <p:tgtEl>
                                          <p:spTgt spid="113971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397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139736"/>
                                        </p:tgtEl>
                                        <p:attrNameLst>
                                          <p:attrName>style.visibility</p:attrName>
                                        </p:attrNameLst>
                                      </p:cBhvr>
                                      <p:to>
                                        <p:strVal val="visible"/>
                                      </p:to>
                                    </p:set>
                                    <p:anim calcmode="lin" valueType="num">
                                      <p:cBhvr>
                                        <p:cTn id="26" dur="500" fill="hold"/>
                                        <p:tgtEl>
                                          <p:spTgt spid="1139736"/>
                                        </p:tgtEl>
                                        <p:attrNameLst>
                                          <p:attrName>ppt_w</p:attrName>
                                        </p:attrNameLst>
                                      </p:cBhvr>
                                      <p:tavLst>
                                        <p:tav tm="0">
                                          <p:val>
                                            <p:fltVal val="0"/>
                                          </p:val>
                                        </p:tav>
                                        <p:tav tm="100000">
                                          <p:val>
                                            <p:strVal val="#ppt_w"/>
                                          </p:val>
                                        </p:tav>
                                      </p:tavLst>
                                    </p:anim>
                                    <p:anim calcmode="lin" valueType="num">
                                      <p:cBhvr>
                                        <p:cTn id="27" dur="500" fill="hold"/>
                                        <p:tgtEl>
                                          <p:spTgt spid="1139736"/>
                                        </p:tgtEl>
                                        <p:attrNameLst>
                                          <p:attrName>ppt_h</p:attrName>
                                        </p:attrNameLst>
                                      </p:cBhvr>
                                      <p:tavLst>
                                        <p:tav tm="0">
                                          <p:val>
                                            <p:fltVal val="0"/>
                                          </p:val>
                                        </p:tav>
                                        <p:tav tm="100000">
                                          <p:val>
                                            <p:strVal val="#ppt_h"/>
                                          </p:val>
                                        </p:tav>
                                      </p:tavLst>
                                    </p:anim>
                                    <p:animEffect transition="in" filter="fade">
                                      <p:cBhvr>
                                        <p:cTn id="28" dur="500"/>
                                        <p:tgtEl>
                                          <p:spTgt spid="1139736"/>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5"/>
          <p:cNvPicPr>
            <a:picLocks noChangeAspect="1" noChangeArrowheads="1"/>
          </p:cNvPicPr>
          <p:nvPr/>
        </p:nvPicPr>
        <p:blipFill>
          <a:blip r:embed="rId5" cstate="print"/>
          <a:srcRect/>
          <a:stretch>
            <a:fillRect/>
          </a:stretch>
        </p:blipFill>
        <p:spPr bwMode="auto">
          <a:xfrm>
            <a:off x="314325" y="53975"/>
            <a:ext cx="8496300" cy="6791325"/>
          </a:xfrm>
          <a:prstGeom prst="rect">
            <a:avLst/>
          </a:prstGeom>
          <a:noFill/>
          <a:ln w="9525">
            <a:noFill/>
            <a:miter lim="800000"/>
            <a:headEnd/>
            <a:tailEnd/>
          </a:ln>
        </p:spPr>
      </p:pic>
      <p:sp>
        <p:nvSpPr>
          <p:cNvPr id="1133570" name="Rectangle 2"/>
          <p:cNvSpPr>
            <a:spLocks noChangeArrowheads="1"/>
          </p:cNvSpPr>
          <p:nvPr/>
        </p:nvSpPr>
        <p:spPr bwMode="auto">
          <a:xfrm>
            <a:off x="1817688" y="1874838"/>
            <a:ext cx="6640512" cy="3935412"/>
          </a:xfrm>
          <a:prstGeom prst="rect">
            <a:avLst/>
          </a:prstGeom>
          <a:solidFill>
            <a:srgbClr val="EAEAEA"/>
          </a:solidFill>
          <a:ln w="9525">
            <a:noFill/>
            <a:miter lim="800000"/>
            <a:headEnd/>
            <a:tailEnd/>
          </a:ln>
        </p:spPr>
        <p:txBody>
          <a:bodyPr/>
          <a:lstStyle/>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Returning to the </a:t>
            </a:r>
            <a:r>
              <a:rPr lang="en-US" sz="2400" dirty="0" err="1">
                <a:solidFill>
                  <a:srgbClr val="000000"/>
                </a:solidFill>
                <a:latin typeface="+mn-lt"/>
                <a:cs typeface="Times New Roman" pitchFamily="18" charset="0"/>
              </a:rPr>
              <a:t>E</a:t>
            </a:r>
            <a:r>
              <a:rPr lang="en-US" sz="2400" baseline="-25000" dirty="0" err="1">
                <a:solidFill>
                  <a:srgbClr val="000000"/>
                </a:solidFill>
                <a:latin typeface="+mn-lt"/>
                <a:cs typeface="Times New Roman" pitchFamily="18" charset="0"/>
              </a:rPr>
              <a:t>b</a:t>
            </a:r>
            <a:r>
              <a:rPr lang="en-US" sz="2400" baseline="-25000" dirty="0">
                <a:solidFill>
                  <a:srgbClr val="000000"/>
                </a:solidFill>
                <a:latin typeface="+mn-lt"/>
                <a:cs typeface="Times New Roman" pitchFamily="18" charset="0"/>
              </a:rPr>
              <a:t> </a:t>
            </a:r>
            <a:r>
              <a:rPr lang="en-US" sz="2400" i="1" dirty="0">
                <a:solidFill>
                  <a:srgbClr val="000000"/>
                </a:solidFill>
                <a:latin typeface="+mn-lt"/>
                <a:cs typeface="Times New Roman" pitchFamily="18" charset="0"/>
              </a:rPr>
              <a:t>/</a:t>
            </a:r>
            <a:r>
              <a:rPr lang="en-US" sz="2400" dirty="0">
                <a:solidFill>
                  <a:srgbClr val="000000"/>
                </a:solidFill>
                <a:latin typeface="+mn-lt"/>
                <a:cs typeface="Times New Roman" pitchFamily="18" charset="0"/>
              </a:rPr>
              <a:t> A graph we see that iron (Fe) is the most stable of the nuclei.	</a:t>
            </a:r>
          </a:p>
          <a:p>
            <a:pPr>
              <a:spcBef>
                <a:spcPct val="20000"/>
              </a:spcBef>
              <a:defRPr/>
            </a:pPr>
            <a:r>
              <a:rPr lang="en-US" sz="2400" dirty="0" smtClean="0">
                <a:solidFill>
                  <a:srgbClr val="000000"/>
                </a:solidFill>
                <a:latin typeface="+mn-lt"/>
                <a:cs typeface="Times New Roman" pitchFamily="18" charset="0"/>
                <a:sym typeface="Symbol" pitchFamily="18" charset="2"/>
              </a:rPr>
              <a:t></a:t>
            </a:r>
            <a:r>
              <a:rPr lang="en-US" sz="2400" b="1" dirty="0" smtClean="0">
                <a:solidFill>
                  <a:srgbClr val="FF6600"/>
                </a:solidFill>
                <a:latin typeface="+mn-lt"/>
                <a:cs typeface="Times New Roman" pitchFamily="18" charset="0"/>
              </a:rPr>
              <a:t>______________ </a:t>
            </a:r>
            <a:r>
              <a:rPr lang="en-US" sz="2400" dirty="0" smtClean="0">
                <a:solidFill>
                  <a:srgbClr val="000000"/>
                </a:solidFill>
                <a:latin typeface="+mn-lt"/>
                <a:cs typeface="Times New Roman" pitchFamily="18" charset="0"/>
              </a:rPr>
              <a:t>will </a:t>
            </a:r>
            <a:r>
              <a:rPr lang="en-US" sz="2400" dirty="0">
                <a:solidFill>
                  <a:srgbClr val="000000"/>
                </a:solidFill>
                <a:latin typeface="+mn-lt"/>
                <a:cs typeface="Times New Roman" pitchFamily="18" charset="0"/>
              </a:rPr>
              <a:t>occur with the elements </a:t>
            </a:r>
            <a:r>
              <a:rPr lang="en-US" sz="2400" u="sng" dirty="0" smtClean="0">
                <a:solidFill>
                  <a:srgbClr val="000000"/>
                </a:solidFill>
                <a:latin typeface="+mn-lt"/>
                <a:cs typeface="Times New Roman" pitchFamily="18" charset="0"/>
              </a:rPr>
              <a:t>____________</a:t>
            </a:r>
            <a:r>
              <a:rPr lang="en-US" sz="2400" dirty="0" smtClean="0">
                <a:solidFill>
                  <a:srgbClr val="000000"/>
                </a:solidFill>
                <a:latin typeface="+mn-lt"/>
                <a:cs typeface="Times New Roman" pitchFamily="18" charset="0"/>
              </a:rPr>
              <a:t> because </a:t>
            </a:r>
            <a:r>
              <a:rPr lang="en-US" sz="2400" dirty="0">
                <a:solidFill>
                  <a:srgbClr val="000000"/>
                </a:solidFill>
                <a:latin typeface="+mn-lt"/>
                <a:cs typeface="Times New Roman" pitchFamily="18" charset="0"/>
              </a:rPr>
              <a:t>joining smaller nuclei forms bigger ones, which are higher on the graph (and thus more stable).</a:t>
            </a:r>
          </a:p>
          <a:p>
            <a:pPr>
              <a:spcBef>
                <a:spcPct val="20000"/>
              </a:spcBef>
              <a:defRPr/>
            </a:pPr>
            <a:r>
              <a:rPr lang="en-US" sz="2400" dirty="0" smtClean="0">
                <a:solidFill>
                  <a:srgbClr val="000000"/>
                </a:solidFill>
                <a:latin typeface="+mn-lt"/>
                <a:cs typeface="Times New Roman" pitchFamily="18" charset="0"/>
                <a:sym typeface="Symbol" pitchFamily="18" charset="2"/>
              </a:rPr>
              <a:t></a:t>
            </a:r>
            <a:r>
              <a:rPr lang="en-US" sz="2400" b="1" dirty="0" smtClean="0">
                <a:solidFill>
                  <a:srgbClr val="008000"/>
                </a:solidFill>
                <a:latin typeface="+mn-lt"/>
                <a:cs typeface="Times New Roman" pitchFamily="18" charset="0"/>
              </a:rPr>
              <a:t>______________ </a:t>
            </a:r>
            <a:r>
              <a:rPr lang="en-US" sz="2400" dirty="0" smtClean="0">
                <a:solidFill>
                  <a:srgbClr val="000000"/>
                </a:solidFill>
                <a:latin typeface="+mn-lt"/>
                <a:cs typeface="Times New Roman" pitchFamily="18" charset="0"/>
              </a:rPr>
              <a:t>will </a:t>
            </a:r>
            <a:r>
              <a:rPr lang="en-US" sz="2400" dirty="0">
                <a:solidFill>
                  <a:srgbClr val="000000"/>
                </a:solidFill>
                <a:latin typeface="+mn-lt"/>
                <a:cs typeface="Times New Roman" pitchFamily="18" charset="0"/>
              </a:rPr>
              <a:t>occur with the elements </a:t>
            </a:r>
            <a:r>
              <a:rPr lang="en-US" sz="2400" u="sng" dirty="0" smtClean="0">
                <a:solidFill>
                  <a:srgbClr val="000000"/>
                </a:solidFill>
                <a:latin typeface="+mn-lt"/>
                <a:cs typeface="Times New Roman" pitchFamily="18" charset="0"/>
              </a:rPr>
              <a:t>____________</a:t>
            </a:r>
            <a:r>
              <a:rPr lang="en-US" sz="2400" dirty="0">
                <a:solidFill>
                  <a:srgbClr val="000000"/>
                </a:solidFill>
                <a:latin typeface="+mn-lt"/>
                <a:cs typeface="Times New Roman" pitchFamily="18" charset="0"/>
              </a:rPr>
              <a:t> </a:t>
            </a:r>
            <a:r>
              <a:rPr lang="en-US" sz="2400" dirty="0" smtClean="0">
                <a:solidFill>
                  <a:srgbClr val="000000"/>
                </a:solidFill>
                <a:latin typeface="+mn-lt"/>
                <a:cs typeface="Times New Roman" pitchFamily="18" charset="0"/>
              </a:rPr>
              <a:t>because </a:t>
            </a:r>
            <a:r>
              <a:rPr lang="en-US" sz="2400" dirty="0">
                <a:solidFill>
                  <a:srgbClr val="000000"/>
                </a:solidFill>
                <a:latin typeface="+mn-lt"/>
                <a:cs typeface="Times New Roman" pitchFamily="18" charset="0"/>
              </a:rPr>
              <a:t>splitting bigger nuclei forms smaller ones, which are higher on the graph (and thus more stable).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3570">
                                            <p:txEl>
                                              <p:pRg st="0" end="0"/>
                                            </p:txEl>
                                          </p:spTgt>
                                        </p:tgtEl>
                                        <p:attrNameLst>
                                          <p:attrName>style.visibility</p:attrName>
                                        </p:attrNameLst>
                                      </p:cBhvr>
                                      <p:to>
                                        <p:strVal val="visible"/>
                                      </p:to>
                                    </p:set>
                                    <p:anim calcmode="lin" valueType="num">
                                      <p:cBhvr additive="base">
                                        <p:cTn id="7" dur="500" fill="hold"/>
                                        <p:tgtEl>
                                          <p:spTgt spid="11335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35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33570">
                                            <p:txEl>
                                              <p:pRg st="1" end="1"/>
                                            </p:txEl>
                                          </p:spTgt>
                                        </p:tgtEl>
                                        <p:attrNameLst>
                                          <p:attrName>style.visibility</p:attrName>
                                        </p:attrNameLst>
                                      </p:cBhvr>
                                      <p:to>
                                        <p:strVal val="visible"/>
                                      </p:to>
                                    </p:set>
                                    <p:anim calcmode="lin" valueType="num">
                                      <p:cBhvr additive="base">
                                        <p:cTn id="13" dur="500" fill="hold"/>
                                        <p:tgtEl>
                                          <p:spTgt spid="11335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35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33570">
                                            <p:txEl>
                                              <p:pRg st="2" end="2"/>
                                            </p:txEl>
                                          </p:spTgt>
                                        </p:tgtEl>
                                        <p:attrNameLst>
                                          <p:attrName>style.visibility</p:attrName>
                                        </p:attrNameLst>
                                      </p:cBhvr>
                                      <p:to>
                                        <p:strVal val="visible"/>
                                      </p:to>
                                    </p:set>
                                    <p:anim calcmode="lin" valueType="num">
                                      <p:cBhvr additive="base">
                                        <p:cTn id="19" dur="500" fill="hold"/>
                                        <p:tgtEl>
                                          <p:spTgt spid="11335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335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Nuclear fission and nuclear fusion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The reason fusion works on stars is because their intense gravitational fields can overcome the Coulomb repulsion force between protons.</a:t>
            </a:r>
          </a:p>
        </p:txBody>
      </p:sp>
      <p:sp>
        <p:nvSpPr>
          <p:cNvPr id="39939" name="Rectangle 3"/>
          <p:cNvSpPr>
            <a:spLocks noGrp="1" noChangeArrowheads="1"/>
          </p:cNvSpPr>
          <p:nvPr>
            <p:ph type="ctrTitle"/>
          </p:nvPr>
        </p:nvSpPr>
        <p:spPr>
          <a:xfrm>
            <a:off x="685800" y="533400"/>
            <a:ext cx="8078788"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pic>
        <p:nvPicPr>
          <p:cNvPr id="1141767" name="Picture 7" descr="3258984_f520"/>
          <p:cNvPicPr>
            <a:picLocks noChangeAspect="1" noChangeArrowheads="1"/>
          </p:cNvPicPr>
          <p:nvPr/>
        </p:nvPicPr>
        <p:blipFill>
          <a:blip r:embed="rId5" cstate="print"/>
          <a:srcRect l="26216" r="4616" b="2840"/>
          <a:stretch>
            <a:fillRect/>
          </a:stretch>
        </p:blipFill>
        <p:spPr bwMode="auto">
          <a:xfrm>
            <a:off x="676275" y="4705350"/>
            <a:ext cx="2163763" cy="2063750"/>
          </a:xfrm>
          <a:prstGeom prst="rect">
            <a:avLst/>
          </a:prstGeom>
          <a:ln>
            <a:noFill/>
          </a:ln>
          <a:effectLst>
            <a:outerShdw blurRad="292100" dist="139700" dir="2700000" algn="tl" rotWithShape="0">
              <a:srgbClr val="333333">
                <a:alpha val="65000"/>
              </a:srgbClr>
            </a:outerShdw>
          </a:effectLst>
        </p:spPr>
      </p:pic>
      <p:pic>
        <p:nvPicPr>
          <p:cNvPr id="1141769" name="Picture 9" descr="1"/>
          <p:cNvPicPr>
            <a:picLocks noChangeAspect="1" noChangeArrowheads="1"/>
          </p:cNvPicPr>
          <p:nvPr/>
        </p:nvPicPr>
        <p:blipFill>
          <a:blip r:embed="rId6" cstate="print"/>
          <a:srcRect b="4996"/>
          <a:stretch>
            <a:fillRect/>
          </a:stretch>
        </p:blipFill>
        <p:spPr bwMode="auto">
          <a:xfrm>
            <a:off x="2043113" y="3184525"/>
            <a:ext cx="2160587" cy="2052638"/>
          </a:xfrm>
          <a:prstGeom prst="rect">
            <a:avLst/>
          </a:prstGeom>
          <a:ln>
            <a:noFill/>
          </a:ln>
          <a:effectLst>
            <a:outerShdw blurRad="292100" dist="139700" dir="2700000" algn="tl" rotWithShape="0">
              <a:srgbClr val="333333">
                <a:alpha val="65000"/>
              </a:srgbClr>
            </a:outerShdw>
          </a:effectLst>
        </p:spPr>
      </p:pic>
      <p:pic>
        <p:nvPicPr>
          <p:cNvPr id="1141771" name="Picture 11" descr="2"/>
          <p:cNvPicPr>
            <a:picLocks noChangeAspect="1" noChangeArrowheads="1"/>
          </p:cNvPicPr>
          <p:nvPr/>
        </p:nvPicPr>
        <p:blipFill>
          <a:blip r:embed="rId7" cstate="print"/>
          <a:srcRect b="4015"/>
          <a:stretch>
            <a:fillRect/>
          </a:stretch>
        </p:blipFill>
        <p:spPr bwMode="auto">
          <a:xfrm>
            <a:off x="3487738" y="4724400"/>
            <a:ext cx="2135187" cy="2049463"/>
          </a:xfrm>
          <a:prstGeom prst="rect">
            <a:avLst/>
          </a:prstGeom>
          <a:ln>
            <a:noFill/>
          </a:ln>
          <a:effectLst>
            <a:outerShdw blurRad="292100" dist="139700" dir="2700000" algn="tl" rotWithShape="0">
              <a:srgbClr val="333333">
                <a:alpha val="65000"/>
              </a:srgbClr>
            </a:outerShdw>
          </a:effectLst>
        </p:spPr>
      </p:pic>
      <p:pic>
        <p:nvPicPr>
          <p:cNvPr id="1141773" name="Picture 13" descr="protostar"/>
          <p:cNvPicPr>
            <a:picLocks noChangeAspect="1" noChangeArrowheads="1"/>
          </p:cNvPicPr>
          <p:nvPr/>
        </p:nvPicPr>
        <p:blipFill>
          <a:blip r:embed="rId8" cstate="print"/>
          <a:srcRect l="13445" r="11835"/>
          <a:stretch>
            <a:fillRect/>
          </a:stretch>
        </p:blipFill>
        <p:spPr bwMode="auto">
          <a:xfrm>
            <a:off x="4892675" y="3170238"/>
            <a:ext cx="2135188" cy="2038350"/>
          </a:xfrm>
          <a:prstGeom prst="rect">
            <a:avLst/>
          </a:prstGeom>
          <a:ln>
            <a:noFill/>
          </a:ln>
          <a:effectLst>
            <a:outerShdw blurRad="292100" dist="139700" dir="2700000" algn="tl" rotWithShape="0">
              <a:srgbClr val="333333">
                <a:alpha val="65000"/>
              </a:srgbClr>
            </a:outerShdw>
          </a:effectLst>
        </p:spPr>
      </p:pic>
      <p:pic>
        <p:nvPicPr>
          <p:cNvPr id="1141775" name="Picture 15" descr="sun-update-1"/>
          <p:cNvPicPr>
            <a:picLocks noChangeAspect="1" noChangeArrowheads="1"/>
          </p:cNvPicPr>
          <p:nvPr/>
        </p:nvPicPr>
        <p:blipFill>
          <a:blip r:embed="rId9" cstate="print"/>
          <a:srcRect b="5104"/>
          <a:stretch>
            <a:fillRect/>
          </a:stretch>
        </p:blipFill>
        <p:spPr bwMode="auto">
          <a:xfrm>
            <a:off x="6315075" y="4737100"/>
            <a:ext cx="2146300" cy="2036763"/>
          </a:xfrm>
          <a:prstGeom prst="rect">
            <a:avLst/>
          </a:prstGeom>
          <a:ln>
            <a:noFill/>
          </a:ln>
          <a:effectLst>
            <a:outerShdw blurRad="292100" dist="139700" dir="2700000" algn="tl" rotWithShape="0">
              <a:srgbClr val="333333">
                <a:alpha val="65000"/>
              </a:srgbClr>
            </a:outerShdw>
          </a:effectLst>
        </p:spPr>
      </p:pic>
      <p:sp>
        <p:nvSpPr>
          <p:cNvPr id="1141777" name="Text Box 17"/>
          <p:cNvSpPr txBox="1">
            <a:spLocks noChangeArrowheads="1"/>
          </p:cNvSpPr>
          <p:nvPr/>
        </p:nvSpPr>
        <p:spPr bwMode="auto">
          <a:xfrm>
            <a:off x="677863" y="4702175"/>
            <a:ext cx="1382712" cy="1016000"/>
          </a:xfrm>
          <a:prstGeom prst="rect">
            <a:avLst/>
          </a:prstGeom>
          <a:noFill/>
          <a:ln w="9525">
            <a:noFill/>
            <a:miter lim="800000"/>
            <a:headEnd/>
            <a:tailEnd/>
          </a:ln>
        </p:spPr>
        <p:txBody>
          <a:bodyPr>
            <a:spAutoFit/>
          </a:bodyPr>
          <a:lstStyle/>
          <a:p>
            <a:pPr>
              <a:defRPr/>
            </a:pPr>
            <a:r>
              <a:rPr lang="en-US" dirty="0">
                <a:solidFill>
                  <a:schemeClr val="bg1"/>
                </a:solidFill>
                <a:latin typeface="+mn-lt"/>
              </a:rPr>
              <a:t>Gases </a:t>
            </a:r>
          </a:p>
          <a:p>
            <a:pPr>
              <a:defRPr/>
            </a:pPr>
            <a:r>
              <a:rPr lang="en-US" dirty="0">
                <a:solidFill>
                  <a:schemeClr val="bg1"/>
                </a:solidFill>
                <a:latin typeface="+mn-lt"/>
              </a:rPr>
              <a:t>–Nursery phase</a:t>
            </a:r>
          </a:p>
        </p:txBody>
      </p:sp>
      <p:sp>
        <p:nvSpPr>
          <p:cNvPr id="1141778" name="Text Box 18"/>
          <p:cNvSpPr txBox="1">
            <a:spLocks noChangeArrowheads="1"/>
          </p:cNvSpPr>
          <p:nvPr/>
        </p:nvSpPr>
        <p:spPr bwMode="auto">
          <a:xfrm>
            <a:off x="2047875" y="3178175"/>
            <a:ext cx="2190750" cy="708025"/>
          </a:xfrm>
          <a:prstGeom prst="rect">
            <a:avLst/>
          </a:prstGeom>
          <a:noFill/>
          <a:ln w="9525">
            <a:noFill/>
            <a:miter lim="800000"/>
            <a:headEnd/>
            <a:tailEnd/>
          </a:ln>
        </p:spPr>
        <p:txBody>
          <a:bodyPr>
            <a:spAutoFit/>
          </a:bodyPr>
          <a:lstStyle/>
          <a:p>
            <a:pPr>
              <a:defRPr/>
            </a:pPr>
            <a:r>
              <a:rPr lang="en-US" dirty="0">
                <a:solidFill>
                  <a:schemeClr val="bg1"/>
                </a:solidFill>
                <a:latin typeface="+mn-lt"/>
              </a:rPr>
              <a:t>Gravity </a:t>
            </a:r>
          </a:p>
          <a:p>
            <a:pPr>
              <a:defRPr/>
            </a:pPr>
            <a:r>
              <a:rPr lang="en-US" dirty="0">
                <a:solidFill>
                  <a:schemeClr val="bg1"/>
                </a:solidFill>
                <a:latin typeface="+mn-lt"/>
              </a:rPr>
              <a:t>– </a:t>
            </a:r>
            <a:r>
              <a:rPr lang="en-US" dirty="0" err="1">
                <a:solidFill>
                  <a:schemeClr val="bg1"/>
                </a:solidFill>
                <a:latin typeface="+mn-lt"/>
              </a:rPr>
              <a:t>Protostar</a:t>
            </a:r>
            <a:r>
              <a:rPr lang="en-US" dirty="0">
                <a:solidFill>
                  <a:schemeClr val="bg1"/>
                </a:solidFill>
                <a:latin typeface="+mn-lt"/>
              </a:rPr>
              <a:t> phase</a:t>
            </a:r>
          </a:p>
        </p:txBody>
      </p:sp>
      <p:sp>
        <p:nvSpPr>
          <p:cNvPr id="1141779" name="Text Box 19"/>
          <p:cNvSpPr txBox="1">
            <a:spLocks noChangeArrowheads="1"/>
          </p:cNvSpPr>
          <p:nvPr/>
        </p:nvSpPr>
        <p:spPr bwMode="auto">
          <a:xfrm>
            <a:off x="3484563" y="4711700"/>
            <a:ext cx="1595437" cy="1323975"/>
          </a:xfrm>
          <a:prstGeom prst="rect">
            <a:avLst/>
          </a:prstGeom>
          <a:noFill/>
          <a:ln w="9525">
            <a:noFill/>
            <a:miter lim="800000"/>
            <a:headEnd/>
            <a:tailEnd/>
          </a:ln>
        </p:spPr>
        <p:txBody>
          <a:bodyPr>
            <a:spAutoFit/>
          </a:bodyPr>
          <a:lstStyle/>
          <a:p>
            <a:pPr>
              <a:defRPr/>
            </a:pPr>
            <a:r>
              <a:rPr lang="en-US" dirty="0">
                <a:solidFill>
                  <a:schemeClr val="bg1"/>
                </a:solidFill>
                <a:latin typeface="+mn-lt"/>
              </a:rPr>
              <a:t>Density increases </a:t>
            </a:r>
          </a:p>
          <a:p>
            <a:pPr>
              <a:defRPr/>
            </a:pPr>
            <a:r>
              <a:rPr lang="en-US" dirty="0">
                <a:solidFill>
                  <a:schemeClr val="bg1"/>
                </a:solidFill>
                <a:latin typeface="+mn-lt"/>
              </a:rPr>
              <a:t>– </a:t>
            </a:r>
            <a:r>
              <a:rPr lang="en-US" dirty="0" err="1">
                <a:solidFill>
                  <a:schemeClr val="bg1"/>
                </a:solidFill>
                <a:latin typeface="+mn-lt"/>
              </a:rPr>
              <a:t>Protostar</a:t>
            </a:r>
            <a:r>
              <a:rPr lang="en-US" dirty="0">
                <a:solidFill>
                  <a:schemeClr val="bg1"/>
                </a:solidFill>
                <a:latin typeface="+mn-lt"/>
              </a:rPr>
              <a:t> phase</a:t>
            </a:r>
          </a:p>
        </p:txBody>
      </p:sp>
      <p:sp>
        <p:nvSpPr>
          <p:cNvPr id="1141780" name="Text Box 20"/>
          <p:cNvSpPr txBox="1">
            <a:spLocks noChangeArrowheads="1"/>
          </p:cNvSpPr>
          <p:nvPr/>
        </p:nvSpPr>
        <p:spPr bwMode="auto">
          <a:xfrm>
            <a:off x="4881563" y="3170238"/>
            <a:ext cx="2138362" cy="708025"/>
          </a:xfrm>
          <a:prstGeom prst="rect">
            <a:avLst/>
          </a:prstGeom>
          <a:noFill/>
          <a:ln w="9525">
            <a:noFill/>
            <a:miter lim="800000"/>
            <a:headEnd/>
            <a:tailEnd/>
          </a:ln>
        </p:spPr>
        <p:txBody>
          <a:bodyPr>
            <a:spAutoFit/>
          </a:bodyPr>
          <a:lstStyle/>
          <a:p>
            <a:pPr>
              <a:defRPr/>
            </a:pPr>
            <a:r>
              <a:rPr lang="en-US" dirty="0">
                <a:solidFill>
                  <a:schemeClr val="bg1"/>
                </a:solidFill>
                <a:latin typeface="+mn-lt"/>
              </a:rPr>
              <a:t>Fusion begins – Stellar phase</a:t>
            </a:r>
          </a:p>
        </p:txBody>
      </p:sp>
      <p:sp>
        <p:nvSpPr>
          <p:cNvPr id="1141781" name="Text Box 21"/>
          <p:cNvSpPr txBox="1">
            <a:spLocks noChangeArrowheads="1"/>
          </p:cNvSpPr>
          <p:nvPr/>
        </p:nvSpPr>
        <p:spPr bwMode="auto">
          <a:xfrm>
            <a:off x="6303963" y="4738688"/>
            <a:ext cx="2187575" cy="1630362"/>
          </a:xfrm>
          <a:prstGeom prst="rect">
            <a:avLst/>
          </a:prstGeom>
          <a:noFill/>
          <a:ln w="9525">
            <a:noFill/>
            <a:miter lim="800000"/>
            <a:headEnd/>
            <a:tailEnd/>
          </a:ln>
        </p:spPr>
        <p:txBody>
          <a:bodyPr>
            <a:spAutoFit/>
          </a:bodyPr>
          <a:lstStyle/>
          <a:p>
            <a:pPr>
              <a:defRPr/>
            </a:pPr>
            <a:r>
              <a:rPr lang="en-US" dirty="0">
                <a:solidFill>
                  <a:schemeClr val="bg1"/>
                </a:solidFill>
                <a:latin typeface="+mn-lt"/>
              </a:rPr>
              <a:t>Equilibrium between radiation and gravity </a:t>
            </a:r>
          </a:p>
          <a:p>
            <a:pPr>
              <a:defRPr/>
            </a:pPr>
            <a:r>
              <a:rPr lang="en-US" dirty="0">
                <a:solidFill>
                  <a:schemeClr val="bg1"/>
                </a:solidFill>
                <a:latin typeface="+mn-lt"/>
              </a:rPr>
              <a:t>– Stellar phase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1762">
                                            <p:txEl>
                                              <p:pRg st="0" end="0"/>
                                            </p:txEl>
                                          </p:spTgt>
                                        </p:tgtEl>
                                        <p:attrNameLst>
                                          <p:attrName>style.visibility</p:attrName>
                                        </p:attrNameLst>
                                      </p:cBhvr>
                                      <p:to>
                                        <p:strVal val="visible"/>
                                      </p:to>
                                    </p:set>
                                    <p:anim calcmode="lin" valueType="num">
                                      <p:cBhvr additive="base">
                                        <p:cTn id="7" dur="500" fill="hold"/>
                                        <p:tgtEl>
                                          <p:spTgt spid="11417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17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41762">
                                            <p:txEl>
                                              <p:pRg st="1" end="1"/>
                                            </p:txEl>
                                          </p:spTgt>
                                        </p:tgtEl>
                                        <p:attrNameLst>
                                          <p:attrName>style.visibility</p:attrName>
                                        </p:attrNameLst>
                                      </p:cBhvr>
                                      <p:to>
                                        <p:strVal val="visible"/>
                                      </p:to>
                                    </p:set>
                                    <p:anim calcmode="lin" valueType="num">
                                      <p:cBhvr additive="base">
                                        <p:cTn id="13" dur="500" fill="hold"/>
                                        <p:tgtEl>
                                          <p:spTgt spid="11417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417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141767"/>
                                        </p:tgtEl>
                                        <p:attrNameLst>
                                          <p:attrName>style.visibility</p:attrName>
                                        </p:attrNameLst>
                                      </p:cBhvr>
                                      <p:to>
                                        <p:strVal val="visible"/>
                                      </p:to>
                                    </p:set>
                                    <p:anim calcmode="lin" valueType="num">
                                      <p:cBhvr>
                                        <p:cTn id="19" dur="500" fill="hold"/>
                                        <p:tgtEl>
                                          <p:spTgt spid="1141767"/>
                                        </p:tgtEl>
                                        <p:attrNameLst>
                                          <p:attrName>ppt_w</p:attrName>
                                        </p:attrNameLst>
                                      </p:cBhvr>
                                      <p:tavLst>
                                        <p:tav tm="0">
                                          <p:val>
                                            <p:fltVal val="0"/>
                                          </p:val>
                                        </p:tav>
                                        <p:tav tm="100000">
                                          <p:val>
                                            <p:strVal val="#ppt_w"/>
                                          </p:val>
                                        </p:tav>
                                      </p:tavLst>
                                    </p:anim>
                                    <p:anim calcmode="lin" valueType="num">
                                      <p:cBhvr>
                                        <p:cTn id="20" dur="500" fill="hold"/>
                                        <p:tgtEl>
                                          <p:spTgt spid="1141767"/>
                                        </p:tgtEl>
                                        <p:attrNameLst>
                                          <p:attrName>ppt_h</p:attrName>
                                        </p:attrNameLst>
                                      </p:cBhvr>
                                      <p:tavLst>
                                        <p:tav tm="0">
                                          <p:val>
                                            <p:fltVal val="0"/>
                                          </p:val>
                                        </p:tav>
                                        <p:tav tm="100000">
                                          <p:val>
                                            <p:strVal val="#ppt_h"/>
                                          </p:val>
                                        </p:tav>
                                      </p:tavLst>
                                    </p:anim>
                                    <p:animEffect transition="in" filter="fade">
                                      <p:cBhvr>
                                        <p:cTn id="21" dur="500"/>
                                        <p:tgtEl>
                                          <p:spTgt spid="1141767"/>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par>
                                <p:cTn id="22" presetID="53" presetClass="entr" presetSubtype="0" fill="hold" grpId="0" nodeType="withEffect">
                                  <p:stCondLst>
                                    <p:cond delay="0"/>
                                  </p:stCondLst>
                                  <p:childTnLst>
                                    <p:set>
                                      <p:cBhvr>
                                        <p:cTn id="23" dur="1" fill="hold">
                                          <p:stCondLst>
                                            <p:cond delay="0"/>
                                          </p:stCondLst>
                                        </p:cTn>
                                        <p:tgtEl>
                                          <p:spTgt spid="1141777"/>
                                        </p:tgtEl>
                                        <p:attrNameLst>
                                          <p:attrName>style.visibility</p:attrName>
                                        </p:attrNameLst>
                                      </p:cBhvr>
                                      <p:to>
                                        <p:strVal val="visible"/>
                                      </p:to>
                                    </p:set>
                                    <p:anim calcmode="lin" valueType="num">
                                      <p:cBhvr>
                                        <p:cTn id="24" dur="500" fill="hold"/>
                                        <p:tgtEl>
                                          <p:spTgt spid="1141777"/>
                                        </p:tgtEl>
                                        <p:attrNameLst>
                                          <p:attrName>ppt_w</p:attrName>
                                        </p:attrNameLst>
                                      </p:cBhvr>
                                      <p:tavLst>
                                        <p:tav tm="0">
                                          <p:val>
                                            <p:fltVal val="0"/>
                                          </p:val>
                                        </p:tav>
                                        <p:tav tm="100000">
                                          <p:val>
                                            <p:strVal val="#ppt_w"/>
                                          </p:val>
                                        </p:tav>
                                      </p:tavLst>
                                    </p:anim>
                                    <p:anim calcmode="lin" valueType="num">
                                      <p:cBhvr>
                                        <p:cTn id="25" dur="500" fill="hold"/>
                                        <p:tgtEl>
                                          <p:spTgt spid="1141777"/>
                                        </p:tgtEl>
                                        <p:attrNameLst>
                                          <p:attrName>ppt_h</p:attrName>
                                        </p:attrNameLst>
                                      </p:cBhvr>
                                      <p:tavLst>
                                        <p:tav tm="0">
                                          <p:val>
                                            <p:fltVal val="0"/>
                                          </p:val>
                                        </p:tav>
                                        <p:tav tm="100000">
                                          <p:val>
                                            <p:strVal val="#ppt_h"/>
                                          </p:val>
                                        </p:tav>
                                      </p:tavLst>
                                    </p:anim>
                                    <p:animEffect transition="in" filter="fade">
                                      <p:cBhvr>
                                        <p:cTn id="26" dur="500"/>
                                        <p:tgtEl>
                                          <p:spTgt spid="114177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141769"/>
                                        </p:tgtEl>
                                        <p:attrNameLst>
                                          <p:attrName>style.visibility</p:attrName>
                                        </p:attrNameLst>
                                      </p:cBhvr>
                                      <p:to>
                                        <p:strVal val="visible"/>
                                      </p:to>
                                    </p:set>
                                    <p:anim calcmode="lin" valueType="num">
                                      <p:cBhvr>
                                        <p:cTn id="31" dur="500" fill="hold"/>
                                        <p:tgtEl>
                                          <p:spTgt spid="1141769"/>
                                        </p:tgtEl>
                                        <p:attrNameLst>
                                          <p:attrName>ppt_w</p:attrName>
                                        </p:attrNameLst>
                                      </p:cBhvr>
                                      <p:tavLst>
                                        <p:tav tm="0">
                                          <p:val>
                                            <p:fltVal val="0"/>
                                          </p:val>
                                        </p:tav>
                                        <p:tav tm="100000">
                                          <p:val>
                                            <p:strVal val="#ppt_w"/>
                                          </p:val>
                                        </p:tav>
                                      </p:tavLst>
                                    </p:anim>
                                    <p:anim calcmode="lin" valueType="num">
                                      <p:cBhvr>
                                        <p:cTn id="32" dur="500" fill="hold"/>
                                        <p:tgtEl>
                                          <p:spTgt spid="1141769"/>
                                        </p:tgtEl>
                                        <p:attrNameLst>
                                          <p:attrName>ppt_h</p:attrName>
                                        </p:attrNameLst>
                                      </p:cBhvr>
                                      <p:tavLst>
                                        <p:tav tm="0">
                                          <p:val>
                                            <p:fltVal val="0"/>
                                          </p:val>
                                        </p:tav>
                                        <p:tav tm="100000">
                                          <p:val>
                                            <p:strVal val="#ppt_h"/>
                                          </p:val>
                                        </p:tav>
                                      </p:tavLst>
                                    </p:anim>
                                    <p:animEffect transition="in" filter="fade">
                                      <p:cBhvr>
                                        <p:cTn id="33" dur="500"/>
                                        <p:tgtEl>
                                          <p:spTgt spid="1141769"/>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par>
                                <p:cTn id="34" presetID="53" presetClass="entr" presetSubtype="0" fill="hold" grpId="0" nodeType="withEffect">
                                  <p:stCondLst>
                                    <p:cond delay="0"/>
                                  </p:stCondLst>
                                  <p:childTnLst>
                                    <p:set>
                                      <p:cBhvr>
                                        <p:cTn id="35" dur="1" fill="hold">
                                          <p:stCondLst>
                                            <p:cond delay="0"/>
                                          </p:stCondLst>
                                        </p:cTn>
                                        <p:tgtEl>
                                          <p:spTgt spid="1141778"/>
                                        </p:tgtEl>
                                        <p:attrNameLst>
                                          <p:attrName>style.visibility</p:attrName>
                                        </p:attrNameLst>
                                      </p:cBhvr>
                                      <p:to>
                                        <p:strVal val="visible"/>
                                      </p:to>
                                    </p:set>
                                    <p:anim calcmode="lin" valueType="num">
                                      <p:cBhvr>
                                        <p:cTn id="36" dur="500" fill="hold"/>
                                        <p:tgtEl>
                                          <p:spTgt spid="1141778"/>
                                        </p:tgtEl>
                                        <p:attrNameLst>
                                          <p:attrName>ppt_w</p:attrName>
                                        </p:attrNameLst>
                                      </p:cBhvr>
                                      <p:tavLst>
                                        <p:tav tm="0">
                                          <p:val>
                                            <p:fltVal val="0"/>
                                          </p:val>
                                        </p:tav>
                                        <p:tav tm="100000">
                                          <p:val>
                                            <p:strVal val="#ppt_w"/>
                                          </p:val>
                                        </p:tav>
                                      </p:tavLst>
                                    </p:anim>
                                    <p:anim calcmode="lin" valueType="num">
                                      <p:cBhvr>
                                        <p:cTn id="37" dur="500" fill="hold"/>
                                        <p:tgtEl>
                                          <p:spTgt spid="1141778"/>
                                        </p:tgtEl>
                                        <p:attrNameLst>
                                          <p:attrName>ppt_h</p:attrName>
                                        </p:attrNameLst>
                                      </p:cBhvr>
                                      <p:tavLst>
                                        <p:tav tm="0">
                                          <p:val>
                                            <p:fltVal val="0"/>
                                          </p:val>
                                        </p:tav>
                                        <p:tav tm="100000">
                                          <p:val>
                                            <p:strVal val="#ppt_h"/>
                                          </p:val>
                                        </p:tav>
                                      </p:tavLst>
                                    </p:anim>
                                    <p:animEffect transition="in" filter="fade">
                                      <p:cBhvr>
                                        <p:cTn id="38" dur="500"/>
                                        <p:tgtEl>
                                          <p:spTgt spid="114177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1141771"/>
                                        </p:tgtEl>
                                        <p:attrNameLst>
                                          <p:attrName>style.visibility</p:attrName>
                                        </p:attrNameLst>
                                      </p:cBhvr>
                                      <p:to>
                                        <p:strVal val="visible"/>
                                      </p:to>
                                    </p:set>
                                    <p:anim calcmode="lin" valueType="num">
                                      <p:cBhvr>
                                        <p:cTn id="43" dur="500" fill="hold"/>
                                        <p:tgtEl>
                                          <p:spTgt spid="1141771"/>
                                        </p:tgtEl>
                                        <p:attrNameLst>
                                          <p:attrName>ppt_w</p:attrName>
                                        </p:attrNameLst>
                                      </p:cBhvr>
                                      <p:tavLst>
                                        <p:tav tm="0">
                                          <p:val>
                                            <p:fltVal val="0"/>
                                          </p:val>
                                        </p:tav>
                                        <p:tav tm="100000">
                                          <p:val>
                                            <p:strVal val="#ppt_w"/>
                                          </p:val>
                                        </p:tav>
                                      </p:tavLst>
                                    </p:anim>
                                    <p:anim calcmode="lin" valueType="num">
                                      <p:cBhvr>
                                        <p:cTn id="44" dur="500" fill="hold"/>
                                        <p:tgtEl>
                                          <p:spTgt spid="1141771"/>
                                        </p:tgtEl>
                                        <p:attrNameLst>
                                          <p:attrName>ppt_h</p:attrName>
                                        </p:attrNameLst>
                                      </p:cBhvr>
                                      <p:tavLst>
                                        <p:tav tm="0">
                                          <p:val>
                                            <p:fltVal val="0"/>
                                          </p:val>
                                        </p:tav>
                                        <p:tav tm="100000">
                                          <p:val>
                                            <p:strVal val="#ppt_h"/>
                                          </p:val>
                                        </p:tav>
                                      </p:tavLst>
                                    </p:anim>
                                    <p:animEffect transition="in" filter="fade">
                                      <p:cBhvr>
                                        <p:cTn id="45" dur="500"/>
                                        <p:tgtEl>
                                          <p:spTgt spid="1141771"/>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par>
                                <p:cTn id="46" presetID="53" presetClass="entr" presetSubtype="0" fill="hold" grpId="0" nodeType="withEffect">
                                  <p:stCondLst>
                                    <p:cond delay="0"/>
                                  </p:stCondLst>
                                  <p:childTnLst>
                                    <p:set>
                                      <p:cBhvr>
                                        <p:cTn id="47" dur="1" fill="hold">
                                          <p:stCondLst>
                                            <p:cond delay="0"/>
                                          </p:stCondLst>
                                        </p:cTn>
                                        <p:tgtEl>
                                          <p:spTgt spid="1141779"/>
                                        </p:tgtEl>
                                        <p:attrNameLst>
                                          <p:attrName>style.visibility</p:attrName>
                                        </p:attrNameLst>
                                      </p:cBhvr>
                                      <p:to>
                                        <p:strVal val="visible"/>
                                      </p:to>
                                    </p:set>
                                    <p:anim calcmode="lin" valueType="num">
                                      <p:cBhvr>
                                        <p:cTn id="48" dur="500" fill="hold"/>
                                        <p:tgtEl>
                                          <p:spTgt spid="1141779"/>
                                        </p:tgtEl>
                                        <p:attrNameLst>
                                          <p:attrName>ppt_w</p:attrName>
                                        </p:attrNameLst>
                                      </p:cBhvr>
                                      <p:tavLst>
                                        <p:tav tm="0">
                                          <p:val>
                                            <p:fltVal val="0"/>
                                          </p:val>
                                        </p:tav>
                                        <p:tav tm="100000">
                                          <p:val>
                                            <p:strVal val="#ppt_w"/>
                                          </p:val>
                                        </p:tav>
                                      </p:tavLst>
                                    </p:anim>
                                    <p:anim calcmode="lin" valueType="num">
                                      <p:cBhvr>
                                        <p:cTn id="49" dur="500" fill="hold"/>
                                        <p:tgtEl>
                                          <p:spTgt spid="1141779"/>
                                        </p:tgtEl>
                                        <p:attrNameLst>
                                          <p:attrName>ppt_h</p:attrName>
                                        </p:attrNameLst>
                                      </p:cBhvr>
                                      <p:tavLst>
                                        <p:tav tm="0">
                                          <p:val>
                                            <p:fltVal val="0"/>
                                          </p:val>
                                        </p:tav>
                                        <p:tav tm="100000">
                                          <p:val>
                                            <p:strVal val="#ppt_h"/>
                                          </p:val>
                                        </p:tav>
                                      </p:tavLst>
                                    </p:anim>
                                    <p:animEffect transition="in" filter="fade">
                                      <p:cBhvr>
                                        <p:cTn id="50" dur="500"/>
                                        <p:tgtEl>
                                          <p:spTgt spid="114177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1141773"/>
                                        </p:tgtEl>
                                        <p:attrNameLst>
                                          <p:attrName>style.visibility</p:attrName>
                                        </p:attrNameLst>
                                      </p:cBhvr>
                                      <p:to>
                                        <p:strVal val="visible"/>
                                      </p:to>
                                    </p:set>
                                    <p:anim calcmode="lin" valueType="num">
                                      <p:cBhvr>
                                        <p:cTn id="55" dur="500" fill="hold"/>
                                        <p:tgtEl>
                                          <p:spTgt spid="1141773"/>
                                        </p:tgtEl>
                                        <p:attrNameLst>
                                          <p:attrName>ppt_w</p:attrName>
                                        </p:attrNameLst>
                                      </p:cBhvr>
                                      <p:tavLst>
                                        <p:tav tm="0">
                                          <p:val>
                                            <p:fltVal val="0"/>
                                          </p:val>
                                        </p:tav>
                                        <p:tav tm="100000">
                                          <p:val>
                                            <p:strVal val="#ppt_w"/>
                                          </p:val>
                                        </p:tav>
                                      </p:tavLst>
                                    </p:anim>
                                    <p:anim calcmode="lin" valueType="num">
                                      <p:cBhvr>
                                        <p:cTn id="56" dur="500" fill="hold"/>
                                        <p:tgtEl>
                                          <p:spTgt spid="1141773"/>
                                        </p:tgtEl>
                                        <p:attrNameLst>
                                          <p:attrName>ppt_h</p:attrName>
                                        </p:attrNameLst>
                                      </p:cBhvr>
                                      <p:tavLst>
                                        <p:tav tm="0">
                                          <p:val>
                                            <p:fltVal val="0"/>
                                          </p:val>
                                        </p:tav>
                                        <p:tav tm="100000">
                                          <p:val>
                                            <p:strVal val="#ppt_h"/>
                                          </p:val>
                                        </p:tav>
                                      </p:tavLst>
                                    </p:anim>
                                    <p:animEffect transition="in" filter="fade">
                                      <p:cBhvr>
                                        <p:cTn id="57" dur="500"/>
                                        <p:tgtEl>
                                          <p:spTgt spid="1141773"/>
                                        </p:tgtEl>
                                      </p:cBhvr>
                                    </p:animEffect>
                                  </p:childTnLst>
                                  <p:subTnLst>
                                    <p:audio>
                                      <p:cMediaNode>
                                        <p:cTn display="0" masterRel="sameClick">
                                          <p:stCondLst>
                                            <p:cond evt="begin" delay="0">
                                              <p:tn val="53"/>
                                            </p:cond>
                                          </p:stCondLst>
                                          <p:endCondLst>
                                            <p:cond evt="onStopAudio" delay="0">
                                              <p:tgtEl>
                                                <p:sldTgt/>
                                              </p:tgtEl>
                                            </p:cond>
                                          </p:endCondLst>
                                        </p:cTn>
                                        <p:tgtEl>
                                          <p:sndTgt r:embed="rId3" name="camera.wav"/>
                                        </p:tgtEl>
                                      </p:cMediaNode>
                                    </p:audio>
                                  </p:subTnLst>
                                </p:cTn>
                              </p:par>
                              <p:par>
                                <p:cTn id="58" presetID="53" presetClass="entr" presetSubtype="0" fill="hold" grpId="0" nodeType="withEffect">
                                  <p:stCondLst>
                                    <p:cond delay="0"/>
                                  </p:stCondLst>
                                  <p:childTnLst>
                                    <p:set>
                                      <p:cBhvr>
                                        <p:cTn id="59" dur="1" fill="hold">
                                          <p:stCondLst>
                                            <p:cond delay="0"/>
                                          </p:stCondLst>
                                        </p:cTn>
                                        <p:tgtEl>
                                          <p:spTgt spid="1141780"/>
                                        </p:tgtEl>
                                        <p:attrNameLst>
                                          <p:attrName>style.visibility</p:attrName>
                                        </p:attrNameLst>
                                      </p:cBhvr>
                                      <p:to>
                                        <p:strVal val="visible"/>
                                      </p:to>
                                    </p:set>
                                    <p:anim calcmode="lin" valueType="num">
                                      <p:cBhvr>
                                        <p:cTn id="60" dur="500" fill="hold"/>
                                        <p:tgtEl>
                                          <p:spTgt spid="1141780"/>
                                        </p:tgtEl>
                                        <p:attrNameLst>
                                          <p:attrName>ppt_w</p:attrName>
                                        </p:attrNameLst>
                                      </p:cBhvr>
                                      <p:tavLst>
                                        <p:tav tm="0">
                                          <p:val>
                                            <p:fltVal val="0"/>
                                          </p:val>
                                        </p:tav>
                                        <p:tav tm="100000">
                                          <p:val>
                                            <p:strVal val="#ppt_w"/>
                                          </p:val>
                                        </p:tav>
                                      </p:tavLst>
                                    </p:anim>
                                    <p:anim calcmode="lin" valueType="num">
                                      <p:cBhvr>
                                        <p:cTn id="61" dur="500" fill="hold"/>
                                        <p:tgtEl>
                                          <p:spTgt spid="1141780"/>
                                        </p:tgtEl>
                                        <p:attrNameLst>
                                          <p:attrName>ppt_h</p:attrName>
                                        </p:attrNameLst>
                                      </p:cBhvr>
                                      <p:tavLst>
                                        <p:tav tm="0">
                                          <p:val>
                                            <p:fltVal val="0"/>
                                          </p:val>
                                        </p:tav>
                                        <p:tav tm="100000">
                                          <p:val>
                                            <p:strVal val="#ppt_h"/>
                                          </p:val>
                                        </p:tav>
                                      </p:tavLst>
                                    </p:anim>
                                    <p:animEffect transition="in" filter="fade">
                                      <p:cBhvr>
                                        <p:cTn id="62" dur="500"/>
                                        <p:tgtEl>
                                          <p:spTgt spid="1141780"/>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nodeType="clickEffect">
                                  <p:stCondLst>
                                    <p:cond delay="0"/>
                                  </p:stCondLst>
                                  <p:childTnLst>
                                    <p:set>
                                      <p:cBhvr>
                                        <p:cTn id="66" dur="1" fill="hold">
                                          <p:stCondLst>
                                            <p:cond delay="0"/>
                                          </p:stCondLst>
                                        </p:cTn>
                                        <p:tgtEl>
                                          <p:spTgt spid="1141775"/>
                                        </p:tgtEl>
                                        <p:attrNameLst>
                                          <p:attrName>style.visibility</p:attrName>
                                        </p:attrNameLst>
                                      </p:cBhvr>
                                      <p:to>
                                        <p:strVal val="visible"/>
                                      </p:to>
                                    </p:set>
                                    <p:anim calcmode="lin" valueType="num">
                                      <p:cBhvr>
                                        <p:cTn id="67" dur="500" fill="hold"/>
                                        <p:tgtEl>
                                          <p:spTgt spid="1141775"/>
                                        </p:tgtEl>
                                        <p:attrNameLst>
                                          <p:attrName>ppt_w</p:attrName>
                                        </p:attrNameLst>
                                      </p:cBhvr>
                                      <p:tavLst>
                                        <p:tav tm="0">
                                          <p:val>
                                            <p:fltVal val="0"/>
                                          </p:val>
                                        </p:tav>
                                        <p:tav tm="100000">
                                          <p:val>
                                            <p:strVal val="#ppt_w"/>
                                          </p:val>
                                        </p:tav>
                                      </p:tavLst>
                                    </p:anim>
                                    <p:anim calcmode="lin" valueType="num">
                                      <p:cBhvr>
                                        <p:cTn id="68" dur="500" fill="hold"/>
                                        <p:tgtEl>
                                          <p:spTgt spid="1141775"/>
                                        </p:tgtEl>
                                        <p:attrNameLst>
                                          <p:attrName>ppt_h</p:attrName>
                                        </p:attrNameLst>
                                      </p:cBhvr>
                                      <p:tavLst>
                                        <p:tav tm="0">
                                          <p:val>
                                            <p:fltVal val="0"/>
                                          </p:val>
                                        </p:tav>
                                        <p:tav tm="100000">
                                          <p:val>
                                            <p:strVal val="#ppt_h"/>
                                          </p:val>
                                        </p:tav>
                                      </p:tavLst>
                                    </p:anim>
                                    <p:animEffect transition="in" filter="fade">
                                      <p:cBhvr>
                                        <p:cTn id="69" dur="500"/>
                                        <p:tgtEl>
                                          <p:spTgt spid="1141775"/>
                                        </p:tgtEl>
                                      </p:cBhvr>
                                    </p:animEffect>
                                  </p:childTnLst>
                                  <p:subTnLst>
                                    <p:audio>
                                      <p:cMediaNode>
                                        <p:cTn display="0" masterRel="sameClick">
                                          <p:stCondLst>
                                            <p:cond evt="begin" delay="0">
                                              <p:tn val="65"/>
                                            </p:cond>
                                          </p:stCondLst>
                                          <p:endCondLst>
                                            <p:cond evt="onStopAudio" delay="0">
                                              <p:tgtEl>
                                                <p:sldTgt/>
                                              </p:tgtEl>
                                            </p:cond>
                                          </p:endCondLst>
                                        </p:cTn>
                                        <p:tgtEl>
                                          <p:sndTgt r:embed="rId3" name="camera.wav"/>
                                        </p:tgtEl>
                                      </p:cMediaNode>
                                    </p:audio>
                                  </p:subTnLst>
                                </p:cTn>
                              </p:par>
                              <p:par>
                                <p:cTn id="70" presetID="53" presetClass="entr" presetSubtype="0" fill="hold" grpId="0" nodeType="withEffect">
                                  <p:stCondLst>
                                    <p:cond delay="0"/>
                                  </p:stCondLst>
                                  <p:childTnLst>
                                    <p:set>
                                      <p:cBhvr>
                                        <p:cTn id="71" dur="1" fill="hold">
                                          <p:stCondLst>
                                            <p:cond delay="0"/>
                                          </p:stCondLst>
                                        </p:cTn>
                                        <p:tgtEl>
                                          <p:spTgt spid="1141781"/>
                                        </p:tgtEl>
                                        <p:attrNameLst>
                                          <p:attrName>style.visibility</p:attrName>
                                        </p:attrNameLst>
                                      </p:cBhvr>
                                      <p:to>
                                        <p:strVal val="visible"/>
                                      </p:to>
                                    </p:set>
                                    <p:anim calcmode="lin" valueType="num">
                                      <p:cBhvr>
                                        <p:cTn id="72" dur="500" fill="hold"/>
                                        <p:tgtEl>
                                          <p:spTgt spid="1141781"/>
                                        </p:tgtEl>
                                        <p:attrNameLst>
                                          <p:attrName>ppt_w</p:attrName>
                                        </p:attrNameLst>
                                      </p:cBhvr>
                                      <p:tavLst>
                                        <p:tav tm="0">
                                          <p:val>
                                            <p:fltVal val="0"/>
                                          </p:val>
                                        </p:tav>
                                        <p:tav tm="100000">
                                          <p:val>
                                            <p:strVal val="#ppt_w"/>
                                          </p:val>
                                        </p:tav>
                                      </p:tavLst>
                                    </p:anim>
                                    <p:anim calcmode="lin" valueType="num">
                                      <p:cBhvr>
                                        <p:cTn id="73" dur="500" fill="hold"/>
                                        <p:tgtEl>
                                          <p:spTgt spid="1141781"/>
                                        </p:tgtEl>
                                        <p:attrNameLst>
                                          <p:attrName>ppt_h</p:attrName>
                                        </p:attrNameLst>
                                      </p:cBhvr>
                                      <p:tavLst>
                                        <p:tav tm="0">
                                          <p:val>
                                            <p:fltVal val="0"/>
                                          </p:val>
                                        </p:tav>
                                        <p:tav tm="100000">
                                          <p:val>
                                            <p:strVal val="#ppt_h"/>
                                          </p:val>
                                        </p:tav>
                                      </p:tavLst>
                                    </p:anim>
                                    <p:animEffect transition="in" filter="fade">
                                      <p:cBhvr>
                                        <p:cTn id="74" dur="500"/>
                                        <p:tgtEl>
                                          <p:spTgt spid="1141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1777" grpId="0"/>
      <p:bldP spid="1141778" grpId="0"/>
      <p:bldP spid="1141779" grpId="0"/>
      <p:bldP spid="1141780" grpId="0"/>
      <p:bldP spid="114178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Nuclear fission and nuclear fusion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The </a:t>
            </a:r>
            <a:r>
              <a:rPr lang="en-US" sz="2400" dirty="0" smtClean="0">
                <a:solidFill>
                  <a:schemeClr val="accent6"/>
                </a:solidFill>
                <a:latin typeface="+mn-lt"/>
                <a:cs typeface="Times New Roman" pitchFamily="18" charset="0"/>
              </a:rPr>
              <a:t>________________</a:t>
            </a:r>
            <a:r>
              <a:rPr lang="en-US" sz="2400" dirty="0" smtClean="0">
                <a:solidFill>
                  <a:srgbClr val="000000"/>
                </a:solidFill>
                <a:latin typeface="+mn-lt"/>
                <a:cs typeface="Times New Roman" pitchFamily="18" charset="0"/>
              </a:rPr>
              <a:t>                                                </a:t>
            </a:r>
            <a:r>
              <a:rPr lang="en-US" sz="2400" dirty="0">
                <a:solidFill>
                  <a:srgbClr val="000000"/>
                </a:solidFill>
                <a:latin typeface="+mn-lt"/>
                <a:cs typeface="Times New Roman" pitchFamily="18" charset="0"/>
              </a:rPr>
              <a:t>squishes hydrogen nuclei                                                                        together </a:t>
            </a:r>
            <a:r>
              <a:rPr lang="en-US" sz="2400" dirty="0" smtClean="0">
                <a:solidFill>
                  <a:srgbClr val="000000"/>
                </a:solidFill>
                <a:latin typeface="+mn-lt"/>
                <a:cs typeface="Times New Roman" pitchFamily="18" charset="0"/>
              </a:rPr>
              <a:t>_____________                                                     ____________________.</a:t>
            </a:r>
            <a:endParaRPr lang="en-US" sz="2400" dirty="0">
              <a:solidFill>
                <a:srgbClr val="000000"/>
              </a:solidFill>
              <a:latin typeface="+mn-lt"/>
              <a:cs typeface="Times New Roman" pitchFamily="18" charset="0"/>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The </a:t>
            </a:r>
            <a:r>
              <a:rPr lang="en-US" sz="2400" dirty="0" smtClean="0">
                <a:solidFill>
                  <a:srgbClr val="000000"/>
                </a:solidFill>
                <a:latin typeface="+mn-lt"/>
                <a:cs typeface="Times New Roman" pitchFamily="18" charset="0"/>
              </a:rPr>
              <a:t>______________ by                                                                   </a:t>
            </a:r>
            <a:r>
              <a:rPr lang="en-US" sz="2400" dirty="0">
                <a:solidFill>
                  <a:srgbClr val="000000"/>
                </a:solidFill>
                <a:latin typeface="+mn-lt"/>
                <a:cs typeface="Times New Roman" pitchFamily="18" charset="0"/>
              </a:rPr>
              <a:t>fusion </a:t>
            </a:r>
            <a:r>
              <a:rPr lang="en-US" sz="2400" dirty="0" smtClean="0">
                <a:solidFill>
                  <a:srgbClr val="000000"/>
                </a:solidFill>
                <a:latin typeface="+mn-lt"/>
                <a:cs typeface="Times New Roman" pitchFamily="18" charset="0"/>
              </a:rPr>
              <a:t>______________                                                                        ___________________                                                                    </a:t>
            </a:r>
            <a:r>
              <a:rPr lang="en-US" sz="2400" dirty="0">
                <a:solidFill>
                  <a:srgbClr val="000000"/>
                </a:solidFill>
                <a:latin typeface="+mn-lt"/>
                <a:cs typeface="Times New Roman" pitchFamily="18" charset="0"/>
              </a:rPr>
              <a:t>from continuing.</a:t>
            </a:r>
          </a:p>
          <a:p>
            <a:pPr>
              <a:spcBef>
                <a:spcPct val="20000"/>
              </a:spcBef>
              <a:defRPr/>
            </a:pPr>
            <a:r>
              <a:rPr lang="en-US" sz="2400" dirty="0" smtClean="0">
                <a:solidFill>
                  <a:srgbClr val="000000"/>
                </a:solidFill>
                <a:latin typeface="+mn-lt"/>
                <a:cs typeface="Times New Roman" pitchFamily="18" charset="0"/>
                <a:sym typeface="Symbol" pitchFamily="18" charset="2"/>
              </a:rPr>
              <a:t></a:t>
            </a:r>
            <a:r>
              <a:rPr lang="en-US" sz="2400" dirty="0" smtClean="0">
                <a:latin typeface="+mn-lt"/>
                <a:cs typeface="Times New Roman" pitchFamily="18" charset="0"/>
              </a:rPr>
              <a:t>_________________</a:t>
            </a:r>
            <a:r>
              <a:rPr lang="en-US" sz="2400" dirty="0" smtClean="0">
                <a:solidFill>
                  <a:srgbClr val="000000"/>
                </a:solidFill>
                <a:latin typeface="+mn-lt"/>
                <a:cs typeface="Times New Roman" pitchFamily="18" charset="0"/>
              </a:rPr>
              <a:t>                                                                      </a:t>
            </a:r>
            <a:r>
              <a:rPr lang="en-US" sz="2400" dirty="0" smtClean="0">
                <a:solidFill>
                  <a:srgbClr val="FF0000"/>
                </a:solidFill>
                <a:latin typeface="+mn-lt"/>
                <a:cs typeface="Times New Roman" pitchFamily="18" charset="0"/>
              </a:rPr>
              <a:t>___________________</a:t>
            </a:r>
            <a:r>
              <a:rPr lang="en-US" sz="2400" dirty="0" smtClean="0">
                <a:solidFill>
                  <a:srgbClr val="000000"/>
                </a:solidFill>
                <a:latin typeface="+mn-lt"/>
                <a:cs typeface="Times New Roman" pitchFamily="18" charset="0"/>
              </a:rPr>
              <a:t>                                                                                   ___________________.</a:t>
            </a:r>
            <a:endParaRPr lang="en-US" sz="2400" dirty="0">
              <a:solidFill>
                <a:srgbClr val="000000"/>
              </a:solidFill>
              <a:latin typeface="+mn-lt"/>
              <a:cs typeface="Times New Roman" pitchFamily="18" charset="0"/>
            </a:endParaRPr>
          </a:p>
          <a:p>
            <a:pPr>
              <a:spcBef>
                <a:spcPct val="20000"/>
              </a:spcBef>
              <a:defRPr/>
            </a:pPr>
            <a:r>
              <a:rPr lang="en-US" sz="2400" dirty="0">
                <a:solidFill>
                  <a:srgbClr val="000000"/>
                </a:solidFill>
                <a:latin typeface="Arial"/>
                <a:cs typeface="Times New Roman" pitchFamily="18" charset="0"/>
                <a:sym typeface="Symbol" pitchFamily="18" charset="2"/>
              </a:rPr>
              <a:t></a:t>
            </a:r>
            <a:r>
              <a:rPr lang="en-US" sz="2400" dirty="0">
                <a:solidFill>
                  <a:srgbClr val="000000"/>
                </a:solidFill>
                <a:latin typeface="Arial"/>
                <a:cs typeface="Times New Roman" pitchFamily="18" charset="0"/>
              </a:rPr>
              <a:t>They balance each other.</a:t>
            </a:r>
            <a:endParaRPr lang="en-US" sz="2400" dirty="0">
              <a:solidFill>
                <a:srgbClr val="000000"/>
              </a:solidFill>
              <a:latin typeface="+mn-lt"/>
              <a:cs typeface="Times New Roman" pitchFamily="18" charset="0"/>
            </a:endParaRPr>
          </a:p>
        </p:txBody>
      </p:sp>
      <p:sp>
        <p:nvSpPr>
          <p:cNvPr id="40963" name="Rectangle 3"/>
          <p:cNvSpPr>
            <a:spLocks noGrp="1" noChangeArrowheads="1"/>
          </p:cNvSpPr>
          <p:nvPr>
            <p:ph type="ctrTitle"/>
          </p:nvPr>
        </p:nvSpPr>
        <p:spPr>
          <a:xfrm>
            <a:off x="685800" y="533400"/>
            <a:ext cx="8204200"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pic>
        <p:nvPicPr>
          <p:cNvPr id="1143817" name="Picture 9"/>
          <p:cNvPicPr>
            <a:picLocks noChangeAspect="1" noChangeArrowheads="1"/>
          </p:cNvPicPr>
          <p:nvPr/>
        </p:nvPicPr>
        <p:blipFill>
          <a:blip r:embed="rId6" cstate="print"/>
          <a:srcRect/>
          <a:stretch>
            <a:fillRect/>
          </a:stretch>
        </p:blipFill>
        <p:spPr bwMode="auto">
          <a:xfrm>
            <a:off x="4358617" y="2259671"/>
            <a:ext cx="4659312" cy="4424363"/>
          </a:xfrm>
          <a:prstGeom prst="rect">
            <a:avLst/>
          </a:prstGeom>
          <a:ln>
            <a:noFill/>
          </a:ln>
          <a:effectLst>
            <a:outerShdw blurRad="292100" dist="139700" dir="2700000" algn="tl" rotWithShape="0">
              <a:srgbClr val="333333">
                <a:alpha val="65000"/>
              </a:srgbClr>
            </a:outerShdw>
          </a:effectLst>
        </p:spPr>
      </p:pic>
      <p:sp>
        <p:nvSpPr>
          <p:cNvPr id="1143823" name="Line 15"/>
          <p:cNvSpPr>
            <a:spLocks noChangeShapeType="1"/>
          </p:cNvSpPr>
          <p:nvPr/>
        </p:nvSpPr>
        <p:spPr bwMode="auto">
          <a:xfrm>
            <a:off x="6635092" y="2775609"/>
            <a:ext cx="0" cy="566737"/>
          </a:xfrm>
          <a:prstGeom prst="line">
            <a:avLst/>
          </a:prstGeom>
          <a:noFill/>
          <a:ln w="38100">
            <a:solidFill>
              <a:schemeClr val="accent6"/>
            </a:solidFill>
            <a:round/>
            <a:headEnd/>
            <a:tailEnd type="triangle" w="med" len="med"/>
          </a:ln>
        </p:spPr>
        <p:txBody>
          <a:bodyPr/>
          <a:lstStyle/>
          <a:p>
            <a:pPr>
              <a:defRPr/>
            </a:pPr>
            <a:endParaRPr lang="en-US"/>
          </a:p>
        </p:txBody>
      </p:sp>
      <p:sp>
        <p:nvSpPr>
          <p:cNvPr id="1143824" name="Line 16"/>
          <p:cNvSpPr>
            <a:spLocks noChangeShapeType="1"/>
          </p:cNvSpPr>
          <p:nvPr/>
        </p:nvSpPr>
        <p:spPr bwMode="auto">
          <a:xfrm rot="1472388">
            <a:off x="7220879" y="2924834"/>
            <a:ext cx="0" cy="566737"/>
          </a:xfrm>
          <a:prstGeom prst="line">
            <a:avLst/>
          </a:prstGeom>
          <a:noFill/>
          <a:ln w="38100">
            <a:solidFill>
              <a:schemeClr val="accent6"/>
            </a:solidFill>
            <a:round/>
            <a:headEnd/>
            <a:tailEnd type="triangle" w="med" len="med"/>
          </a:ln>
        </p:spPr>
        <p:txBody>
          <a:bodyPr/>
          <a:lstStyle/>
          <a:p>
            <a:pPr>
              <a:defRPr/>
            </a:pPr>
            <a:endParaRPr lang="en-US"/>
          </a:p>
        </p:txBody>
      </p:sp>
      <p:sp>
        <p:nvSpPr>
          <p:cNvPr id="1143825" name="Line 17"/>
          <p:cNvSpPr>
            <a:spLocks noChangeShapeType="1"/>
          </p:cNvSpPr>
          <p:nvPr/>
        </p:nvSpPr>
        <p:spPr bwMode="auto">
          <a:xfrm rot="3126372">
            <a:off x="7733642" y="3310596"/>
            <a:ext cx="1588" cy="566737"/>
          </a:xfrm>
          <a:prstGeom prst="line">
            <a:avLst/>
          </a:prstGeom>
          <a:noFill/>
          <a:ln w="38100">
            <a:solidFill>
              <a:schemeClr val="accent6"/>
            </a:solidFill>
            <a:round/>
            <a:headEnd/>
            <a:tailEnd type="triangle" w="med" len="med"/>
          </a:ln>
        </p:spPr>
        <p:txBody>
          <a:bodyPr/>
          <a:lstStyle/>
          <a:p>
            <a:pPr>
              <a:defRPr/>
            </a:pPr>
            <a:endParaRPr lang="en-US"/>
          </a:p>
        </p:txBody>
      </p:sp>
      <p:sp>
        <p:nvSpPr>
          <p:cNvPr id="1143826" name="Line 18"/>
          <p:cNvSpPr>
            <a:spLocks noChangeShapeType="1"/>
          </p:cNvSpPr>
          <p:nvPr/>
        </p:nvSpPr>
        <p:spPr bwMode="auto">
          <a:xfrm rot="4489856">
            <a:off x="7957479" y="3820184"/>
            <a:ext cx="1587" cy="566738"/>
          </a:xfrm>
          <a:prstGeom prst="line">
            <a:avLst/>
          </a:prstGeom>
          <a:noFill/>
          <a:ln w="38100">
            <a:solidFill>
              <a:schemeClr val="accent6"/>
            </a:solidFill>
            <a:round/>
            <a:headEnd/>
            <a:tailEnd type="triangle" w="med" len="med"/>
          </a:ln>
        </p:spPr>
        <p:txBody>
          <a:bodyPr/>
          <a:lstStyle/>
          <a:p>
            <a:pPr>
              <a:defRPr/>
            </a:pPr>
            <a:endParaRPr lang="en-US"/>
          </a:p>
        </p:txBody>
      </p:sp>
      <p:sp>
        <p:nvSpPr>
          <p:cNvPr id="1143827" name="Line 19"/>
          <p:cNvSpPr>
            <a:spLocks noChangeShapeType="1"/>
          </p:cNvSpPr>
          <p:nvPr/>
        </p:nvSpPr>
        <p:spPr bwMode="auto">
          <a:xfrm>
            <a:off x="6625567" y="3378859"/>
            <a:ext cx="0" cy="566737"/>
          </a:xfrm>
          <a:prstGeom prst="line">
            <a:avLst/>
          </a:prstGeom>
          <a:noFill/>
          <a:ln w="38100">
            <a:solidFill>
              <a:srgbClr val="FF0000"/>
            </a:solidFill>
            <a:round/>
            <a:headEnd type="triangle" w="med" len="med"/>
            <a:tailEnd/>
          </a:ln>
        </p:spPr>
        <p:txBody>
          <a:bodyPr/>
          <a:lstStyle/>
          <a:p>
            <a:endParaRPr lang="en-US"/>
          </a:p>
        </p:txBody>
      </p:sp>
      <p:sp>
        <p:nvSpPr>
          <p:cNvPr id="1143828" name="Line 20"/>
          <p:cNvSpPr>
            <a:spLocks noChangeShapeType="1"/>
          </p:cNvSpPr>
          <p:nvPr/>
        </p:nvSpPr>
        <p:spPr bwMode="auto">
          <a:xfrm rot="1472388">
            <a:off x="6970054" y="3466171"/>
            <a:ext cx="0" cy="566738"/>
          </a:xfrm>
          <a:prstGeom prst="line">
            <a:avLst/>
          </a:prstGeom>
          <a:noFill/>
          <a:ln w="38100">
            <a:solidFill>
              <a:srgbClr val="FF0000"/>
            </a:solidFill>
            <a:round/>
            <a:headEnd type="triangle" w="med" len="med"/>
            <a:tailEnd/>
          </a:ln>
        </p:spPr>
        <p:txBody>
          <a:bodyPr/>
          <a:lstStyle/>
          <a:p>
            <a:endParaRPr lang="en-US"/>
          </a:p>
        </p:txBody>
      </p:sp>
      <p:sp>
        <p:nvSpPr>
          <p:cNvPr id="1143829" name="Line 21"/>
          <p:cNvSpPr>
            <a:spLocks noChangeShapeType="1"/>
          </p:cNvSpPr>
          <p:nvPr/>
        </p:nvSpPr>
        <p:spPr bwMode="auto">
          <a:xfrm rot="3126372">
            <a:off x="7255804" y="3672546"/>
            <a:ext cx="1588" cy="566738"/>
          </a:xfrm>
          <a:prstGeom prst="line">
            <a:avLst/>
          </a:prstGeom>
          <a:noFill/>
          <a:ln w="38100">
            <a:solidFill>
              <a:srgbClr val="FF0000"/>
            </a:solidFill>
            <a:round/>
            <a:headEnd type="triangle" w="med" len="med"/>
            <a:tailEnd/>
          </a:ln>
        </p:spPr>
        <p:txBody>
          <a:bodyPr/>
          <a:lstStyle/>
          <a:p>
            <a:endParaRPr lang="en-US"/>
          </a:p>
        </p:txBody>
      </p:sp>
      <p:sp>
        <p:nvSpPr>
          <p:cNvPr id="1143830" name="Line 22"/>
          <p:cNvSpPr>
            <a:spLocks noChangeShapeType="1"/>
          </p:cNvSpPr>
          <p:nvPr/>
        </p:nvSpPr>
        <p:spPr bwMode="auto">
          <a:xfrm rot="4489856">
            <a:off x="7376454" y="3970996"/>
            <a:ext cx="1588" cy="566738"/>
          </a:xfrm>
          <a:prstGeom prst="line">
            <a:avLst/>
          </a:prstGeom>
          <a:noFill/>
          <a:ln w="38100">
            <a:solidFill>
              <a:srgbClr val="FF0000"/>
            </a:solidFill>
            <a:round/>
            <a:headEnd type="triangle" w="med" len="me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3810">
                                            <p:txEl>
                                              <p:pRg st="1" end="1"/>
                                            </p:txEl>
                                          </p:spTgt>
                                        </p:tgtEl>
                                        <p:attrNameLst>
                                          <p:attrName>style.visibility</p:attrName>
                                        </p:attrNameLst>
                                      </p:cBhvr>
                                      <p:to>
                                        <p:strVal val="visible"/>
                                      </p:to>
                                    </p:set>
                                    <p:anim calcmode="lin" valueType="num">
                                      <p:cBhvr additive="base">
                                        <p:cTn id="7" dur="500" fill="hold"/>
                                        <p:tgtEl>
                                          <p:spTgt spid="11438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38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143817"/>
                                        </p:tgtEl>
                                        <p:attrNameLst>
                                          <p:attrName>style.visibility</p:attrName>
                                        </p:attrNameLst>
                                      </p:cBhvr>
                                      <p:to>
                                        <p:strVal val="visible"/>
                                      </p:to>
                                    </p:set>
                                    <p:anim calcmode="lin" valueType="num">
                                      <p:cBhvr>
                                        <p:cTn id="11" dur="500" fill="hold"/>
                                        <p:tgtEl>
                                          <p:spTgt spid="1143817"/>
                                        </p:tgtEl>
                                        <p:attrNameLst>
                                          <p:attrName>ppt_w</p:attrName>
                                        </p:attrNameLst>
                                      </p:cBhvr>
                                      <p:tavLst>
                                        <p:tav tm="0">
                                          <p:val>
                                            <p:fltVal val="0"/>
                                          </p:val>
                                        </p:tav>
                                        <p:tav tm="100000">
                                          <p:val>
                                            <p:strVal val="#ppt_w"/>
                                          </p:val>
                                        </p:tav>
                                      </p:tavLst>
                                    </p:anim>
                                    <p:anim calcmode="lin" valueType="num">
                                      <p:cBhvr>
                                        <p:cTn id="12" dur="500" fill="hold"/>
                                        <p:tgtEl>
                                          <p:spTgt spid="1143817"/>
                                        </p:tgtEl>
                                        <p:attrNameLst>
                                          <p:attrName>ppt_h</p:attrName>
                                        </p:attrNameLst>
                                      </p:cBhvr>
                                      <p:tavLst>
                                        <p:tav tm="0">
                                          <p:val>
                                            <p:fltVal val="0"/>
                                          </p:val>
                                        </p:tav>
                                        <p:tav tm="100000">
                                          <p:val>
                                            <p:strVal val="#ppt_h"/>
                                          </p:val>
                                        </p:tav>
                                      </p:tavLst>
                                    </p:anim>
                                    <p:animEffect transition="in" filter="fade">
                                      <p:cBhvr>
                                        <p:cTn id="13" dur="500"/>
                                        <p:tgtEl>
                                          <p:spTgt spid="11438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143823"/>
                                        </p:tgtEl>
                                        <p:attrNameLst>
                                          <p:attrName>style.visibility</p:attrName>
                                        </p:attrNameLst>
                                      </p:cBhvr>
                                      <p:to>
                                        <p:strVal val="visible"/>
                                      </p:to>
                                    </p:set>
                                    <p:animEffect transition="in" filter="wipe(up)">
                                      <p:cBhvr>
                                        <p:cTn id="18" dur="2000"/>
                                        <p:tgtEl>
                                          <p:spTgt spid="1143823"/>
                                        </p:tgtEl>
                                      </p:cBhvr>
                                    </p:animEffect>
                                  </p:childTnLst>
                                  <p:subTnLst>
                                    <p:audio>
                                      <p:cMediaNode>
                                        <p:cTn display="0" masterRel="sameClick">
                                          <p:stCondLst>
                                            <p:cond evt="begin" delay="0">
                                              <p:tn val="16"/>
                                            </p:cond>
                                          </p:stCondLst>
                                          <p:endCondLst>
                                            <p:cond evt="onStopAudio" delay="0">
                                              <p:tgtEl>
                                                <p:sldTgt/>
                                              </p:tgtEl>
                                            </p:cond>
                                          </p:endCondLst>
                                        </p:cTn>
                                        <p:tgtEl>
                                          <p:sndTgt r:embed="rId5" name="drumroll.wav"/>
                                        </p:tgtEl>
                                      </p:cMediaNode>
                                    </p:audio>
                                  </p:subTnLst>
                                </p:cTn>
                              </p:par>
                              <p:par>
                                <p:cTn id="19" presetID="22" presetClass="entr" presetSubtype="2" fill="hold" nodeType="withEffect">
                                  <p:stCondLst>
                                    <p:cond delay="0"/>
                                  </p:stCondLst>
                                  <p:childTnLst>
                                    <p:set>
                                      <p:cBhvr>
                                        <p:cTn id="20" dur="1" fill="hold">
                                          <p:stCondLst>
                                            <p:cond delay="0"/>
                                          </p:stCondLst>
                                        </p:cTn>
                                        <p:tgtEl>
                                          <p:spTgt spid="1143824"/>
                                        </p:tgtEl>
                                        <p:attrNameLst>
                                          <p:attrName>style.visibility</p:attrName>
                                        </p:attrNameLst>
                                      </p:cBhvr>
                                      <p:to>
                                        <p:strVal val="visible"/>
                                      </p:to>
                                    </p:set>
                                    <p:animEffect transition="in" filter="wipe(right)">
                                      <p:cBhvr>
                                        <p:cTn id="21" dur="2000"/>
                                        <p:tgtEl>
                                          <p:spTgt spid="1143824"/>
                                        </p:tgtEl>
                                      </p:cBhvr>
                                    </p:animEffect>
                                  </p:childTnLst>
                                </p:cTn>
                              </p:par>
                              <p:par>
                                <p:cTn id="22" presetID="22" presetClass="entr" presetSubtype="2" fill="hold" nodeType="withEffect">
                                  <p:stCondLst>
                                    <p:cond delay="0"/>
                                  </p:stCondLst>
                                  <p:childTnLst>
                                    <p:set>
                                      <p:cBhvr>
                                        <p:cTn id="23" dur="1" fill="hold">
                                          <p:stCondLst>
                                            <p:cond delay="0"/>
                                          </p:stCondLst>
                                        </p:cTn>
                                        <p:tgtEl>
                                          <p:spTgt spid="1143825"/>
                                        </p:tgtEl>
                                        <p:attrNameLst>
                                          <p:attrName>style.visibility</p:attrName>
                                        </p:attrNameLst>
                                      </p:cBhvr>
                                      <p:to>
                                        <p:strVal val="visible"/>
                                      </p:to>
                                    </p:set>
                                    <p:animEffect transition="in" filter="wipe(right)">
                                      <p:cBhvr>
                                        <p:cTn id="24" dur="2000"/>
                                        <p:tgtEl>
                                          <p:spTgt spid="1143825"/>
                                        </p:tgtEl>
                                      </p:cBhvr>
                                    </p:animEffect>
                                  </p:childTnLst>
                                </p:cTn>
                              </p:par>
                              <p:par>
                                <p:cTn id="25" presetID="22" presetClass="entr" presetSubtype="2" fill="hold" nodeType="withEffect">
                                  <p:stCondLst>
                                    <p:cond delay="0"/>
                                  </p:stCondLst>
                                  <p:childTnLst>
                                    <p:set>
                                      <p:cBhvr>
                                        <p:cTn id="26" dur="1" fill="hold">
                                          <p:stCondLst>
                                            <p:cond delay="0"/>
                                          </p:stCondLst>
                                        </p:cTn>
                                        <p:tgtEl>
                                          <p:spTgt spid="1143826"/>
                                        </p:tgtEl>
                                        <p:attrNameLst>
                                          <p:attrName>style.visibility</p:attrName>
                                        </p:attrNameLst>
                                      </p:cBhvr>
                                      <p:to>
                                        <p:strVal val="visible"/>
                                      </p:to>
                                    </p:set>
                                    <p:animEffect transition="in" filter="wipe(right)">
                                      <p:cBhvr>
                                        <p:cTn id="27" dur="2000"/>
                                        <p:tgtEl>
                                          <p:spTgt spid="114382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43810">
                                            <p:txEl>
                                              <p:pRg st="2" end="2"/>
                                            </p:txEl>
                                          </p:spTgt>
                                        </p:tgtEl>
                                        <p:attrNameLst>
                                          <p:attrName>style.visibility</p:attrName>
                                        </p:attrNameLst>
                                      </p:cBhvr>
                                      <p:to>
                                        <p:strVal val="visible"/>
                                      </p:to>
                                    </p:set>
                                    <p:anim calcmode="lin" valueType="num">
                                      <p:cBhvr additive="base">
                                        <p:cTn id="32" dur="500" fill="hold"/>
                                        <p:tgtEl>
                                          <p:spTgt spid="1143810">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438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43810">
                                            <p:txEl>
                                              <p:pRg st="3" end="3"/>
                                            </p:txEl>
                                          </p:spTgt>
                                        </p:tgtEl>
                                        <p:attrNameLst>
                                          <p:attrName>style.visibility</p:attrName>
                                        </p:attrNameLst>
                                      </p:cBhvr>
                                      <p:to>
                                        <p:strVal val="visible"/>
                                      </p:to>
                                    </p:set>
                                    <p:anim calcmode="lin" valueType="num">
                                      <p:cBhvr additive="base">
                                        <p:cTn id="38" dur="500" fill="hold"/>
                                        <p:tgtEl>
                                          <p:spTgt spid="1143810">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4381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43827"/>
                                        </p:tgtEl>
                                        <p:attrNameLst>
                                          <p:attrName>style.visibility</p:attrName>
                                        </p:attrNameLst>
                                      </p:cBhvr>
                                      <p:to>
                                        <p:strVal val="visible"/>
                                      </p:to>
                                    </p:set>
                                    <p:animEffect transition="in" filter="wipe(down)">
                                      <p:cBhvr>
                                        <p:cTn id="44" dur="2000"/>
                                        <p:tgtEl>
                                          <p:spTgt spid="1143827"/>
                                        </p:tgtEl>
                                      </p:cBhvr>
                                    </p:animEffect>
                                  </p:childTnLst>
                                  <p:subTnLst>
                                    <p:audio>
                                      <p:cMediaNode>
                                        <p:cTn display="0" masterRel="sameClick">
                                          <p:stCondLst>
                                            <p:cond evt="begin" delay="0">
                                              <p:tn val="42"/>
                                            </p:cond>
                                          </p:stCondLst>
                                          <p:endCondLst>
                                            <p:cond evt="onStopAudio" delay="0">
                                              <p:tgtEl>
                                                <p:sldTgt/>
                                              </p:tgtEl>
                                            </p:cond>
                                          </p:endCondLst>
                                        </p:cTn>
                                        <p:tgtEl>
                                          <p:sndTgt r:embed="rId5" name="drumroll.wav"/>
                                        </p:tgtEl>
                                      </p:cMediaNode>
                                    </p:audio>
                                  </p:subTnLst>
                                </p:cTn>
                              </p:par>
                              <p:par>
                                <p:cTn id="45" presetID="22" presetClass="entr" presetSubtype="4" fill="hold" grpId="0" nodeType="withEffect">
                                  <p:stCondLst>
                                    <p:cond delay="0"/>
                                  </p:stCondLst>
                                  <p:childTnLst>
                                    <p:set>
                                      <p:cBhvr>
                                        <p:cTn id="46" dur="1" fill="hold">
                                          <p:stCondLst>
                                            <p:cond delay="0"/>
                                          </p:stCondLst>
                                        </p:cTn>
                                        <p:tgtEl>
                                          <p:spTgt spid="1143828"/>
                                        </p:tgtEl>
                                        <p:attrNameLst>
                                          <p:attrName>style.visibility</p:attrName>
                                        </p:attrNameLst>
                                      </p:cBhvr>
                                      <p:to>
                                        <p:strVal val="visible"/>
                                      </p:to>
                                    </p:set>
                                    <p:animEffect transition="in" filter="wipe(down)">
                                      <p:cBhvr>
                                        <p:cTn id="47" dur="2000"/>
                                        <p:tgtEl>
                                          <p:spTgt spid="114382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43829"/>
                                        </p:tgtEl>
                                        <p:attrNameLst>
                                          <p:attrName>style.visibility</p:attrName>
                                        </p:attrNameLst>
                                      </p:cBhvr>
                                      <p:to>
                                        <p:strVal val="visible"/>
                                      </p:to>
                                    </p:set>
                                    <p:animEffect transition="in" filter="wipe(left)">
                                      <p:cBhvr>
                                        <p:cTn id="50" dur="2000"/>
                                        <p:tgtEl>
                                          <p:spTgt spid="114382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143830"/>
                                        </p:tgtEl>
                                        <p:attrNameLst>
                                          <p:attrName>style.visibility</p:attrName>
                                        </p:attrNameLst>
                                      </p:cBhvr>
                                      <p:to>
                                        <p:strVal val="visible"/>
                                      </p:to>
                                    </p:set>
                                    <p:animEffect transition="in" filter="wipe(left)">
                                      <p:cBhvr>
                                        <p:cTn id="53" dur="2000"/>
                                        <p:tgtEl>
                                          <p:spTgt spid="1143830"/>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143810">
                                            <p:txEl>
                                              <p:pRg st="4" end="4"/>
                                            </p:txEl>
                                          </p:spTgt>
                                        </p:tgtEl>
                                        <p:attrNameLst>
                                          <p:attrName>style.visibility</p:attrName>
                                        </p:attrNameLst>
                                      </p:cBhvr>
                                      <p:to>
                                        <p:strVal val="visible"/>
                                      </p:to>
                                    </p:set>
                                    <p:anim calcmode="lin" valueType="num">
                                      <p:cBhvr additive="base">
                                        <p:cTn id="58" dur="500" fill="hold"/>
                                        <p:tgtEl>
                                          <p:spTgt spid="1143810">
                                            <p:txEl>
                                              <p:pRg st="4" end="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14381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827" grpId="0" animBg="1"/>
      <p:bldP spid="1143828" grpId="0" animBg="1"/>
      <p:bldP spid="1143829" grpId="0" animBg="1"/>
      <p:bldP spid="114383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Nuclear fission and nuclear fusion </a:t>
            </a:r>
          </a:p>
          <a:p>
            <a:pPr>
              <a:spcBef>
                <a:spcPts val="4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As the fusion progresses                                                     different elements evolve,                                                    and therefore different                                                      fusion reactions occur.</a:t>
            </a:r>
          </a:p>
          <a:p>
            <a:pPr>
              <a:spcBef>
                <a:spcPts val="4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At the same time, the                                                                                    mass of the star                                                                                         decreases a bit                                                                         according to </a:t>
            </a:r>
            <a:r>
              <a:rPr lang="en-US" sz="2400" i="1" dirty="0">
                <a:solidFill>
                  <a:srgbClr val="000000"/>
                </a:solidFill>
                <a:latin typeface="+mn-lt"/>
                <a:cs typeface="Times New Roman" pitchFamily="18" charset="0"/>
              </a:rPr>
              <a:t>E</a:t>
            </a:r>
            <a:r>
              <a:rPr lang="en-US" sz="2400" dirty="0">
                <a:solidFill>
                  <a:srgbClr val="000000"/>
                </a:solidFill>
                <a:latin typeface="+mn-lt"/>
                <a:cs typeface="Times New Roman" pitchFamily="18" charset="0"/>
              </a:rPr>
              <a:t> = </a:t>
            </a:r>
            <a:r>
              <a:rPr lang="en-US" sz="2400" i="1" dirty="0">
                <a:solidFill>
                  <a:srgbClr val="000000"/>
                </a:solidFill>
                <a:latin typeface="+mn-lt"/>
                <a:cs typeface="Times New Roman" pitchFamily="18" charset="0"/>
              </a:rPr>
              <a:t>mc</a:t>
            </a:r>
            <a:r>
              <a:rPr lang="en-US" sz="2400" baseline="30000" dirty="0">
                <a:solidFill>
                  <a:srgbClr val="000000"/>
                </a:solidFill>
                <a:latin typeface="+mn-lt"/>
                <a:cs typeface="Times New Roman" pitchFamily="18" charset="0"/>
              </a:rPr>
              <a:t>2</a:t>
            </a:r>
            <a:r>
              <a:rPr lang="en-US" sz="2400" dirty="0">
                <a:solidFill>
                  <a:srgbClr val="000000"/>
                </a:solidFill>
                <a:latin typeface="+mn-lt"/>
                <a:cs typeface="Times New Roman" pitchFamily="18" charset="0"/>
              </a:rPr>
              <a:t>.</a:t>
            </a:r>
          </a:p>
          <a:p>
            <a:pPr>
              <a:spcBef>
                <a:spcPts val="4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As a result, a new                                                                                    equilibrium is </a:t>
            </a:r>
            <a:r>
              <a:rPr lang="en-US" sz="2400" dirty="0" err="1">
                <a:solidFill>
                  <a:srgbClr val="000000"/>
                </a:solidFill>
                <a:latin typeface="+mn-lt"/>
                <a:cs typeface="Times New Roman" pitchFamily="18" charset="0"/>
              </a:rPr>
              <a:t>estab</a:t>
            </a:r>
            <a:r>
              <a:rPr lang="en-US" sz="2400" dirty="0">
                <a:solidFill>
                  <a:srgbClr val="000000"/>
                </a:solidFill>
                <a:latin typeface="+mn-lt"/>
                <a:cs typeface="Times New Roman" pitchFamily="18" charset="0"/>
              </a:rPr>
              <a:t>-                                                                                    </a:t>
            </a:r>
            <a:r>
              <a:rPr lang="en-US" sz="2400" dirty="0" err="1">
                <a:solidFill>
                  <a:srgbClr val="000000"/>
                </a:solidFill>
                <a:latin typeface="+mn-lt"/>
                <a:cs typeface="Times New Roman" pitchFamily="18" charset="0"/>
              </a:rPr>
              <a:t>lished</a:t>
            </a:r>
            <a:r>
              <a:rPr lang="en-US" sz="2400" dirty="0">
                <a:solidFill>
                  <a:srgbClr val="000000"/>
                </a:solidFill>
                <a:latin typeface="+mn-lt"/>
                <a:cs typeface="Times New Roman" pitchFamily="18" charset="0"/>
              </a:rPr>
              <a:t> between gravity                                                                             and the radiation pressure                                                                                 and the star grows.</a:t>
            </a:r>
          </a:p>
        </p:txBody>
      </p:sp>
      <p:sp>
        <p:nvSpPr>
          <p:cNvPr id="41987" name="Rectangle 3"/>
          <p:cNvSpPr>
            <a:spLocks noGrp="1" noChangeArrowheads="1"/>
          </p:cNvSpPr>
          <p:nvPr>
            <p:ph type="ctrTitle"/>
          </p:nvPr>
        </p:nvSpPr>
        <p:spPr>
          <a:xfrm>
            <a:off x="685800" y="533400"/>
            <a:ext cx="8162925"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pic>
        <p:nvPicPr>
          <p:cNvPr id="1145869" name="Picture 13"/>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4819656" y="2578559"/>
            <a:ext cx="3648075" cy="36004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5858">
                                            <p:txEl>
                                              <p:pRg st="1" end="1"/>
                                            </p:txEl>
                                          </p:spTgt>
                                        </p:tgtEl>
                                        <p:attrNameLst>
                                          <p:attrName>style.visibility</p:attrName>
                                        </p:attrNameLst>
                                      </p:cBhvr>
                                      <p:to>
                                        <p:strVal val="visible"/>
                                      </p:to>
                                    </p:set>
                                    <p:anim calcmode="lin" valueType="num">
                                      <p:cBhvr additive="base">
                                        <p:cTn id="7" dur="500" fill="hold"/>
                                        <p:tgtEl>
                                          <p:spTgt spid="11458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58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45858">
                                            <p:txEl>
                                              <p:pRg st="2" end="2"/>
                                            </p:txEl>
                                          </p:spTgt>
                                        </p:tgtEl>
                                        <p:attrNameLst>
                                          <p:attrName>style.visibility</p:attrName>
                                        </p:attrNameLst>
                                      </p:cBhvr>
                                      <p:to>
                                        <p:strVal val="visible"/>
                                      </p:to>
                                    </p:set>
                                    <p:anim calcmode="lin" valueType="num">
                                      <p:cBhvr additive="base">
                                        <p:cTn id="13" dur="500" fill="hold"/>
                                        <p:tgtEl>
                                          <p:spTgt spid="114585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458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45858">
                                            <p:txEl>
                                              <p:pRg st="3" end="3"/>
                                            </p:txEl>
                                          </p:spTgt>
                                        </p:tgtEl>
                                        <p:attrNameLst>
                                          <p:attrName>style.visibility</p:attrName>
                                        </p:attrNameLst>
                                      </p:cBhvr>
                                      <p:to>
                                        <p:strVal val="visible"/>
                                      </p:to>
                                    </p:set>
                                    <p:anim calcmode="lin" valueType="num">
                                      <p:cBhvr additive="base">
                                        <p:cTn id="19" dur="500" fill="hold"/>
                                        <p:tgtEl>
                                          <p:spTgt spid="114585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458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6" presetClass="emph" presetSubtype="0" decel="50000" fill="hold" nodeType="clickEffect">
                                  <p:stCondLst>
                                    <p:cond delay="0"/>
                                  </p:stCondLst>
                                  <p:childTnLst>
                                    <p:animScale>
                                      <p:cBhvr>
                                        <p:cTn id="24" dur="3000" fill="hold"/>
                                        <p:tgtEl>
                                          <p:spTgt spid="1145869"/>
                                        </p:tgtEl>
                                      </p:cBhvr>
                                      <p:by x="150000" y="150000"/>
                                    </p:animScale>
                                  </p:childTnLst>
                                  <p:subTnLst>
                                    <p:audio>
                                      <p:cMediaNode>
                                        <p:cTn display="0" masterRel="sameClick">
                                          <p:stCondLst>
                                            <p:cond evt="begin" delay="0">
                                              <p:tn val="23"/>
                                            </p:cond>
                                          </p:stCondLst>
                                          <p:endCondLst>
                                            <p:cond evt="onStopAudio" delay="0">
                                              <p:tgtEl>
                                                <p:sldTgt/>
                                              </p:tgtEl>
                                            </p:cond>
                                          </p:endCondLst>
                                        </p:cTn>
                                        <p:tgtEl>
                                          <p:sndTgt r:embed="rId5" name="stretc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marL="625475" indent="-625475" eaLnBrk="0" hangingPunct="0">
              <a:spcBef>
                <a:spcPct val="20000"/>
              </a:spcBef>
              <a:defRPr/>
            </a:pPr>
            <a:r>
              <a:rPr lang="en-US" altLang="en-US" sz="2400" b="1" dirty="0">
                <a:solidFill>
                  <a:srgbClr val="000000"/>
                </a:solidFill>
                <a:latin typeface="+mn-lt"/>
                <a:ea typeface="Segoe UI" pitchFamily="34" charset="0"/>
                <a:cs typeface="Arial" charset="0"/>
              </a:rPr>
              <a:t>Theory of knowledge: </a:t>
            </a:r>
          </a:p>
          <a:p>
            <a:pPr marL="625475" indent="-625475" eaLnBrk="0" hangingPunct="0">
              <a:spcBef>
                <a:spcPct val="20000"/>
              </a:spcBef>
              <a:defRPr/>
            </a:pPr>
            <a:r>
              <a:rPr lang="en-US" altLang="en-US" sz="2400" dirty="0">
                <a:solidFill>
                  <a:srgbClr val="000000"/>
                </a:solidFill>
                <a:latin typeface="+mn-lt"/>
                <a:ea typeface="Segoe UI" pitchFamily="34" charset="0"/>
                <a:cs typeface="Arial" charset="0"/>
              </a:rPr>
              <a:t>• The acceptance that mass and energy are equivalent was a major paradigm shift in physics. How have other paradigm shifts changed the direction of science? Have there been similar paradigm shifts in other areas of knowledge? </a:t>
            </a:r>
          </a:p>
          <a:p>
            <a:pPr marL="625475" indent="-625475" eaLnBrk="0" hangingPunct="0">
              <a:spcBef>
                <a:spcPct val="20000"/>
              </a:spcBef>
              <a:defRPr/>
            </a:pPr>
            <a:r>
              <a:rPr lang="en-US" altLang="en-US" sz="2400" b="1" dirty="0">
                <a:solidFill>
                  <a:srgbClr val="000000"/>
                </a:solidFill>
                <a:latin typeface="+mn-lt"/>
                <a:ea typeface="Segoe UI" pitchFamily="34" charset="0"/>
                <a:cs typeface="Arial" charset="0"/>
              </a:rPr>
              <a:t>Utilization:</a:t>
            </a:r>
            <a:r>
              <a:rPr lang="en-US" altLang="en-US" sz="2400" dirty="0">
                <a:solidFill>
                  <a:srgbClr val="000000"/>
                </a:solidFill>
                <a:latin typeface="+mn-lt"/>
                <a:ea typeface="Segoe UI" pitchFamily="34" charset="0"/>
                <a:cs typeface="Arial" charset="0"/>
              </a:rPr>
              <a:t> </a:t>
            </a:r>
          </a:p>
          <a:p>
            <a:pPr marL="625475" indent="-625475" eaLnBrk="0" hangingPunct="0">
              <a:spcBef>
                <a:spcPct val="20000"/>
              </a:spcBef>
              <a:defRPr/>
            </a:pPr>
            <a:r>
              <a:rPr lang="en-US" altLang="en-US" sz="2400" dirty="0">
                <a:solidFill>
                  <a:srgbClr val="000000"/>
                </a:solidFill>
                <a:latin typeface="+mn-lt"/>
                <a:ea typeface="Segoe UI" pitchFamily="34" charset="0"/>
                <a:cs typeface="Arial" charset="0"/>
              </a:rPr>
              <a:t>• Our understanding of the </a:t>
            </a:r>
            <a:r>
              <a:rPr lang="en-US" altLang="en-US" sz="2400" dirty="0" err="1">
                <a:solidFill>
                  <a:srgbClr val="000000"/>
                </a:solidFill>
                <a:latin typeface="+mn-lt"/>
                <a:ea typeface="Segoe UI" pitchFamily="34" charset="0"/>
                <a:cs typeface="Arial" charset="0"/>
              </a:rPr>
              <a:t>energetics</a:t>
            </a:r>
            <a:r>
              <a:rPr lang="en-US" altLang="en-US" sz="2400" dirty="0">
                <a:solidFill>
                  <a:srgbClr val="000000"/>
                </a:solidFill>
                <a:latin typeface="+mn-lt"/>
                <a:ea typeface="Segoe UI" pitchFamily="34" charset="0"/>
                <a:cs typeface="Arial" charset="0"/>
              </a:rPr>
              <a:t> of the nucleus has led to ways to produce electricity from nuclei but also to the development of very destructive weapons </a:t>
            </a:r>
          </a:p>
          <a:p>
            <a:pPr marL="625475" indent="-625475" eaLnBrk="0" hangingPunct="0">
              <a:spcBef>
                <a:spcPct val="20000"/>
              </a:spcBef>
              <a:defRPr/>
            </a:pPr>
            <a:r>
              <a:rPr lang="en-US" altLang="en-US" sz="2400" dirty="0">
                <a:solidFill>
                  <a:srgbClr val="000000"/>
                </a:solidFill>
                <a:latin typeface="+mn-lt"/>
                <a:ea typeface="Segoe UI" pitchFamily="34" charset="0"/>
                <a:cs typeface="Arial" charset="0"/>
              </a:rPr>
              <a:t>• The chemistry of nuclear reactions (see Chemistry option sub-topics C.3 and C.7) </a:t>
            </a:r>
          </a:p>
        </p:txBody>
      </p:sp>
      <p:sp>
        <p:nvSpPr>
          <p:cNvPr id="5123" name="Rectangle 118"/>
          <p:cNvSpPr>
            <a:spLocks noGrp="1" noChangeArrowheads="1"/>
          </p:cNvSpPr>
          <p:nvPr>
            <p:ph type="ctrTitle"/>
          </p:nvPr>
        </p:nvSpPr>
        <p:spPr>
          <a:xfrm>
            <a:off x="685800" y="533400"/>
            <a:ext cx="7985125" cy="896938"/>
          </a:xfrm>
        </p:spPr>
        <p:txBody>
          <a:bodyPr/>
          <a:lstStyle/>
          <a:p>
            <a:pPr algn="l" eaLnBrk="1" hangingPunct="1"/>
            <a:r>
              <a:rPr lang="en-US" altLang="en-US" sz="2800" b="1"/>
              <a:t>Topic 7: Atomic, nuclear and particle physics</a:t>
            </a:r>
            <a:br>
              <a:rPr lang="en-US" altLang="en-US" sz="2800" b="1"/>
            </a:br>
            <a:r>
              <a:rPr lang="en-US" altLang="en-US" sz="2800">
                <a:solidFill>
                  <a:schemeClr val="tx1"/>
                </a:solidFill>
              </a:rPr>
              <a:t>7.2 – Nuclear reactions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Nuclear fission and nuclear fusion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As the star evolves along the fusion side of the </a:t>
            </a:r>
            <a:r>
              <a:rPr lang="en-US" sz="2400" i="1" dirty="0" err="1">
                <a:solidFill>
                  <a:srgbClr val="000000"/>
                </a:solidFill>
                <a:latin typeface="+mn-lt"/>
                <a:cs typeface="Times New Roman" pitchFamily="18" charset="0"/>
              </a:rPr>
              <a:t>E</a:t>
            </a:r>
            <a:r>
              <a:rPr lang="en-US" sz="2400" i="1" baseline="-25000" dirty="0" err="1">
                <a:solidFill>
                  <a:srgbClr val="000000"/>
                </a:solidFill>
                <a:latin typeface="+mn-lt"/>
                <a:cs typeface="Times New Roman" pitchFamily="18" charset="0"/>
              </a:rPr>
              <a:t>b</a:t>
            </a:r>
            <a:r>
              <a:rPr lang="en-US" sz="2400" i="1" baseline="-25000" dirty="0">
                <a:solidFill>
                  <a:srgbClr val="000000"/>
                </a:solidFill>
                <a:latin typeface="+mn-lt"/>
                <a:cs typeface="Times New Roman" pitchFamily="18" charset="0"/>
              </a:rPr>
              <a:t> </a:t>
            </a:r>
            <a:r>
              <a:rPr lang="en-US" sz="2400" i="1" dirty="0">
                <a:solidFill>
                  <a:srgbClr val="000000"/>
                </a:solidFill>
                <a:latin typeface="+mn-lt"/>
                <a:cs typeface="Times New Roman" pitchFamily="18" charset="0"/>
              </a:rPr>
              <a:t>/ A </a:t>
            </a:r>
            <a:r>
              <a:rPr lang="en-US" sz="2400" dirty="0">
                <a:solidFill>
                  <a:srgbClr val="000000"/>
                </a:solidFill>
                <a:latin typeface="+mn-lt"/>
                <a:cs typeface="Times New Roman" pitchFamily="18" charset="0"/>
              </a:rPr>
              <a:t>curve, it slowly runs out of fuel to fuse and gravity again wins out.</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The star begins to shrink.</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For a star with the mass                                                                                of the Sun, the shrinking                                                            will eventually stop and                                                                          the sun will become a                                                              </a:t>
            </a:r>
            <a:r>
              <a:rPr lang="en-US" sz="2400" b="1" dirty="0">
                <a:solidFill>
                  <a:srgbClr val="000000"/>
                </a:solidFill>
                <a:latin typeface="+mn-lt"/>
                <a:cs typeface="Times New Roman" pitchFamily="18" charset="0"/>
              </a:rPr>
              <a:t>white dwarf</a:t>
            </a:r>
            <a:r>
              <a:rPr lang="en-US" sz="2400" dirty="0">
                <a:solidFill>
                  <a:srgbClr val="000000"/>
                </a:solidFill>
                <a:latin typeface="+mn-lt"/>
                <a:cs typeface="Times New Roman" pitchFamily="18" charset="0"/>
              </a:rPr>
              <a:t> and slowly                                                                               cool down.</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Gravity will not be strong                                                      enough to fuse any more of the nuclei.</a:t>
            </a:r>
          </a:p>
        </p:txBody>
      </p:sp>
      <p:sp>
        <p:nvSpPr>
          <p:cNvPr id="43011" name="Rectangle 3"/>
          <p:cNvSpPr>
            <a:spLocks noGrp="1" noChangeArrowheads="1"/>
          </p:cNvSpPr>
          <p:nvPr>
            <p:ph type="ctrTitle"/>
          </p:nvPr>
        </p:nvSpPr>
        <p:spPr>
          <a:xfrm>
            <a:off x="685800" y="533400"/>
            <a:ext cx="8078788"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pic>
        <p:nvPicPr>
          <p:cNvPr id="1147908" name="Picture 4"/>
          <p:cNvPicPr>
            <a:picLocks noChangeAspect="1" noChangeArrowheads="1"/>
          </p:cNvPicPr>
          <p:nvPr/>
        </p:nvPicPr>
        <p:blipFill>
          <a:blip r:embed="rId7" cstate="print">
            <a:clrChange>
              <a:clrFrom>
                <a:srgbClr val="000000"/>
              </a:clrFrom>
              <a:clrTo>
                <a:srgbClr val="000000">
                  <a:alpha val="0"/>
                </a:srgbClr>
              </a:clrTo>
            </a:clrChange>
          </a:blip>
          <a:srcRect/>
          <a:stretch>
            <a:fillRect/>
          </a:stretch>
        </p:blipFill>
        <p:spPr bwMode="auto">
          <a:xfrm>
            <a:off x="4389438" y="2794000"/>
            <a:ext cx="3648075" cy="3600450"/>
          </a:xfrm>
          <a:prstGeom prst="rect">
            <a:avLst/>
          </a:prstGeom>
          <a:noFill/>
          <a:ln w="9525">
            <a:noFill/>
            <a:miter lim="800000"/>
            <a:headEnd/>
            <a:tailEnd/>
          </a:ln>
        </p:spPr>
      </p:pic>
      <p:pic>
        <p:nvPicPr>
          <p:cNvPr id="43013" name="Picture 6"/>
          <p:cNvPicPr>
            <a:picLocks noChangeAspect="1" noChangeArrowheads="1"/>
          </p:cNvPicPr>
          <p:nvPr/>
        </p:nvPicPr>
        <p:blipFill>
          <a:blip r:embed="rId8" cstate="print"/>
          <a:srcRect/>
          <a:stretch>
            <a:fillRect/>
          </a:stretch>
        </p:blipFill>
        <p:spPr bwMode="auto">
          <a:xfrm>
            <a:off x="7519990" y="2833688"/>
            <a:ext cx="1522412" cy="3575050"/>
          </a:xfrm>
          <a:prstGeom prst="rect">
            <a:avLst/>
          </a:prstGeom>
          <a:ln>
            <a:noFill/>
          </a:ln>
          <a:effectLst>
            <a:outerShdw blurRad="292100" dist="139700" dir="2700000" algn="tl" rotWithShape="0">
              <a:srgbClr val="333333">
                <a:alpha val="65000"/>
              </a:srgbClr>
            </a:outerShdw>
          </a:effectLst>
        </p:spPr>
      </p:pic>
      <p:grpSp>
        <p:nvGrpSpPr>
          <p:cNvPr id="2" name="Group 9"/>
          <p:cNvGrpSpPr>
            <a:grpSpLocks/>
          </p:cNvGrpSpPr>
          <p:nvPr/>
        </p:nvGrpSpPr>
        <p:grpSpPr bwMode="auto">
          <a:xfrm>
            <a:off x="7554915" y="3511550"/>
            <a:ext cx="323850" cy="2473325"/>
            <a:chOff x="4823" y="2504"/>
            <a:chExt cx="204" cy="1558"/>
          </a:xfrm>
        </p:grpSpPr>
        <p:sp>
          <p:nvSpPr>
            <p:cNvPr id="43015" name="Freeform 7"/>
            <p:cNvSpPr>
              <a:spLocks/>
            </p:cNvSpPr>
            <p:nvPr/>
          </p:nvSpPr>
          <p:spPr bwMode="auto">
            <a:xfrm>
              <a:off x="4823" y="2524"/>
              <a:ext cx="172" cy="1538"/>
            </a:xfrm>
            <a:custGeom>
              <a:avLst/>
              <a:gdLst>
                <a:gd name="T0" fmla="*/ 5 w 172"/>
                <a:gd name="T1" fmla="*/ 1538 h 1538"/>
                <a:gd name="T2" fmla="*/ 28 w 172"/>
                <a:gd name="T3" fmla="*/ 364 h 1538"/>
                <a:gd name="T4" fmla="*/ 172 w 172"/>
                <a:gd name="T5" fmla="*/ 0 h 1538"/>
                <a:gd name="T6" fmla="*/ 0 60000 65536"/>
                <a:gd name="T7" fmla="*/ 0 60000 65536"/>
                <a:gd name="T8" fmla="*/ 0 60000 65536"/>
                <a:gd name="T9" fmla="*/ 0 w 172"/>
                <a:gd name="T10" fmla="*/ 0 h 1538"/>
                <a:gd name="T11" fmla="*/ 172 w 172"/>
                <a:gd name="T12" fmla="*/ 1538 h 1538"/>
              </a:gdLst>
              <a:ahLst/>
              <a:cxnLst>
                <a:cxn ang="T6">
                  <a:pos x="T0" y="T1"/>
                </a:cxn>
                <a:cxn ang="T7">
                  <a:pos x="T2" y="T3"/>
                </a:cxn>
                <a:cxn ang="T8">
                  <a:pos x="T4" y="T5"/>
                </a:cxn>
              </a:cxnLst>
              <a:rect l="T9" t="T10" r="T11" b="T12"/>
              <a:pathLst>
                <a:path w="172" h="1538">
                  <a:moveTo>
                    <a:pt x="5" y="1538"/>
                  </a:moveTo>
                  <a:cubicBezTo>
                    <a:pt x="2" y="1079"/>
                    <a:pt x="0" y="620"/>
                    <a:pt x="28" y="364"/>
                  </a:cubicBezTo>
                  <a:cubicBezTo>
                    <a:pt x="56" y="108"/>
                    <a:pt x="114" y="54"/>
                    <a:pt x="172" y="0"/>
                  </a:cubicBezTo>
                </a:path>
              </a:pathLst>
            </a:custGeom>
            <a:noFill/>
            <a:ln w="76200" cmpd="sng">
              <a:solidFill>
                <a:srgbClr val="008000">
                  <a:alpha val="43137"/>
                </a:srgbClr>
              </a:solidFill>
              <a:round/>
              <a:headEnd/>
              <a:tailEnd/>
            </a:ln>
          </p:spPr>
          <p:txBody>
            <a:bodyPr/>
            <a:lstStyle/>
            <a:p>
              <a:endParaRPr lang="en-US"/>
            </a:p>
          </p:txBody>
        </p:sp>
        <p:sp>
          <p:nvSpPr>
            <p:cNvPr id="43016" name="Freeform 8"/>
            <p:cNvSpPr>
              <a:spLocks/>
            </p:cNvSpPr>
            <p:nvPr/>
          </p:nvSpPr>
          <p:spPr bwMode="auto">
            <a:xfrm>
              <a:off x="4855" y="2504"/>
              <a:ext cx="172" cy="1538"/>
            </a:xfrm>
            <a:custGeom>
              <a:avLst/>
              <a:gdLst>
                <a:gd name="T0" fmla="*/ 5 w 172"/>
                <a:gd name="T1" fmla="*/ 1538 h 1538"/>
                <a:gd name="T2" fmla="*/ 28 w 172"/>
                <a:gd name="T3" fmla="*/ 364 h 1538"/>
                <a:gd name="T4" fmla="*/ 172 w 172"/>
                <a:gd name="T5" fmla="*/ 0 h 1538"/>
                <a:gd name="T6" fmla="*/ 0 60000 65536"/>
                <a:gd name="T7" fmla="*/ 0 60000 65536"/>
                <a:gd name="T8" fmla="*/ 0 60000 65536"/>
                <a:gd name="T9" fmla="*/ 0 w 172"/>
                <a:gd name="T10" fmla="*/ 0 h 1538"/>
                <a:gd name="T11" fmla="*/ 172 w 172"/>
                <a:gd name="T12" fmla="*/ 1538 h 1538"/>
              </a:gdLst>
              <a:ahLst/>
              <a:cxnLst>
                <a:cxn ang="T6">
                  <a:pos x="T0" y="T1"/>
                </a:cxn>
                <a:cxn ang="T7">
                  <a:pos x="T2" y="T3"/>
                </a:cxn>
                <a:cxn ang="T8">
                  <a:pos x="T4" y="T5"/>
                </a:cxn>
              </a:cxnLst>
              <a:rect l="T9" t="T10" r="T11" b="T12"/>
              <a:pathLst>
                <a:path w="172" h="1538">
                  <a:moveTo>
                    <a:pt x="5" y="1538"/>
                  </a:moveTo>
                  <a:cubicBezTo>
                    <a:pt x="2" y="1079"/>
                    <a:pt x="0" y="620"/>
                    <a:pt x="28" y="364"/>
                  </a:cubicBezTo>
                  <a:cubicBezTo>
                    <a:pt x="56" y="108"/>
                    <a:pt x="114" y="54"/>
                    <a:pt x="172" y="0"/>
                  </a:cubicBezTo>
                </a:path>
              </a:pathLst>
            </a:custGeom>
            <a:noFill/>
            <a:ln w="76200" cmpd="sng">
              <a:solidFill>
                <a:srgbClr val="008000">
                  <a:alpha val="43137"/>
                </a:srgbClr>
              </a:solidFill>
              <a:round/>
              <a:headEn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7906">
                                            <p:txEl>
                                              <p:pRg st="1" end="1"/>
                                            </p:txEl>
                                          </p:spTgt>
                                        </p:tgtEl>
                                        <p:attrNameLst>
                                          <p:attrName>style.visibility</p:attrName>
                                        </p:attrNameLst>
                                      </p:cBhvr>
                                      <p:to>
                                        <p:strVal val="visible"/>
                                      </p:to>
                                    </p:set>
                                    <p:anim calcmode="lin" valueType="num">
                                      <p:cBhvr additive="base">
                                        <p:cTn id="7" dur="500" fill="hold"/>
                                        <p:tgtEl>
                                          <p:spTgt spid="11479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79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43013"/>
                                        </p:tgtEl>
                                        <p:attrNameLst>
                                          <p:attrName>style.visibility</p:attrName>
                                        </p:attrNameLst>
                                      </p:cBhvr>
                                      <p:to>
                                        <p:strVal val="visible"/>
                                      </p:to>
                                    </p:set>
                                    <p:anim calcmode="lin" valueType="num">
                                      <p:cBhvr>
                                        <p:cTn id="11" dur="500" fill="hold"/>
                                        <p:tgtEl>
                                          <p:spTgt spid="43013"/>
                                        </p:tgtEl>
                                        <p:attrNameLst>
                                          <p:attrName>ppt_w</p:attrName>
                                        </p:attrNameLst>
                                      </p:cBhvr>
                                      <p:tavLst>
                                        <p:tav tm="0">
                                          <p:val>
                                            <p:fltVal val="0"/>
                                          </p:val>
                                        </p:tav>
                                        <p:tav tm="100000">
                                          <p:val>
                                            <p:strVal val="#ppt_w"/>
                                          </p:val>
                                        </p:tav>
                                      </p:tavLst>
                                    </p:anim>
                                    <p:anim calcmode="lin" valueType="num">
                                      <p:cBhvr>
                                        <p:cTn id="12" dur="500" fill="hold"/>
                                        <p:tgtEl>
                                          <p:spTgt spid="43013"/>
                                        </p:tgtEl>
                                        <p:attrNameLst>
                                          <p:attrName>ppt_h</p:attrName>
                                        </p:attrNameLst>
                                      </p:cBhvr>
                                      <p:tavLst>
                                        <p:tav tm="0">
                                          <p:val>
                                            <p:fltVal val="0"/>
                                          </p:val>
                                        </p:tav>
                                        <p:tav tm="100000">
                                          <p:val>
                                            <p:strVal val="#ppt_h"/>
                                          </p:val>
                                        </p:tav>
                                      </p:tavLst>
                                    </p:anim>
                                    <p:animEffect transition="in" filter="fade">
                                      <p:cBhvr>
                                        <p:cTn id="13" dur="500"/>
                                        <p:tgtEl>
                                          <p:spTgt spid="430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20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5" name="chimes.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47906">
                                            <p:txEl>
                                              <p:pRg st="2" end="2"/>
                                            </p:txEl>
                                          </p:spTgt>
                                        </p:tgtEl>
                                        <p:attrNameLst>
                                          <p:attrName>style.visibility</p:attrName>
                                        </p:attrNameLst>
                                      </p:cBhvr>
                                      <p:to>
                                        <p:strVal val="visible"/>
                                      </p:to>
                                    </p:set>
                                    <p:anim calcmode="lin" valueType="num">
                                      <p:cBhvr additive="base">
                                        <p:cTn id="23" dur="500" fill="hold"/>
                                        <p:tgtEl>
                                          <p:spTgt spid="114790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479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3000" fill="hold"/>
                                        <p:tgtEl>
                                          <p:spTgt spid="1147908"/>
                                        </p:tgtEl>
                                      </p:cBhvr>
                                      <p:by x="50000" y="50000"/>
                                    </p:animScale>
                                  </p:childTnLst>
                                  <p:subTnLst>
                                    <p:audio>
                                      <p:cMediaNode>
                                        <p:cTn display="0" masterRel="sameClick">
                                          <p:stCondLst>
                                            <p:cond evt="begin" delay="0">
                                              <p:tn val="27"/>
                                            </p:cond>
                                          </p:stCondLst>
                                          <p:endCondLst>
                                            <p:cond evt="onStopAudio" delay="0">
                                              <p:tgtEl>
                                                <p:sldTgt/>
                                              </p:tgtEl>
                                            </p:cond>
                                          </p:endCondLst>
                                        </p:cTn>
                                        <p:tgtEl>
                                          <p:sndTgt r:embed="rId6" name="stretch.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47906">
                                            <p:txEl>
                                              <p:pRg st="3" end="3"/>
                                            </p:txEl>
                                          </p:spTgt>
                                        </p:tgtEl>
                                        <p:attrNameLst>
                                          <p:attrName>style.visibility</p:attrName>
                                        </p:attrNameLst>
                                      </p:cBhvr>
                                      <p:to>
                                        <p:strVal val="visible"/>
                                      </p:to>
                                    </p:set>
                                    <p:anim calcmode="lin" valueType="num">
                                      <p:cBhvr additive="base">
                                        <p:cTn id="33" dur="500" fill="hold"/>
                                        <p:tgtEl>
                                          <p:spTgt spid="114790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479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47906">
                                            <p:txEl>
                                              <p:pRg st="4" end="4"/>
                                            </p:txEl>
                                          </p:spTgt>
                                        </p:tgtEl>
                                        <p:attrNameLst>
                                          <p:attrName>style.visibility</p:attrName>
                                        </p:attrNameLst>
                                      </p:cBhvr>
                                      <p:to>
                                        <p:strVal val="visible"/>
                                      </p:to>
                                    </p:set>
                                    <p:anim calcmode="lin" valueType="num">
                                      <p:cBhvr additive="base">
                                        <p:cTn id="39" dur="500" fill="hold"/>
                                        <p:tgtEl>
                                          <p:spTgt spid="1147906">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479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682625" y="5964702"/>
            <a:ext cx="7764463" cy="893298"/>
          </a:xfrm>
          <a:prstGeom prst="rect">
            <a:avLst/>
          </a:prstGeom>
          <a:solidFill>
            <a:srgbClr val="FFCCCC"/>
          </a:solidFill>
          <a:ln w="9525">
            <a:noFill/>
            <a:miter lim="800000"/>
            <a:headEnd/>
            <a:tailEnd/>
          </a:ln>
        </p:spPr>
        <p:txBody>
          <a:bodyPr/>
          <a:lstStyle/>
          <a:p>
            <a:pPr>
              <a:spcBef>
                <a:spcPct val="20000"/>
              </a:spcBef>
              <a:defRPr/>
            </a:pPr>
            <a:r>
              <a:rPr lang="en-US" sz="2400" b="1" i="1" dirty="0">
                <a:latin typeface="+mn-lt"/>
              </a:rPr>
              <a:t>FYI</a:t>
            </a:r>
          </a:p>
          <a:p>
            <a:pPr>
              <a:spcBef>
                <a:spcPct val="20000"/>
              </a:spcBef>
              <a:defRPr/>
            </a:pPr>
            <a:r>
              <a:rPr lang="en-US" sz="2400" b="1" dirty="0">
                <a:latin typeface="+mn-lt"/>
                <a:sym typeface="Symbol" pitchFamily="18" charset="2"/>
              </a:rPr>
              <a:t></a:t>
            </a:r>
            <a:r>
              <a:rPr lang="en-US" sz="2400" dirty="0">
                <a:latin typeface="+mn-lt"/>
                <a:sym typeface="Symbol" pitchFamily="18" charset="2"/>
              </a:rPr>
              <a:t>Where do the elements above iron come from?</a:t>
            </a:r>
          </a:p>
        </p:txBody>
      </p:sp>
      <p:sp>
        <p:nvSpPr>
          <p:cNvPr id="1149954" name="Rectangle 2"/>
          <p:cNvSpPr>
            <a:spLocks noChangeArrowheads="1"/>
          </p:cNvSpPr>
          <p:nvPr/>
        </p:nvSpPr>
        <p:spPr bwMode="auto">
          <a:xfrm>
            <a:off x="685800" y="1549400"/>
            <a:ext cx="7772400" cy="4443437"/>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Nuclear fission and nuclear fusion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For a more massive star, there is enough gravity to fuse the elements all the way up to iron.</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But there can be no more fusion when the star                           is completely iron. Why?</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Since the radiation pressure                                                  now ceases, gravity is no longer                                       balanced and the star collapses                                                 into a </a:t>
            </a:r>
            <a:r>
              <a:rPr lang="en-US" sz="2400" b="1" dirty="0">
                <a:solidFill>
                  <a:srgbClr val="000000"/>
                </a:solidFill>
                <a:latin typeface="+mn-lt"/>
                <a:cs typeface="Times New Roman" pitchFamily="18" charset="0"/>
              </a:rPr>
              <a:t>neutron star</a:t>
            </a:r>
            <a:r>
              <a:rPr lang="en-US" sz="2400" dirty="0">
                <a:solidFill>
                  <a:srgbClr val="000000"/>
                </a:solidFill>
                <a:latin typeface="+mn-lt"/>
                <a:cs typeface="Times New Roman" pitchFamily="18" charset="0"/>
              </a:rPr>
              <a:t>.</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This is called the </a:t>
            </a:r>
            <a:r>
              <a:rPr lang="en-US" sz="2400" b="1" dirty="0">
                <a:solidFill>
                  <a:srgbClr val="000000"/>
                </a:solidFill>
                <a:latin typeface="+mn-lt"/>
                <a:cs typeface="Times New Roman" pitchFamily="18" charset="0"/>
              </a:rPr>
              <a:t>iron                                                   catastrophe</a:t>
            </a:r>
            <a:r>
              <a:rPr lang="en-US" sz="2400" dirty="0">
                <a:solidFill>
                  <a:srgbClr val="000000"/>
                </a:solidFill>
                <a:latin typeface="+mn-lt"/>
                <a:cs typeface="Times New Roman" pitchFamily="18" charset="0"/>
              </a:rPr>
              <a:t>.</a:t>
            </a:r>
          </a:p>
        </p:txBody>
      </p:sp>
      <p:sp>
        <p:nvSpPr>
          <p:cNvPr id="44035" name="Rectangle 3"/>
          <p:cNvSpPr>
            <a:spLocks noGrp="1" noChangeArrowheads="1"/>
          </p:cNvSpPr>
          <p:nvPr>
            <p:ph type="ctrTitle"/>
          </p:nvPr>
        </p:nvSpPr>
        <p:spPr>
          <a:xfrm>
            <a:off x="685800" y="533400"/>
            <a:ext cx="8191500" cy="896938"/>
          </a:xfrm>
          <a:noFill/>
        </p:spPr>
        <p:txBody>
          <a:bodyPr/>
          <a:lstStyle/>
          <a:p>
            <a:pPr algn="l" eaLnBrk="1" hangingPunct="1"/>
            <a:r>
              <a:rPr lang="en-US" altLang="en-US" sz="2800" b="1"/>
              <a:t>Topic 7: Atomic, nuclear and particle physics</a:t>
            </a:r>
            <a:br>
              <a:rPr lang="en-US" altLang="en-US" sz="2800" b="1"/>
            </a:br>
            <a:r>
              <a:rPr lang="en-US" altLang="en-US" sz="2800">
                <a:solidFill>
                  <a:schemeClr val="tx1"/>
                </a:solidFill>
              </a:rPr>
              <a:t>7.2 – Nuclear reactions</a:t>
            </a:r>
            <a:endParaRPr lang="en-US" sz="2800">
              <a:solidFill>
                <a:schemeClr val="tx1"/>
              </a:solidFill>
              <a:latin typeface="Courier New" pitchFamily="49" charset="0"/>
            </a:endParaRPr>
          </a:p>
        </p:txBody>
      </p:sp>
      <p:pic>
        <p:nvPicPr>
          <p:cNvPr id="1149956" name="Picture 4"/>
          <p:cNvPicPr>
            <a:picLocks noChangeAspect="1" noChangeArrowheads="1"/>
          </p:cNvPicPr>
          <p:nvPr/>
        </p:nvPicPr>
        <p:blipFill>
          <a:blip r:embed="rId7" cstate="print">
            <a:clrChange>
              <a:clrFrom>
                <a:srgbClr val="000000"/>
              </a:clrFrom>
              <a:clrTo>
                <a:srgbClr val="000000">
                  <a:alpha val="0"/>
                </a:srgbClr>
              </a:clrTo>
            </a:clrChange>
          </a:blip>
          <a:srcRect/>
          <a:stretch>
            <a:fillRect/>
          </a:stretch>
        </p:blipFill>
        <p:spPr bwMode="auto">
          <a:xfrm>
            <a:off x="5292725" y="3698181"/>
            <a:ext cx="1828800" cy="1804988"/>
          </a:xfrm>
          <a:prstGeom prst="rect">
            <a:avLst/>
          </a:prstGeom>
          <a:noFill/>
          <a:ln w="9525">
            <a:noFill/>
            <a:miter lim="800000"/>
            <a:headEnd/>
            <a:tailEnd/>
          </a:ln>
        </p:spPr>
      </p:pic>
      <p:pic>
        <p:nvPicPr>
          <p:cNvPr id="9" name="Picture 6"/>
          <p:cNvPicPr>
            <a:picLocks noChangeAspect="1" noChangeArrowheads="1"/>
          </p:cNvPicPr>
          <p:nvPr/>
        </p:nvPicPr>
        <p:blipFill>
          <a:blip r:embed="rId8" cstate="print"/>
          <a:srcRect/>
          <a:stretch>
            <a:fillRect/>
          </a:stretch>
        </p:blipFill>
        <p:spPr bwMode="auto">
          <a:xfrm>
            <a:off x="7519990" y="2833688"/>
            <a:ext cx="1522412" cy="3575050"/>
          </a:xfrm>
          <a:prstGeom prst="rect">
            <a:avLst/>
          </a:prstGeom>
          <a:ln>
            <a:noFill/>
          </a:ln>
          <a:effectLst>
            <a:outerShdw blurRad="292100" dist="139700" dir="2700000" algn="tl" rotWithShape="0">
              <a:srgbClr val="333333">
                <a:alpha val="65000"/>
              </a:srgbClr>
            </a:outerShdw>
          </a:effectLst>
        </p:spPr>
      </p:pic>
      <p:grpSp>
        <p:nvGrpSpPr>
          <p:cNvPr id="2" name="Group 12"/>
          <p:cNvGrpSpPr>
            <a:grpSpLocks/>
          </p:cNvGrpSpPr>
          <p:nvPr/>
        </p:nvGrpSpPr>
        <p:grpSpPr bwMode="auto">
          <a:xfrm>
            <a:off x="7537838" y="3304481"/>
            <a:ext cx="1073150" cy="2655888"/>
            <a:chOff x="4828" y="2374"/>
            <a:chExt cx="676" cy="1673"/>
          </a:xfrm>
        </p:grpSpPr>
        <p:sp>
          <p:nvSpPr>
            <p:cNvPr id="44039" name="Freeform 10"/>
            <p:cNvSpPr>
              <a:spLocks/>
            </p:cNvSpPr>
            <p:nvPr/>
          </p:nvSpPr>
          <p:spPr bwMode="auto">
            <a:xfrm>
              <a:off x="4828" y="2380"/>
              <a:ext cx="629" cy="1667"/>
            </a:xfrm>
            <a:custGeom>
              <a:avLst/>
              <a:gdLst>
                <a:gd name="T0" fmla="*/ 0 w 629"/>
                <a:gd name="T1" fmla="*/ 1667 h 1667"/>
                <a:gd name="T2" fmla="*/ 38 w 629"/>
                <a:gd name="T3" fmla="*/ 530 h 1667"/>
                <a:gd name="T4" fmla="*/ 144 w 629"/>
                <a:gd name="T5" fmla="*/ 159 h 1667"/>
                <a:gd name="T6" fmla="*/ 356 w 629"/>
                <a:gd name="T7" fmla="*/ 45 h 1667"/>
                <a:gd name="T8" fmla="*/ 629 w 629"/>
                <a:gd name="T9" fmla="*/ 0 h 1667"/>
                <a:gd name="T10" fmla="*/ 0 60000 65536"/>
                <a:gd name="T11" fmla="*/ 0 60000 65536"/>
                <a:gd name="T12" fmla="*/ 0 60000 65536"/>
                <a:gd name="T13" fmla="*/ 0 60000 65536"/>
                <a:gd name="T14" fmla="*/ 0 60000 65536"/>
                <a:gd name="T15" fmla="*/ 0 w 629"/>
                <a:gd name="T16" fmla="*/ 0 h 1667"/>
                <a:gd name="T17" fmla="*/ 629 w 629"/>
                <a:gd name="T18" fmla="*/ 1667 h 1667"/>
              </a:gdLst>
              <a:ahLst/>
              <a:cxnLst>
                <a:cxn ang="T10">
                  <a:pos x="T0" y="T1"/>
                </a:cxn>
                <a:cxn ang="T11">
                  <a:pos x="T2" y="T3"/>
                </a:cxn>
                <a:cxn ang="T12">
                  <a:pos x="T4" y="T5"/>
                </a:cxn>
                <a:cxn ang="T13">
                  <a:pos x="T6" y="T7"/>
                </a:cxn>
                <a:cxn ang="T14">
                  <a:pos x="T8" y="T9"/>
                </a:cxn>
              </a:cxnLst>
              <a:rect l="T15" t="T16" r="T17" b="T18"/>
              <a:pathLst>
                <a:path w="629" h="1667">
                  <a:moveTo>
                    <a:pt x="0" y="1667"/>
                  </a:moveTo>
                  <a:cubicBezTo>
                    <a:pt x="7" y="1224"/>
                    <a:pt x="14" y="781"/>
                    <a:pt x="38" y="530"/>
                  </a:cubicBezTo>
                  <a:cubicBezTo>
                    <a:pt x="62" y="279"/>
                    <a:pt x="91" y="240"/>
                    <a:pt x="144" y="159"/>
                  </a:cubicBezTo>
                  <a:cubicBezTo>
                    <a:pt x="197" y="78"/>
                    <a:pt x="275" y="72"/>
                    <a:pt x="356" y="45"/>
                  </a:cubicBezTo>
                  <a:cubicBezTo>
                    <a:pt x="437" y="18"/>
                    <a:pt x="533" y="9"/>
                    <a:pt x="629" y="0"/>
                  </a:cubicBezTo>
                </a:path>
              </a:pathLst>
            </a:custGeom>
            <a:noFill/>
            <a:ln w="76200" cmpd="sng">
              <a:solidFill>
                <a:srgbClr val="008000">
                  <a:alpha val="56862"/>
                </a:srgbClr>
              </a:solidFill>
              <a:round/>
              <a:headEnd/>
              <a:tailEnd/>
            </a:ln>
          </p:spPr>
          <p:txBody>
            <a:bodyPr/>
            <a:lstStyle/>
            <a:p>
              <a:endParaRPr lang="en-US"/>
            </a:p>
          </p:txBody>
        </p:sp>
        <p:sp>
          <p:nvSpPr>
            <p:cNvPr id="44040" name="Freeform 11"/>
            <p:cNvSpPr>
              <a:spLocks/>
            </p:cNvSpPr>
            <p:nvPr/>
          </p:nvSpPr>
          <p:spPr bwMode="auto">
            <a:xfrm>
              <a:off x="4875" y="2374"/>
              <a:ext cx="629" cy="1667"/>
            </a:xfrm>
            <a:custGeom>
              <a:avLst/>
              <a:gdLst>
                <a:gd name="T0" fmla="*/ 0 w 629"/>
                <a:gd name="T1" fmla="*/ 1667 h 1667"/>
                <a:gd name="T2" fmla="*/ 38 w 629"/>
                <a:gd name="T3" fmla="*/ 530 h 1667"/>
                <a:gd name="T4" fmla="*/ 144 w 629"/>
                <a:gd name="T5" fmla="*/ 159 h 1667"/>
                <a:gd name="T6" fmla="*/ 356 w 629"/>
                <a:gd name="T7" fmla="*/ 45 h 1667"/>
                <a:gd name="T8" fmla="*/ 629 w 629"/>
                <a:gd name="T9" fmla="*/ 0 h 1667"/>
                <a:gd name="T10" fmla="*/ 0 60000 65536"/>
                <a:gd name="T11" fmla="*/ 0 60000 65536"/>
                <a:gd name="T12" fmla="*/ 0 60000 65536"/>
                <a:gd name="T13" fmla="*/ 0 60000 65536"/>
                <a:gd name="T14" fmla="*/ 0 60000 65536"/>
                <a:gd name="T15" fmla="*/ 0 w 629"/>
                <a:gd name="T16" fmla="*/ 0 h 1667"/>
                <a:gd name="T17" fmla="*/ 629 w 629"/>
                <a:gd name="T18" fmla="*/ 1667 h 1667"/>
              </a:gdLst>
              <a:ahLst/>
              <a:cxnLst>
                <a:cxn ang="T10">
                  <a:pos x="T0" y="T1"/>
                </a:cxn>
                <a:cxn ang="T11">
                  <a:pos x="T2" y="T3"/>
                </a:cxn>
                <a:cxn ang="T12">
                  <a:pos x="T4" y="T5"/>
                </a:cxn>
                <a:cxn ang="T13">
                  <a:pos x="T6" y="T7"/>
                </a:cxn>
                <a:cxn ang="T14">
                  <a:pos x="T8" y="T9"/>
                </a:cxn>
              </a:cxnLst>
              <a:rect l="T15" t="T16" r="T17" b="T18"/>
              <a:pathLst>
                <a:path w="629" h="1667">
                  <a:moveTo>
                    <a:pt x="0" y="1667"/>
                  </a:moveTo>
                  <a:cubicBezTo>
                    <a:pt x="7" y="1224"/>
                    <a:pt x="14" y="781"/>
                    <a:pt x="38" y="530"/>
                  </a:cubicBezTo>
                  <a:cubicBezTo>
                    <a:pt x="62" y="279"/>
                    <a:pt x="91" y="240"/>
                    <a:pt x="144" y="159"/>
                  </a:cubicBezTo>
                  <a:cubicBezTo>
                    <a:pt x="197" y="78"/>
                    <a:pt x="275" y="72"/>
                    <a:pt x="356" y="45"/>
                  </a:cubicBezTo>
                  <a:cubicBezTo>
                    <a:pt x="437" y="18"/>
                    <a:pt x="533" y="9"/>
                    <a:pt x="629" y="0"/>
                  </a:cubicBezTo>
                </a:path>
              </a:pathLst>
            </a:custGeom>
            <a:noFill/>
            <a:ln w="76200" cmpd="sng">
              <a:solidFill>
                <a:srgbClr val="008000">
                  <a:alpha val="56862"/>
                </a:srgbClr>
              </a:solidFill>
              <a:round/>
              <a:headEn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9954">
                                            <p:txEl>
                                              <p:pRg st="1" end="1"/>
                                            </p:txEl>
                                          </p:spTgt>
                                        </p:tgtEl>
                                        <p:attrNameLst>
                                          <p:attrName>style.visibility</p:attrName>
                                        </p:attrNameLst>
                                      </p:cBhvr>
                                      <p:to>
                                        <p:strVal val="visible"/>
                                      </p:to>
                                    </p:set>
                                    <p:anim calcmode="lin" valueType="num">
                                      <p:cBhvr additive="base">
                                        <p:cTn id="7" dur="500" fill="hold"/>
                                        <p:tgtEl>
                                          <p:spTgt spid="11499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99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2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49954">
                                            <p:txEl>
                                              <p:pRg st="2" end="2"/>
                                            </p:txEl>
                                          </p:spTgt>
                                        </p:tgtEl>
                                        <p:attrNameLst>
                                          <p:attrName>style.visibility</p:attrName>
                                        </p:attrNameLst>
                                      </p:cBhvr>
                                      <p:to>
                                        <p:strVal val="visible"/>
                                      </p:to>
                                    </p:set>
                                    <p:anim calcmode="lin" valueType="num">
                                      <p:cBhvr additive="base">
                                        <p:cTn id="18" dur="500" fill="hold"/>
                                        <p:tgtEl>
                                          <p:spTgt spid="114995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4995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49954">
                                            <p:txEl>
                                              <p:pRg st="3" end="3"/>
                                            </p:txEl>
                                          </p:spTgt>
                                        </p:tgtEl>
                                        <p:attrNameLst>
                                          <p:attrName>style.visibility</p:attrName>
                                        </p:attrNameLst>
                                      </p:cBhvr>
                                      <p:to>
                                        <p:strVal val="visible"/>
                                      </p:to>
                                    </p:set>
                                    <p:anim calcmode="lin" valueType="num">
                                      <p:cBhvr additive="base">
                                        <p:cTn id="24" dur="500" fill="hold"/>
                                        <p:tgtEl>
                                          <p:spTgt spid="114995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4995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6" presetClass="emph" presetSubtype="0" fill="hold" nodeType="clickEffect">
                                  <p:stCondLst>
                                    <p:cond delay="0"/>
                                  </p:stCondLst>
                                  <p:childTnLst>
                                    <p:animScale>
                                      <p:cBhvr>
                                        <p:cTn id="29" dur="3000" fill="hold"/>
                                        <p:tgtEl>
                                          <p:spTgt spid="1149956"/>
                                        </p:tgtEl>
                                      </p:cBhvr>
                                      <p:by x="50000" y="50000"/>
                                    </p:animScale>
                                  </p:childTnLst>
                                  <p:subTnLst>
                                    <p:audio>
                                      <p:cMediaNode>
                                        <p:cTn display="0" masterRel="sameClick">
                                          <p:stCondLst>
                                            <p:cond evt="begin" delay="0">
                                              <p:tn val="28"/>
                                            </p:cond>
                                          </p:stCondLst>
                                          <p:endCondLst>
                                            <p:cond evt="onStopAudio" delay="0">
                                              <p:tgtEl>
                                                <p:sldTgt/>
                                              </p:tgtEl>
                                            </p:cond>
                                          </p:endCondLst>
                                        </p:cTn>
                                        <p:tgtEl>
                                          <p:sndTgt r:embed="rId6" name="stretch.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49954">
                                            <p:txEl>
                                              <p:pRg st="4" end="4"/>
                                            </p:txEl>
                                          </p:spTgt>
                                        </p:tgtEl>
                                        <p:attrNameLst>
                                          <p:attrName>style.visibility</p:attrName>
                                        </p:attrNameLst>
                                      </p:cBhvr>
                                      <p:to>
                                        <p:strVal val="visible"/>
                                      </p:to>
                                    </p:set>
                                    <p:anim calcmode="lin" valueType="num">
                                      <p:cBhvr additive="base">
                                        <p:cTn id="34" dur="500" fill="hold"/>
                                        <p:tgtEl>
                                          <p:spTgt spid="1149954">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4995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xEl>
                                              <p:pRg st="1" end="1"/>
                                            </p:txEl>
                                          </p:spTgt>
                                        </p:tgtEl>
                                        <p:attrNameLst>
                                          <p:attrName>style.visibility</p:attrName>
                                        </p:attrNameLst>
                                      </p:cBhvr>
                                      <p:to>
                                        <p:strVal val="visible"/>
                                      </p:to>
                                    </p:set>
                                    <p:anim calcmode="lin" valueType="num">
                                      <p:cBhvr additive="base">
                                        <p:cTn id="40"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Nuclear fission and nuclear fusion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For an even more massive star, there is enough gravity to overcome the neutron barrier to collapse.</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Collapse continues and nothing can stop it!</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The star becomes a </a:t>
            </a:r>
            <a:r>
              <a:rPr lang="en-US" sz="2400" b="1" dirty="0">
                <a:solidFill>
                  <a:srgbClr val="000000"/>
                </a:solidFill>
                <a:latin typeface="+mn-lt"/>
                <a:cs typeface="Times New Roman" pitchFamily="18" charset="0"/>
              </a:rPr>
              <a:t>black hole</a:t>
            </a:r>
            <a:r>
              <a:rPr lang="en-US" sz="2400" dirty="0">
                <a:solidFill>
                  <a:srgbClr val="000000"/>
                </a:solidFill>
                <a:latin typeface="+mn-lt"/>
                <a:cs typeface="Times New Roman" pitchFamily="18" charset="0"/>
              </a:rPr>
              <a:t>.</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A black hole is an extremely                                              dense body whose gravitational                                                force is so strong that even                                                          light cannot escape it!</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Thus you cannot see it directly.</a:t>
            </a:r>
          </a:p>
        </p:txBody>
      </p:sp>
      <p:sp>
        <p:nvSpPr>
          <p:cNvPr id="45059" name="Rectangle 3"/>
          <p:cNvSpPr>
            <a:spLocks noGrp="1" noChangeArrowheads="1"/>
          </p:cNvSpPr>
          <p:nvPr>
            <p:ph type="ctrTitle"/>
          </p:nvPr>
        </p:nvSpPr>
        <p:spPr>
          <a:xfrm>
            <a:off x="685800" y="533400"/>
            <a:ext cx="8177213" cy="896938"/>
          </a:xfrm>
          <a:noFill/>
        </p:spPr>
        <p:txBody>
          <a:bodyPr/>
          <a:lstStyle/>
          <a:p>
            <a:pPr algn="l" eaLnBrk="1" hangingPunct="1"/>
            <a:r>
              <a:rPr lang="en-US" altLang="en-US" sz="2800" b="1" dirty="0">
                <a:solidFill>
                  <a:srgbClr val="000000"/>
                </a:solidFill>
              </a:rPr>
              <a:t>Topic 7: Atomic, nuclear and particle physics</a:t>
            </a:r>
            <a:br>
              <a:rPr lang="en-US" altLang="en-US" sz="2800" b="1" dirty="0">
                <a:solidFill>
                  <a:srgbClr val="000000"/>
                </a:solidFill>
              </a:rPr>
            </a:br>
            <a:r>
              <a:rPr lang="en-US" altLang="en-US" sz="2800" dirty="0">
                <a:solidFill>
                  <a:srgbClr val="000000"/>
                </a:solidFill>
              </a:rPr>
              <a:t>7.2 – Nuclear reactions</a:t>
            </a:r>
            <a:endParaRPr lang="en-US" sz="2400" dirty="0">
              <a:solidFill>
                <a:schemeClr val="tx1"/>
              </a:solidFill>
              <a:latin typeface="Courier New" pitchFamily="49" charset="0"/>
            </a:endParaRPr>
          </a:p>
        </p:txBody>
      </p:sp>
      <p:sp>
        <p:nvSpPr>
          <p:cNvPr id="1152009" name="Oval 9"/>
          <p:cNvSpPr>
            <a:spLocks noChangeArrowheads="1"/>
          </p:cNvSpPr>
          <p:nvPr/>
        </p:nvSpPr>
        <p:spPr bwMode="auto">
          <a:xfrm>
            <a:off x="6113463" y="4515744"/>
            <a:ext cx="204787" cy="204787"/>
          </a:xfrm>
          <a:prstGeom prst="ellipse">
            <a:avLst/>
          </a:prstGeom>
          <a:solidFill>
            <a:schemeClr val="tx1"/>
          </a:solidFill>
          <a:ln w="9525">
            <a:noFill/>
            <a:round/>
            <a:headEnd/>
            <a:tailEnd/>
          </a:ln>
        </p:spPr>
        <p:txBody>
          <a:bodyPr wrap="none" anchor="ctr"/>
          <a:lstStyle/>
          <a:p>
            <a:endParaRPr lang="en-US"/>
          </a:p>
        </p:txBody>
      </p:sp>
      <p:pic>
        <p:nvPicPr>
          <p:cNvPr id="1152004" name="Picture 4"/>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5753100" y="4164906"/>
            <a:ext cx="914400" cy="901700"/>
          </a:xfrm>
          <a:prstGeom prst="rect">
            <a:avLst/>
          </a:prstGeom>
          <a:noFill/>
          <a:ln w="9525">
            <a:noFill/>
            <a:miter lim="800000"/>
            <a:headEnd/>
            <a:tailEnd/>
          </a:ln>
        </p:spPr>
      </p:pic>
      <p:pic>
        <p:nvPicPr>
          <p:cNvPr id="14" name="Picture 6"/>
          <p:cNvPicPr>
            <a:picLocks noChangeAspect="1" noChangeArrowheads="1"/>
          </p:cNvPicPr>
          <p:nvPr/>
        </p:nvPicPr>
        <p:blipFill>
          <a:blip r:embed="rId7" cstate="print"/>
          <a:srcRect/>
          <a:stretch>
            <a:fillRect/>
          </a:stretch>
        </p:blipFill>
        <p:spPr bwMode="auto">
          <a:xfrm>
            <a:off x="7519990" y="2833688"/>
            <a:ext cx="1522412" cy="3575050"/>
          </a:xfrm>
          <a:prstGeom prst="rect">
            <a:avLst/>
          </a:prstGeom>
          <a:ln>
            <a:noFill/>
          </a:ln>
          <a:effectLst>
            <a:outerShdw blurRad="292100" dist="139700" dir="2700000" algn="tl" rotWithShape="0">
              <a:srgbClr val="333333">
                <a:alpha val="65000"/>
              </a:srgbClr>
            </a:outerShdw>
          </a:effectLst>
        </p:spPr>
      </p:pic>
      <p:grpSp>
        <p:nvGrpSpPr>
          <p:cNvPr id="15" name="Group 12"/>
          <p:cNvGrpSpPr>
            <a:grpSpLocks/>
          </p:cNvGrpSpPr>
          <p:nvPr/>
        </p:nvGrpSpPr>
        <p:grpSpPr bwMode="auto">
          <a:xfrm>
            <a:off x="7537838" y="3304481"/>
            <a:ext cx="1073150" cy="2655888"/>
            <a:chOff x="4828" y="2374"/>
            <a:chExt cx="676" cy="1673"/>
          </a:xfrm>
        </p:grpSpPr>
        <p:sp>
          <p:nvSpPr>
            <p:cNvPr id="16" name="Freeform 10"/>
            <p:cNvSpPr>
              <a:spLocks/>
            </p:cNvSpPr>
            <p:nvPr/>
          </p:nvSpPr>
          <p:spPr bwMode="auto">
            <a:xfrm>
              <a:off x="4828" y="2380"/>
              <a:ext cx="629" cy="1667"/>
            </a:xfrm>
            <a:custGeom>
              <a:avLst/>
              <a:gdLst>
                <a:gd name="T0" fmla="*/ 0 w 629"/>
                <a:gd name="T1" fmla="*/ 1667 h 1667"/>
                <a:gd name="T2" fmla="*/ 38 w 629"/>
                <a:gd name="T3" fmla="*/ 530 h 1667"/>
                <a:gd name="T4" fmla="*/ 144 w 629"/>
                <a:gd name="T5" fmla="*/ 159 h 1667"/>
                <a:gd name="T6" fmla="*/ 356 w 629"/>
                <a:gd name="T7" fmla="*/ 45 h 1667"/>
                <a:gd name="T8" fmla="*/ 629 w 629"/>
                <a:gd name="T9" fmla="*/ 0 h 1667"/>
                <a:gd name="T10" fmla="*/ 0 60000 65536"/>
                <a:gd name="T11" fmla="*/ 0 60000 65536"/>
                <a:gd name="T12" fmla="*/ 0 60000 65536"/>
                <a:gd name="T13" fmla="*/ 0 60000 65536"/>
                <a:gd name="T14" fmla="*/ 0 60000 65536"/>
                <a:gd name="T15" fmla="*/ 0 w 629"/>
                <a:gd name="T16" fmla="*/ 0 h 1667"/>
                <a:gd name="T17" fmla="*/ 629 w 629"/>
                <a:gd name="T18" fmla="*/ 1667 h 1667"/>
              </a:gdLst>
              <a:ahLst/>
              <a:cxnLst>
                <a:cxn ang="T10">
                  <a:pos x="T0" y="T1"/>
                </a:cxn>
                <a:cxn ang="T11">
                  <a:pos x="T2" y="T3"/>
                </a:cxn>
                <a:cxn ang="T12">
                  <a:pos x="T4" y="T5"/>
                </a:cxn>
                <a:cxn ang="T13">
                  <a:pos x="T6" y="T7"/>
                </a:cxn>
                <a:cxn ang="T14">
                  <a:pos x="T8" y="T9"/>
                </a:cxn>
              </a:cxnLst>
              <a:rect l="T15" t="T16" r="T17" b="T18"/>
              <a:pathLst>
                <a:path w="629" h="1667">
                  <a:moveTo>
                    <a:pt x="0" y="1667"/>
                  </a:moveTo>
                  <a:cubicBezTo>
                    <a:pt x="7" y="1224"/>
                    <a:pt x="14" y="781"/>
                    <a:pt x="38" y="530"/>
                  </a:cubicBezTo>
                  <a:cubicBezTo>
                    <a:pt x="62" y="279"/>
                    <a:pt x="91" y="240"/>
                    <a:pt x="144" y="159"/>
                  </a:cubicBezTo>
                  <a:cubicBezTo>
                    <a:pt x="197" y="78"/>
                    <a:pt x="275" y="72"/>
                    <a:pt x="356" y="45"/>
                  </a:cubicBezTo>
                  <a:cubicBezTo>
                    <a:pt x="437" y="18"/>
                    <a:pt x="533" y="9"/>
                    <a:pt x="629" y="0"/>
                  </a:cubicBezTo>
                </a:path>
              </a:pathLst>
            </a:custGeom>
            <a:noFill/>
            <a:ln w="76200" cmpd="sng">
              <a:solidFill>
                <a:srgbClr val="008000">
                  <a:alpha val="56862"/>
                </a:srgbClr>
              </a:solidFill>
              <a:round/>
              <a:headEnd/>
              <a:tailEnd/>
            </a:ln>
          </p:spPr>
          <p:txBody>
            <a:bodyPr/>
            <a:lstStyle/>
            <a:p>
              <a:endParaRPr lang="en-US"/>
            </a:p>
          </p:txBody>
        </p:sp>
        <p:sp>
          <p:nvSpPr>
            <p:cNvPr id="17" name="Freeform 11"/>
            <p:cNvSpPr>
              <a:spLocks/>
            </p:cNvSpPr>
            <p:nvPr/>
          </p:nvSpPr>
          <p:spPr bwMode="auto">
            <a:xfrm>
              <a:off x="4875" y="2374"/>
              <a:ext cx="629" cy="1667"/>
            </a:xfrm>
            <a:custGeom>
              <a:avLst/>
              <a:gdLst>
                <a:gd name="T0" fmla="*/ 0 w 629"/>
                <a:gd name="T1" fmla="*/ 1667 h 1667"/>
                <a:gd name="T2" fmla="*/ 38 w 629"/>
                <a:gd name="T3" fmla="*/ 530 h 1667"/>
                <a:gd name="T4" fmla="*/ 144 w 629"/>
                <a:gd name="T5" fmla="*/ 159 h 1667"/>
                <a:gd name="T6" fmla="*/ 356 w 629"/>
                <a:gd name="T7" fmla="*/ 45 h 1667"/>
                <a:gd name="T8" fmla="*/ 629 w 629"/>
                <a:gd name="T9" fmla="*/ 0 h 1667"/>
                <a:gd name="T10" fmla="*/ 0 60000 65536"/>
                <a:gd name="T11" fmla="*/ 0 60000 65536"/>
                <a:gd name="T12" fmla="*/ 0 60000 65536"/>
                <a:gd name="T13" fmla="*/ 0 60000 65536"/>
                <a:gd name="T14" fmla="*/ 0 60000 65536"/>
                <a:gd name="T15" fmla="*/ 0 w 629"/>
                <a:gd name="T16" fmla="*/ 0 h 1667"/>
                <a:gd name="T17" fmla="*/ 629 w 629"/>
                <a:gd name="T18" fmla="*/ 1667 h 1667"/>
              </a:gdLst>
              <a:ahLst/>
              <a:cxnLst>
                <a:cxn ang="T10">
                  <a:pos x="T0" y="T1"/>
                </a:cxn>
                <a:cxn ang="T11">
                  <a:pos x="T2" y="T3"/>
                </a:cxn>
                <a:cxn ang="T12">
                  <a:pos x="T4" y="T5"/>
                </a:cxn>
                <a:cxn ang="T13">
                  <a:pos x="T6" y="T7"/>
                </a:cxn>
                <a:cxn ang="T14">
                  <a:pos x="T8" y="T9"/>
                </a:cxn>
              </a:cxnLst>
              <a:rect l="T15" t="T16" r="T17" b="T18"/>
              <a:pathLst>
                <a:path w="629" h="1667">
                  <a:moveTo>
                    <a:pt x="0" y="1667"/>
                  </a:moveTo>
                  <a:cubicBezTo>
                    <a:pt x="7" y="1224"/>
                    <a:pt x="14" y="781"/>
                    <a:pt x="38" y="530"/>
                  </a:cubicBezTo>
                  <a:cubicBezTo>
                    <a:pt x="62" y="279"/>
                    <a:pt x="91" y="240"/>
                    <a:pt x="144" y="159"/>
                  </a:cubicBezTo>
                  <a:cubicBezTo>
                    <a:pt x="197" y="78"/>
                    <a:pt x="275" y="72"/>
                    <a:pt x="356" y="45"/>
                  </a:cubicBezTo>
                  <a:cubicBezTo>
                    <a:pt x="437" y="18"/>
                    <a:pt x="533" y="9"/>
                    <a:pt x="629" y="0"/>
                  </a:cubicBezTo>
                </a:path>
              </a:pathLst>
            </a:custGeom>
            <a:noFill/>
            <a:ln w="76200" cmpd="sng">
              <a:solidFill>
                <a:srgbClr val="008000">
                  <a:alpha val="56862"/>
                </a:srgbClr>
              </a:solidFill>
              <a:round/>
              <a:headEn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2002">
                                            <p:txEl>
                                              <p:pRg st="1" end="1"/>
                                            </p:txEl>
                                          </p:spTgt>
                                        </p:tgtEl>
                                        <p:attrNameLst>
                                          <p:attrName>style.visibility</p:attrName>
                                        </p:attrNameLst>
                                      </p:cBhvr>
                                      <p:to>
                                        <p:strVal val="visible"/>
                                      </p:to>
                                    </p:set>
                                    <p:anim calcmode="lin" valueType="num">
                                      <p:cBhvr additive="base">
                                        <p:cTn id="7" dur="500" fill="hold"/>
                                        <p:tgtEl>
                                          <p:spTgt spid="11520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20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2002">
                                            <p:txEl>
                                              <p:pRg st="2" end="2"/>
                                            </p:txEl>
                                          </p:spTgt>
                                        </p:tgtEl>
                                        <p:attrNameLst>
                                          <p:attrName>style.visibility</p:attrName>
                                        </p:attrNameLst>
                                      </p:cBhvr>
                                      <p:to>
                                        <p:strVal val="visible"/>
                                      </p:to>
                                    </p:set>
                                    <p:anim calcmode="lin" valueType="num">
                                      <p:cBhvr additive="base">
                                        <p:cTn id="13" dur="500" fill="hold"/>
                                        <p:tgtEl>
                                          <p:spTgt spid="11520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20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2002">
                                            <p:txEl>
                                              <p:pRg st="3" end="3"/>
                                            </p:txEl>
                                          </p:spTgt>
                                        </p:tgtEl>
                                        <p:attrNameLst>
                                          <p:attrName>style.visibility</p:attrName>
                                        </p:attrNameLst>
                                      </p:cBhvr>
                                      <p:to>
                                        <p:strVal val="visible"/>
                                      </p:to>
                                    </p:set>
                                    <p:anim calcmode="lin" valueType="num">
                                      <p:cBhvr additive="base">
                                        <p:cTn id="19" dur="500" fill="hold"/>
                                        <p:tgtEl>
                                          <p:spTgt spid="115200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20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52002">
                                            <p:txEl>
                                              <p:pRg st="4" end="4"/>
                                            </p:txEl>
                                          </p:spTgt>
                                        </p:tgtEl>
                                        <p:attrNameLst>
                                          <p:attrName>style.visibility</p:attrName>
                                        </p:attrNameLst>
                                      </p:cBhvr>
                                      <p:to>
                                        <p:strVal val="visible"/>
                                      </p:to>
                                    </p:set>
                                    <p:anim calcmode="lin" valueType="num">
                                      <p:cBhvr additive="base">
                                        <p:cTn id="25" dur="500" fill="hold"/>
                                        <p:tgtEl>
                                          <p:spTgt spid="115200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20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5000" fill="hold"/>
                                        <p:tgtEl>
                                          <p:spTgt spid="1152004"/>
                                        </p:tgtEl>
                                      </p:cBhvr>
                                      <p:by x="25000" y="25000"/>
                                    </p:animScale>
                                  </p:childTnLst>
                                  <p:subTnLst>
                                    <p:audio>
                                      <p:cMediaNode>
                                        <p:cTn display="0" masterRel="sameClick">
                                          <p:stCondLst>
                                            <p:cond evt="begin" delay="0">
                                              <p:tn val="29"/>
                                            </p:cond>
                                          </p:stCondLst>
                                          <p:endCondLst>
                                            <p:cond evt="onStopAudio" delay="0">
                                              <p:tgtEl>
                                                <p:sldTgt/>
                                              </p:tgtEl>
                                            </p:cond>
                                          </p:endCondLst>
                                        </p:cTn>
                                        <p:tgtEl>
                                          <p:sndTgt r:embed="rId5" name="jaws.wav"/>
                                        </p:tgtEl>
                                      </p:cMediaNode>
                                    </p:audio>
                                  </p:subTnLst>
                                </p:cTn>
                              </p:par>
                              <p:par>
                                <p:cTn id="31" presetID="10" presetClass="exit" presetSubtype="0" fill="hold" nodeType="withEffect">
                                  <p:stCondLst>
                                    <p:cond delay="2000"/>
                                  </p:stCondLst>
                                  <p:childTnLst>
                                    <p:animEffect transition="out" filter="fade">
                                      <p:cBhvr>
                                        <p:cTn id="32" dur="5000"/>
                                        <p:tgtEl>
                                          <p:spTgt spid="1152004"/>
                                        </p:tgtEl>
                                      </p:cBhvr>
                                    </p:animEffect>
                                    <p:set>
                                      <p:cBhvr>
                                        <p:cTn id="33" dur="1" fill="hold">
                                          <p:stCondLst>
                                            <p:cond delay="4999"/>
                                          </p:stCondLst>
                                        </p:cTn>
                                        <p:tgtEl>
                                          <p:spTgt spid="1152004"/>
                                        </p:tgtEl>
                                        <p:attrNameLst>
                                          <p:attrName>style.visibility</p:attrName>
                                        </p:attrNameLst>
                                      </p:cBhvr>
                                      <p:to>
                                        <p:strVal val="hidden"/>
                                      </p:to>
                                    </p:set>
                                  </p:childTnLst>
                                </p:cTn>
                              </p:par>
                            </p:childTnLst>
                          </p:cTn>
                        </p:par>
                        <p:par>
                          <p:cTn id="34" fill="hold">
                            <p:stCondLst>
                              <p:cond delay="7000"/>
                            </p:stCondLst>
                            <p:childTnLst>
                              <p:par>
                                <p:cTn id="35" presetID="6" presetClass="emph" presetSubtype="0" fill="hold" grpId="0" nodeType="afterEffect">
                                  <p:stCondLst>
                                    <p:cond delay="2000"/>
                                  </p:stCondLst>
                                  <p:childTnLst>
                                    <p:animScale>
                                      <p:cBhvr>
                                        <p:cTn id="36" dur="5000" fill="hold"/>
                                        <p:tgtEl>
                                          <p:spTgt spid="1152009"/>
                                        </p:tgtEl>
                                      </p:cBhvr>
                                      <p:by x="25000" y="25000"/>
                                    </p:animScale>
                                  </p:childTnLst>
                                </p:cTn>
                              </p:par>
                              <p:par>
                                <p:cTn id="37" presetID="10" presetClass="exit" presetSubtype="0" fill="hold" grpId="1" nodeType="withEffect">
                                  <p:stCondLst>
                                    <p:cond delay="2000"/>
                                  </p:stCondLst>
                                  <p:childTnLst>
                                    <p:animEffect transition="out" filter="fade">
                                      <p:cBhvr>
                                        <p:cTn id="38" dur="5000"/>
                                        <p:tgtEl>
                                          <p:spTgt spid="1152009"/>
                                        </p:tgtEl>
                                      </p:cBhvr>
                                    </p:animEffect>
                                    <p:set>
                                      <p:cBhvr>
                                        <p:cTn id="39" dur="1" fill="hold">
                                          <p:stCondLst>
                                            <p:cond delay="4999"/>
                                          </p:stCondLst>
                                        </p:cTn>
                                        <p:tgtEl>
                                          <p:spTgt spid="115200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52002">
                                            <p:txEl>
                                              <p:pRg st="5" end="5"/>
                                            </p:txEl>
                                          </p:spTgt>
                                        </p:tgtEl>
                                        <p:attrNameLst>
                                          <p:attrName>style.visibility</p:attrName>
                                        </p:attrNameLst>
                                      </p:cBhvr>
                                      <p:to>
                                        <p:strVal val="visible"/>
                                      </p:to>
                                    </p:set>
                                    <p:anim calcmode="lin" valueType="num">
                                      <p:cBhvr additive="base">
                                        <p:cTn id="44" dur="500" fill="hold"/>
                                        <p:tgtEl>
                                          <p:spTgt spid="1152002">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520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2009" grpId="0" animBg="1"/>
      <p:bldP spid="1152009"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3"/>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46083" name="Picture 12" descr="stellarEvolutionChart"/>
          <p:cNvPicPr>
            <a:picLocks noChangeAspect="1" noChangeArrowheads="1"/>
          </p:cNvPicPr>
          <p:nvPr/>
        </p:nvPicPr>
        <p:blipFill>
          <a:blip r:embed="rId4" cstate="print"/>
          <a:srcRect/>
          <a:stretch>
            <a:fillRect/>
          </a:stretch>
        </p:blipFill>
        <p:spPr bwMode="auto">
          <a:xfrm>
            <a:off x="374650" y="0"/>
            <a:ext cx="8447088" cy="6864350"/>
          </a:xfrm>
          <a:prstGeom prst="rect">
            <a:avLst/>
          </a:prstGeom>
          <a:noFill/>
          <a:ln w="9525">
            <a:noFill/>
            <a:miter lim="800000"/>
            <a:headEnd/>
            <a:tailEnd/>
          </a:ln>
        </p:spPr>
      </p:pic>
    </p:spTree>
  </p:cSld>
  <p:clrMapOvr>
    <a:masterClrMapping/>
  </p:clrMapOvr>
  <p:transition spd="slow">
    <p:fade/>
    <p:sndAc>
      <p:stSnd>
        <p:snd r:embed="rId3" name="camera.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668838"/>
          </a:xfrm>
          <a:prstGeom prst="rect">
            <a:avLst/>
          </a:prstGeom>
          <a:solidFill>
            <a:srgbClr val="EAEAEA"/>
          </a:solidFill>
          <a:ln w="9525">
            <a:noFill/>
            <a:miter lim="800000"/>
            <a:headEnd/>
            <a:tailEnd/>
          </a:ln>
        </p:spPr>
        <p:txBody>
          <a:bodyPr/>
          <a:lstStyle/>
          <a:p>
            <a:pPr marL="625475" indent="-625475" eaLnBrk="0" hangingPunct="0">
              <a:spcBef>
                <a:spcPct val="20000"/>
              </a:spcBef>
              <a:defRPr/>
            </a:pPr>
            <a:r>
              <a:rPr lang="en-US" altLang="en-US" sz="2400" b="1" dirty="0">
                <a:solidFill>
                  <a:srgbClr val="000000"/>
                </a:solidFill>
                <a:latin typeface="+mn-lt"/>
                <a:ea typeface="Segoe UI" pitchFamily="34" charset="0"/>
                <a:cs typeface="Arial" charset="0"/>
              </a:rPr>
              <a:t>Aims: </a:t>
            </a:r>
          </a:p>
          <a:p>
            <a:pPr marL="625475" indent="-625475" eaLnBrk="0" hangingPunct="0">
              <a:spcBef>
                <a:spcPct val="20000"/>
              </a:spcBef>
              <a:defRPr/>
            </a:pPr>
            <a:r>
              <a:rPr lang="en-US" altLang="en-US" sz="2400" b="1" dirty="0">
                <a:solidFill>
                  <a:srgbClr val="000000"/>
                </a:solidFill>
                <a:latin typeface="+mn-lt"/>
                <a:ea typeface="Segoe UI" pitchFamily="34" charset="0"/>
                <a:cs typeface="Arial" charset="0"/>
              </a:rPr>
              <a:t>• Aim 5: </a:t>
            </a:r>
            <a:r>
              <a:rPr lang="en-US" altLang="en-US" sz="2400" dirty="0">
                <a:solidFill>
                  <a:srgbClr val="000000"/>
                </a:solidFill>
                <a:latin typeface="+mn-lt"/>
                <a:ea typeface="Segoe UI" pitchFamily="34" charset="0"/>
                <a:cs typeface="Arial" charset="0"/>
              </a:rPr>
              <a:t>some of the issues raised by the use of nuclear power transcend national boundaries and require the collaboration of scientists from many different nations </a:t>
            </a:r>
          </a:p>
          <a:p>
            <a:pPr marL="625475" indent="-625475" eaLnBrk="0" hangingPunct="0">
              <a:spcBef>
                <a:spcPct val="20000"/>
              </a:spcBef>
              <a:defRPr/>
            </a:pPr>
            <a:r>
              <a:rPr lang="en-US" altLang="en-US" sz="2400" b="1" dirty="0">
                <a:solidFill>
                  <a:srgbClr val="000000"/>
                </a:solidFill>
                <a:latin typeface="+mn-lt"/>
                <a:ea typeface="Segoe UI" pitchFamily="34" charset="0"/>
                <a:cs typeface="Arial" charset="0"/>
              </a:rPr>
              <a:t>• Aim 8: </a:t>
            </a:r>
            <a:r>
              <a:rPr lang="en-US" altLang="en-US" sz="2400" dirty="0">
                <a:solidFill>
                  <a:srgbClr val="000000"/>
                </a:solidFill>
                <a:latin typeface="+mn-lt"/>
                <a:ea typeface="Segoe UI" pitchFamily="34" charset="0"/>
                <a:cs typeface="Arial" charset="0"/>
              </a:rPr>
              <a:t>the development of nuclear power and nuclear weapons raises very serious moral and ethical questions: who should be allowed to possess nuclear power and nuclear weapons and who should make these decisions? There are also serious environmental issues associated with the nuclear waste of nuclear power plants. </a:t>
            </a:r>
          </a:p>
        </p:txBody>
      </p:sp>
      <p:sp>
        <p:nvSpPr>
          <p:cNvPr id="6147" name="Rectangle 118"/>
          <p:cNvSpPr>
            <a:spLocks noGrp="1" noChangeArrowheads="1"/>
          </p:cNvSpPr>
          <p:nvPr>
            <p:ph type="ctrTitle"/>
          </p:nvPr>
        </p:nvSpPr>
        <p:spPr>
          <a:xfrm>
            <a:off x="685800" y="533400"/>
            <a:ext cx="7985125" cy="896938"/>
          </a:xfrm>
        </p:spPr>
        <p:txBody>
          <a:bodyPr/>
          <a:lstStyle/>
          <a:p>
            <a:pPr algn="l" eaLnBrk="1" hangingPunct="1"/>
            <a:r>
              <a:rPr lang="en-US" altLang="en-US" sz="2800" b="1"/>
              <a:t>Topic 7: Atomic, nuclear and particle physics</a:t>
            </a:r>
            <a:br>
              <a:rPr lang="en-US" altLang="en-US" sz="2800" b="1"/>
            </a:br>
            <a:r>
              <a:rPr lang="en-US" altLang="en-US" sz="2800">
                <a:solidFill>
                  <a:schemeClr val="tx1"/>
                </a:solidFill>
              </a:rPr>
              <a:t>7.2 – Nuclear reactions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chemeClr val="accent6"/>
                </a:solidFill>
                <a:latin typeface="+mn-lt"/>
                <a:cs typeface="Times New Roman" pitchFamily="18" charset="0"/>
              </a:rPr>
              <a:t>Nuclear reactions</a:t>
            </a:r>
            <a:r>
              <a:rPr lang="en-US" sz="2400" dirty="0">
                <a:solidFill>
                  <a:srgbClr val="000000"/>
                </a:solidFill>
                <a:latin typeface="+mn-lt"/>
                <a:cs typeface="Times New Roman" pitchFamily="18" charset="0"/>
              </a:rPr>
              <a:t>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The first induced nuclear reaction was                        accomplished by none other than Australian                        physicist Ernest Rutherford, the same guy                              who bombarded atoms with alpha particles                                     and discovered the nuclear structure of                        the atom.</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From his experience with alpha emitters,                         Rutherford thought that alpha particles might just be energetic enough to </a:t>
            </a:r>
            <a:r>
              <a:rPr lang="en-US" sz="2400" dirty="0" smtClean="0">
                <a:solidFill>
                  <a:srgbClr val="000000"/>
                </a:solidFill>
                <a:latin typeface="+mn-lt"/>
                <a:cs typeface="Times New Roman" pitchFamily="18" charset="0"/>
              </a:rPr>
              <a:t>___________________________.</a:t>
            </a:r>
            <a:endParaRPr lang="en-US" sz="2400" dirty="0">
              <a:solidFill>
                <a:srgbClr val="000000"/>
              </a:solidFill>
              <a:latin typeface="+mn-lt"/>
              <a:cs typeface="Times New Roman" pitchFamily="18" charset="0"/>
            </a:endParaRPr>
          </a:p>
        </p:txBody>
      </p:sp>
      <p:sp>
        <p:nvSpPr>
          <p:cNvPr id="7171" name="Rectangle 3"/>
          <p:cNvSpPr>
            <a:spLocks noGrp="1" noChangeArrowheads="1"/>
          </p:cNvSpPr>
          <p:nvPr>
            <p:ph type="ctrTitle"/>
          </p:nvPr>
        </p:nvSpPr>
        <p:spPr>
          <a:xfrm>
            <a:off x="685800" y="533400"/>
            <a:ext cx="8007350" cy="896938"/>
          </a:xfrm>
          <a:noFill/>
        </p:spPr>
        <p:txBody>
          <a:bodyPr/>
          <a:lstStyle/>
          <a:p>
            <a:pPr algn="l" eaLnBrk="1" hangingPunct="1"/>
            <a:r>
              <a:rPr lang="en-US" altLang="en-US" sz="2800" b="1"/>
              <a:t>Topic 7: Atomic, nuclear and particle physics</a:t>
            </a:r>
            <a:br>
              <a:rPr lang="en-US" altLang="en-US" sz="2800" b="1"/>
            </a:br>
            <a:r>
              <a:rPr lang="en-US" altLang="en-US" sz="2800">
                <a:solidFill>
                  <a:schemeClr val="tx1"/>
                </a:solidFill>
              </a:rPr>
              <a:t>7.2 – Nuclear reactions</a:t>
            </a:r>
            <a:endParaRPr lang="en-US" sz="2800">
              <a:solidFill>
                <a:schemeClr val="tx1"/>
              </a:solidFill>
              <a:latin typeface="Courier New" pitchFamily="49" charset="0"/>
            </a:endParaRPr>
          </a:p>
        </p:txBody>
      </p:sp>
      <p:pic>
        <p:nvPicPr>
          <p:cNvPr id="1078276" name="Picture 4" descr="Rutherford"/>
          <p:cNvPicPr>
            <a:picLocks noChangeAspect="1" noChangeArrowheads="1"/>
          </p:cNvPicPr>
          <p:nvPr/>
        </p:nvPicPr>
        <p:blipFill>
          <a:blip r:embed="rId7" cstate="print"/>
          <a:srcRect l="15128" t="301" r="10478" b="27725"/>
          <a:stretch>
            <a:fillRect/>
          </a:stretch>
        </p:blipFill>
        <p:spPr bwMode="auto">
          <a:xfrm>
            <a:off x="6878638" y="1743075"/>
            <a:ext cx="2195512" cy="2768600"/>
          </a:xfrm>
          <a:prstGeom prst="rect">
            <a:avLst/>
          </a:prstGeom>
          <a:ln>
            <a:noFill/>
          </a:ln>
          <a:effectLst>
            <a:outerShdw blurRad="292100" dist="139700" dir="2700000" algn="tl" rotWithShape="0">
              <a:srgbClr val="333333">
                <a:alpha val="65000"/>
              </a:srgbClr>
            </a:outerShdw>
          </a:effectLst>
        </p:spPr>
      </p:pic>
      <p:pic>
        <p:nvPicPr>
          <p:cNvPr id="1078278" name="Picture 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285875" y="6021388"/>
            <a:ext cx="533400" cy="542925"/>
          </a:xfrm>
          <a:prstGeom prst="rect">
            <a:avLst/>
          </a:prstGeom>
          <a:noFill/>
          <a:ln w="9525">
            <a:noFill/>
            <a:miter lim="800000"/>
            <a:headEnd/>
            <a:tailEnd/>
          </a:ln>
        </p:spPr>
      </p:pic>
      <p:pic>
        <p:nvPicPr>
          <p:cNvPr id="1078281"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285875" y="6027738"/>
            <a:ext cx="533400" cy="542925"/>
          </a:xfrm>
          <a:prstGeom prst="rect">
            <a:avLst/>
          </a:prstGeom>
          <a:noFill/>
          <a:ln w="9525">
            <a:noFill/>
            <a:miter lim="800000"/>
            <a:headEnd/>
            <a:tailEnd/>
          </a:ln>
        </p:spPr>
      </p:pic>
      <p:pic>
        <p:nvPicPr>
          <p:cNvPr id="1078277"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114800" y="5889625"/>
            <a:ext cx="800100" cy="781050"/>
          </a:xfrm>
          <a:prstGeom prst="rect">
            <a:avLst/>
          </a:prstGeom>
          <a:noFill/>
          <a:ln w="9525">
            <a:noFill/>
            <a:miter lim="800000"/>
            <a:headEnd/>
            <a:tailEnd/>
          </a:ln>
        </p:spPr>
      </p:pic>
      <p:pic>
        <p:nvPicPr>
          <p:cNvPr id="1078282"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277938" y="6032500"/>
            <a:ext cx="533400" cy="5429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8274">
                                            <p:txEl>
                                              <p:pRg st="0" end="0"/>
                                            </p:txEl>
                                          </p:spTgt>
                                        </p:tgtEl>
                                        <p:attrNameLst>
                                          <p:attrName>style.visibility</p:attrName>
                                        </p:attrNameLst>
                                      </p:cBhvr>
                                      <p:to>
                                        <p:strVal val="visible"/>
                                      </p:to>
                                    </p:set>
                                    <p:anim calcmode="lin" valueType="num">
                                      <p:cBhvr additive="base">
                                        <p:cTn id="7" dur="500" fill="hold"/>
                                        <p:tgtEl>
                                          <p:spTgt spid="10782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82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78274">
                                            <p:txEl>
                                              <p:pRg st="1" end="1"/>
                                            </p:txEl>
                                          </p:spTgt>
                                        </p:tgtEl>
                                        <p:attrNameLst>
                                          <p:attrName>style.visibility</p:attrName>
                                        </p:attrNameLst>
                                      </p:cBhvr>
                                      <p:to>
                                        <p:strVal val="visible"/>
                                      </p:to>
                                    </p:set>
                                    <p:anim calcmode="lin" valueType="num">
                                      <p:cBhvr additive="base">
                                        <p:cTn id="13" dur="500" fill="hold"/>
                                        <p:tgtEl>
                                          <p:spTgt spid="10782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782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078276"/>
                                        </p:tgtEl>
                                        <p:attrNameLst>
                                          <p:attrName>style.visibility</p:attrName>
                                        </p:attrNameLst>
                                      </p:cBhvr>
                                      <p:to>
                                        <p:strVal val="visible"/>
                                      </p:to>
                                    </p:set>
                                    <p:animEffect transition="in" filter="fade">
                                      <p:cBhvr>
                                        <p:cTn id="17" dur="2000"/>
                                        <p:tgtEl>
                                          <p:spTgt spid="107827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78274">
                                            <p:txEl>
                                              <p:pRg st="2" end="2"/>
                                            </p:txEl>
                                          </p:spTgt>
                                        </p:tgtEl>
                                        <p:attrNameLst>
                                          <p:attrName>style.visibility</p:attrName>
                                        </p:attrNameLst>
                                      </p:cBhvr>
                                      <p:to>
                                        <p:strVal val="visible"/>
                                      </p:to>
                                    </p:set>
                                    <p:anim calcmode="lin" valueType="num">
                                      <p:cBhvr additive="base">
                                        <p:cTn id="22" dur="500" fill="hold"/>
                                        <p:tgtEl>
                                          <p:spTgt spid="107827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782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10" presetClass="entr" presetSubtype="0" fill="hold" nodeType="withEffect">
                                  <p:stCondLst>
                                    <p:cond delay="0"/>
                                  </p:stCondLst>
                                  <p:childTnLst>
                                    <p:set>
                                      <p:cBhvr>
                                        <p:cTn id="25" dur="1" fill="hold">
                                          <p:stCondLst>
                                            <p:cond delay="0"/>
                                          </p:stCondLst>
                                        </p:cTn>
                                        <p:tgtEl>
                                          <p:spTgt spid="1078277"/>
                                        </p:tgtEl>
                                        <p:attrNameLst>
                                          <p:attrName>style.visibility</p:attrName>
                                        </p:attrNameLst>
                                      </p:cBhvr>
                                      <p:to>
                                        <p:strVal val="visible"/>
                                      </p:to>
                                    </p:set>
                                    <p:animEffect transition="in" filter="fade">
                                      <p:cBhvr>
                                        <p:cTn id="26" dur="2000"/>
                                        <p:tgtEl>
                                          <p:spTgt spid="1078277"/>
                                        </p:tgtEl>
                                      </p:cBhvr>
                                    </p:animEffect>
                                  </p:childTnLst>
                                </p:cTn>
                              </p:par>
                              <p:par>
                                <p:cTn id="27" presetID="10" presetClass="entr" presetSubtype="0" fill="hold" nodeType="withEffect">
                                  <p:stCondLst>
                                    <p:cond delay="0"/>
                                  </p:stCondLst>
                                  <p:childTnLst>
                                    <p:set>
                                      <p:cBhvr>
                                        <p:cTn id="28" dur="1" fill="hold">
                                          <p:stCondLst>
                                            <p:cond delay="0"/>
                                          </p:stCondLst>
                                        </p:cTn>
                                        <p:tgtEl>
                                          <p:spTgt spid="1078278"/>
                                        </p:tgtEl>
                                        <p:attrNameLst>
                                          <p:attrName>style.visibility</p:attrName>
                                        </p:attrNameLst>
                                      </p:cBhvr>
                                      <p:to>
                                        <p:strVal val="visible"/>
                                      </p:to>
                                    </p:set>
                                    <p:animEffect transition="in" filter="fade">
                                      <p:cBhvr>
                                        <p:cTn id="29" dur="2000"/>
                                        <p:tgtEl>
                                          <p:spTgt spid="1078278"/>
                                        </p:tgtEl>
                                      </p:cBhvr>
                                    </p:animEffect>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nodeType="clickEffect">
                                  <p:stCondLst>
                                    <p:cond delay="0"/>
                                  </p:stCondLst>
                                  <p:childTnLst>
                                    <p:animMotion origin="layout" path="M -1.66667E-6 -2.22222E-6 L 0.2342 -0.02106 L 0.28681 -0.05625 L 0.90799 -0.46666 " pathEditMode="relative" rAng="0" ptsTypes="AAAA">
                                      <p:cBhvr>
                                        <p:cTn id="33" dur="2000" fill="hold"/>
                                        <p:tgtEl>
                                          <p:spTgt spid="1078278"/>
                                        </p:tgtEl>
                                        <p:attrNameLst>
                                          <p:attrName>ppt_x</p:attrName>
                                          <p:attrName>ppt_y</p:attrName>
                                        </p:attrNameLst>
                                      </p:cBhvr>
                                      <p:rCtr x="454" y="-233"/>
                                    </p:animMotion>
                                  </p:childTnLst>
                                  <p:subTnLst>
                                    <p:audio>
                                      <p:cMediaNode>
                                        <p:cTn display="0" masterRel="sameClick">
                                          <p:stCondLst>
                                            <p:cond evt="begin" delay="0">
                                              <p:tn val="32"/>
                                            </p:cond>
                                          </p:stCondLst>
                                          <p:endCondLst>
                                            <p:cond evt="onStopAudio" delay="0">
                                              <p:tgtEl>
                                                <p:sldTgt/>
                                              </p:tgtEl>
                                            </p:cond>
                                          </p:endCondLst>
                                        </p:cTn>
                                        <p:tgtEl>
                                          <p:sndTgt r:embed="rId5" name="chimes.wav"/>
                                        </p:tgtEl>
                                      </p:cMediaNode>
                                    </p:audio>
                                  </p:subTnLst>
                                </p:cTn>
                              </p:par>
                              <p:par>
                                <p:cTn id="34" presetID="10" presetClass="entr" presetSubtype="0" fill="hold" nodeType="withEffect">
                                  <p:stCondLst>
                                    <p:cond delay="0"/>
                                  </p:stCondLst>
                                  <p:childTnLst>
                                    <p:set>
                                      <p:cBhvr>
                                        <p:cTn id="35" dur="1" fill="hold">
                                          <p:stCondLst>
                                            <p:cond delay="0"/>
                                          </p:stCondLst>
                                        </p:cTn>
                                        <p:tgtEl>
                                          <p:spTgt spid="1078281"/>
                                        </p:tgtEl>
                                        <p:attrNameLst>
                                          <p:attrName>style.visibility</p:attrName>
                                        </p:attrNameLst>
                                      </p:cBhvr>
                                      <p:to>
                                        <p:strVal val="visible"/>
                                      </p:to>
                                    </p:set>
                                    <p:animEffect transition="in" filter="fade">
                                      <p:cBhvr>
                                        <p:cTn id="36" dur="2000"/>
                                        <p:tgtEl>
                                          <p:spTgt spid="1078281"/>
                                        </p:tgtEl>
                                      </p:cBhvr>
                                    </p:animEffect>
                                  </p:childTnLst>
                                </p:cTn>
                              </p:par>
                            </p:childTnLst>
                          </p:cTn>
                        </p:par>
                      </p:childTnLst>
                    </p:cTn>
                  </p:par>
                  <p:par>
                    <p:cTn id="37" fill="hold">
                      <p:stCondLst>
                        <p:cond delay="indefinite"/>
                      </p:stCondLst>
                      <p:childTnLst>
                        <p:par>
                          <p:cTn id="38" fill="hold">
                            <p:stCondLst>
                              <p:cond delay="0"/>
                            </p:stCondLst>
                            <p:childTnLst>
                              <p:par>
                                <p:cTn id="39" presetID="63" presetClass="path" presetSubtype="0" accel="50000" fill="hold" nodeType="clickEffect">
                                  <p:stCondLst>
                                    <p:cond delay="0"/>
                                  </p:stCondLst>
                                  <p:childTnLst>
                                    <p:animMotion origin="layout" path="M -1.66667E-6 1.48148E-6 L 0.29462 1.48148E-6 " pathEditMode="relative" rAng="0" ptsTypes="AA">
                                      <p:cBhvr>
                                        <p:cTn id="40" dur="2000" fill="hold"/>
                                        <p:tgtEl>
                                          <p:spTgt spid="1078281"/>
                                        </p:tgtEl>
                                        <p:attrNameLst>
                                          <p:attrName>ppt_x</p:attrName>
                                          <p:attrName>ppt_y</p:attrName>
                                        </p:attrNameLst>
                                      </p:cBhvr>
                                      <p:rCtr x="147" y="0"/>
                                    </p:animMotion>
                                  </p:childTnLst>
                                  <p:subTnLst>
                                    <p:audio>
                                      <p:cMediaNode>
                                        <p:cTn display="0" masterRel="sameClick">
                                          <p:stCondLst>
                                            <p:cond evt="begin" delay="0">
                                              <p:tn val="39"/>
                                            </p:cond>
                                          </p:stCondLst>
                                          <p:endCondLst>
                                            <p:cond evt="onStopAudio" delay="0">
                                              <p:tgtEl>
                                                <p:sldTgt/>
                                              </p:tgtEl>
                                            </p:cond>
                                          </p:endCondLst>
                                        </p:cTn>
                                        <p:tgtEl>
                                          <p:sndTgt r:embed="rId6" name="drumroll.wav"/>
                                        </p:tgtEl>
                                      </p:cMediaNode>
                                    </p:audio>
                                  </p:subTnLst>
                                </p:cTn>
                              </p:par>
                              <p:par>
                                <p:cTn id="41" presetID="10" presetClass="entr" presetSubtype="0" fill="hold" nodeType="withEffect">
                                  <p:stCondLst>
                                    <p:cond delay="0"/>
                                  </p:stCondLst>
                                  <p:childTnLst>
                                    <p:set>
                                      <p:cBhvr>
                                        <p:cTn id="42" dur="1" fill="hold">
                                          <p:stCondLst>
                                            <p:cond delay="0"/>
                                          </p:stCondLst>
                                        </p:cTn>
                                        <p:tgtEl>
                                          <p:spTgt spid="1078282"/>
                                        </p:tgtEl>
                                        <p:attrNameLst>
                                          <p:attrName>style.visibility</p:attrName>
                                        </p:attrNameLst>
                                      </p:cBhvr>
                                      <p:to>
                                        <p:strVal val="visible"/>
                                      </p:to>
                                    </p:set>
                                    <p:animEffect transition="in" filter="fade">
                                      <p:cBhvr>
                                        <p:cTn id="43" dur="2000"/>
                                        <p:tgtEl>
                                          <p:spTgt spid="1078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45" name="Rectangle 25"/>
          <p:cNvSpPr>
            <a:spLocks noChangeArrowheads="1"/>
          </p:cNvSpPr>
          <p:nvPr/>
        </p:nvSpPr>
        <p:spPr bwMode="auto">
          <a:xfrm>
            <a:off x="682625" y="4867275"/>
            <a:ext cx="7764463" cy="1990725"/>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a:t>
            </a:r>
          </a:p>
          <a:p>
            <a:pPr>
              <a:spcBef>
                <a:spcPct val="20000"/>
              </a:spcBef>
              <a:defRPr/>
            </a:pPr>
            <a:r>
              <a:rPr lang="en-US" sz="2400" b="1" dirty="0">
                <a:latin typeface="+mn-lt"/>
                <a:sym typeface="Symbol" pitchFamily="18" charset="2"/>
              </a:rPr>
              <a:t></a:t>
            </a:r>
            <a:r>
              <a:rPr lang="en-US" sz="2400" dirty="0">
                <a:latin typeface="+mn-lt"/>
                <a:sym typeface="Symbol" pitchFamily="18" charset="2"/>
              </a:rPr>
              <a:t>The nuclear reaction above is an example of an </a:t>
            </a:r>
            <a:r>
              <a:rPr lang="en-US" sz="2400" b="1" dirty="0" smtClean="0">
                <a:latin typeface="+mn-lt"/>
                <a:sym typeface="Symbol" pitchFamily="18" charset="2"/>
              </a:rPr>
              <a:t>____________________________</a:t>
            </a:r>
            <a:r>
              <a:rPr lang="en-US" sz="2400" dirty="0" smtClean="0">
                <a:latin typeface="+mn-lt"/>
                <a:sym typeface="Symbol" pitchFamily="18" charset="2"/>
              </a:rPr>
              <a:t>- </a:t>
            </a:r>
            <a:r>
              <a:rPr lang="en-US" sz="2400" dirty="0">
                <a:latin typeface="+mn-lt"/>
                <a:sym typeface="Symbol" pitchFamily="18" charset="2"/>
              </a:rPr>
              <a:t>where one element is transmuted into another through artificial means. It is alchemy!</a:t>
            </a:r>
          </a:p>
        </p:txBody>
      </p:sp>
      <p:sp>
        <p:nvSpPr>
          <p:cNvPr id="1080322" name="Rectangle 2"/>
          <p:cNvSpPr>
            <a:spLocks noChangeArrowheads="1"/>
          </p:cNvSpPr>
          <p:nvPr/>
        </p:nvSpPr>
        <p:spPr bwMode="auto">
          <a:xfrm>
            <a:off x="685800" y="1549400"/>
            <a:ext cx="7772400" cy="3360738"/>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chemeClr val="accent6"/>
                </a:solidFill>
                <a:latin typeface="+mn-lt"/>
                <a:cs typeface="Times New Roman" pitchFamily="18" charset="0"/>
              </a:rPr>
              <a:t>Nuclear reactions</a:t>
            </a:r>
            <a:endParaRPr lang="en-US" sz="2400" dirty="0">
              <a:solidFill>
                <a:schemeClr val="accent6"/>
              </a:solidFill>
              <a:latin typeface="+mn-lt"/>
              <a:cs typeface="Times New Roman" pitchFamily="18" charset="0"/>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latin typeface="+mn-lt"/>
              </a:rPr>
              <a:t>In fact, he did just that in the following </a:t>
            </a:r>
            <a:r>
              <a:rPr lang="en-US" sz="2400" b="1" dirty="0" smtClean="0">
                <a:latin typeface="+mn-lt"/>
              </a:rPr>
              <a:t>_____________ _____________</a:t>
            </a:r>
            <a:r>
              <a:rPr lang="en-US" sz="2400" dirty="0" smtClean="0">
                <a:latin typeface="+mn-lt"/>
              </a:rPr>
              <a:t>:</a:t>
            </a:r>
            <a:endParaRPr lang="en-US" sz="2400" dirty="0">
              <a:solidFill>
                <a:srgbClr val="000000"/>
              </a:solidFill>
              <a:latin typeface="+mn-lt"/>
              <a:cs typeface="Times New Roman" pitchFamily="18" charset="0"/>
              <a:sym typeface="Symbol" pitchFamily="18" charset="2"/>
            </a:endParaRPr>
          </a:p>
          <a:p>
            <a:pPr>
              <a:spcBef>
                <a:spcPct val="20000"/>
              </a:spcBef>
              <a:defRPr/>
            </a:pPr>
            <a:endParaRPr lang="en-US" sz="2400" dirty="0">
              <a:solidFill>
                <a:srgbClr val="000000"/>
              </a:solidFill>
              <a:latin typeface="+mn-lt"/>
              <a:cs typeface="Times New Roman" pitchFamily="18" charset="0"/>
              <a:sym typeface="Symbol" pitchFamily="18" charset="2"/>
            </a:endParaRPr>
          </a:p>
        </p:txBody>
      </p:sp>
      <p:sp>
        <p:nvSpPr>
          <p:cNvPr id="8196" name="Rectangle 3"/>
          <p:cNvSpPr>
            <a:spLocks noGrp="1" noChangeArrowheads="1"/>
          </p:cNvSpPr>
          <p:nvPr>
            <p:ph type="ctrTitle"/>
          </p:nvPr>
        </p:nvSpPr>
        <p:spPr>
          <a:xfrm>
            <a:off x="685800" y="533400"/>
            <a:ext cx="8007350"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grpSp>
        <p:nvGrpSpPr>
          <p:cNvPr id="2" name="Group 21"/>
          <p:cNvGrpSpPr>
            <a:grpSpLocks/>
          </p:cNvGrpSpPr>
          <p:nvPr/>
        </p:nvGrpSpPr>
        <p:grpSpPr bwMode="auto">
          <a:xfrm>
            <a:off x="1863725" y="4330700"/>
            <a:ext cx="7885113" cy="631825"/>
            <a:chOff x="607" y="2728"/>
            <a:chExt cx="5066" cy="398"/>
          </a:xfrm>
        </p:grpSpPr>
        <p:sp>
          <p:nvSpPr>
            <p:cNvPr id="1080331" name="Rectangle 11"/>
            <p:cNvSpPr>
              <a:spLocks noChangeArrowheads="1"/>
            </p:cNvSpPr>
            <p:nvPr/>
          </p:nvSpPr>
          <p:spPr bwMode="auto">
            <a:xfrm>
              <a:off x="607" y="2728"/>
              <a:ext cx="3709" cy="262"/>
            </a:xfrm>
            <a:prstGeom prst="rect">
              <a:avLst/>
            </a:prstGeom>
            <a:noFill/>
            <a:ln w="9525">
              <a:noFill/>
              <a:miter lim="800000"/>
              <a:headEnd/>
              <a:tailEnd/>
            </a:ln>
            <a:effectLst/>
          </p:spPr>
          <p:txBody>
            <a:bodyPr/>
            <a:lstStyle/>
            <a:p>
              <a:pPr>
                <a:lnSpc>
                  <a:spcPct val="90000"/>
                </a:lnSpc>
                <a:spcBef>
                  <a:spcPct val="20000"/>
                </a:spcBef>
                <a:defRPr/>
              </a:pPr>
              <a:r>
                <a:rPr lang="en-US" sz="2400" baseline="30000" dirty="0">
                  <a:latin typeface="+mn-lt"/>
                </a:rPr>
                <a:t>14</a:t>
              </a:r>
              <a:r>
                <a:rPr lang="en-US" sz="2400" dirty="0">
                  <a:latin typeface="+mn-lt"/>
                </a:rPr>
                <a:t>N     +     </a:t>
              </a:r>
              <a:r>
                <a:rPr lang="en-US" sz="2400" baseline="30000" dirty="0">
                  <a:latin typeface="+mn-lt"/>
                </a:rPr>
                <a:t>4</a:t>
              </a:r>
              <a:r>
                <a:rPr lang="en-US" sz="2400" dirty="0">
                  <a:latin typeface="+mn-lt"/>
                </a:rPr>
                <a:t>He      </a:t>
              </a:r>
              <a:r>
                <a:rPr lang="en-US" sz="2400" dirty="0">
                  <a:latin typeface="+mn-lt"/>
                  <a:sym typeface="Symbol" pitchFamily="18" charset="2"/>
                </a:rPr>
                <a:t>      </a:t>
              </a:r>
              <a:r>
                <a:rPr lang="en-US" sz="2400" baseline="30000" dirty="0">
                  <a:latin typeface="+mn-lt"/>
                  <a:sym typeface="Symbol" pitchFamily="18" charset="2"/>
                </a:rPr>
                <a:t>17</a:t>
              </a:r>
              <a:r>
                <a:rPr lang="en-US" sz="2400" dirty="0">
                  <a:latin typeface="+mn-lt"/>
                  <a:sym typeface="Symbol" pitchFamily="18" charset="2"/>
                </a:rPr>
                <a:t>O      +      </a:t>
              </a:r>
              <a:r>
                <a:rPr lang="en-US" sz="2400" baseline="30000" dirty="0">
                  <a:latin typeface="+mn-lt"/>
                  <a:sym typeface="Symbol" pitchFamily="18" charset="2"/>
                </a:rPr>
                <a:t>1</a:t>
              </a:r>
              <a:r>
                <a:rPr lang="en-US" sz="2400" dirty="0">
                  <a:latin typeface="+mn-lt"/>
                  <a:sym typeface="Symbol" pitchFamily="18" charset="2"/>
                </a:rPr>
                <a:t>H</a:t>
              </a:r>
              <a:endParaRPr lang="en-US" sz="2400" b="1" baseline="30000" dirty="0">
                <a:latin typeface="+mn-lt"/>
                <a:sym typeface="Symbol" pitchFamily="18" charset="2"/>
              </a:endParaRPr>
            </a:p>
          </p:txBody>
        </p:sp>
        <p:sp>
          <p:nvSpPr>
            <p:cNvPr id="1080332" name="Rectangle 12"/>
            <p:cNvSpPr>
              <a:spLocks noChangeArrowheads="1"/>
            </p:cNvSpPr>
            <p:nvPr/>
          </p:nvSpPr>
          <p:spPr bwMode="auto">
            <a:xfrm>
              <a:off x="645" y="2864"/>
              <a:ext cx="5028" cy="262"/>
            </a:xfrm>
            <a:prstGeom prst="rect">
              <a:avLst/>
            </a:prstGeom>
            <a:noFill/>
            <a:ln w="9525">
              <a:noFill/>
              <a:miter lim="800000"/>
              <a:headEnd/>
              <a:tailEnd/>
            </a:ln>
            <a:effectLst/>
          </p:spPr>
          <p:txBody>
            <a:bodyPr/>
            <a:lstStyle/>
            <a:p>
              <a:pPr>
                <a:lnSpc>
                  <a:spcPct val="90000"/>
                </a:lnSpc>
                <a:spcBef>
                  <a:spcPct val="20000"/>
                </a:spcBef>
                <a:defRPr/>
              </a:pPr>
              <a:r>
                <a:rPr lang="en-US" sz="2400" baseline="30000" dirty="0">
                  <a:latin typeface="+mn-lt"/>
                </a:rPr>
                <a:t> 7</a:t>
              </a:r>
              <a:r>
                <a:rPr lang="en-US" sz="2400" dirty="0">
                  <a:latin typeface="+mn-lt"/>
                </a:rPr>
                <a:t>     </a:t>
              </a:r>
              <a:r>
                <a:rPr lang="en-US" sz="2400" baseline="-25000" dirty="0">
                  <a:latin typeface="+mn-lt"/>
                </a:rPr>
                <a:t>  </a:t>
              </a:r>
              <a:r>
                <a:rPr lang="en-US" sz="2400" dirty="0">
                  <a:latin typeface="+mn-lt"/>
                </a:rPr>
                <a:t>       </a:t>
              </a:r>
              <a:r>
                <a:rPr lang="en-US" sz="2400" baseline="-25000" dirty="0">
                  <a:latin typeface="+mn-lt"/>
                </a:rPr>
                <a:t> </a:t>
              </a:r>
              <a:r>
                <a:rPr lang="en-US" sz="2400" dirty="0">
                  <a:latin typeface="+mn-lt"/>
                </a:rPr>
                <a:t> </a:t>
              </a:r>
              <a:r>
                <a:rPr lang="en-US" sz="2400" baseline="30000" dirty="0">
                  <a:latin typeface="+mn-lt"/>
                </a:rPr>
                <a:t>2</a:t>
              </a:r>
              <a:r>
                <a:rPr lang="en-US" sz="2400" dirty="0">
                  <a:latin typeface="+mn-lt"/>
                </a:rPr>
                <a:t>        </a:t>
              </a:r>
              <a:r>
                <a:rPr lang="en-US" sz="2400" dirty="0">
                  <a:latin typeface="+mn-lt"/>
                  <a:sym typeface="Symbol" pitchFamily="18" charset="2"/>
                </a:rPr>
                <a:t>             </a:t>
              </a:r>
              <a:r>
                <a:rPr lang="en-US" sz="2400" baseline="30000" dirty="0">
                  <a:latin typeface="+mn-lt"/>
                  <a:sym typeface="Symbol" pitchFamily="18" charset="2"/>
                </a:rPr>
                <a:t>8</a:t>
              </a:r>
              <a:r>
                <a:rPr lang="en-US" sz="2400" dirty="0">
                  <a:latin typeface="+mn-lt"/>
                  <a:sym typeface="Symbol" pitchFamily="18" charset="2"/>
                </a:rPr>
                <a:t>         </a:t>
              </a:r>
              <a:r>
                <a:rPr lang="en-US" sz="2400" baseline="-25000" dirty="0">
                  <a:latin typeface="+mn-lt"/>
                  <a:sym typeface="Symbol" pitchFamily="18" charset="2"/>
                </a:rPr>
                <a:t> </a:t>
              </a:r>
              <a:r>
                <a:rPr lang="en-US" sz="2400" dirty="0">
                  <a:latin typeface="+mn-lt"/>
                  <a:sym typeface="Symbol" pitchFamily="18" charset="2"/>
                </a:rPr>
                <a:t>   </a:t>
              </a:r>
              <a:r>
                <a:rPr lang="en-US" sz="2400" baseline="-25000" dirty="0">
                  <a:latin typeface="+mn-lt"/>
                  <a:sym typeface="Symbol" pitchFamily="18" charset="2"/>
                </a:rPr>
                <a:t> </a:t>
              </a:r>
              <a:r>
                <a:rPr lang="en-US" sz="2400" dirty="0">
                  <a:latin typeface="+mn-lt"/>
                  <a:sym typeface="Symbol" pitchFamily="18" charset="2"/>
                </a:rPr>
                <a:t>   </a:t>
              </a:r>
              <a:r>
                <a:rPr lang="en-US" sz="2400" baseline="-25000" dirty="0">
                  <a:latin typeface="+mn-lt"/>
                  <a:sym typeface="Symbol" pitchFamily="18" charset="2"/>
                </a:rPr>
                <a:t> </a:t>
              </a:r>
              <a:r>
                <a:rPr lang="en-US" sz="2400" baseline="30000" dirty="0">
                  <a:latin typeface="+mn-lt"/>
                  <a:sym typeface="Symbol" pitchFamily="18" charset="2"/>
                </a:rPr>
                <a:t>1</a:t>
              </a:r>
              <a:r>
                <a:rPr lang="en-US" sz="2400" dirty="0">
                  <a:latin typeface="+mn-lt"/>
                  <a:sym typeface="Symbol" pitchFamily="18" charset="2"/>
                </a:rPr>
                <a:t> </a:t>
              </a:r>
              <a:endParaRPr lang="en-US" sz="2400" b="1" baseline="30000" dirty="0">
                <a:latin typeface="+mn-lt"/>
                <a:sym typeface="Symbol" pitchFamily="18" charset="2"/>
              </a:endParaRPr>
            </a:p>
          </p:txBody>
        </p:sp>
      </p:grpSp>
      <p:sp>
        <p:nvSpPr>
          <p:cNvPr id="1080333" name="Rectangle 13"/>
          <p:cNvSpPr>
            <a:spLocks noChangeArrowheads="1"/>
          </p:cNvSpPr>
          <p:nvPr/>
        </p:nvSpPr>
        <p:spPr bwMode="auto">
          <a:xfrm>
            <a:off x="784225" y="2840038"/>
            <a:ext cx="7981950" cy="415925"/>
          </a:xfrm>
          <a:prstGeom prst="rect">
            <a:avLst/>
          </a:prstGeom>
          <a:noFill/>
          <a:ln w="9525">
            <a:noFill/>
            <a:miter lim="800000"/>
            <a:headEnd/>
            <a:tailEnd/>
          </a:ln>
          <a:effectLst/>
        </p:spPr>
        <p:txBody>
          <a:bodyPr/>
          <a:lstStyle/>
          <a:p>
            <a:pPr>
              <a:lnSpc>
                <a:spcPct val="90000"/>
              </a:lnSpc>
              <a:spcBef>
                <a:spcPct val="20000"/>
              </a:spcBef>
              <a:defRPr/>
            </a:pPr>
            <a:r>
              <a:rPr lang="en-US" sz="2400" dirty="0">
                <a:solidFill>
                  <a:schemeClr val="hlink"/>
                </a:solidFill>
                <a:latin typeface="+mn-lt"/>
              </a:rPr>
              <a:t>nitrogen       	   alpha                  </a:t>
            </a:r>
            <a:r>
              <a:rPr lang="en-US" sz="2400" dirty="0">
                <a:solidFill>
                  <a:schemeClr val="hlink"/>
                </a:solidFill>
                <a:latin typeface="+mn-lt"/>
                <a:sym typeface="Symbol" pitchFamily="18" charset="2"/>
              </a:rPr>
              <a:t>oxygen                proton</a:t>
            </a:r>
            <a:r>
              <a:rPr lang="en-US" sz="2400" dirty="0">
                <a:latin typeface="+mn-lt"/>
                <a:sym typeface="Symbol" pitchFamily="18" charset="2"/>
              </a:rPr>
              <a:t>             		   </a:t>
            </a:r>
            <a:r>
              <a:rPr lang="en-US" sz="2400" dirty="0">
                <a:solidFill>
                  <a:schemeClr val="hlink"/>
                </a:solidFill>
                <a:latin typeface="+mn-lt"/>
              </a:rPr>
              <a:t>particle</a:t>
            </a:r>
          </a:p>
        </p:txBody>
      </p:sp>
      <p:pic>
        <p:nvPicPr>
          <p:cNvPr id="1080335"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905750" y="3635375"/>
            <a:ext cx="238125" cy="238125"/>
          </a:xfrm>
          <a:prstGeom prst="rect">
            <a:avLst/>
          </a:prstGeom>
          <a:noFill/>
          <a:ln w="9525">
            <a:noFill/>
            <a:miter lim="800000"/>
            <a:headEnd/>
            <a:tailEnd/>
          </a:ln>
        </p:spPr>
      </p:pic>
      <p:pic>
        <p:nvPicPr>
          <p:cNvPr id="1080336"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038475" y="3460750"/>
            <a:ext cx="533400" cy="542925"/>
          </a:xfrm>
          <a:prstGeom prst="rect">
            <a:avLst/>
          </a:prstGeom>
          <a:noFill/>
          <a:ln w="9525">
            <a:noFill/>
            <a:miter lim="800000"/>
            <a:headEnd/>
            <a:tailEnd/>
          </a:ln>
        </p:spPr>
      </p:pic>
      <p:pic>
        <p:nvPicPr>
          <p:cNvPr id="1080337" name="Picture 1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998538" y="3349625"/>
            <a:ext cx="800100" cy="781050"/>
          </a:xfrm>
          <a:prstGeom prst="rect">
            <a:avLst/>
          </a:prstGeom>
          <a:noFill/>
          <a:ln w="9525">
            <a:noFill/>
            <a:miter lim="800000"/>
            <a:headEnd/>
            <a:tailEnd/>
          </a:ln>
        </p:spPr>
      </p:pic>
      <p:grpSp>
        <p:nvGrpSpPr>
          <p:cNvPr id="3" name="Group 20"/>
          <p:cNvGrpSpPr>
            <a:grpSpLocks/>
          </p:cNvGrpSpPr>
          <p:nvPr/>
        </p:nvGrpSpPr>
        <p:grpSpPr bwMode="auto">
          <a:xfrm>
            <a:off x="5260975" y="3351213"/>
            <a:ext cx="909638" cy="781050"/>
            <a:chOff x="3132" y="2149"/>
            <a:chExt cx="573" cy="492"/>
          </a:xfrm>
        </p:grpSpPr>
        <p:pic>
          <p:nvPicPr>
            <p:cNvPr id="8206" name="Picture 1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369" y="2197"/>
              <a:ext cx="336" cy="342"/>
            </a:xfrm>
            <a:prstGeom prst="rect">
              <a:avLst/>
            </a:prstGeom>
            <a:noFill/>
            <a:ln w="9525">
              <a:noFill/>
              <a:miter lim="800000"/>
              <a:headEnd/>
              <a:tailEnd/>
            </a:ln>
          </p:spPr>
        </p:pic>
        <p:pic>
          <p:nvPicPr>
            <p:cNvPr id="8207" name="Picture 1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132" y="2149"/>
              <a:ext cx="504" cy="492"/>
            </a:xfrm>
            <a:prstGeom prst="rect">
              <a:avLst/>
            </a:prstGeom>
            <a:noFill/>
            <a:ln w="9525">
              <a:noFill/>
              <a:miter lim="800000"/>
              <a:headEnd/>
              <a:tailEnd/>
            </a:ln>
          </p:spPr>
        </p:pic>
      </p:grpSp>
      <p:sp>
        <p:nvSpPr>
          <p:cNvPr id="1080342" name="Text Box 22"/>
          <p:cNvSpPr txBox="1">
            <a:spLocks noChangeArrowheads="1"/>
          </p:cNvSpPr>
          <p:nvPr/>
        </p:nvSpPr>
        <p:spPr bwMode="auto">
          <a:xfrm>
            <a:off x="2081213" y="3543300"/>
            <a:ext cx="363537" cy="461963"/>
          </a:xfrm>
          <a:prstGeom prst="rect">
            <a:avLst/>
          </a:prstGeom>
          <a:noFill/>
          <a:ln w="9525">
            <a:noFill/>
            <a:miter lim="800000"/>
            <a:headEnd/>
            <a:tailEnd/>
          </a:ln>
          <a:effectLst/>
        </p:spPr>
        <p:txBody>
          <a:bodyPr wrap="none">
            <a:spAutoFit/>
          </a:bodyPr>
          <a:lstStyle/>
          <a:p>
            <a:pPr>
              <a:defRPr/>
            </a:pPr>
            <a:r>
              <a:rPr lang="en-US" sz="2400" dirty="0">
                <a:latin typeface="+mn-lt"/>
              </a:rPr>
              <a:t>+</a:t>
            </a:r>
          </a:p>
        </p:txBody>
      </p:sp>
      <p:sp>
        <p:nvSpPr>
          <p:cNvPr id="1080343" name="Text Box 23"/>
          <p:cNvSpPr txBox="1">
            <a:spLocks noChangeArrowheads="1"/>
          </p:cNvSpPr>
          <p:nvPr/>
        </p:nvSpPr>
        <p:spPr bwMode="auto">
          <a:xfrm>
            <a:off x="4318000" y="3532188"/>
            <a:ext cx="487363" cy="461962"/>
          </a:xfrm>
          <a:prstGeom prst="rect">
            <a:avLst/>
          </a:prstGeom>
          <a:noFill/>
          <a:ln w="9525">
            <a:noFill/>
            <a:miter lim="800000"/>
            <a:headEnd/>
            <a:tailEnd/>
          </a:ln>
          <a:effectLst/>
        </p:spPr>
        <p:txBody>
          <a:bodyPr wrap="none">
            <a:spAutoFit/>
          </a:bodyPr>
          <a:lstStyle/>
          <a:p>
            <a:pPr>
              <a:defRPr/>
            </a:pPr>
            <a:r>
              <a:rPr lang="en-US" sz="2400">
                <a:latin typeface="+mn-lt"/>
                <a:sym typeface="Symbol" pitchFamily="18" charset="2"/>
              </a:rPr>
              <a:t></a:t>
            </a:r>
          </a:p>
        </p:txBody>
      </p:sp>
      <p:sp>
        <p:nvSpPr>
          <p:cNvPr id="1080344" name="Text Box 24"/>
          <p:cNvSpPr txBox="1">
            <a:spLocks noChangeArrowheads="1"/>
          </p:cNvSpPr>
          <p:nvPr/>
        </p:nvSpPr>
        <p:spPr bwMode="auto">
          <a:xfrm>
            <a:off x="6738938" y="3533775"/>
            <a:ext cx="363537" cy="461963"/>
          </a:xfrm>
          <a:prstGeom prst="rect">
            <a:avLst/>
          </a:prstGeom>
          <a:noFill/>
          <a:ln w="9525">
            <a:noFill/>
            <a:miter lim="800000"/>
            <a:headEnd/>
            <a:tailEnd/>
          </a:ln>
          <a:effectLst/>
        </p:spPr>
        <p:txBody>
          <a:bodyPr wrap="none">
            <a:spAutoFit/>
          </a:bodyPr>
          <a:lstStyle/>
          <a:p>
            <a:pPr>
              <a:defRPr/>
            </a:pPr>
            <a:r>
              <a:rPr lang="en-US" sz="2400">
                <a:latin typeface="+mn-lt"/>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0322">
                                            <p:txEl>
                                              <p:pRg st="1" end="1"/>
                                            </p:txEl>
                                          </p:spTgt>
                                        </p:tgtEl>
                                        <p:attrNameLst>
                                          <p:attrName>style.visibility</p:attrName>
                                        </p:attrNameLst>
                                      </p:cBhvr>
                                      <p:to>
                                        <p:strVal val="visible"/>
                                      </p:to>
                                    </p:set>
                                    <p:anim calcmode="lin" valueType="num">
                                      <p:cBhvr additive="base">
                                        <p:cTn id="7" dur="500" fill="hold"/>
                                        <p:tgtEl>
                                          <p:spTgt spid="10803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03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080337"/>
                                        </p:tgtEl>
                                        <p:attrNameLst>
                                          <p:attrName>style.visibility</p:attrName>
                                        </p:attrNameLst>
                                      </p:cBhvr>
                                      <p:to>
                                        <p:strVal val="visible"/>
                                      </p:to>
                                    </p:set>
                                    <p:anim calcmode="lin" valueType="num">
                                      <p:cBhvr>
                                        <p:cTn id="13" dur="500" fill="hold"/>
                                        <p:tgtEl>
                                          <p:spTgt spid="1080337"/>
                                        </p:tgtEl>
                                        <p:attrNameLst>
                                          <p:attrName>ppt_w</p:attrName>
                                        </p:attrNameLst>
                                      </p:cBhvr>
                                      <p:tavLst>
                                        <p:tav tm="0">
                                          <p:val>
                                            <p:fltVal val="0"/>
                                          </p:val>
                                        </p:tav>
                                        <p:tav tm="100000">
                                          <p:val>
                                            <p:strVal val="#ppt_w"/>
                                          </p:val>
                                        </p:tav>
                                      </p:tavLst>
                                    </p:anim>
                                    <p:anim calcmode="lin" valueType="num">
                                      <p:cBhvr>
                                        <p:cTn id="14" dur="500" fill="hold"/>
                                        <p:tgtEl>
                                          <p:spTgt spid="1080337"/>
                                        </p:tgtEl>
                                        <p:attrNameLst>
                                          <p:attrName>ppt_h</p:attrName>
                                        </p:attrNameLst>
                                      </p:cBhvr>
                                      <p:tavLst>
                                        <p:tav tm="0">
                                          <p:val>
                                            <p:fltVal val="0"/>
                                          </p:val>
                                        </p:tav>
                                        <p:tav tm="100000">
                                          <p:val>
                                            <p:strVal val="#ppt_h"/>
                                          </p:val>
                                        </p:tav>
                                      </p:tavLst>
                                    </p:anim>
                                    <p:animEffect transition="in" filter="fade">
                                      <p:cBhvr>
                                        <p:cTn id="15" dur="500"/>
                                        <p:tgtEl>
                                          <p:spTgt spid="1080337"/>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080342"/>
                                        </p:tgtEl>
                                        <p:attrNameLst>
                                          <p:attrName>style.visibility</p:attrName>
                                        </p:attrNameLst>
                                      </p:cBhvr>
                                      <p:to>
                                        <p:strVal val="visible"/>
                                      </p:to>
                                    </p:set>
                                    <p:anim calcmode="lin" valueType="num">
                                      <p:cBhvr>
                                        <p:cTn id="20" dur="500" fill="hold"/>
                                        <p:tgtEl>
                                          <p:spTgt spid="1080342"/>
                                        </p:tgtEl>
                                        <p:attrNameLst>
                                          <p:attrName>ppt_w</p:attrName>
                                        </p:attrNameLst>
                                      </p:cBhvr>
                                      <p:tavLst>
                                        <p:tav tm="0">
                                          <p:val>
                                            <p:fltVal val="0"/>
                                          </p:val>
                                        </p:tav>
                                        <p:tav tm="100000">
                                          <p:val>
                                            <p:strVal val="#ppt_w"/>
                                          </p:val>
                                        </p:tav>
                                      </p:tavLst>
                                    </p:anim>
                                    <p:anim calcmode="lin" valueType="num">
                                      <p:cBhvr>
                                        <p:cTn id="21" dur="500" fill="hold"/>
                                        <p:tgtEl>
                                          <p:spTgt spid="1080342"/>
                                        </p:tgtEl>
                                        <p:attrNameLst>
                                          <p:attrName>ppt_h</p:attrName>
                                        </p:attrNameLst>
                                      </p:cBhvr>
                                      <p:tavLst>
                                        <p:tav tm="0">
                                          <p:val>
                                            <p:fltVal val="0"/>
                                          </p:val>
                                        </p:tav>
                                        <p:tav tm="100000">
                                          <p:val>
                                            <p:strVal val="#ppt_h"/>
                                          </p:val>
                                        </p:tav>
                                      </p:tavLst>
                                    </p:anim>
                                    <p:animEffect transition="in" filter="fade">
                                      <p:cBhvr>
                                        <p:cTn id="22" dur="500"/>
                                        <p:tgtEl>
                                          <p:spTgt spid="1080342"/>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1080336"/>
                                        </p:tgtEl>
                                        <p:attrNameLst>
                                          <p:attrName>style.visibility</p:attrName>
                                        </p:attrNameLst>
                                      </p:cBhvr>
                                      <p:to>
                                        <p:strVal val="visible"/>
                                      </p:to>
                                    </p:set>
                                    <p:anim calcmode="lin" valueType="num">
                                      <p:cBhvr>
                                        <p:cTn id="27" dur="500" fill="hold"/>
                                        <p:tgtEl>
                                          <p:spTgt spid="1080336"/>
                                        </p:tgtEl>
                                        <p:attrNameLst>
                                          <p:attrName>ppt_w</p:attrName>
                                        </p:attrNameLst>
                                      </p:cBhvr>
                                      <p:tavLst>
                                        <p:tav tm="0">
                                          <p:val>
                                            <p:fltVal val="0"/>
                                          </p:val>
                                        </p:tav>
                                        <p:tav tm="100000">
                                          <p:val>
                                            <p:strVal val="#ppt_w"/>
                                          </p:val>
                                        </p:tav>
                                      </p:tavLst>
                                    </p:anim>
                                    <p:anim calcmode="lin" valueType="num">
                                      <p:cBhvr>
                                        <p:cTn id="28" dur="500" fill="hold"/>
                                        <p:tgtEl>
                                          <p:spTgt spid="1080336"/>
                                        </p:tgtEl>
                                        <p:attrNameLst>
                                          <p:attrName>ppt_h</p:attrName>
                                        </p:attrNameLst>
                                      </p:cBhvr>
                                      <p:tavLst>
                                        <p:tav tm="0">
                                          <p:val>
                                            <p:fltVal val="0"/>
                                          </p:val>
                                        </p:tav>
                                        <p:tav tm="100000">
                                          <p:val>
                                            <p:strVal val="#ppt_h"/>
                                          </p:val>
                                        </p:tav>
                                      </p:tavLst>
                                    </p:anim>
                                    <p:animEffect transition="in" filter="fade">
                                      <p:cBhvr>
                                        <p:cTn id="29" dur="500"/>
                                        <p:tgtEl>
                                          <p:spTgt spid="1080336"/>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080343"/>
                                        </p:tgtEl>
                                        <p:attrNameLst>
                                          <p:attrName>style.visibility</p:attrName>
                                        </p:attrNameLst>
                                      </p:cBhvr>
                                      <p:to>
                                        <p:strVal val="visible"/>
                                      </p:to>
                                    </p:set>
                                    <p:anim calcmode="lin" valueType="num">
                                      <p:cBhvr>
                                        <p:cTn id="34" dur="500" fill="hold"/>
                                        <p:tgtEl>
                                          <p:spTgt spid="1080343"/>
                                        </p:tgtEl>
                                        <p:attrNameLst>
                                          <p:attrName>ppt_w</p:attrName>
                                        </p:attrNameLst>
                                      </p:cBhvr>
                                      <p:tavLst>
                                        <p:tav tm="0">
                                          <p:val>
                                            <p:fltVal val="0"/>
                                          </p:val>
                                        </p:tav>
                                        <p:tav tm="100000">
                                          <p:val>
                                            <p:strVal val="#ppt_w"/>
                                          </p:val>
                                        </p:tav>
                                      </p:tavLst>
                                    </p:anim>
                                    <p:anim calcmode="lin" valueType="num">
                                      <p:cBhvr>
                                        <p:cTn id="35" dur="500" fill="hold"/>
                                        <p:tgtEl>
                                          <p:spTgt spid="1080343"/>
                                        </p:tgtEl>
                                        <p:attrNameLst>
                                          <p:attrName>ppt_h</p:attrName>
                                        </p:attrNameLst>
                                      </p:cBhvr>
                                      <p:tavLst>
                                        <p:tav tm="0">
                                          <p:val>
                                            <p:fltVal val="0"/>
                                          </p:val>
                                        </p:tav>
                                        <p:tav tm="100000">
                                          <p:val>
                                            <p:strVal val="#ppt_h"/>
                                          </p:val>
                                        </p:tav>
                                      </p:tavLst>
                                    </p:anim>
                                    <p:animEffect transition="in" filter="fade">
                                      <p:cBhvr>
                                        <p:cTn id="36" dur="500"/>
                                        <p:tgtEl>
                                          <p:spTgt spid="1080343"/>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subTnLst>
                                    <p:audio>
                                      <p:cMediaNode>
                                        <p:cTn display="0" masterRel="sameClick">
                                          <p:stCondLst>
                                            <p:cond evt="begin" delay="0">
                                              <p:tn val="39"/>
                                            </p:cond>
                                          </p:stCondLst>
                                          <p:endCondLst>
                                            <p:cond evt="onStopAudio" delay="0">
                                              <p:tgtEl>
                                                <p:sldTgt/>
                                              </p:tgtEl>
                                            </p:cond>
                                          </p:endCondLst>
                                        </p:cTn>
                                        <p:tgtEl>
                                          <p:sndTgt r:embed="rId3" name="camera.wav"/>
                                        </p:tgtEl>
                                      </p:cMediaNode>
                                    </p:audio>
                                  </p:sub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080344"/>
                                        </p:tgtEl>
                                        <p:attrNameLst>
                                          <p:attrName>style.visibility</p:attrName>
                                        </p:attrNameLst>
                                      </p:cBhvr>
                                      <p:to>
                                        <p:strVal val="visible"/>
                                      </p:to>
                                    </p:set>
                                    <p:anim calcmode="lin" valueType="num">
                                      <p:cBhvr>
                                        <p:cTn id="48" dur="500" fill="hold"/>
                                        <p:tgtEl>
                                          <p:spTgt spid="1080344"/>
                                        </p:tgtEl>
                                        <p:attrNameLst>
                                          <p:attrName>ppt_w</p:attrName>
                                        </p:attrNameLst>
                                      </p:cBhvr>
                                      <p:tavLst>
                                        <p:tav tm="0">
                                          <p:val>
                                            <p:fltVal val="0"/>
                                          </p:val>
                                        </p:tav>
                                        <p:tav tm="100000">
                                          <p:val>
                                            <p:strVal val="#ppt_w"/>
                                          </p:val>
                                        </p:tav>
                                      </p:tavLst>
                                    </p:anim>
                                    <p:anim calcmode="lin" valueType="num">
                                      <p:cBhvr>
                                        <p:cTn id="49" dur="500" fill="hold"/>
                                        <p:tgtEl>
                                          <p:spTgt spid="1080344"/>
                                        </p:tgtEl>
                                        <p:attrNameLst>
                                          <p:attrName>ppt_h</p:attrName>
                                        </p:attrNameLst>
                                      </p:cBhvr>
                                      <p:tavLst>
                                        <p:tav tm="0">
                                          <p:val>
                                            <p:fltVal val="0"/>
                                          </p:val>
                                        </p:tav>
                                        <p:tav tm="100000">
                                          <p:val>
                                            <p:strVal val="#ppt_h"/>
                                          </p:val>
                                        </p:tav>
                                      </p:tavLst>
                                    </p:anim>
                                    <p:animEffect transition="in" filter="fade">
                                      <p:cBhvr>
                                        <p:cTn id="50" dur="500"/>
                                        <p:tgtEl>
                                          <p:spTgt spid="1080344"/>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1080335"/>
                                        </p:tgtEl>
                                        <p:attrNameLst>
                                          <p:attrName>style.visibility</p:attrName>
                                        </p:attrNameLst>
                                      </p:cBhvr>
                                      <p:to>
                                        <p:strVal val="visible"/>
                                      </p:to>
                                    </p:set>
                                    <p:anim calcmode="lin" valueType="num">
                                      <p:cBhvr>
                                        <p:cTn id="55" dur="500" fill="hold"/>
                                        <p:tgtEl>
                                          <p:spTgt spid="1080335"/>
                                        </p:tgtEl>
                                        <p:attrNameLst>
                                          <p:attrName>ppt_w</p:attrName>
                                        </p:attrNameLst>
                                      </p:cBhvr>
                                      <p:tavLst>
                                        <p:tav tm="0">
                                          <p:val>
                                            <p:fltVal val="0"/>
                                          </p:val>
                                        </p:tav>
                                        <p:tav tm="100000">
                                          <p:val>
                                            <p:strVal val="#ppt_w"/>
                                          </p:val>
                                        </p:tav>
                                      </p:tavLst>
                                    </p:anim>
                                    <p:anim calcmode="lin" valueType="num">
                                      <p:cBhvr>
                                        <p:cTn id="56" dur="500" fill="hold"/>
                                        <p:tgtEl>
                                          <p:spTgt spid="1080335"/>
                                        </p:tgtEl>
                                        <p:attrNameLst>
                                          <p:attrName>ppt_h</p:attrName>
                                        </p:attrNameLst>
                                      </p:cBhvr>
                                      <p:tavLst>
                                        <p:tav tm="0">
                                          <p:val>
                                            <p:fltVal val="0"/>
                                          </p:val>
                                        </p:tav>
                                        <p:tav tm="100000">
                                          <p:val>
                                            <p:strVal val="#ppt_h"/>
                                          </p:val>
                                        </p:tav>
                                      </p:tavLst>
                                    </p:anim>
                                    <p:animEffect transition="in" filter="fade">
                                      <p:cBhvr>
                                        <p:cTn id="57" dur="500"/>
                                        <p:tgtEl>
                                          <p:spTgt spid="1080335"/>
                                        </p:tgtEl>
                                      </p:cBhvr>
                                    </p:animEffect>
                                  </p:childTnLst>
                                  <p:subTnLst>
                                    <p:audio>
                                      <p:cMediaNode>
                                        <p:cTn display="0" masterRel="sameClick">
                                          <p:stCondLst>
                                            <p:cond evt="begin" delay="0">
                                              <p:tn val="53"/>
                                            </p:cond>
                                          </p:stCondLst>
                                          <p:endCondLst>
                                            <p:cond evt="onStopAudio" delay="0">
                                              <p:tgtEl>
                                                <p:sldTgt/>
                                              </p:tgtEl>
                                            </p:cond>
                                          </p:endCondLst>
                                        </p:cTn>
                                        <p:tgtEl>
                                          <p:sndTgt r:embed="rId3" name="camera.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080333"/>
                                        </p:tgtEl>
                                        <p:attrNameLst>
                                          <p:attrName>style.visibility</p:attrName>
                                        </p:attrNameLst>
                                      </p:cBhvr>
                                      <p:to>
                                        <p:strVal val="visible"/>
                                      </p:to>
                                    </p:set>
                                    <p:animEffect transition="in" filter="wipe(left)">
                                      <p:cBhvr>
                                        <p:cTn id="62" dur="2000"/>
                                        <p:tgtEl>
                                          <p:spTgt spid="1080333"/>
                                        </p:tgtEl>
                                      </p:cBhvr>
                                    </p:animEffect>
                                  </p:childTnLst>
                                  <p:subTnLst>
                                    <p:audio>
                                      <p:cMediaNode>
                                        <p:cTn display="0" masterRel="sameClick">
                                          <p:stCondLst>
                                            <p:cond evt="begin" delay="0">
                                              <p:tn val="60"/>
                                            </p:cond>
                                          </p:stCondLst>
                                          <p:endCondLst>
                                            <p:cond evt="onStopAudio" delay="0">
                                              <p:tgtEl>
                                                <p:sldTgt/>
                                              </p:tgtEl>
                                            </p:cond>
                                          </p:endCondLst>
                                        </p:cTn>
                                        <p:tgtEl>
                                          <p:sndTgt r:embed="rId5"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left)">
                                      <p:cBhvr>
                                        <p:cTn id="67" dur="2000"/>
                                        <p:tgtEl>
                                          <p:spTgt spid="2"/>
                                        </p:tgtEl>
                                      </p:cBhvr>
                                    </p:animEffect>
                                  </p:childTnLst>
                                  <p:subTnLst>
                                    <p:audio>
                                      <p:cMediaNode>
                                        <p:cTn display="0" masterRel="sameClick">
                                          <p:stCondLst>
                                            <p:cond evt="begin" delay="0">
                                              <p:tn val="65"/>
                                            </p:cond>
                                          </p:stCondLst>
                                          <p:endCondLst>
                                            <p:cond evt="onStopAudio" delay="0">
                                              <p:tgtEl>
                                                <p:sldTgt/>
                                              </p:tgtEl>
                                            </p:cond>
                                          </p:endCondLst>
                                        </p:cTn>
                                        <p:tgtEl>
                                          <p:sndTgt r:embed="rId5" name="chimes.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080345">
                                            <p:txEl>
                                              <p:pRg st="1" end="1"/>
                                            </p:txEl>
                                          </p:spTgt>
                                        </p:tgtEl>
                                        <p:attrNameLst>
                                          <p:attrName>style.visibility</p:attrName>
                                        </p:attrNameLst>
                                      </p:cBhvr>
                                      <p:to>
                                        <p:strVal val="visible"/>
                                      </p:to>
                                    </p:set>
                                    <p:anim calcmode="lin" valueType="num">
                                      <p:cBhvr additive="base">
                                        <p:cTn id="72" dur="500" fill="hold"/>
                                        <p:tgtEl>
                                          <p:spTgt spid="1080345">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08034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0333" grpId="0"/>
      <p:bldP spid="1080342" grpId="0"/>
      <p:bldP spid="1080343" grpId="0"/>
      <p:bldP spid="10803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85" name="Rectangle 17"/>
          <p:cNvSpPr>
            <a:spLocks noChangeArrowheads="1"/>
          </p:cNvSpPr>
          <p:nvPr/>
        </p:nvSpPr>
        <p:spPr bwMode="auto">
          <a:xfrm>
            <a:off x="682625" y="3629025"/>
            <a:ext cx="7764463" cy="3228975"/>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At last man’s striving in the studies of                      alchemy have come to fruition! Recall what a driving force this was in chemistry and physics…</a:t>
            </a:r>
          </a:p>
          <a:p>
            <a:pPr>
              <a:spcBef>
                <a:spcPct val="20000"/>
              </a:spcBef>
              <a:defRPr/>
            </a:pPr>
            <a:r>
              <a:rPr lang="en-US" sz="2400" b="1" dirty="0" smtClean="0">
                <a:latin typeface="+mn-lt"/>
                <a:sym typeface="Symbol" pitchFamily="18" charset="2"/>
              </a:rPr>
              <a:t></a:t>
            </a:r>
            <a:r>
              <a:rPr lang="en-US" sz="2400" dirty="0" smtClean="0">
                <a:latin typeface="+mn-lt"/>
                <a:sym typeface="Symbol" pitchFamily="18" charset="2"/>
              </a:rPr>
              <a:t>_____________________ are </a:t>
            </a:r>
            <a:r>
              <a:rPr lang="en-US" sz="2400" dirty="0">
                <a:latin typeface="+mn-lt"/>
                <a:sym typeface="Symbol" pitchFamily="18" charset="2"/>
              </a:rPr>
              <a:t>required.</a:t>
            </a:r>
          </a:p>
          <a:p>
            <a:pPr>
              <a:spcBef>
                <a:spcPct val="20000"/>
              </a:spcBef>
              <a:defRPr/>
            </a:pPr>
            <a:r>
              <a:rPr lang="en-US" sz="2400" b="1" dirty="0">
                <a:latin typeface="+mn-lt"/>
                <a:sym typeface="Symbol" pitchFamily="18" charset="2"/>
              </a:rPr>
              <a:t></a:t>
            </a:r>
            <a:r>
              <a:rPr lang="en-US" sz="2400" dirty="0">
                <a:latin typeface="+mn-lt"/>
                <a:sym typeface="Symbol" pitchFamily="18" charset="2"/>
              </a:rPr>
              <a:t>But don’t go home asking mom for one                                        so you can make your own bootleg gold. </a:t>
            </a:r>
          </a:p>
          <a:p>
            <a:pPr>
              <a:spcBef>
                <a:spcPct val="20000"/>
              </a:spcBef>
              <a:defRPr/>
            </a:pPr>
            <a:r>
              <a:rPr lang="en-US" sz="2400" b="1" dirty="0">
                <a:latin typeface="+mn-lt"/>
                <a:sym typeface="Symbol" pitchFamily="18" charset="2"/>
              </a:rPr>
              <a:t></a:t>
            </a:r>
            <a:r>
              <a:rPr lang="en-US" sz="2400" dirty="0">
                <a:latin typeface="+mn-lt"/>
                <a:sym typeface="Symbol" pitchFamily="18" charset="2"/>
              </a:rPr>
              <a:t>Both accelerators and energy costs                                                far outweigh the return in gold!</a:t>
            </a:r>
          </a:p>
        </p:txBody>
      </p:sp>
      <p:sp>
        <p:nvSpPr>
          <p:cNvPr id="1082370" name="Rectangle 2"/>
          <p:cNvSpPr>
            <a:spLocks noChangeArrowheads="1"/>
          </p:cNvSpPr>
          <p:nvPr/>
        </p:nvSpPr>
        <p:spPr bwMode="auto">
          <a:xfrm>
            <a:off x="685800" y="1549400"/>
            <a:ext cx="7772400" cy="2122488"/>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chemeClr val="accent6"/>
                </a:solidFill>
                <a:latin typeface="+mn-lt"/>
                <a:cs typeface="Times New Roman" pitchFamily="18" charset="0"/>
              </a:rPr>
              <a:t>Nuclear reactions</a:t>
            </a:r>
            <a:endParaRPr lang="en-US" sz="2400" dirty="0">
              <a:solidFill>
                <a:schemeClr val="accent6"/>
              </a:solidFill>
              <a:latin typeface="+mn-lt"/>
              <a:cs typeface="Times New Roman" pitchFamily="18" charset="0"/>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latin typeface="+mn-lt"/>
              </a:rPr>
              <a:t>Here is another induced transmutation that has been successfully accomplished:</a:t>
            </a:r>
            <a:r>
              <a:rPr lang="en-US" sz="2400" dirty="0">
                <a:solidFill>
                  <a:srgbClr val="000000"/>
                </a:solidFill>
                <a:latin typeface="+mn-lt"/>
                <a:cs typeface="Times New Roman" pitchFamily="18" charset="0"/>
                <a:sym typeface="Symbol" pitchFamily="18" charset="2"/>
              </a:rPr>
              <a:t> </a:t>
            </a:r>
          </a:p>
        </p:txBody>
      </p:sp>
      <p:sp>
        <p:nvSpPr>
          <p:cNvPr id="9220" name="Rectangle 3"/>
          <p:cNvSpPr>
            <a:spLocks noGrp="1" noChangeArrowheads="1"/>
          </p:cNvSpPr>
          <p:nvPr>
            <p:ph type="ctrTitle"/>
          </p:nvPr>
        </p:nvSpPr>
        <p:spPr>
          <a:xfrm>
            <a:off x="685800" y="533400"/>
            <a:ext cx="8093075"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grpSp>
        <p:nvGrpSpPr>
          <p:cNvPr id="2" name="Group 23"/>
          <p:cNvGrpSpPr>
            <a:grpSpLocks/>
          </p:cNvGrpSpPr>
          <p:nvPr/>
        </p:nvGrpSpPr>
        <p:grpSpPr bwMode="auto">
          <a:xfrm>
            <a:off x="749300" y="2746375"/>
            <a:ext cx="5327650" cy="1003300"/>
            <a:chOff x="711" y="2005"/>
            <a:chExt cx="3356" cy="632"/>
          </a:xfrm>
        </p:grpSpPr>
        <p:grpSp>
          <p:nvGrpSpPr>
            <p:cNvPr id="9225" name="Group 22"/>
            <p:cNvGrpSpPr>
              <a:grpSpLocks/>
            </p:cNvGrpSpPr>
            <p:nvPr/>
          </p:nvGrpSpPr>
          <p:grpSpPr bwMode="auto">
            <a:xfrm>
              <a:off x="809" y="2231"/>
              <a:ext cx="3258" cy="406"/>
              <a:chOff x="809" y="2087"/>
              <a:chExt cx="3258" cy="406"/>
            </a:xfrm>
          </p:grpSpPr>
          <p:sp>
            <p:nvSpPr>
              <p:cNvPr id="1082387" name="Rectangle 19"/>
              <p:cNvSpPr>
                <a:spLocks noChangeArrowheads="1"/>
              </p:cNvSpPr>
              <p:nvPr/>
            </p:nvSpPr>
            <p:spPr bwMode="auto">
              <a:xfrm>
                <a:off x="809" y="2087"/>
                <a:ext cx="3258" cy="262"/>
              </a:xfrm>
              <a:prstGeom prst="rect">
                <a:avLst/>
              </a:prstGeom>
              <a:noFill/>
              <a:ln w="9525">
                <a:noFill/>
                <a:miter lim="800000"/>
                <a:headEnd/>
                <a:tailEnd/>
              </a:ln>
              <a:effectLst/>
            </p:spPr>
            <p:txBody>
              <a:bodyPr/>
              <a:lstStyle/>
              <a:p>
                <a:pPr>
                  <a:lnSpc>
                    <a:spcPct val="90000"/>
                  </a:lnSpc>
                  <a:spcBef>
                    <a:spcPct val="20000"/>
                  </a:spcBef>
                  <a:defRPr/>
                </a:pPr>
                <a:r>
                  <a:rPr lang="en-US" sz="2400" baseline="30000" dirty="0">
                    <a:latin typeface="+mn-lt"/>
                  </a:rPr>
                  <a:t>200</a:t>
                </a:r>
                <a:r>
                  <a:rPr lang="en-US" sz="2400" dirty="0">
                    <a:latin typeface="+mn-lt"/>
                  </a:rPr>
                  <a:t>Hg   +   </a:t>
                </a:r>
                <a:r>
                  <a:rPr lang="en-US" sz="2400" baseline="30000" dirty="0">
                    <a:latin typeface="+mn-lt"/>
                  </a:rPr>
                  <a:t>1</a:t>
                </a:r>
                <a:r>
                  <a:rPr lang="en-US" sz="2400" dirty="0">
                    <a:latin typeface="+mn-lt"/>
                  </a:rPr>
                  <a:t>H   </a:t>
                </a:r>
                <a:r>
                  <a:rPr lang="en-US" sz="2400" dirty="0">
                    <a:latin typeface="+mn-lt"/>
                    <a:sym typeface="Symbol" pitchFamily="18" charset="2"/>
                  </a:rPr>
                  <a:t>   </a:t>
                </a:r>
                <a:r>
                  <a:rPr lang="en-US" sz="2400" baseline="30000" dirty="0">
                    <a:latin typeface="+mn-lt"/>
                    <a:sym typeface="Symbol" pitchFamily="18" charset="2"/>
                  </a:rPr>
                  <a:t>197</a:t>
                </a:r>
                <a:r>
                  <a:rPr lang="en-US" sz="2400" dirty="0">
                    <a:latin typeface="+mn-lt"/>
                    <a:sym typeface="Symbol" pitchFamily="18" charset="2"/>
                  </a:rPr>
                  <a:t>Au   +   </a:t>
                </a:r>
                <a:r>
                  <a:rPr lang="en-US" sz="2400" baseline="30000" dirty="0">
                    <a:latin typeface="+mn-lt"/>
                    <a:sym typeface="Symbol" pitchFamily="18" charset="2"/>
                  </a:rPr>
                  <a:t>4</a:t>
                </a:r>
                <a:r>
                  <a:rPr lang="en-US" sz="2400" dirty="0">
                    <a:latin typeface="+mn-lt"/>
                    <a:sym typeface="Symbol" pitchFamily="18" charset="2"/>
                  </a:rPr>
                  <a:t>He</a:t>
                </a:r>
                <a:endParaRPr lang="en-US" sz="2400" b="1" baseline="30000" dirty="0">
                  <a:latin typeface="+mn-lt"/>
                  <a:sym typeface="Symbol" pitchFamily="18" charset="2"/>
                </a:endParaRPr>
              </a:p>
            </p:txBody>
          </p:sp>
          <p:sp>
            <p:nvSpPr>
              <p:cNvPr id="1082388" name="Rectangle 20"/>
              <p:cNvSpPr>
                <a:spLocks noChangeArrowheads="1"/>
              </p:cNvSpPr>
              <p:nvPr/>
            </p:nvSpPr>
            <p:spPr bwMode="auto">
              <a:xfrm>
                <a:off x="875" y="2231"/>
                <a:ext cx="3024" cy="262"/>
              </a:xfrm>
              <a:prstGeom prst="rect">
                <a:avLst/>
              </a:prstGeom>
              <a:noFill/>
              <a:ln w="9525">
                <a:noFill/>
                <a:miter lim="800000"/>
                <a:headEnd/>
                <a:tailEnd/>
              </a:ln>
              <a:effectLst/>
            </p:spPr>
            <p:txBody>
              <a:bodyPr/>
              <a:lstStyle/>
              <a:p>
                <a:pPr>
                  <a:lnSpc>
                    <a:spcPct val="90000"/>
                  </a:lnSpc>
                  <a:spcBef>
                    <a:spcPct val="20000"/>
                  </a:spcBef>
                  <a:defRPr/>
                </a:pPr>
                <a:r>
                  <a:rPr lang="en-US" sz="2400" baseline="30000" dirty="0">
                    <a:latin typeface="+mn-lt"/>
                  </a:rPr>
                  <a:t>80</a:t>
                </a:r>
                <a:r>
                  <a:rPr lang="en-US" sz="2400" dirty="0">
                    <a:latin typeface="+mn-lt"/>
                  </a:rPr>
                  <a:t>       </a:t>
                </a:r>
                <a:r>
                  <a:rPr lang="en-US" sz="2400" baseline="-25000" dirty="0">
                    <a:latin typeface="+mn-lt"/>
                  </a:rPr>
                  <a:t> </a:t>
                </a:r>
                <a:r>
                  <a:rPr lang="en-US" sz="2400" baseline="30000" dirty="0">
                    <a:latin typeface="+mn-lt"/>
                  </a:rPr>
                  <a:t> </a:t>
                </a:r>
                <a:r>
                  <a:rPr lang="en-US" sz="2400" baseline="-25000" dirty="0">
                    <a:latin typeface="+mn-lt"/>
                  </a:rPr>
                  <a:t>  </a:t>
                </a:r>
                <a:r>
                  <a:rPr lang="en-US" sz="2400" dirty="0">
                    <a:latin typeface="+mn-lt"/>
                  </a:rPr>
                  <a:t>   </a:t>
                </a:r>
                <a:r>
                  <a:rPr lang="en-US" sz="2400" baseline="30000" dirty="0">
                    <a:latin typeface="+mn-lt"/>
                  </a:rPr>
                  <a:t>1</a:t>
                </a:r>
                <a:r>
                  <a:rPr lang="en-US" sz="2400" dirty="0">
                    <a:latin typeface="+mn-lt"/>
                  </a:rPr>
                  <a:t>        </a:t>
                </a:r>
                <a:r>
                  <a:rPr lang="en-US" sz="2400" baseline="-25000" dirty="0">
                    <a:latin typeface="+mn-lt"/>
                  </a:rPr>
                  <a:t>        </a:t>
                </a:r>
                <a:r>
                  <a:rPr lang="en-US" sz="2400" baseline="30000" dirty="0">
                    <a:latin typeface="+mn-lt"/>
                    <a:sym typeface="Symbol" pitchFamily="18" charset="2"/>
                  </a:rPr>
                  <a:t>79</a:t>
                </a:r>
                <a:r>
                  <a:rPr lang="en-US" sz="2400" dirty="0">
                    <a:latin typeface="+mn-lt"/>
                    <a:sym typeface="Symbol" pitchFamily="18" charset="2"/>
                  </a:rPr>
                  <a:t>  </a:t>
                </a:r>
                <a:r>
                  <a:rPr lang="en-US" sz="2400" baseline="-25000" dirty="0">
                    <a:latin typeface="+mn-lt"/>
                    <a:sym typeface="Symbol" pitchFamily="18" charset="2"/>
                  </a:rPr>
                  <a:t> </a:t>
                </a:r>
                <a:r>
                  <a:rPr lang="en-US" sz="2400" dirty="0">
                    <a:latin typeface="+mn-lt"/>
                    <a:sym typeface="Symbol" pitchFamily="18" charset="2"/>
                  </a:rPr>
                  <a:t>     </a:t>
                </a:r>
                <a:r>
                  <a:rPr lang="en-US" sz="2400" baseline="-25000" dirty="0">
                    <a:latin typeface="+mn-lt"/>
                    <a:sym typeface="Symbol" pitchFamily="18" charset="2"/>
                  </a:rPr>
                  <a:t>        </a:t>
                </a:r>
                <a:r>
                  <a:rPr lang="en-US" sz="2400" baseline="30000" dirty="0">
                    <a:latin typeface="+mn-lt"/>
                    <a:sym typeface="Symbol" pitchFamily="18" charset="2"/>
                  </a:rPr>
                  <a:t>2</a:t>
                </a:r>
                <a:r>
                  <a:rPr lang="en-US" sz="2400" dirty="0">
                    <a:latin typeface="+mn-lt"/>
                    <a:sym typeface="Symbol" pitchFamily="18" charset="2"/>
                  </a:rPr>
                  <a:t> </a:t>
                </a:r>
                <a:endParaRPr lang="en-US" sz="2400" b="1" baseline="30000" dirty="0">
                  <a:latin typeface="+mn-lt"/>
                  <a:sym typeface="Symbol" pitchFamily="18" charset="2"/>
                </a:endParaRPr>
              </a:p>
            </p:txBody>
          </p:sp>
        </p:grpSp>
        <p:sp>
          <p:nvSpPr>
            <p:cNvPr id="1082389" name="Rectangle 21"/>
            <p:cNvSpPr>
              <a:spLocks noChangeArrowheads="1"/>
            </p:cNvSpPr>
            <p:nvPr/>
          </p:nvSpPr>
          <p:spPr bwMode="auto">
            <a:xfrm>
              <a:off x="711" y="2005"/>
              <a:ext cx="3108" cy="262"/>
            </a:xfrm>
            <a:prstGeom prst="rect">
              <a:avLst/>
            </a:prstGeom>
            <a:noFill/>
            <a:ln w="9525">
              <a:noFill/>
              <a:miter lim="800000"/>
              <a:headEnd/>
              <a:tailEnd/>
            </a:ln>
            <a:effectLst/>
          </p:spPr>
          <p:txBody>
            <a:bodyPr/>
            <a:lstStyle/>
            <a:p>
              <a:pPr>
                <a:lnSpc>
                  <a:spcPct val="90000"/>
                </a:lnSpc>
                <a:spcBef>
                  <a:spcPct val="20000"/>
                </a:spcBef>
                <a:defRPr/>
              </a:pPr>
              <a:r>
                <a:rPr lang="en-US" sz="2400" dirty="0">
                  <a:solidFill>
                    <a:schemeClr val="hlink"/>
                  </a:solidFill>
                  <a:latin typeface="+mn-lt"/>
                </a:rPr>
                <a:t>mercury   proton       </a:t>
              </a:r>
              <a:r>
                <a:rPr lang="en-US" sz="2400" dirty="0">
                  <a:solidFill>
                    <a:schemeClr val="hlink"/>
                  </a:solidFill>
                  <a:latin typeface="+mn-lt"/>
                  <a:sym typeface="Symbol" pitchFamily="18" charset="2"/>
                </a:rPr>
                <a:t>gold           </a:t>
              </a:r>
            </a:p>
          </p:txBody>
        </p:sp>
      </p:grpSp>
      <p:pic>
        <p:nvPicPr>
          <p:cNvPr id="1082392" name="Picture 24" descr="Fermilab aerial"/>
          <p:cNvPicPr>
            <a:picLocks noChangeAspect="1" noChangeArrowheads="1"/>
          </p:cNvPicPr>
          <p:nvPr/>
        </p:nvPicPr>
        <p:blipFill>
          <a:blip r:embed="rId7" cstate="print"/>
          <a:srcRect b="7451"/>
          <a:stretch>
            <a:fillRect/>
          </a:stretch>
        </p:blipFill>
        <p:spPr bwMode="auto">
          <a:xfrm>
            <a:off x="6421438" y="4670425"/>
            <a:ext cx="2525712" cy="1878013"/>
          </a:xfrm>
          <a:prstGeom prst="rect">
            <a:avLst/>
          </a:prstGeom>
          <a:ln>
            <a:noFill/>
          </a:ln>
          <a:effectLst>
            <a:outerShdw blurRad="292100" dist="139700" dir="2700000" algn="tl" rotWithShape="0">
              <a:srgbClr val="333333">
                <a:alpha val="65000"/>
              </a:srgbClr>
            </a:outerShdw>
          </a:effectLst>
        </p:spPr>
      </p:pic>
      <p:pic>
        <p:nvPicPr>
          <p:cNvPr id="1082394" name="Picture 26" descr="ANd9GcQ-s6qdzk5C2JInyvLKbNnzDN7oh97bxJnI8lXqWw8achzXwt4C"/>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592763" y="2644775"/>
            <a:ext cx="1728787" cy="1223963"/>
          </a:xfrm>
          <a:prstGeom prst="rect">
            <a:avLst/>
          </a:prstGeom>
          <a:ln>
            <a:noFill/>
          </a:ln>
          <a:effectLst>
            <a:outerShdw blurRad="292100" dist="139700" dir="2700000" algn="tl" rotWithShape="0">
              <a:srgbClr val="333333">
                <a:alpha val="65000"/>
              </a:srgbClr>
            </a:outerShdw>
          </a:effectLst>
        </p:spPr>
      </p:pic>
      <p:pic>
        <p:nvPicPr>
          <p:cNvPr id="1082403" name="Picture 35" descr="electric-meter"/>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412038" y="2520950"/>
            <a:ext cx="1563687" cy="15636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2370">
                                            <p:txEl>
                                              <p:pRg st="1" end="1"/>
                                            </p:txEl>
                                          </p:spTgt>
                                        </p:tgtEl>
                                        <p:attrNameLst>
                                          <p:attrName>style.visibility</p:attrName>
                                        </p:attrNameLst>
                                      </p:cBhvr>
                                      <p:to>
                                        <p:strVal val="visible"/>
                                      </p:to>
                                    </p:set>
                                    <p:anim calcmode="lin" valueType="num">
                                      <p:cBhvr additive="base">
                                        <p:cTn id="7" dur="500" fill="hold"/>
                                        <p:tgtEl>
                                          <p:spTgt spid="10823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23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2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1082394"/>
                                        </p:tgtEl>
                                        <p:attrNameLst>
                                          <p:attrName>style.visibility</p:attrName>
                                        </p:attrNameLst>
                                      </p:cBhvr>
                                      <p:to>
                                        <p:strVal val="visible"/>
                                      </p:to>
                                    </p:set>
                                    <p:anim calcmode="lin" valueType="num">
                                      <p:cBhvr>
                                        <p:cTn id="18" dur="500" fill="hold"/>
                                        <p:tgtEl>
                                          <p:spTgt spid="1082394"/>
                                        </p:tgtEl>
                                        <p:attrNameLst>
                                          <p:attrName>ppt_w</p:attrName>
                                        </p:attrNameLst>
                                      </p:cBhvr>
                                      <p:tavLst>
                                        <p:tav tm="0">
                                          <p:val>
                                            <p:fltVal val="0"/>
                                          </p:val>
                                        </p:tav>
                                        <p:tav tm="100000">
                                          <p:val>
                                            <p:strVal val="#ppt_w"/>
                                          </p:val>
                                        </p:tav>
                                      </p:tavLst>
                                    </p:anim>
                                    <p:anim calcmode="lin" valueType="num">
                                      <p:cBhvr>
                                        <p:cTn id="19" dur="500" fill="hold"/>
                                        <p:tgtEl>
                                          <p:spTgt spid="1082394"/>
                                        </p:tgtEl>
                                        <p:attrNameLst>
                                          <p:attrName>ppt_h</p:attrName>
                                        </p:attrNameLst>
                                      </p:cBhvr>
                                      <p:tavLst>
                                        <p:tav tm="0">
                                          <p:val>
                                            <p:fltVal val="0"/>
                                          </p:val>
                                        </p:tav>
                                        <p:tav tm="100000">
                                          <p:val>
                                            <p:strVal val="#ppt_h"/>
                                          </p:val>
                                        </p:tav>
                                      </p:tavLst>
                                    </p:anim>
                                    <p:animEffect transition="in" filter="fade">
                                      <p:cBhvr>
                                        <p:cTn id="20" dur="500"/>
                                        <p:tgtEl>
                                          <p:spTgt spid="1082394"/>
                                        </p:tgtEl>
                                      </p:cBhvr>
                                    </p:animEffect>
                                  </p:childTnLst>
                                  <p:subTnLst>
                                    <p:audio>
                                      <p:cMediaNode>
                                        <p:cTn display="0" masterRel="sameClick">
                                          <p:stCondLst>
                                            <p:cond evt="begin" delay="0">
                                              <p:tn val="16"/>
                                            </p:cond>
                                          </p:stCondLst>
                                          <p:endCondLst>
                                            <p:cond evt="onStopAudio" delay="0">
                                              <p:tgtEl>
                                                <p:sldTgt/>
                                              </p:tgtEl>
                                            </p:cond>
                                          </p:endCondLst>
                                        </p:cTn>
                                        <p:tgtEl>
                                          <p:sndTgt r:embed="rId6" name="hammer.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82385">
                                            <p:txEl>
                                              <p:pRg st="0" end="0"/>
                                            </p:txEl>
                                          </p:spTgt>
                                        </p:tgtEl>
                                        <p:attrNameLst>
                                          <p:attrName>style.visibility</p:attrName>
                                        </p:attrNameLst>
                                      </p:cBhvr>
                                      <p:to>
                                        <p:strVal val="visible"/>
                                      </p:to>
                                    </p:set>
                                    <p:anim calcmode="lin" valueType="num">
                                      <p:cBhvr additive="base">
                                        <p:cTn id="25" dur="500" fill="hold"/>
                                        <p:tgtEl>
                                          <p:spTgt spid="108238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8238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82385">
                                            <p:txEl>
                                              <p:pRg st="1" end="1"/>
                                            </p:txEl>
                                          </p:spTgt>
                                        </p:tgtEl>
                                        <p:attrNameLst>
                                          <p:attrName>style.visibility</p:attrName>
                                        </p:attrNameLst>
                                      </p:cBhvr>
                                      <p:to>
                                        <p:strVal val="visible"/>
                                      </p:to>
                                    </p:set>
                                    <p:anim calcmode="lin" valueType="num">
                                      <p:cBhvr additive="base">
                                        <p:cTn id="31" dur="500" fill="hold"/>
                                        <p:tgtEl>
                                          <p:spTgt spid="108238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8238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82392"/>
                                        </p:tgtEl>
                                        <p:attrNameLst>
                                          <p:attrName>style.visibility</p:attrName>
                                        </p:attrNameLst>
                                      </p:cBhvr>
                                      <p:to>
                                        <p:strVal val="visible"/>
                                      </p:to>
                                    </p:set>
                                    <p:animEffect transition="in" filter="fade">
                                      <p:cBhvr>
                                        <p:cTn id="37" dur="500"/>
                                        <p:tgtEl>
                                          <p:spTgt spid="1082392"/>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82385">
                                            <p:txEl>
                                              <p:pRg st="2" end="2"/>
                                            </p:txEl>
                                          </p:spTgt>
                                        </p:tgtEl>
                                        <p:attrNameLst>
                                          <p:attrName>style.visibility</p:attrName>
                                        </p:attrNameLst>
                                      </p:cBhvr>
                                      <p:to>
                                        <p:strVal val="visible"/>
                                      </p:to>
                                    </p:set>
                                    <p:anim calcmode="lin" valueType="num">
                                      <p:cBhvr additive="base">
                                        <p:cTn id="42" dur="500" fill="hold"/>
                                        <p:tgtEl>
                                          <p:spTgt spid="1082385">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8238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082385">
                                            <p:txEl>
                                              <p:pRg st="3" end="3"/>
                                            </p:txEl>
                                          </p:spTgt>
                                        </p:tgtEl>
                                        <p:attrNameLst>
                                          <p:attrName>style.visibility</p:attrName>
                                        </p:attrNameLst>
                                      </p:cBhvr>
                                      <p:to>
                                        <p:strVal val="visible"/>
                                      </p:to>
                                    </p:set>
                                    <p:anim calcmode="lin" valueType="num">
                                      <p:cBhvr additive="base">
                                        <p:cTn id="48" dur="500" fill="hold"/>
                                        <p:tgtEl>
                                          <p:spTgt spid="1082385">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8238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1082403"/>
                                        </p:tgtEl>
                                        <p:attrNameLst>
                                          <p:attrName>style.visibility</p:attrName>
                                        </p:attrNameLst>
                                      </p:cBhvr>
                                      <p:to>
                                        <p:strVal val="visible"/>
                                      </p:to>
                                    </p:set>
                                    <p:anim calcmode="lin" valueType="num">
                                      <p:cBhvr>
                                        <p:cTn id="54" dur="500" fill="hold"/>
                                        <p:tgtEl>
                                          <p:spTgt spid="1082403"/>
                                        </p:tgtEl>
                                        <p:attrNameLst>
                                          <p:attrName>ppt_w</p:attrName>
                                        </p:attrNameLst>
                                      </p:cBhvr>
                                      <p:tavLst>
                                        <p:tav tm="0">
                                          <p:val>
                                            <p:fltVal val="0"/>
                                          </p:val>
                                        </p:tav>
                                        <p:tav tm="100000">
                                          <p:val>
                                            <p:strVal val="#ppt_w"/>
                                          </p:val>
                                        </p:tav>
                                      </p:tavLst>
                                    </p:anim>
                                    <p:anim calcmode="lin" valueType="num">
                                      <p:cBhvr>
                                        <p:cTn id="55" dur="500" fill="hold"/>
                                        <p:tgtEl>
                                          <p:spTgt spid="1082403"/>
                                        </p:tgtEl>
                                        <p:attrNameLst>
                                          <p:attrName>ppt_h</p:attrName>
                                        </p:attrNameLst>
                                      </p:cBhvr>
                                      <p:tavLst>
                                        <p:tav tm="0">
                                          <p:val>
                                            <p:fltVal val="0"/>
                                          </p:val>
                                        </p:tav>
                                        <p:tav tm="100000">
                                          <p:val>
                                            <p:strVal val="#ppt_h"/>
                                          </p:val>
                                        </p:tav>
                                      </p:tavLst>
                                    </p:anim>
                                    <p:animEffect transition="in" filter="fade">
                                      <p:cBhvr>
                                        <p:cTn id="56" dur="500"/>
                                        <p:tgtEl>
                                          <p:spTgt spid="1082403"/>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chemeClr val="accent6"/>
                </a:solidFill>
                <a:latin typeface="+mn-lt"/>
                <a:cs typeface="Times New Roman" pitchFamily="18" charset="0"/>
              </a:rPr>
              <a:t>Nuclear reactions</a:t>
            </a:r>
            <a:endParaRPr lang="en-US" sz="2400" dirty="0">
              <a:solidFill>
                <a:schemeClr val="accent6"/>
              </a:solidFill>
              <a:latin typeface="+mn-lt"/>
              <a:cs typeface="Times New Roman" pitchFamily="18" charset="0"/>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Here is an example of a nuclear equation: </a:t>
            </a:r>
          </a:p>
          <a:p>
            <a:pPr>
              <a:spcBef>
                <a:spcPct val="20000"/>
              </a:spcBef>
              <a:defRPr/>
            </a:pPr>
            <a:endParaRPr lang="en-US" sz="2400" dirty="0">
              <a:solidFill>
                <a:srgbClr val="000000"/>
              </a:solidFill>
              <a:latin typeface="+mn-lt"/>
              <a:cs typeface="Times New Roman" pitchFamily="18" charset="0"/>
            </a:endParaRPr>
          </a:p>
          <a:p>
            <a:pPr>
              <a:spcBef>
                <a:spcPct val="20000"/>
              </a:spcBef>
              <a:defRPr/>
            </a:pPr>
            <a:endParaRPr lang="en-US" sz="2400" dirty="0">
              <a:solidFill>
                <a:srgbClr val="000000"/>
              </a:solidFill>
              <a:latin typeface="+mn-lt"/>
              <a:cs typeface="Times New Roman" pitchFamily="18" charset="0"/>
            </a:endParaRPr>
          </a:p>
          <a:p>
            <a:pPr>
              <a:spcBef>
                <a:spcPct val="20000"/>
              </a:spcBef>
              <a:defRPr/>
            </a:pPr>
            <a:endParaRPr lang="en-US" sz="2400" dirty="0">
              <a:solidFill>
                <a:srgbClr val="000000"/>
              </a:solidFill>
              <a:latin typeface="+mn-lt"/>
              <a:cs typeface="Times New Roman" pitchFamily="18" charset="0"/>
              <a:sym typeface="Symbol" pitchFamily="18" charset="2"/>
            </a:endParaRPr>
          </a:p>
          <a:p>
            <a:pPr>
              <a:spcBef>
                <a:spcPct val="20000"/>
              </a:spcBef>
              <a:defRPr/>
            </a:pPr>
            <a:endParaRPr lang="en-US" sz="2400" dirty="0">
              <a:solidFill>
                <a:srgbClr val="000000"/>
              </a:solidFill>
              <a:latin typeface="+mn-lt"/>
              <a:cs typeface="Times New Roman" pitchFamily="18" charset="0"/>
              <a:sym typeface="Symbol" pitchFamily="18" charset="2"/>
            </a:endParaRPr>
          </a:p>
          <a:p>
            <a:pPr>
              <a:spcBef>
                <a:spcPts val="12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There are two </a:t>
            </a:r>
            <a:r>
              <a:rPr lang="en-US" sz="2400" b="1" dirty="0" smtClean="0">
                <a:solidFill>
                  <a:srgbClr val="000000"/>
                </a:solidFill>
                <a:latin typeface="+mn-lt"/>
                <a:cs typeface="Times New Roman" pitchFamily="18" charset="0"/>
              </a:rPr>
              <a:t>_________________________ </a:t>
            </a:r>
            <a:r>
              <a:rPr lang="en-US" sz="2400" dirty="0" smtClean="0">
                <a:solidFill>
                  <a:srgbClr val="000000"/>
                </a:solidFill>
                <a:latin typeface="+mn-lt"/>
                <a:cs typeface="Times New Roman" pitchFamily="18" charset="0"/>
              </a:rPr>
              <a:t>used </a:t>
            </a:r>
            <a:r>
              <a:rPr lang="en-US" sz="2400" dirty="0">
                <a:solidFill>
                  <a:srgbClr val="000000"/>
                </a:solidFill>
                <a:latin typeface="+mn-lt"/>
                <a:cs typeface="Times New Roman" pitchFamily="18" charset="0"/>
              </a:rPr>
              <a:t>to balance a nuclear equation:</a:t>
            </a:r>
          </a:p>
          <a:p>
            <a:pPr>
              <a:spcBef>
                <a:spcPct val="20000"/>
              </a:spcBef>
              <a:defRPr/>
            </a:pPr>
            <a:r>
              <a:rPr lang="en-US" sz="2400" dirty="0">
                <a:latin typeface="+mn-lt"/>
              </a:rPr>
              <a:t>(1) The </a:t>
            </a:r>
            <a:r>
              <a:rPr lang="en-US" sz="2400" b="1" dirty="0" smtClean="0">
                <a:solidFill>
                  <a:srgbClr val="0070C0"/>
                </a:solidFill>
                <a:latin typeface="+mn-lt"/>
              </a:rPr>
              <a:t>______________________</a:t>
            </a:r>
            <a:r>
              <a:rPr lang="en-US" sz="2400" dirty="0" smtClean="0">
                <a:solidFill>
                  <a:srgbClr val="0070C0"/>
                </a:solidFill>
                <a:latin typeface="+mn-lt"/>
              </a:rPr>
              <a:t> </a:t>
            </a:r>
            <a:r>
              <a:rPr lang="en-US" sz="2400" dirty="0">
                <a:latin typeface="+mn-lt"/>
              </a:rPr>
              <a:t>tells us that the </a:t>
            </a:r>
            <a:r>
              <a:rPr lang="en-US" sz="2400" dirty="0" smtClean="0">
                <a:latin typeface="+mn-lt"/>
              </a:rPr>
              <a:t>___ ____________________________________________.</a:t>
            </a:r>
            <a:endParaRPr lang="en-US" sz="2400" dirty="0">
              <a:solidFill>
                <a:srgbClr val="000000"/>
              </a:solidFill>
              <a:latin typeface="+mn-lt"/>
              <a:cs typeface="Times New Roman" pitchFamily="18" charset="0"/>
            </a:endParaRPr>
          </a:p>
          <a:p>
            <a:pPr>
              <a:spcBef>
                <a:spcPct val="20000"/>
              </a:spcBef>
              <a:defRPr/>
            </a:pPr>
            <a:r>
              <a:rPr lang="en-US" sz="2400" dirty="0">
                <a:solidFill>
                  <a:srgbClr val="000000"/>
                </a:solidFill>
                <a:latin typeface="+mn-lt"/>
                <a:cs typeface="Times New Roman" pitchFamily="18" charset="0"/>
              </a:rPr>
              <a:t>(2) The </a:t>
            </a:r>
            <a:r>
              <a:rPr lang="en-US" sz="2400" b="1" dirty="0" smtClean="0">
                <a:solidFill>
                  <a:srgbClr val="FF0000"/>
                </a:solidFill>
                <a:latin typeface="+mn-lt"/>
                <a:cs typeface="Times New Roman" pitchFamily="18" charset="0"/>
              </a:rPr>
              <a:t>___________________ </a:t>
            </a:r>
            <a:r>
              <a:rPr lang="en-US" sz="2400" dirty="0" smtClean="0">
                <a:solidFill>
                  <a:srgbClr val="000000"/>
                </a:solidFill>
                <a:latin typeface="+mn-lt"/>
                <a:cs typeface="Times New Roman" pitchFamily="18" charset="0"/>
              </a:rPr>
              <a:t>tells </a:t>
            </a:r>
            <a:r>
              <a:rPr lang="en-US" sz="2400" dirty="0">
                <a:solidFill>
                  <a:srgbClr val="000000"/>
                </a:solidFill>
                <a:latin typeface="+mn-lt"/>
                <a:cs typeface="Times New Roman" pitchFamily="18" charset="0"/>
              </a:rPr>
              <a:t>us that the </a:t>
            </a:r>
            <a:r>
              <a:rPr lang="en-US" sz="2400" dirty="0" smtClean="0">
                <a:solidFill>
                  <a:srgbClr val="000000"/>
                </a:solidFill>
                <a:latin typeface="+mn-lt"/>
                <a:cs typeface="Times New Roman" pitchFamily="18" charset="0"/>
              </a:rPr>
              <a:t>______ ____________________________________________. </a:t>
            </a:r>
            <a:endParaRPr lang="en-US" sz="2400" dirty="0">
              <a:solidFill>
                <a:srgbClr val="000000"/>
              </a:solidFill>
              <a:latin typeface="+mn-lt"/>
              <a:cs typeface="Times New Roman" pitchFamily="18" charset="0"/>
            </a:endParaRPr>
          </a:p>
        </p:txBody>
      </p:sp>
      <p:sp>
        <p:nvSpPr>
          <p:cNvPr id="1084436" name="Rectangle 20"/>
          <p:cNvSpPr>
            <a:spLocks noChangeArrowheads="1"/>
          </p:cNvSpPr>
          <p:nvPr/>
        </p:nvSpPr>
        <p:spPr bwMode="auto">
          <a:xfrm>
            <a:off x="731838" y="2466975"/>
            <a:ext cx="7680325" cy="1143000"/>
          </a:xfrm>
          <a:prstGeom prst="rect">
            <a:avLst/>
          </a:prstGeom>
          <a:solidFill>
            <a:schemeClr val="bg1"/>
          </a:solidFill>
          <a:ln w="9525">
            <a:solidFill>
              <a:schemeClr val="hlink"/>
            </a:solidFill>
            <a:miter lim="800000"/>
            <a:headEnd/>
            <a:tailEnd/>
          </a:ln>
          <a:effectLst/>
        </p:spPr>
        <p:txBody>
          <a:bodyPr wrap="none" anchor="ctr"/>
          <a:lstStyle/>
          <a:p>
            <a:pPr>
              <a:defRPr/>
            </a:pPr>
            <a:endParaRPr lang="en-US" sz="2400">
              <a:latin typeface="+mn-lt"/>
            </a:endParaRPr>
          </a:p>
        </p:txBody>
      </p:sp>
      <p:sp>
        <p:nvSpPr>
          <p:cNvPr id="10244" name="Rectangle 3"/>
          <p:cNvSpPr>
            <a:spLocks noGrp="1" noChangeArrowheads="1"/>
          </p:cNvSpPr>
          <p:nvPr>
            <p:ph type="ctrTitle"/>
          </p:nvPr>
        </p:nvSpPr>
        <p:spPr>
          <a:xfrm>
            <a:off x="685800" y="533400"/>
            <a:ext cx="8078788"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
        <p:nvSpPr>
          <p:cNvPr id="1084420" name="Rectangle 4"/>
          <p:cNvSpPr>
            <a:spLocks noChangeArrowheads="1"/>
          </p:cNvSpPr>
          <p:nvPr/>
        </p:nvSpPr>
        <p:spPr bwMode="auto">
          <a:xfrm>
            <a:off x="1370013" y="2711450"/>
            <a:ext cx="752475" cy="388938"/>
          </a:xfrm>
          <a:prstGeom prst="rect">
            <a:avLst/>
          </a:prstGeom>
          <a:noFill/>
          <a:ln w="9525">
            <a:noFill/>
            <a:miter lim="800000"/>
            <a:headEnd/>
            <a:tailEnd/>
          </a:ln>
          <a:effectLst/>
        </p:spPr>
        <p:txBody>
          <a:bodyPr/>
          <a:lstStyle/>
          <a:p>
            <a:pPr>
              <a:lnSpc>
                <a:spcPct val="90000"/>
              </a:lnSpc>
              <a:spcBef>
                <a:spcPct val="20000"/>
              </a:spcBef>
              <a:defRPr/>
            </a:pPr>
            <a:r>
              <a:rPr lang="en-US" sz="2800" dirty="0">
                <a:latin typeface="+mn-lt"/>
              </a:rPr>
              <a:t>Po</a:t>
            </a:r>
            <a:endParaRPr lang="en-US" sz="2800" b="1" dirty="0">
              <a:latin typeface="+mn-lt"/>
              <a:sym typeface="Symbol" pitchFamily="18" charset="2"/>
            </a:endParaRPr>
          </a:p>
        </p:txBody>
      </p:sp>
      <p:sp>
        <p:nvSpPr>
          <p:cNvPr id="1084421" name="Rectangle 5"/>
          <p:cNvSpPr>
            <a:spLocks noChangeArrowheads="1"/>
          </p:cNvSpPr>
          <p:nvPr/>
        </p:nvSpPr>
        <p:spPr bwMode="auto">
          <a:xfrm>
            <a:off x="855663" y="2603500"/>
            <a:ext cx="735012" cy="388938"/>
          </a:xfrm>
          <a:prstGeom prst="rect">
            <a:avLst/>
          </a:prstGeom>
          <a:noFill/>
          <a:ln w="9525">
            <a:noFill/>
            <a:miter lim="800000"/>
            <a:headEnd/>
            <a:tailEnd/>
          </a:ln>
          <a:effectLst/>
        </p:spPr>
        <p:txBody>
          <a:bodyPr/>
          <a:lstStyle/>
          <a:p>
            <a:pPr>
              <a:lnSpc>
                <a:spcPct val="90000"/>
              </a:lnSpc>
              <a:spcBef>
                <a:spcPct val="20000"/>
              </a:spcBef>
              <a:defRPr/>
            </a:pPr>
            <a:r>
              <a:rPr lang="en-US" sz="2400">
                <a:latin typeface="+mn-lt"/>
              </a:rPr>
              <a:t>214</a:t>
            </a:r>
            <a:endParaRPr lang="en-US" sz="2400" b="1">
              <a:latin typeface="+mn-lt"/>
              <a:sym typeface="Symbol" pitchFamily="18" charset="2"/>
            </a:endParaRPr>
          </a:p>
        </p:txBody>
      </p:sp>
      <p:sp>
        <p:nvSpPr>
          <p:cNvPr id="1084422" name="Rectangle 6"/>
          <p:cNvSpPr>
            <a:spLocks noChangeArrowheads="1"/>
          </p:cNvSpPr>
          <p:nvPr/>
        </p:nvSpPr>
        <p:spPr bwMode="auto">
          <a:xfrm>
            <a:off x="998538" y="2897188"/>
            <a:ext cx="528637" cy="388937"/>
          </a:xfrm>
          <a:prstGeom prst="rect">
            <a:avLst/>
          </a:prstGeom>
          <a:noFill/>
          <a:ln w="9525">
            <a:noFill/>
            <a:miter lim="800000"/>
            <a:headEnd/>
            <a:tailEnd/>
          </a:ln>
          <a:effectLst/>
        </p:spPr>
        <p:txBody>
          <a:bodyPr/>
          <a:lstStyle/>
          <a:p>
            <a:pPr>
              <a:lnSpc>
                <a:spcPct val="90000"/>
              </a:lnSpc>
              <a:spcBef>
                <a:spcPct val="20000"/>
              </a:spcBef>
              <a:defRPr/>
            </a:pPr>
            <a:r>
              <a:rPr lang="en-US" sz="2400">
                <a:latin typeface="+mn-lt"/>
              </a:rPr>
              <a:t>84</a:t>
            </a:r>
            <a:endParaRPr lang="en-US" sz="2400" b="1">
              <a:latin typeface="+mn-lt"/>
              <a:sym typeface="Symbol" pitchFamily="18" charset="2"/>
            </a:endParaRPr>
          </a:p>
        </p:txBody>
      </p:sp>
      <p:sp>
        <p:nvSpPr>
          <p:cNvPr id="1084423" name="Rectangle 7"/>
          <p:cNvSpPr>
            <a:spLocks noChangeArrowheads="1"/>
          </p:cNvSpPr>
          <p:nvPr/>
        </p:nvSpPr>
        <p:spPr bwMode="auto">
          <a:xfrm>
            <a:off x="1857375" y="2697163"/>
            <a:ext cx="681038" cy="388937"/>
          </a:xfrm>
          <a:prstGeom prst="rect">
            <a:avLst/>
          </a:prstGeom>
          <a:noFill/>
          <a:ln w="9525">
            <a:noFill/>
            <a:miter lim="800000"/>
            <a:headEnd/>
            <a:tailEnd/>
          </a:ln>
          <a:effectLst/>
        </p:spPr>
        <p:txBody>
          <a:bodyPr/>
          <a:lstStyle/>
          <a:p>
            <a:pPr>
              <a:lnSpc>
                <a:spcPct val="90000"/>
              </a:lnSpc>
              <a:spcBef>
                <a:spcPct val="20000"/>
              </a:spcBef>
              <a:defRPr/>
            </a:pPr>
            <a:r>
              <a:rPr lang="en-US" sz="2400">
                <a:latin typeface="+mn-lt"/>
                <a:sym typeface="Symbol" pitchFamily="18" charset="2"/>
              </a:rPr>
              <a:t></a:t>
            </a:r>
            <a:endParaRPr lang="en-US" sz="2400" b="1">
              <a:latin typeface="+mn-lt"/>
              <a:sym typeface="Symbol" pitchFamily="18" charset="2"/>
            </a:endParaRPr>
          </a:p>
        </p:txBody>
      </p:sp>
      <p:sp>
        <p:nvSpPr>
          <p:cNvPr id="1084424" name="Rectangle 8"/>
          <p:cNvSpPr>
            <a:spLocks noChangeArrowheads="1"/>
          </p:cNvSpPr>
          <p:nvPr/>
        </p:nvSpPr>
        <p:spPr bwMode="auto">
          <a:xfrm>
            <a:off x="2824163" y="2711450"/>
            <a:ext cx="752475" cy="388938"/>
          </a:xfrm>
          <a:prstGeom prst="rect">
            <a:avLst/>
          </a:prstGeom>
          <a:noFill/>
          <a:ln w="9525">
            <a:noFill/>
            <a:miter lim="800000"/>
            <a:headEnd/>
            <a:tailEnd/>
          </a:ln>
          <a:effectLst/>
        </p:spPr>
        <p:txBody>
          <a:bodyPr/>
          <a:lstStyle/>
          <a:p>
            <a:pPr>
              <a:lnSpc>
                <a:spcPct val="90000"/>
              </a:lnSpc>
              <a:spcBef>
                <a:spcPct val="20000"/>
              </a:spcBef>
              <a:defRPr/>
            </a:pPr>
            <a:r>
              <a:rPr lang="en-US" sz="2800">
                <a:latin typeface="+mn-lt"/>
              </a:rPr>
              <a:t>Pb</a:t>
            </a:r>
            <a:endParaRPr lang="en-US" sz="2800" b="1">
              <a:latin typeface="+mn-lt"/>
              <a:sym typeface="Symbol" pitchFamily="18" charset="2"/>
            </a:endParaRPr>
          </a:p>
        </p:txBody>
      </p:sp>
      <p:sp>
        <p:nvSpPr>
          <p:cNvPr id="1084425" name="Rectangle 9"/>
          <p:cNvSpPr>
            <a:spLocks noChangeArrowheads="1"/>
          </p:cNvSpPr>
          <p:nvPr/>
        </p:nvSpPr>
        <p:spPr bwMode="auto">
          <a:xfrm>
            <a:off x="2290763" y="2613025"/>
            <a:ext cx="735012" cy="388938"/>
          </a:xfrm>
          <a:prstGeom prst="rect">
            <a:avLst/>
          </a:prstGeom>
          <a:noFill/>
          <a:ln w="9525">
            <a:noFill/>
            <a:miter lim="800000"/>
            <a:headEnd/>
            <a:tailEnd/>
          </a:ln>
          <a:effectLst/>
        </p:spPr>
        <p:txBody>
          <a:bodyPr/>
          <a:lstStyle/>
          <a:p>
            <a:pPr>
              <a:lnSpc>
                <a:spcPct val="90000"/>
              </a:lnSpc>
              <a:spcBef>
                <a:spcPct val="20000"/>
              </a:spcBef>
              <a:defRPr/>
            </a:pPr>
            <a:r>
              <a:rPr lang="en-US" sz="2400">
                <a:latin typeface="+mn-lt"/>
              </a:rPr>
              <a:t>210</a:t>
            </a:r>
            <a:endParaRPr lang="en-US" sz="2400" b="1">
              <a:latin typeface="+mn-lt"/>
              <a:sym typeface="Symbol" pitchFamily="18" charset="2"/>
            </a:endParaRPr>
          </a:p>
        </p:txBody>
      </p:sp>
      <p:sp>
        <p:nvSpPr>
          <p:cNvPr id="1084426" name="Rectangle 10"/>
          <p:cNvSpPr>
            <a:spLocks noChangeArrowheads="1"/>
          </p:cNvSpPr>
          <p:nvPr/>
        </p:nvSpPr>
        <p:spPr bwMode="auto">
          <a:xfrm>
            <a:off x="2446338" y="2897188"/>
            <a:ext cx="528637" cy="388937"/>
          </a:xfrm>
          <a:prstGeom prst="rect">
            <a:avLst/>
          </a:prstGeom>
          <a:noFill/>
          <a:ln w="9525">
            <a:noFill/>
            <a:miter lim="800000"/>
            <a:headEnd/>
            <a:tailEnd/>
          </a:ln>
          <a:effectLst/>
        </p:spPr>
        <p:txBody>
          <a:bodyPr/>
          <a:lstStyle/>
          <a:p>
            <a:pPr>
              <a:lnSpc>
                <a:spcPct val="90000"/>
              </a:lnSpc>
              <a:spcBef>
                <a:spcPct val="20000"/>
              </a:spcBef>
              <a:defRPr/>
            </a:pPr>
            <a:r>
              <a:rPr lang="en-US" sz="2400">
                <a:latin typeface="+mn-lt"/>
              </a:rPr>
              <a:t>82</a:t>
            </a:r>
            <a:endParaRPr lang="en-US" sz="2400" b="1">
              <a:latin typeface="+mn-lt"/>
              <a:sym typeface="Symbol" pitchFamily="18" charset="2"/>
            </a:endParaRPr>
          </a:p>
        </p:txBody>
      </p:sp>
      <p:sp>
        <p:nvSpPr>
          <p:cNvPr id="1084427" name="Rectangle 11"/>
          <p:cNvSpPr>
            <a:spLocks noChangeArrowheads="1"/>
          </p:cNvSpPr>
          <p:nvPr/>
        </p:nvSpPr>
        <p:spPr bwMode="auto">
          <a:xfrm>
            <a:off x="3408363" y="2732088"/>
            <a:ext cx="681037" cy="388937"/>
          </a:xfrm>
          <a:prstGeom prst="rect">
            <a:avLst/>
          </a:prstGeom>
          <a:noFill/>
          <a:ln w="9525">
            <a:noFill/>
            <a:miter lim="800000"/>
            <a:headEnd/>
            <a:tailEnd/>
          </a:ln>
          <a:effectLst/>
        </p:spPr>
        <p:txBody>
          <a:bodyPr/>
          <a:lstStyle/>
          <a:p>
            <a:pPr>
              <a:lnSpc>
                <a:spcPct val="90000"/>
              </a:lnSpc>
              <a:spcBef>
                <a:spcPct val="20000"/>
              </a:spcBef>
              <a:defRPr/>
            </a:pPr>
            <a:r>
              <a:rPr lang="en-US" sz="2400" dirty="0">
                <a:latin typeface="+mn-lt"/>
                <a:sym typeface="Symbol" pitchFamily="18" charset="2"/>
              </a:rPr>
              <a:t>+</a:t>
            </a:r>
            <a:endParaRPr lang="en-US" sz="2400" b="1" dirty="0">
              <a:latin typeface="+mn-lt"/>
              <a:sym typeface="Symbol" pitchFamily="18" charset="2"/>
            </a:endParaRPr>
          </a:p>
        </p:txBody>
      </p:sp>
      <p:sp>
        <p:nvSpPr>
          <p:cNvPr id="1084428" name="Rectangle 12"/>
          <p:cNvSpPr>
            <a:spLocks noChangeArrowheads="1"/>
          </p:cNvSpPr>
          <p:nvPr/>
        </p:nvSpPr>
        <p:spPr bwMode="auto">
          <a:xfrm>
            <a:off x="3989388" y="2706688"/>
            <a:ext cx="750887" cy="388937"/>
          </a:xfrm>
          <a:prstGeom prst="rect">
            <a:avLst/>
          </a:prstGeom>
          <a:noFill/>
          <a:ln w="9525">
            <a:noFill/>
            <a:miter lim="800000"/>
            <a:headEnd/>
            <a:tailEnd/>
          </a:ln>
          <a:effectLst/>
        </p:spPr>
        <p:txBody>
          <a:bodyPr/>
          <a:lstStyle/>
          <a:p>
            <a:pPr>
              <a:lnSpc>
                <a:spcPct val="90000"/>
              </a:lnSpc>
              <a:spcBef>
                <a:spcPct val="20000"/>
              </a:spcBef>
              <a:defRPr/>
            </a:pPr>
            <a:r>
              <a:rPr lang="en-US" sz="2800" dirty="0">
                <a:latin typeface="+mn-lt"/>
              </a:rPr>
              <a:t>He</a:t>
            </a:r>
            <a:endParaRPr lang="en-US" sz="2800" b="1" dirty="0">
              <a:latin typeface="+mn-lt"/>
              <a:sym typeface="Symbol" pitchFamily="18" charset="2"/>
            </a:endParaRPr>
          </a:p>
        </p:txBody>
      </p:sp>
      <p:sp>
        <p:nvSpPr>
          <p:cNvPr id="1084429" name="Rectangle 13"/>
          <p:cNvSpPr>
            <a:spLocks noChangeArrowheads="1"/>
          </p:cNvSpPr>
          <p:nvPr/>
        </p:nvSpPr>
        <p:spPr bwMode="auto">
          <a:xfrm>
            <a:off x="3406775" y="2608263"/>
            <a:ext cx="735013" cy="388937"/>
          </a:xfrm>
          <a:prstGeom prst="rect">
            <a:avLst/>
          </a:prstGeom>
          <a:noFill/>
          <a:ln w="9525">
            <a:noFill/>
            <a:miter lim="800000"/>
            <a:headEnd/>
            <a:tailEnd/>
          </a:ln>
          <a:effectLst/>
        </p:spPr>
        <p:txBody>
          <a:bodyPr/>
          <a:lstStyle/>
          <a:p>
            <a:pPr algn="r">
              <a:lnSpc>
                <a:spcPct val="90000"/>
              </a:lnSpc>
              <a:spcBef>
                <a:spcPct val="20000"/>
              </a:spcBef>
              <a:defRPr/>
            </a:pPr>
            <a:r>
              <a:rPr lang="en-US" sz="2400">
                <a:latin typeface="+mn-lt"/>
              </a:rPr>
              <a:t>4</a:t>
            </a:r>
            <a:endParaRPr lang="en-US" sz="2400" b="1">
              <a:latin typeface="+mn-lt"/>
              <a:sym typeface="Symbol" pitchFamily="18" charset="2"/>
            </a:endParaRPr>
          </a:p>
        </p:txBody>
      </p:sp>
      <p:sp>
        <p:nvSpPr>
          <p:cNvPr id="1084430" name="Rectangle 14"/>
          <p:cNvSpPr>
            <a:spLocks noChangeArrowheads="1"/>
          </p:cNvSpPr>
          <p:nvPr/>
        </p:nvSpPr>
        <p:spPr bwMode="auto">
          <a:xfrm>
            <a:off x="3606800" y="2892425"/>
            <a:ext cx="528638" cy="388938"/>
          </a:xfrm>
          <a:prstGeom prst="rect">
            <a:avLst/>
          </a:prstGeom>
          <a:noFill/>
          <a:ln w="9525">
            <a:noFill/>
            <a:miter lim="800000"/>
            <a:headEnd/>
            <a:tailEnd/>
          </a:ln>
          <a:effectLst/>
        </p:spPr>
        <p:txBody>
          <a:bodyPr/>
          <a:lstStyle/>
          <a:p>
            <a:pPr algn="r">
              <a:lnSpc>
                <a:spcPct val="90000"/>
              </a:lnSpc>
              <a:spcBef>
                <a:spcPct val="20000"/>
              </a:spcBef>
              <a:defRPr/>
            </a:pPr>
            <a:r>
              <a:rPr lang="en-US" sz="2400">
                <a:latin typeface="+mn-lt"/>
              </a:rPr>
              <a:t>2</a:t>
            </a:r>
            <a:endParaRPr lang="en-US" sz="2400" b="1">
              <a:latin typeface="+mn-lt"/>
              <a:sym typeface="Symbol" pitchFamily="18" charset="2"/>
            </a:endParaRPr>
          </a:p>
        </p:txBody>
      </p:sp>
      <p:sp>
        <p:nvSpPr>
          <p:cNvPr id="1084431" name="Text Box 15"/>
          <p:cNvSpPr txBox="1">
            <a:spLocks noChangeArrowheads="1"/>
          </p:cNvSpPr>
          <p:nvPr/>
        </p:nvSpPr>
        <p:spPr bwMode="auto">
          <a:xfrm>
            <a:off x="679450" y="3168650"/>
            <a:ext cx="1433513" cy="460375"/>
          </a:xfrm>
          <a:prstGeom prst="rect">
            <a:avLst/>
          </a:prstGeom>
          <a:noFill/>
          <a:ln w="9525">
            <a:noFill/>
            <a:miter lim="800000"/>
            <a:headEnd/>
            <a:tailEnd/>
          </a:ln>
          <a:effectLst/>
        </p:spPr>
        <p:txBody>
          <a:bodyPr>
            <a:spAutoFit/>
          </a:bodyPr>
          <a:lstStyle/>
          <a:p>
            <a:pPr>
              <a:spcBef>
                <a:spcPct val="50000"/>
              </a:spcBef>
              <a:defRPr/>
            </a:pPr>
            <a:r>
              <a:rPr lang="en-US" sz="2400">
                <a:solidFill>
                  <a:schemeClr val="hlink"/>
                </a:solidFill>
                <a:latin typeface="+mn-lt"/>
              </a:rPr>
              <a:t>polonium</a:t>
            </a:r>
          </a:p>
        </p:txBody>
      </p:sp>
      <p:sp>
        <p:nvSpPr>
          <p:cNvPr id="1084432" name="Text Box 16"/>
          <p:cNvSpPr txBox="1">
            <a:spLocks noChangeArrowheads="1"/>
          </p:cNvSpPr>
          <p:nvPr/>
        </p:nvSpPr>
        <p:spPr bwMode="auto">
          <a:xfrm>
            <a:off x="2481263" y="3163888"/>
            <a:ext cx="950912" cy="460375"/>
          </a:xfrm>
          <a:prstGeom prst="rect">
            <a:avLst/>
          </a:prstGeom>
          <a:noFill/>
          <a:ln w="9525">
            <a:noFill/>
            <a:miter lim="800000"/>
            <a:headEnd/>
            <a:tailEnd/>
          </a:ln>
          <a:effectLst/>
        </p:spPr>
        <p:txBody>
          <a:bodyPr>
            <a:spAutoFit/>
          </a:bodyPr>
          <a:lstStyle/>
          <a:p>
            <a:pPr>
              <a:spcBef>
                <a:spcPct val="50000"/>
              </a:spcBef>
              <a:defRPr/>
            </a:pPr>
            <a:r>
              <a:rPr lang="en-US" sz="2400" dirty="0">
                <a:solidFill>
                  <a:schemeClr val="hlink"/>
                </a:solidFill>
                <a:latin typeface="+mn-lt"/>
              </a:rPr>
              <a:t>lead</a:t>
            </a:r>
          </a:p>
        </p:txBody>
      </p:sp>
      <p:sp>
        <p:nvSpPr>
          <p:cNvPr id="1084433" name="Text Box 17"/>
          <p:cNvSpPr txBox="1">
            <a:spLocks noChangeArrowheads="1"/>
          </p:cNvSpPr>
          <p:nvPr/>
        </p:nvSpPr>
        <p:spPr bwMode="auto">
          <a:xfrm>
            <a:off x="3778250" y="3148013"/>
            <a:ext cx="371475" cy="460375"/>
          </a:xfrm>
          <a:prstGeom prst="rect">
            <a:avLst/>
          </a:prstGeom>
          <a:noFill/>
          <a:ln w="9525">
            <a:noFill/>
            <a:miter lim="800000"/>
            <a:headEnd/>
            <a:tailEnd/>
          </a:ln>
          <a:effectLst/>
        </p:spPr>
        <p:txBody>
          <a:bodyPr>
            <a:spAutoFit/>
          </a:bodyPr>
          <a:lstStyle/>
          <a:p>
            <a:pPr>
              <a:spcBef>
                <a:spcPct val="50000"/>
              </a:spcBef>
              <a:defRPr/>
            </a:pPr>
            <a:r>
              <a:rPr lang="en-US" sz="2400" dirty="0">
                <a:solidFill>
                  <a:schemeClr val="hlink"/>
                </a:solidFill>
                <a:latin typeface="+mn-lt"/>
                <a:sym typeface="Symbol" pitchFamily="18" charset="2"/>
              </a:rPr>
              <a:t></a:t>
            </a:r>
          </a:p>
        </p:txBody>
      </p:sp>
      <p:sp>
        <p:nvSpPr>
          <p:cNvPr id="1084437" name="Text Box 21"/>
          <p:cNvSpPr txBox="1">
            <a:spLocks noChangeArrowheads="1"/>
          </p:cNvSpPr>
          <p:nvPr/>
        </p:nvSpPr>
        <p:spPr bwMode="auto">
          <a:xfrm>
            <a:off x="6208713" y="2703513"/>
            <a:ext cx="493712" cy="646112"/>
          </a:xfrm>
          <a:prstGeom prst="rect">
            <a:avLst/>
          </a:prstGeom>
          <a:noFill/>
          <a:ln w="9525">
            <a:noFill/>
            <a:miter lim="800000"/>
            <a:headEnd/>
            <a:tailEnd/>
          </a:ln>
          <a:effectLst/>
        </p:spPr>
        <p:txBody>
          <a:bodyPr wrap="none">
            <a:spAutoFit/>
          </a:bodyPr>
          <a:lstStyle/>
          <a:p>
            <a:pPr>
              <a:defRPr/>
            </a:pPr>
            <a:r>
              <a:rPr lang="en-US" sz="3600" dirty="0">
                <a:latin typeface="+mn-lt"/>
              </a:rPr>
              <a:t>X</a:t>
            </a:r>
          </a:p>
        </p:txBody>
      </p:sp>
      <p:sp>
        <p:nvSpPr>
          <p:cNvPr id="1084438" name="Text Box 22"/>
          <p:cNvSpPr txBox="1">
            <a:spLocks noChangeArrowheads="1"/>
          </p:cNvSpPr>
          <p:nvPr/>
        </p:nvSpPr>
        <p:spPr bwMode="auto">
          <a:xfrm>
            <a:off x="4414838" y="2481263"/>
            <a:ext cx="2008187" cy="461962"/>
          </a:xfrm>
          <a:prstGeom prst="rect">
            <a:avLst/>
          </a:prstGeom>
          <a:noFill/>
          <a:ln w="9525">
            <a:noFill/>
            <a:miter lim="800000"/>
            <a:headEnd/>
            <a:tailEnd/>
          </a:ln>
          <a:effectLst/>
        </p:spPr>
        <p:txBody>
          <a:bodyPr wrap="none">
            <a:spAutoFit/>
          </a:bodyPr>
          <a:lstStyle/>
          <a:p>
            <a:pPr>
              <a:defRPr/>
            </a:pPr>
            <a:r>
              <a:rPr lang="en-US" sz="2400" dirty="0">
                <a:solidFill>
                  <a:schemeClr val="accent6"/>
                </a:solidFill>
                <a:latin typeface="+mn-lt"/>
              </a:rPr>
              <a:t>Nucleons = A</a:t>
            </a:r>
          </a:p>
        </p:txBody>
      </p:sp>
      <p:sp>
        <p:nvSpPr>
          <p:cNvPr id="1084439" name="Text Box 23"/>
          <p:cNvSpPr txBox="1">
            <a:spLocks noChangeArrowheads="1"/>
          </p:cNvSpPr>
          <p:nvPr/>
        </p:nvSpPr>
        <p:spPr bwMode="auto">
          <a:xfrm>
            <a:off x="4619625" y="3027363"/>
            <a:ext cx="1782763" cy="461962"/>
          </a:xfrm>
          <a:prstGeom prst="rect">
            <a:avLst/>
          </a:prstGeom>
          <a:noFill/>
          <a:ln w="9525">
            <a:noFill/>
            <a:miter lim="800000"/>
            <a:headEnd/>
            <a:tailEnd/>
          </a:ln>
          <a:effectLst/>
        </p:spPr>
        <p:txBody>
          <a:bodyPr wrap="none">
            <a:spAutoFit/>
          </a:bodyPr>
          <a:lstStyle/>
          <a:p>
            <a:pPr>
              <a:defRPr/>
            </a:pPr>
            <a:r>
              <a:rPr lang="en-US" sz="2400" dirty="0">
                <a:solidFill>
                  <a:srgbClr val="FF0000"/>
                </a:solidFill>
                <a:latin typeface="+mn-lt"/>
              </a:rPr>
              <a:t>Protons = Z</a:t>
            </a:r>
          </a:p>
        </p:txBody>
      </p:sp>
      <p:sp>
        <p:nvSpPr>
          <p:cNvPr id="1084440" name="Text Box 24"/>
          <p:cNvSpPr txBox="1">
            <a:spLocks noChangeArrowheads="1"/>
          </p:cNvSpPr>
          <p:nvPr/>
        </p:nvSpPr>
        <p:spPr bwMode="auto">
          <a:xfrm>
            <a:off x="6540500" y="3038475"/>
            <a:ext cx="2006600" cy="461963"/>
          </a:xfrm>
          <a:prstGeom prst="rect">
            <a:avLst/>
          </a:prstGeom>
          <a:noFill/>
          <a:ln w="9525">
            <a:noFill/>
            <a:miter lim="800000"/>
            <a:headEnd/>
            <a:tailEnd/>
          </a:ln>
          <a:effectLst/>
        </p:spPr>
        <p:txBody>
          <a:bodyPr wrap="none">
            <a:spAutoFit/>
          </a:bodyPr>
          <a:lstStyle/>
          <a:p>
            <a:pPr>
              <a:defRPr/>
            </a:pPr>
            <a:r>
              <a:rPr lang="en-US" sz="2400" dirty="0">
                <a:solidFill>
                  <a:srgbClr val="008000"/>
                </a:solidFill>
                <a:latin typeface="+mn-lt"/>
              </a:rPr>
              <a:t>N = Neutrons</a:t>
            </a:r>
          </a:p>
        </p:txBody>
      </p:sp>
      <p:grpSp>
        <p:nvGrpSpPr>
          <p:cNvPr id="2" name="Group 10"/>
          <p:cNvGrpSpPr>
            <a:grpSpLocks/>
          </p:cNvGrpSpPr>
          <p:nvPr/>
        </p:nvGrpSpPr>
        <p:grpSpPr bwMode="auto">
          <a:xfrm>
            <a:off x="835025" y="3773488"/>
            <a:ext cx="7464425" cy="461962"/>
            <a:chOff x="510" y="3773"/>
            <a:chExt cx="4702" cy="291"/>
          </a:xfrm>
        </p:grpSpPr>
        <p:sp>
          <p:nvSpPr>
            <p:cNvPr id="28" name="Rectangle 5"/>
            <p:cNvSpPr>
              <a:spLocks noChangeArrowheads="1"/>
            </p:cNvSpPr>
            <p:nvPr/>
          </p:nvSpPr>
          <p:spPr bwMode="auto">
            <a:xfrm>
              <a:off x="592" y="3786"/>
              <a:ext cx="2630" cy="202"/>
            </a:xfrm>
            <a:prstGeom prst="rect">
              <a:avLst/>
            </a:prstGeom>
            <a:noFill/>
            <a:ln w="9525">
              <a:noFill/>
              <a:miter lim="800000"/>
              <a:headEnd/>
              <a:tailEnd/>
            </a:ln>
          </p:spPr>
          <p:txBody>
            <a:bodyPr/>
            <a:lstStyle/>
            <a:p>
              <a:pPr eaLnBrk="0" hangingPunct="0">
                <a:lnSpc>
                  <a:spcPct val="90000"/>
                </a:lnSpc>
                <a:spcBef>
                  <a:spcPct val="20000"/>
                </a:spcBef>
                <a:defRPr/>
              </a:pPr>
              <a:r>
                <a:rPr lang="en-US" sz="2400" i="1" dirty="0">
                  <a:solidFill>
                    <a:schemeClr val="accent6"/>
                  </a:solidFill>
                  <a:latin typeface="+mn-lt"/>
                  <a:cs typeface="Times New Roman" pitchFamily="18" charset="0"/>
                  <a:sym typeface="Symbol" pitchFamily="18" charset="2"/>
                </a:rPr>
                <a:t>A</a:t>
              </a:r>
              <a:r>
                <a:rPr lang="en-US" sz="2400" dirty="0">
                  <a:solidFill>
                    <a:srgbClr val="000000"/>
                  </a:solidFill>
                  <a:latin typeface="+mn-lt"/>
                  <a:cs typeface="Times New Roman" pitchFamily="18" charset="0"/>
                  <a:sym typeface="Symbol" pitchFamily="18" charset="2"/>
                </a:rPr>
                <a:t> = </a:t>
              </a:r>
              <a:r>
                <a:rPr lang="en-US" sz="2400" i="1" dirty="0">
                  <a:solidFill>
                    <a:srgbClr val="FF0000"/>
                  </a:solidFill>
                  <a:latin typeface="+mn-lt"/>
                  <a:cs typeface="Times New Roman" pitchFamily="18" charset="0"/>
                  <a:sym typeface="Symbol" pitchFamily="18" charset="2"/>
                </a:rPr>
                <a:t>Z</a:t>
              </a:r>
              <a:r>
                <a:rPr lang="en-US" sz="2400" dirty="0">
                  <a:solidFill>
                    <a:srgbClr val="000000"/>
                  </a:solidFill>
                  <a:latin typeface="+mn-lt"/>
                  <a:cs typeface="Times New Roman" pitchFamily="18" charset="0"/>
                  <a:sym typeface="Symbol" pitchFamily="18" charset="2"/>
                </a:rPr>
                <a:t> + </a:t>
              </a:r>
              <a:r>
                <a:rPr lang="en-US" sz="2400" i="1" dirty="0">
                  <a:solidFill>
                    <a:srgbClr val="008000"/>
                  </a:solidFill>
                  <a:latin typeface="+mn-lt"/>
                  <a:cs typeface="Times New Roman" pitchFamily="18" charset="0"/>
                  <a:sym typeface="Symbol" pitchFamily="18" charset="2"/>
                </a:rPr>
                <a:t>N</a:t>
              </a:r>
              <a:endParaRPr lang="en-US" sz="2400" i="1" dirty="0">
                <a:solidFill>
                  <a:srgbClr val="008000"/>
                </a:solidFill>
                <a:latin typeface="+mn-lt"/>
                <a:sym typeface="Symbol" pitchFamily="18" charset="2"/>
              </a:endParaRPr>
            </a:p>
          </p:txBody>
        </p:sp>
        <p:sp>
          <p:nvSpPr>
            <p:cNvPr id="29" name="Text Box 6"/>
            <p:cNvSpPr txBox="1">
              <a:spLocks noChangeArrowheads="1"/>
            </p:cNvSpPr>
            <p:nvPr/>
          </p:nvSpPr>
          <p:spPr bwMode="auto">
            <a:xfrm>
              <a:off x="3224" y="3773"/>
              <a:ext cx="1988" cy="291"/>
            </a:xfrm>
            <a:prstGeom prst="rect">
              <a:avLst/>
            </a:prstGeom>
            <a:solidFill>
              <a:srgbClr val="FF0000"/>
            </a:solidFill>
            <a:ln w="9525">
              <a:noFill/>
              <a:miter lim="800000"/>
              <a:headEnd/>
              <a:tailEnd/>
            </a:ln>
          </p:spPr>
          <p:txBody>
            <a:bodyPr>
              <a:spAutoFit/>
            </a:bodyPr>
            <a:lstStyle/>
            <a:p>
              <a:pPr algn="ctr">
                <a:spcBef>
                  <a:spcPct val="50000"/>
                </a:spcBef>
                <a:defRPr/>
              </a:pPr>
              <a:r>
                <a:rPr lang="en-US" sz="2400">
                  <a:solidFill>
                    <a:schemeClr val="bg1"/>
                  </a:solidFill>
                  <a:latin typeface="+mn-lt"/>
                </a:rPr>
                <a:t>nucleon relationship</a:t>
              </a:r>
            </a:p>
          </p:txBody>
        </p:sp>
        <p:sp>
          <p:nvSpPr>
            <p:cNvPr id="30" name="Rectangle 7"/>
            <p:cNvSpPr>
              <a:spLocks noChangeArrowheads="1"/>
            </p:cNvSpPr>
            <p:nvPr/>
          </p:nvSpPr>
          <p:spPr bwMode="auto">
            <a:xfrm>
              <a:off x="510" y="3775"/>
              <a:ext cx="4701" cy="285"/>
            </a:xfrm>
            <a:prstGeom prst="rect">
              <a:avLst/>
            </a:prstGeom>
            <a:noFill/>
            <a:ln w="12700">
              <a:solidFill>
                <a:schemeClr val="tx1"/>
              </a:solidFill>
              <a:miter lim="800000"/>
              <a:headEnd/>
              <a:tailEnd/>
            </a:ln>
          </p:spPr>
          <p:txBody>
            <a:bodyPr wrap="none" anchor="ctr"/>
            <a:lstStyle/>
            <a:p>
              <a:pPr>
                <a:defRPr/>
              </a:pPr>
              <a:endParaRPr lang="en-US" sz="240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4418">
                                            <p:txEl>
                                              <p:pRg st="1" end="1"/>
                                            </p:txEl>
                                          </p:spTgt>
                                        </p:tgtEl>
                                        <p:attrNameLst>
                                          <p:attrName>style.visibility</p:attrName>
                                        </p:attrNameLst>
                                      </p:cBhvr>
                                      <p:to>
                                        <p:strVal val="visible"/>
                                      </p:to>
                                    </p:set>
                                    <p:anim calcmode="lin" valueType="num">
                                      <p:cBhvr additive="base">
                                        <p:cTn id="7" dur="500" fill="hold"/>
                                        <p:tgtEl>
                                          <p:spTgt spid="10844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44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grpId="0" nodeType="withEffect">
                                  <p:stCondLst>
                                    <p:cond delay="0"/>
                                  </p:stCondLst>
                                  <p:childTnLst>
                                    <p:set>
                                      <p:cBhvr>
                                        <p:cTn id="10" dur="1" fill="hold">
                                          <p:stCondLst>
                                            <p:cond delay="0"/>
                                          </p:stCondLst>
                                        </p:cTn>
                                        <p:tgtEl>
                                          <p:spTgt spid="1084436"/>
                                        </p:tgtEl>
                                        <p:attrNameLst>
                                          <p:attrName>style.visibility</p:attrName>
                                        </p:attrNameLst>
                                      </p:cBhvr>
                                      <p:to>
                                        <p:strVal val="visible"/>
                                      </p:to>
                                    </p:set>
                                    <p:anim calcmode="lin" valueType="num">
                                      <p:cBhvr>
                                        <p:cTn id="11" dur="500" fill="hold"/>
                                        <p:tgtEl>
                                          <p:spTgt spid="1084436"/>
                                        </p:tgtEl>
                                        <p:attrNameLst>
                                          <p:attrName>ppt_w</p:attrName>
                                        </p:attrNameLst>
                                      </p:cBhvr>
                                      <p:tavLst>
                                        <p:tav tm="0">
                                          <p:val>
                                            <p:fltVal val="0"/>
                                          </p:val>
                                        </p:tav>
                                        <p:tav tm="100000">
                                          <p:val>
                                            <p:strVal val="#ppt_w"/>
                                          </p:val>
                                        </p:tav>
                                      </p:tavLst>
                                    </p:anim>
                                    <p:anim calcmode="lin" valueType="num">
                                      <p:cBhvr>
                                        <p:cTn id="12" dur="500" fill="hold"/>
                                        <p:tgtEl>
                                          <p:spTgt spid="1084436"/>
                                        </p:tgtEl>
                                        <p:attrNameLst>
                                          <p:attrName>ppt_h</p:attrName>
                                        </p:attrNameLst>
                                      </p:cBhvr>
                                      <p:tavLst>
                                        <p:tav tm="0">
                                          <p:val>
                                            <p:fltVal val="0"/>
                                          </p:val>
                                        </p:tav>
                                        <p:tav tm="100000">
                                          <p:val>
                                            <p:strVal val="#ppt_h"/>
                                          </p:val>
                                        </p:tav>
                                      </p:tavLst>
                                    </p:anim>
                                    <p:animEffect transition="in" filter="fade">
                                      <p:cBhvr>
                                        <p:cTn id="13" dur="500"/>
                                        <p:tgtEl>
                                          <p:spTgt spid="108443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84420"/>
                                        </p:tgtEl>
                                        <p:attrNameLst>
                                          <p:attrName>style.visibility</p:attrName>
                                        </p:attrNameLst>
                                      </p:cBhvr>
                                      <p:to>
                                        <p:strVal val="visible"/>
                                      </p:to>
                                    </p:set>
                                    <p:animEffect transition="in" filter="fade">
                                      <p:cBhvr>
                                        <p:cTn id="18" dur="500"/>
                                        <p:tgtEl>
                                          <p:spTgt spid="1084420"/>
                                        </p:tgtEl>
                                      </p:cBhvr>
                                    </p:animEffect>
                                  </p:childTnLst>
                                  <p:subTnLst>
                                    <p:audio>
                                      <p:cMediaNode>
                                        <p:cTn display="0" masterRel="sameClick">
                                          <p:stCondLst>
                                            <p:cond evt="begin" delay="0">
                                              <p:tn val="16"/>
                                            </p:cond>
                                          </p:stCondLst>
                                          <p:endCondLst>
                                            <p:cond evt="onStopAudio" delay="0">
                                              <p:tgtEl>
                                                <p:sldTgt/>
                                              </p:tgtEl>
                                            </p:cond>
                                          </p:endCondLst>
                                        </p:cTn>
                                        <p:tgtEl>
                                          <p:sndTgt r:embed="rId5" name="type.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84421"/>
                                        </p:tgtEl>
                                        <p:attrNameLst>
                                          <p:attrName>style.visibility</p:attrName>
                                        </p:attrNameLst>
                                      </p:cBhvr>
                                      <p:to>
                                        <p:strVal val="visible"/>
                                      </p:to>
                                    </p:set>
                                    <p:animEffect transition="in" filter="fade">
                                      <p:cBhvr>
                                        <p:cTn id="23" dur="500"/>
                                        <p:tgtEl>
                                          <p:spTgt spid="1084421"/>
                                        </p:tgtEl>
                                      </p:cBhvr>
                                    </p:animEffect>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84422"/>
                                        </p:tgtEl>
                                        <p:attrNameLst>
                                          <p:attrName>style.visibility</p:attrName>
                                        </p:attrNameLst>
                                      </p:cBhvr>
                                      <p:to>
                                        <p:strVal val="visible"/>
                                      </p:to>
                                    </p:set>
                                    <p:animEffect transition="in" filter="fade">
                                      <p:cBhvr>
                                        <p:cTn id="28" dur="500"/>
                                        <p:tgtEl>
                                          <p:spTgt spid="1084422"/>
                                        </p:tgtEl>
                                      </p:cBhvr>
                                    </p:animEffect>
                                  </p:childTnLst>
                                  <p:subTnLst>
                                    <p:audio>
                                      <p:cMediaNode>
                                        <p:cTn display="0" masterRel="sameClick">
                                          <p:stCondLst>
                                            <p:cond evt="begin" delay="0">
                                              <p:tn val="26"/>
                                            </p:cond>
                                          </p:stCondLst>
                                          <p:endCondLst>
                                            <p:cond evt="onStopAudio" delay="0">
                                              <p:tgtEl>
                                                <p:sldTgt/>
                                              </p:tgtEl>
                                            </p:cond>
                                          </p:endCondLst>
                                        </p:cTn>
                                        <p:tgtEl>
                                          <p:sndTgt r:embed="rId5" name="type.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84423"/>
                                        </p:tgtEl>
                                        <p:attrNameLst>
                                          <p:attrName>style.visibility</p:attrName>
                                        </p:attrNameLst>
                                      </p:cBhvr>
                                      <p:to>
                                        <p:strVal val="visible"/>
                                      </p:to>
                                    </p:set>
                                    <p:animEffect transition="in" filter="fade">
                                      <p:cBhvr>
                                        <p:cTn id="33" dur="500"/>
                                        <p:tgtEl>
                                          <p:spTgt spid="1084423"/>
                                        </p:tgtEl>
                                      </p:cBhvr>
                                    </p:animEffect>
                                  </p:childTnLst>
                                  <p:subTnLst>
                                    <p:audio>
                                      <p:cMediaNode>
                                        <p:cTn display="0" masterRel="sameClick">
                                          <p:stCondLst>
                                            <p:cond evt="begin" delay="0">
                                              <p:tn val="31"/>
                                            </p:cond>
                                          </p:stCondLst>
                                          <p:endCondLst>
                                            <p:cond evt="onStopAudio" delay="0">
                                              <p:tgtEl>
                                                <p:sldTgt/>
                                              </p:tgtEl>
                                            </p:cond>
                                          </p:endCondLst>
                                        </p:cTn>
                                        <p:tgtEl>
                                          <p:sndTgt r:embed="rId5" name="type.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84424"/>
                                        </p:tgtEl>
                                        <p:attrNameLst>
                                          <p:attrName>style.visibility</p:attrName>
                                        </p:attrNameLst>
                                      </p:cBhvr>
                                      <p:to>
                                        <p:strVal val="visible"/>
                                      </p:to>
                                    </p:set>
                                    <p:animEffect transition="in" filter="fade">
                                      <p:cBhvr>
                                        <p:cTn id="38" dur="500"/>
                                        <p:tgtEl>
                                          <p:spTgt spid="1084424"/>
                                        </p:tgtEl>
                                      </p:cBhvr>
                                    </p:animEffect>
                                  </p:childTnLst>
                                  <p:subTnLst>
                                    <p:audio>
                                      <p:cMediaNode>
                                        <p:cTn display="0" masterRel="sameClick">
                                          <p:stCondLst>
                                            <p:cond evt="begin" delay="0">
                                              <p:tn val="36"/>
                                            </p:cond>
                                          </p:stCondLst>
                                          <p:endCondLst>
                                            <p:cond evt="onStopAudio" delay="0">
                                              <p:tgtEl>
                                                <p:sldTgt/>
                                              </p:tgtEl>
                                            </p:cond>
                                          </p:endCondLst>
                                        </p:cTn>
                                        <p:tgtEl>
                                          <p:sndTgt r:embed="rId5" name="type.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84425"/>
                                        </p:tgtEl>
                                        <p:attrNameLst>
                                          <p:attrName>style.visibility</p:attrName>
                                        </p:attrNameLst>
                                      </p:cBhvr>
                                      <p:to>
                                        <p:strVal val="visible"/>
                                      </p:to>
                                    </p:set>
                                    <p:animEffect transition="in" filter="fade">
                                      <p:cBhvr>
                                        <p:cTn id="43" dur="500"/>
                                        <p:tgtEl>
                                          <p:spTgt spid="1084425"/>
                                        </p:tgtEl>
                                      </p:cBhvr>
                                    </p:animEffect>
                                  </p:childTnLst>
                                  <p:subTnLst>
                                    <p:audio>
                                      <p:cMediaNode>
                                        <p:cTn display="0" masterRel="sameClick">
                                          <p:stCondLst>
                                            <p:cond evt="begin" delay="0">
                                              <p:tn val="41"/>
                                            </p:cond>
                                          </p:stCondLst>
                                          <p:endCondLst>
                                            <p:cond evt="onStopAudio" delay="0">
                                              <p:tgtEl>
                                                <p:sldTgt/>
                                              </p:tgtEl>
                                            </p:cond>
                                          </p:endCondLst>
                                        </p:cTn>
                                        <p:tgtEl>
                                          <p:sndTgt r:embed="rId5" name="type.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84426"/>
                                        </p:tgtEl>
                                        <p:attrNameLst>
                                          <p:attrName>style.visibility</p:attrName>
                                        </p:attrNameLst>
                                      </p:cBhvr>
                                      <p:to>
                                        <p:strVal val="visible"/>
                                      </p:to>
                                    </p:set>
                                    <p:animEffect transition="in" filter="fade">
                                      <p:cBhvr>
                                        <p:cTn id="48" dur="500"/>
                                        <p:tgtEl>
                                          <p:spTgt spid="1084426"/>
                                        </p:tgtEl>
                                      </p:cBhvr>
                                    </p:animEffect>
                                  </p:childTnLst>
                                  <p:subTnLst>
                                    <p:audio>
                                      <p:cMediaNode>
                                        <p:cTn display="0" masterRel="sameClick">
                                          <p:stCondLst>
                                            <p:cond evt="begin" delay="0">
                                              <p:tn val="46"/>
                                            </p:cond>
                                          </p:stCondLst>
                                          <p:endCondLst>
                                            <p:cond evt="onStopAudio" delay="0">
                                              <p:tgtEl>
                                                <p:sldTgt/>
                                              </p:tgtEl>
                                            </p:cond>
                                          </p:endCondLst>
                                        </p:cTn>
                                        <p:tgtEl>
                                          <p:sndTgt r:embed="rId5" name="type.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84427"/>
                                        </p:tgtEl>
                                        <p:attrNameLst>
                                          <p:attrName>style.visibility</p:attrName>
                                        </p:attrNameLst>
                                      </p:cBhvr>
                                      <p:to>
                                        <p:strVal val="visible"/>
                                      </p:to>
                                    </p:set>
                                    <p:animEffect transition="in" filter="fade">
                                      <p:cBhvr>
                                        <p:cTn id="53" dur="500"/>
                                        <p:tgtEl>
                                          <p:spTgt spid="1084427"/>
                                        </p:tgtEl>
                                      </p:cBhvr>
                                    </p:animEffect>
                                  </p:childTnLst>
                                  <p:subTnLst>
                                    <p:audio>
                                      <p:cMediaNode>
                                        <p:cTn display="0" masterRel="sameClick">
                                          <p:stCondLst>
                                            <p:cond evt="begin" delay="0">
                                              <p:tn val="51"/>
                                            </p:cond>
                                          </p:stCondLst>
                                          <p:endCondLst>
                                            <p:cond evt="onStopAudio" delay="0">
                                              <p:tgtEl>
                                                <p:sldTgt/>
                                              </p:tgtEl>
                                            </p:cond>
                                          </p:endCondLst>
                                        </p:cTn>
                                        <p:tgtEl>
                                          <p:sndTgt r:embed="rId5" name="type.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84428"/>
                                        </p:tgtEl>
                                        <p:attrNameLst>
                                          <p:attrName>style.visibility</p:attrName>
                                        </p:attrNameLst>
                                      </p:cBhvr>
                                      <p:to>
                                        <p:strVal val="visible"/>
                                      </p:to>
                                    </p:set>
                                    <p:animEffect transition="in" filter="fade">
                                      <p:cBhvr>
                                        <p:cTn id="58" dur="500"/>
                                        <p:tgtEl>
                                          <p:spTgt spid="1084428"/>
                                        </p:tgtEl>
                                      </p:cBhvr>
                                    </p:animEffect>
                                  </p:childTnLst>
                                  <p:subTnLst>
                                    <p:audio>
                                      <p:cMediaNode>
                                        <p:cTn display="0" masterRel="sameClick">
                                          <p:stCondLst>
                                            <p:cond evt="begin" delay="0">
                                              <p:tn val="56"/>
                                            </p:cond>
                                          </p:stCondLst>
                                          <p:endCondLst>
                                            <p:cond evt="onStopAudio" delay="0">
                                              <p:tgtEl>
                                                <p:sldTgt/>
                                              </p:tgtEl>
                                            </p:cond>
                                          </p:endCondLst>
                                        </p:cTn>
                                        <p:tgtEl>
                                          <p:sndTgt r:embed="rId5" name="type.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84429"/>
                                        </p:tgtEl>
                                        <p:attrNameLst>
                                          <p:attrName>style.visibility</p:attrName>
                                        </p:attrNameLst>
                                      </p:cBhvr>
                                      <p:to>
                                        <p:strVal val="visible"/>
                                      </p:to>
                                    </p:set>
                                    <p:animEffect transition="in" filter="fade">
                                      <p:cBhvr>
                                        <p:cTn id="63" dur="500"/>
                                        <p:tgtEl>
                                          <p:spTgt spid="1084429"/>
                                        </p:tgtEl>
                                      </p:cBhvr>
                                    </p:animEffect>
                                  </p:childTnLst>
                                  <p:subTnLst>
                                    <p:audio>
                                      <p:cMediaNode>
                                        <p:cTn display="0" masterRel="sameClick">
                                          <p:stCondLst>
                                            <p:cond evt="begin" delay="0">
                                              <p:tn val="61"/>
                                            </p:cond>
                                          </p:stCondLst>
                                          <p:endCondLst>
                                            <p:cond evt="onStopAudio" delay="0">
                                              <p:tgtEl>
                                                <p:sldTgt/>
                                              </p:tgtEl>
                                            </p:cond>
                                          </p:endCondLst>
                                        </p:cTn>
                                        <p:tgtEl>
                                          <p:sndTgt r:embed="rId5" name="type.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084430"/>
                                        </p:tgtEl>
                                        <p:attrNameLst>
                                          <p:attrName>style.visibility</p:attrName>
                                        </p:attrNameLst>
                                      </p:cBhvr>
                                      <p:to>
                                        <p:strVal val="visible"/>
                                      </p:to>
                                    </p:set>
                                    <p:animEffect transition="in" filter="fade">
                                      <p:cBhvr>
                                        <p:cTn id="68" dur="500"/>
                                        <p:tgtEl>
                                          <p:spTgt spid="1084430"/>
                                        </p:tgtEl>
                                      </p:cBhvr>
                                    </p:animEffect>
                                  </p:childTnLst>
                                  <p:subTnLst>
                                    <p:audio>
                                      <p:cMediaNode>
                                        <p:cTn display="0" masterRel="sameClick">
                                          <p:stCondLst>
                                            <p:cond evt="begin" delay="0">
                                              <p:tn val="66"/>
                                            </p:cond>
                                          </p:stCondLst>
                                          <p:endCondLst>
                                            <p:cond evt="onStopAudio" delay="0">
                                              <p:tgtEl>
                                                <p:sldTgt/>
                                              </p:tgtEl>
                                            </p:cond>
                                          </p:endCondLst>
                                        </p:cTn>
                                        <p:tgtEl>
                                          <p:sndTgt r:embed="rId5" name="type.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084431"/>
                                        </p:tgtEl>
                                        <p:attrNameLst>
                                          <p:attrName>style.visibility</p:attrName>
                                        </p:attrNameLst>
                                      </p:cBhvr>
                                      <p:to>
                                        <p:strVal val="visible"/>
                                      </p:to>
                                    </p:set>
                                    <p:anim calcmode="lin" valueType="num">
                                      <p:cBhvr additive="base">
                                        <p:cTn id="73" dur="500" fill="hold"/>
                                        <p:tgtEl>
                                          <p:spTgt spid="1084431"/>
                                        </p:tgtEl>
                                        <p:attrNameLst>
                                          <p:attrName>ppt_x</p:attrName>
                                        </p:attrNameLst>
                                      </p:cBhvr>
                                      <p:tavLst>
                                        <p:tav tm="0">
                                          <p:val>
                                            <p:strVal val="1+#ppt_w/2"/>
                                          </p:val>
                                        </p:tav>
                                        <p:tav tm="100000">
                                          <p:val>
                                            <p:strVal val="#ppt_x"/>
                                          </p:val>
                                        </p:tav>
                                      </p:tavLst>
                                    </p:anim>
                                    <p:anim calcmode="lin" valueType="num">
                                      <p:cBhvr additive="base">
                                        <p:cTn id="74" dur="500" fill="hold"/>
                                        <p:tgtEl>
                                          <p:spTgt spid="10844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6" name="suction.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084432"/>
                                        </p:tgtEl>
                                        <p:attrNameLst>
                                          <p:attrName>style.visibility</p:attrName>
                                        </p:attrNameLst>
                                      </p:cBhvr>
                                      <p:to>
                                        <p:strVal val="visible"/>
                                      </p:to>
                                    </p:set>
                                    <p:anim calcmode="lin" valueType="num">
                                      <p:cBhvr additive="base">
                                        <p:cTn id="79" dur="500" fill="hold"/>
                                        <p:tgtEl>
                                          <p:spTgt spid="1084432"/>
                                        </p:tgtEl>
                                        <p:attrNameLst>
                                          <p:attrName>ppt_x</p:attrName>
                                        </p:attrNameLst>
                                      </p:cBhvr>
                                      <p:tavLst>
                                        <p:tav tm="0">
                                          <p:val>
                                            <p:strVal val="1+#ppt_w/2"/>
                                          </p:val>
                                        </p:tav>
                                        <p:tav tm="100000">
                                          <p:val>
                                            <p:strVal val="#ppt_x"/>
                                          </p:val>
                                        </p:tav>
                                      </p:tavLst>
                                    </p:anim>
                                    <p:anim calcmode="lin" valueType="num">
                                      <p:cBhvr additive="base">
                                        <p:cTn id="80" dur="500" fill="hold"/>
                                        <p:tgtEl>
                                          <p:spTgt spid="10844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6" name="suction.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1084433"/>
                                        </p:tgtEl>
                                        <p:attrNameLst>
                                          <p:attrName>style.visibility</p:attrName>
                                        </p:attrNameLst>
                                      </p:cBhvr>
                                      <p:to>
                                        <p:strVal val="visible"/>
                                      </p:to>
                                    </p:set>
                                    <p:anim calcmode="lin" valueType="num">
                                      <p:cBhvr additive="base">
                                        <p:cTn id="85" dur="500" fill="hold"/>
                                        <p:tgtEl>
                                          <p:spTgt spid="1084433"/>
                                        </p:tgtEl>
                                        <p:attrNameLst>
                                          <p:attrName>ppt_x</p:attrName>
                                        </p:attrNameLst>
                                      </p:cBhvr>
                                      <p:tavLst>
                                        <p:tav tm="0">
                                          <p:val>
                                            <p:strVal val="1+#ppt_w/2"/>
                                          </p:val>
                                        </p:tav>
                                        <p:tav tm="100000">
                                          <p:val>
                                            <p:strVal val="#ppt_x"/>
                                          </p:val>
                                        </p:tav>
                                      </p:tavLst>
                                    </p:anim>
                                    <p:anim calcmode="lin" valueType="num">
                                      <p:cBhvr additive="base">
                                        <p:cTn id="86" dur="500" fill="hold"/>
                                        <p:tgtEl>
                                          <p:spTgt spid="10844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6" name="suction.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iterate type="lt">
                                    <p:tmPct val="10000"/>
                                  </p:iterate>
                                  <p:childTnLst>
                                    <p:set>
                                      <p:cBhvr>
                                        <p:cTn id="90" dur="1" fill="hold">
                                          <p:stCondLst>
                                            <p:cond delay="0"/>
                                          </p:stCondLst>
                                        </p:cTn>
                                        <p:tgtEl>
                                          <p:spTgt spid="1084437"/>
                                        </p:tgtEl>
                                        <p:attrNameLst>
                                          <p:attrName>style.visibility</p:attrName>
                                        </p:attrNameLst>
                                      </p:cBhvr>
                                      <p:to>
                                        <p:strVal val="visible"/>
                                      </p:to>
                                    </p:set>
                                    <p:anim calcmode="lin" valueType="num">
                                      <p:cBhvr additive="base">
                                        <p:cTn id="91" dur="500" fill="hold"/>
                                        <p:tgtEl>
                                          <p:spTgt spid="1084437"/>
                                        </p:tgtEl>
                                        <p:attrNameLst>
                                          <p:attrName>ppt_x</p:attrName>
                                        </p:attrNameLst>
                                      </p:cBhvr>
                                      <p:tavLst>
                                        <p:tav tm="0">
                                          <p:val>
                                            <p:strVal val="1+#ppt_w/2"/>
                                          </p:val>
                                        </p:tav>
                                        <p:tav tm="100000">
                                          <p:val>
                                            <p:strVal val="#ppt_x"/>
                                          </p:val>
                                        </p:tav>
                                      </p:tavLst>
                                    </p:anim>
                                    <p:anim calcmode="lin" valueType="num">
                                      <p:cBhvr additive="base">
                                        <p:cTn id="92" dur="500" fill="hold"/>
                                        <p:tgtEl>
                                          <p:spTgt spid="10844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iterate type="lt">
                                    <p:tmPct val="10000"/>
                                  </p:iterate>
                                  <p:childTnLst>
                                    <p:set>
                                      <p:cBhvr>
                                        <p:cTn id="96" dur="1" fill="hold">
                                          <p:stCondLst>
                                            <p:cond delay="0"/>
                                          </p:stCondLst>
                                        </p:cTn>
                                        <p:tgtEl>
                                          <p:spTgt spid="1084438"/>
                                        </p:tgtEl>
                                        <p:attrNameLst>
                                          <p:attrName>style.visibility</p:attrName>
                                        </p:attrNameLst>
                                      </p:cBhvr>
                                      <p:to>
                                        <p:strVal val="visible"/>
                                      </p:to>
                                    </p:set>
                                    <p:anim calcmode="lin" valueType="num">
                                      <p:cBhvr additive="base">
                                        <p:cTn id="97" dur="500" fill="hold"/>
                                        <p:tgtEl>
                                          <p:spTgt spid="1084438"/>
                                        </p:tgtEl>
                                        <p:attrNameLst>
                                          <p:attrName>ppt_x</p:attrName>
                                        </p:attrNameLst>
                                      </p:cBhvr>
                                      <p:tavLst>
                                        <p:tav tm="0">
                                          <p:val>
                                            <p:strVal val="0-#ppt_w/2"/>
                                          </p:val>
                                        </p:tav>
                                        <p:tav tm="100000">
                                          <p:val>
                                            <p:strVal val="#ppt_x"/>
                                          </p:val>
                                        </p:tav>
                                      </p:tavLst>
                                    </p:anim>
                                    <p:anim calcmode="lin" valueType="num">
                                      <p:cBhvr additive="base">
                                        <p:cTn id="98" dur="500" fill="hold"/>
                                        <p:tgtEl>
                                          <p:spTgt spid="10844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iterate type="lt">
                                    <p:tmPct val="10000"/>
                                  </p:iterate>
                                  <p:childTnLst>
                                    <p:set>
                                      <p:cBhvr>
                                        <p:cTn id="102" dur="1" fill="hold">
                                          <p:stCondLst>
                                            <p:cond delay="0"/>
                                          </p:stCondLst>
                                        </p:cTn>
                                        <p:tgtEl>
                                          <p:spTgt spid="1084439"/>
                                        </p:tgtEl>
                                        <p:attrNameLst>
                                          <p:attrName>style.visibility</p:attrName>
                                        </p:attrNameLst>
                                      </p:cBhvr>
                                      <p:to>
                                        <p:strVal val="visible"/>
                                      </p:to>
                                    </p:set>
                                    <p:anim calcmode="lin" valueType="num">
                                      <p:cBhvr additive="base">
                                        <p:cTn id="103" dur="500" fill="hold"/>
                                        <p:tgtEl>
                                          <p:spTgt spid="1084439"/>
                                        </p:tgtEl>
                                        <p:attrNameLst>
                                          <p:attrName>ppt_x</p:attrName>
                                        </p:attrNameLst>
                                      </p:cBhvr>
                                      <p:tavLst>
                                        <p:tav tm="0">
                                          <p:val>
                                            <p:strVal val="0-#ppt_w/2"/>
                                          </p:val>
                                        </p:tav>
                                        <p:tav tm="100000">
                                          <p:val>
                                            <p:strVal val="#ppt_x"/>
                                          </p:val>
                                        </p:tav>
                                      </p:tavLst>
                                    </p:anim>
                                    <p:anim calcmode="lin" valueType="num">
                                      <p:cBhvr additive="base">
                                        <p:cTn id="104" dur="500" fill="hold"/>
                                        <p:tgtEl>
                                          <p:spTgt spid="10844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iterate type="lt">
                                    <p:tmPct val="10000"/>
                                  </p:iterate>
                                  <p:childTnLst>
                                    <p:set>
                                      <p:cBhvr>
                                        <p:cTn id="108" dur="1" fill="hold">
                                          <p:stCondLst>
                                            <p:cond delay="0"/>
                                          </p:stCondLst>
                                        </p:cTn>
                                        <p:tgtEl>
                                          <p:spTgt spid="1084440"/>
                                        </p:tgtEl>
                                        <p:attrNameLst>
                                          <p:attrName>style.visibility</p:attrName>
                                        </p:attrNameLst>
                                      </p:cBhvr>
                                      <p:to>
                                        <p:strVal val="visible"/>
                                      </p:to>
                                    </p:set>
                                    <p:anim calcmode="lin" valueType="num">
                                      <p:cBhvr additive="base">
                                        <p:cTn id="109" dur="500" fill="hold"/>
                                        <p:tgtEl>
                                          <p:spTgt spid="1084440"/>
                                        </p:tgtEl>
                                        <p:attrNameLst>
                                          <p:attrName>ppt_x</p:attrName>
                                        </p:attrNameLst>
                                      </p:cBhvr>
                                      <p:tavLst>
                                        <p:tav tm="0">
                                          <p:val>
                                            <p:strVal val="1+#ppt_w/2"/>
                                          </p:val>
                                        </p:tav>
                                        <p:tav tm="100000">
                                          <p:val>
                                            <p:strVal val="#ppt_x"/>
                                          </p:val>
                                        </p:tav>
                                      </p:tavLst>
                                    </p:anim>
                                    <p:anim calcmode="lin" valueType="num">
                                      <p:cBhvr additive="base">
                                        <p:cTn id="110" dur="500" fill="hold"/>
                                        <p:tgtEl>
                                          <p:spTgt spid="108444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childTnLst>
                          </p:cTn>
                        </p:par>
                      </p:childTnLst>
                    </p:cTn>
                  </p:par>
                  <p:par>
                    <p:cTn id="111" fill="hold">
                      <p:stCondLst>
                        <p:cond delay="indefinite"/>
                      </p:stCondLst>
                      <p:childTnLst>
                        <p:par>
                          <p:cTn id="112" fill="hold">
                            <p:stCondLst>
                              <p:cond delay="0"/>
                            </p:stCondLst>
                            <p:childTnLst>
                              <p:par>
                                <p:cTn id="113" presetID="53" presetClass="entr" presetSubtype="0" fill="hold" nodeType="clickEffect">
                                  <p:stCondLst>
                                    <p:cond delay="0"/>
                                  </p:stCondLst>
                                  <p:childTnLst>
                                    <p:set>
                                      <p:cBhvr>
                                        <p:cTn id="114" dur="1" fill="hold">
                                          <p:stCondLst>
                                            <p:cond delay="0"/>
                                          </p:stCondLst>
                                        </p:cTn>
                                        <p:tgtEl>
                                          <p:spTgt spid="2"/>
                                        </p:tgtEl>
                                        <p:attrNameLst>
                                          <p:attrName>style.visibility</p:attrName>
                                        </p:attrNameLst>
                                      </p:cBhvr>
                                      <p:to>
                                        <p:strVal val="visible"/>
                                      </p:to>
                                    </p:set>
                                    <p:anim calcmode="lin" valueType="num">
                                      <p:cBhvr>
                                        <p:cTn id="115" dur="500" fill="hold"/>
                                        <p:tgtEl>
                                          <p:spTgt spid="2"/>
                                        </p:tgtEl>
                                        <p:attrNameLst>
                                          <p:attrName>ppt_w</p:attrName>
                                        </p:attrNameLst>
                                      </p:cBhvr>
                                      <p:tavLst>
                                        <p:tav tm="0">
                                          <p:val>
                                            <p:fltVal val="0"/>
                                          </p:val>
                                        </p:tav>
                                        <p:tav tm="100000">
                                          <p:val>
                                            <p:strVal val="#ppt_w"/>
                                          </p:val>
                                        </p:tav>
                                      </p:tavLst>
                                    </p:anim>
                                    <p:anim calcmode="lin" valueType="num">
                                      <p:cBhvr>
                                        <p:cTn id="116" dur="500" fill="hold"/>
                                        <p:tgtEl>
                                          <p:spTgt spid="2"/>
                                        </p:tgtEl>
                                        <p:attrNameLst>
                                          <p:attrName>ppt_h</p:attrName>
                                        </p:attrNameLst>
                                      </p:cBhvr>
                                      <p:tavLst>
                                        <p:tav tm="0">
                                          <p:val>
                                            <p:fltVal val="0"/>
                                          </p:val>
                                        </p:tav>
                                        <p:tav tm="100000">
                                          <p:val>
                                            <p:strVal val="#ppt_h"/>
                                          </p:val>
                                        </p:tav>
                                      </p:tavLst>
                                    </p:anim>
                                    <p:animEffect transition="in" filter="fade">
                                      <p:cBhvr>
                                        <p:cTn id="117" dur="500"/>
                                        <p:tgtEl>
                                          <p:spTgt spid="2"/>
                                        </p:tgtEl>
                                      </p:cBhvr>
                                    </p:animEffect>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1084418">
                                            <p:txEl>
                                              <p:pRg st="6" end="6"/>
                                            </p:txEl>
                                          </p:spTgt>
                                        </p:tgtEl>
                                        <p:attrNameLst>
                                          <p:attrName>style.visibility</p:attrName>
                                        </p:attrNameLst>
                                      </p:cBhvr>
                                      <p:to>
                                        <p:strVal val="visible"/>
                                      </p:to>
                                    </p:set>
                                    <p:anim calcmode="lin" valueType="num">
                                      <p:cBhvr additive="base">
                                        <p:cTn id="122" dur="500" fill="hold"/>
                                        <p:tgtEl>
                                          <p:spTgt spid="1084418">
                                            <p:txEl>
                                              <p:pRg st="6" end="6"/>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108441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4" name="arrow.wav"/>
                                        </p:tgtEl>
                                      </p:cMediaNode>
                                    </p:audio>
                                  </p:subTnLst>
                                </p:cTn>
                              </p:par>
                            </p:childTnLst>
                          </p:cTn>
                        </p:par>
                      </p:childTnLst>
                    </p:cTn>
                  </p:par>
                  <p:par>
                    <p:cTn id="124" fill="hold">
                      <p:stCondLst>
                        <p:cond delay="indefinite"/>
                      </p:stCondLst>
                      <p:childTnLst>
                        <p:par>
                          <p:cTn id="125" fill="hold">
                            <p:stCondLst>
                              <p:cond delay="0"/>
                            </p:stCondLst>
                            <p:childTnLst>
                              <p:par>
                                <p:cTn id="126" presetID="2" presetClass="entr" presetSubtype="4" fill="hold" nodeType="clickEffect">
                                  <p:stCondLst>
                                    <p:cond delay="0"/>
                                  </p:stCondLst>
                                  <p:childTnLst>
                                    <p:set>
                                      <p:cBhvr>
                                        <p:cTn id="127" dur="1" fill="hold">
                                          <p:stCondLst>
                                            <p:cond delay="0"/>
                                          </p:stCondLst>
                                        </p:cTn>
                                        <p:tgtEl>
                                          <p:spTgt spid="1084418">
                                            <p:txEl>
                                              <p:pRg st="7" end="7"/>
                                            </p:txEl>
                                          </p:spTgt>
                                        </p:tgtEl>
                                        <p:attrNameLst>
                                          <p:attrName>style.visibility</p:attrName>
                                        </p:attrNameLst>
                                      </p:cBhvr>
                                      <p:to>
                                        <p:strVal val="visible"/>
                                      </p:to>
                                    </p:set>
                                    <p:anim calcmode="lin" valueType="num">
                                      <p:cBhvr additive="base">
                                        <p:cTn id="128" dur="500" fill="hold"/>
                                        <p:tgtEl>
                                          <p:spTgt spid="1084418">
                                            <p:txEl>
                                              <p:pRg st="7" end="7"/>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108441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4" name="arrow.wav"/>
                                        </p:tgtEl>
                                      </p:cMediaNode>
                                    </p:audio>
                                  </p:subTnLst>
                                </p:cTn>
                              </p:par>
                            </p:childTnLst>
                          </p:cTn>
                        </p:par>
                      </p:childTnLst>
                    </p:cTn>
                  </p:par>
                  <p:par>
                    <p:cTn id="130" fill="hold">
                      <p:stCondLst>
                        <p:cond delay="indefinite"/>
                      </p:stCondLst>
                      <p:childTnLst>
                        <p:par>
                          <p:cTn id="131" fill="hold">
                            <p:stCondLst>
                              <p:cond delay="0"/>
                            </p:stCondLst>
                            <p:childTnLst>
                              <p:par>
                                <p:cTn id="132" presetID="2" presetClass="entr" presetSubtype="4" fill="hold" nodeType="clickEffect">
                                  <p:stCondLst>
                                    <p:cond delay="0"/>
                                  </p:stCondLst>
                                  <p:childTnLst>
                                    <p:set>
                                      <p:cBhvr>
                                        <p:cTn id="133" dur="1" fill="hold">
                                          <p:stCondLst>
                                            <p:cond delay="0"/>
                                          </p:stCondLst>
                                        </p:cTn>
                                        <p:tgtEl>
                                          <p:spTgt spid="1084418">
                                            <p:txEl>
                                              <p:pRg st="8" end="8"/>
                                            </p:txEl>
                                          </p:spTgt>
                                        </p:tgtEl>
                                        <p:attrNameLst>
                                          <p:attrName>style.visibility</p:attrName>
                                        </p:attrNameLst>
                                      </p:cBhvr>
                                      <p:to>
                                        <p:strVal val="visible"/>
                                      </p:to>
                                    </p:set>
                                    <p:anim calcmode="lin" valueType="num">
                                      <p:cBhvr additive="base">
                                        <p:cTn id="134" dur="500" fill="hold"/>
                                        <p:tgtEl>
                                          <p:spTgt spid="1084418">
                                            <p:txEl>
                                              <p:pRg st="8" end="8"/>
                                            </p:txEl>
                                          </p:spTgt>
                                        </p:tgtEl>
                                        <p:attrNameLst>
                                          <p:attrName>ppt_x</p:attrName>
                                        </p:attrNameLst>
                                      </p:cBhvr>
                                      <p:tavLst>
                                        <p:tav tm="0">
                                          <p:val>
                                            <p:strVal val="#ppt_x"/>
                                          </p:val>
                                        </p:tav>
                                        <p:tav tm="100000">
                                          <p:val>
                                            <p:strVal val="#ppt_x"/>
                                          </p:val>
                                        </p:tav>
                                      </p:tavLst>
                                    </p:anim>
                                    <p:anim calcmode="lin" valueType="num">
                                      <p:cBhvr additive="base">
                                        <p:cTn id="135" dur="500" fill="hold"/>
                                        <p:tgtEl>
                                          <p:spTgt spid="108441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436" grpId="0" animBg="1"/>
      <p:bldP spid="1084420" grpId="0"/>
      <p:bldP spid="1084421" grpId="0"/>
      <p:bldP spid="1084422" grpId="0"/>
      <p:bldP spid="1084423" grpId="0"/>
      <p:bldP spid="1084424" grpId="0"/>
      <p:bldP spid="1084425" grpId="0"/>
      <p:bldP spid="1084426" grpId="0"/>
      <p:bldP spid="1084427" grpId="0"/>
      <p:bldP spid="1084428" grpId="0"/>
      <p:bldP spid="1084429" grpId="0"/>
      <p:bldP spid="1084430" grpId="0"/>
      <p:bldP spid="1084431" grpId="0"/>
      <p:bldP spid="1084432" grpId="0"/>
      <p:bldP spid="1084433" grpId="0"/>
      <p:bldP spid="1084437" grpId="0"/>
      <p:bldP spid="1084438" grpId="0"/>
      <p:bldP spid="1084439" grpId="0"/>
      <p:bldP spid="108444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14911</TotalTime>
  <Words>2902</Words>
  <Application>Microsoft Office PowerPoint</Application>
  <PresentationFormat>On-screen Show (4:3)</PresentationFormat>
  <Paragraphs>434</Paragraphs>
  <Slides>43</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Cambria Math</vt:lpstr>
      <vt:lpstr>Courier New</vt:lpstr>
      <vt:lpstr>Segoe UI</vt:lpstr>
      <vt:lpstr>Symbol</vt:lpstr>
      <vt:lpstr>Times New Roman</vt:lpstr>
      <vt:lpstr>Default Design</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PowerPoint Presentation</vt:lpstr>
      <vt:lpstr>PowerPoint Presentation</vt:lpstr>
      <vt:lpstr>PowerPoint Presentation</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PowerPoint Presentation</vt:lpstr>
      <vt:lpstr>Topic 7: Atomic, nuclear and particle physics 7.2 – Nuclear reactions</vt:lpstr>
      <vt:lpstr>Topic 7: Atomic, nuclear and particle physics 7.2 – Nuclear reactions</vt:lpstr>
      <vt:lpstr>PowerPoint Presentation</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PowerPoint Presentation</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1021</cp:revision>
  <cp:lastPrinted>2016-11-16T02:44:17Z</cp:lastPrinted>
  <dcterms:created xsi:type="dcterms:W3CDTF">2006-01-31T23:43:34Z</dcterms:created>
  <dcterms:modified xsi:type="dcterms:W3CDTF">2017-10-25T23:50:37Z</dcterms:modified>
</cp:coreProperties>
</file>