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484" r:id="rId2"/>
    <p:sldId id="485" r:id="rId3"/>
    <p:sldId id="486" r:id="rId4"/>
    <p:sldId id="487" r:id="rId5"/>
    <p:sldId id="488" r:id="rId6"/>
    <p:sldId id="427" r:id="rId7"/>
    <p:sldId id="450" r:id="rId8"/>
    <p:sldId id="429" r:id="rId9"/>
    <p:sldId id="482" r:id="rId10"/>
    <p:sldId id="483" r:id="rId11"/>
    <p:sldId id="446" r:id="rId12"/>
    <p:sldId id="430" r:id="rId13"/>
    <p:sldId id="431" r:id="rId14"/>
    <p:sldId id="443" r:id="rId15"/>
    <p:sldId id="433" r:id="rId16"/>
    <p:sldId id="440" r:id="rId17"/>
    <p:sldId id="441" r:id="rId18"/>
    <p:sldId id="442" r:id="rId19"/>
    <p:sldId id="432" r:id="rId20"/>
    <p:sldId id="447" r:id="rId21"/>
    <p:sldId id="456" r:id="rId22"/>
    <p:sldId id="449" r:id="rId23"/>
    <p:sldId id="457" r:id="rId24"/>
    <p:sldId id="458" r:id="rId25"/>
    <p:sldId id="465" r:id="rId26"/>
    <p:sldId id="472" r:id="rId27"/>
    <p:sldId id="477" r:id="rId28"/>
    <p:sldId id="459" r:id="rId29"/>
    <p:sldId id="460" r:id="rId30"/>
    <p:sldId id="461" r:id="rId31"/>
    <p:sldId id="462" r:id="rId32"/>
    <p:sldId id="463" r:id="rId33"/>
    <p:sldId id="466" r:id="rId34"/>
    <p:sldId id="467" r:id="rId35"/>
    <p:sldId id="478" r:id="rId36"/>
    <p:sldId id="473" r:id="rId37"/>
    <p:sldId id="479" r:id="rId38"/>
    <p:sldId id="489" r:id="rId39"/>
    <p:sldId id="480" r:id="rId40"/>
    <p:sldId id="490" r:id="rId41"/>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3300"/>
    <a:srgbClr val="CCFFCC"/>
    <a:srgbClr val="FFFFCC"/>
    <a:srgbClr val="008000"/>
    <a:srgbClr val="FF0000"/>
    <a:srgbClr val="EAEAE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617" y="58"/>
      </p:cViewPr>
      <p:guideLst>
        <p:guide orient="horz" pos="2160"/>
        <p:guide pos="2880"/>
      </p:guideLst>
    </p:cSldViewPr>
  </p:slideViewPr>
  <p:notesTextViewPr>
    <p:cViewPr>
      <p:scale>
        <a:sx n="100" d="100"/>
        <a:sy n="100" d="100"/>
      </p:scale>
      <p:origin x="0" y="0"/>
    </p:cViewPr>
  </p:notesText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A7AC9C58-476F-4C26-AAFF-4117B8669006}" type="slidenum">
              <a:rPr lang="en-US"/>
              <a:pPr>
                <a:defRPr/>
              </a:pPr>
              <a:t>‹#›</a:t>
            </a:fld>
            <a:endParaRPr lang="en-US"/>
          </a:p>
        </p:txBody>
      </p:sp>
    </p:spTree>
    <p:extLst>
      <p:ext uri="{BB962C8B-B14F-4D97-AF65-F5344CB8AC3E}">
        <p14:creationId xmlns:p14="http://schemas.microsoft.com/office/powerpoint/2010/main" val="2387728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45E6F27-0DB7-4E60-A140-7F672DB0079F}" type="slidenum">
              <a:rPr lang="en-US" smtClean="0">
                <a:latin typeface="Arial" charset="0"/>
              </a:rPr>
              <a:pPr/>
              <a:t>1</a:t>
            </a:fld>
            <a:endParaRPr lang="en-US" smtClean="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1103721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C45BF6C-7AAE-41CB-98EF-09968C3527DA}" type="slidenum">
              <a:rPr lang="en-US" smtClean="0">
                <a:latin typeface="Arial" charset="0"/>
              </a:rPr>
              <a:pPr/>
              <a:t>10</a:t>
            </a:fld>
            <a:endParaRPr lang="en-US" smtClean="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178789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7D210E9-84B9-48C2-962A-468D62092050}" type="slidenum">
              <a:rPr lang="en-US" smtClean="0">
                <a:latin typeface="Arial" charset="0"/>
              </a:rPr>
              <a:pPr/>
              <a:t>11</a:t>
            </a:fld>
            <a:endParaRPr lang="en-US" smtClean="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1945395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C541E0B-0C30-44E0-8FB0-CF6648B8C889}" type="slidenum">
              <a:rPr lang="en-US" smtClean="0">
                <a:latin typeface="Arial" charset="0"/>
              </a:rPr>
              <a:pPr/>
              <a:t>12</a:t>
            </a:fld>
            <a:endParaRPr lang="en-US" smtClean="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63597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DC5BFF0-C6CD-472A-878A-274695D953CF}" type="slidenum">
              <a:rPr lang="en-US" smtClean="0">
                <a:latin typeface="Arial" charset="0"/>
              </a:rPr>
              <a:pPr/>
              <a:t>13</a:t>
            </a:fld>
            <a:endParaRPr lang="en-US" smtClean="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1602509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FB982EC-93C4-4E59-98FE-1A202E7656AB}" type="slidenum">
              <a:rPr lang="en-US" smtClean="0">
                <a:latin typeface="Arial" charset="0"/>
              </a:rPr>
              <a:pPr/>
              <a:t>14</a:t>
            </a:fld>
            <a:endParaRPr lang="en-US"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119930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9ADEA38-CDD9-46F1-B0C1-813B4A472062}" type="slidenum">
              <a:rPr lang="en-US" smtClean="0">
                <a:latin typeface="Arial" charset="0"/>
              </a:rPr>
              <a:pPr/>
              <a:t>15</a:t>
            </a:fld>
            <a:endParaRPr lang="en-US" smtClean="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3458173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AD9F633-7D3E-475D-848F-E0D737C04189}" type="slidenum">
              <a:rPr lang="en-US" smtClean="0">
                <a:latin typeface="Arial" charset="0"/>
              </a:rPr>
              <a:pPr/>
              <a:t>16</a:t>
            </a:fld>
            <a:endParaRPr lang="en-US" smtClean="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590006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71210D9-F2C1-4F8B-8C73-891A813C96D8}" type="slidenum">
              <a:rPr lang="en-US" smtClean="0">
                <a:latin typeface="Arial" charset="0"/>
              </a:rPr>
              <a:pPr/>
              <a:t>17</a:t>
            </a:fld>
            <a:endParaRPr lang="en-US" smtClean="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3341146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AB54237-645E-4DA3-ADB9-097C31B1F2BE}" type="slidenum">
              <a:rPr lang="en-US" smtClean="0">
                <a:latin typeface="Arial" charset="0"/>
              </a:rPr>
              <a:pPr/>
              <a:t>18</a:t>
            </a:fld>
            <a:endParaRPr lang="en-US" smtClean="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1788010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546B1D7-09CE-43D7-B94A-E6CA91F4DF74}" type="slidenum">
              <a:rPr lang="en-US" smtClean="0">
                <a:latin typeface="Arial" charset="0"/>
              </a:rPr>
              <a:pPr/>
              <a:t>19</a:t>
            </a:fld>
            <a:endParaRPr lang="en-US" smtClean="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100258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63C7A4A-7BED-409B-8DE1-9F7F0458B12F}" type="slidenum">
              <a:rPr lang="en-US" smtClean="0">
                <a:latin typeface="Arial" charset="0"/>
              </a:rPr>
              <a:pPr/>
              <a:t>2</a:t>
            </a:fld>
            <a:endParaRPr lang="en-US"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1233966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08A58CA-7564-4163-9AF9-3311A29D7220}" type="slidenum">
              <a:rPr lang="en-US" smtClean="0">
                <a:latin typeface="Arial" charset="0"/>
              </a:rPr>
              <a:pPr/>
              <a:t>20</a:t>
            </a:fld>
            <a:endParaRPr lang="en-US" smtClean="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54022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FD94C8A-FFCC-42BA-82C1-77390E033893}" type="slidenum">
              <a:rPr lang="en-US" smtClean="0">
                <a:latin typeface="Arial" charset="0"/>
              </a:rPr>
              <a:pPr/>
              <a:t>21</a:t>
            </a:fld>
            <a:endParaRPr lang="en-US" smtClean="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849876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BDA6D53-7855-4823-A710-A5EFB05BAC01}" type="slidenum">
              <a:rPr lang="en-US" smtClean="0">
                <a:latin typeface="Arial" charset="0"/>
              </a:rPr>
              <a:pPr/>
              <a:t>22</a:t>
            </a:fld>
            <a:endParaRPr lang="en-US" smtClean="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874293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4A5603C-953B-4254-B683-DDD92B88077B}" type="slidenum">
              <a:rPr lang="en-US" smtClean="0">
                <a:latin typeface="Arial" charset="0"/>
              </a:rPr>
              <a:pPr/>
              <a:t>23</a:t>
            </a:fld>
            <a:endParaRPr lang="en-US" smtClean="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510732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2AA813C-E19B-4F48-94C4-685187636C8A}" type="slidenum">
              <a:rPr lang="en-US" smtClean="0">
                <a:latin typeface="Arial" charset="0"/>
              </a:rPr>
              <a:pPr/>
              <a:t>24</a:t>
            </a:fld>
            <a:endParaRPr lang="en-US" smtClean="0">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3236758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76A8B02-E810-4005-A1E9-7B6ECEAA75C6}" type="slidenum">
              <a:rPr lang="en-US" smtClean="0">
                <a:latin typeface="Arial" charset="0"/>
              </a:rPr>
              <a:pPr/>
              <a:t>25</a:t>
            </a:fld>
            <a:endParaRPr lang="en-US" smtClean="0">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1241787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14528778-4ACA-454C-88EC-5BF44FF3B6FC}" type="slidenum">
              <a:rPr lang="en-US" smtClean="0">
                <a:latin typeface="Arial" charset="0"/>
              </a:rPr>
              <a:pPr/>
              <a:t>26</a:t>
            </a:fld>
            <a:endParaRPr lang="en-US" smtClean="0">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319114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60CD1F3-45F2-41E3-ACA2-ACFA485B5819}" type="slidenum">
              <a:rPr lang="en-US" smtClean="0">
                <a:latin typeface="Arial" charset="0"/>
              </a:rPr>
              <a:pPr/>
              <a:t>27</a:t>
            </a:fld>
            <a:endParaRPr lang="en-US" smtClean="0">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3457264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71E1055-A708-4ECD-92BD-937687CA599C}" type="slidenum">
              <a:rPr lang="en-US" smtClean="0">
                <a:latin typeface="Arial" charset="0"/>
              </a:rPr>
              <a:pPr/>
              <a:t>28</a:t>
            </a:fld>
            <a:endParaRPr lang="en-US" smtClean="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1772270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9F21370-DF0D-4BE1-8D85-1B2D70D08845}" type="slidenum">
              <a:rPr lang="en-US" smtClean="0">
                <a:latin typeface="Arial" charset="0"/>
              </a:rPr>
              <a:pPr/>
              <a:t>29</a:t>
            </a:fld>
            <a:endParaRPr lang="en-US" smtClean="0">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83891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CB96313-7515-4970-A223-885E1021DFC6}" type="slidenum">
              <a:rPr lang="en-US" smtClean="0">
                <a:latin typeface="Arial" charset="0"/>
              </a:rPr>
              <a:pPr/>
              <a:t>3</a:t>
            </a:fld>
            <a:endParaRPr lang="en-US"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894977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11A3D8F-8C85-4590-A5D7-FC700AA9E6C8}" type="slidenum">
              <a:rPr lang="en-US" smtClean="0">
                <a:latin typeface="Arial" charset="0"/>
              </a:rPr>
              <a:pPr/>
              <a:t>30</a:t>
            </a:fld>
            <a:endParaRPr lang="en-US" smtClean="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1383620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2DC2D54-7F26-4B8D-9A37-2A7A1E39469B}" type="slidenum">
              <a:rPr lang="en-US" smtClean="0">
                <a:latin typeface="Arial" charset="0"/>
              </a:rPr>
              <a:pPr/>
              <a:t>31</a:t>
            </a:fld>
            <a:endParaRPr lang="en-US" smtClean="0">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960489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2F5A3A4D-A660-4256-8907-719FB25DDCFC}" type="slidenum">
              <a:rPr lang="en-US" smtClean="0">
                <a:latin typeface="Arial" charset="0"/>
              </a:rPr>
              <a:pPr/>
              <a:t>32</a:t>
            </a:fld>
            <a:endParaRPr lang="en-US" smtClean="0">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758613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7A557C9-BB2B-4B7B-AFBE-1CB58B28ADA7}" type="slidenum">
              <a:rPr lang="en-US" smtClean="0">
                <a:latin typeface="Arial" charset="0"/>
              </a:rPr>
              <a:pPr/>
              <a:t>33</a:t>
            </a:fld>
            <a:endParaRPr lang="en-US" smtClean="0">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1589817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FC322A3-C9B8-4957-82BF-EEC6B6F3DAF4}" type="slidenum">
              <a:rPr lang="en-US" smtClean="0">
                <a:latin typeface="Arial" charset="0"/>
              </a:rPr>
              <a:pPr/>
              <a:t>34</a:t>
            </a:fld>
            <a:endParaRPr lang="en-US" smtClean="0">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31976761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92E40F-7AA2-4CCE-B5F0-C058B66A4725}" type="slidenum">
              <a:rPr lang="en-US" smtClean="0">
                <a:latin typeface="Arial" charset="0"/>
              </a:rPr>
              <a:pPr/>
              <a:t>35</a:t>
            </a:fld>
            <a:endParaRPr lang="en-US" smtClean="0">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7044026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1AEE762-40CD-4FA1-B0BE-DB9E97F8FD14}" type="slidenum">
              <a:rPr lang="en-US" smtClean="0">
                <a:latin typeface="Arial" charset="0"/>
              </a:rPr>
              <a:pPr/>
              <a:t>36</a:t>
            </a:fld>
            <a:endParaRPr lang="en-US" smtClean="0">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7193743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63DFEB9-4EB4-4697-B221-528105BC57A4}" type="slidenum">
              <a:rPr lang="en-US" smtClean="0">
                <a:latin typeface="Arial" charset="0"/>
              </a:rPr>
              <a:pPr/>
              <a:t>37</a:t>
            </a:fld>
            <a:endParaRPr lang="en-US" smtClean="0">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976464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63DFEB9-4EB4-4697-B221-528105BC57A4}" type="slidenum">
              <a:rPr lang="en-US" smtClean="0">
                <a:latin typeface="Arial" charset="0"/>
              </a:rPr>
              <a:pPr/>
              <a:t>38</a:t>
            </a:fld>
            <a:endParaRPr lang="en-US" smtClean="0">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32543157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3FA85AE-1EBD-4F3E-ACC6-398BB1E746DB}" type="slidenum">
              <a:rPr lang="en-US" smtClean="0">
                <a:latin typeface="Arial" charset="0"/>
              </a:rPr>
              <a:pPr/>
              <a:t>39</a:t>
            </a:fld>
            <a:endParaRPr lang="en-US" smtClean="0">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59836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2F9E09B-330E-44AC-887E-C89C36C2A61D}" type="slidenum">
              <a:rPr lang="en-US" smtClean="0">
                <a:latin typeface="Arial" charset="0"/>
              </a:rPr>
              <a:pPr/>
              <a:t>4</a:t>
            </a:fld>
            <a:endParaRPr lang="en-US" smtClean="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4020768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3FA85AE-1EBD-4F3E-ACC6-398BB1E746DB}" type="slidenum">
              <a:rPr lang="en-US" smtClean="0">
                <a:latin typeface="Arial" charset="0"/>
              </a:rPr>
              <a:pPr/>
              <a:t>40</a:t>
            </a:fld>
            <a:endParaRPr lang="en-US" smtClean="0">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393368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584CC35-42C8-43DA-9360-56D26375BA87}" type="slidenum">
              <a:rPr lang="en-US" smtClean="0">
                <a:latin typeface="Arial" charset="0"/>
              </a:rPr>
              <a:pPr/>
              <a:t>5</a:t>
            </a:fld>
            <a:endParaRPr lang="en-US"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555907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903F84A-086F-4647-B97C-48500DD1128E}" type="slidenum">
              <a:rPr lang="en-US" smtClean="0">
                <a:latin typeface="Arial" charset="0"/>
              </a:rPr>
              <a:pPr/>
              <a:t>6</a:t>
            </a:fld>
            <a:endParaRPr lang="en-US"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3572104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8E368F4-00BC-47DE-A13A-6D69F9F5F33C}" type="slidenum">
              <a:rPr lang="en-US" smtClean="0">
                <a:latin typeface="Arial" charset="0"/>
              </a:rPr>
              <a:pPr/>
              <a:t>7</a:t>
            </a:fld>
            <a:endParaRPr lang="en-US" smtClean="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2291673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899BFE-4609-4F03-B4EF-DFDE187527AE}" type="slidenum">
              <a:rPr lang="en-US" smtClean="0">
                <a:latin typeface="Arial" charset="0"/>
              </a:rPr>
              <a:pPr/>
              <a:t>8</a:t>
            </a:fld>
            <a:endParaRPr lang="en-US" smtClean="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3175194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F8C38260-1E3C-4949-9A80-4F0BFC27D623}" type="slidenum">
              <a:rPr lang="en-US" smtClean="0">
                <a:latin typeface="Arial" charset="0"/>
              </a:rPr>
              <a:pPr/>
              <a:t>9</a:t>
            </a:fld>
            <a:endParaRPr lang="en-US" smtClean="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extLst>
      <p:ext uri="{BB962C8B-B14F-4D97-AF65-F5344CB8AC3E}">
        <p14:creationId xmlns:p14="http://schemas.microsoft.com/office/powerpoint/2010/main" val="4016284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04A880-5D21-4B58-97F0-D1B6A4BCEDF8}"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087718-A2FF-4D1A-8EBA-74369338019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80CE3F-CBF5-4DDF-8C61-D7462363FF4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373AA1-4168-4E72-AA05-F81F4F022DA7}" type="slidenum">
              <a:rPr lang="en-US"/>
              <a:pPr>
                <a:defRPr/>
              </a:pPr>
              <a:t>‹#›</a:t>
            </a:fld>
            <a:endParaRPr 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78BD71-91D9-452D-B1AE-F2FFEDD4306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CF20EE-BCA0-468E-A88F-51E8BD03C0B0}" type="slidenum">
              <a:rPr lang="en-US"/>
              <a:pPr>
                <a:defRPr/>
              </a:pPr>
              <a:t>‹#›</a:t>
            </a:fld>
            <a:endParaRPr 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187307-FB32-44B8-AB73-15D7317FDE4A}" type="slidenum">
              <a:rPr lang="en-US"/>
              <a:pPr>
                <a:defRPr/>
              </a:pPr>
              <a:t>‹#›</a:t>
            </a:fld>
            <a:endParaRPr 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E79A9C-573F-4ABD-8A9A-814FD993720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33A62C-C256-4F92-9E66-B39C91947336}" type="slidenum">
              <a:rPr lang="en-US"/>
              <a:pPr>
                <a:defRPr/>
              </a:pPr>
              <a:t>‹#›</a:t>
            </a:fld>
            <a:endParaRPr 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1C6ADD-35A7-4ADC-8CCA-73508AD43F65}" type="slidenum">
              <a:rPr lang="en-US"/>
              <a:pPr>
                <a:defRPr/>
              </a:pPr>
              <a:t>‹#›</a:t>
            </a:fld>
            <a:endParaRPr 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27B4F1-4006-45A0-983A-6F26932EDC3F}" type="slidenum">
              <a:rPr lang="en-US"/>
              <a:pPr>
                <a:defRPr/>
              </a:pPr>
              <a:t>‹#›</a:t>
            </a:fld>
            <a:endParaRPr 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FEF771D4-A735-4FD6-8BA9-200B81BEE7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12.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audio" Target="../media/audio4.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audio" Target="../media/audio6.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6.gi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audio" Target="../media/audio7.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11" Type="http://schemas.openxmlformats.org/officeDocument/2006/relationships/image" Target="../media/image49.png"/><Relationship Id="rId5" Type="http://schemas.openxmlformats.org/officeDocument/2006/relationships/image" Target="../media/image28.pn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15" Type="http://schemas.openxmlformats.org/officeDocument/2006/relationships/image" Target="../media/image58.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audio" Target="../media/audio8.wav"/></Relationships>
</file>

<file path=ppt/slides/_rels/slide3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audio" Target="../media/audio1.wav"/><Relationship Id="rId7" Type="http://schemas.openxmlformats.org/officeDocument/2006/relationships/hyperlink" Target="//twitter.com/Cmdr_Hadfield/status/295660807482638337/photo/1/large"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audio" Target="../media/audio8.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twitter.com/Cmdr_Hadfield/status/295660807482638337/photo/1/large" TargetMode="External"/><Relationship Id="rId5" Type="http://schemas.openxmlformats.org/officeDocument/2006/relationships/image" Target="../media/image37.jpeg"/><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audio" Target="../media/audio6.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89.png"/><Relationship Id="rId5" Type="http://schemas.openxmlformats.org/officeDocument/2006/relationships/audio" Target="../media/audio8.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2.png"/><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2.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2.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7.jpeg"/><Relationship Id="rId4" Type="http://schemas.openxmlformats.org/officeDocument/2006/relationships/audio" Target="../media/audio2.wav"/><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468688"/>
          </a:xfrm>
          <a:prstGeom prst="rect">
            <a:avLst/>
          </a:prstGeom>
          <a:solidFill>
            <a:srgbClr val="EAEAEA"/>
          </a:solidFill>
          <a:ln w="9525">
            <a:noFill/>
            <a:miter lim="800000"/>
            <a:headEnd/>
            <a:tailEnd/>
          </a:ln>
        </p:spPr>
        <p:txBody>
          <a:bodyPr/>
          <a:lstStyle/>
          <a:p>
            <a:pPr marL="457200" indent="-457200">
              <a:spcBef>
                <a:spcPct val="20000"/>
              </a:spcBef>
            </a:pPr>
            <a:r>
              <a:rPr lang="en-US" sz="2400" b="1">
                <a:solidFill>
                  <a:srgbClr val="000000"/>
                </a:solidFill>
                <a:latin typeface="Arial" charset="0"/>
                <a:ea typeface="Segoe UI" pitchFamily="34" charset="0"/>
                <a:cs typeface="Arial" charset="0"/>
              </a:rPr>
              <a:t>Essential idea: </a:t>
            </a:r>
            <a:r>
              <a:rPr lang="en-US" sz="2400">
                <a:solidFill>
                  <a:srgbClr val="000000"/>
                </a:solidFill>
                <a:latin typeface="Arial" charset="0"/>
                <a:ea typeface="Segoe UI" pitchFamily="34" charset="0"/>
                <a:cs typeface="Arial" charset="0"/>
              </a:rPr>
              <a:t>The Newtonian idea of gravitational force acting between two spherical bodies and the laws of mechanics create a model that can be used to calculate the motion of planets.</a:t>
            </a:r>
            <a:endParaRPr lang="en-US" sz="2400" b="1">
              <a:solidFill>
                <a:srgbClr val="000000"/>
              </a:solidFill>
              <a:latin typeface="Arial" charset="0"/>
              <a:ea typeface="Calibri" pitchFamily="34" charset="0"/>
              <a:cs typeface="Arial" charset="0"/>
            </a:endParaRPr>
          </a:p>
          <a:p>
            <a:pPr marL="457200" indent="-457200">
              <a:spcBef>
                <a:spcPct val="20000"/>
              </a:spcBef>
            </a:pPr>
            <a:r>
              <a:rPr lang="en-US" sz="2400" b="1">
                <a:solidFill>
                  <a:srgbClr val="000000"/>
                </a:solidFill>
                <a:latin typeface="Arial" charset="0"/>
                <a:ea typeface="Calibri" pitchFamily="34" charset="0"/>
                <a:cs typeface="Arial" charset="0"/>
              </a:rPr>
              <a:t>Nature of science: </a:t>
            </a:r>
            <a:r>
              <a:rPr lang="en-US" sz="2400">
                <a:solidFill>
                  <a:srgbClr val="000000"/>
                </a:solidFill>
                <a:latin typeface="Arial" charset="0"/>
                <a:ea typeface="Calibri" pitchFamily="34" charset="0"/>
                <a:cs typeface="Arial" charset="0"/>
              </a:rPr>
              <a:t> Laws: Newton’s law of gravitation and the laws of mechanics are the foundation for deterministic classical physics. These can be used to make predictions but do not explain why the observed phenomena exist.</a:t>
            </a:r>
            <a:endParaRPr lang="en-US" sz="2400" b="1">
              <a:solidFill>
                <a:srgbClr val="000000"/>
              </a:solidFill>
              <a:latin typeface="Arial" charset="0"/>
              <a:ea typeface="Calibri" pitchFamily="34" charset="0"/>
              <a:cs typeface="Arial" charset="0"/>
            </a:endParaRPr>
          </a:p>
        </p:txBody>
      </p:sp>
      <p:sp>
        <p:nvSpPr>
          <p:cNvPr id="2051" name="Rectangle 118"/>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Tree>
    <p:extLst>
      <p:ext uri="{BB962C8B-B14F-4D97-AF65-F5344CB8AC3E}">
        <p14:creationId xmlns:p14="http://schemas.microsoft.com/office/powerpoint/2010/main" val="721728148"/>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01801" name="Rectangle 9"/>
              <p:cNvSpPr>
                <a:spLocks noChangeArrowheads="1"/>
              </p:cNvSpPr>
              <p:nvPr/>
            </p:nvSpPr>
            <p:spPr bwMode="auto">
              <a:xfrm>
                <a:off x="674688" y="1982788"/>
                <a:ext cx="7772400" cy="4875212"/>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The moon has a mass                                        of  </a:t>
                </a:r>
                <a:r>
                  <a:rPr lang="en-US" sz="2400" i="1" dirty="0">
                    <a:latin typeface="Arial" charset="0"/>
                    <a:sym typeface="Symbol" pitchFamily="18" charset="2"/>
                  </a:rPr>
                  <a:t>m</a:t>
                </a:r>
                <a:r>
                  <a:rPr lang="en-US" sz="2400" dirty="0">
                    <a:latin typeface="Arial" charset="0"/>
                    <a:sym typeface="Symbol" pitchFamily="18" charset="2"/>
                  </a:rPr>
                  <a:t> = 7.3610</a:t>
                </a:r>
                <a:r>
                  <a:rPr lang="en-US" sz="2400" baseline="30000" dirty="0">
                    <a:latin typeface="Arial" charset="0"/>
                    <a:sym typeface="Symbol" pitchFamily="18" charset="2"/>
                  </a:rPr>
                  <a:t>22</a:t>
                </a:r>
                <a:r>
                  <a:rPr lang="en-US" sz="2400" baseline="-25000" dirty="0">
                    <a:latin typeface="Arial" charset="0"/>
                    <a:sym typeface="Symbol" pitchFamily="18" charset="2"/>
                  </a:rPr>
                  <a:t> </a:t>
                </a:r>
                <a:r>
                  <a:rPr lang="en-US" sz="2400" dirty="0">
                    <a:latin typeface="Arial" charset="0"/>
                    <a:sym typeface="Symbol" pitchFamily="18" charset="2"/>
                  </a:rPr>
                  <a:t>kg. The mean                                        distance  between the earth and                                              the moon is 3.8210</a:t>
                </a:r>
                <a:r>
                  <a:rPr lang="en-US" sz="2400" baseline="30000" dirty="0">
                    <a:latin typeface="Arial" charset="0"/>
                    <a:sym typeface="Symbol" pitchFamily="18" charset="2"/>
                  </a:rPr>
                  <a:t>8</a:t>
                </a:r>
                <a:r>
                  <a:rPr lang="en-US" sz="2400" baseline="-25000" dirty="0">
                    <a:latin typeface="Arial" charset="0"/>
                    <a:sym typeface="Symbol" pitchFamily="18" charset="2"/>
                  </a:rPr>
                  <a:t> </a:t>
                </a:r>
                <a:r>
                  <a:rPr lang="en-US" sz="2400" dirty="0">
                    <a:latin typeface="Arial" charset="0"/>
                    <a:sym typeface="Symbol" pitchFamily="18" charset="2"/>
                  </a:rPr>
                  <a:t>m. What is the period of the moon (in days) in its orbit about earth?</a:t>
                </a:r>
              </a:p>
              <a:p>
                <a:pPr>
                  <a:spcBef>
                    <a:spcPct val="20000"/>
                  </a:spcBef>
                </a:pPr>
                <a:r>
                  <a:rPr lang="en-US" sz="2400" dirty="0">
                    <a:latin typeface="Arial" charset="0"/>
                    <a:sym typeface="Symbol" pitchFamily="18" charset="2"/>
                  </a:rPr>
                  <a:t>SOLUTION: Use </a:t>
                </a:r>
                <a14:m>
                  <m:oMath xmlns:m="http://schemas.openxmlformats.org/officeDocument/2006/math">
                    <m:r>
                      <a:rPr lang="en-US" sz="2400" i="1" smtClean="0">
                        <a:latin typeface="Cambria Math" panose="02040503050406030204" pitchFamily="18" charset="0"/>
                        <a:sym typeface="Symbol" pitchFamily="18" charset="2"/>
                      </a:rPr>
                      <m:t>𝑣</m:t>
                    </m:r>
                    <m:r>
                      <a:rPr lang="en-US" sz="2400" i="1" smtClean="0">
                        <a:latin typeface="Cambria Math" panose="02040503050406030204" pitchFamily="18" charset="0"/>
                        <a:sym typeface="Symbol" pitchFamily="18" charset="2"/>
                      </a:rPr>
                      <m:t>=</m:t>
                    </m:r>
                    <m:f>
                      <m:fPr>
                        <m:ctrlPr>
                          <a:rPr lang="en-US" sz="2400" i="1" smtClean="0">
                            <a:latin typeface="Cambria Math" panose="02040503050406030204" pitchFamily="18" charset="0"/>
                            <a:sym typeface="Symbol" pitchFamily="18" charset="2"/>
                          </a:rPr>
                        </m:ctrlPr>
                      </m:fPr>
                      <m:num>
                        <m:r>
                          <a:rPr lang="en-US" sz="2400" i="1" smtClean="0">
                            <a:latin typeface="Cambria Math" panose="02040503050406030204" pitchFamily="18" charset="0"/>
                            <a:sym typeface="Symbol" pitchFamily="18" charset="2"/>
                          </a:rPr>
                          <m:t>𝑑</m:t>
                        </m:r>
                      </m:num>
                      <m:den>
                        <m:r>
                          <a:rPr lang="en-US" sz="2400" i="1" smtClean="0">
                            <a:latin typeface="Cambria Math" panose="02040503050406030204" pitchFamily="18" charset="0"/>
                            <a:sym typeface="Symbol" pitchFamily="18" charset="2"/>
                          </a:rPr>
                          <m:t>𝑡</m:t>
                        </m:r>
                      </m:den>
                    </m:f>
                    <m:r>
                      <a:rPr lang="en-US" sz="2400" i="1" smtClean="0">
                        <a:latin typeface="Cambria Math" panose="02040503050406030204" pitchFamily="18" charset="0"/>
                        <a:sym typeface="Symbol" pitchFamily="18" charset="2"/>
                      </a:rPr>
                      <m:t>=</m:t>
                    </m:r>
                    <m:f>
                      <m:fPr>
                        <m:ctrlPr>
                          <a:rPr lang="en-US" sz="2400" i="1" smtClean="0">
                            <a:latin typeface="Cambria Math" panose="02040503050406030204" pitchFamily="18" charset="0"/>
                            <a:sym typeface="Symbol" pitchFamily="18" charset="2"/>
                          </a:rPr>
                        </m:ctrlPr>
                      </m:fPr>
                      <m:num>
                        <m:r>
                          <a:rPr lang="en-US" sz="2400" i="1" smtClean="0">
                            <a:latin typeface="Cambria Math" panose="02040503050406030204" pitchFamily="18" charset="0"/>
                            <a:sym typeface="Symbol" pitchFamily="18" charset="2"/>
                          </a:rPr>
                          <m:t>2</m:t>
                        </m:r>
                        <m:r>
                          <a:rPr lang="en-US" sz="2400" i="1" smtClean="0">
                            <a:latin typeface="Cambria Math" panose="02040503050406030204" pitchFamily="18" charset="0"/>
                            <a:ea typeface="Cambria Math" panose="02040503050406030204" pitchFamily="18" charset="0"/>
                            <a:sym typeface="Symbol" pitchFamily="18" charset="2"/>
                          </a:rPr>
                          <m:t>𝜋</m:t>
                        </m:r>
                        <m:r>
                          <a:rPr lang="en-US" sz="2400" i="1" smtClean="0">
                            <a:latin typeface="Cambria Math" panose="02040503050406030204" pitchFamily="18" charset="0"/>
                            <a:sym typeface="Symbol" pitchFamily="18" charset="2"/>
                          </a:rPr>
                          <m:t>𝑟</m:t>
                        </m:r>
                      </m:num>
                      <m:den>
                        <m:r>
                          <a:rPr lang="en-US" sz="2400" i="1" smtClean="0">
                            <a:latin typeface="Cambria Math" panose="02040503050406030204" pitchFamily="18" charset="0"/>
                            <a:sym typeface="Symbol" pitchFamily="18" charset="2"/>
                          </a:rPr>
                          <m:t>𝑇</m:t>
                        </m:r>
                      </m:den>
                    </m:f>
                  </m:oMath>
                </a14:m>
                <a:r>
                  <a:rPr lang="en-US" sz="2400" dirty="0">
                    <a:latin typeface="Arial" charset="0"/>
                    <a:sym typeface="Symbol" pitchFamily="18" charset="2"/>
                  </a:rPr>
                  <a:t>.</a:t>
                </a:r>
              </a:p>
              <a:p>
                <a:pPr>
                  <a:spcBef>
                    <a:spcPct val="20000"/>
                  </a:spcBef>
                  <a:buFont typeface="Symbol" pitchFamily="18" charset="2"/>
                  <a:buNone/>
                </a:pPr>
                <a:r>
                  <a:rPr lang="en-US" sz="2400" b="1" dirty="0">
                    <a:latin typeface="Arial" charset="0"/>
                    <a:sym typeface="Symbol" pitchFamily="18" charset="2"/>
                  </a:rPr>
                  <a:t></a:t>
                </a:r>
                <a:r>
                  <a:rPr lang="en-US" sz="2400" dirty="0">
                    <a:latin typeface="Arial" charset="0"/>
                    <a:sym typeface="Symbol" pitchFamily="18" charset="2"/>
                  </a:rPr>
                  <a:t>From</a:t>
                </a:r>
                <a:r>
                  <a:rPr lang="en-US" sz="2400" i="1" dirty="0">
                    <a:latin typeface="Arial" charset="0"/>
                    <a:sym typeface="Symbol" pitchFamily="18" charset="2"/>
                  </a:rPr>
                  <a:t> </a:t>
                </a:r>
                <a:r>
                  <a:rPr lang="en-US" sz="2400" dirty="0">
                    <a:latin typeface="Arial" charset="0"/>
                    <a:sym typeface="Symbol" pitchFamily="18" charset="2"/>
                  </a:rPr>
                  <a:t>the previous slide </a:t>
                </a:r>
                <a:r>
                  <a:rPr lang="en-US" sz="2400" i="1" dirty="0">
                    <a:latin typeface="Arial" charset="0"/>
                    <a:sym typeface="Symbol" pitchFamily="18" charset="2"/>
                  </a:rPr>
                  <a:t>v</a:t>
                </a:r>
                <a:r>
                  <a:rPr lang="en-US" sz="2400" dirty="0">
                    <a:latin typeface="Arial" charset="0"/>
                    <a:sym typeface="Symbol" pitchFamily="18" charset="2"/>
                  </a:rPr>
                  <a:t> = 1.0210</a:t>
                </a:r>
                <a:r>
                  <a:rPr lang="en-US" sz="2400" baseline="30000" dirty="0">
                    <a:latin typeface="Arial" charset="0"/>
                    <a:sym typeface="Symbol" pitchFamily="18" charset="2"/>
                  </a:rPr>
                  <a:t>3</a:t>
                </a:r>
                <a:r>
                  <a:rPr lang="en-US" sz="2400" dirty="0">
                    <a:latin typeface="Arial" charset="0"/>
                    <a:sym typeface="Symbol" pitchFamily="18" charset="2"/>
                  </a:rPr>
                  <a:t> ms</a:t>
                </a:r>
                <a:r>
                  <a:rPr lang="en-US" sz="2400" baseline="30000" dirty="0">
                    <a:latin typeface="Arial" charset="0"/>
                    <a:sym typeface="Symbol" pitchFamily="18" charset="2"/>
                  </a:rPr>
                  <a:t>-1</a:t>
                </a:r>
                <a:r>
                  <a:rPr lang="en-US" sz="2400" dirty="0">
                    <a:latin typeface="Arial" charset="0"/>
                    <a:sym typeface="Symbol" pitchFamily="18" charset="2"/>
                  </a:rPr>
                  <a:t>. Then </a:t>
                </a:r>
              </a:p>
              <a:p>
                <a:pPr>
                  <a:spcBef>
                    <a:spcPct val="20000"/>
                  </a:spcBef>
                  <a:buFont typeface="Symbol" pitchFamily="18" charset="2"/>
                  <a:buNone/>
                </a:pP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𝑇</m:t>
                    </m:r>
                    <m:r>
                      <a:rPr lang="en-US" sz="2400" i="1" dirty="0" smtClean="0">
                        <a:latin typeface="Cambria Math" panose="02040503050406030204" pitchFamily="18" charset="0"/>
                        <a:sym typeface="Symbol" pitchFamily="18" charset="2"/>
                      </a:rPr>
                      <m:t>=</m:t>
                    </m:r>
                  </m:oMath>
                </a14:m>
                <a:endParaRPr lang="en-US" sz="2400" i="1" baseline="30000" dirty="0">
                  <a:latin typeface="Arial" charset="0"/>
                  <a:sym typeface="Symbol" pitchFamily="18" charset="2"/>
                </a:endParaRPr>
              </a:p>
            </p:txBody>
          </p:sp>
        </mc:Choice>
        <mc:Fallback>
          <p:sp>
            <p:nvSpPr>
              <p:cNvPr id="801801" name="Rectangle 9"/>
              <p:cNvSpPr>
                <a:spLocks noRot="1" noChangeAspect="1" noMove="1" noResize="1" noEditPoints="1" noAdjustHandles="1" noChangeArrowheads="1" noChangeShapeType="1" noTextEdit="1"/>
              </p:cNvSpPr>
              <p:nvPr/>
            </p:nvSpPr>
            <p:spPr bwMode="auto">
              <a:xfrm>
                <a:off x="674688" y="1982788"/>
                <a:ext cx="7772400" cy="4875212"/>
              </a:xfrm>
              <a:prstGeom prst="rect">
                <a:avLst/>
              </a:prstGeom>
              <a:blipFill>
                <a:blip r:embed="rId5"/>
                <a:stretch>
                  <a:fillRect l="-1255" t="-875" r="-9176"/>
                </a:stretch>
              </a:blipFill>
              <a:ln w="9525">
                <a:noFill/>
                <a:miter lim="800000"/>
                <a:headEnd/>
                <a:tailEnd/>
              </a:ln>
            </p:spPr>
            <p:txBody>
              <a:bodyPr/>
              <a:lstStyle/>
              <a:p>
                <a:r>
                  <a:rPr lang="en-US">
                    <a:noFill/>
                  </a:rPr>
                  <a:t> </a:t>
                </a:r>
              </a:p>
            </p:txBody>
          </p:sp>
        </mc:Fallback>
      </mc:AlternateContent>
      <p:pic>
        <p:nvPicPr>
          <p:cNvPr id="14340"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43688" y="2563813"/>
            <a:ext cx="1247775" cy="603250"/>
          </a:xfrm>
          <a:prstGeom prst="rect">
            <a:avLst/>
          </a:prstGeom>
          <a:noFill/>
          <a:ln w="9525">
            <a:noFill/>
            <a:miter lim="800000"/>
            <a:headEnd/>
            <a:tailEnd/>
          </a:ln>
        </p:spPr>
      </p:pic>
      <p:sp>
        <p:nvSpPr>
          <p:cNvPr id="14341" name="Rectangle 2"/>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force</a:t>
            </a:r>
            <a:endParaRPr lang="en-US">
              <a:solidFill>
                <a:srgbClr val="000000"/>
              </a:solidFill>
              <a:ea typeface="Calibri" pitchFamily="34" charset="0"/>
              <a:cs typeface="Times New Roman" pitchFamily="18" charset="0"/>
            </a:endParaRPr>
          </a:p>
        </p:txBody>
      </p:sp>
      <p:sp>
        <p:nvSpPr>
          <p:cNvPr id="14342"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24" name="Oval 23"/>
          <p:cNvSpPr/>
          <p:nvPr/>
        </p:nvSpPr>
        <p:spPr>
          <a:xfrm>
            <a:off x="5568950" y="2039938"/>
            <a:ext cx="3476625" cy="928687"/>
          </a:xfrm>
          <a:prstGeom prst="ellipse">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 name="Picture 7" descr="moon-1"/>
          <p:cNvPicPr>
            <a:picLocks noChangeAspect="1" noChangeArrowheads="1"/>
          </p:cNvPicPr>
          <p:nvPr/>
        </p:nvPicPr>
        <p:blipFill>
          <a:blip r:embed="rId7" cstate="print">
            <a:clrChange>
              <a:clrFrom>
                <a:srgbClr val="030303"/>
              </a:clrFrom>
              <a:clrTo>
                <a:srgbClr val="030303">
                  <a:alpha val="0"/>
                </a:srgbClr>
              </a:clrTo>
            </a:clrChange>
          </a:blip>
          <a:srcRect/>
          <a:stretch>
            <a:fillRect/>
          </a:stretch>
        </p:blipFill>
        <p:spPr bwMode="auto">
          <a:xfrm>
            <a:off x="6946900" y="1882775"/>
            <a:ext cx="565150" cy="565150"/>
          </a:xfrm>
          <a:prstGeom prst="rect">
            <a:avLst/>
          </a:prstGeom>
          <a:noFill/>
          <a:ln w="9525">
            <a:noFill/>
            <a:miter lim="800000"/>
            <a:headEnd/>
            <a:tailEnd/>
          </a:ln>
        </p:spPr>
      </p:pic>
      <p:pic>
        <p:nvPicPr>
          <p:cNvPr id="14345"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643688" y="1968500"/>
            <a:ext cx="1247775" cy="60801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0.00885 -0.01457 C 0.11337 -0.01457 0.19844 0.01503 0.19844 0.05111 C 0.19844 0.08765 0.11337 0.11794 0.00885 0.11794 C -0.09565 0.11794 -0.18056 0.08765 -0.18056 0.05111 C -0.18056 0.01503 -0.09565 -0.01457 0.00885 -0.01457 Z " pathEditMode="relative" rAng="0" ptsTypes="fffff">
                                      <p:cBhvr>
                                        <p:cTn id="6" dur="5000" fill="hold"/>
                                        <p:tgtEl>
                                          <p:spTgt spid="21"/>
                                        </p:tgtEl>
                                        <p:attrNameLst>
                                          <p:attrName>ppt_x</p:attrName>
                                          <p:attrName>ppt_y</p:attrName>
                                        </p:attrNameLst>
                                      </p:cBhvr>
                                      <p:rCtr x="0" y="66"/>
                                    </p:animMotion>
                                  </p:childTnLst>
                                </p:cTn>
                              </p:par>
                              <p:par>
                                <p:cTn id="7" presetID="2" presetClass="entr" presetSubtype="4" fill="hold" nodeType="withEffect">
                                  <p:stCondLst>
                                    <p:cond delay="0"/>
                                  </p:stCondLst>
                                  <p:childTnLst>
                                    <p:set>
                                      <p:cBhvr>
                                        <p:cTn id="8" dur="1" fill="hold">
                                          <p:stCondLst>
                                            <p:cond delay="0"/>
                                          </p:stCondLst>
                                        </p:cTn>
                                        <p:tgtEl>
                                          <p:spTgt spid="801801">
                                            <p:txEl>
                                              <p:pRg st="0" end="0"/>
                                            </p:txEl>
                                          </p:spTgt>
                                        </p:tgtEl>
                                        <p:attrNameLst>
                                          <p:attrName>style.visibility</p:attrName>
                                        </p:attrNameLst>
                                      </p:cBhvr>
                                      <p:to>
                                        <p:strVal val="visible"/>
                                      </p:to>
                                    </p:set>
                                    <p:anim calcmode="lin" valueType="num">
                                      <p:cBhvr additive="base">
                                        <p:cTn id="9" dur="500" fill="hold"/>
                                        <p:tgtEl>
                                          <p:spTgt spid="801801">
                                            <p:txEl>
                                              <p:pRg st="0" end="0"/>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80180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
                                            </p:cond>
                                          </p:stCondLst>
                                          <p:endCondLst>
                                            <p:cond evt="onStopAudio" delay="0">
                                              <p:tgtEl>
                                                <p:sldTgt/>
                                              </p:tgtEl>
                                            </p:cond>
                                          </p:endCondLst>
                                        </p:cTn>
                                        <p:tgtEl>
                                          <p:sndTgt r:embed="rId4" name="arrow.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01801">
                                            <p:txEl>
                                              <p:pRg st="1" end="1"/>
                                            </p:txEl>
                                          </p:spTgt>
                                        </p:tgtEl>
                                        <p:attrNameLst>
                                          <p:attrName>style.visibility</p:attrName>
                                        </p:attrNameLst>
                                      </p:cBhvr>
                                      <p:to>
                                        <p:strVal val="visible"/>
                                      </p:to>
                                    </p:set>
                                    <p:anim calcmode="lin" valueType="num">
                                      <p:cBhvr additive="base">
                                        <p:cTn id="15" dur="500" fill="hold"/>
                                        <p:tgtEl>
                                          <p:spTgt spid="801801">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0180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arrow.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01801">
                                            <p:txEl>
                                              <p:pRg st="2" end="2"/>
                                            </p:txEl>
                                          </p:spTgt>
                                        </p:tgtEl>
                                        <p:attrNameLst>
                                          <p:attrName>style.visibility</p:attrName>
                                        </p:attrNameLst>
                                      </p:cBhvr>
                                      <p:to>
                                        <p:strVal val="visible"/>
                                      </p:to>
                                    </p:set>
                                    <p:anim calcmode="lin" valueType="num">
                                      <p:cBhvr additive="base">
                                        <p:cTn id="21" dur="500" fill="hold"/>
                                        <p:tgtEl>
                                          <p:spTgt spid="80180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0180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01801">
                                            <p:txEl>
                                              <p:pRg st="3" end="3"/>
                                            </p:txEl>
                                          </p:spTgt>
                                        </p:tgtEl>
                                        <p:attrNameLst>
                                          <p:attrName>style.visibility</p:attrName>
                                        </p:attrNameLst>
                                      </p:cBhvr>
                                      <p:to>
                                        <p:strVal val="visible"/>
                                      </p:to>
                                    </p:set>
                                    <p:anim calcmode="lin" valueType="num">
                                      <p:cBhvr additive="base">
                                        <p:cTn id="27" dur="500" fill="hold"/>
                                        <p:tgtEl>
                                          <p:spTgt spid="80180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0180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Gravitational field strength</a:t>
            </a:r>
            <a:r>
              <a:rPr lang="en-US" sz="2400" i="1" dirty="0">
                <a:solidFill>
                  <a:srgbClr val="000000"/>
                </a:solidFill>
                <a:latin typeface="Arial" charset="0"/>
                <a:ea typeface="Calibri" pitchFamily="34" charset="0"/>
                <a:cs typeface="Arial" charset="0"/>
              </a:rPr>
              <a:t> </a:t>
            </a:r>
            <a:r>
              <a:rPr lang="en-US" i="1" dirty="0">
                <a:solidFill>
                  <a:srgbClr val="000000"/>
                </a:solidFill>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Suppose a mass </a:t>
            </a:r>
            <a:r>
              <a:rPr lang="en-US" sz="2400" i="1" dirty="0">
                <a:solidFill>
                  <a:srgbClr val="000000"/>
                </a:solidFill>
                <a:latin typeface="Arial" charset="0"/>
                <a:ea typeface="Calibri" pitchFamily="34" charset="0"/>
                <a:cs typeface="Times New Roman" pitchFamily="18" charset="0"/>
              </a:rPr>
              <a:t>m </a:t>
            </a:r>
            <a:r>
              <a:rPr lang="en-US" sz="2400" dirty="0">
                <a:solidFill>
                  <a:srgbClr val="000000"/>
                </a:solidFill>
                <a:latin typeface="Arial" charset="0"/>
                <a:ea typeface="Calibri" pitchFamily="34" charset="0"/>
                <a:cs typeface="Times New Roman" pitchFamily="18" charset="0"/>
              </a:rPr>
              <a:t>is located a distance </a:t>
            </a:r>
            <a:r>
              <a:rPr lang="en-US" sz="2400" i="1" dirty="0">
                <a:solidFill>
                  <a:srgbClr val="000000"/>
                </a:solidFill>
                <a:latin typeface="Arial" charset="0"/>
                <a:ea typeface="Calibri" pitchFamily="34" charset="0"/>
                <a:cs typeface="Times New Roman" pitchFamily="18" charset="0"/>
              </a:rPr>
              <a:t>r</a:t>
            </a:r>
            <a:r>
              <a:rPr lang="en-US" sz="2400" dirty="0">
                <a:solidFill>
                  <a:srgbClr val="000000"/>
                </a:solidFill>
                <a:latin typeface="Arial" charset="0"/>
                <a:ea typeface="Calibri" pitchFamily="34" charset="0"/>
                <a:cs typeface="Times New Roman" pitchFamily="18" charset="0"/>
              </a:rPr>
              <a:t> from a another mass </a:t>
            </a:r>
            <a:r>
              <a:rPr lang="en-US" sz="2400" i="1" dirty="0">
                <a:solidFill>
                  <a:srgbClr val="000000"/>
                </a:solidFill>
                <a:latin typeface="Arial" charset="0"/>
                <a:ea typeface="Calibri" pitchFamily="34" charset="0"/>
                <a:cs typeface="Times New Roman" pitchFamily="18" charset="0"/>
              </a:rPr>
              <a:t>M</a:t>
            </a:r>
            <a:r>
              <a:rPr lang="en-US" sz="2400" dirty="0">
                <a:solidFill>
                  <a:srgbClr val="000000"/>
                </a:solidFill>
                <a:latin typeface="Arial" charset="0"/>
                <a:ea typeface="Calibri" pitchFamily="34" charset="0"/>
                <a:cs typeface="Times New Roman" pitchFamily="18" charset="0"/>
              </a:rPr>
              <a:t>.</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The </a:t>
            </a:r>
            <a:r>
              <a:rPr lang="en-US" sz="2400" b="1" dirty="0" smtClean="0">
                <a:solidFill>
                  <a:srgbClr val="000000"/>
                </a:solidFill>
                <a:latin typeface="Arial" charset="0"/>
                <a:ea typeface="Calibri" pitchFamily="34" charset="0"/>
                <a:cs typeface="Times New Roman" pitchFamily="18" charset="0"/>
                <a:sym typeface="Symbol" pitchFamily="18" charset="2"/>
              </a:rPr>
              <a:t>_______________________ </a:t>
            </a:r>
            <a:r>
              <a:rPr lang="en-US" sz="2400" i="1" dirty="0" smtClean="0">
                <a:solidFill>
                  <a:srgbClr val="000000"/>
                </a:solidFill>
                <a:latin typeface="Arial" charset="0"/>
                <a:ea typeface="Calibri" pitchFamily="34" charset="0"/>
                <a:cs typeface="Times New Roman" pitchFamily="18" charset="0"/>
                <a:sym typeface="Symbol" pitchFamily="18" charset="2"/>
              </a:rPr>
              <a:t>g</a:t>
            </a:r>
            <a:r>
              <a:rPr lang="en-US" sz="2400" dirty="0" smtClean="0">
                <a:solidFill>
                  <a:srgbClr val="000000"/>
                </a:solidFill>
                <a:latin typeface="Arial" charset="0"/>
                <a:ea typeface="Calibri" pitchFamily="34" charset="0"/>
                <a:cs typeface="Times New Roman" pitchFamily="18" charset="0"/>
                <a:sym typeface="Symbol" pitchFamily="18" charset="2"/>
              </a:rPr>
              <a:t> </a:t>
            </a:r>
            <a:r>
              <a:rPr lang="en-US" sz="2400" dirty="0">
                <a:solidFill>
                  <a:srgbClr val="000000"/>
                </a:solidFill>
                <a:latin typeface="Arial" charset="0"/>
                <a:ea typeface="Calibri" pitchFamily="34" charset="0"/>
                <a:cs typeface="Times New Roman" pitchFamily="18" charset="0"/>
              </a:rPr>
              <a:t>is the </a:t>
            </a:r>
            <a:r>
              <a:rPr lang="en-US" sz="2400" dirty="0" smtClean="0">
                <a:solidFill>
                  <a:srgbClr val="000000"/>
                </a:solidFill>
                <a:latin typeface="Arial" charset="0"/>
                <a:ea typeface="Calibri" pitchFamily="34" charset="0"/>
                <a:cs typeface="Times New Roman" pitchFamily="18" charset="0"/>
              </a:rPr>
              <a:t>__________ _______________________________________. </a:t>
            </a:r>
            <a:r>
              <a:rPr lang="en-US" sz="2400" dirty="0">
                <a:solidFill>
                  <a:srgbClr val="000000"/>
                </a:solidFill>
                <a:latin typeface="Arial" charset="0"/>
                <a:ea typeface="Calibri" pitchFamily="34" charset="0"/>
                <a:cs typeface="Times New Roman" pitchFamily="18" charset="0"/>
              </a:rPr>
              <a:t>Thus</a:t>
            </a:r>
            <a:endParaRPr lang="en-US" sz="2400" dirty="0">
              <a:latin typeface="Arial" charset="0"/>
              <a:ea typeface="Calibri" pitchFamily="34" charset="0"/>
              <a:cs typeface="Times New Roman" pitchFamily="18" charset="0"/>
              <a:sym typeface="Symbol" pitchFamily="18" charset="2"/>
            </a:endParaRPr>
          </a:p>
          <a:p>
            <a:pPr>
              <a:spcBef>
                <a:spcPct val="20000"/>
              </a:spcBef>
              <a:buFont typeface="Symbol" pitchFamily="18" charset="2"/>
              <a:buChar char="·"/>
            </a:pPr>
            <a:endParaRPr lang="en-US" sz="2400" dirty="0">
              <a:latin typeface="Arial" charset="0"/>
              <a:ea typeface="Calibri" pitchFamily="34" charset="0"/>
              <a:cs typeface="Times New Roman" pitchFamily="18" charset="0"/>
              <a:sym typeface="Symbol" pitchFamily="18" charset="2"/>
            </a:endParaRPr>
          </a:p>
          <a:p>
            <a:pPr>
              <a:spcBef>
                <a:spcPct val="20000"/>
              </a:spcBef>
              <a:buFont typeface="Symbol" pitchFamily="18" charset="2"/>
              <a:buChar char="·"/>
            </a:pPr>
            <a:r>
              <a:rPr lang="en-US" sz="2400" dirty="0">
                <a:latin typeface="Arial" charset="0"/>
                <a:ea typeface="Calibri" pitchFamily="34" charset="0"/>
                <a:cs typeface="Times New Roman" pitchFamily="18" charset="0"/>
                <a:sym typeface="Symbol" pitchFamily="18" charset="2"/>
              </a:rPr>
              <a:t>The units are </a:t>
            </a:r>
            <a:r>
              <a:rPr lang="en-US" sz="2400" dirty="0" smtClean="0">
                <a:latin typeface="Arial" charset="0"/>
                <a:ea typeface="Calibri" pitchFamily="34" charset="0"/>
                <a:cs typeface="Times New Roman" pitchFamily="18" charset="0"/>
                <a:sym typeface="Symbol" pitchFamily="18" charset="2"/>
              </a:rPr>
              <a:t>__________________________.</a:t>
            </a:r>
            <a:endParaRPr lang="en-US" sz="2400" dirty="0">
              <a:latin typeface="Arial" charset="0"/>
              <a:ea typeface="Calibri" pitchFamily="34" charset="0"/>
              <a:cs typeface="Times New Roman" pitchFamily="18" charset="0"/>
              <a:sym typeface="Symbol" pitchFamily="18" charset="2"/>
            </a:endParaRPr>
          </a:p>
          <a:p>
            <a:pPr>
              <a:spcBef>
                <a:spcPct val="20000"/>
              </a:spcBef>
              <a:buFont typeface="Symbol" pitchFamily="18" charset="2"/>
              <a:buChar char="·"/>
            </a:pPr>
            <a:r>
              <a:rPr lang="en-US" sz="2400" dirty="0">
                <a:latin typeface="Arial" charset="0"/>
                <a:ea typeface="Calibri" pitchFamily="34" charset="0"/>
                <a:cs typeface="Times New Roman" pitchFamily="18" charset="0"/>
                <a:sym typeface="Symbol" pitchFamily="18" charset="2"/>
              </a:rPr>
              <a:t>Note that from Newton’s second law, </a:t>
            </a:r>
            <a:r>
              <a:rPr lang="en-US" sz="2400" i="1" dirty="0">
                <a:latin typeface="Arial" charset="0"/>
                <a:ea typeface="Calibri" pitchFamily="34" charset="0"/>
                <a:cs typeface="Times New Roman" pitchFamily="18" charset="0"/>
                <a:sym typeface="Symbol" pitchFamily="18" charset="2"/>
              </a:rPr>
              <a:t>F</a:t>
            </a:r>
            <a:r>
              <a:rPr lang="en-US" sz="2400" dirty="0">
                <a:latin typeface="Arial" charset="0"/>
                <a:ea typeface="Calibri" pitchFamily="34" charset="0"/>
                <a:cs typeface="Times New Roman" pitchFamily="18" charset="0"/>
                <a:sym typeface="Symbol" pitchFamily="18" charset="2"/>
              </a:rPr>
              <a:t> = </a:t>
            </a:r>
            <a:r>
              <a:rPr lang="en-US" sz="2400" i="1" dirty="0">
                <a:latin typeface="Arial" charset="0"/>
                <a:ea typeface="Calibri" pitchFamily="34" charset="0"/>
                <a:cs typeface="Times New Roman" pitchFamily="18" charset="0"/>
                <a:sym typeface="Symbol" pitchFamily="18" charset="2"/>
              </a:rPr>
              <a:t>ma</a:t>
            </a:r>
            <a:r>
              <a:rPr lang="en-US" sz="2400" dirty="0">
                <a:latin typeface="Arial" charset="0"/>
                <a:ea typeface="Calibri" pitchFamily="34" charset="0"/>
                <a:cs typeface="Times New Roman" pitchFamily="18" charset="0"/>
                <a:sym typeface="Symbol" pitchFamily="18" charset="2"/>
              </a:rPr>
              <a:t>, we see that a </a:t>
            </a:r>
            <a:r>
              <a:rPr lang="en-US" sz="2400" dirty="0" smtClean="0">
                <a:latin typeface="Arial" charset="0"/>
                <a:ea typeface="Calibri" pitchFamily="34" charset="0"/>
                <a:cs typeface="Times New Roman" pitchFamily="18" charset="0"/>
                <a:sym typeface="Symbol" pitchFamily="18" charset="2"/>
              </a:rPr>
              <a:t>_______________________________________.</a:t>
            </a:r>
            <a:endParaRPr lang="en-US" sz="2400" dirty="0">
              <a:latin typeface="Arial" charset="0"/>
              <a:ea typeface="Calibri" pitchFamily="34" charset="0"/>
              <a:cs typeface="Times New Roman" pitchFamily="18" charset="0"/>
              <a:sym typeface="Symbol" pitchFamily="18" charset="2"/>
            </a:endParaRPr>
          </a:p>
          <a:p>
            <a:pPr>
              <a:spcBef>
                <a:spcPct val="20000"/>
              </a:spcBef>
              <a:buFont typeface="Symbol" pitchFamily="18" charset="2"/>
              <a:buChar char="·"/>
            </a:pPr>
            <a:r>
              <a:rPr lang="en-US" sz="2400" dirty="0">
                <a:latin typeface="Arial" charset="0"/>
                <a:ea typeface="Calibri" pitchFamily="34" charset="0"/>
                <a:cs typeface="Times New Roman" pitchFamily="18" charset="0"/>
                <a:sym typeface="Symbol" pitchFamily="18" charset="2"/>
              </a:rPr>
              <a:t>Note further that weight has the formula </a:t>
            </a:r>
            <a:r>
              <a:rPr lang="en-US" sz="2400" i="1" dirty="0">
                <a:latin typeface="Arial" charset="0"/>
                <a:ea typeface="Calibri" pitchFamily="34" charset="0"/>
                <a:cs typeface="Times New Roman" pitchFamily="18" charset="0"/>
                <a:sym typeface="Symbol" pitchFamily="18" charset="2"/>
              </a:rPr>
              <a:t>F</a:t>
            </a:r>
            <a:r>
              <a:rPr lang="en-US" sz="2400" dirty="0">
                <a:latin typeface="Arial" charset="0"/>
                <a:ea typeface="Calibri" pitchFamily="34" charset="0"/>
                <a:cs typeface="Times New Roman" pitchFamily="18" charset="0"/>
                <a:sym typeface="Symbol" pitchFamily="18" charset="2"/>
              </a:rPr>
              <a:t> = </a:t>
            </a:r>
            <a:r>
              <a:rPr lang="en-US" sz="2400" i="1" dirty="0">
                <a:latin typeface="Arial" charset="0"/>
                <a:ea typeface="Calibri" pitchFamily="34" charset="0"/>
                <a:cs typeface="Times New Roman" pitchFamily="18" charset="0"/>
                <a:sym typeface="Symbol" pitchFamily="18" charset="2"/>
              </a:rPr>
              <a:t>mg</a:t>
            </a:r>
            <a:r>
              <a:rPr lang="en-US" sz="2400" dirty="0">
                <a:latin typeface="Arial" charset="0"/>
                <a:ea typeface="Calibri" pitchFamily="34" charset="0"/>
                <a:cs typeface="Times New Roman" pitchFamily="18" charset="0"/>
                <a:sym typeface="Symbol" pitchFamily="18" charset="2"/>
              </a:rPr>
              <a:t>, and that the </a:t>
            </a:r>
            <a:r>
              <a:rPr lang="en-US" sz="2400" i="1" dirty="0">
                <a:latin typeface="Arial" charset="0"/>
                <a:ea typeface="Calibri" pitchFamily="34" charset="0"/>
                <a:cs typeface="Times New Roman" pitchFamily="18" charset="0"/>
                <a:sym typeface="Symbol" pitchFamily="18" charset="2"/>
              </a:rPr>
              <a:t>g</a:t>
            </a:r>
            <a:r>
              <a:rPr lang="en-US" sz="2400" dirty="0">
                <a:latin typeface="Arial" charset="0"/>
                <a:ea typeface="Calibri" pitchFamily="34" charset="0"/>
                <a:cs typeface="Times New Roman" pitchFamily="18" charset="0"/>
                <a:sym typeface="Symbol" pitchFamily="18" charset="2"/>
              </a:rPr>
              <a:t> in this formula is none other than the gravitational field strength!</a:t>
            </a:r>
          </a:p>
          <a:p>
            <a:pPr>
              <a:spcBef>
                <a:spcPct val="20000"/>
              </a:spcBef>
              <a:buFont typeface="Symbol" pitchFamily="18" charset="2"/>
              <a:buChar char="·"/>
            </a:pPr>
            <a:r>
              <a:rPr lang="en-US" sz="2400" dirty="0" smtClean="0">
                <a:latin typeface="Arial" charset="0"/>
                <a:ea typeface="Calibri" pitchFamily="34" charset="0"/>
                <a:cs typeface="Times New Roman" pitchFamily="18" charset="0"/>
                <a:sym typeface="Symbol" pitchFamily="18" charset="2"/>
              </a:rPr>
              <a:t>___________________________________________.</a:t>
            </a:r>
            <a:endParaRPr lang="en-US" sz="2400" dirty="0">
              <a:latin typeface="Arial" charset="0"/>
              <a:ea typeface="Calibri" pitchFamily="34" charset="0"/>
              <a:cs typeface="Times New Roman" pitchFamily="18" charset="0"/>
              <a:sym typeface="Symbol" pitchFamily="18" charset="2"/>
            </a:endParaRPr>
          </a:p>
        </p:txBody>
      </p:sp>
      <p:sp>
        <p:nvSpPr>
          <p:cNvPr id="1536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 name="Group 8"/>
          <p:cNvGrpSpPr>
            <a:grpSpLocks/>
          </p:cNvGrpSpPr>
          <p:nvPr/>
        </p:nvGrpSpPr>
        <p:grpSpPr bwMode="auto">
          <a:xfrm>
            <a:off x="809625" y="3571460"/>
            <a:ext cx="7464425" cy="563217"/>
            <a:chOff x="510" y="2502"/>
            <a:chExt cx="4702" cy="288"/>
          </a:xfrm>
        </p:grpSpPr>
        <p:sp>
          <p:nvSpPr>
            <p:cNvPr id="15366" name="Text Box 6"/>
            <p:cNvSpPr txBox="1">
              <a:spLocks noChangeArrowheads="1"/>
            </p:cNvSpPr>
            <p:nvPr/>
          </p:nvSpPr>
          <p:spPr bwMode="auto">
            <a:xfrm>
              <a:off x="2769" y="2502"/>
              <a:ext cx="2443" cy="288"/>
            </a:xfrm>
            <a:prstGeom prst="rect">
              <a:avLst/>
            </a:prstGeom>
            <a:solidFill>
              <a:srgbClr val="FF0000"/>
            </a:solidFill>
            <a:ln w="9525">
              <a:noFill/>
              <a:miter lim="800000"/>
              <a:headEnd/>
              <a:tailEnd/>
            </a:ln>
          </p:spPr>
          <p:txBody>
            <a:bodyPr>
              <a:spAutoFit/>
            </a:bodyPr>
            <a:lstStyle/>
            <a:p>
              <a:pPr algn="ctr">
                <a:spcBef>
                  <a:spcPct val="50000"/>
                </a:spcBef>
              </a:pPr>
              <a:r>
                <a:rPr lang="en-US" sz="2400" dirty="0">
                  <a:solidFill>
                    <a:schemeClr val="bg1"/>
                  </a:solidFill>
                  <a:latin typeface="Arial" charset="0"/>
                </a:rPr>
                <a:t>gravitational field strength</a:t>
              </a:r>
            </a:p>
          </p:txBody>
        </p:sp>
        <p:sp>
          <p:nvSpPr>
            <p:cNvPr id="15367" name="Rectangle 7"/>
            <p:cNvSpPr>
              <a:spLocks noChangeArrowheads="1"/>
            </p:cNvSpPr>
            <p:nvPr/>
          </p:nvSpPr>
          <p:spPr bwMode="auto">
            <a:xfrm>
              <a:off x="510" y="2504"/>
              <a:ext cx="4701" cy="283"/>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682">
                                            <p:txEl>
                                              <p:pRg st="0" end="0"/>
                                            </p:txEl>
                                          </p:spTgt>
                                        </p:tgtEl>
                                        <p:attrNameLst>
                                          <p:attrName>style.visibility</p:attrName>
                                        </p:attrNameLst>
                                      </p:cBhvr>
                                      <p:to>
                                        <p:strVal val="visible"/>
                                      </p:to>
                                    </p:set>
                                    <p:anim calcmode="lin" valueType="num">
                                      <p:cBhvr additive="base">
                                        <p:cTn id="7" dur="500" fill="hold"/>
                                        <p:tgtEl>
                                          <p:spTgt spid="8396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6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39682">
                                            <p:txEl>
                                              <p:pRg st="1" end="1"/>
                                            </p:txEl>
                                          </p:spTgt>
                                        </p:tgtEl>
                                        <p:attrNameLst>
                                          <p:attrName>style.visibility</p:attrName>
                                        </p:attrNameLst>
                                      </p:cBhvr>
                                      <p:to>
                                        <p:strVal val="visible"/>
                                      </p:to>
                                    </p:set>
                                    <p:anim calcmode="lin" valueType="num">
                                      <p:cBhvr additive="base">
                                        <p:cTn id="13" dur="500" fill="hold"/>
                                        <p:tgtEl>
                                          <p:spTgt spid="8396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6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39682">
                                            <p:txEl>
                                              <p:pRg st="2" end="2"/>
                                            </p:txEl>
                                          </p:spTgt>
                                        </p:tgtEl>
                                        <p:attrNameLst>
                                          <p:attrName>style.visibility</p:attrName>
                                        </p:attrNameLst>
                                      </p:cBhvr>
                                      <p:to>
                                        <p:strVal val="visible"/>
                                      </p:to>
                                    </p:set>
                                    <p:anim calcmode="lin" valueType="num">
                                      <p:cBhvr additive="base">
                                        <p:cTn id="19" dur="500" fill="hold"/>
                                        <p:tgtEl>
                                          <p:spTgt spid="8396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6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39682">
                                            <p:txEl>
                                              <p:pRg st="4" end="4"/>
                                            </p:txEl>
                                          </p:spTgt>
                                        </p:tgtEl>
                                        <p:attrNameLst>
                                          <p:attrName>style.visibility</p:attrName>
                                        </p:attrNameLst>
                                      </p:cBhvr>
                                      <p:to>
                                        <p:strVal val="visible"/>
                                      </p:to>
                                    </p:set>
                                    <p:anim calcmode="lin" valueType="num">
                                      <p:cBhvr additive="base">
                                        <p:cTn id="32" dur="500" fill="hold"/>
                                        <p:tgtEl>
                                          <p:spTgt spid="83968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396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39682">
                                            <p:txEl>
                                              <p:pRg st="5" end="5"/>
                                            </p:txEl>
                                          </p:spTgt>
                                        </p:tgtEl>
                                        <p:attrNameLst>
                                          <p:attrName>style.visibility</p:attrName>
                                        </p:attrNameLst>
                                      </p:cBhvr>
                                      <p:to>
                                        <p:strVal val="visible"/>
                                      </p:to>
                                    </p:set>
                                    <p:anim calcmode="lin" valueType="num">
                                      <p:cBhvr additive="base">
                                        <p:cTn id="38" dur="500" fill="hold"/>
                                        <p:tgtEl>
                                          <p:spTgt spid="839682">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396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839682">
                                            <p:txEl>
                                              <p:pRg st="6" end="6"/>
                                            </p:txEl>
                                          </p:spTgt>
                                        </p:tgtEl>
                                        <p:attrNameLst>
                                          <p:attrName>style.visibility</p:attrName>
                                        </p:attrNameLst>
                                      </p:cBhvr>
                                      <p:to>
                                        <p:strVal val="visible"/>
                                      </p:to>
                                    </p:set>
                                    <p:anim calcmode="lin" valueType="num">
                                      <p:cBhvr additive="base">
                                        <p:cTn id="44" dur="500" fill="hold"/>
                                        <p:tgtEl>
                                          <p:spTgt spid="839682">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83968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839682">
                                            <p:txEl>
                                              <p:pRg st="7" end="7"/>
                                            </p:txEl>
                                          </p:spTgt>
                                        </p:tgtEl>
                                        <p:attrNameLst>
                                          <p:attrName>style.visibility</p:attrName>
                                        </p:attrNameLst>
                                      </p:cBhvr>
                                      <p:to>
                                        <p:strVal val="visible"/>
                                      </p:to>
                                    </p:set>
                                    <p:anim calcmode="lin" valueType="num">
                                      <p:cBhvr additive="base">
                                        <p:cTn id="50" dur="500" fill="hold"/>
                                        <p:tgtEl>
                                          <p:spTgt spid="839682">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83968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0384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dirty="0" smtClean="0">
                    <a:solidFill>
                      <a:schemeClr val="accent2"/>
                    </a:solidFill>
                    <a:latin typeface="Arial" charset="0"/>
                    <a:ea typeface="Calibri" pitchFamily="34" charset="0"/>
                    <a:cs typeface="Arial" charset="0"/>
                  </a:rPr>
                  <a:t>Solving problems involving gravitational field strength</a:t>
                </a:r>
                <a:r>
                  <a:rPr lang="en-US" dirty="0">
                    <a:solidFill>
                      <a:srgbClr val="000000"/>
                    </a:solidFill>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Suppose a mass </a:t>
                </a:r>
                <a:r>
                  <a:rPr lang="en-US" sz="2400" i="1" dirty="0">
                    <a:solidFill>
                      <a:srgbClr val="000000"/>
                    </a:solidFill>
                    <a:latin typeface="Arial" charset="0"/>
                    <a:ea typeface="Calibri" pitchFamily="34" charset="0"/>
                    <a:cs typeface="Times New Roman" pitchFamily="18" charset="0"/>
                  </a:rPr>
                  <a:t>m</a:t>
                </a:r>
                <a:r>
                  <a:rPr lang="en-US" sz="2400" dirty="0">
                    <a:solidFill>
                      <a:srgbClr val="000000"/>
                    </a:solidFill>
                    <a:latin typeface="Arial" charset="0"/>
                    <a:ea typeface="Calibri" pitchFamily="34" charset="0"/>
                    <a:cs typeface="Times New Roman" pitchFamily="18" charset="0"/>
                  </a:rPr>
                  <a:t> is located on the surface of a planet of radius </a:t>
                </a:r>
                <a:r>
                  <a:rPr lang="en-US" sz="2400" i="1" dirty="0">
                    <a:solidFill>
                      <a:srgbClr val="000000"/>
                    </a:solidFill>
                    <a:latin typeface="Arial" charset="0"/>
                    <a:ea typeface="Calibri" pitchFamily="34" charset="0"/>
                    <a:cs typeface="Times New Roman" pitchFamily="18" charset="0"/>
                  </a:rPr>
                  <a:t>R</a:t>
                </a:r>
                <a:r>
                  <a:rPr lang="en-US" sz="2400" dirty="0">
                    <a:solidFill>
                      <a:srgbClr val="000000"/>
                    </a:solidFill>
                    <a:latin typeface="Arial" charset="0"/>
                    <a:ea typeface="Calibri" pitchFamily="34" charset="0"/>
                    <a:cs typeface="Times New Roman" pitchFamily="18" charset="0"/>
                  </a:rPr>
                  <a:t>.  We know that it’s weight is </a:t>
                </a:r>
                <a14:m>
                  <m:oMath xmlns:m="http://schemas.openxmlformats.org/officeDocument/2006/math">
                    <m:r>
                      <a:rPr lang="en-US" sz="2400" i="1" dirty="0" smtClean="0">
                        <a:solidFill>
                          <a:srgbClr val="000000"/>
                        </a:solidFill>
                        <a:latin typeface="Cambria Math" panose="02040503050406030204" pitchFamily="18" charset="0"/>
                        <a:ea typeface="Calibri" pitchFamily="34" charset="0"/>
                        <a:cs typeface="Times New Roman" pitchFamily="18" charset="0"/>
                      </a:rPr>
                      <m:t>𝐹</m:t>
                    </m:r>
                    <m:r>
                      <a:rPr lang="en-US" sz="2400" i="1" dirty="0" smtClean="0">
                        <a:solidFill>
                          <a:srgbClr val="000000"/>
                        </a:solidFill>
                        <a:latin typeface="Cambria Math" panose="02040503050406030204" pitchFamily="18" charset="0"/>
                        <a:ea typeface="Calibri" pitchFamily="34" charset="0"/>
                        <a:cs typeface="Times New Roman" pitchFamily="18" charset="0"/>
                      </a:rPr>
                      <m:t>=</m:t>
                    </m:r>
                    <m:r>
                      <a:rPr lang="en-US" sz="2400" i="1" dirty="0" smtClean="0">
                        <a:solidFill>
                          <a:srgbClr val="000000"/>
                        </a:solidFill>
                        <a:latin typeface="Cambria Math" panose="02040503050406030204" pitchFamily="18" charset="0"/>
                        <a:ea typeface="Calibri" pitchFamily="34" charset="0"/>
                        <a:cs typeface="Times New Roman" pitchFamily="18" charset="0"/>
                      </a:rPr>
                      <m:t>𝑚𝑔</m:t>
                    </m:r>
                  </m:oMath>
                </a14:m>
                <a:r>
                  <a:rPr lang="en-US" sz="2400" dirty="0">
                    <a:solidFill>
                      <a:srgbClr val="000000"/>
                    </a:solidFill>
                    <a:latin typeface="Arial" charset="0"/>
                    <a:ea typeface="Calibri" pitchFamily="34" charset="0"/>
                    <a:cs typeface="Times New Roman" pitchFamily="18" charset="0"/>
                  </a:rPr>
                  <a:t>.</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But from the law of universal gravitation, the weight of </a:t>
                </a:r>
                <a:r>
                  <a:rPr lang="en-US" sz="2400" i="1" dirty="0">
                    <a:solidFill>
                      <a:srgbClr val="000000"/>
                    </a:solidFill>
                    <a:latin typeface="Arial" charset="0"/>
                    <a:ea typeface="Calibri" pitchFamily="34" charset="0"/>
                    <a:cs typeface="Times New Roman" pitchFamily="18" charset="0"/>
                  </a:rPr>
                  <a:t>m</a:t>
                </a:r>
                <a:r>
                  <a:rPr lang="en-US" sz="2400" dirty="0">
                    <a:solidFill>
                      <a:srgbClr val="000000"/>
                    </a:solidFill>
                    <a:latin typeface="Arial" charset="0"/>
                    <a:ea typeface="Calibri" pitchFamily="34" charset="0"/>
                    <a:cs typeface="Times New Roman" pitchFamily="18" charset="0"/>
                  </a:rPr>
                  <a:t> is equal to its attraction to the planet’s mass </a:t>
                </a:r>
                <a:r>
                  <a:rPr lang="en-US" sz="2400" i="1" dirty="0">
                    <a:solidFill>
                      <a:srgbClr val="000000"/>
                    </a:solidFill>
                    <a:latin typeface="Arial" charset="0"/>
                    <a:ea typeface="Calibri" pitchFamily="34" charset="0"/>
                    <a:cs typeface="Times New Roman" pitchFamily="18" charset="0"/>
                  </a:rPr>
                  <a:t>M</a:t>
                </a:r>
                <a:r>
                  <a:rPr lang="en-US" sz="2400" dirty="0">
                    <a:solidFill>
                      <a:srgbClr val="000000"/>
                    </a:solidFill>
                    <a:latin typeface="Arial" charset="0"/>
                    <a:ea typeface="Calibri" pitchFamily="34" charset="0"/>
                    <a:cs typeface="Times New Roman" pitchFamily="18" charset="0"/>
                  </a:rPr>
                  <a:t> and equals </a:t>
                </a:r>
                <a14:m>
                  <m:oMath xmlns:m="http://schemas.openxmlformats.org/officeDocument/2006/math">
                    <m:r>
                      <a:rPr lang="en-US" sz="2400" i="1" dirty="0" smtClean="0">
                        <a:solidFill>
                          <a:srgbClr val="000000"/>
                        </a:solidFill>
                        <a:latin typeface="Cambria Math" panose="02040503050406030204" pitchFamily="18" charset="0"/>
                        <a:ea typeface="Calibri" pitchFamily="34" charset="0"/>
                        <a:cs typeface="Times New Roman" pitchFamily="18" charset="0"/>
                      </a:rPr>
                      <m:t>𝐹</m:t>
                    </m:r>
                    <m:r>
                      <a:rPr lang="en-US" sz="2400" i="1" dirty="0" smtClean="0">
                        <a:solidFill>
                          <a:srgbClr val="000000"/>
                        </a:solidFill>
                        <a:latin typeface="Cambria Math" panose="02040503050406030204" pitchFamily="18" charset="0"/>
                        <a:ea typeface="Calibri" pitchFamily="34" charset="0"/>
                        <a:cs typeface="Times New Roman" pitchFamily="18" charset="0"/>
                      </a:rPr>
                      <m:t>=</m:t>
                    </m:r>
                    <m:f>
                      <m:fPr>
                        <m:ctrlPr>
                          <a:rPr lang="en-US" sz="2400" i="1" dirty="0">
                            <a:latin typeface="Cambria Math" panose="02040503050406030204" pitchFamily="18" charset="0"/>
                            <a:ea typeface="Calibri" pitchFamily="34" charset="0"/>
                            <a:cs typeface="Times New Roman" pitchFamily="18" charset="0"/>
                            <a:sym typeface="Symbol" pitchFamily="18" charset="2"/>
                          </a:rPr>
                        </m:ctrlPr>
                      </m:fPr>
                      <m:num>
                        <m:r>
                          <a:rPr lang="en-US" sz="2400" i="1" dirty="0" err="1">
                            <a:latin typeface="Cambria Math" panose="02040503050406030204" pitchFamily="18" charset="0"/>
                            <a:ea typeface="Calibri" pitchFamily="34" charset="0"/>
                            <a:cs typeface="Times New Roman" pitchFamily="18" charset="0"/>
                            <a:sym typeface="Symbol" pitchFamily="18" charset="2"/>
                          </a:rPr>
                          <m:t>𝐺𝑀𝑚</m:t>
                        </m:r>
                      </m:num>
                      <m:den>
                        <m:sSup>
                          <m:sSupPr>
                            <m:ctrlPr>
                              <a:rPr lang="en-US" sz="2400" b="0" i="1" dirty="0" smtClean="0">
                                <a:latin typeface="Cambria Math" panose="02040503050406030204" pitchFamily="18" charset="0"/>
                                <a:ea typeface="Calibri" pitchFamily="34" charset="0"/>
                                <a:cs typeface="Times New Roman" pitchFamily="18" charset="0"/>
                                <a:sym typeface="Symbol" pitchFamily="18" charset="2"/>
                              </a:rPr>
                            </m:ctrlPr>
                          </m:sSupPr>
                          <m:e>
                            <m:r>
                              <a:rPr lang="en-US" sz="2400" i="1" dirty="0">
                                <a:latin typeface="Cambria Math" panose="02040503050406030204" pitchFamily="18" charset="0"/>
                                <a:ea typeface="Calibri" pitchFamily="34" charset="0"/>
                                <a:cs typeface="Times New Roman" pitchFamily="18" charset="0"/>
                                <a:sym typeface="Symbol" pitchFamily="18" charset="2"/>
                              </a:rPr>
                              <m:t>𝑅</m:t>
                            </m:r>
                          </m:e>
                          <m:sup>
                            <m:r>
                              <a:rPr lang="en-US" sz="2400" b="0" i="1" dirty="0" smtClean="0">
                                <a:latin typeface="Cambria Math" panose="02040503050406030204" pitchFamily="18" charset="0"/>
                                <a:ea typeface="Calibri" pitchFamily="34" charset="0"/>
                                <a:cs typeface="Times New Roman" pitchFamily="18" charset="0"/>
                                <a:sym typeface="Symbol" pitchFamily="18" charset="2"/>
                              </a:rPr>
                              <m:t>2</m:t>
                            </m:r>
                          </m:sup>
                        </m:sSup>
                      </m:den>
                    </m:f>
                  </m:oMath>
                </a14:m>
                <a:r>
                  <a:rPr lang="en-US" sz="2400" dirty="0" smtClean="0">
                    <a:latin typeface="Arial" charset="0"/>
                    <a:ea typeface="Calibri" pitchFamily="34" charset="0"/>
                    <a:cs typeface="Times New Roman" pitchFamily="18" charset="0"/>
                    <a:sym typeface="Symbol" pitchFamily="18" charset="2"/>
                  </a:rPr>
                  <a:t>.   </a:t>
                </a:r>
                <a:r>
                  <a:rPr lang="en-US" sz="2400" dirty="0" smtClean="0">
                    <a:solidFill>
                      <a:srgbClr val="000000"/>
                    </a:solidFill>
                    <a:latin typeface="Arial" charset="0"/>
                    <a:ea typeface="Calibri" pitchFamily="34" charset="0"/>
                    <a:cs typeface="Times New Roman" pitchFamily="18" charset="0"/>
                  </a:rPr>
                  <a:t>Thus</a:t>
                </a:r>
                <a:r>
                  <a:rPr lang="en-US" sz="2400" i="1" dirty="0" smtClean="0">
                    <a:solidFill>
                      <a:srgbClr val="000000"/>
                    </a:solidFill>
                    <a:latin typeface="Arial" charset="0"/>
                    <a:ea typeface="Calibri" pitchFamily="34" charset="0"/>
                    <a:cs typeface="Times New Roman" pitchFamily="18" charset="0"/>
                  </a:rPr>
                  <a:t> </a:t>
                </a:r>
                <a14:m>
                  <m:oMath xmlns:m="http://schemas.openxmlformats.org/officeDocument/2006/math">
                    <m:r>
                      <a:rPr lang="en-US" sz="2400" i="1" dirty="0" smtClean="0">
                        <a:solidFill>
                          <a:srgbClr val="000000"/>
                        </a:solidFill>
                        <a:latin typeface="Cambria Math" panose="02040503050406030204" pitchFamily="18" charset="0"/>
                        <a:ea typeface="Calibri" pitchFamily="34" charset="0"/>
                        <a:cs typeface="Times New Roman" pitchFamily="18" charset="0"/>
                      </a:rPr>
                      <m:t>𝑚𝑔</m:t>
                    </m:r>
                    <m:r>
                      <a:rPr lang="en-US" sz="2400" i="1" dirty="0" smtClean="0">
                        <a:solidFill>
                          <a:srgbClr val="000000"/>
                        </a:solidFill>
                        <a:latin typeface="Cambria Math" panose="02040503050406030204" pitchFamily="18" charset="0"/>
                        <a:ea typeface="Calibri" pitchFamily="34" charset="0"/>
                        <a:cs typeface="Times New Roman" pitchFamily="18" charset="0"/>
                      </a:rPr>
                      <m:t>=</m:t>
                    </m:r>
                    <m:f>
                      <m:fPr>
                        <m:ctrlPr>
                          <a:rPr lang="en-US" sz="2400" i="1" dirty="0">
                            <a:latin typeface="Cambria Math" panose="02040503050406030204" pitchFamily="18" charset="0"/>
                            <a:ea typeface="Calibri" pitchFamily="34" charset="0"/>
                            <a:cs typeface="Times New Roman" pitchFamily="18" charset="0"/>
                            <a:sym typeface="Symbol" pitchFamily="18" charset="2"/>
                          </a:rPr>
                        </m:ctrlPr>
                      </m:fPr>
                      <m:num>
                        <m:r>
                          <a:rPr lang="en-US" sz="2400" i="1" dirty="0" err="1">
                            <a:latin typeface="Cambria Math" panose="02040503050406030204" pitchFamily="18" charset="0"/>
                            <a:ea typeface="Calibri" pitchFamily="34" charset="0"/>
                            <a:cs typeface="Times New Roman" pitchFamily="18" charset="0"/>
                            <a:sym typeface="Symbol" pitchFamily="18" charset="2"/>
                          </a:rPr>
                          <m:t>𝐺𝑀𝑚</m:t>
                        </m:r>
                      </m:num>
                      <m:den>
                        <m:sSup>
                          <m:sSupPr>
                            <m:ctrlPr>
                              <a:rPr lang="en-US" sz="2400" b="0" i="1" dirty="0" smtClean="0">
                                <a:latin typeface="Cambria Math" panose="02040503050406030204" pitchFamily="18" charset="0"/>
                                <a:ea typeface="Calibri" pitchFamily="34" charset="0"/>
                                <a:cs typeface="Times New Roman" pitchFamily="18" charset="0"/>
                                <a:sym typeface="Symbol" pitchFamily="18" charset="2"/>
                              </a:rPr>
                            </m:ctrlPr>
                          </m:sSupPr>
                          <m:e>
                            <m:r>
                              <a:rPr lang="en-US" sz="2400" i="1" dirty="0">
                                <a:latin typeface="Cambria Math" panose="02040503050406030204" pitchFamily="18" charset="0"/>
                                <a:ea typeface="Calibri" pitchFamily="34" charset="0"/>
                                <a:cs typeface="Times New Roman" pitchFamily="18" charset="0"/>
                                <a:sym typeface="Symbol" pitchFamily="18" charset="2"/>
                              </a:rPr>
                              <m:t>𝑅</m:t>
                            </m:r>
                          </m:e>
                          <m:sup>
                            <m:r>
                              <a:rPr lang="en-US" sz="2400" b="0" i="1" dirty="0" smtClean="0">
                                <a:latin typeface="Cambria Math" panose="02040503050406030204" pitchFamily="18" charset="0"/>
                                <a:ea typeface="Calibri" pitchFamily="34" charset="0"/>
                                <a:cs typeface="Times New Roman" pitchFamily="18" charset="0"/>
                                <a:sym typeface="Symbol" pitchFamily="18" charset="2"/>
                              </a:rPr>
                              <m:t>2</m:t>
                            </m:r>
                          </m:sup>
                        </m:sSup>
                      </m:den>
                    </m:f>
                  </m:oMath>
                </a14:m>
                <a:r>
                  <a:rPr lang="en-US" sz="2400" dirty="0" smtClean="0">
                    <a:latin typeface="Arial" charset="0"/>
                    <a:ea typeface="Calibri" pitchFamily="34" charset="0"/>
                    <a:cs typeface="Times New Roman" pitchFamily="18" charset="0"/>
                    <a:sym typeface="Symbol" pitchFamily="18" charset="2"/>
                  </a:rPr>
                  <a:t>.</a:t>
                </a:r>
              </a:p>
              <a:p>
                <a:pPr>
                  <a:spcBef>
                    <a:spcPct val="20000"/>
                  </a:spcBef>
                  <a:buFont typeface="Symbol" pitchFamily="18" charset="2"/>
                  <a:buChar char="·"/>
                </a:pPr>
                <a:endParaRPr lang="en-US" sz="2400" dirty="0">
                  <a:latin typeface="Arial" charset="0"/>
                  <a:ea typeface="Calibri" pitchFamily="34" charset="0"/>
                  <a:cs typeface="Times New Roman" pitchFamily="18" charset="0"/>
                  <a:sym typeface="Symbol" pitchFamily="18" charset="2"/>
                </a:endParaRPr>
              </a:p>
              <a:p>
                <a:pPr>
                  <a:spcBef>
                    <a:spcPct val="20000"/>
                  </a:spcBef>
                  <a:buFont typeface="Symbol" pitchFamily="18" charset="2"/>
                  <a:buChar char="·"/>
                </a:pPr>
                <a:endParaRPr lang="en-US" sz="2400" dirty="0">
                  <a:latin typeface="Arial" charset="0"/>
                  <a:ea typeface="Calibri" pitchFamily="34" charset="0"/>
                  <a:cs typeface="Times New Roman" pitchFamily="18" charset="0"/>
                  <a:sym typeface="Symbol" pitchFamily="18" charset="2"/>
                </a:endParaRPr>
              </a:p>
              <a:p>
                <a:pPr>
                  <a:lnSpc>
                    <a:spcPct val="200000"/>
                  </a:lnSpc>
                  <a:spcBef>
                    <a:spcPct val="20000"/>
                  </a:spcBef>
                  <a:buFont typeface="Symbol" pitchFamily="18" charset="2"/>
                  <a:buChar char="·"/>
                </a:pPr>
                <a:r>
                  <a:rPr lang="en-US" sz="2400" dirty="0">
                    <a:latin typeface="Arial" charset="0"/>
                    <a:ea typeface="Calibri" pitchFamily="34" charset="0"/>
                    <a:cs typeface="Times New Roman" pitchFamily="18" charset="0"/>
                    <a:sym typeface="Symbol" pitchFamily="18" charset="2"/>
                  </a:rPr>
                  <a:t>This same derivation works for any </a:t>
                </a:r>
                <a:r>
                  <a:rPr lang="en-US" sz="2400" i="1" dirty="0">
                    <a:latin typeface="Arial" charset="0"/>
                    <a:ea typeface="Calibri" pitchFamily="34" charset="0"/>
                    <a:cs typeface="Times New Roman" pitchFamily="18" charset="0"/>
                    <a:sym typeface="Symbol" pitchFamily="18" charset="2"/>
                  </a:rPr>
                  <a:t>r</a:t>
                </a:r>
                <a:r>
                  <a:rPr lang="en-US" sz="2400" dirty="0">
                    <a:latin typeface="Arial" charset="0"/>
                    <a:ea typeface="Calibri" pitchFamily="34" charset="0"/>
                    <a:cs typeface="Times New Roman" pitchFamily="18" charset="0"/>
                    <a:sym typeface="Symbol" pitchFamily="18" charset="2"/>
                  </a:rPr>
                  <a:t>.</a:t>
                </a:r>
              </a:p>
              <a:p>
                <a:pPr>
                  <a:spcBef>
                    <a:spcPct val="20000"/>
                  </a:spcBef>
                  <a:buFont typeface="Symbol" pitchFamily="18" charset="2"/>
                  <a:buChar char="·"/>
                </a:pPr>
                <a:endParaRPr lang="en-US" sz="2400" dirty="0">
                  <a:latin typeface="Arial" charset="0"/>
                  <a:ea typeface="Calibri" pitchFamily="34" charset="0"/>
                  <a:cs typeface="Times New Roman" pitchFamily="18" charset="0"/>
                  <a:sym typeface="Symbol" pitchFamily="18" charset="2"/>
                </a:endParaRPr>
              </a:p>
            </p:txBody>
          </p:sp>
        </mc:Choice>
        <mc:Fallback xmlns="">
          <p:sp>
            <p:nvSpPr>
              <p:cNvPr id="803842" name="Rectangle 2"/>
              <p:cNvSpPr>
                <a:spLocks noRot="1" noChangeAspect="1" noMove="1" noResize="1" noEditPoints="1" noAdjustHandles="1" noChangeArrowheads="1" noChangeShapeType="1" noTextEdit="1"/>
              </p:cNvSpPr>
              <p:nvPr/>
            </p:nvSpPr>
            <p:spPr bwMode="auto">
              <a:xfrm>
                <a:off x="685800" y="1549400"/>
                <a:ext cx="7772400" cy="5308600"/>
              </a:xfrm>
              <a:prstGeom prst="rect">
                <a:avLst/>
              </a:prstGeom>
              <a:blipFill>
                <a:blip r:embed="rId6"/>
                <a:stretch>
                  <a:fillRect l="-1255" t="-1033"/>
                </a:stretch>
              </a:blipFill>
              <a:ln w="9525">
                <a:noFill/>
                <a:miter lim="800000"/>
                <a:headEnd/>
                <a:tailEnd/>
              </a:ln>
            </p:spPr>
            <p:txBody>
              <a:bodyPr/>
              <a:lstStyle/>
              <a:p>
                <a:r>
                  <a:rPr lang="en-US">
                    <a:noFill/>
                  </a:rPr>
                  <a:t> </a:t>
                </a:r>
              </a:p>
            </p:txBody>
          </p:sp>
        </mc:Fallback>
      </mc:AlternateContent>
      <p:sp>
        <p:nvSpPr>
          <p:cNvPr id="1638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 name="Group 24"/>
          <p:cNvGrpSpPr>
            <a:grpSpLocks/>
          </p:cNvGrpSpPr>
          <p:nvPr/>
        </p:nvGrpSpPr>
        <p:grpSpPr bwMode="auto">
          <a:xfrm>
            <a:off x="804863" y="4234449"/>
            <a:ext cx="7464425" cy="825500"/>
            <a:chOff x="510" y="2753"/>
            <a:chExt cx="4702" cy="520"/>
          </a:xfrm>
        </p:grpSpPr>
        <p:sp>
          <p:nvSpPr>
            <p:cNvPr id="16400" name="Text Box 6"/>
            <p:cNvSpPr txBox="1">
              <a:spLocks noChangeArrowheads="1"/>
            </p:cNvSpPr>
            <p:nvPr/>
          </p:nvSpPr>
          <p:spPr bwMode="auto">
            <a:xfrm>
              <a:off x="1841" y="2753"/>
              <a:ext cx="3371" cy="51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gravitational field strength at surface of a planet of mass </a:t>
              </a:r>
              <a:r>
                <a:rPr lang="en-US" sz="2400" i="1">
                  <a:solidFill>
                    <a:schemeClr val="bg1"/>
                  </a:solidFill>
                  <a:latin typeface="Arial" charset="0"/>
                </a:rPr>
                <a:t>M</a:t>
              </a:r>
              <a:r>
                <a:rPr lang="en-US" sz="2400">
                  <a:solidFill>
                    <a:schemeClr val="bg1"/>
                  </a:solidFill>
                  <a:latin typeface="Arial" charset="0"/>
                </a:rPr>
                <a:t> and radius </a:t>
              </a:r>
              <a:r>
                <a:rPr lang="en-US" sz="2400" i="1">
                  <a:solidFill>
                    <a:schemeClr val="bg1"/>
                  </a:solidFill>
                  <a:latin typeface="Arial" charset="0"/>
                </a:rPr>
                <a:t>R</a:t>
              </a:r>
            </a:p>
          </p:txBody>
        </p:sp>
        <p:sp>
          <p:nvSpPr>
            <p:cNvPr id="16401" name="Rectangle 7"/>
            <p:cNvSpPr>
              <a:spLocks noChangeArrowheads="1"/>
            </p:cNvSpPr>
            <p:nvPr/>
          </p:nvSpPr>
          <p:spPr bwMode="auto">
            <a:xfrm>
              <a:off x="510" y="2755"/>
              <a:ext cx="4701" cy="518"/>
            </a:xfrm>
            <a:prstGeom prst="rect">
              <a:avLst/>
            </a:prstGeom>
            <a:noFill/>
            <a:ln w="12700">
              <a:solidFill>
                <a:schemeClr val="tx1"/>
              </a:solidFill>
              <a:miter lim="800000"/>
              <a:headEnd/>
              <a:tailEnd/>
            </a:ln>
          </p:spPr>
          <p:txBody>
            <a:bodyPr wrap="none" anchor="ctr"/>
            <a:lstStyle/>
            <a:p>
              <a:endParaRPr lang="en-US"/>
            </a:p>
          </p:txBody>
        </p:sp>
      </p:grpSp>
      <p:grpSp>
        <p:nvGrpSpPr>
          <p:cNvPr id="3" name="Group 25"/>
          <p:cNvGrpSpPr>
            <a:grpSpLocks/>
          </p:cNvGrpSpPr>
          <p:nvPr/>
        </p:nvGrpSpPr>
        <p:grpSpPr bwMode="auto">
          <a:xfrm>
            <a:off x="806450" y="5775325"/>
            <a:ext cx="7464425" cy="830263"/>
            <a:chOff x="508" y="3638"/>
            <a:chExt cx="4702" cy="523"/>
          </a:xfrm>
        </p:grpSpPr>
        <p:sp>
          <p:nvSpPr>
            <p:cNvPr id="16397" name="Text Box 14"/>
            <p:cNvSpPr txBox="1">
              <a:spLocks noChangeArrowheads="1"/>
            </p:cNvSpPr>
            <p:nvPr/>
          </p:nvSpPr>
          <p:spPr bwMode="auto">
            <a:xfrm>
              <a:off x="1860" y="3638"/>
              <a:ext cx="3350" cy="523"/>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gravitational field strength at distance </a:t>
              </a:r>
              <a:r>
                <a:rPr lang="en-US" sz="2400" i="1">
                  <a:solidFill>
                    <a:schemeClr val="bg1"/>
                  </a:solidFill>
                  <a:latin typeface="Arial" charset="0"/>
                </a:rPr>
                <a:t>r</a:t>
              </a:r>
              <a:r>
                <a:rPr lang="en-US" sz="2400">
                  <a:solidFill>
                    <a:schemeClr val="bg1"/>
                  </a:solidFill>
                  <a:latin typeface="Arial" charset="0"/>
                </a:rPr>
                <a:t>  from center of a planet of mass </a:t>
              </a:r>
              <a:r>
                <a:rPr lang="en-US" sz="2400" i="1">
                  <a:solidFill>
                    <a:schemeClr val="bg1"/>
                  </a:solidFill>
                  <a:latin typeface="Arial" charset="0"/>
                </a:rPr>
                <a:t>M</a:t>
              </a:r>
              <a:endParaRPr lang="en-US" sz="2400">
                <a:solidFill>
                  <a:schemeClr val="bg1"/>
                </a:solidFill>
                <a:latin typeface="Arial" charset="0"/>
              </a:endParaRPr>
            </a:p>
          </p:txBody>
        </p:sp>
        <p:sp>
          <p:nvSpPr>
            <p:cNvPr id="16398" name="Rectangle 15"/>
            <p:cNvSpPr>
              <a:spLocks noChangeArrowheads="1"/>
            </p:cNvSpPr>
            <p:nvPr/>
          </p:nvSpPr>
          <p:spPr bwMode="auto">
            <a:xfrm>
              <a:off x="508" y="3640"/>
              <a:ext cx="4701" cy="510"/>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3842">
                                            <p:txEl>
                                              <p:pRg st="0" end="0"/>
                                            </p:txEl>
                                          </p:spTgt>
                                        </p:tgtEl>
                                        <p:attrNameLst>
                                          <p:attrName>style.visibility</p:attrName>
                                        </p:attrNameLst>
                                      </p:cBhvr>
                                      <p:to>
                                        <p:strVal val="visible"/>
                                      </p:to>
                                    </p:set>
                                    <p:anim calcmode="lin" valueType="num">
                                      <p:cBhvr additive="base">
                                        <p:cTn id="7" dur="500" fill="hold"/>
                                        <p:tgtEl>
                                          <p:spTgt spid="803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38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3842">
                                            <p:txEl>
                                              <p:pRg st="1" end="1"/>
                                            </p:txEl>
                                          </p:spTgt>
                                        </p:tgtEl>
                                        <p:attrNameLst>
                                          <p:attrName>style.visibility</p:attrName>
                                        </p:attrNameLst>
                                      </p:cBhvr>
                                      <p:to>
                                        <p:strVal val="visible"/>
                                      </p:to>
                                    </p:set>
                                    <p:anim calcmode="lin" valueType="num">
                                      <p:cBhvr additive="base">
                                        <p:cTn id="13" dur="500" fill="hold"/>
                                        <p:tgtEl>
                                          <p:spTgt spid="8038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38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3842">
                                            <p:txEl>
                                              <p:pRg st="2" end="2"/>
                                            </p:txEl>
                                          </p:spTgt>
                                        </p:tgtEl>
                                        <p:attrNameLst>
                                          <p:attrName>style.visibility</p:attrName>
                                        </p:attrNameLst>
                                      </p:cBhvr>
                                      <p:to>
                                        <p:strVal val="visible"/>
                                      </p:to>
                                    </p:set>
                                    <p:anim calcmode="lin" valueType="num">
                                      <p:cBhvr additive="base">
                                        <p:cTn id="19" dur="500" fill="hold"/>
                                        <p:tgtEl>
                                          <p:spTgt spid="8038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38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03842">
                                            <p:txEl>
                                              <p:pRg st="5" end="5"/>
                                            </p:txEl>
                                          </p:spTgt>
                                        </p:tgtEl>
                                        <p:attrNameLst>
                                          <p:attrName>style.visibility</p:attrName>
                                        </p:attrNameLst>
                                      </p:cBhvr>
                                      <p:to>
                                        <p:strVal val="visible"/>
                                      </p:to>
                                    </p:set>
                                    <p:anim calcmode="lin" valueType="num">
                                      <p:cBhvr additive="base">
                                        <p:cTn id="32" dur="500" fill="hold"/>
                                        <p:tgtEl>
                                          <p:spTgt spid="80384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038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1549400"/>
            <a:ext cx="7772400" cy="4730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field strength</a:t>
            </a:r>
            <a:r>
              <a:rPr lang="en-US">
                <a:solidFill>
                  <a:srgbClr val="000000"/>
                </a:solidFill>
                <a:ea typeface="Calibri" pitchFamily="34" charset="0"/>
                <a:cs typeface="Times New Roman" pitchFamily="18" charset="0"/>
              </a:rPr>
              <a:t>	</a:t>
            </a:r>
          </a:p>
        </p:txBody>
      </p:sp>
      <p:sp>
        <p:nvSpPr>
          <p:cNvPr id="1741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805896" name="Rectangle 8"/>
          <p:cNvSpPr>
            <a:spLocks noChangeArrowheads="1"/>
          </p:cNvSpPr>
          <p:nvPr/>
        </p:nvSpPr>
        <p:spPr bwMode="auto">
          <a:xfrm>
            <a:off x="687388" y="1993900"/>
            <a:ext cx="7772400" cy="4864100"/>
          </a:xfrm>
          <a:prstGeom prst="rect">
            <a:avLst/>
          </a:prstGeom>
          <a:solidFill>
            <a:srgbClr val="CCFFCC"/>
          </a:solidFill>
          <a:ln w="9525">
            <a:noFill/>
            <a:miter lim="800000"/>
            <a:headEnd/>
            <a:tailEnd/>
          </a:ln>
        </p:spPr>
        <p:txBody>
          <a:bodyPr/>
          <a:lstStyle/>
          <a:p>
            <a:pPr>
              <a:spcBef>
                <a:spcPct val="20000"/>
              </a:spcBef>
            </a:pPr>
            <a:r>
              <a:rPr lang="en-US" sz="2400" dirty="0" smtClean="0">
                <a:latin typeface="Arial" charset="0"/>
                <a:sym typeface="Symbol" pitchFamily="18" charset="2"/>
              </a:rPr>
              <a:t>PRACTICE: The mass of the earth is </a:t>
            </a:r>
            <a:r>
              <a:rPr lang="en-US" sz="2400" i="1" dirty="0">
                <a:latin typeface="Arial" charset="0"/>
                <a:sym typeface="Symbol" pitchFamily="18" charset="2"/>
              </a:rPr>
              <a:t>M</a:t>
            </a:r>
            <a:r>
              <a:rPr lang="en-US" sz="2400" dirty="0">
                <a:latin typeface="Arial" charset="0"/>
                <a:sym typeface="Symbol" pitchFamily="18" charset="2"/>
              </a:rPr>
              <a:t> = 5.9810</a:t>
            </a:r>
            <a:r>
              <a:rPr lang="en-US" sz="2400" baseline="30000" dirty="0">
                <a:latin typeface="Arial" charset="0"/>
                <a:sym typeface="Symbol" pitchFamily="18" charset="2"/>
              </a:rPr>
              <a:t>24</a:t>
            </a:r>
            <a:r>
              <a:rPr lang="en-US" sz="2400" baseline="-25000" dirty="0">
                <a:latin typeface="Arial" charset="0"/>
                <a:sym typeface="Symbol" pitchFamily="18" charset="2"/>
              </a:rPr>
              <a:t> </a:t>
            </a:r>
            <a:r>
              <a:rPr lang="en-US" sz="2400" dirty="0">
                <a:latin typeface="Arial" charset="0"/>
                <a:sym typeface="Symbol" pitchFamily="18" charset="2"/>
              </a:rPr>
              <a:t>kg and the radius of the earth is </a:t>
            </a:r>
            <a:r>
              <a:rPr lang="en-US" sz="2400" i="1" dirty="0">
                <a:latin typeface="Arial" charset="0"/>
                <a:sym typeface="Symbol" pitchFamily="18" charset="2"/>
              </a:rPr>
              <a:t>R</a:t>
            </a:r>
            <a:r>
              <a:rPr lang="en-US" sz="2400" dirty="0">
                <a:latin typeface="Arial" charset="0"/>
                <a:sym typeface="Symbol" pitchFamily="18" charset="2"/>
              </a:rPr>
              <a:t> = 6.3710</a:t>
            </a:r>
            <a:r>
              <a:rPr lang="en-US" sz="2400" baseline="30000" dirty="0">
                <a:latin typeface="Arial" charset="0"/>
                <a:sym typeface="Symbol" pitchFamily="18" charset="2"/>
              </a:rPr>
              <a:t>6</a:t>
            </a:r>
            <a:r>
              <a:rPr lang="en-US" sz="2400" dirty="0">
                <a:latin typeface="Arial" charset="0"/>
                <a:sym typeface="Symbol" pitchFamily="18" charset="2"/>
              </a:rPr>
              <a:t> m. Find the gravitational field strength at the surface of the earth, and at a distance of one earth radius above its surface.</a:t>
            </a:r>
          </a:p>
          <a:p>
            <a:pPr>
              <a:spcBef>
                <a:spcPct val="15000"/>
              </a:spcBef>
            </a:pPr>
            <a:r>
              <a:rPr lang="en-US" sz="2400" dirty="0">
                <a:latin typeface="Arial" charset="0"/>
                <a:sym typeface="Symbol" pitchFamily="18" charset="2"/>
              </a:rPr>
              <a:t>SOLUTION</a:t>
            </a:r>
            <a:r>
              <a:rPr lang="en-US" sz="2400" dirty="0" smtClean="0">
                <a:latin typeface="Arial" charset="0"/>
                <a:sym typeface="Symbol" pitchFamily="18" charset="2"/>
              </a:rPr>
              <a:t>:</a:t>
            </a:r>
            <a:endParaRPr lang="en-US" sz="2400" dirty="0">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5896">
                                            <p:txEl>
                                              <p:pRg st="0" end="0"/>
                                            </p:txEl>
                                          </p:spTgt>
                                        </p:tgtEl>
                                        <p:attrNameLst>
                                          <p:attrName>style.visibility</p:attrName>
                                        </p:attrNameLst>
                                      </p:cBhvr>
                                      <p:to>
                                        <p:strVal val="visible"/>
                                      </p:to>
                                    </p:set>
                                    <p:anim calcmode="lin" valueType="num">
                                      <p:cBhvr additive="base">
                                        <p:cTn id="7" dur="500" fill="hold"/>
                                        <p:tgtEl>
                                          <p:spTgt spid="8058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58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5896">
                                            <p:txEl>
                                              <p:pRg st="1" end="1"/>
                                            </p:txEl>
                                          </p:spTgt>
                                        </p:tgtEl>
                                        <p:attrNameLst>
                                          <p:attrName>style.visibility</p:attrName>
                                        </p:attrNameLst>
                                      </p:cBhvr>
                                      <p:to>
                                        <p:strVal val="visible"/>
                                      </p:to>
                                    </p:set>
                                    <p:anim calcmode="lin" valueType="num">
                                      <p:cBhvr additive="base">
                                        <p:cTn id="13" dur="500" fill="hold"/>
                                        <p:tgtEl>
                                          <p:spTgt spid="8058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58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1549400"/>
            <a:ext cx="7772400" cy="4857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field strength</a:t>
            </a:r>
          </a:p>
        </p:txBody>
      </p:sp>
      <p:sp>
        <p:nvSpPr>
          <p:cNvPr id="1843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833540" name="Rectangle 4"/>
          <p:cNvSpPr>
            <a:spLocks noChangeArrowheads="1"/>
          </p:cNvSpPr>
          <p:nvPr/>
        </p:nvSpPr>
        <p:spPr bwMode="auto">
          <a:xfrm>
            <a:off x="687388" y="2006600"/>
            <a:ext cx="7772400" cy="4851400"/>
          </a:xfrm>
          <a:prstGeom prst="rect">
            <a:avLst/>
          </a:prstGeom>
          <a:solidFill>
            <a:srgbClr val="CCFFCC"/>
          </a:solidFill>
          <a:ln w="9525">
            <a:noFill/>
            <a:miter lim="800000"/>
            <a:headEnd/>
            <a:tailEnd/>
          </a:ln>
        </p:spPr>
        <p:txBody>
          <a:bodyPr/>
          <a:lstStyle/>
          <a:p>
            <a:pPr>
              <a:spcBef>
                <a:spcPct val="20000"/>
              </a:spcBef>
            </a:pPr>
            <a:r>
              <a:rPr lang="en-US" sz="2400" dirty="0" smtClean="0">
                <a:latin typeface="Arial" charset="0"/>
                <a:sym typeface="Symbol" pitchFamily="18" charset="2"/>
              </a:rPr>
              <a:t>PRACTICE: A 525-kg satellite is launched from the earth’s surface to a height of one earth radius above the surface. What is its weight (a) at the surface, and (b) at altitude?</a:t>
            </a:r>
          </a:p>
          <a:p>
            <a:pPr>
              <a:spcBef>
                <a:spcPct val="20000"/>
              </a:spcBef>
            </a:pPr>
            <a:r>
              <a:rPr lang="en-US" sz="2400" dirty="0">
                <a:latin typeface="Arial" charset="0"/>
                <a:sym typeface="Symbol" pitchFamily="18" charset="2"/>
              </a:rPr>
              <a:t>SOLUTION: Use information from the previous slide</a:t>
            </a:r>
            <a:r>
              <a:rPr lang="en-US" sz="2400" dirty="0" smtClean="0">
                <a:latin typeface="Arial" charset="0"/>
                <a:sym typeface="Symbol" pitchFamily="18" charset="2"/>
              </a:rPr>
              <a:t>:</a:t>
            </a:r>
            <a:endParaRPr lang="en-US" sz="2400" dirty="0">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3540">
                                            <p:txEl>
                                              <p:pRg st="0" end="0"/>
                                            </p:txEl>
                                          </p:spTgt>
                                        </p:tgtEl>
                                        <p:attrNameLst>
                                          <p:attrName>style.visibility</p:attrName>
                                        </p:attrNameLst>
                                      </p:cBhvr>
                                      <p:to>
                                        <p:strVal val="visible"/>
                                      </p:to>
                                    </p:set>
                                    <p:anim calcmode="lin" valueType="num">
                                      <p:cBhvr additive="base">
                                        <p:cTn id="7" dur="500" fill="hold"/>
                                        <p:tgtEl>
                                          <p:spTgt spid="8335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35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33540">
                                            <p:txEl>
                                              <p:pRg st="1" end="1"/>
                                            </p:txEl>
                                          </p:spTgt>
                                        </p:tgtEl>
                                        <p:attrNameLst>
                                          <p:attrName>style.visibility</p:attrName>
                                        </p:attrNameLst>
                                      </p:cBhvr>
                                      <p:to>
                                        <p:strVal val="visible"/>
                                      </p:to>
                                    </p:set>
                                    <p:anim calcmode="lin" valueType="num">
                                      <p:cBhvr additive="base">
                                        <p:cTn id="13" dur="500" fill="hold"/>
                                        <p:tgtEl>
                                          <p:spTgt spid="8335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35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1203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dirty="0" smtClean="0">
                    <a:solidFill>
                      <a:schemeClr val="accent2"/>
                    </a:solidFill>
                    <a:latin typeface="Arial" charset="0"/>
                    <a:ea typeface="Calibri" pitchFamily="34" charset="0"/>
                    <a:cs typeface="Arial" charset="0"/>
                  </a:rPr>
                  <a:t>Gravitational field strength</a:t>
                </a:r>
                <a:r>
                  <a:rPr lang="en-US" sz="2400" i="1" dirty="0">
                    <a:solidFill>
                      <a:srgbClr val="000000"/>
                    </a:solidFill>
                    <a:latin typeface="Arial" charset="0"/>
                    <a:ea typeface="Calibri" pitchFamily="34" charset="0"/>
                    <a:cs typeface="Arial" charset="0"/>
                  </a:rPr>
                  <a:t> </a:t>
                </a:r>
                <a:r>
                  <a:rPr lang="en-US" dirty="0">
                    <a:solidFill>
                      <a:srgbClr val="000000"/>
                    </a:solidFill>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Compare the gravitational force formula </a:t>
                </a:r>
              </a:p>
              <a:p>
                <a:pPr>
                  <a:spcBef>
                    <a:spcPts val="0"/>
                  </a:spcBef>
                </a:pPr>
                <a:r>
                  <a:rPr lang="en-US" sz="2400" i="1" dirty="0">
                    <a:solidFill>
                      <a:srgbClr val="000000"/>
                    </a:solidFill>
                    <a:latin typeface="Arial" charset="0"/>
                    <a:ea typeface="Calibri" pitchFamily="34" charset="0"/>
                    <a:cs typeface="Times New Roman" pitchFamily="18" charset="0"/>
                  </a:rPr>
                  <a:t>      </a:t>
                </a:r>
                <a14:m>
                  <m:oMath xmlns:m="http://schemas.openxmlformats.org/officeDocument/2006/math">
                    <m:r>
                      <a:rPr lang="en-US" i="1" dirty="0" smtClean="0">
                        <a:solidFill>
                          <a:srgbClr val="000000"/>
                        </a:solidFill>
                        <a:latin typeface="Cambria Math" panose="02040503050406030204" pitchFamily="18" charset="0"/>
                        <a:ea typeface="Calibri" pitchFamily="34" charset="0"/>
                        <a:cs typeface="Times New Roman" pitchFamily="18" charset="0"/>
                      </a:rPr>
                      <m:t>𝐹</m:t>
                    </m:r>
                    <m:r>
                      <a:rPr lang="en-US" i="1" dirty="0" smtClean="0">
                        <a:solidFill>
                          <a:srgbClr val="000000"/>
                        </a:solidFill>
                        <a:latin typeface="Cambria Math" panose="02040503050406030204" pitchFamily="18" charset="0"/>
                        <a:ea typeface="Calibri" pitchFamily="34" charset="0"/>
                        <a:cs typeface="Times New Roman" pitchFamily="18" charset="0"/>
                      </a:rPr>
                      <m:t>=</m:t>
                    </m:r>
                    <m:f>
                      <m:fPr>
                        <m:ctrlPr>
                          <a:rPr lang="en-US" i="1" dirty="0">
                            <a:latin typeface="Cambria Math" panose="02040503050406030204" pitchFamily="18" charset="0"/>
                            <a:ea typeface="Calibri" pitchFamily="34" charset="0"/>
                            <a:cs typeface="Times New Roman" pitchFamily="18" charset="0"/>
                            <a:sym typeface="Symbol" pitchFamily="18" charset="2"/>
                          </a:rPr>
                        </m:ctrlPr>
                      </m:fPr>
                      <m:num>
                        <m:r>
                          <a:rPr lang="en-US" i="1" dirty="0" err="1">
                            <a:latin typeface="Cambria Math" panose="02040503050406030204" pitchFamily="18" charset="0"/>
                            <a:ea typeface="Calibri" pitchFamily="34" charset="0"/>
                            <a:cs typeface="Times New Roman" pitchFamily="18" charset="0"/>
                            <a:sym typeface="Symbol" pitchFamily="18" charset="2"/>
                          </a:rPr>
                          <m:t>𝐺𝑀𝑚</m:t>
                        </m:r>
                      </m:num>
                      <m:den>
                        <m:sSup>
                          <m:sSupPr>
                            <m:ctrlPr>
                              <a:rPr lang="en-US" b="0" i="1" dirty="0" smtClean="0">
                                <a:latin typeface="Cambria Math" panose="02040503050406030204" pitchFamily="18" charset="0"/>
                                <a:ea typeface="Calibri" pitchFamily="34" charset="0"/>
                                <a:cs typeface="Times New Roman" pitchFamily="18" charset="0"/>
                                <a:sym typeface="Symbol" pitchFamily="18" charset="2"/>
                              </a:rPr>
                            </m:ctrlPr>
                          </m:sSupPr>
                          <m:e>
                            <m:r>
                              <a:rPr lang="en-US" i="1" dirty="0">
                                <a:latin typeface="Cambria Math" panose="02040503050406030204" pitchFamily="18" charset="0"/>
                                <a:ea typeface="Calibri" pitchFamily="34" charset="0"/>
                                <a:cs typeface="Times New Roman" pitchFamily="18" charset="0"/>
                                <a:sym typeface="Symbol" pitchFamily="18" charset="2"/>
                              </a:rPr>
                              <m:t>𝑟</m:t>
                            </m:r>
                          </m:e>
                          <m:sup>
                            <m:r>
                              <a:rPr lang="en-US" b="0" i="1" dirty="0" smtClean="0">
                                <a:latin typeface="Cambria Math" panose="02040503050406030204" pitchFamily="18" charset="0"/>
                                <a:ea typeface="Calibri" pitchFamily="34" charset="0"/>
                                <a:cs typeface="Times New Roman" pitchFamily="18" charset="0"/>
                                <a:sym typeface="Symbol" pitchFamily="18" charset="2"/>
                              </a:rPr>
                              <m:t>2</m:t>
                            </m:r>
                          </m:sup>
                        </m:sSup>
                      </m:den>
                    </m:f>
                    <m:r>
                      <a:rPr lang="en-US" i="1" dirty="0">
                        <a:latin typeface="Cambria Math" panose="02040503050406030204" pitchFamily="18" charset="0"/>
                        <a:ea typeface="Calibri" pitchFamily="34" charset="0"/>
                        <a:cs typeface="Times New Roman" pitchFamily="18" charset="0"/>
                        <a:sym typeface="Symbol" pitchFamily="18" charset="2"/>
                      </a:rPr>
                      <m:t> </m:t>
                    </m:r>
                  </m:oMath>
                </a14:m>
                <a:r>
                  <a:rPr lang="en-US" sz="2400" dirty="0">
                    <a:latin typeface="Arial" charset="0"/>
                    <a:ea typeface="Calibri" pitchFamily="34" charset="0"/>
                    <a:cs typeface="Times New Roman" pitchFamily="18" charset="0"/>
                    <a:sym typeface="Symbol" pitchFamily="18" charset="2"/>
                  </a:rPr>
                  <a:t>	(</a:t>
                </a:r>
                <a:r>
                  <a:rPr lang="en-US" sz="2400" dirty="0">
                    <a:solidFill>
                      <a:schemeClr val="hlink"/>
                    </a:solidFill>
                    <a:latin typeface="Arial" charset="0"/>
                    <a:ea typeface="Calibri" pitchFamily="34" charset="0"/>
                    <a:cs typeface="Times New Roman" pitchFamily="18" charset="0"/>
                    <a:sym typeface="Symbol" pitchFamily="18" charset="2"/>
                  </a:rPr>
                  <a:t>Force – action at a distance</a:t>
                </a:r>
                <a:r>
                  <a:rPr lang="en-US" sz="2400" dirty="0">
                    <a:latin typeface="Arial" charset="0"/>
                    <a:ea typeface="Calibri" pitchFamily="34" charset="0"/>
                    <a:cs typeface="Times New Roman" pitchFamily="18" charset="0"/>
                    <a:sym typeface="Symbol" pitchFamily="18" charset="2"/>
                  </a:rPr>
                  <a:t>)</a:t>
                </a:r>
              </a:p>
              <a:p>
                <a:pPr>
                  <a:spcBef>
                    <a:spcPts val="0"/>
                  </a:spcBef>
                </a:pPr>
                <a:r>
                  <a:rPr lang="en-US" sz="2400" dirty="0">
                    <a:latin typeface="Arial" charset="0"/>
                    <a:ea typeface="Calibri" pitchFamily="34" charset="0"/>
                    <a:cs typeface="Times New Roman" pitchFamily="18" charset="0"/>
                    <a:sym typeface="Symbol" pitchFamily="18" charset="2"/>
                  </a:rPr>
                  <a:t>with the gravitational field formula</a:t>
                </a:r>
              </a:p>
              <a:p>
                <a:pPr>
                  <a:spcBef>
                    <a:spcPct val="20000"/>
                  </a:spcBef>
                </a:pPr>
                <a:r>
                  <a:rPr lang="en-US" sz="2400" i="1" dirty="0">
                    <a:solidFill>
                      <a:srgbClr val="000000"/>
                    </a:solidFill>
                    <a:latin typeface="Arial" charset="0"/>
                    <a:ea typeface="Calibri" pitchFamily="34" charset="0"/>
                    <a:cs typeface="Times New Roman" pitchFamily="18" charset="0"/>
                  </a:rPr>
                  <a:t>      </a:t>
                </a:r>
                <a14:m>
                  <m:oMath xmlns:m="http://schemas.openxmlformats.org/officeDocument/2006/math">
                    <m:r>
                      <a:rPr lang="en-US" sz="1800" i="1" dirty="0" smtClean="0">
                        <a:solidFill>
                          <a:srgbClr val="000000"/>
                        </a:solidFill>
                        <a:latin typeface="Cambria Math" panose="02040503050406030204" pitchFamily="18" charset="0"/>
                        <a:ea typeface="Calibri" pitchFamily="34" charset="0"/>
                        <a:cs typeface="Times New Roman" pitchFamily="18" charset="0"/>
                      </a:rPr>
                      <m:t>𝑔</m:t>
                    </m:r>
                    <m:r>
                      <a:rPr lang="en-US" sz="1800" i="1" dirty="0" smtClean="0">
                        <a:solidFill>
                          <a:srgbClr val="000000"/>
                        </a:solidFill>
                        <a:latin typeface="Cambria Math" panose="02040503050406030204" pitchFamily="18" charset="0"/>
                        <a:ea typeface="Calibri" pitchFamily="34" charset="0"/>
                        <a:cs typeface="Times New Roman" pitchFamily="18" charset="0"/>
                      </a:rPr>
                      <m:t>=</m:t>
                    </m:r>
                    <m:f>
                      <m:fPr>
                        <m:ctrlPr>
                          <a:rPr lang="en-US" sz="1800" i="1" dirty="0">
                            <a:latin typeface="Cambria Math" panose="02040503050406030204" pitchFamily="18" charset="0"/>
                            <a:ea typeface="Calibri" pitchFamily="34" charset="0"/>
                            <a:cs typeface="Times New Roman" pitchFamily="18" charset="0"/>
                            <a:sym typeface="Symbol" pitchFamily="18" charset="2"/>
                          </a:rPr>
                        </m:ctrlPr>
                      </m:fPr>
                      <m:num>
                        <m:r>
                          <a:rPr lang="en-US" sz="1800" i="1" dirty="0">
                            <a:latin typeface="Cambria Math" panose="02040503050406030204" pitchFamily="18" charset="0"/>
                            <a:ea typeface="Calibri" pitchFamily="34" charset="0"/>
                            <a:cs typeface="Times New Roman" pitchFamily="18" charset="0"/>
                            <a:sym typeface="Symbol" pitchFamily="18" charset="2"/>
                          </a:rPr>
                          <m:t>𝐺𝑀</m:t>
                        </m:r>
                      </m:num>
                      <m:den>
                        <m:sSup>
                          <m:sSupPr>
                            <m:ctrlPr>
                              <a:rPr lang="en-US" sz="1800" b="0" i="1" dirty="0" smtClean="0">
                                <a:latin typeface="Cambria Math" panose="02040503050406030204" pitchFamily="18" charset="0"/>
                                <a:ea typeface="Calibri" pitchFamily="34" charset="0"/>
                                <a:cs typeface="Times New Roman" pitchFamily="18" charset="0"/>
                                <a:sym typeface="Symbol" pitchFamily="18" charset="2"/>
                              </a:rPr>
                            </m:ctrlPr>
                          </m:sSupPr>
                          <m:e>
                            <m:r>
                              <a:rPr lang="en-US" sz="1800" i="1" dirty="0">
                                <a:latin typeface="Cambria Math" panose="02040503050406030204" pitchFamily="18" charset="0"/>
                                <a:ea typeface="Calibri" pitchFamily="34" charset="0"/>
                                <a:cs typeface="Times New Roman" pitchFamily="18" charset="0"/>
                                <a:sym typeface="Symbol" pitchFamily="18" charset="2"/>
                              </a:rPr>
                              <m:t>𝑟</m:t>
                            </m:r>
                          </m:e>
                          <m:sup>
                            <m:r>
                              <a:rPr lang="en-US" sz="1800" b="0" i="1" dirty="0" smtClean="0">
                                <a:latin typeface="Cambria Math" panose="02040503050406030204" pitchFamily="18" charset="0"/>
                                <a:ea typeface="Calibri" pitchFamily="34" charset="0"/>
                                <a:cs typeface="Times New Roman" pitchFamily="18" charset="0"/>
                                <a:sym typeface="Symbol" pitchFamily="18" charset="2"/>
                              </a:rPr>
                              <m:t>2</m:t>
                            </m:r>
                          </m:sup>
                        </m:sSup>
                      </m:den>
                    </m:f>
                    <m:r>
                      <a:rPr lang="en-US" sz="1800" i="1" dirty="0">
                        <a:latin typeface="Cambria Math" panose="02040503050406030204" pitchFamily="18" charset="0"/>
                        <a:ea typeface="Calibri" pitchFamily="34" charset="0"/>
                        <a:cs typeface="Times New Roman" pitchFamily="18" charset="0"/>
                        <a:sym typeface="Symbol" pitchFamily="18" charset="2"/>
                      </a:rPr>
                      <m:t> </m:t>
                    </m:r>
                  </m:oMath>
                </a14:m>
                <a:r>
                  <a:rPr lang="en-US" sz="2400" dirty="0">
                    <a:latin typeface="Arial" charset="0"/>
                    <a:ea typeface="Calibri" pitchFamily="34" charset="0"/>
                    <a:cs typeface="Times New Roman" pitchFamily="18" charset="0"/>
                    <a:sym typeface="Symbol" pitchFamily="18" charset="2"/>
                  </a:rPr>
                  <a:t>	(</a:t>
                </a:r>
                <a:r>
                  <a:rPr lang="en-US" sz="2400" dirty="0">
                    <a:solidFill>
                      <a:schemeClr val="hlink"/>
                    </a:solidFill>
                    <a:latin typeface="Arial" charset="0"/>
                    <a:ea typeface="Calibri" pitchFamily="34" charset="0"/>
                    <a:cs typeface="Times New Roman" pitchFamily="18" charset="0"/>
                    <a:sym typeface="Symbol" pitchFamily="18" charset="2"/>
                  </a:rPr>
                  <a:t>Field – local curvature of space</a:t>
                </a:r>
                <a:r>
                  <a:rPr lang="en-US" sz="2400" dirty="0">
                    <a:latin typeface="Arial" charset="0"/>
                    <a:ea typeface="Calibri" pitchFamily="34" charset="0"/>
                    <a:cs typeface="Times New Roman" pitchFamily="18" charset="0"/>
                    <a:sym typeface="Symbol" pitchFamily="18" charset="2"/>
                  </a:rPr>
                  <a:t>)</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Note that the </a:t>
                </a:r>
                <a:r>
                  <a:rPr lang="en-US" sz="2400" dirty="0" smtClean="0">
                    <a:solidFill>
                      <a:srgbClr val="000000"/>
                    </a:solidFill>
                    <a:latin typeface="Arial" charset="0"/>
                    <a:ea typeface="Calibri" pitchFamily="34" charset="0"/>
                    <a:cs typeface="Times New Roman" pitchFamily="18" charset="0"/>
                  </a:rPr>
                  <a:t>_________________________, </a:t>
                </a:r>
                <a:r>
                  <a:rPr lang="en-US" sz="2400" dirty="0">
                    <a:solidFill>
                      <a:srgbClr val="000000"/>
                    </a:solidFill>
                    <a:latin typeface="Arial" charset="0"/>
                    <a:ea typeface="Calibri" pitchFamily="34" charset="0"/>
                    <a:cs typeface="Times New Roman" pitchFamily="18" charset="0"/>
                  </a:rPr>
                  <a:t>and the force is the result of </a:t>
                </a:r>
                <a:r>
                  <a:rPr lang="en-US" sz="2400" dirty="0" smtClean="0">
                    <a:solidFill>
                      <a:srgbClr val="000000"/>
                    </a:solidFill>
                    <a:latin typeface="Arial" charset="0"/>
                    <a:ea typeface="Calibri" pitchFamily="34" charset="0"/>
                    <a:cs typeface="Times New Roman" pitchFamily="18" charset="0"/>
                  </a:rPr>
                  <a:t>____________________________. </a:t>
                </a:r>
                <a:endParaRPr lang="en-US" sz="2400" dirty="0">
                  <a:latin typeface="Arial" charset="0"/>
                  <a:ea typeface="Calibri" pitchFamily="34" charset="0"/>
                  <a:cs typeface="Times New Roman" pitchFamily="18" charset="0"/>
                  <a:sym typeface="Symbol" pitchFamily="18" charset="2"/>
                </a:endParaRPr>
              </a:p>
              <a:p>
                <a:pPr>
                  <a:spcBef>
                    <a:spcPct val="20000"/>
                  </a:spcBef>
                  <a:buFont typeface="Symbol" pitchFamily="18" charset="2"/>
                  <a:buChar char="·"/>
                </a:pPr>
                <a:r>
                  <a:rPr lang="en-US" sz="2400" dirty="0">
                    <a:latin typeface="Arial" charset="0"/>
                    <a:ea typeface="Calibri" pitchFamily="34" charset="0"/>
                    <a:cs typeface="Times New Roman" pitchFamily="18" charset="0"/>
                    <a:sym typeface="Symbol" pitchFamily="18" charset="2"/>
                  </a:rPr>
                  <a:t>Note that the </a:t>
                </a:r>
                <a:r>
                  <a:rPr lang="en-US" sz="2400" dirty="0" smtClean="0">
                    <a:latin typeface="Arial" charset="0"/>
                    <a:ea typeface="Calibri" pitchFamily="34" charset="0"/>
                    <a:cs typeface="Times New Roman" pitchFamily="18" charset="0"/>
                    <a:sym typeface="Symbol" pitchFamily="18" charset="2"/>
                  </a:rPr>
                  <a:t>_________________________– </a:t>
                </a:r>
                <a:r>
                  <a:rPr lang="en-US" sz="2400" dirty="0">
                    <a:latin typeface="Arial" charset="0"/>
                    <a:ea typeface="Calibri" pitchFamily="34" charset="0"/>
                    <a:cs typeface="Times New Roman" pitchFamily="18" charset="0"/>
                    <a:sym typeface="Symbol" pitchFamily="18" charset="2"/>
                  </a:rPr>
                  <a:t>namely </a:t>
                </a:r>
                <a:r>
                  <a:rPr lang="en-US" sz="2400" dirty="0" smtClean="0">
                    <a:latin typeface="Arial" charset="0"/>
                    <a:ea typeface="Calibri" pitchFamily="34" charset="0"/>
                    <a:cs typeface="Times New Roman" pitchFamily="18" charset="0"/>
                    <a:sym typeface="Symbol" pitchFamily="18" charset="2"/>
                  </a:rPr>
                  <a:t>_____________________________________________________________________________________.</a:t>
                </a:r>
                <a:endParaRPr lang="en-US" sz="2400" dirty="0">
                  <a:solidFill>
                    <a:srgbClr val="000000"/>
                  </a:solidFill>
                  <a:latin typeface="Arial" charset="0"/>
                  <a:ea typeface="Calibri" pitchFamily="34" charset="0"/>
                  <a:cs typeface="Times New Roman" pitchFamily="18" charset="0"/>
                </a:endParaRPr>
              </a:p>
              <a:p>
                <a:pPr>
                  <a:spcBef>
                    <a:spcPct val="20000"/>
                  </a:spcBef>
                  <a:buFont typeface="Symbol" pitchFamily="18" charset="2"/>
                  <a:buChar char="·"/>
                </a:pPr>
                <a:r>
                  <a:rPr lang="en-US" sz="2400" dirty="0">
                    <a:solidFill>
                      <a:srgbClr val="000000"/>
                    </a:solidFill>
                    <a:latin typeface="Arial" charset="0"/>
                    <a:ea typeface="Calibri" pitchFamily="34" charset="0"/>
                    <a:cs typeface="Times New Roman" pitchFamily="18" charset="0"/>
                  </a:rPr>
                  <a:t>The field view of the universe (</a:t>
                </a:r>
                <a:r>
                  <a:rPr lang="en-US" sz="2400" dirty="0">
                    <a:solidFill>
                      <a:schemeClr val="hlink"/>
                    </a:solidFill>
                    <a:latin typeface="Arial" charset="0"/>
                    <a:ea typeface="Calibri" pitchFamily="34" charset="0"/>
                    <a:cs typeface="Times New Roman" pitchFamily="18" charset="0"/>
                  </a:rPr>
                  <a:t>spatial disruption by a single mass</a:t>
                </a:r>
                <a:r>
                  <a:rPr lang="en-US" sz="2400" dirty="0">
                    <a:solidFill>
                      <a:srgbClr val="000000"/>
                    </a:solidFill>
                    <a:latin typeface="Arial" charset="0"/>
                    <a:ea typeface="Calibri" pitchFamily="34" charset="0"/>
                    <a:cs typeface="Times New Roman" pitchFamily="18" charset="0"/>
                  </a:rPr>
                  <a:t>) is currently preferred over the force view (</a:t>
                </a:r>
                <a:r>
                  <a:rPr lang="en-US" sz="2400" dirty="0">
                    <a:solidFill>
                      <a:schemeClr val="hlink"/>
                    </a:solidFill>
                    <a:latin typeface="Arial" charset="0"/>
                    <a:ea typeface="Calibri" pitchFamily="34" charset="0"/>
                    <a:cs typeface="Times New Roman" pitchFamily="18" charset="0"/>
                  </a:rPr>
                  <a:t>action at a distance</a:t>
                </a:r>
                <a:r>
                  <a:rPr lang="en-US" sz="2400" dirty="0" smtClean="0">
                    <a:solidFill>
                      <a:srgbClr val="000000"/>
                    </a:solidFill>
                    <a:latin typeface="Arial" charset="0"/>
                    <a:ea typeface="Calibri" pitchFamily="34" charset="0"/>
                    <a:cs typeface="Times New Roman" pitchFamily="18" charset="0"/>
                  </a:rPr>
                  <a:t>) but we will not get into this topic</a:t>
                </a:r>
                <a:endParaRPr lang="en-US" sz="2400" dirty="0">
                  <a:solidFill>
                    <a:srgbClr val="000000"/>
                  </a:solidFill>
                  <a:latin typeface="Arial" charset="0"/>
                  <a:ea typeface="Calibri" pitchFamily="34" charset="0"/>
                  <a:cs typeface="Times New Roman" pitchFamily="18" charset="0"/>
                </a:endParaRPr>
              </a:p>
            </p:txBody>
          </p:sp>
        </mc:Choice>
        <mc:Fallback>
          <p:sp>
            <p:nvSpPr>
              <p:cNvPr id="812034" name="Rectangle 2"/>
              <p:cNvSpPr>
                <a:spLocks noRot="1" noChangeAspect="1" noMove="1" noResize="1" noEditPoints="1" noAdjustHandles="1" noChangeArrowheads="1" noChangeShapeType="1" noTextEdit="1"/>
              </p:cNvSpPr>
              <p:nvPr/>
            </p:nvSpPr>
            <p:spPr bwMode="auto">
              <a:xfrm>
                <a:off x="685800" y="1549400"/>
                <a:ext cx="7772400" cy="5308600"/>
              </a:xfrm>
              <a:prstGeom prst="rect">
                <a:avLst/>
              </a:prstGeom>
              <a:blipFill>
                <a:blip r:embed="rId5"/>
                <a:stretch>
                  <a:fillRect l="-1255" t="-1033" r="-2039" b="-2641"/>
                </a:stretch>
              </a:blipFill>
              <a:ln w="9525">
                <a:noFill/>
                <a:miter lim="800000"/>
                <a:headEnd/>
                <a:tailEnd/>
              </a:ln>
            </p:spPr>
            <p:txBody>
              <a:bodyPr/>
              <a:lstStyle/>
              <a:p>
                <a:r>
                  <a:rPr lang="en-US">
                    <a:noFill/>
                  </a:rPr>
                  <a:t> </a:t>
                </a:r>
              </a:p>
            </p:txBody>
          </p:sp>
        </mc:Fallback>
      </mc:AlternateContent>
      <p:sp>
        <p:nvSpPr>
          <p:cNvPr id="1945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2034">
                                            <p:txEl>
                                              <p:pRg st="0" end="0"/>
                                            </p:txEl>
                                          </p:spTgt>
                                        </p:tgtEl>
                                        <p:attrNameLst>
                                          <p:attrName>style.visibility</p:attrName>
                                        </p:attrNameLst>
                                      </p:cBhvr>
                                      <p:to>
                                        <p:strVal val="visible"/>
                                      </p:to>
                                    </p:set>
                                    <p:anim calcmode="lin" valueType="num">
                                      <p:cBhvr additive="base">
                                        <p:cTn id="7" dur="500" fill="hold"/>
                                        <p:tgtEl>
                                          <p:spTgt spid="8120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20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2034">
                                            <p:txEl>
                                              <p:pRg st="1" end="1"/>
                                            </p:txEl>
                                          </p:spTgt>
                                        </p:tgtEl>
                                        <p:attrNameLst>
                                          <p:attrName>style.visibility</p:attrName>
                                        </p:attrNameLst>
                                      </p:cBhvr>
                                      <p:to>
                                        <p:strVal val="visible"/>
                                      </p:to>
                                    </p:set>
                                    <p:anim calcmode="lin" valueType="num">
                                      <p:cBhvr additive="base">
                                        <p:cTn id="13" dur="500" fill="hold"/>
                                        <p:tgtEl>
                                          <p:spTgt spid="8120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20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2034">
                                            <p:txEl>
                                              <p:pRg st="2" end="2"/>
                                            </p:txEl>
                                          </p:spTgt>
                                        </p:tgtEl>
                                        <p:attrNameLst>
                                          <p:attrName>style.visibility</p:attrName>
                                        </p:attrNameLst>
                                      </p:cBhvr>
                                      <p:to>
                                        <p:strVal val="visible"/>
                                      </p:to>
                                    </p:set>
                                    <p:anim calcmode="lin" valueType="num">
                                      <p:cBhvr additive="base">
                                        <p:cTn id="19" dur="500" fill="hold"/>
                                        <p:tgtEl>
                                          <p:spTgt spid="8120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20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2034">
                                            <p:txEl>
                                              <p:pRg st="3" end="3"/>
                                            </p:txEl>
                                          </p:spTgt>
                                        </p:tgtEl>
                                        <p:attrNameLst>
                                          <p:attrName>style.visibility</p:attrName>
                                        </p:attrNameLst>
                                      </p:cBhvr>
                                      <p:to>
                                        <p:strVal val="visible"/>
                                      </p:to>
                                    </p:set>
                                    <p:anim calcmode="lin" valueType="num">
                                      <p:cBhvr additive="base">
                                        <p:cTn id="25" dur="500" fill="hold"/>
                                        <p:tgtEl>
                                          <p:spTgt spid="81203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20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2034">
                                            <p:txEl>
                                              <p:pRg st="4" end="4"/>
                                            </p:txEl>
                                          </p:spTgt>
                                        </p:tgtEl>
                                        <p:attrNameLst>
                                          <p:attrName>style.visibility</p:attrName>
                                        </p:attrNameLst>
                                      </p:cBhvr>
                                      <p:to>
                                        <p:strVal val="visible"/>
                                      </p:to>
                                    </p:set>
                                    <p:anim calcmode="lin" valueType="num">
                                      <p:cBhvr additive="base">
                                        <p:cTn id="31" dur="500" fill="hold"/>
                                        <p:tgtEl>
                                          <p:spTgt spid="81203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20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2034">
                                            <p:txEl>
                                              <p:pRg st="5" end="5"/>
                                            </p:txEl>
                                          </p:spTgt>
                                        </p:tgtEl>
                                        <p:attrNameLst>
                                          <p:attrName>style.visibility</p:attrName>
                                        </p:attrNameLst>
                                      </p:cBhvr>
                                      <p:to>
                                        <p:strVal val="visible"/>
                                      </p:to>
                                    </p:set>
                                    <p:anim calcmode="lin" valueType="num">
                                      <p:cBhvr additive="base">
                                        <p:cTn id="37" dur="500" fill="hold"/>
                                        <p:tgtEl>
                                          <p:spTgt spid="81203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20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12034">
                                            <p:txEl>
                                              <p:pRg st="6" end="6"/>
                                            </p:txEl>
                                          </p:spTgt>
                                        </p:tgtEl>
                                        <p:attrNameLst>
                                          <p:attrName>style.visibility</p:attrName>
                                        </p:attrNameLst>
                                      </p:cBhvr>
                                      <p:to>
                                        <p:strVal val="visible"/>
                                      </p:to>
                                    </p:set>
                                    <p:anim calcmode="lin" valueType="num">
                                      <p:cBhvr additive="base">
                                        <p:cTn id="43" dur="500" fill="hold"/>
                                        <p:tgtEl>
                                          <p:spTgt spid="81203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203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12034">
                                            <p:txEl>
                                              <p:pRg st="7" end="7"/>
                                            </p:txEl>
                                          </p:spTgt>
                                        </p:tgtEl>
                                        <p:attrNameLst>
                                          <p:attrName>style.visibility</p:attrName>
                                        </p:attrNameLst>
                                      </p:cBhvr>
                                      <p:to>
                                        <p:strVal val="visible"/>
                                      </p:to>
                                    </p:set>
                                    <p:anim calcmode="lin" valueType="num">
                                      <p:cBhvr additive="base">
                                        <p:cTn id="49" dur="500" fill="hold"/>
                                        <p:tgtEl>
                                          <p:spTgt spid="81203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1203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9" name="Rectangle 7"/>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Gravitational field strength</a:t>
            </a:r>
            <a:r>
              <a:rPr lang="en-US" sz="2400" i="1" dirty="0">
                <a:solidFill>
                  <a:srgbClr val="000000"/>
                </a:solidFill>
                <a:latin typeface="Arial" charset="0"/>
                <a:ea typeface="Calibri" pitchFamily="34" charset="0"/>
                <a:cs typeface="Arial" charset="0"/>
              </a:rPr>
              <a:t> </a:t>
            </a:r>
            <a:r>
              <a:rPr lang="en-US" sz="2400" dirty="0">
                <a:solidFill>
                  <a:srgbClr val="000000"/>
                </a:solidFill>
                <a:latin typeface="Arial" charset="0"/>
                <a:ea typeface="Calibri" pitchFamily="34" charset="0"/>
                <a:cs typeface="Times New Roman" pitchFamily="18" charset="0"/>
              </a:rPr>
              <a:t>	</a:t>
            </a: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Consider the gravitational field of </a:t>
            </a: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the sun. If we consider the field lines</a:t>
            </a: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to represent gravitational field strength,</a:t>
            </a:r>
          </a:p>
          <a:p>
            <a:pPr>
              <a:spcBef>
                <a:spcPct val="20000"/>
              </a:spcBef>
            </a:pPr>
            <a:r>
              <a:rPr lang="en-US" sz="2400" dirty="0" smtClean="0">
                <a:solidFill>
                  <a:srgbClr val="000000"/>
                </a:solidFill>
                <a:latin typeface="Arial" charset="0"/>
                <a:ea typeface="Calibri" pitchFamily="34" charset="0"/>
                <a:cs typeface="Times New Roman" pitchFamily="18" charset="0"/>
              </a:rPr>
              <a:t>our sketch of </a:t>
            </a:r>
            <a:r>
              <a:rPr lang="en-US" sz="2400" dirty="0">
                <a:solidFill>
                  <a:srgbClr val="000000"/>
                </a:solidFill>
                <a:latin typeface="Arial" charset="0"/>
                <a:ea typeface="Calibri" pitchFamily="34" charset="0"/>
                <a:cs typeface="Times New Roman" pitchFamily="18" charset="0"/>
              </a:rPr>
              <a:t>the gravitational field is </a:t>
            </a:r>
            <a:endParaRPr lang="en-US" sz="2400" dirty="0" smtClean="0">
              <a:solidFill>
                <a:srgbClr val="000000"/>
              </a:solidFill>
              <a:latin typeface="Arial" charset="0"/>
              <a:ea typeface="Calibri" pitchFamily="34" charset="0"/>
              <a:cs typeface="Times New Roman" pitchFamily="18" charset="0"/>
            </a:endParaRPr>
          </a:p>
          <a:p>
            <a:pPr>
              <a:spcBef>
                <a:spcPct val="20000"/>
              </a:spcBef>
            </a:pPr>
            <a:r>
              <a:rPr lang="en-US" sz="2400" dirty="0" smtClean="0">
                <a:solidFill>
                  <a:srgbClr val="000000"/>
                </a:solidFill>
                <a:latin typeface="Arial" charset="0"/>
                <a:ea typeface="Calibri" pitchFamily="34" charset="0"/>
                <a:cs typeface="Times New Roman" pitchFamily="18" charset="0"/>
              </a:rPr>
              <a:t>vastly simplified</a:t>
            </a:r>
            <a:r>
              <a:rPr lang="en-US" sz="2400" dirty="0">
                <a:solidFill>
                  <a:srgbClr val="000000"/>
                </a:solidFill>
                <a:latin typeface="Arial" charset="0"/>
                <a:ea typeface="Calibri" pitchFamily="34" charset="0"/>
                <a:cs typeface="Times New Roman" pitchFamily="18" charset="0"/>
              </a:rPr>
              <a:t>:</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In fact, we don’t even have to draw                                 the sun – the arrows are sufficient to                             denote its presence.</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To simplify field drawings even                                   more, we take the convention of                                drawing “field lines” as a single                                     arrow.</a:t>
            </a:r>
          </a:p>
        </p:txBody>
      </p:sp>
      <p:sp>
        <p:nvSpPr>
          <p:cNvPr id="26627" name="Rectangle 8"/>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7399">
                                            <p:txEl>
                                              <p:pRg st="1" end="1"/>
                                            </p:txEl>
                                          </p:spTgt>
                                        </p:tgtEl>
                                        <p:attrNameLst>
                                          <p:attrName>style.visibility</p:attrName>
                                        </p:attrNameLst>
                                      </p:cBhvr>
                                      <p:to>
                                        <p:strVal val="visible"/>
                                      </p:to>
                                    </p:set>
                                    <p:anim calcmode="lin" valueType="num">
                                      <p:cBhvr additive="base">
                                        <p:cTn id="7" dur="500" fill="hold"/>
                                        <p:tgtEl>
                                          <p:spTgt spid="8273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73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27399">
                                            <p:txEl>
                                              <p:pRg st="2" end="2"/>
                                            </p:txEl>
                                          </p:spTgt>
                                        </p:tgtEl>
                                        <p:attrNameLst>
                                          <p:attrName>style.visibility</p:attrName>
                                        </p:attrNameLst>
                                      </p:cBhvr>
                                      <p:to>
                                        <p:strVal val="visible"/>
                                      </p:to>
                                    </p:set>
                                    <p:anim calcmode="lin" valueType="num">
                                      <p:cBhvr additive="base">
                                        <p:cTn id="13" dur="500" fill="hold"/>
                                        <p:tgtEl>
                                          <p:spTgt spid="8273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739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27399">
                                            <p:txEl>
                                              <p:pRg st="3" end="3"/>
                                            </p:txEl>
                                          </p:spTgt>
                                        </p:tgtEl>
                                        <p:attrNameLst>
                                          <p:attrName>style.visibility</p:attrName>
                                        </p:attrNameLst>
                                      </p:cBhvr>
                                      <p:to>
                                        <p:strVal val="visible"/>
                                      </p:to>
                                    </p:set>
                                    <p:anim calcmode="lin" valueType="num">
                                      <p:cBhvr additive="base">
                                        <p:cTn id="19" dur="500" fill="hold"/>
                                        <p:tgtEl>
                                          <p:spTgt spid="8273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739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27399">
                                            <p:txEl>
                                              <p:pRg st="4" end="4"/>
                                            </p:txEl>
                                          </p:spTgt>
                                        </p:tgtEl>
                                        <p:attrNameLst>
                                          <p:attrName>style.visibility</p:attrName>
                                        </p:attrNameLst>
                                      </p:cBhvr>
                                      <p:to>
                                        <p:strVal val="visible"/>
                                      </p:to>
                                    </p:set>
                                    <p:anim calcmode="lin" valueType="num">
                                      <p:cBhvr additive="base">
                                        <p:cTn id="25" dur="500" fill="hold"/>
                                        <p:tgtEl>
                                          <p:spTgt spid="8273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739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27399">
                                            <p:txEl>
                                              <p:pRg st="5" end="5"/>
                                            </p:txEl>
                                          </p:spTgt>
                                        </p:tgtEl>
                                        <p:attrNameLst>
                                          <p:attrName>style.visibility</p:attrName>
                                        </p:attrNameLst>
                                      </p:cBhvr>
                                      <p:to>
                                        <p:strVal val="visible"/>
                                      </p:to>
                                    </p:set>
                                    <p:anim calcmode="lin" valueType="num">
                                      <p:cBhvr additive="base">
                                        <p:cTn id="31" dur="500" fill="hold"/>
                                        <p:tgtEl>
                                          <p:spTgt spid="82739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2739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27399">
                                            <p:txEl>
                                              <p:pRg st="6" end="6"/>
                                            </p:txEl>
                                          </p:spTgt>
                                        </p:tgtEl>
                                        <p:attrNameLst>
                                          <p:attrName>style.visibility</p:attrName>
                                        </p:attrNameLst>
                                      </p:cBhvr>
                                      <p:to>
                                        <p:strVal val="visible"/>
                                      </p:to>
                                    </p:set>
                                    <p:anim calcmode="lin" valueType="num">
                                      <p:cBhvr additive="base">
                                        <p:cTn id="37" dur="500" fill="hold"/>
                                        <p:tgtEl>
                                          <p:spTgt spid="82739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2739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27399">
                                            <p:txEl>
                                              <p:pRg st="7" end="7"/>
                                            </p:txEl>
                                          </p:spTgt>
                                        </p:tgtEl>
                                        <p:attrNameLst>
                                          <p:attrName>style.visibility</p:attrName>
                                        </p:attrNameLst>
                                      </p:cBhvr>
                                      <p:to>
                                        <p:strVal val="visible"/>
                                      </p:to>
                                    </p:set>
                                    <p:anim calcmode="lin" valueType="num">
                                      <p:cBhvr additive="base">
                                        <p:cTn id="43" dur="500" fill="hold"/>
                                        <p:tgtEl>
                                          <p:spTgt spid="82739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2739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Gravitational field strength</a:t>
            </a:r>
            <a:r>
              <a:rPr lang="en-US" sz="2400" i="1" dirty="0">
                <a:solidFill>
                  <a:srgbClr val="000000"/>
                </a:solidFill>
                <a:latin typeface="Arial" charset="0"/>
                <a:ea typeface="Calibri" pitchFamily="34" charset="0"/>
                <a:cs typeface="Arial" charset="0"/>
              </a:rPr>
              <a:t> </a:t>
            </a:r>
            <a:r>
              <a:rPr lang="en-US" sz="2400" dirty="0">
                <a:solidFill>
                  <a:srgbClr val="000000"/>
                </a:solidFill>
                <a:latin typeface="Arial" charset="0"/>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In the first sketch the </a:t>
            </a:r>
            <a:r>
              <a:rPr lang="en-US" sz="2400" dirty="0" smtClean="0">
                <a:solidFill>
                  <a:srgbClr val="000000"/>
                </a:solidFill>
                <a:latin typeface="Arial" charset="0"/>
                <a:ea typeface="Calibri" pitchFamily="34" charset="0"/>
                <a:cs typeface="Times New Roman" pitchFamily="18" charset="0"/>
              </a:rPr>
              <a:t>________________                          </a:t>
            </a:r>
            <a:r>
              <a:rPr lang="en-US" sz="2400" dirty="0">
                <a:solidFill>
                  <a:srgbClr val="000000"/>
                </a:solidFill>
                <a:latin typeface="Arial" charset="0"/>
                <a:ea typeface="Calibri" pitchFamily="34" charset="0"/>
                <a:cs typeface="Times New Roman" pitchFamily="18" charset="0"/>
              </a:rPr>
              <a:t>at a point is determined by the </a:t>
            </a:r>
            <a:r>
              <a:rPr lang="en-US" sz="2400" dirty="0" smtClean="0">
                <a:solidFill>
                  <a:srgbClr val="000000"/>
                </a:solidFill>
                <a:latin typeface="Arial" charset="0"/>
                <a:ea typeface="Calibri" pitchFamily="34" charset="0"/>
                <a:cs typeface="Times New Roman" pitchFamily="18" charset="0"/>
              </a:rPr>
              <a:t>_________                      _________________________________.</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second sketch has </a:t>
            </a:r>
            <a:r>
              <a:rPr lang="en-US" sz="2400" u="sng" dirty="0">
                <a:solidFill>
                  <a:srgbClr val="000000"/>
                </a:solidFill>
                <a:latin typeface="Arial" charset="0"/>
                <a:ea typeface="Calibri" pitchFamily="34" charset="0"/>
                <a:cs typeface="Times New Roman" pitchFamily="18" charset="0"/>
              </a:rPr>
              <a:t>single</a:t>
            </a:r>
            <a:r>
              <a:rPr lang="en-US" sz="2400" dirty="0">
                <a:solidFill>
                  <a:srgbClr val="000000"/>
                </a:solidFill>
                <a:latin typeface="Arial" charset="0"/>
                <a:ea typeface="Calibri" pitchFamily="34" charset="0"/>
                <a:cs typeface="Times New Roman" pitchFamily="18" charset="0"/>
              </a:rPr>
              <a:t> arrows, so                        how do we know how strong the field is                             at a particular point in the vicinity of a mass?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We simply look at the </a:t>
            </a:r>
            <a:r>
              <a:rPr lang="en-US" sz="2400" b="1" dirty="0" smtClean="0">
                <a:solidFill>
                  <a:srgbClr val="000000"/>
                </a:solidFill>
                <a:latin typeface="Arial" charset="0"/>
                <a:ea typeface="Calibri" pitchFamily="34" charset="0"/>
                <a:cs typeface="Times New Roman" pitchFamily="18" charset="0"/>
              </a:rPr>
              <a:t>____________</a:t>
            </a:r>
            <a:r>
              <a:rPr lang="en-US" sz="2400" dirty="0" smtClean="0">
                <a:solidFill>
                  <a:srgbClr val="000000"/>
                </a:solidFill>
                <a:latin typeface="Arial" charset="0"/>
                <a:ea typeface="Calibri" pitchFamily="34" charset="0"/>
                <a:cs typeface="Times New Roman" pitchFamily="18" charset="0"/>
              </a:rPr>
              <a:t> </a:t>
            </a:r>
            <a:r>
              <a:rPr lang="en-US" sz="2400" dirty="0">
                <a:solidFill>
                  <a:srgbClr val="000000"/>
                </a:solidFill>
                <a:latin typeface="Arial" charset="0"/>
                <a:ea typeface="Calibri" pitchFamily="34" charset="0"/>
                <a:cs typeface="Times New Roman" pitchFamily="18" charset="0"/>
              </a:rPr>
              <a:t>of the                    field lines. </a:t>
            </a:r>
            <a:r>
              <a:rPr lang="en-US" sz="2400" dirty="0" smtClean="0">
                <a:solidFill>
                  <a:schemeClr val="hlink"/>
                </a:solidFill>
                <a:latin typeface="Arial" charset="0"/>
                <a:ea typeface="Calibri" pitchFamily="34" charset="0"/>
                <a:cs typeface="Times New Roman" pitchFamily="18" charset="0"/>
              </a:rPr>
              <a:t>________________________                       _____________________________</a:t>
            </a:r>
            <a:r>
              <a:rPr lang="en-US" sz="2400" dirty="0" smtClean="0">
                <a:solidFill>
                  <a:srgbClr val="000000"/>
                </a:solidFill>
                <a:latin typeface="Arial" charset="0"/>
                <a:ea typeface="Calibri" pitchFamily="34" charset="0"/>
                <a:cs typeface="Times New Roman" pitchFamily="18" charset="0"/>
              </a:rPr>
              <a:t>.</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In the </a:t>
            </a:r>
            <a:r>
              <a:rPr lang="en-US" sz="2400" dirty="0">
                <a:solidFill>
                  <a:srgbClr val="FF0000"/>
                </a:solidFill>
                <a:latin typeface="Arial" charset="0"/>
                <a:ea typeface="Calibri" pitchFamily="34" charset="0"/>
                <a:cs typeface="Times New Roman" pitchFamily="18" charset="0"/>
              </a:rPr>
              <a:t>red region</a:t>
            </a:r>
            <a:r>
              <a:rPr lang="en-US" sz="2400" dirty="0">
                <a:solidFill>
                  <a:srgbClr val="000000"/>
                </a:solidFill>
                <a:latin typeface="Arial" charset="0"/>
                <a:ea typeface="Calibri" pitchFamily="34" charset="0"/>
                <a:cs typeface="Times New Roman" pitchFamily="18" charset="0"/>
              </a:rPr>
              <a:t> the field lines are closer               together than in the </a:t>
            </a:r>
            <a:r>
              <a:rPr lang="en-US" sz="2400" dirty="0">
                <a:solidFill>
                  <a:srgbClr val="008000"/>
                </a:solidFill>
                <a:latin typeface="Arial" charset="0"/>
                <a:ea typeface="Calibri" pitchFamily="34" charset="0"/>
                <a:cs typeface="Times New Roman" pitchFamily="18" charset="0"/>
              </a:rPr>
              <a:t>green region</a:t>
            </a:r>
            <a:r>
              <a:rPr lang="en-US" sz="2400" dirty="0">
                <a:solidFill>
                  <a:srgbClr val="000000"/>
                </a:solidFill>
                <a:latin typeface="Arial" charset="0"/>
                <a:ea typeface="Calibri" pitchFamily="34" charset="0"/>
                <a:cs typeface="Times New Roman" pitchFamily="18" charset="0"/>
              </a:rPr>
              <a:t>.</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Thus the </a:t>
            </a:r>
            <a:r>
              <a:rPr lang="en-US" sz="2400" dirty="0">
                <a:solidFill>
                  <a:srgbClr val="FF0000"/>
                </a:solidFill>
                <a:latin typeface="Arial" charset="0"/>
                <a:ea typeface="Calibri" pitchFamily="34" charset="0"/>
                <a:cs typeface="Times New Roman" pitchFamily="18" charset="0"/>
              </a:rPr>
              <a:t>red field</a:t>
            </a:r>
            <a:r>
              <a:rPr lang="en-US" sz="2400" dirty="0">
                <a:solidFill>
                  <a:srgbClr val="000000"/>
                </a:solidFill>
                <a:latin typeface="Arial" charset="0"/>
                <a:ea typeface="Calibri" pitchFamily="34" charset="0"/>
                <a:cs typeface="Times New Roman" pitchFamily="18" charset="0"/>
              </a:rPr>
              <a:t> is stronger than the </a:t>
            </a:r>
            <a:r>
              <a:rPr lang="en-US" sz="2400" dirty="0">
                <a:solidFill>
                  <a:srgbClr val="008000"/>
                </a:solidFill>
                <a:latin typeface="Arial" charset="0"/>
                <a:ea typeface="Calibri" pitchFamily="34" charset="0"/>
                <a:cs typeface="Times New Roman" pitchFamily="18" charset="0"/>
              </a:rPr>
              <a:t>green field</a:t>
            </a:r>
            <a:r>
              <a:rPr lang="en-US" sz="2400" dirty="0">
                <a:solidFill>
                  <a:srgbClr val="000000"/>
                </a:solidFill>
                <a:latin typeface="Arial" charset="0"/>
                <a:ea typeface="Calibri" pitchFamily="34" charset="0"/>
                <a:cs typeface="Times New Roman" pitchFamily="18" charset="0"/>
              </a:rPr>
              <a:t>.</a:t>
            </a:r>
          </a:p>
        </p:txBody>
      </p:sp>
      <p:sp>
        <p:nvSpPr>
          <p:cNvPr id="2765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 name="Group 42"/>
          <p:cNvGrpSpPr>
            <a:grpSpLocks/>
          </p:cNvGrpSpPr>
          <p:nvPr/>
        </p:nvGrpSpPr>
        <p:grpSpPr bwMode="auto">
          <a:xfrm>
            <a:off x="6643688" y="1755775"/>
            <a:ext cx="2043112" cy="2041525"/>
            <a:chOff x="3704" y="1127"/>
            <a:chExt cx="1287" cy="1286"/>
          </a:xfrm>
        </p:grpSpPr>
        <p:grpSp>
          <p:nvGrpSpPr>
            <p:cNvPr id="27669" name="Group 4"/>
            <p:cNvGrpSpPr>
              <a:grpSpLocks/>
            </p:cNvGrpSpPr>
            <p:nvPr/>
          </p:nvGrpSpPr>
          <p:grpSpPr bwMode="auto">
            <a:xfrm>
              <a:off x="4139" y="1567"/>
              <a:ext cx="421" cy="418"/>
              <a:chOff x="2171" y="2654"/>
              <a:chExt cx="421" cy="418"/>
            </a:xfrm>
          </p:grpSpPr>
          <p:sp>
            <p:nvSpPr>
              <p:cNvPr id="27686" name="Oval 5"/>
              <p:cNvSpPr>
                <a:spLocks noChangeArrowheads="1"/>
              </p:cNvSpPr>
              <p:nvPr/>
            </p:nvSpPr>
            <p:spPr bwMode="auto">
              <a:xfrm>
                <a:off x="2174" y="2654"/>
                <a:ext cx="418" cy="418"/>
              </a:xfrm>
              <a:prstGeom prst="ellipse">
                <a:avLst/>
              </a:prstGeom>
              <a:gradFill rotWithShape="1">
                <a:gsLst>
                  <a:gs pos="0">
                    <a:srgbClr val="767600"/>
                  </a:gs>
                  <a:gs pos="100000">
                    <a:srgbClr val="FFFF00"/>
                  </a:gs>
                </a:gsLst>
                <a:path path="shape">
                  <a:fillToRect l="50000" t="50000" r="50000" b="50000"/>
                </a:path>
              </a:gradFill>
              <a:ln w="9525">
                <a:solidFill>
                  <a:schemeClr val="tx1"/>
                </a:solidFill>
                <a:round/>
                <a:headEnd/>
                <a:tailEnd/>
              </a:ln>
            </p:spPr>
            <p:txBody>
              <a:bodyPr wrap="none" anchor="ctr"/>
              <a:lstStyle/>
              <a:p>
                <a:endParaRPr lang="en-US"/>
              </a:p>
            </p:txBody>
          </p:sp>
          <p:sp>
            <p:nvSpPr>
              <p:cNvPr id="27687" name="Text Box 6"/>
              <p:cNvSpPr txBox="1">
                <a:spLocks noChangeArrowheads="1"/>
              </p:cNvSpPr>
              <p:nvPr/>
            </p:nvSpPr>
            <p:spPr bwMode="auto">
              <a:xfrm>
                <a:off x="2171" y="2752"/>
                <a:ext cx="420" cy="231"/>
              </a:xfrm>
              <a:prstGeom prst="rect">
                <a:avLst/>
              </a:prstGeom>
              <a:noFill/>
              <a:ln w="9525">
                <a:noFill/>
                <a:miter lim="800000"/>
                <a:headEnd/>
                <a:tailEnd/>
              </a:ln>
            </p:spPr>
            <p:txBody>
              <a:bodyPr wrap="none">
                <a:spAutoFit/>
              </a:bodyPr>
              <a:lstStyle/>
              <a:p>
                <a:r>
                  <a:rPr lang="en-US" sz="1800">
                    <a:latin typeface="Arial" charset="0"/>
                  </a:rPr>
                  <a:t>SUN</a:t>
                </a:r>
              </a:p>
            </p:txBody>
          </p:sp>
        </p:grpSp>
        <p:sp>
          <p:nvSpPr>
            <p:cNvPr id="27670" name="Line 7"/>
            <p:cNvSpPr>
              <a:spLocks noChangeShapeType="1"/>
            </p:cNvSpPr>
            <p:nvPr/>
          </p:nvSpPr>
          <p:spPr bwMode="auto">
            <a:xfrm>
              <a:off x="4349" y="1322"/>
              <a:ext cx="0" cy="191"/>
            </a:xfrm>
            <a:prstGeom prst="line">
              <a:avLst/>
            </a:prstGeom>
            <a:noFill/>
            <a:ln w="28575">
              <a:solidFill>
                <a:schemeClr val="tx1"/>
              </a:solidFill>
              <a:round/>
              <a:headEnd/>
              <a:tailEnd type="triangle" w="med" len="med"/>
            </a:ln>
          </p:spPr>
          <p:txBody>
            <a:bodyPr/>
            <a:lstStyle/>
            <a:p>
              <a:endParaRPr lang="en-US"/>
            </a:p>
          </p:txBody>
        </p:sp>
        <p:sp>
          <p:nvSpPr>
            <p:cNvPr id="27671" name="Line 8"/>
            <p:cNvSpPr>
              <a:spLocks noChangeShapeType="1"/>
            </p:cNvSpPr>
            <p:nvPr/>
          </p:nvSpPr>
          <p:spPr bwMode="auto">
            <a:xfrm>
              <a:off x="4031" y="1446"/>
              <a:ext cx="128" cy="136"/>
            </a:xfrm>
            <a:prstGeom prst="line">
              <a:avLst/>
            </a:prstGeom>
            <a:noFill/>
            <a:ln w="28575">
              <a:solidFill>
                <a:schemeClr val="tx1"/>
              </a:solidFill>
              <a:round/>
              <a:headEnd/>
              <a:tailEnd type="triangle" w="med" len="med"/>
            </a:ln>
          </p:spPr>
          <p:txBody>
            <a:bodyPr/>
            <a:lstStyle/>
            <a:p>
              <a:endParaRPr lang="en-US"/>
            </a:p>
          </p:txBody>
        </p:sp>
        <p:sp>
          <p:nvSpPr>
            <p:cNvPr id="27672" name="Line 9"/>
            <p:cNvSpPr>
              <a:spLocks noChangeShapeType="1"/>
            </p:cNvSpPr>
            <p:nvPr/>
          </p:nvSpPr>
          <p:spPr bwMode="auto">
            <a:xfrm flipH="1">
              <a:off x="4536" y="1458"/>
              <a:ext cx="134" cy="136"/>
            </a:xfrm>
            <a:prstGeom prst="line">
              <a:avLst/>
            </a:prstGeom>
            <a:noFill/>
            <a:ln w="28575">
              <a:solidFill>
                <a:schemeClr val="tx1"/>
              </a:solidFill>
              <a:round/>
              <a:headEnd/>
              <a:tailEnd type="triangle" w="med" len="med"/>
            </a:ln>
          </p:spPr>
          <p:txBody>
            <a:bodyPr/>
            <a:lstStyle/>
            <a:p>
              <a:endParaRPr lang="en-US"/>
            </a:p>
          </p:txBody>
        </p:sp>
        <p:sp>
          <p:nvSpPr>
            <p:cNvPr id="27673" name="Line 10"/>
            <p:cNvSpPr>
              <a:spLocks noChangeShapeType="1"/>
            </p:cNvSpPr>
            <p:nvPr/>
          </p:nvSpPr>
          <p:spPr bwMode="auto">
            <a:xfrm>
              <a:off x="3899" y="1777"/>
              <a:ext cx="190" cy="0"/>
            </a:xfrm>
            <a:prstGeom prst="line">
              <a:avLst/>
            </a:prstGeom>
            <a:noFill/>
            <a:ln w="28575">
              <a:solidFill>
                <a:schemeClr val="tx1"/>
              </a:solidFill>
              <a:round/>
              <a:headEnd/>
              <a:tailEnd type="triangle" w="med" len="med"/>
            </a:ln>
          </p:spPr>
          <p:txBody>
            <a:bodyPr/>
            <a:lstStyle/>
            <a:p>
              <a:endParaRPr lang="en-US"/>
            </a:p>
          </p:txBody>
        </p:sp>
        <p:sp>
          <p:nvSpPr>
            <p:cNvPr id="27674" name="Line 11"/>
            <p:cNvSpPr>
              <a:spLocks noChangeShapeType="1"/>
            </p:cNvSpPr>
            <p:nvPr/>
          </p:nvSpPr>
          <p:spPr bwMode="auto">
            <a:xfrm flipV="1">
              <a:off x="4034" y="1959"/>
              <a:ext cx="133" cy="127"/>
            </a:xfrm>
            <a:prstGeom prst="line">
              <a:avLst/>
            </a:prstGeom>
            <a:noFill/>
            <a:ln w="28575">
              <a:solidFill>
                <a:schemeClr val="tx1"/>
              </a:solidFill>
              <a:round/>
              <a:headEnd/>
              <a:tailEnd type="triangle" w="med" len="med"/>
            </a:ln>
          </p:spPr>
          <p:txBody>
            <a:bodyPr/>
            <a:lstStyle/>
            <a:p>
              <a:endParaRPr lang="en-US"/>
            </a:p>
          </p:txBody>
        </p:sp>
        <p:sp>
          <p:nvSpPr>
            <p:cNvPr id="27675" name="Line 12"/>
            <p:cNvSpPr>
              <a:spLocks noChangeShapeType="1"/>
            </p:cNvSpPr>
            <p:nvPr/>
          </p:nvSpPr>
          <p:spPr bwMode="auto">
            <a:xfrm flipH="1">
              <a:off x="4610" y="1768"/>
              <a:ext cx="185" cy="0"/>
            </a:xfrm>
            <a:prstGeom prst="line">
              <a:avLst/>
            </a:prstGeom>
            <a:noFill/>
            <a:ln w="28575">
              <a:solidFill>
                <a:schemeClr val="tx1"/>
              </a:solidFill>
              <a:round/>
              <a:headEnd/>
              <a:tailEnd type="triangle" w="med" len="med"/>
            </a:ln>
          </p:spPr>
          <p:txBody>
            <a:bodyPr/>
            <a:lstStyle/>
            <a:p>
              <a:endParaRPr lang="en-US"/>
            </a:p>
          </p:txBody>
        </p:sp>
        <p:sp>
          <p:nvSpPr>
            <p:cNvPr id="27676" name="Line 13"/>
            <p:cNvSpPr>
              <a:spLocks noChangeShapeType="1"/>
            </p:cNvSpPr>
            <p:nvPr/>
          </p:nvSpPr>
          <p:spPr bwMode="auto">
            <a:xfrm flipH="1" flipV="1">
              <a:off x="4533" y="1948"/>
              <a:ext cx="135" cy="134"/>
            </a:xfrm>
            <a:prstGeom prst="line">
              <a:avLst/>
            </a:prstGeom>
            <a:noFill/>
            <a:ln w="28575">
              <a:solidFill>
                <a:schemeClr val="tx1"/>
              </a:solidFill>
              <a:round/>
              <a:headEnd/>
              <a:tailEnd type="triangle" w="med" len="med"/>
            </a:ln>
          </p:spPr>
          <p:txBody>
            <a:bodyPr/>
            <a:lstStyle/>
            <a:p>
              <a:endParaRPr lang="en-US"/>
            </a:p>
          </p:txBody>
        </p:sp>
        <p:sp>
          <p:nvSpPr>
            <p:cNvPr id="27677" name="Line 14"/>
            <p:cNvSpPr>
              <a:spLocks noChangeShapeType="1"/>
            </p:cNvSpPr>
            <p:nvPr/>
          </p:nvSpPr>
          <p:spPr bwMode="auto">
            <a:xfrm>
              <a:off x="4350" y="2027"/>
              <a:ext cx="0" cy="191"/>
            </a:xfrm>
            <a:prstGeom prst="line">
              <a:avLst/>
            </a:prstGeom>
            <a:noFill/>
            <a:ln w="28575">
              <a:solidFill>
                <a:schemeClr val="tx1"/>
              </a:solidFill>
              <a:round/>
              <a:headEnd type="triangle" w="med" len="med"/>
              <a:tailEnd/>
            </a:ln>
          </p:spPr>
          <p:txBody>
            <a:bodyPr/>
            <a:lstStyle/>
            <a:p>
              <a:endParaRPr lang="en-US"/>
            </a:p>
          </p:txBody>
        </p:sp>
        <p:sp>
          <p:nvSpPr>
            <p:cNvPr id="27678" name="Line 15"/>
            <p:cNvSpPr>
              <a:spLocks noChangeShapeType="1"/>
            </p:cNvSpPr>
            <p:nvPr/>
          </p:nvSpPr>
          <p:spPr bwMode="auto">
            <a:xfrm flipH="1">
              <a:off x="4349" y="1127"/>
              <a:ext cx="1" cy="114"/>
            </a:xfrm>
            <a:prstGeom prst="line">
              <a:avLst/>
            </a:prstGeom>
            <a:noFill/>
            <a:ln w="28575">
              <a:solidFill>
                <a:schemeClr val="tx1"/>
              </a:solidFill>
              <a:round/>
              <a:headEnd/>
              <a:tailEnd type="triangle" w="med" len="med"/>
            </a:ln>
          </p:spPr>
          <p:txBody>
            <a:bodyPr/>
            <a:lstStyle/>
            <a:p>
              <a:endParaRPr lang="en-US"/>
            </a:p>
          </p:txBody>
        </p:sp>
        <p:sp>
          <p:nvSpPr>
            <p:cNvPr id="27679" name="Line 16"/>
            <p:cNvSpPr>
              <a:spLocks noChangeShapeType="1"/>
            </p:cNvSpPr>
            <p:nvPr/>
          </p:nvSpPr>
          <p:spPr bwMode="auto">
            <a:xfrm>
              <a:off x="3893" y="1313"/>
              <a:ext cx="83" cy="92"/>
            </a:xfrm>
            <a:prstGeom prst="line">
              <a:avLst/>
            </a:prstGeom>
            <a:noFill/>
            <a:ln w="28575">
              <a:solidFill>
                <a:schemeClr val="tx1"/>
              </a:solidFill>
              <a:round/>
              <a:headEnd/>
              <a:tailEnd type="triangle" w="med" len="med"/>
            </a:ln>
          </p:spPr>
          <p:txBody>
            <a:bodyPr/>
            <a:lstStyle/>
            <a:p>
              <a:endParaRPr lang="en-US"/>
            </a:p>
          </p:txBody>
        </p:sp>
        <p:sp>
          <p:nvSpPr>
            <p:cNvPr id="27680" name="Line 17"/>
            <p:cNvSpPr>
              <a:spLocks noChangeShapeType="1"/>
            </p:cNvSpPr>
            <p:nvPr/>
          </p:nvSpPr>
          <p:spPr bwMode="auto">
            <a:xfrm flipH="1">
              <a:off x="4722" y="1324"/>
              <a:ext cx="84" cy="74"/>
            </a:xfrm>
            <a:prstGeom prst="line">
              <a:avLst/>
            </a:prstGeom>
            <a:noFill/>
            <a:ln w="28575">
              <a:solidFill>
                <a:schemeClr val="tx1"/>
              </a:solidFill>
              <a:round/>
              <a:headEnd/>
              <a:tailEnd type="triangle" w="med" len="med"/>
            </a:ln>
          </p:spPr>
          <p:txBody>
            <a:bodyPr/>
            <a:lstStyle/>
            <a:p>
              <a:endParaRPr lang="en-US"/>
            </a:p>
          </p:txBody>
        </p:sp>
        <p:sp>
          <p:nvSpPr>
            <p:cNvPr id="27681" name="Line 18"/>
            <p:cNvSpPr>
              <a:spLocks noChangeShapeType="1"/>
            </p:cNvSpPr>
            <p:nvPr/>
          </p:nvSpPr>
          <p:spPr bwMode="auto">
            <a:xfrm>
              <a:off x="3704" y="1773"/>
              <a:ext cx="113" cy="1"/>
            </a:xfrm>
            <a:prstGeom prst="line">
              <a:avLst/>
            </a:prstGeom>
            <a:noFill/>
            <a:ln w="28575">
              <a:solidFill>
                <a:schemeClr val="tx1"/>
              </a:solidFill>
              <a:round/>
              <a:headEnd/>
              <a:tailEnd type="triangle" w="med" len="med"/>
            </a:ln>
          </p:spPr>
          <p:txBody>
            <a:bodyPr/>
            <a:lstStyle/>
            <a:p>
              <a:endParaRPr lang="en-US"/>
            </a:p>
          </p:txBody>
        </p:sp>
        <p:sp>
          <p:nvSpPr>
            <p:cNvPr id="27682" name="Line 19"/>
            <p:cNvSpPr>
              <a:spLocks noChangeShapeType="1"/>
            </p:cNvSpPr>
            <p:nvPr/>
          </p:nvSpPr>
          <p:spPr bwMode="auto">
            <a:xfrm flipV="1">
              <a:off x="3895" y="2144"/>
              <a:ext cx="83" cy="88"/>
            </a:xfrm>
            <a:prstGeom prst="line">
              <a:avLst/>
            </a:prstGeom>
            <a:noFill/>
            <a:ln w="28575">
              <a:solidFill>
                <a:schemeClr val="tx1"/>
              </a:solidFill>
              <a:round/>
              <a:headEnd/>
              <a:tailEnd type="triangle" w="med" len="med"/>
            </a:ln>
          </p:spPr>
          <p:txBody>
            <a:bodyPr/>
            <a:lstStyle/>
            <a:p>
              <a:endParaRPr lang="en-US"/>
            </a:p>
          </p:txBody>
        </p:sp>
        <p:sp>
          <p:nvSpPr>
            <p:cNvPr id="27683" name="Line 20"/>
            <p:cNvSpPr>
              <a:spLocks noChangeShapeType="1"/>
            </p:cNvSpPr>
            <p:nvPr/>
          </p:nvSpPr>
          <p:spPr bwMode="auto">
            <a:xfrm flipH="1" flipV="1">
              <a:off x="4868" y="1769"/>
              <a:ext cx="123" cy="0"/>
            </a:xfrm>
            <a:prstGeom prst="line">
              <a:avLst/>
            </a:prstGeom>
            <a:noFill/>
            <a:ln w="28575">
              <a:solidFill>
                <a:schemeClr val="tx1"/>
              </a:solidFill>
              <a:round/>
              <a:headEnd/>
              <a:tailEnd type="triangle" w="med" len="med"/>
            </a:ln>
          </p:spPr>
          <p:txBody>
            <a:bodyPr/>
            <a:lstStyle/>
            <a:p>
              <a:endParaRPr lang="en-US"/>
            </a:p>
          </p:txBody>
        </p:sp>
        <p:sp>
          <p:nvSpPr>
            <p:cNvPr id="27684" name="Line 21"/>
            <p:cNvSpPr>
              <a:spLocks noChangeShapeType="1"/>
            </p:cNvSpPr>
            <p:nvPr/>
          </p:nvSpPr>
          <p:spPr bwMode="auto">
            <a:xfrm flipH="1" flipV="1">
              <a:off x="4712" y="2133"/>
              <a:ext cx="91" cy="89"/>
            </a:xfrm>
            <a:prstGeom prst="line">
              <a:avLst/>
            </a:prstGeom>
            <a:noFill/>
            <a:ln w="28575">
              <a:solidFill>
                <a:schemeClr val="tx1"/>
              </a:solidFill>
              <a:round/>
              <a:headEnd/>
              <a:tailEnd type="triangle" w="med" len="med"/>
            </a:ln>
          </p:spPr>
          <p:txBody>
            <a:bodyPr/>
            <a:lstStyle/>
            <a:p>
              <a:endParaRPr lang="en-US"/>
            </a:p>
          </p:txBody>
        </p:sp>
        <p:sp>
          <p:nvSpPr>
            <p:cNvPr id="27685" name="Line 22"/>
            <p:cNvSpPr>
              <a:spLocks noChangeShapeType="1"/>
            </p:cNvSpPr>
            <p:nvPr/>
          </p:nvSpPr>
          <p:spPr bwMode="auto">
            <a:xfrm flipH="1">
              <a:off x="4351" y="2300"/>
              <a:ext cx="6" cy="113"/>
            </a:xfrm>
            <a:prstGeom prst="line">
              <a:avLst/>
            </a:prstGeom>
            <a:noFill/>
            <a:ln w="28575">
              <a:solidFill>
                <a:schemeClr val="tx1"/>
              </a:solidFill>
              <a:round/>
              <a:headEnd type="triangle" w="med" len="med"/>
              <a:tailEnd/>
            </a:ln>
          </p:spPr>
          <p:txBody>
            <a:bodyPr/>
            <a:lstStyle/>
            <a:p>
              <a:endParaRPr lang="en-US"/>
            </a:p>
          </p:txBody>
        </p:sp>
      </p:grpSp>
      <p:grpSp>
        <p:nvGrpSpPr>
          <p:cNvPr id="4" name="Group 65"/>
          <p:cNvGrpSpPr>
            <a:grpSpLocks/>
          </p:cNvGrpSpPr>
          <p:nvPr/>
        </p:nvGrpSpPr>
        <p:grpSpPr bwMode="auto">
          <a:xfrm>
            <a:off x="6646863" y="4110038"/>
            <a:ext cx="2070100" cy="2025650"/>
            <a:chOff x="3819" y="2829"/>
            <a:chExt cx="1304" cy="1276"/>
          </a:xfrm>
        </p:grpSpPr>
        <p:grpSp>
          <p:nvGrpSpPr>
            <p:cNvPr id="27658" name="Group 54"/>
            <p:cNvGrpSpPr>
              <a:grpSpLocks/>
            </p:cNvGrpSpPr>
            <p:nvPr/>
          </p:nvGrpSpPr>
          <p:grpSpPr bwMode="auto">
            <a:xfrm>
              <a:off x="4260" y="3270"/>
              <a:ext cx="421" cy="418"/>
              <a:chOff x="2171" y="2654"/>
              <a:chExt cx="421" cy="418"/>
            </a:xfrm>
          </p:grpSpPr>
          <p:sp>
            <p:nvSpPr>
              <p:cNvPr id="27667" name="Oval 55"/>
              <p:cNvSpPr>
                <a:spLocks noChangeArrowheads="1"/>
              </p:cNvSpPr>
              <p:nvPr/>
            </p:nvSpPr>
            <p:spPr bwMode="auto">
              <a:xfrm>
                <a:off x="2174" y="2654"/>
                <a:ext cx="418" cy="418"/>
              </a:xfrm>
              <a:prstGeom prst="ellipse">
                <a:avLst/>
              </a:prstGeom>
              <a:gradFill rotWithShape="1">
                <a:gsLst>
                  <a:gs pos="0">
                    <a:srgbClr val="767600"/>
                  </a:gs>
                  <a:gs pos="100000">
                    <a:srgbClr val="FFFF00"/>
                  </a:gs>
                </a:gsLst>
                <a:path path="shape">
                  <a:fillToRect l="50000" t="50000" r="50000" b="50000"/>
                </a:path>
              </a:gradFill>
              <a:ln w="9525">
                <a:solidFill>
                  <a:schemeClr val="tx1"/>
                </a:solidFill>
                <a:round/>
                <a:headEnd/>
                <a:tailEnd/>
              </a:ln>
            </p:spPr>
            <p:txBody>
              <a:bodyPr wrap="none" anchor="ctr"/>
              <a:lstStyle/>
              <a:p>
                <a:endParaRPr lang="en-US"/>
              </a:p>
            </p:txBody>
          </p:sp>
          <p:sp>
            <p:nvSpPr>
              <p:cNvPr id="27668" name="Text Box 56"/>
              <p:cNvSpPr txBox="1">
                <a:spLocks noChangeArrowheads="1"/>
              </p:cNvSpPr>
              <p:nvPr/>
            </p:nvSpPr>
            <p:spPr bwMode="auto">
              <a:xfrm>
                <a:off x="2171" y="2752"/>
                <a:ext cx="420" cy="231"/>
              </a:xfrm>
              <a:prstGeom prst="rect">
                <a:avLst/>
              </a:prstGeom>
              <a:noFill/>
              <a:ln w="9525">
                <a:noFill/>
                <a:miter lim="800000"/>
                <a:headEnd/>
                <a:tailEnd/>
              </a:ln>
            </p:spPr>
            <p:txBody>
              <a:bodyPr wrap="none">
                <a:spAutoFit/>
              </a:bodyPr>
              <a:lstStyle/>
              <a:p>
                <a:r>
                  <a:rPr lang="en-US" sz="1800">
                    <a:latin typeface="Arial" charset="0"/>
                  </a:rPr>
                  <a:t>SUN</a:t>
                </a:r>
              </a:p>
            </p:txBody>
          </p:sp>
        </p:grpSp>
        <p:sp>
          <p:nvSpPr>
            <p:cNvPr id="27659" name="Line 57"/>
            <p:cNvSpPr>
              <a:spLocks noChangeShapeType="1"/>
            </p:cNvSpPr>
            <p:nvPr/>
          </p:nvSpPr>
          <p:spPr bwMode="auto">
            <a:xfrm>
              <a:off x="4470" y="2829"/>
              <a:ext cx="0" cy="438"/>
            </a:xfrm>
            <a:prstGeom prst="line">
              <a:avLst/>
            </a:prstGeom>
            <a:noFill/>
            <a:ln w="28575">
              <a:solidFill>
                <a:schemeClr val="tx1"/>
              </a:solidFill>
              <a:round/>
              <a:headEnd/>
              <a:tailEnd type="triangle" w="med" len="med"/>
            </a:ln>
          </p:spPr>
          <p:txBody>
            <a:bodyPr/>
            <a:lstStyle/>
            <a:p>
              <a:endParaRPr lang="en-US"/>
            </a:p>
          </p:txBody>
        </p:sp>
        <p:sp>
          <p:nvSpPr>
            <p:cNvPr id="27660" name="Line 58"/>
            <p:cNvSpPr>
              <a:spLocks noChangeShapeType="1"/>
            </p:cNvSpPr>
            <p:nvPr/>
          </p:nvSpPr>
          <p:spPr bwMode="auto">
            <a:xfrm>
              <a:off x="4016" y="3004"/>
              <a:ext cx="306" cy="325"/>
            </a:xfrm>
            <a:prstGeom prst="line">
              <a:avLst/>
            </a:prstGeom>
            <a:noFill/>
            <a:ln w="28575">
              <a:solidFill>
                <a:schemeClr val="tx1"/>
              </a:solidFill>
              <a:round/>
              <a:headEnd/>
              <a:tailEnd type="triangle" w="med" len="med"/>
            </a:ln>
          </p:spPr>
          <p:txBody>
            <a:bodyPr/>
            <a:lstStyle/>
            <a:p>
              <a:endParaRPr lang="en-US"/>
            </a:p>
          </p:txBody>
        </p:sp>
        <p:sp>
          <p:nvSpPr>
            <p:cNvPr id="27661" name="Line 59"/>
            <p:cNvSpPr>
              <a:spLocks noChangeShapeType="1"/>
            </p:cNvSpPr>
            <p:nvPr/>
          </p:nvSpPr>
          <p:spPr bwMode="auto">
            <a:xfrm flipH="1">
              <a:off x="4624" y="3033"/>
              <a:ext cx="293" cy="298"/>
            </a:xfrm>
            <a:prstGeom prst="line">
              <a:avLst/>
            </a:prstGeom>
            <a:noFill/>
            <a:ln w="28575">
              <a:solidFill>
                <a:schemeClr val="tx1"/>
              </a:solidFill>
              <a:round/>
              <a:headEnd/>
              <a:tailEnd type="triangle" w="med" len="med"/>
            </a:ln>
          </p:spPr>
          <p:txBody>
            <a:bodyPr/>
            <a:lstStyle/>
            <a:p>
              <a:endParaRPr lang="en-US"/>
            </a:p>
          </p:txBody>
        </p:sp>
        <p:sp>
          <p:nvSpPr>
            <p:cNvPr id="27662" name="Line 60"/>
            <p:cNvSpPr>
              <a:spLocks noChangeShapeType="1"/>
            </p:cNvSpPr>
            <p:nvPr/>
          </p:nvSpPr>
          <p:spPr bwMode="auto">
            <a:xfrm>
              <a:off x="3819" y="3480"/>
              <a:ext cx="447" cy="0"/>
            </a:xfrm>
            <a:prstGeom prst="line">
              <a:avLst/>
            </a:prstGeom>
            <a:noFill/>
            <a:ln w="28575">
              <a:solidFill>
                <a:schemeClr val="tx1"/>
              </a:solidFill>
              <a:round/>
              <a:headEnd/>
              <a:tailEnd type="triangle" w="med" len="med"/>
            </a:ln>
          </p:spPr>
          <p:txBody>
            <a:bodyPr/>
            <a:lstStyle/>
            <a:p>
              <a:endParaRPr lang="en-US"/>
            </a:p>
          </p:txBody>
        </p:sp>
        <p:sp>
          <p:nvSpPr>
            <p:cNvPr id="27663" name="Line 61"/>
            <p:cNvSpPr>
              <a:spLocks noChangeShapeType="1"/>
            </p:cNvSpPr>
            <p:nvPr/>
          </p:nvSpPr>
          <p:spPr bwMode="auto">
            <a:xfrm flipV="1">
              <a:off x="4009" y="3629"/>
              <a:ext cx="314" cy="299"/>
            </a:xfrm>
            <a:prstGeom prst="line">
              <a:avLst/>
            </a:prstGeom>
            <a:noFill/>
            <a:ln w="28575">
              <a:solidFill>
                <a:schemeClr val="tx1"/>
              </a:solidFill>
              <a:round/>
              <a:headEnd/>
              <a:tailEnd type="triangle" w="med" len="med"/>
            </a:ln>
          </p:spPr>
          <p:txBody>
            <a:bodyPr/>
            <a:lstStyle/>
            <a:p>
              <a:endParaRPr lang="en-US"/>
            </a:p>
          </p:txBody>
        </p:sp>
        <p:sp>
          <p:nvSpPr>
            <p:cNvPr id="27664" name="Line 62"/>
            <p:cNvSpPr>
              <a:spLocks noChangeShapeType="1"/>
            </p:cNvSpPr>
            <p:nvPr/>
          </p:nvSpPr>
          <p:spPr bwMode="auto">
            <a:xfrm flipH="1">
              <a:off x="4675" y="3471"/>
              <a:ext cx="448" cy="0"/>
            </a:xfrm>
            <a:prstGeom prst="line">
              <a:avLst/>
            </a:prstGeom>
            <a:noFill/>
            <a:ln w="28575">
              <a:solidFill>
                <a:schemeClr val="tx1"/>
              </a:solidFill>
              <a:round/>
              <a:headEnd/>
              <a:tailEnd type="triangle" w="med" len="med"/>
            </a:ln>
          </p:spPr>
          <p:txBody>
            <a:bodyPr/>
            <a:lstStyle/>
            <a:p>
              <a:endParaRPr lang="en-US"/>
            </a:p>
          </p:txBody>
        </p:sp>
        <p:sp>
          <p:nvSpPr>
            <p:cNvPr id="27665" name="Line 63"/>
            <p:cNvSpPr>
              <a:spLocks noChangeShapeType="1"/>
            </p:cNvSpPr>
            <p:nvPr/>
          </p:nvSpPr>
          <p:spPr bwMode="auto">
            <a:xfrm flipH="1" flipV="1">
              <a:off x="4631" y="3628"/>
              <a:ext cx="298" cy="296"/>
            </a:xfrm>
            <a:prstGeom prst="line">
              <a:avLst/>
            </a:prstGeom>
            <a:noFill/>
            <a:ln w="28575">
              <a:solidFill>
                <a:schemeClr val="tx1"/>
              </a:solidFill>
              <a:round/>
              <a:headEnd/>
              <a:tailEnd type="triangle" w="med" len="med"/>
            </a:ln>
          </p:spPr>
          <p:txBody>
            <a:bodyPr/>
            <a:lstStyle/>
            <a:p>
              <a:endParaRPr lang="en-US"/>
            </a:p>
          </p:txBody>
        </p:sp>
        <p:sp>
          <p:nvSpPr>
            <p:cNvPr id="27666" name="Line 64"/>
            <p:cNvSpPr>
              <a:spLocks noChangeShapeType="1"/>
            </p:cNvSpPr>
            <p:nvPr/>
          </p:nvSpPr>
          <p:spPr bwMode="auto">
            <a:xfrm>
              <a:off x="4471" y="3685"/>
              <a:ext cx="0" cy="420"/>
            </a:xfrm>
            <a:prstGeom prst="line">
              <a:avLst/>
            </a:prstGeom>
            <a:noFill/>
            <a:ln w="28575">
              <a:solidFill>
                <a:schemeClr val="tx1"/>
              </a:solidFill>
              <a:round/>
              <a:headEnd type="triangle" w="med" len="me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9442">
                                            <p:txEl>
                                              <p:pRg st="1" end="1"/>
                                            </p:txEl>
                                          </p:spTgt>
                                        </p:tgtEl>
                                        <p:attrNameLst>
                                          <p:attrName>style.visibility</p:attrName>
                                        </p:attrNameLst>
                                      </p:cBhvr>
                                      <p:to>
                                        <p:strVal val="visible"/>
                                      </p:to>
                                    </p:set>
                                    <p:anim calcmode="lin" valueType="num">
                                      <p:cBhvr additive="base">
                                        <p:cTn id="7" dur="500" fill="hold"/>
                                        <p:tgtEl>
                                          <p:spTgt spid="8294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29442">
                                            <p:txEl>
                                              <p:pRg st="2" end="2"/>
                                            </p:txEl>
                                          </p:spTgt>
                                        </p:tgtEl>
                                        <p:attrNameLst>
                                          <p:attrName>style.visibility</p:attrName>
                                        </p:attrNameLst>
                                      </p:cBhvr>
                                      <p:to>
                                        <p:strVal val="visible"/>
                                      </p:to>
                                    </p:set>
                                    <p:anim calcmode="lin" valueType="num">
                                      <p:cBhvr additive="base">
                                        <p:cTn id="18" dur="500" fill="hold"/>
                                        <p:tgtEl>
                                          <p:spTgt spid="82944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294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29442">
                                            <p:txEl>
                                              <p:pRg st="3" end="3"/>
                                            </p:txEl>
                                          </p:spTgt>
                                        </p:tgtEl>
                                        <p:attrNameLst>
                                          <p:attrName>style.visibility</p:attrName>
                                        </p:attrNameLst>
                                      </p:cBhvr>
                                      <p:to>
                                        <p:strVal val="visible"/>
                                      </p:to>
                                    </p:set>
                                    <p:anim calcmode="lin" valueType="num">
                                      <p:cBhvr additive="base">
                                        <p:cTn id="31" dur="500" fill="hold"/>
                                        <p:tgtEl>
                                          <p:spTgt spid="82944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294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29442">
                                            <p:txEl>
                                              <p:pRg st="4" end="4"/>
                                            </p:txEl>
                                          </p:spTgt>
                                        </p:tgtEl>
                                        <p:attrNameLst>
                                          <p:attrName>style.visibility</p:attrName>
                                        </p:attrNameLst>
                                      </p:cBhvr>
                                      <p:to>
                                        <p:strVal val="visible"/>
                                      </p:to>
                                    </p:set>
                                    <p:anim calcmode="lin" valueType="num">
                                      <p:cBhvr additive="base">
                                        <p:cTn id="37" dur="500" fill="hold"/>
                                        <p:tgtEl>
                                          <p:spTgt spid="82944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294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29442">
                                            <p:txEl>
                                              <p:pRg st="5" end="5"/>
                                            </p:txEl>
                                          </p:spTgt>
                                        </p:tgtEl>
                                        <p:attrNameLst>
                                          <p:attrName>style.visibility</p:attrName>
                                        </p:attrNameLst>
                                      </p:cBhvr>
                                      <p:to>
                                        <p:strVal val="visible"/>
                                      </p:to>
                                    </p:set>
                                    <p:anim calcmode="lin" valueType="num">
                                      <p:cBhvr additive="base">
                                        <p:cTn id="43" dur="500" fill="hold"/>
                                        <p:tgtEl>
                                          <p:spTgt spid="82944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294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2" name="Rectangle 4"/>
          <p:cNvSpPr>
            <a:spLocks noChangeArrowheads="1"/>
          </p:cNvSpPr>
          <p:nvPr/>
        </p:nvSpPr>
        <p:spPr bwMode="auto">
          <a:xfrm>
            <a:off x="673100" y="2022475"/>
            <a:ext cx="7772400" cy="3684588"/>
          </a:xfrm>
          <a:prstGeom prst="rect">
            <a:avLst/>
          </a:prstGeom>
          <a:solidFill>
            <a:srgbClr val="CCFFCC"/>
          </a:solidFill>
          <a:ln w="9525">
            <a:noFill/>
            <a:miter lim="800000"/>
            <a:headEnd/>
            <a:tailEnd/>
          </a:ln>
        </p:spPr>
        <p:txBody>
          <a:bodyPr/>
          <a:lstStyle/>
          <a:p>
            <a:pPr>
              <a:spcBef>
                <a:spcPct val="20000"/>
              </a:spcBef>
            </a:pPr>
            <a:r>
              <a:rPr lang="en-US" sz="2400">
                <a:latin typeface="Arial" charset="0"/>
                <a:sym typeface="Symbol" pitchFamily="18" charset="2"/>
              </a:rPr>
              <a:t>PRACTICE: Sketch the gravitational field about the earth (a) as viewed from far away, and (b) as viewed “locally” (at the surface).</a:t>
            </a:r>
          </a:p>
          <a:p>
            <a:pPr>
              <a:spcBef>
                <a:spcPct val="20000"/>
              </a:spcBef>
            </a:pPr>
            <a:r>
              <a:rPr lang="en-US" sz="2400">
                <a:latin typeface="Arial" charset="0"/>
                <a:sym typeface="Symbol" pitchFamily="18" charset="2"/>
              </a:rPr>
              <a:t>SOLUTION:</a:t>
            </a:r>
          </a:p>
          <a:p>
            <a:pPr>
              <a:spcBef>
                <a:spcPct val="20000"/>
              </a:spcBef>
            </a:pPr>
            <a:r>
              <a:rPr lang="en-US" sz="2400">
                <a:latin typeface="Arial" charset="0"/>
                <a:sym typeface="Symbol" pitchFamily="18" charset="2"/>
              </a:rPr>
              <a:t>(a)</a:t>
            </a:r>
          </a:p>
        </p:txBody>
      </p:sp>
      <p:sp>
        <p:nvSpPr>
          <p:cNvPr id="831575" name="Rectangle 87"/>
          <p:cNvSpPr>
            <a:spLocks noChangeArrowheads="1"/>
          </p:cNvSpPr>
          <p:nvPr/>
        </p:nvSpPr>
        <p:spPr bwMode="auto">
          <a:xfrm>
            <a:off x="684213" y="5662613"/>
            <a:ext cx="7775575" cy="1195387"/>
          </a:xfrm>
          <a:prstGeom prst="rect">
            <a:avLst/>
          </a:prstGeom>
          <a:solidFill>
            <a:srgbClr val="FFCCCC"/>
          </a:solidFill>
          <a:ln w="9525">
            <a:noFill/>
            <a:miter lim="800000"/>
            <a:headEnd/>
            <a:tailEnd/>
          </a:ln>
        </p:spPr>
        <p:txBody>
          <a:bodyPr/>
          <a:lstStyle/>
          <a:p>
            <a:pPr>
              <a:spcBef>
                <a:spcPct val="20000"/>
              </a:spcBef>
            </a:pPr>
            <a:r>
              <a:rPr lang="en-US" sz="2400" b="1" i="1" dirty="0">
                <a:latin typeface="Arial" charset="0"/>
              </a:rPr>
              <a:t>FYI</a:t>
            </a:r>
          </a:p>
          <a:p>
            <a:pPr>
              <a:spcBef>
                <a:spcPct val="20000"/>
              </a:spcBef>
            </a:pPr>
            <a:r>
              <a:rPr lang="en-US" sz="2400" b="1" dirty="0">
                <a:latin typeface="Arial" charset="0"/>
                <a:sym typeface="Symbol" pitchFamily="18" charset="2"/>
              </a:rPr>
              <a:t></a:t>
            </a:r>
            <a:r>
              <a:rPr lang="en-US" sz="2400" dirty="0">
                <a:latin typeface="Arial" charset="0"/>
                <a:sym typeface="Symbol" pitchFamily="18" charset="2"/>
              </a:rPr>
              <a:t>Note that the </a:t>
            </a:r>
            <a:r>
              <a:rPr lang="en-US" sz="2400" dirty="0" smtClean="0">
                <a:latin typeface="Arial" charset="0"/>
                <a:sym typeface="Symbol" pitchFamily="18" charset="2"/>
              </a:rPr>
              <a:t>________________________________ _______________________________________.</a:t>
            </a:r>
            <a:endParaRPr lang="en-US" sz="2400" dirty="0">
              <a:latin typeface="Arial" charset="0"/>
              <a:sym typeface="Symbol" pitchFamily="18" charset="2"/>
            </a:endParaRPr>
          </a:p>
        </p:txBody>
      </p:sp>
      <p:sp>
        <p:nvSpPr>
          <p:cNvPr id="831490" name="Rectangle 2"/>
          <p:cNvSpPr>
            <a:spLocks noChangeArrowheads="1"/>
          </p:cNvSpPr>
          <p:nvPr/>
        </p:nvSpPr>
        <p:spPr bwMode="auto">
          <a:xfrm>
            <a:off x="685800" y="1549400"/>
            <a:ext cx="7772400" cy="4730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field strength</a:t>
            </a:r>
            <a:r>
              <a:rPr lang="en-US">
                <a:solidFill>
                  <a:srgbClr val="000000"/>
                </a:solidFill>
                <a:ea typeface="Calibri" pitchFamily="34" charset="0"/>
                <a:cs typeface="Times New Roman" pitchFamily="18" charset="0"/>
              </a:rPr>
              <a:t>	</a:t>
            </a:r>
          </a:p>
        </p:txBody>
      </p:sp>
      <p:sp>
        <p:nvSpPr>
          <p:cNvPr id="2867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pic>
        <p:nvPicPr>
          <p:cNvPr id="28733" name="Picture 6" descr="Earth view-white background"/>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12918" y="4227517"/>
            <a:ext cx="693738" cy="671513"/>
          </a:xfrm>
          <a:prstGeom prst="rect">
            <a:avLst/>
          </a:prstGeom>
          <a:noFill/>
          <a:ln w="9525">
            <a:noFill/>
            <a:miter lim="800000"/>
            <a:headEnd/>
            <a:tailEnd/>
          </a:ln>
        </p:spPr>
      </p:pic>
      <p:pic>
        <p:nvPicPr>
          <p:cNvPr id="831516" name="Picture 28" descr="Earth view-white background"/>
          <p:cNvPicPr>
            <a:picLocks noChangeAspect="1" noChangeArrowheads="1"/>
          </p:cNvPicPr>
          <p:nvPr/>
        </p:nvPicPr>
        <p:blipFill>
          <a:blip r:embed="rId6" cstate="print">
            <a:clrChange>
              <a:clrFrom>
                <a:srgbClr val="FFFFFF"/>
              </a:clrFrom>
              <a:clrTo>
                <a:srgbClr val="FFFFFF">
                  <a:alpha val="0"/>
                </a:srgbClr>
              </a:clrTo>
            </a:clrChange>
          </a:blip>
          <a:srcRect l="18044" r="17902" b="88928"/>
          <a:stretch>
            <a:fillRect/>
          </a:stretch>
        </p:blipFill>
        <p:spPr bwMode="auto">
          <a:xfrm>
            <a:off x="3017838" y="3792538"/>
            <a:ext cx="5392737" cy="903287"/>
          </a:xfrm>
          <a:prstGeom prst="rect">
            <a:avLst/>
          </a:prstGeom>
          <a:noFill/>
          <a:ln w="9525">
            <a:noFill/>
            <a:miter lim="800000"/>
            <a:headEnd/>
            <a:tailEnd/>
          </a:ln>
        </p:spPr>
      </p:pic>
      <p:sp>
        <p:nvSpPr>
          <p:cNvPr id="831582" name="Text Box 94"/>
          <p:cNvSpPr txBox="1">
            <a:spLocks noChangeArrowheads="1"/>
          </p:cNvSpPr>
          <p:nvPr/>
        </p:nvSpPr>
        <p:spPr bwMode="auto">
          <a:xfrm>
            <a:off x="3565525" y="3629025"/>
            <a:ext cx="557213" cy="457200"/>
          </a:xfrm>
          <a:prstGeom prst="rect">
            <a:avLst/>
          </a:prstGeom>
          <a:noFill/>
          <a:ln w="9525">
            <a:noFill/>
            <a:miter lim="800000"/>
            <a:headEnd/>
            <a:tailEnd/>
          </a:ln>
        </p:spPr>
        <p:txBody>
          <a:bodyPr wrap="none">
            <a:spAutoFit/>
          </a:bodyPr>
          <a:lstStyle/>
          <a:p>
            <a:r>
              <a:rPr lang="en-US" sz="2400">
                <a:latin typeface="Arial" charset="0"/>
              </a:rPr>
              <a:t>(b)</a:t>
            </a:r>
          </a:p>
        </p:txBody>
      </p:sp>
      <p:sp>
        <p:nvSpPr>
          <p:cNvPr id="831583" name="Text Box 95"/>
          <p:cNvSpPr txBox="1">
            <a:spLocks noChangeArrowheads="1"/>
          </p:cNvSpPr>
          <p:nvPr/>
        </p:nvSpPr>
        <p:spPr bwMode="auto">
          <a:xfrm>
            <a:off x="3616325" y="4954588"/>
            <a:ext cx="455613" cy="457200"/>
          </a:xfrm>
          <a:prstGeom prst="rect">
            <a:avLst/>
          </a:prstGeom>
          <a:noFill/>
          <a:ln w="9525">
            <a:noFill/>
            <a:miter lim="800000"/>
            <a:headEnd/>
            <a:tailEnd/>
          </a:ln>
        </p:spPr>
        <p:txBody>
          <a:bodyPr wrap="none">
            <a:spAutoFit/>
          </a:bodyPr>
          <a:lstStyle/>
          <a:p>
            <a:r>
              <a:rPr lang="en-US" sz="2400" i="1">
                <a:latin typeface="Arial" charset="0"/>
              </a:rPr>
              <a:t>or</a:t>
            </a:r>
          </a:p>
        </p:txBody>
      </p:sp>
      <p:pic>
        <p:nvPicPr>
          <p:cNvPr id="25688" name="Picture 88"/>
          <p:cNvPicPr>
            <a:picLocks noChangeAspect="1" noChangeArrowheads="1"/>
          </p:cNvPicPr>
          <p:nvPr/>
        </p:nvPicPr>
        <p:blipFill>
          <a:blip r:embed="rId7" cstate="print"/>
          <a:srcRect/>
          <a:stretch>
            <a:fillRect/>
          </a:stretch>
        </p:blipFill>
        <p:spPr bwMode="auto">
          <a:xfrm>
            <a:off x="4732338" y="5046663"/>
            <a:ext cx="3000375" cy="6477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1490">
                                            <p:txEl>
                                              <p:pRg st="0" end="0"/>
                                            </p:txEl>
                                          </p:spTgt>
                                        </p:tgtEl>
                                        <p:attrNameLst>
                                          <p:attrName>style.visibility</p:attrName>
                                        </p:attrNameLst>
                                      </p:cBhvr>
                                      <p:to>
                                        <p:strVal val="visible"/>
                                      </p:to>
                                    </p:set>
                                    <p:anim calcmode="lin" valueType="num">
                                      <p:cBhvr additive="base">
                                        <p:cTn id="7" dur="500" fill="hold"/>
                                        <p:tgtEl>
                                          <p:spTgt spid="8314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14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31492">
                                            <p:txEl>
                                              <p:pRg st="0" end="0"/>
                                            </p:txEl>
                                          </p:spTgt>
                                        </p:tgtEl>
                                        <p:attrNameLst>
                                          <p:attrName>style.visibility</p:attrName>
                                        </p:attrNameLst>
                                      </p:cBhvr>
                                      <p:to>
                                        <p:strVal val="visible"/>
                                      </p:to>
                                    </p:set>
                                    <p:anim calcmode="lin" valueType="num">
                                      <p:cBhvr additive="base">
                                        <p:cTn id="13" dur="500" fill="hold"/>
                                        <p:tgtEl>
                                          <p:spTgt spid="83149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14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31492">
                                            <p:txEl>
                                              <p:pRg st="1" end="1"/>
                                            </p:txEl>
                                          </p:spTgt>
                                        </p:tgtEl>
                                        <p:attrNameLst>
                                          <p:attrName>style.visibility</p:attrName>
                                        </p:attrNameLst>
                                      </p:cBhvr>
                                      <p:to>
                                        <p:strVal val="visible"/>
                                      </p:to>
                                    </p:set>
                                    <p:anim calcmode="lin" valueType="num">
                                      <p:cBhvr additive="base">
                                        <p:cTn id="19" dur="500" fill="hold"/>
                                        <p:tgtEl>
                                          <p:spTgt spid="83149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149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31492">
                                            <p:txEl>
                                              <p:pRg st="2" end="2"/>
                                            </p:txEl>
                                          </p:spTgt>
                                        </p:tgtEl>
                                        <p:attrNameLst>
                                          <p:attrName>style.visibility</p:attrName>
                                        </p:attrNameLst>
                                      </p:cBhvr>
                                      <p:to>
                                        <p:strVal val="visible"/>
                                      </p:to>
                                    </p:set>
                                    <p:anim calcmode="lin" valueType="num">
                                      <p:cBhvr additive="base">
                                        <p:cTn id="25" dur="500" fill="hold"/>
                                        <p:tgtEl>
                                          <p:spTgt spid="83149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3149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31582"/>
                                        </p:tgtEl>
                                        <p:attrNameLst>
                                          <p:attrName>style.visibility</p:attrName>
                                        </p:attrNameLst>
                                      </p:cBhvr>
                                      <p:to>
                                        <p:strVal val="visible"/>
                                      </p:to>
                                    </p:set>
                                    <p:anim calcmode="lin" valueType="num">
                                      <p:cBhvr additive="base">
                                        <p:cTn id="31" dur="500" fill="hold"/>
                                        <p:tgtEl>
                                          <p:spTgt spid="831582"/>
                                        </p:tgtEl>
                                        <p:attrNameLst>
                                          <p:attrName>ppt_x</p:attrName>
                                        </p:attrNameLst>
                                      </p:cBhvr>
                                      <p:tavLst>
                                        <p:tav tm="0">
                                          <p:val>
                                            <p:strVal val="#ppt_x"/>
                                          </p:val>
                                        </p:tav>
                                        <p:tav tm="100000">
                                          <p:val>
                                            <p:strVal val="#ppt_x"/>
                                          </p:val>
                                        </p:tav>
                                      </p:tavLst>
                                    </p:anim>
                                    <p:anim calcmode="lin" valueType="num">
                                      <p:cBhvr additive="base">
                                        <p:cTn id="32" dur="500" fill="hold"/>
                                        <p:tgtEl>
                                          <p:spTgt spid="83158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831516"/>
                                        </p:tgtEl>
                                        <p:attrNameLst>
                                          <p:attrName>style.visibility</p:attrName>
                                        </p:attrNameLst>
                                      </p:cBhvr>
                                      <p:to>
                                        <p:strVal val="visible"/>
                                      </p:to>
                                    </p:set>
                                    <p:anim calcmode="lin" valueType="num">
                                      <p:cBhvr>
                                        <p:cTn id="37" dur="500" fill="hold"/>
                                        <p:tgtEl>
                                          <p:spTgt spid="831516"/>
                                        </p:tgtEl>
                                        <p:attrNameLst>
                                          <p:attrName>ppt_w</p:attrName>
                                        </p:attrNameLst>
                                      </p:cBhvr>
                                      <p:tavLst>
                                        <p:tav tm="0">
                                          <p:val>
                                            <p:fltVal val="0"/>
                                          </p:val>
                                        </p:tav>
                                        <p:tav tm="100000">
                                          <p:val>
                                            <p:strVal val="#ppt_w"/>
                                          </p:val>
                                        </p:tav>
                                      </p:tavLst>
                                    </p:anim>
                                    <p:anim calcmode="lin" valueType="num">
                                      <p:cBhvr>
                                        <p:cTn id="38" dur="500" fill="hold"/>
                                        <p:tgtEl>
                                          <p:spTgt spid="831516"/>
                                        </p:tgtEl>
                                        <p:attrNameLst>
                                          <p:attrName>ppt_h</p:attrName>
                                        </p:attrNameLst>
                                      </p:cBhvr>
                                      <p:tavLst>
                                        <p:tav tm="0">
                                          <p:val>
                                            <p:fltVal val="0"/>
                                          </p:val>
                                        </p:tav>
                                        <p:tav tm="100000">
                                          <p:val>
                                            <p:strVal val="#ppt_h"/>
                                          </p:val>
                                        </p:tav>
                                      </p:tavLst>
                                    </p:anim>
                                    <p:animEffect transition="in" filter="fade">
                                      <p:cBhvr>
                                        <p:cTn id="39" dur="500"/>
                                        <p:tgtEl>
                                          <p:spTgt spid="831516"/>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31583"/>
                                        </p:tgtEl>
                                        <p:attrNameLst>
                                          <p:attrName>style.visibility</p:attrName>
                                        </p:attrNameLst>
                                      </p:cBhvr>
                                      <p:to>
                                        <p:strVal val="visible"/>
                                      </p:to>
                                    </p:set>
                                    <p:anim calcmode="lin" valueType="num">
                                      <p:cBhvr additive="base">
                                        <p:cTn id="44" dur="500" fill="hold"/>
                                        <p:tgtEl>
                                          <p:spTgt spid="831583"/>
                                        </p:tgtEl>
                                        <p:attrNameLst>
                                          <p:attrName>ppt_x</p:attrName>
                                        </p:attrNameLst>
                                      </p:cBhvr>
                                      <p:tavLst>
                                        <p:tav tm="0">
                                          <p:val>
                                            <p:strVal val="#ppt_x"/>
                                          </p:val>
                                        </p:tav>
                                        <p:tav tm="100000">
                                          <p:val>
                                            <p:strVal val="#ppt_x"/>
                                          </p:val>
                                        </p:tav>
                                      </p:tavLst>
                                    </p:anim>
                                    <p:anim calcmode="lin" valueType="num">
                                      <p:cBhvr additive="base">
                                        <p:cTn id="45" dur="500" fill="hold"/>
                                        <p:tgtEl>
                                          <p:spTgt spid="8315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25688"/>
                                        </p:tgtEl>
                                        <p:attrNameLst>
                                          <p:attrName>style.visibility</p:attrName>
                                        </p:attrNameLst>
                                      </p:cBhvr>
                                      <p:to>
                                        <p:strVal val="visible"/>
                                      </p:to>
                                    </p:set>
                                    <p:anim calcmode="lin" valueType="num">
                                      <p:cBhvr>
                                        <p:cTn id="50" dur="500" fill="hold"/>
                                        <p:tgtEl>
                                          <p:spTgt spid="25688"/>
                                        </p:tgtEl>
                                        <p:attrNameLst>
                                          <p:attrName>ppt_w</p:attrName>
                                        </p:attrNameLst>
                                      </p:cBhvr>
                                      <p:tavLst>
                                        <p:tav tm="0">
                                          <p:val>
                                            <p:fltVal val="0"/>
                                          </p:val>
                                        </p:tav>
                                        <p:tav tm="100000">
                                          <p:val>
                                            <p:strVal val="#ppt_w"/>
                                          </p:val>
                                        </p:tav>
                                      </p:tavLst>
                                    </p:anim>
                                    <p:anim calcmode="lin" valueType="num">
                                      <p:cBhvr>
                                        <p:cTn id="51" dur="500" fill="hold"/>
                                        <p:tgtEl>
                                          <p:spTgt spid="25688"/>
                                        </p:tgtEl>
                                        <p:attrNameLst>
                                          <p:attrName>ppt_h</p:attrName>
                                        </p:attrNameLst>
                                      </p:cBhvr>
                                      <p:tavLst>
                                        <p:tav tm="0">
                                          <p:val>
                                            <p:fltVal val="0"/>
                                          </p:val>
                                        </p:tav>
                                        <p:tav tm="100000">
                                          <p:val>
                                            <p:strVal val="#ppt_h"/>
                                          </p:val>
                                        </p:tav>
                                      </p:tavLst>
                                    </p:anim>
                                    <p:animEffect transition="in" filter="fade">
                                      <p:cBhvr>
                                        <p:cTn id="52" dur="500"/>
                                        <p:tgtEl>
                                          <p:spTgt spid="2568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31575">
                                            <p:txEl>
                                              <p:pRg st="1" end="1"/>
                                            </p:txEl>
                                          </p:spTgt>
                                        </p:tgtEl>
                                        <p:attrNameLst>
                                          <p:attrName>style.visibility</p:attrName>
                                        </p:attrNameLst>
                                      </p:cBhvr>
                                      <p:to>
                                        <p:strVal val="visible"/>
                                      </p:to>
                                    </p:set>
                                    <p:anim calcmode="lin" valueType="num">
                                      <p:cBhvr additive="base">
                                        <p:cTn id="57" dur="500" fill="hold"/>
                                        <p:tgtEl>
                                          <p:spTgt spid="831575">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3157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582" grpId="0"/>
      <p:bldP spid="8315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1549400"/>
            <a:ext cx="7772400" cy="4730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field strength</a:t>
            </a:r>
            <a:r>
              <a:rPr lang="en-US">
                <a:solidFill>
                  <a:srgbClr val="000000"/>
                </a:solidFill>
                <a:ea typeface="Calibri" pitchFamily="34" charset="0"/>
                <a:cs typeface="Times New Roman" pitchFamily="18" charset="0"/>
              </a:rPr>
              <a:t>	</a:t>
            </a:r>
          </a:p>
        </p:txBody>
      </p:sp>
      <p:sp>
        <p:nvSpPr>
          <p:cNvPr id="296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mc:AlternateContent xmlns:mc="http://schemas.openxmlformats.org/markup-compatibility/2006">
        <mc:Choice xmlns:a14="http://schemas.microsoft.com/office/drawing/2010/main" Requires="a14">
          <p:sp>
            <p:nvSpPr>
              <p:cNvPr id="809988" name="Rectangle 4"/>
              <p:cNvSpPr>
                <a:spLocks noChangeArrowheads="1"/>
              </p:cNvSpPr>
              <p:nvPr/>
            </p:nvSpPr>
            <p:spPr bwMode="auto">
              <a:xfrm>
                <a:off x="687388" y="2019300"/>
                <a:ext cx="7772400" cy="4838700"/>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Find the gravitational field strength at a point between the Earth and the moon that is right between their centers.</a:t>
                </a:r>
              </a:p>
              <a:p>
                <a:pPr>
                  <a:spcBef>
                    <a:spcPct val="50000"/>
                  </a:spcBef>
                </a:pPr>
                <a:r>
                  <a:rPr lang="en-US" sz="2400" dirty="0">
                    <a:latin typeface="Arial" charset="0"/>
                    <a:sym typeface="Symbol" pitchFamily="18" charset="2"/>
                  </a:rPr>
                  <a:t>SOLUTION:</a:t>
                </a:r>
              </a:p>
              <a:p>
                <a:pPr>
                  <a:spcBef>
                    <a:spcPct val="20000"/>
                  </a:spcBef>
                </a:pPr>
                <a:r>
                  <a:rPr lang="en-US" sz="2400" dirty="0">
                    <a:latin typeface="Arial" charset="0"/>
                    <a:sym typeface="Symbol" pitchFamily="18" charset="2"/>
                  </a:rPr>
                  <a:t>Make a sketch.</a:t>
                </a:r>
              </a:p>
              <a:p>
                <a:pPr>
                  <a:spcBef>
                    <a:spcPct val="30000"/>
                  </a:spcBef>
                </a:pPr>
                <a:r>
                  <a:rPr lang="en-US" sz="2400" dirty="0">
                    <a:latin typeface="Arial" charset="0"/>
                    <a:sym typeface="Symbol" pitchFamily="18" charset="2"/>
                  </a:rPr>
                  <a:t>Note that </a:t>
                </a:r>
                <a14:m>
                  <m:oMath xmlns:m="http://schemas.openxmlformats.org/officeDocument/2006/math">
                    <m:r>
                      <a:rPr lang="en-US" sz="2400" i="1" dirty="0" smtClean="0">
                        <a:latin typeface="Cambria Math" panose="02040503050406030204" pitchFamily="18" charset="0"/>
                        <a:sym typeface="Symbol" pitchFamily="18" charset="2"/>
                      </a:rPr>
                      <m:t>𝑟</m:t>
                    </m:r>
                    <m:r>
                      <a:rPr lang="en-US" sz="2400" i="1" dirty="0" smtClean="0">
                        <a:latin typeface="Cambria Math" panose="02040503050406030204" pitchFamily="18" charset="0"/>
                        <a:sym typeface="Symbol" pitchFamily="18" charset="2"/>
                      </a:rPr>
                      <m:t>=</m:t>
                    </m:r>
                    <m:f>
                      <m:fPr>
                        <m:ctrlPr>
                          <a:rPr lang="en-US" sz="2400" i="1" dirty="0" smtClean="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𝑑</m:t>
                        </m:r>
                      </m:num>
                      <m:den>
                        <m:r>
                          <a:rPr lang="en-US" sz="2400" i="1" dirty="0" smtClean="0">
                            <a:latin typeface="Cambria Math" panose="02040503050406030204" pitchFamily="18" charset="0"/>
                            <a:sym typeface="Symbol" pitchFamily="18" charset="2"/>
                          </a:rPr>
                          <m:t>2</m:t>
                        </m:r>
                      </m:den>
                    </m:f>
                    <m:r>
                      <a:rPr lang="en-US" sz="2400" i="1" dirty="0" smtClean="0">
                        <a:latin typeface="Cambria Math" panose="02040503050406030204" pitchFamily="18" charset="0"/>
                        <a:sym typeface="Symbol" pitchFamily="18" charset="2"/>
                      </a:rPr>
                      <m:t>=</m:t>
                    </m:r>
                  </m:oMath>
                </a14:m>
                <a:endParaRPr lang="en-US" sz="2400" dirty="0" smtClean="0">
                  <a:latin typeface="Arial" charset="0"/>
                  <a:sym typeface="Symbol" pitchFamily="18" charset="2"/>
                </a:endParaRPr>
              </a:p>
              <a:p>
                <a:pPr>
                  <a:spcBef>
                    <a:spcPct val="30000"/>
                  </a:spcBef>
                </a:pPr>
                <a:r>
                  <a:rPr lang="en-US" sz="2400" dirty="0">
                    <a:latin typeface="Arial" charset="0"/>
                    <a:sym typeface="Symbol" pitchFamily="18" charset="2"/>
                  </a:rPr>
                  <a:t></a:t>
                </a:r>
                <a14:m>
                  <m:oMath xmlns:m="http://schemas.openxmlformats.org/officeDocument/2006/math">
                    <m:r>
                      <a:rPr lang="en-US" sz="2400" i="1" dirty="0" smtClean="0">
                        <a:latin typeface="Cambria Math" panose="02040503050406030204" pitchFamily="18" charset="0"/>
                        <a:sym typeface="Symbol" pitchFamily="18" charset="2"/>
                      </a:rPr>
                      <m:t>𝑔</m:t>
                    </m:r>
                    <m:r>
                      <a:rPr lang="en-US" sz="2400" i="1" baseline="-25000" dirty="0">
                        <a:latin typeface="Cambria Math" panose="02040503050406030204" pitchFamily="18" charset="0"/>
                        <a:sym typeface="Symbol" pitchFamily="18" charset="2"/>
                      </a:rPr>
                      <m:t>𝑚</m:t>
                    </m:r>
                    <m:r>
                      <a:rPr lang="en-US" sz="2400" i="1" dirty="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sym typeface="Symbol" pitchFamily="18" charset="2"/>
                          </a:rPr>
                          <m:t>𝐺𝑚</m:t>
                        </m:r>
                      </m:num>
                      <m:den>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𝑟</m:t>
                            </m:r>
                          </m:e>
                          <m:sup>
                            <m:r>
                              <a:rPr lang="en-US" sz="2400" b="0" i="1" dirty="0" smtClean="0">
                                <a:latin typeface="Cambria Math" panose="02040503050406030204" pitchFamily="18" charset="0"/>
                                <a:sym typeface="Symbol" pitchFamily="18" charset="2"/>
                              </a:rPr>
                              <m:t>2</m:t>
                            </m:r>
                          </m:sup>
                        </m:sSup>
                      </m:den>
                    </m:f>
                    <m:r>
                      <a:rPr lang="en-US" sz="2400" b="0" i="1" dirty="0" smtClean="0">
                        <a:latin typeface="Cambria Math" panose="02040503050406030204" pitchFamily="18" charset="0"/>
                        <a:sym typeface="Symbol" pitchFamily="18" charset="2"/>
                      </a:rPr>
                      <m:t>=</m:t>
                    </m:r>
                  </m:oMath>
                </a14:m>
                <a:endParaRPr lang="en-US" sz="2400" dirty="0">
                  <a:latin typeface="Arial" charset="0"/>
                  <a:sym typeface="Symbol" pitchFamily="18" charset="2"/>
                </a:endParaRPr>
              </a:p>
              <a:p>
                <a:pPr>
                  <a:spcBef>
                    <a:spcPct val="20000"/>
                  </a:spcBef>
                </a:pPr>
                <a:r>
                  <a:rPr lang="en-US" sz="2400" dirty="0">
                    <a:latin typeface="Arial" charset="0"/>
                    <a:sym typeface="Symbol" pitchFamily="18" charset="2"/>
                  </a:rPr>
                  <a:t></a:t>
                </a:r>
                <a14:m>
                  <m:oMath xmlns:m="http://schemas.openxmlformats.org/officeDocument/2006/math">
                    <m:r>
                      <a:rPr lang="en-US" sz="2400" i="1" dirty="0" smtClean="0">
                        <a:latin typeface="Cambria Math" panose="02040503050406030204" pitchFamily="18" charset="0"/>
                        <a:sym typeface="Symbol" pitchFamily="18" charset="2"/>
                      </a:rPr>
                      <m:t>𝑔</m:t>
                    </m:r>
                    <m:r>
                      <a:rPr lang="en-US" sz="2400" i="1" baseline="-25000" dirty="0" err="1">
                        <a:latin typeface="Cambria Math" panose="02040503050406030204" pitchFamily="18" charset="0"/>
                        <a:sym typeface="Symbol" pitchFamily="18" charset="2"/>
                      </a:rPr>
                      <m:t>𝑀</m:t>
                    </m:r>
                    <m:r>
                      <a:rPr lang="en-US" sz="2400" i="1" dirty="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sym typeface="Symbol" pitchFamily="18" charset="2"/>
                          </a:rPr>
                          <m:t>𝐺𝑀</m:t>
                        </m:r>
                      </m:num>
                      <m:den>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𝑟</m:t>
                            </m:r>
                          </m:e>
                          <m:sup>
                            <m:r>
                              <a:rPr lang="en-US" sz="2400" b="0" i="1" dirty="0" smtClean="0">
                                <a:latin typeface="Cambria Math" panose="02040503050406030204" pitchFamily="18" charset="0"/>
                                <a:sym typeface="Symbol" pitchFamily="18" charset="2"/>
                              </a:rPr>
                              <m:t>2</m:t>
                            </m:r>
                          </m:sup>
                        </m:sSup>
                      </m:den>
                    </m:f>
                    <m:r>
                      <a:rPr lang="en-US" sz="2400" i="1" dirty="0" smtClean="0">
                        <a:latin typeface="Cambria Math" panose="02040503050406030204" pitchFamily="18" charset="0"/>
                        <a:sym typeface="Symbol" pitchFamily="18" charset="2"/>
                      </a:rPr>
                      <m:t>=</m:t>
                    </m:r>
                  </m:oMath>
                </a14:m>
                <a:endParaRPr lang="en-US" sz="2400" dirty="0" smtClean="0">
                  <a:latin typeface="Arial" charset="0"/>
                  <a:sym typeface="Symbol" pitchFamily="18" charset="2"/>
                </a:endParaRPr>
              </a:p>
              <a:p>
                <a:pPr>
                  <a:spcBef>
                    <a:spcPct val="20000"/>
                  </a:spcBef>
                </a:pPr>
                <a:r>
                  <a:rPr lang="en-US" sz="2400" dirty="0">
                    <a:latin typeface="Arial" charset="0"/>
                    <a:sym typeface="Symbol" pitchFamily="18" charset="2"/>
                  </a:rPr>
                  <a:t> Finally, </a:t>
                </a:r>
                <a14:m>
                  <m:oMath xmlns:m="http://schemas.openxmlformats.org/officeDocument/2006/math">
                    <m:r>
                      <a:rPr lang="en-US" sz="2400" i="1" dirty="0" smtClean="0">
                        <a:latin typeface="Cambria Math" panose="02040503050406030204" pitchFamily="18" charset="0"/>
                        <a:sym typeface="Symbol" pitchFamily="18" charset="2"/>
                      </a:rPr>
                      <m:t>𝑔</m:t>
                    </m:r>
                    <m:r>
                      <a:rPr lang="en-US" sz="2400" i="1" dirty="0" smtClean="0">
                        <a:latin typeface="Cambria Math" panose="02040503050406030204" pitchFamily="18" charset="0"/>
                        <a:sym typeface="Symbol" pitchFamily="18" charset="2"/>
                      </a:rPr>
                      <m:t>=</m:t>
                    </m:r>
                    <m:r>
                      <a:rPr lang="en-US" sz="2400" i="1" dirty="0" err="1">
                        <a:latin typeface="Cambria Math" panose="02040503050406030204" pitchFamily="18" charset="0"/>
                        <a:sym typeface="Symbol" pitchFamily="18" charset="2"/>
                      </a:rPr>
                      <m:t>𝑔</m:t>
                    </m:r>
                    <m:r>
                      <a:rPr lang="en-US" sz="2400" i="1" baseline="-25000" dirty="0" err="1">
                        <a:latin typeface="Cambria Math" panose="02040503050406030204" pitchFamily="18" charset="0"/>
                        <a:sym typeface="Symbol" pitchFamily="18" charset="2"/>
                      </a:rPr>
                      <m:t>𝑀</m:t>
                    </m:r>
                    <m:r>
                      <a:rPr lang="en-US" sz="2400" i="1" dirty="0">
                        <a:latin typeface="Cambria Math" panose="02040503050406030204" pitchFamily="18" charset="0"/>
                        <a:sym typeface="Symbol" pitchFamily="18" charset="2"/>
                      </a:rPr>
                      <m:t>–</m:t>
                    </m:r>
                    <m:r>
                      <a:rPr lang="en-US" sz="2400" i="1" dirty="0">
                        <a:latin typeface="Cambria Math" panose="02040503050406030204" pitchFamily="18" charset="0"/>
                        <a:sym typeface="Symbol" pitchFamily="18" charset="2"/>
                      </a:rPr>
                      <m:t>𝑔𝑚</m:t>
                    </m:r>
                    <m:r>
                      <a:rPr lang="en-US" sz="2400" i="1" dirty="0">
                        <a:latin typeface="Cambria Math" panose="02040503050406030204" pitchFamily="18" charset="0"/>
                        <a:sym typeface="Symbol" pitchFamily="18" charset="2"/>
                      </a:rPr>
                      <m:t>=</m:t>
                    </m:r>
                  </m:oMath>
                </a14:m>
                <a:r>
                  <a:rPr lang="en-US" sz="2400" dirty="0" smtClean="0">
                    <a:latin typeface="Arial" charset="0"/>
                    <a:sym typeface="Symbol" pitchFamily="18" charset="2"/>
                  </a:rPr>
                  <a:t> </a:t>
                </a:r>
                <a:endParaRPr lang="en-US" sz="2400" dirty="0">
                  <a:latin typeface="Arial" charset="0"/>
                  <a:sym typeface="Symbol" pitchFamily="18" charset="2"/>
                </a:endParaRPr>
              </a:p>
            </p:txBody>
          </p:sp>
        </mc:Choice>
        <mc:Fallback>
          <p:sp>
            <p:nvSpPr>
              <p:cNvPr id="809988" name="Rectangle 4"/>
              <p:cNvSpPr>
                <a:spLocks noRot="1" noChangeAspect="1" noMove="1" noResize="1" noEditPoints="1" noAdjustHandles="1" noChangeArrowheads="1" noChangeShapeType="1" noTextEdit="1"/>
              </p:cNvSpPr>
              <p:nvPr/>
            </p:nvSpPr>
            <p:spPr bwMode="auto">
              <a:xfrm>
                <a:off x="687388" y="2019300"/>
                <a:ext cx="7772400" cy="4838700"/>
              </a:xfrm>
              <a:prstGeom prst="rect">
                <a:avLst/>
              </a:prstGeom>
              <a:blipFill>
                <a:blip r:embed="rId6"/>
                <a:stretch>
                  <a:fillRect l="-1255" t="-882"/>
                </a:stretch>
              </a:blipFill>
              <a:ln w="9525">
                <a:noFill/>
                <a:miter lim="800000"/>
                <a:headEnd/>
                <a:tailEnd/>
              </a:ln>
            </p:spPr>
            <p:txBody>
              <a:bodyPr/>
              <a:lstStyle/>
              <a:p>
                <a:r>
                  <a:rPr lang="en-US">
                    <a:noFill/>
                  </a:rPr>
                  <a:t> </a:t>
                </a:r>
              </a:p>
            </p:txBody>
          </p:sp>
        </mc:Fallback>
      </mc:AlternateContent>
      <p:pic>
        <p:nvPicPr>
          <p:cNvPr id="809991" name="Picture 7" descr="moon-1"/>
          <p:cNvPicPr>
            <a:picLocks noChangeAspect="1" noChangeArrowheads="1"/>
          </p:cNvPicPr>
          <p:nvPr/>
        </p:nvPicPr>
        <p:blipFill>
          <a:blip r:embed="rId7" cstate="print">
            <a:clrChange>
              <a:clrFrom>
                <a:srgbClr val="030305"/>
              </a:clrFrom>
              <a:clrTo>
                <a:srgbClr val="030305">
                  <a:alpha val="0"/>
                </a:srgbClr>
              </a:clrTo>
            </a:clrChange>
          </a:blip>
          <a:srcRect/>
          <a:stretch>
            <a:fillRect/>
          </a:stretch>
        </p:blipFill>
        <p:spPr bwMode="auto">
          <a:xfrm>
            <a:off x="2768600" y="3151188"/>
            <a:ext cx="827088" cy="827087"/>
          </a:xfrm>
          <a:prstGeom prst="rect">
            <a:avLst/>
          </a:prstGeom>
          <a:ln>
            <a:noFill/>
          </a:ln>
          <a:effectLst>
            <a:outerShdw blurRad="292100" dist="139700" dir="2700000" algn="tl" rotWithShape="0">
              <a:srgbClr val="333333">
                <a:alpha val="65000"/>
              </a:srgbClr>
            </a:outerShdw>
          </a:effectLst>
        </p:spPr>
      </p:pic>
      <p:pic>
        <p:nvPicPr>
          <p:cNvPr id="809992" name="Picture 8" descr="Earth view-white background"/>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718425" y="2876550"/>
            <a:ext cx="1389063" cy="1344613"/>
          </a:xfrm>
          <a:prstGeom prst="rect">
            <a:avLst/>
          </a:prstGeom>
          <a:ln>
            <a:noFill/>
          </a:ln>
          <a:effectLst>
            <a:outerShdw blurRad="292100" dist="139700" dir="2700000" algn="tl" rotWithShape="0">
              <a:srgbClr val="333333">
                <a:alpha val="65000"/>
              </a:srgbClr>
            </a:outerShdw>
          </a:effectLst>
        </p:spPr>
      </p:pic>
      <p:sp>
        <p:nvSpPr>
          <p:cNvPr id="809993" name="Line 9"/>
          <p:cNvSpPr>
            <a:spLocks noChangeShapeType="1"/>
          </p:cNvSpPr>
          <p:nvPr/>
        </p:nvSpPr>
        <p:spPr bwMode="auto">
          <a:xfrm>
            <a:off x="3219450" y="3565525"/>
            <a:ext cx="5187950" cy="0"/>
          </a:xfrm>
          <a:prstGeom prst="line">
            <a:avLst/>
          </a:prstGeom>
          <a:noFill/>
          <a:ln w="19050">
            <a:solidFill>
              <a:srgbClr val="FF0000"/>
            </a:solidFill>
            <a:round/>
            <a:headEnd/>
            <a:tailEnd/>
          </a:ln>
        </p:spPr>
        <p:txBody>
          <a:bodyPr/>
          <a:lstStyle/>
          <a:p>
            <a:endParaRPr lang="en-US"/>
          </a:p>
        </p:txBody>
      </p:sp>
      <p:sp>
        <p:nvSpPr>
          <p:cNvPr id="809995" name="Text Box 11"/>
          <p:cNvSpPr txBox="1">
            <a:spLocks noChangeArrowheads="1"/>
          </p:cNvSpPr>
          <p:nvPr/>
        </p:nvSpPr>
        <p:spPr bwMode="auto">
          <a:xfrm>
            <a:off x="5961033" y="2692341"/>
            <a:ext cx="2127310" cy="400110"/>
          </a:xfrm>
          <a:prstGeom prst="rect">
            <a:avLst/>
          </a:prstGeom>
          <a:noFill/>
          <a:ln w="9525">
            <a:noFill/>
            <a:miter lim="800000"/>
            <a:headEnd/>
            <a:tailEnd/>
          </a:ln>
        </p:spPr>
        <p:txBody>
          <a:bodyPr wrap="square">
            <a:spAutoFit/>
          </a:bodyPr>
          <a:lstStyle/>
          <a:p>
            <a:pPr algn="r"/>
            <a:r>
              <a:rPr lang="en-US" i="1" dirty="0">
                <a:solidFill>
                  <a:schemeClr val="hlink"/>
                </a:solidFill>
                <a:latin typeface="Arial" charset="0"/>
                <a:sym typeface="Symbol" pitchFamily="18" charset="2"/>
              </a:rPr>
              <a:t>M</a:t>
            </a:r>
            <a:r>
              <a:rPr lang="en-US" dirty="0">
                <a:solidFill>
                  <a:schemeClr val="hlink"/>
                </a:solidFill>
                <a:latin typeface="Arial" charset="0"/>
                <a:sym typeface="Symbol" pitchFamily="18" charset="2"/>
              </a:rPr>
              <a:t> = 5.9810</a:t>
            </a:r>
            <a:r>
              <a:rPr lang="en-US" baseline="30000" dirty="0">
                <a:solidFill>
                  <a:schemeClr val="hlink"/>
                </a:solidFill>
                <a:latin typeface="Arial" charset="0"/>
                <a:sym typeface="Symbol" pitchFamily="18" charset="2"/>
              </a:rPr>
              <a:t>24</a:t>
            </a:r>
            <a:r>
              <a:rPr lang="en-US" dirty="0">
                <a:solidFill>
                  <a:schemeClr val="hlink"/>
                </a:solidFill>
                <a:latin typeface="Arial" charset="0"/>
                <a:sym typeface="Symbol" pitchFamily="18" charset="2"/>
              </a:rPr>
              <a:t> kg</a:t>
            </a:r>
          </a:p>
        </p:txBody>
      </p:sp>
      <p:sp>
        <p:nvSpPr>
          <p:cNvPr id="809996" name="Text Box 12"/>
          <p:cNvSpPr txBox="1">
            <a:spLocks noChangeArrowheads="1"/>
          </p:cNvSpPr>
          <p:nvPr/>
        </p:nvSpPr>
        <p:spPr bwMode="auto">
          <a:xfrm>
            <a:off x="3319366" y="2991238"/>
            <a:ext cx="2121093" cy="400110"/>
          </a:xfrm>
          <a:prstGeom prst="rect">
            <a:avLst/>
          </a:prstGeom>
          <a:noFill/>
          <a:ln w="9525">
            <a:noFill/>
            <a:miter lim="800000"/>
            <a:headEnd/>
            <a:tailEnd/>
          </a:ln>
        </p:spPr>
        <p:txBody>
          <a:bodyPr wrap="none">
            <a:spAutoFit/>
          </a:bodyPr>
          <a:lstStyle/>
          <a:p>
            <a:r>
              <a:rPr lang="en-US" i="1" dirty="0">
                <a:solidFill>
                  <a:schemeClr val="hlink"/>
                </a:solidFill>
                <a:latin typeface="Arial" charset="0"/>
                <a:sym typeface="Symbol" pitchFamily="18" charset="2"/>
              </a:rPr>
              <a:t>m</a:t>
            </a:r>
            <a:r>
              <a:rPr lang="en-US" dirty="0">
                <a:solidFill>
                  <a:schemeClr val="hlink"/>
                </a:solidFill>
                <a:latin typeface="Arial" charset="0"/>
                <a:sym typeface="Symbol" pitchFamily="18" charset="2"/>
              </a:rPr>
              <a:t> = 7.3610</a:t>
            </a:r>
            <a:r>
              <a:rPr lang="en-US" baseline="30000" dirty="0">
                <a:solidFill>
                  <a:schemeClr val="hlink"/>
                </a:solidFill>
                <a:latin typeface="Arial" charset="0"/>
                <a:sym typeface="Symbol" pitchFamily="18" charset="2"/>
              </a:rPr>
              <a:t>22</a:t>
            </a:r>
            <a:r>
              <a:rPr lang="en-US" baseline="-25000" dirty="0">
                <a:solidFill>
                  <a:schemeClr val="hlink"/>
                </a:solidFill>
                <a:latin typeface="Arial" charset="0"/>
                <a:sym typeface="Symbol" pitchFamily="18" charset="2"/>
              </a:rPr>
              <a:t> </a:t>
            </a:r>
            <a:r>
              <a:rPr lang="en-US" dirty="0">
                <a:solidFill>
                  <a:schemeClr val="hlink"/>
                </a:solidFill>
                <a:latin typeface="Arial" charset="0"/>
                <a:sym typeface="Symbol" pitchFamily="18" charset="2"/>
              </a:rPr>
              <a:t>kg</a:t>
            </a:r>
          </a:p>
        </p:txBody>
      </p:sp>
      <p:sp>
        <p:nvSpPr>
          <p:cNvPr id="809998" name="Freeform 14"/>
          <p:cNvSpPr>
            <a:spLocks/>
          </p:cNvSpPr>
          <p:nvPr/>
        </p:nvSpPr>
        <p:spPr bwMode="auto">
          <a:xfrm>
            <a:off x="3216275" y="3552825"/>
            <a:ext cx="5208588" cy="446088"/>
          </a:xfrm>
          <a:custGeom>
            <a:avLst/>
            <a:gdLst>
              <a:gd name="T0" fmla="*/ 0 w 3281"/>
              <a:gd name="T1" fmla="*/ 0 h 416"/>
              <a:gd name="T2" fmla="*/ 0 w 3281"/>
              <a:gd name="T3" fmla="*/ 446088 h 416"/>
              <a:gd name="T4" fmla="*/ 5208588 w 3281"/>
              <a:gd name="T5" fmla="*/ 446088 h 416"/>
              <a:gd name="T6" fmla="*/ 5208588 w 3281"/>
              <a:gd name="T7" fmla="*/ 0 h 416"/>
              <a:gd name="T8" fmla="*/ 0 60000 65536"/>
              <a:gd name="T9" fmla="*/ 0 60000 65536"/>
              <a:gd name="T10" fmla="*/ 0 60000 65536"/>
              <a:gd name="T11" fmla="*/ 0 60000 65536"/>
              <a:gd name="T12" fmla="*/ 0 w 3281"/>
              <a:gd name="T13" fmla="*/ 0 h 416"/>
              <a:gd name="T14" fmla="*/ 3281 w 3281"/>
              <a:gd name="T15" fmla="*/ 416 h 416"/>
            </a:gdLst>
            <a:ahLst/>
            <a:cxnLst>
              <a:cxn ang="T8">
                <a:pos x="T0" y="T1"/>
              </a:cxn>
              <a:cxn ang="T9">
                <a:pos x="T2" y="T3"/>
              </a:cxn>
              <a:cxn ang="T10">
                <a:pos x="T4" y="T5"/>
              </a:cxn>
              <a:cxn ang="T11">
                <a:pos x="T6" y="T7"/>
              </a:cxn>
            </a:cxnLst>
            <a:rect l="T12" t="T13" r="T14" b="T15"/>
            <a:pathLst>
              <a:path w="3281" h="416">
                <a:moveTo>
                  <a:pt x="0" y="0"/>
                </a:moveTo>
                <a:lnTo>
                  <a:pt x="0" y="416"/>
                </a:lnTo>
                <a:lnTo>
                  <a:pt x="3281" y="416"/>
                </a:lnTo>
                <a:lnTo>
                  <a:pt x="3281" y="0"/>
                </a:lnTo>
              </a:path>
            </a:pathLst>
          </a:custGeom>
          <a:noFill/>
          <a:ln w="19050" cap="flat" cmpd="sng">
            <a:solidFill>
              <a:srgbClr val="FF0000"/>
            </a:solidFill>
            <a:prstDash val="dash"/>
            <a:round/>
            <a:headEnd/>
            <a:tailEnd/>
          </a:ln>
        </p:spPr>
        <p:txBody>
          <a:bodyPr/>
          <a:lstStyle/>
          <a:p>
            <a:endParaRPr lang="en-US"/>
          </a:p>
        </p:txBody>
      </p:sp>
      <p:sp>
        <p:nvSpPr>
          <p:cNvPr id="809999" name="Oval 15"/>
          <p:cNvSpPr>
            <a:spLocks noChangeArrowheads="1"/>
          </p:cNvSpPr>
          <p:nvPr/>
        </p:nvSpPr>
        <p:spPr bwMode="auto">
          <a:xfrm>
            <a:off x="5773738" y="3508375"/>
            <a:ext cx="115887" cy="115888"/>
          </a:xfrm>
          <a:prstGeom prst="ellipse">
            <a:avLst/>
          </a:prstGeom>
          <a:solidFill>
            <a:schemeClr val="tx1"/>
          </a:solidFill>
          <a:ln w="9525">
            <a:solidFill>
              <a:schemeClr val="tx1"/>
            </a:solidFill>
            <a:round/>
            <a:headEnd/>
            <a:tailEnd/>
          </a:ln>
        </p:spPr>
        <p:txBody>
          <a:bodyPr wrap="none" anchor="ctr"/>
          <a:lstStyle/>
          <a:p>
            <a:endParaRPr lang="en-US"/>
          </a:p>
        </p:txBody>
      </p:sp>
      <p:sp>
        <p:nvSpPr>
          <p:cNvPr id="810000" name="Line 16"/>
          <p:cNvSpPr>
            <a:spLocks noChangeShapeType="1"/>
          </p:cNvSpPr>
          <p:nvPr/>
        </p:nvSpPr>
        <p:spPr bwMode="auto">
          <a:xfrm>
            <a:off x="5819775" y="3565525"/>
            <a:ext cx="741363" cy="0"/>
          </a:xfrm>
          <a:prstGeom prst="line">
            <a:avLst/>
          </a:prstGeom>
          <a:noFill/>
          <a:ln w="57150">
            <a:solidFill>
              <a:schemeClr val="tx1"/>
            </a:solidFill>
            <a:round/>
            <a:headEnd/>
            <a:tailEnd type="triangle" w="med" len="med"/>
          </a:ln>
        </p:spPr>
        <p:txBody>
          <a:bodyPr/>
          <a:lstStyle/>
          <a:p>
            <a:endParaRPr lang="en-US"/>
          </a:p>
        </p:txBody>
      </p:sp>
      <p:sp>
        <p:nvSpPr>
          <p:cNvPr id="810001" name="Line 17"/>
          <p:cNvSpPr>
            <a:spLocks noChangeShapeType="1"/>
          </p:cNvSpPr>
          <p:nvPr/>
        </p:nvSpPr>
        <p:spPr bwMode="auto">
          <a:xfrm>
            <a:off x="5332413" y="3562350"/>
            <a:ext cx="487362" cy="0"/>
          </a:xfrm>
          <a:prstGeom prst="line">
            <a:avLst/>
          </a:prstGeom>
          <a:noFill/>
          <a:ln w="57150">
            <a:solidFill>
              <a:schemeClr val="tx1"/>
            </a:solidFill>
            <a:round/>
            <a:headEnd type="triangle" w="med" len="med"/>
            <a:tailEnd/>
          </a:ln>
        </p:spPr>
        <p:txBody>
          <a:bodyPr/>
          <a:lstStyle/>
          <a:p>
            <a:endParaRPr lang="en-US"/>
          </a:p>
        </p:txBody>
      </p:sp>
      <p:sp>
        <p:nvSpPr>
          <p:cNvPr id="810002" name="Text Box 18"/>
          <p:cNvSpPr txBox="1">
            <a:spLocks noChangeArrowheads="1"/>
          </p:cNvSpPr>
          <p:nvPr/>
        </p:nvSpPr>
        <p:spPr bwMode="auto">
          <a:xfrm>
            <a:off x="6410325" y="3430588"/>
            <a:ext cx="523875" cy="457200"/>
          </a:xfrm>
          <a:prstGeom prst="rect">
            <a:avLst/>
          </a:prstGeom>
          <a:noFill/>
          <a:ln w="9525">
            <a:noFill/>
            <a:miter lim="800000"/>
            <a:headEnd/>
            <a:tailEnd/>
          </a:ln>
        </p:spPr>
        <p:txBody>
          <a:bodyPr wrap="none">
            <a:spAutoFit/>
          </a:bodyPr>
          <a:lstStyle/>
          <a:p>
            <a:r>
              <a:rPr lang="en-US" sz="2400" i="1">
                <a:latin typeface="Arial" charset="0"/>
              </a:rPr>
              <a:t>g</a:t>
            </a:r>
            <a:r>
              <a:rPr lang="en-US" sz="2400" baseline="-25000">
                <a:latin typeface="Arial" charset="0"/>
              </a:rPr>
              <a:t>M</a:t>
            </a:r>
            <a:endParaRPr lang="en-US" sz="2400" i="1">
              <a:latin typeface="Arial" charset="0"/>
            </a:endParaRPr>
          </a:p>
        </p:txBody>
      </p:sp>
      <p:sp>
        <p:nvSpPr>
          <p:cNvPr id="810003" name="Text Box 19"/>
          <p:cNvSpPr txBox="1">
            <a:spLocks noChangeArrowheads="1"/>
          </p:cNvSpPr>
          <p:nvPr/>
        </p:nvSpPr>
        <p:spPr bwMode="auto">
          <a:xfrm>
            <a:off x="5059363" y="3427413"/>
            <a:ext cx="523875" cy="457200"/>
          </a:xfrm>
          <a:prstGeom prst="rect">
            <a:avLst/>
          </a:prstGeom>
          <a:noFill/>
          <a:ln w="9525">
            <a:noFill/>
            <a:miter lim="800000"/>
            <a:headEnd/>
            <a:tailEnd/>
          </a:ln>
        </p:spPr>
        <p:txBody>
          <a:bodyPr wrap="none">
            <a:spAutoFit/>
          </a:bodyPr>
          <a:lstStyle/>
          <a:p>
            <a:r>
              <a:rPr lang="en-US" sz="2400" i="1">
                <a:latin typeface="Arial" charset="0"/>
              </a:rPr>
              <a:t>g</a:t>
            </a:r>
            <a:r>
              <a:rPr lang="en-US" sz="2400" baseline="-25000">
                <a:latin typeface="Arial" charset="0"/>
              </a:rPr>
              <a:t>m</a:t>
            </a:r>
            <a:endParaRPr lang="en-US" sz="2400" i="1">
              <a:latin typeface="Arial" charset="0"/>
            </a:endParaRPr>
          </a:p>
        </p:txBody>
      </p:sp>
      <p:grpSp>
        <p:nvGrpSpPr>
          <p:cNvPr id="2" name="Group 21"/>
          <p:cNvGrpSpPr>
            <a:grpSpLocks/>
          </p:cNvGrpSpPr>
          <p:nvPr/>
        </p:nvGrpSpPr>
        <p:grpSpPr bwMode="auto">
          <a:xfrm>
            <a:off x="4762500" y="3775075"/>
            <a:ext cx="2262188" cy="457200"/>
            <a:chOff x="3088" y="2378"/>
            <a:chExt cx="1425" cy="288"/>
          </a:xfrm>
        </p:grpSpPr>
        <p:sp>
          <p:nvSpPr>
            <p:cNvPr id="29713" name="Rectangle 20"/>
            <p:cNvSpPr>
              <a:spLocks noChangeArrowheads="1"/>
            </p:cNvSpPr>
            <p:nvPr/>
          </p:nvSpPr>
          <p:spPr bwMode="auto">
            <a:xfrm>
              <a:off x="3088" y="2483"/>
              <a:ext cx="1400" cy="69"/>
            </a:xfrm>
            <a:prstGeom prst="rect">
              <a:avLst/>
            </a:prstGeom>
            <a:solidFill>
              <a:srgbClr val="FFFFCC"/>
            </a:solidFill>
            <a:ln w="9525">
              <a:noFill/>
              <a:miter lim="800000"/>
              <a:headEnd/>
              <a:tailEnd/>
            </a:ln>
          </p:spPr>
          <p:txBody>
            <a:bodyPr wrap="none" anchor="ctr"/>
            <a:lstStyle/>
            <a:p>
              <a:endParaRPr lang="en-US"/>
            </a:p>
          </p:txBody>
        </p:sp>
        <p:sp>
          <p:nvSpPr>
            <p:cNvPr id="29714" name="Text Box 10"/>
            <p:cNvSpPr txBox="1">
              <a:spLocks noChangeArrowheads="1"/>
            </p:cNvSpPr>
            <p:nvPr/>
          </p:nvSpPr>
          <p:spPr bwMode="auto">
            <a:xfrm>
              <a:off x="3095" y="2378"/>
              <a:ext cx="1418" cy="288"/>
            </a:xfrm>
            <a:prstGeom prst="rect">
              <a:avLst/>
            </a:prstGeom>
            <a:noFill/>
            <a:ln w="9525">
              <a:noFill/>
              <a:miter lim="800000"/>
              <a:headEnd/>
              <a:tailEnd/>
            </a:ln>
          </p:spPr>
          <p:txBody>
            <a:bodyPr>
              <a:spAutoFit/>
            </a:bodyPr>
            <a:lstStyle/>
            <a:p>
              <a:r>
                <a:rPr lang="en-US" sz="2400" i="1">
                  <a:solidFill>
                    <a:schemeClr val="hlink"/>
                  </a:solidFill>
                  <a:latin typeface="Arial" charset="0"/>
                  <a:sym typeface="Symbol" pitchFamily="18" charset="2"/>
                </a:rPr>
                <a:t>d</a:t>
              </a:r>
              <a:r>
                <a:rPr lang="en-US" sz="2400">
                  <a:solidFill>
                    <a:schemeClr val="hlink"/>
                  </a:solidFill>
                  <a:latin typeface="Arial" charset="0"/>
                  <a:sym typeface="Symbol" pitchFamily="18" charset="2"/>
                </a:rPr>
                <a:t> = 3.8210</a:t>
              </a:r>
              <a:r>
                <a:rPr lang="en-US" sz="2400" baseline="30000">
                  <a:solidFill>
                    <a:schemeClr val="hlink"/>
                  </a:solidFill>
                  <a:latin typeface="Arial" charset="0"/>
                  <a:sym typeface="Symbol" pitchFamily="18" charset="2"/>
                </a:rPr>
                <a:t>8</a:t>
              </a:r>
              <a:r>
                <a:rPr lang="en-US" sz="2400">
                  <a:solidFill>
                    <a:schemeClr val="hlink"/>
                  </a:solidFill>
                  <a:latin typeface="Arial" charset="0"/>
                  <a:sym typeface="Symbol" pitchFamily="18" charset="2"/>
                </a:rPr>
                <a:t> m</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9988">
                                            <p:txEl>
                                              <p:pRg st="0" end="0"/>
                                            </p:txEl>
                                          </p:spTgt>
                                        </p:tgtEl>
                                        <p:attrNameLst>
                                          <p:attrName>style.visibility</p:attrName>
                                        </p:attrNameLst>
                                      </p:cBhvr>
                                      <p:to>
                                        <p:strVal val="visible"/>
                                      </p:to>
                                    </p:set>
                                    <p:anim calcmode="lin" valueType="num">
                                      <p:cBhvr additive="base">
                                        <p:cTn id="7" dur="500" fill="hold"/>
                                        <p:tgtEl>
                                          <p:spTgt spid="8099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99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9988">
                                            <p:txEl>
                                              <p:pRg st="1" end="1"/>
                                            </p:txEl>
                                          </p:spTgt>
                                        </p:tgtEl>
                                        <p:attrNameLst>
                                          <p:attrName>style.visibility</p:attrName>
                                        </p:attrNameLst>
                                      </p:cBhvr>
                                      <p:to>
                                        <p:strVal val="visible"/>
                                      </p:to>
                                    </p:set>
                                    <p:anim calcmode="lin" valueType="num">
                                      <p:cBhvr additive="base">
                                        <p:cTn id="13" dur="500" fill="hold"/>
                                        <p:tgtEl>
                                          <p:spTgt spid="8099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99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9988">
                                            <p:txEl>
                                              <p:pRg st="2" end="2"/>
                                            </p:txEl>
                                          </p:spTgt>
                                        </p:tgtEl>
                                        <p:attrNameLst>
                                          <p:attrName>style.visibility</p:attrName>
                                        </p:attrNameLst>
                                      </p:cBhvr>
                                      <p:to>
                                        <p:strVal val="visible"/>
                                      </p:to>
                                    </p:set>
                                    <p:anim calcmode="lin" valueType="num">
                                      <p:cBhvr additive="base">
                                        <p:cTn id="19" dur="500" fill="hold"/>
                                        <p:tgtEl>
                                          <p:spTgt spid="8099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99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09988">
                                            <p:txEl>
                                              <p:pRg st="3" end="3"/>
                                            </p:txEl>
                                          </p:spTgt>
                                        </p:tgtEl>
                                        <p:attrNameLst>
                                          <p:attrName>style.visibility</p:attrName>
                                        </p:attrNameLst>
                                      </p:cBhvr>
                                      <p:to>
                                        <p:strVal val="visible"/>
                                      </p:to>
                                    </p:set>
                                    <p:anim calcmode="lin" valueType="num">
                                      <p:cBhvr additive="base">
                                        <p:cTn id="25" dur="500" fill="hold"/>
                                        <p:tgtEl>
                                          <p:spTgt spid="8099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99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09988">
                                            <p:txEl>
                                              <p:pRg st="4" end="4"/>
                                            </p:txEl>
                                          </p:spTgt>
                                        </p:tgtEl>
                                        <p:attrNameLst>
                                          <p:attrName>style.visibility</p:attrName>
                                        </p:attrNameLst>
                                      </p:cBhvr>
                                      <p:to>
                                        <p:strVal val="visible"/>
                                      </p:to>
                                    </p:set>
                                    <p:anim calcmode="lin" valueType="num">
                                      <p:cBhvr additive="base">
                                        <p:cTn id="31" dur="500" fill="hold"/>
                                        <p:tgtEl>
                                          <p:spTgt spid="8099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099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09988">
                                            <p:txEl>
                                              <p:pRg st="5" end="5"/>
                                            </p:txEl>
                                          </p:spTgt>
                                        </p:tgtEl>
                                        <p:attrNameLst>
                                          <p:attrName>style.visibility</p:attrName>
                                        </p:attrNameLst>
                                      </p:cBhvr>
                                      <p:to>
                                        <p:strVal val="visible"/>
                                      </p:to>
                                    </p:set>
                                    <p:anim calcmode="lin" valueType="num">
                                      <p:cBhvr additive="base">
                                        <p:cTn id="37" dur="500" fill="hold"/>
                                        <p:tgtEl>
                                          <p:spTgt spid="80998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099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09988">
                                            <p:txEl>
                                              <p:pRg st="6" end="6"/>
                                            </p:txEl>
                                          </p:spTgt>
                                        </p:tgtEl>
                                        <p:attrNameLst>
                                          <p:attrName>style.visibility</p:attrName>
                                        </p:attrNameLst>
                                      </p:cBhvr>
                                      <p:to>
                                        <p:strVal val="visible"/>
                                      </p:to>
                                    </p:set>
                                    <p:anim calcmode="lin" valueType="num">
                                      <p:cBhvr additive="base">
                                        <p:cTn id="43" dur="500" fill="hold"/>
                                        <p:tgtEl>
                                          <p:spTgt spid="80998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099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809991"/>
                                        </p:tgtEl>
                                        <p:attrNameLst>
                                          <p:attrName>style.visibility</p:attrName>
                                        </p:attrNameLst>
                                      </p:cBhvr>
                                      <p:to>
                                        <p:strVal val="visible"/>
                                      </p:to>
                                    </p:set>
                                    <p:anim calcmode="lin" valueType="num">
                                      <p:cBhvr>
                                        <p:cTn id="49" dur="500" fill="hold"/>
                                        <p:tgtEl>
                                          <p:spTgt spid="809991"/>
                                        </p:tgtEl>
                                        <p:attrNameLst>
                                          <p:attrName>ppt_w</p:attrName>
                                        </p:attrNameLst>
                                      </p:cBhvr>
                                      <p:tavLst>
                                        <p:tav tm="0">
                                          <p:val>
                                            <p:fltVal val="0"/>
                                          </p:val>
                                        </p:tav>
                                        <p:tav tm="100000">
                                          <p:val>
                                            <p:strVal val="#ppt_w"/>
                                          </p:val>
                                        </p:tav>
                                      </p:tavLst>
                                    </p:anim>
                                    <p:anim calcmode="lin" valueType="num">
                                      <p:cBhvr>
                                        <p:cTn id="50" dur="500" fill="hold"/>
                                        <p:tgtEl>
                                          <p:spTgt spid="809991"/>
                                        </p:tgtEl>
                                        <p:attrNameLst>
                                          <p:attrName>ppt_h</p:attrName>
                                        </p:attrNameLst>
                                      </p:cBhvr>
                                      <p:tavLst>
                                        <p:tav tm="0">
                                          <p:val>
                                            <p:fltVal val="0"/>
                                          </p:val>
                                        </p:tav>
                                        <p:tav tm="100000">
                                          <p:val>
                                            <p:strVal val="#ppt_h"/>
                                          </p:val>
                                        </p:tav>
                                      </p:tavLst>
                                    </p:anim>
                                    <p:animEffect transition="in" filter="fade">
                                      <p:cBhvr>
                                        <p:cTn id="51" dur="500"/>
                                        <p:tgtEl>
                                          <p:spTgt spid="809991"/>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809992"/>
                                        </p:tgtEl>
                                        <p:attrNameLst>
                                          <p:attrName>style.visibility</p:attrName>
                                        </p:attrNameLst>
                                      </p:cBhvr>
                                      <p:to>
                                        <p:strVal val="visible"/>
                                      </p:to>
                                    </p:set>
                                    <p:anim calcmode="lin" valueType="num">
                                      <p:cBhvr>
                                        <p:cTn id="56" dur="500" fill="hold"/>
                                        <p:tgtEl>
                                          <p:spTgt spid="809992"/>
                                        </p:tgtEl>
                                        <p:attrNameLst>
                                          <p:attrName>ppt_w</p:attrName>
                                        </p:attrNameLst>
                                      </p:cBhvr>
                                      <p:tavLst>
                                        <p:tav tm="0">
                                          <p:val>
                                            <p:fltVal val="0"/>
                                          </p:val>
                                        </p:tav>
                                        <p:tav tm="100000">
                                          <p:val>
                                            <p:strVal val="#ppt_w"/>
                                          </p:val>
                                        </p:tav>
                                      </p:tavLst>
                                    </p:anim>
                                    <p:anim calcmode="lin" valueType="num">
                                      <p:cBhvr>
                                        <p:cTn id="57" dur="500" fill="hold"/>
                                        <p:tgtEl>
                                          <p:spTgt spid="809992"/>
                                        </p:tgtEl>
                                        <p:attrNameLst>
                                          <p:attrName>ppt_h</p:attrName>
                                        </p:attrNameLst>
                                      </p:cBhvr>
                                      <p:tavLst>
                                        <p:tav tm="0">
                                          <p:val>
                                            <p:fltVal val="0"/>
                                          </p:val>
                                        </p:tav>
                                        <p:tav tm="100000">
                                          <p:val>
                                            <p:strVal val="#ppt_h"/>
                                          </p:val>
                                        </p:tav>
                                      </p:tavLst>
                                    </p:anim>
                                    <p:animEffect transition="in" filter="fade">
                                      <p:cBhvr>
                                        <p:cTn id="58" dur="500"/>
                                        <p:tgtEl>
                                          <p:spTgt spid="809992"/>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809998"/>
                                        </p:tgtEl>
                                        <p:attrNameLst>
                                          <p:attrName>style.visibility</p:attrName>
                                        </p:attrNameLst>
                                      </p:cBhvr>
                                      <p:to>
                                        <p:strVal val="visible"/>
                                      </p:to>
                                    </p:set>
                                    <p:animEffect transition="in" filter="wipe(down)">
                                      <p:cBhvr>
                                        <p:cTn id="63" dur="500"/>
                                        <p:tgtEl>
                                          <p:spTgt spid="809998"/>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4" fill="hold">
                      <p:stCondLst>
                        <p:cond delay="indefinite"/>
                      </p:stCondLst>
                      <p:childTnLst>
                        <p:par>
                          <p:cTn id="65" fill="hold">
                            <p:stCondLst>
                              <p:cond delay="0"/>
                            </p:stCondLst>
                            <p:childTnLst>
                              <p:par>
                                <p:cTn id="66" presetID="53" presetClass="entr" presetSubtype="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p:cTn id="68" dur="500" fill="hold"/>
                                        <p:tgtEl>
                                          <p:spTgt spid="2"/>
                                        </p:tgtEl>
                                        <p:attrNameLst>
                                          <p:attrName>ppt_w</p:attrName>
                                        </p:attrNameLst>
                                      </p:cBhvr>
                                      <p:tavLst>
                                        <p:tav tm="0">
                                          <p:val>
                                            <p:fltVal val="0"/>
                                          </p:val>
                                        </p:tav>
                                        <p:tav tm="100000">
                                          <p:val>
                                            <p:strVal val="#ppt_w"/>
                                          </p:val>
                                        </p:tav>
                                      </p:tavLst>
                                    </p:anim>
                                    <p:anim calcmode="lin" valueType="num">
                                      <p:cBhvr>
                                        <p:cTn id="69" dur="500" fill="hold"/>
                                        <p:tgtEl>
                                          <p:spTgt spid="2"/>
                                        </p:tgtEl>
                                        <p:attrNameLst>
                                          <p:attrName>ppt_h</p:attrName>
                                        </p:attrNameLst>
                                      </p:cBhvr>
                                      <p:tavLst>
                                        <p:tav tm="0">
                                          <p:val>
                                            <p:fltVal val="0"/>
                                          </p:val>
                                        </p:tav>
                                        <p:tav tm="100000">
                                          <p:val>
                                            <p:strVal val="#ppt_h"/>
                                          </p:val>
                                        </p:tav>
                                      </p:tavLst>
                                    </p:anim>
                                    <p:animEffect transition="in" filter="fade">
                                      <p:cBhvr>
                                        <p:cTn id="70" dur="500"/>
                                        <p:tgtEl>
                                          <p:spTgt spid="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809993"/>
                                        </p:tgtEl>
                                        <p:attrNameLst>
                                          <p:attrName>style.visibility</p:attrName>
                                        </p:attrNameLst>
                                      </p:cBhvr>
                                      <p:to>
                                        <p:strVal val="visible"/>
                                      </p:to>
                                    </p:set>
                                    <p:anim calcmode="lin" valueType="num">
                                      <p:cBhvr>
                                        <p:cTn id="75" dur="500" fill="hold"/>
                                        <p:tgtEl>
                                          <p:spTgt spid="809993"/>
                                        </p:tgtEl>
                                        <p:attrNameLst>
                                          <p:attrName>ppt_w</p:attrName>
                                        </p:attrNameLst>
                                      </p:cBhvr>
                                      <p:tavLst>
                                        <p:tav tm="0">
                                          <p:val>
                                            <p:fltVal val="0"/>
                                          </p:val>
                                        </p:tav>
                                        <p:tav tm="100000">
                                          <p:val>
                                            <p:strVal val="#ppt_w"/>
                                          </p:val>
                                        </p:tav>
                                      </p:tavLst>
                                    </p:anim>
                                    <p:anim calcmode="lin" valueType="num">
                                      <p:cBhvr>
                                        <p:cTn id="76" dur="500" fill="hold"/>
                                        <p:tgtEl>
                                          <p:spTgt spid="809993"/>
                                        </p:tgtEl>
                                        <p:attrNameLst>
                                          <p:attrName>ppt_h</p:attrName>
                                        </p:attrNameLst>
                                      </p:cBhvr>
                                      <p:tavLst>
                                        <p:tav tm="0">
                                          <p:val>
                                            <p:fltVal val="0"/>
                                          </p:val>
                                        </p:tav>
                                        <p:tav tm="100000">
                                          <p:val>
                                            <p:strVal val="#ppt_h"/>
                                          </p:val>
                                        </p:tav>
                                      </p:tavLst>
                                    </p:anim>
                                    <p:animEffect transition="in" filter="fade">
                                      <p:cBhvr>
                                        <p:cTn id="77" dur="500"/>
                                        <p:tgtEl>
                                          <p:spTgt spid="809993"/>
                                        </p:tgtEl>
                                      </p:cBhvr>
                                    </p:animEffect>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8" fill="hold">
                      <p:stCondLst>
                        <p:cond delay="indefinite"/>
                      </p:stCondLst>
                      <p:childTnLst>
                        <p:par>
                          <p:cTn id="79" fill="hold">
                            <p:stCondLst>
                              <p:cond delay="0"/>
                            </p:stCondLst>
                            <p:childTnLst>
                              <p:par>
                                <p:cTn id="80" presetID="53" presetClass="entr" presetSubtype="0" fill="hold" grpId="0" nodeType="clickEffect">
                                  <p:stCondLst>
                                    <p:cond delay="0"/>
                                  </p:stCondLst>
                                  <p:childTnLst>
                                    <p:set>
                                      <p:cBhvr>
                                        <p:cTn id="81" dur="1" fill="hold">
                                          <p:stCondLst>
                                            <p:cond delay="0"/>
                                          </p:stCondLst>
                                        </p:cTn>
                                        <p:tgtEl>
                                          <p:spTgt spid="809999"/>
                                        </p:tgtEl>
                                        <p:attrNameLst>
                                          <p:attrName>style.visibility</p:attrName>
                                        </p:attrNameLst>
                                      </p:cBhvr>
                                      <p:to>
                                        <p:strVal val="visible"/>
                                      </p:to>
                                    </p:set>
                                    <p:anim calcmode="lin" valueType="num">
                                      <p:cBhvr>
                                        <p:cTn id="82" dur="500" fill="hold"/>
                                        <p:tgtEl>
                                          <p:spTgt spid="809999"/>
                                        </p:tgtEl>
                                        <p:attrNameLst>
                                          <p:attrName>ppt_w</p:attrName>
                                        </p:attrNameLst>
                                      </p:cBhvr>
                                      <p:tavLst>
                                        <p:tav tm="0">
                                          <p:val>
                                            <p:fltVal val="0"/>
                                          </p:val>
                                        </p:tav>
                                        <p:tav tm="100000">
                                          <p:val>
                                            <p:strVal val="#ppt_w"/>
                                          </p:val>
                                        </p:tav>
                                      </p:tavLst>
                                    </p:anim>
                                    <p:anim calcmode="lin" valueType="num">
                                      <p:cBhvr>
                                        <p:cTn id="83" dur="500" fill="hold"/>
                                        <p:tgtEl>
                                          <p:spTgt spid="809999"/>
                                        </p:tgtEl>
                                        <p:attrNameLst>
                                          <p:attrName>ppt_h</p:attrName>
                                        </p:attrNameLst>
                                      </p:cBhvr>
                                      <p:tavLst>
                                        <p:tav tm="0">
                                          <p:val>
                                            <p:fltVal val="0"/>
                                          </p:val>
                                        </p:tav>
                                        <p:tav tm="100000">
                                          <p:val>
                                            <p:strVal val="#ppt_h"/>
                                          </p:val>
                                        </p:tav>
                                      </p:tavLst>
                                    </p:anim>
                                    <p:animEffect transition="in" filter="fade">
                                      <p:cBhvr>
                                        <p:cTn id="84" dur="500"/>
                                        <p:tgtEl>
                                          <p:spTgt spid="809999"/>
                                        </p:tgtEl>
                                      </p:cBhvr>
                                    </p:animEffect>
                                  </p:childTnLst>
                                  <p:subTnLst>
                                    <p:audio>
                                      <p:cMediaNode>
                                        <p:cTn display="0" masterRel="sameClick">
                                          <p:stCondLst>
                                            <p:cond evt="begin" delay="0">
                                              <p:tn val="80"/>
                                            </p:cond>
                                          </p:stCondLst>
                                          <p:endCondLst>
                                            <p:cond evt="onStopAudio" delay="0">
                                              <p:tgtEl>
                                                <p:sldTgt/>
                                              </p:tgtEl>
                                            </p:cond>
                                          </p:endCondLst>
                                        </p:cTn>
                                        <p:tgtEl>
                                          <p:sndTgt r:embed="rId3" name="camera.wav"/>
                                        </p:tgtEl>
                                      </p:cMediaNode>
                                    </p:audio>
                                  </p:subTnLst>
                                </p:cTn>
                              </p:par>
                            </p:childTnLst>
                          </p:cTn>
                        </p:par>
                      </p:childTnLst>
                    </p:cTn>
                  </p:par>
                  <p:par>
                    <p:cTn id="85" fill="hold">
                      <p:stCondLst>
                        <p:cond delay="indefinite"/>
                      </p:stCondLst>
                      <p:childTnLst>
                        <p:par>
                          <p:cTn id="86" fill="hold">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809996"/>
                                        </p:tgtEl>
                                        <p:attrNameLst>
                                          <p:attrName>style.visibility</p:attrName>
                                        </p:attrNameLst>
                                      </p:cBhvr>
                                      <p:to>
                                        <p:strVal val="visible"/>
                                      </p:to>
                                    </p:set>
                                    <p:anim calcmode="lin" valueType="num">
                                      <p:cBhvr>
                                        <p:cTn id="89" dur="500" fill="hold"/>
                                        <p:tgtEl>
                                          <p:spTgt spid="809996"/>
                                        </p:tgtEl>
                                        <p:attrNameLst>
                                          <p:attrName>ppt_w</p:attrName>
                                        </p:attrNameLst>
                                      </p:cBhvr>
                                      <p:tavLst>
                                        <p:tav tm="0">
                                          <p:val>
                                            <p:fltVal val="0"/>
                                          </p:val>
                                        </p:tav>
                                        <p:tav tm="100000">
                                          <p:val>
                                            <p:strVal val="#ppt_w"/>
                                          </p:val>
                                        </p:tav>
                                      </p:tavLst>
                                    </p:anim>
                                    <p:anim calcmode="lin" valueType="num">
                                      <p:cBhvr>
                                        <p:cTn id="90" dur="500" fill="hold"/>
                                        <p:tgtEl>
                                          <p:spTgt spid="809996"/>
                                        </p:tgtEl>
                                        <p:attrNameLst>
                                          <p:attrName>ppt_h</p:attrName>
                                        </p:attrNameLst>
                                      </p:cBhvr>
                                      <p:tavLst>
                                        <p:tav tm="0">
                                          <p:val>
                                            <p:fltVal val="0"/>
                                          </p:val>
                                        </p:tav>
                                        <p:tav tm="100000">
                                          <p:val>
                                            <p:strVal val="#ppt_h"/>
                                          </p:val>
                                        </p:tav>
                                      </p:tavLst>
                                    </p:anim>
                                    <p:animEffect transition="in" filter="fade">
                                      <p:cBhvr>
                                        <p:cTn id="91" dur="500"/>
                                        <p:tgtEl>
                                          <p:spTgt spid="809996"/>
                                        </p:tgtEl>
                                      </p:cBhvr>
                                    </p:animEffect>
                                  </p:childTnLst>
                                  <p:subTnLst>
                                    <p:audio>
                                      <p:cMediaNode>
                                        <p:cTn display="0" masterRel="sameClick">
                                          <p:stCondLst>
                                            <p:cond evt="begin" delay="0">
                                              <p:tn val="87"/>
                                            </p:cond>
                                          </p:stCondLst>
                                          <p:endCondLst>
                                            <p:cond evt="onStopAudio" delay="0">
                                              <p:tgtEl>
                                                <p:sldTgt/>
                                              </p:tgtEl>
                                            </p:cond>
                                          </p:endCondLst>
                                        </p:cTn>
                                        <p:tgtEl>
                                          <p:sndTgt r:embed="rId5" name="cashreg.wav"/>
                                        </p:tgtEl>
                                      </p:cMediaNode>
                                    </p:audio>
                                  </p:subTnLst>
                                </p:cTn>
                              </p:par>
                            </p:childTnLst>
                          </p:cTn>
                        </p:par>
                      </p:childTnLst>
                    </p:cTn>
                  </p:par>
                  <p:par>
                    <p:cTn id="92" fill="hold">
                      <p:stCondLst>
                        <p:cond delay="indefinite"/>
                      </p:stCondLst>
                      <p:childTnLst>
                        <p:par>
                          <p:cTn id="93" fill="hold">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809995"/>
                                        </p:tgtEl>
                                        <p:attrNameLst>
                                          <p:attrName>style.visibility</p:attrName>
                                        </p:attrNameLst>
                                      </p:cBhvr>
                                      <p:to>
                                        <p:strVal val="visible"/>
                                      </p:to>
                                    </p:set>
                                    <p:anim calcmode="lin" valueType="num">
                                      <p:cBhvr>
                                        <p:cTn id="96" dur="500" fill="hold"/>
                                        <p:tgtEl>
                                          <p:spTgt spid="809995"/>
                                        </p:tgtEl>
                                        <p:attrNameLst>
                                          <p:attrName>ppt_w</p:attrName>
                                        </p:attrNameLst>
                                      </p:cBhvr>
                                      <p:tavLst>
                                        <p:tav tm="0">
                                          <p:val>
                                            <p:fltVal val="0"/>
                                          </p:val>
                                        </p:tav>
                                        <p:tav tm="100000">
                                          <p:val>
                                            <p:strVal val="#ppt_w"/>
                                          </p:val>
                                        </p:tav>
                                      </p:tavLst>
                                    </p:anim>
                                    <p:anim calcmode="lin" valueType="num">
                                      <p:cBhvr>
                                        <p:cTn id="97" dur="500" fill="hold"/>
                                        <p:tgtEl>
                                          <p:spTgt spid="809995"/>
                                        </p:tgtEl>
                                        <p:attrNameLst>
                                          <p:attrName>ppt_h</p:attrName>
                                        </p:attrNameLst>
                                      </p:cBhvr>
                                      <p:tavLst>
                                        <p:tav tm="0">
                                          <p:val>
                                            <p:fltVal val="0"/>
                                          </p:val>
                                        </p:tav>
                                        <p:tav tm="100000">
                                          <p:val>
                                            <p:strVal val="#ppt_h"/>
                                          </p:val>
                                        </p:tav>
                                      </p:tavLst>
                                    </p:anim>
                                    <p:animEffect transition="in" filter="fade">
                                      <p:cBhvr>
                                        <p:cTn id="98" dur="500"/>
                                        <p:tgtEl>
                                          <p:spTgt spid="809995"/>
                                        </p:tgtEl>
                                      </p:cBhvr>
                                    </p:animEffect>
                                  </p:childTnLst>
                                  <p:subTnLst>
                                    <p:audio>
                                      <p:cMediaNode>
                                        <p:cTn display="0" masterRel="sameClick">
                                          <p:stCondLst>
                                            <p:cond evt="begin" delay="0">
                                              <p:tn val="94"/>
                                            </p:cond>
                                          </p:stCondLst>
                                          <p:endCondLst>
                                            <p:cond evt="onStopAudio" delay="0">
                                              <p:tgtEl>
                                                <p:sldTgt/>
                                              </p:tgtEl>
                                            </p:cond>
                                          </p:endCondLst>
                                        </p:cTn>
                                        <p:tgtEl>
                                          <p:sndTgt r:embed="rId5" name="cashreg.wav"/>
                                        </p:tgtEl>
                                      </p:cMediaNode>
                                    </p:audio>
                                  </p:sub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10000"/>
                                        </p:tgtEl>
                                        <p:attrNameLst>
                                          <p:attrName>style.visibility</p:attrName>
                                        </p:attrNameLst>
                                      </p:cBhvr>
                                      <p:to>
                                        <p:strVal val="visible"/>
                                      </p:to>
                                    </p:set>
                                    <p:animEffect transition="in" filter="wipe(left)">
                                      <p:cBhvr>
                                        <p:cTn id="103" dur="500"/>
                                        <p:tgtEl>
                                          <p:spTgt spid="810000"/>
                                        </p:tgtEl>
                                      </p:cBhvr>
                                    </p:animEffect>
                                  </p:childTnLst>
                                  <p:subTnLst>
                                    <p:audio>
                                      <p:cMediaNode>
                                        <p:cTn display="0" masterRel="sameClick">
                                          <p:stCondLst>
                                            <p:cond evt="begin" delay="0">
                                              <p:tn val="101"/>
                                            </p:cond>
                                          </p:stCondLst>
                                          <p:endCondLst>
                                            <p:cond evt="onStopAudio" delay="0">
                                              <p:tgtEl>
                                                <p:sldTgt/>
                                              </p:tgtEl>
                                            </p:cond>
                                          </p:endCondLst>
                                        </p:cTn>
                                        <p:tgtEl>
                                          <p:sndTgt r:embed="rId3" name="camera.wav"/>
                                        </p:tgtEl>
                                      </p:cMediaNode>
                                    </p:audio>
                                  </p:sub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grpId="0" nodeType="clickEffect">
                                  <p:stCondLst>
                                    <p:cond delay="0"/>
                                  </p:stCondLst>
                                  <p:childTnLst>
                                    <p:set>
                                      <p:cBhvr>
                                        <p:cTn id="107" dur="1" fill="hold">
                                          <p:stCondLst>
                                            <p:cond delay="0"/>
                                          </p:stCondLst>
                                        </p:cTn>
                                        <p:tgtEl>
                                          <p:spTgt spid="810001"/>
                                        </p:tgtEl>
                                        <p:attrNameLst>
                                          <p:attrName>style.visibility</p:attrName>
                                        </p:attrNameLst>
                                      </p:cBhvr>
                                      <p:to>
                                        <p:strVal val="visible"/>
                                      </p:to>
                                    </p:set>
                                    <p:animEffect transition="in" filter="wipe(right)">
                                      <p:cBhvr>
                                        <p:cTn id="108" dur="500"/>
                                        <p:tgtEl>
                                          <p:spTgt spid="810001"/>
                                        </p:tgtEl>
                                      </p:cBhvr>
                                    </p:animEffect>
                                  </p:childTnLst>
                                  <p:subTnLst>
                                    <p:audio>
                                      <p:cMediaNode>
                                        <p:cTn display="0" masterRel="sameClick">
                                          <p:stCondLst>
                                            <p:cond evt="begin" delay="0">
                                              <p:tn val="106"/>
                                            </p:cond>
                                          </p:stCondLst>
                                          <p:endCondLst>
                                            <p:cond evt="onStopAudio" delay="0">
                                              <p:tgtEl>
                                                <p:sldTgt/>
                                              </p:tgtEl>
                                            </p:cond>
                                          </p:endCondLst>
                                        </p:cTn>
                                        <p:tgtEl>
                                          <p:sndTgt r:embed="rId3" name="camera.wav"/>
                                        </p:tgtEl>
                                      </p:cMediaNode>
                                    </p:audio>
                                  </p:subTnLst>
                                </p:cTn>
                              </p:par>
                            </p:childTnLst>
                          </p:cTn>
                        </p:par>
                      </p:childTnLst>
                    </p:cTn>
                  </p:par>
                  <p:par>
                    <p:cTn id="109" fill="hold">
                      <p:stCondLst>
                        <p:cond delay="indefinite"/>
                      </p:stCondLst>
                      <p:childTnLst>
                        <p:par>
                          <p:cTn id="110" fill="hold">
                            <p:stCondLst>
                              <p:cond delay="0"/>
                            </p:stCondLst>
                            <p:childTnLst>
                              <p:par>
                                <p:cTn id="111" presetID="53" presetClass="entr" presetSubtype="0" fill="hold" grpId="0" nodeType="clickEffect">
                                  <p:stCondLst>
                                    <p:cond delay="0"/>
                                  </p:stCondLst>
                                  <p:childTnLst>
                                    <p:set>
                                      <p:cBhvr>
                                        <p:cTn id="112" dur="1" fill="hold">
                                          <p:stCondLst>
                                            <p:cond delay="0"/>
                                          </p:stCondLst>
                                        </p:cTn>
                                        <p:tgtEl>
                                          <p:spTgt spid="810002"/>
                                        </p:tgtEl>
                                        <p:attrNameLst>
                                          <p:attrName>style.visibility</p:attrName>
                                        </p:attrNameLst>
                                      </p:cBhvr>
                                      <p:to>
                                        <p:strVal val="visible"/>
                                      </p:to>
                                    </p:set>
                                    <p:anim calcmode="lin" valueType="num">
                                      <p:cBhvr>
                                        <p:cTn id="113" dur="500" fill="hold"/>
                                        <p:tgtEl>
                                          <p:spTgt spid="810002"/>
                                        </p:tgtEl>
                                        <p:attrNameLst>
                                          <p:attrName>ppt_w</p:attrName>
                                        </p:attrNameLst>
                                      </p:cBhvr>
                                      <p:tavLst>
                                        <p:tav tm="0">
                                          <p:val>
                                            <p:fltVal val="0"/>
                                          </p:val>
                                        </p:tav>
                                        <p:tav tm="100000">
                                          <p:val>
                                            <p:strVal val="#ppt_w"/>
                                          </p:val>
                                        </p:tav>
                                      </p:tavLst>
                                    </p:anim>
                                    <p:anim calcmode="lin" valueType="num">
                                      <p:cBhvr>
                                        <p:cTn id="114" dur="500" fill="hold"/>
                                        <p:tgtEl>
                                          <p:spTgt spid="810002"/>
                                        </p:tgtEl>
                                        <p:attrNameLst>
                                          <p:attrName>ppt_h</p:attrName>
                                        </p:attrNameLst>
                                      </p:cBhvr>
                                      <p:tavLst>
                                        <p:tav tm="0">
                                          <p:val>
                                            <p:fltVal val="0"/>
                                          </p:val>
                                        </p:tav>
                                        <p:tav tm="100000">
                                          <p:val>
                                            <p:strVal val="#ppt_h"/>
                                          </p:val>
                                        </p:tav>
                                      </p:tavLst>
                                    </p:anim>
                                    <p:animEffect transition="in" filter="fade">
                                      <p:cBhvr>
                                        <p:cTn id="115" dur="500"/>
                                        <p:tgtEl>
                                          <p:spTgt spid="810002"/>
                                        </p:tgtEl>
                                      </p:cBhvr>
                                    </p:animEffect>
                                  </p:childTnLst>
                                  <p:subTnLst>
                                    <p:audio>
                                      <p:cMediaNode>
                                        <p:cTn display="0" masterRel="sameClick">
                                          <p:stCondLst>
                                            <p:cond evt="begin" delay="0">
                                              <p:tn val="111"/>
                                            </p:cond>
                                          </p:stCondLst>
                                          <p:endCondLst>
                                            <p:cond evt="onStopAudio" delay="0">
                                              <p:tgtEl>
                                                <p:sldTgt/>
                                              </p:tgtEl>
                                            </p:cond>
                                          </p:endCondLst>
                                        </p:cTn>
                                        <p:tgtEl>
                                          <p:sndTgt r:embed="rId3" name="camera.wav"/>
                                        </p:tgtEl>
                                      </p:cMediaNode>
                                    </p:audio>
                                  </p:subTnLst>
                                </p:cTn>
                              </p:par>
                            </p:childTnLst>
                          </p:cTn>
                        </p:par>
                      </p:childTnLst>
                    </p:cTn>
                  </p:par>
                  <p:par>
                    <p:cTn id="116" fill="hold">
                      <p:stCondLst>
                        <p:cond delay="indefinite"/>
                      </p:stCondLst>
                      <p:childTnLst>
                        <p:par>
                          <p:cTn id="117" fill="hold">
                            <p:stCondLst>
                              <p:cond delay="0"/>
                            </p:stCondLst>
                            <p:childTnLst>
                              <p:par>
                                <p:cTn id="118" presetID="53" presetClass="entr" presetSubtype="0" fill="hold" grpId="0" nodeType="clickEffect">
                                  <p:stCondLst>
                                    <p:cond delay="0"/>
                                  </p:stCondLst>
                                  <p:childTnLst>
                                    <p:set>
                                      <p:cBhvr>
                                        <p:cTn id="119" dur="1" fill="hold">
                                          <p:stCondLst>
                                            <p:cond delay="0"/>
                                          </p:stCondLst>
                                        </p:cTn>
                                        <p:tgtEl>
                                          <p:spTgt spid="810003"/>
                                        </p:tgtEl>
                                        <p:attrNameLst>
                                          <p:attrName>style.visibility</p:attrName>
                                        </p:attrNameLst>
                                      </p:cBhvr>
                                      <p:to>
                                        <p:strVal val="visible"/>
                                      </p:to>
                                    </p:set>
                                    <p:anim calcmode="lin" valueType="num">
                                      <p:cBhvr>
                                        <p:cTn id="120" dur="500" fill="hold"/>
                                        <p:tgtEl>
                                          <p:spTgt spid="810003"/>
                                        </p:tgtEl>
                                        <p:attrNameLst>
                                          <p:attrName>ppt_w</p:attrName>
                                        </p:attrNameLst>
                                      </p:cBhvr>
                                      <p:tavLst>
                                        <p:tav tm="0">
                                          <p:val>
                                            <p:fltVal val="0"/>
                                          </p:val>
                                        </p:tav>
                                        <p:tav tm="100000">
                                          <p:val>
                                            <p:strVal val="#ppt_w"/>
                                          </p:val>
                                        </p:tav>
                                      </p:tavLst>
                                    </p:anim>
                                    <p:anim calcmode="lin" valueType="num">
                                      <p:cBhvr>
                                        <p:cTn id="121" dur="500" fill="hold"/>
                                        <p:tgtEl>
                                          <p:spTgt spid="810003"/>
                                        </p:tgtEl>
                                        <p:attrNameLst>
                                          <p:attrName>ppt_h</p:attrName>
                                        </p:attrNameLst>
                                      </p:cBhvr>
                                      <p:tavLst>
                                        <p:tav tm="0">
                                          <p:val>
                                            <p:fltVal val="0"/>
                                          </p:val>
                                        </p:tav>
                                        <p:tav tm="100000">
                                          <p:val>
                                            <p:strVal val="#ppt_h"/>
                                          </p:val>
                                        </p:tav>
                                      </p:tavLst>
                                    </p:anim>
                                    <p:animEffect transition="in" filter="fade">
                                      <p:cBhvr>
                                        <p:cTn id="122" dur="500"/>
                                        <p:tgtEl>
                                          <p:spTgt spid="810003"/>
                                        </p:tgtEl>
                                      </p:cBhvr>
                                    </p:animEffect>
                                  </p:childTnLst>
                                  <p:subTnLst>
                                    <p:audio>
                                      <p:cMediaNode>
                                        <p:cTn display="0" masterRel="sameClick">
                                          <p:stCondLst>
                                            <p:cond evt="begin" delay="0">
                                              <p:tn val="11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93" grpId="0" animBg="1"/>
      <p:bldP spid="809995" grpId="0"/>
      <p:bldP spid="809996" grpId="0"/>
      <p:bldP spid="809998" grpId="0" animBg="1"/>
      <p:bldP spid="809999" grpId="0" animBg="1"/>
      <p:bldP spid="810000" grpId="0" animBg="1"/>
      <p:bldP spid="810001" grpId="0" animBg="1"/>
      <p:bldP spid="810002" grpId="0"/>
      <p:bldP spid="81000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marL="457200" indent="-457200">
              <a:spcBef>
                <a:spcPct val="20000"/>
              </a:spcBef>
            </a:pPr>
            <a:r>
              <a:rPr lang="en-US" sz="2400" b="1">
                <a:solidFill>
                  <a:schemeClr val="accent2"/>
                </a:solidFill>
                <a:latin typeface="Arial" charset="0"/>
                <a:ea typeface="Calibri" pitchFamily="34" charset="0"/>
                <a:cs typeface="Arial" charset="0"/>
              </a:rPr>
              <a:t>Understandings: </a:t>
            </a:r>
            <a:endParaRPr lang="en-US" sz="2400">
              <a:solidFill>
                <a:schemeClr val="accent2"/>
              </a:solidFill>
              <a:latin typeface="Arial" charset="0"/>
              <a:ea typeface="Calibri" pitchFamily="34" charset="0"/>
              <a:cs typeface="Arial" charset="0"/>
            </a:endParaRPr>
          </a:p>
          <a:p>
            <a:pPr marL="457200" indent="-457200">
              <a:spcBef>
                <a:spcPct val="20000"/>
              </a:spcBef>
            </a:pPr>
            <a:r>
              <a:rPr lang="en-US" sz="2400">
                <a:solidFill>
                  <a:schemeClr val="accent2"/>
                </a:solidFill>
                <a:latin typeface="Arial" charset="0"/>
                <a:ea typeface="Calibri" pitchFamily="34" charset="0"/>
                <a:cs typeface="Arial" charset="0"/>
              </a:rPr>
              <a:t>• Newton’s law of gravitation </a:t>
            </a:r>
          </a:p>
          <a:p>
            <a:pPr marL="457200" indent="-457200">
              <a:spcBef>
                <a:spcPct val="20000"/>
              </a:spcBef>
            </a:pPr>
            <a:r>
              <a:rPr lang="en-US" sz="2400">
                <a:solidFill>
                  <a:schemeClr val="accent2"/>
                </a:solidFill>
                <a:latin typeface="Arial" charset="0"/>
                <a:ea typeface="Calibri" pitchFamily="34" charset="0"/>
                <a:cs typeface="Arial" charset="0"/>
              </a:rPr>
              <a:t>• Gravitational field strength</a:t>
            </a:r>
            <a:r>
              <a:rPr lang="en-US" sz="2400">
                <a:solidFill>
                  <a:srgbClr val="000000"/>
                </a:solidFill>
                <a:latin typeface="Arial" charset="0"/>
                <a:ea typeface="Calibri" pitchFamily="34" charset="0"/>
                <a:cs typeface="Arial" charset="0"/>
              </a:rPr>
              <a:t> </a:t>
            </a:r>
          </a:p>
          <a:p>
            <a:pPr marL="457200" indent="-457200">
              <a:spcBef>
                <a:spcPct val="20000"/>
              </a:spcBef>
            </a:pPr>
            <a:r>
              <a:rPr lang="en-US" sz="2400" b="1">
                <a:solidFill>
                  <a:schemeClr val="accent2"/>
                </a:solidFill>
                <a:latin typeface="Arial" charset="0"/>
                <a:ea typeface="Calibri" pitchFamily="34" charset="0"/>
                <a:cs typeface="Arial" charset="0"/>
              </a:rPr>
              <a:t>Applications and skills: </a:t>
            </a:r>
            <a:endParaRPr lang="en-US" sz="2400">
              <a:solidFill>
                <a:schemeClr val="accent2"/>
              </a:solidFill>
              <a:latin typeface="Arial" charset="0"/>
              <a:ea typeface="Calibri" pitchFamily="34" charset="0"/>
              <a:cs typeface="Arial" charset="0"/>
            </a:endParaRPr>
          </a:p>
          <a:p>
            <a:pPr marL="457200" indent="-457200">
              <a:spcBef>
                <a:spcPct val="20000"/>
              </a:spcBef>
            </a:pPr>
            <a:r>
              <a:rPr lang="en-US" sz="2400">
                <a:solidFill>
                  <a:schemeClr val="accent2"/>
                </a:solidFill>
                <a:latin typeface="Arial" charset="0"/>
                <a:ea typeface="Calibri" pitchFamily="34" charset="0"/>
                <a:cs typeface="Arial" charset="0"/>
              </a:rPr>
              <a:t>• Describing the relationship between gravitational force and centripetal force </a:t>
            </a:r>
          </a:p>
          <a:p>
            <a:pPr marL="457200" indent="-457200">
              <a:spcBef>
                <a:spcPct val="20000"/>
              </a:spcBef>
            </a:pPr>
            <a:r>
              <a:rPr lang="en-US" sz="2400">
                <a:solidFill>
                  <a:schemeClr val="accent2"/>
                </a:solidFill>
                <a:latin typeface="Arial" charset="0"/>
                <a:ea typeface="Calibri" pitchFamily="34" charset="0"/>
                <a:cs typeface="Arial" charset="0"/>
              </a:rPr>
              <a:t>• Applying Newton’s law of gravitation to the motion of an object in circular orbit around a point mass </a:t>
            </a:r>
          </a:p>
          <a:p>
            <a:pPr marL="457200" indent="-457200">
              <a:spcBef>
                <a:spcPct val="20000"/>
              </a:spcBef>
            </a:pPr>
            <a:r>
              <a:rPr lang="en-US" sz="2400">
                <a:solidFill>
                  <a:schemeClr val="accent2"/>
                </a:solidFill>
                <a:latin typeface="Arial" charset="0"/>
                <a:ea typeface="Calibri" pitchFamily="34" charset="0"/>
                <a:cs typeface="Arial" charset="0"/>
              </a:rPr>
              <a:t>• Solving problems involving gravitational force, gravitational field strength, orbital speed and orbital period </a:t>
            </a:r>
          </a:p>
          <a:p>
            <a:pPr marL="457200" indent="-457200">
              <a:spcBef>
                <a:spcPct val="20000"/>
              </a:spcBef>
            </a:pPr>
            <a:r>
              <a:rPr lang="en-US" sz="2400">
                <a:solidFill>
                  <a:schemeClr val="accent2"/>
                </a:solidFill>
                <a:latin typeface="Arial" charset="0"/>
                <a:ea typeface="Calibri" pitchFamily="34" charset="0"/>
                <a:cs typeface="Arial" charset="0"/>
              </a:rPr>
              <a:t>• Determining the resultant gravitational field strength due to two bodies</a:t>
            </a:r>
          </a:p>
        </p:txBody>
      </p:sp>
      <p:sp>
        <p:nvSpPr>
          <p:cNvPr id="307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Tree>
    <p:extLst>
      <p:ext uri="{BB962C8B-B14F-4D97-AF65-F5344CB8AC3E}">
        <p14:creationId xmlns:p14="http://schemas.microsoft.com/office/powerpoint/2010/main" val="3548474057"/>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4018">
                                            <p:txEl>
                                              <p:pRg st="0" end="0"/>
                                            </p:txEl>
                                          </p:spTgt>
                                        </p:tgtEl>
                                        <p:attrNameLst>
                                          <p:attrName>style.visibility</p:attrName>
                                        </p:attrNameLst>
                                      </p:cBhvr>
                                      <p:to>
                                        <p:strVal val="visible"/>
                                      </p:to>
                                    </p:set>
                                    <p:anim calcmode="lin" valueType="num">
                                      <p:cBhvr additive="base">
                                        <p:cTn id="7" dur="500" fill="hold"/>
                                        <p:tgtEl>
                                          <p:spTgt spid="8540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40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54018">
                                            <p:txEl>
                                              <p:pRg st="1" end="1"/>
                                            </p:txEl>
                                          </p:spTgt>
                                        </p:tgtEl>
                                        <p:attrNameLst>
                                          <p:attrName>style.visibility</p:attrName>
                                        </p:attrNameLst>
                                      </p:cBhvr>
                                      <p:to>
                                        <p:strVal val="visible"/>
                                      </p:to>
                                    </p:set>
                                    <p:anim calcmode="lin" valueType="num">
                                      <p:cBhvr additive="base">
                                        <p:cTn id="13" dur="500" fill="hold"/>
                                        <p:tgtEl>
                                          <p:spTgt spid="8540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40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54018">
                                            <p:txEl>
                                              <p:pRg st="2" end="2"/>
                                            </p:txEl>
                                          </p:spTgt>
                                        </p:tgtEl>
                                        <p:attrNameLst>
                                          <p:attrName>style.visibility</p:attrName>
                                        </p:attrNameLst>
                                      </p:cBhvr>
                                      <p:to>
                                        <p:strVal val="visible"/>
                                      </p:to>
                                    </p:set>
                                    <p:anim calcmode="lin" valueType="num">
                                      <p:cBhvr additive="base">
                                        <p:cTn id="19" dur="500" fill="hold"/>
                                        <p:tgtEl>
                                          <p:spTgt spid="8540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40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54018">
                                            <p:txEl>
                                              <p:pRg st="3" end="3"/>
                                            </p:txEl>
                                          </p:spTgt>
                                        </p:tgtEl>
                                        <p:attrNameLst>
                                          <p:attrName>style.visibility</p:attrName>
                                        </p:attrNameLst>
                                      </p:cBhvr>
                                      <p:to>
                                        <p:strVal val="visible"/>
                                      </p:to>
                                    </p:set>
                                    <p:anim calcmode="lin" valueType="num">
                                      <p:cBhvr additive="base">
                                        <p:cTn id="25" dur="500" fill="hold"/>
                                        <p:tgtEl>
                                          <p:spTgt spid="8540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540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54018">
                                            <p:txEl>
                                              <p:pRg st="4" end="4"/>
                                            </p:txEl>
                                          </p:spTgt>
                                        </p:tgtEl>
                                        <p:attrNameLst>
                                          <p:attrName>style.visibility</p:attrName>
                                        </p:attrNameLst>
                                      </p:cBhvr>
                                      <p:to>
                                        <p:strVal val="visible"/>
                                      </p:to>
                                    </p:set>
                                    <p:anim calcmode="lin" valueType="num">
                                      <p:cBhvr additive="base">
                                        <p:cTn id="31" dur="500" fill="hold"/>
                                        <p:tgtEl>
                                          <p:spTgt spid="8540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540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54018">
                                            <p:txEl>
                                              <p:pRg st="5" end="5"/>
                                            </p:txEl>
                                          </p:spTgt>
                                        </p:tgtEl>
                                        <p:attrNameLst>
                                          <p:attrName>style.visibility</p:attrName>
                                        </p:attrNameLst>
                                      </p:cBhvr>
                                      <p:to>
                                        <p:strVal val="visible"/>
                                      </p:to>
                                    </p:set>
                                    <p:anim calcmode="lin" valueType="num">
                                      <p:cBhvr additive="base">
                                        <p:cTn id="37" dur="500" fill="hold"/>
                                        <p:tgtEl>
                                          <p:spTgt spid="8540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5401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54018">
                                            <p:txEl>
                                              <p:pRg st="6" end="6"/>
                                            </p:txEl>
                                          </p:spTgt>
                                        </p:tgtEl>
                                        <p:attrNameLst>
                                          <p:attrName>style.visibility</p:attrName>
                                        </p:attrNameLst>
                                      </p:cBhvr>
                                      <p:to>
                                        <p:strVal val="visible"/>
                                      </p:to>
                                    </p:set>
                                    <p:anim calcmode="lin" valueType="num">
                                      <p:cBhvr additive="base">
                                        <p:cTn id="43" dur="500" fill="hold"/>
                                        <p:tgtEl>
                                          <p:spTgt spid="85401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5401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54018">
                                            <p:txEl>
                                              <p:pRg st="7" end="7"/>
                                            </p:txEl>
                                          </p:spTgt>
                                        </p:tgtEl>
                                        <p:attrNameLst>
                                          <p:attrName>style.visibility</p:attrName>
                                        </p:attrNameLst>
                                      </p:cBhvr>
                                      <p:to>
                                        <p:strVal val="visible"/>
                                      </p:to>
                                    </p:set>
                                    <p:anim calcmode="lin" valueType="num">
                                      <p:cBhvr additive="base">
                                        <p:cTn id="49" dur="500" fill="hold"/>
                                        <p:tgtEl>
                                          <p:spTgt spid="85401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5401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2" name="Rectangle 4"/>
          <p:cNvSpPr>
            <a:spLocks noChangeArrowheads="1"/>
          </p:cNvSpPr>
          <p:nvPr/>
        </p:nvSpPr>
        <p:spPr bwMode="auto">
          <a:xfrm>
            <a:off x="687388" y="1997075"/>
            <a:ext cx="7772400" cy="4860925"/>
          </a:xfrm>
          <a:prstGeom prst="rect">
            <a:avLst/>
          </a:prstGeom>
          <a:solidFill>
            <a:srgbClr val="CCFFCC"/>
          </a:solidFill>
          <a:ln w="9525">
            <a:noFill/>
            <a:miter lim="800000"/>
            <a:headEnd/>
            <a:tailEnd/>
          </a:ln>
          <a:effectLst/>
        </p:spPr>
        <p:txBody>
          <a:bodyPr/>
          <a:lstStyle/>
          <a:p>
            <a:pPr>
              <a:spcBef>
                <a:spcPct val="20000"/>
              </a:spcBef>
              <a:defRPr/>
            </a:pPr>
            <a:r>
              <a:rPr lang="en-US" sz="2400" dirty="0" smtClean="0">
                <a:latin typeface="+mn-lt"/>
                <a:sym typeface="Symbol" pitchFamily="18" charset="2"/>
              </a:rPr>
              <a:t>PRACTICE:   Jupiter’s gravitational field strength at its surface is 25 N</a:t>
            </a:r>
            <a:r>
              <a:rPr lang="en-US" sz="2400" baseline="-25000" dirty="0">
                <a:latin typeface="+mn-lt"/>
                <a:sym typeface="Symbol" pitchFamily="18" charset="2"/>
              </a:rPr>
              <a:t> </a:t>
            </a:r>
            <a:r>
              <a:rPr lang="en-US" sz="2400" dirty="0">
                <a:latin typeface="+mn-lt"/>
                <a:sym typeface="Symbol" pitchFamily="18" charset="2"/>
              </a:rPr>
              <a:t>kg</a:t>
            </a:r>
            <a:r>
              <a:rPr lang="en-US" sz="2400" baseline="30000" dirty="0">
                <a:latin typeface="+mn-lt"/>
                <a:sym typeface="Symbol" pitchFamily="18" charset="2"/>
              </a:rPr>
              <a:t>-1</a:t>
            </a:r>
            <a:r>
              <a:rPr lang="en-US" sz="2400" dirty="0">
                <a:latin typeface="+mn-lt"/>
                <a:sym typeface="Symbol" pitchFamily="18" charset="2"/>
              </a:rPr>
              <a:t> while its radius is 7.110</a:t>
            </a:r>
            <a:r>
              <a:rPr lang="en-US" sz="2400" baseline="30000" dirty="0">
                <a:latin typeface="+mn-lt"/>
                <a:sym typeface="Symbol" pitchFamily="18" charset="2"/>
              </a:rPr>
              <a:t>7 </a:t>
            </a:r>
            <a:r>
              <a:rPr lang="en-US" sz="2400" dirty="0">
                <a:latin typeface="+mn-lt"/>
                <a:sym typeface="Symbol" pitchFamily="18" charset="2"/>
              </a:rPr>
              <a:t>m. </a:t>
            </a:r>
          </a:p>
          <a:p>
            <a:pPr>
              <a:spcBef>
                <a:spcPct val="20000"/>
              </a:spcBef>
              <a:defRPr/>
            </a:pPr>
            <a:r>
              <a:rPr lang="en-US" sz="2400" dirty="0">
                <a:latin typeface="+mn-lt"/>
                <a:sym typeface="Symbol" pitchFamily="18" charset="2"/>
              </a:rPr>
              <a:t>(a) Derive an expression for the gravitational field strength at the surface of a planet in terms of its mass </a:t>
            </a:r>
            <a:r>
              <a:rPr lang="en-US" sz="2400" i="1" dirty="0">
                <a:latin typeface="+mn-lt"/>
                <a:sym typeface="Symbol" pitchFamily="18" charset="2"/>
              </a:rPr>
              <a:t>M</a:t>
            </a:r>
            <a:r>
              <a:rPr lang="en-US" sz="2400" dirty="0">
                <a:latin typeface="+mn-lt"/>
                <a:sym typeface="Symbol" pitchFamily="18" charset="2"/>
              </a:rPr>
              <a:t> and radius </a:t>
            </a:r>
            <a:r>
              <a:rPr lang="en-US" sz="2400" i="1" dirty="0">
                <a:latin typeface="+mn-lt"/>
                <a:sym typeface="Symbol" pitchFamily="18" charset="2"/>
              </a:rPr>
              <a:t>R </a:t>
            </a:r>
            <a:r>
              <a:rPr lang="en-US" sz="2400" dirty="0">
                <a:latin typeface="+mn-lt"/>
                <a:sym typeface="Symbol" pitchFamily="18" charset="2"/>
              </a:rPr>
              <a:t>and the gravitational constant </a:t>
            </a:r>
            <a:r>
              <a:rPr lang="en-US" sz="2400" i="1" dirty="0">
                <a:latin typeface="+mn-lt"/>
                <a:sym typeface="Symbol" pitchFamily="18" charset="2"/>
              </a:rPr>
              <a:t>G</a:t>
            </a:r>
            <a:r>
              <a:rPr lang="en-US" sz="2400" dirty="0">
                <a:latin typeface="+mn-lt"/>
                <a:sym typeface="Symbol" pitchFamily="18" charset="2"/>
              </a:rPr>
              <a:t>.</a:t>
            </a:r>
          </a:p>
          <a:p>
            <a:pPr>
              <a:spcBef>
                <a:spcPct val="20000"/>
              </a:spcBef>
              <a:defRPr/>
            </a:pPr>
            <a:r>
              <a:rPr lang="en-US" sz="2400" dirty="0">
                <a:latin typeface="+mn-lt"/>
                <a:sym typeface="Symbol" pitchFamily="18" charset="2"/>
              </a:rPr>
              <a:t>SOLUTION: This is for a general planet…</a:t>
            </a:r>
          </a:p>
          <a:p>
            <a:pPr>
              <a:spcBef>
                <a:spcPct val="20000"/>
              </a:spcBef>
              <a:defRPr/>
            </a:pPr>
            <a:r>
              <a:rPr lang="en-US" sz="2400" i="1" dirty="0">
                <a:latin typeface="+mn-lt"/>
                <a:sym typeface="Symbol" pitchFamily="18" charset="2"/>
              </a:rPr>
              <a:t> </a:t>
            </a:r>
            <a:r>
              <a:rPr lang="en-US" sz="2400" dirty="0">
                <a:latin typeface="+mn-lt"/>
                <a:sym typeface="Symbol" pitchFamily="18" charset="2"/>
              </a:rPr>
              <a:t>(a)</a:t>
            </a:r>
            <a:r>
              <a:rPr lang="en-US" sz="2400" i="1" dirty="0">
                <a:latin typeface="+mn-lt"/>
                <a:sym typeface="Symbol" pitchFamily="18" charset="2"/>
              </a:rPr>
              <a:t>	</a:t>
            </a:r>
            <a:r>
              <a:rPr lang="en-US" sz="2400" i="1" dirty="0" smtClean="0">
                <a:latin typeface="+mn-lt"/>
                <a:sym typeface="Symbol" pitchFamily="18" charset="2"/>
              </a:rPr>
              <a:t> </a:t>
            </a:r>
            <a:r>
              <a:rPr lang="en-US" sz="2400" i="1" dirty="0">
                <a:latin typeface="+mn-lt"/>
                <a:sym typeface="Symbol" pitchFamily="18" charset="2"/>
              </a:rPr>
              <a:t>	</a:t>
            </a:r>
            <a:endParaRPr lang="en-US" sz="2400" dirty="0">
              <a:latin typeface="+mn-lt"/>
              <a:sym typeface="Symbol" pitchFamily="18" charset="2"/>
            </a:endParaRPr>
          </a:p>
        </p:txBody>
      </p:sp>
      <p:sp>
        <p:nvSpPr>
          <p:cNvPr id="30723" name="Rectangle 2"/>
          <p:cNvSpPr>
            <a:spLocks noChangeArrowheads="1"/>
          </p:cNvSpPr>
          <p:nvPr/>
        </p:nvSpPr>
        <p:spPr bwMode="auto">
          <a:xfrm>
            <a:off x="685800" y="1549400"/>
            <a:ext cx="7772400" cy="461963"/>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 strength</a:t>
            </a:r>
            <a:r>
              <a:rPr lang="en-US">
                <a:solidFill>
                  <a:srgbClr val="000000"/>
                </a:solidFill>
                <a:ea typeface="Calibri" pitchFamily="34" charset="0"/>
                <a:cs typeface="Times New Roman" pitchFamily="18" charset="0"/>
              </a:rPr>
              <a:t>	</a:t>
            </a:r>
          </a:p>
        </p:txBody>
      </p:sp>
      <p:sp>
        <p:nvSpPr>
          <p:cNvPr id="30724"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1732">
                                            <p:txEl>
                                              <p:pRg st="0" end="0"/>
                                            </p:txEl>
                                          </p:spTgt>
                                        </p:tgtEl>
                                        <p:attrNameLst>
                                          <p:attrName>style.visibility</p:attrName>
                                        </p:attrNameLst>
                                      </p:cBhvr>
                                      <p:to>
                                        <p:strVal val="visible"/>
                                      </p:to>
                                    </p:set>
                                    <p:anim calcmode="lin" valueType="num">
                                      <p:cBhvr additive="base">
                                        <p:cTn id="7" dur="500" fill="hold"/>
                                        <p:tgtEl>
                                          <p:spTgt spid="841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17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41732">
                                            <p:txEl>
                                              <p:pRg st="1" end="1"/>
                                            </p:txEl>
                                          </p:spTgt>
                                        </p:tgtEl>
                                        <p:attrNameLst>
                                          <p:attrName>style.visibility</p:attrName>
                                        </p:attrNameLst>
                                      </p:cBhvr>
                                      <p:to>
                                        <p:strVal val="visible"/>
                                      </p:to>
                                    </p:set>
                                    <p:anim calcmode="lin" valueType="num">
                                      <p:cBhvr additive="base">
                                        <p:cTn id="13" dur="500" fill="hold"/>
                                        <p:tgtEl>
                                          <p:spTgt spid="8417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17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41732">
                                            <p:txEl>
                                              <p:pRg st="2" end="2"/>
                                            </p:txEl>
                                          </p:spTgt>
                                        </p:tgtEl>
                                        <p:attrNameLst>
                                          <p:attrName>style.visibility</p:attrName>
                                        </p:attrNameLst>
                                      </p:cBhvr>
                                      <p:to>
                                        <p:strVal val="visible"/>
                                      </p:to>
                                    </p:set>
                                    <p:anim calcmode="lin" valueType="num">
                                      <p:cBhvr additive="base">
                                        <p:cTn id="19" dur="500" fill="hold"/>
                                        <p:tgtEl>
                                          <p:spTgt spid="8417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17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41732">
                                            <p:txEl>
                                              <p:pRg st="3" end="3"/>
                                            </p:txEl>
                                          </p:spTgt>
                                        </p:tgtEl>
                                        <p:attrNameLst>
                                          <p:attrName>style.visibility</p:attrName>
                                        </p:attrNameLst>
                                      </p:cBhvr>
                                      <p:to>
                                        <p:strVal val="visible"/>
                                      </p:to>
                                    </p:set>
                                    <p:anim calcmode="lin" valueType="num">
                                      <p:cBhvr additive="base">
                                        <p:cTn id="25" dur="500" fill="hold"/>
                                        <p:tgtEl>
                                          <p:spTgt spid="84173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417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2" name="Rectangle 4"/>
          <p:cNvSpPr>
            <a:spLocks noChangeArrowheads="1"/>
          </p:cNvSpPr>
          <p:nvPr/>
        </p:nvSpPr>
        <p:spPr bwMode="auto">
          <a:xfrm>
            <a:off x="687388" y="1997075"/>
            <a:ext cx="7772400" cy="4860925"/>
          </a:xfrm>
          <a:prstGeom prst="rect">
            <a:avLst/>
          </a:prstGeom>
          <a:solidFill>
            <a:srgbClr val="CCFFCC"/>
          </a:solidFill>
          <a:ln w="9525">
            <a:noFill/>
            <a:miter lim="800000"/>
            <a:headEnd/>
            <a:tailEnd/>
          </a:ln>
          <a:effectLst/>
        </p:spPr>
        <p:txBody>
          <a:bodyPr/>
          <a:lstStyle/>
          <a:p>
            <a:pPr>
              <a:spcBef>
                <a:spcPct val="20000"/>
              </a:spcBef>
              <a:defRPr/>
            </a:pPr>
            <a:r>
              <a:rPr lang="en-US" sz="2400" dirty="0" smtClean="0">
                <a:latin typeface="+mn-lt"/>
                <a:sym typeface="Symbol" pitchFamily="18" charset="2"/>
              </a:rPr>
              <a:t>PRACTICE:   Jupiter’s gravitational field strength at its surface is 25 N</a:t>
            </a:r>
            <a:r>
              <a:rPr lang="en-US" sz="2400" baseline="-25000" dirty="0">
                <a:latin typeface="+mn-lt"/>
                <a:sym typeface="Symbol" pitchFamily="18" charset="2"/>
              </a:rPr>
              <a:t> </a:t>
            </a:r>
            <a:r>
              <a:rPr lang="en-US" sz="2400" dirty="0">
                <a:latin typeface="+mn-lt"/>
                <a:sym typeface="Symbol" pitchFamily="18" charset="2"/>
              </a:rPr>
              <a:t>kg</a:t>
            </a:r>
            <a:r>
              <a:rPr lang="en-US" sz="2400" baseline="30000" dirty="0">
                <a:latin typeface="+mn-lt"/>
                <a:sym typeface="Symbol" pitchFamily="18" charset="2"/>
              </a:rPr>
              <a:t>-1</a:t>
            </a:r>
            <a:r>
              <a:rPr lang="en-US" sz="2400" dirty="0">
                <a:latin typeface="+mn-lt"/>
                <a:sym typeface="Symbol" pitchFamily="18" charset="2"/>
              </a:rPr>
              <a:t> while its radius is 7.110</a:t>
            </a:r>
            <a:r>
              <a:rPr lang="en-US" sz="2400" baseline="30000" dirty="0">
                <a:latin typeface="+mn-lt"/>
                <a:sym typeface="Symbol" pitchFamily="18" charset="2"/>
              </a:rPr>
              <a:t>7 </a:t>
            </a:r>
            <a:r>
              <a:rPr lang="en-US" sz="2400" dirty="0">
                <a:latin typeface="+mn-lt"/>
                <a:sym typeface="Symbol" pitchFamily="18" charset="2"/>
              </a:rPr>
              <a:t>m. </a:t>
            </a:r>
          </a:p>
          <a:p>
            <a:pPr>
              <a:spcBef>
                <a:spcPct val="20000"/>
              </a:spcBef>
              <a:defRPr/>
            </a:pPr>
            <a:r>
              <a:rPr lang="en-US" sz="2400" dirty="0">
                <a:latin typeface="+mn-lt"/>
                <a:sym typeface="Symbol" pitchFamily="18" charset="2"/>
              </a:rPr>
              <a:t>(b) Using the given information and the formula you just derived deduce Jupiter’s mass.</a:t>
            </a:r>
          </a:p>
          <a:p>
            <a:pPr>
              <a:spcBef>
                <a:spcPct val="20000"/>
              </a:spcBef>
              <a:defRPr/>
            </a:pPr>
            <a:r>
              <a:rPr lang="en-US" sz="2400" dirty="0">
                <a:latin typeface="+mn-lt"/>
                <a:sym typeface="Symbol" pitchFamily="18" charset="2"/>
              </a:rPr>
              <a:t>(c) Find the weight of a 65-kg man on Jupiter.</a:t>
            </a:r>
          </a:p>
          <a:p>
            <a:pPr>
              <a:spcBef>
                <a:spcPct val="20000"/>
              </a:spcBef>
              <a:defRPr/>
            </a:pPr>
            <a:r>
              <a:rPr lang="en-US" sz="2400" dirty="0">
                <a:latin typeface="+mn-lt"/>
                <a:sym typeface="Symbol" pitchFamily="18" charset="2"/>
              </a:rPr>
              <a:t>SOLUTION:</a:t>
            </a:r>
          </a:p>
          <a:p>
            <a:pPr>
              <a:spcBef>
                <a:spcPct val="20000"/>
              </a:spcBef>
              <a:defRPr/>
            </a:pPr>
            <a:endParaRPr lang="en-US" sz="2400" dirty="0">
              <a:latin typeface="+mn-lt"/>
              <a:sym typeface="Symbol" pitchFamily="18" charset="2"/>
            </a:endParaRPr>
          </a:p>
        </p:txBody>
      </p:sp>
      <p:sp>
        <p:nvSpPr>
          <p:cNvPr id="31747" name="Rectangle 2"/>
          <p:cNvSpPr>
            <a:spLocks noChangeArrowheads="1"/>
          </p:cNvSpPr>
          <p:nvPr/>
        </p:nvSpPr>
        <p:spPr bwMode="auto">
          <a:xfrm>
            <a:off x="685800" y="1549400"/>
            <a:ext cx="7772400" cy="461963"/>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 strength</a:t>
            </a:r>
            <a:r>
              <a:rPr lang="en-US">
                <a:solidFill>
                  <a:srgbClr val="000000"/>
                </a:solidFill>
                <a:ea typeface="Calibri" pitchFamily="34" charset="0"/>
                <a:cs typeface="Times New Roman" pitchFamily="18" charset="0"/>
              </a:rPr>
              <a:t>	</a:t>
            </a:r>
          </a:p>
        </p:txBody>
      </p:sp>
      <p:sp>
        <p:nvSpPr>
          <p:cNvPr id="3174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pic>
        <p:nvPicPr>
          <p:cNvPr id="2867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65963" y="3305175"/>
            <a:ext cx="2052637" cy="20542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1732">
                                            <p:txEl>
                                              <p:pRg st="0" end="0"/>
                                            </p:txEl>
                                          </p:spTgt>
                                        </p:tgtEl>
                                        <p:attrNameLst>
                                          <p:attrName>style.visibility</p:attrName>
                                        </p:attrNameLst>
                                      </p:cBhvr>
                                      <p:to>
                                        <p:strVal val="visible"/>
                                      </p:to>
                                    </p:set>
                                    <p:anim calcmode="lin" valueType="num">
                                      <p:cBhvr additive="base">
                                        <p:cTn id="7" dur="500" fill="hold"/>
                                        <p:tgtEl>
                                          <p:spTgt spid="841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17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41732">
                                            <p:txEl>
                                              <p:pRg st="1" end="1"/>
                                            </p:txEl>
                                          </p:spTgt>
                                        </p:tgtEl>
                                        <p:attrNameLst>
                                          <p:attrName>style.visibility</p:attrName>
                                        </p:attrNameLst>
                                      </p:cBhvr>
                                      <p:to>
                                        <p:strVal val="visible"/>
                                      </p:to>
                                    </p:set>
                                    <p:anim calcmode="lin" valueType="num">
                                      <p:cBhvr additive="base">
                                        <p:cTn id="13" dur="500" fill="hold"/>
                                        <p:tgtEl>
                                          <p:spTgt spid="8417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17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41732">
                                            <p:txEl>
                                              <p:pRg st="2" end="2"/>
                                            </p:txEl>
                                          </p:spTgt>
                                        </p:tgtEl>
                                        <p:attrNameLst>
                                          <p:attrName>style.visibility</p:attrName>
                                        </p:attrNameLst>
                                      </p:cBhvr>
                                      <p:to>
                                        <p:strVal val="visible"/>
                                      </p:to>
                                    </p:set>
                                    <p:anim calcmode="lin" valueType="num">
                                      <p:cBhvr additive="base">
                                        <p:cTn id="19" dur="500" fill="hold"/>
                                        <p:tgtEl>
                                          <p:spTgt spid="8417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17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41732">
                                            <p:txEl>
                                              <p:pRg st="3" end="3"/>
                                            </p:txEl>
                                          </p:spTgt>
                                        </p:tgtEl>
                                        <p:attrNameLst>
                                          <p:attrName>style.visibility</p:attrName>
                                        </p:attrNameLst>
                                      </p:cBhvr>
                                      <p:to>
                                        <p:strVal val="visible"/>
                                      </p:to>
                                    </p:set>
                                    <p:anim calcmode="lin" valueType="num">
                                      <p:cBhvr additive="base">
                                        <p:cTn id="25" dur="500" fill="hold"/>
                                        <p:tgtEl>
                                          <p:spTgt spid="84173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417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28677"/>
                                        </p:tgtEl>
                                        <p:attrNameLst>
                                          <p:attrName>style.visibility</p:attrName>
                                        </p:attrNameLst>
                                      </p:cBhvr>
                                      <p:to>
                                        <p:strVal val="visible"/>
                                      </p:to>
                                    </p:set>
                                    <p:animEffect transition="in" filter="wipe(down)">
                                      <p:cBhvr>
                                        <p:cTn id="31" dur="580">
                                          <p:stCondLst>
                                            <p:cond delay="0"/>
                                          </p:stCondLst>
                                        </p:cTn>
                                        <p:tgtEl>
                                          <p:spTgt spid="28677"/>
                                        </p:tgtEl>
                                      </p:cBhvr>
                                    </p:animEffect>
                                    <p:anim calcmode="lin" valueType="num">
                                      <p:cBhvr>
                                        <p:cTn id="32" dur="1822" tmFilter="0,0; 0.14,0.36; 0.43,0.73; 0.71,0.91; 1.0,1.0">
                                          <p:stCondLst>
                                            <p:cond delay="0"/>
                                          </p:stCondLst>
                                        </p:cTn>
                                        <p:tgtEl>
                                          <p:spTgt spid="2867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867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867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867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8677"/>
                                        </p:tgtEl>
                                        <p:attrNameLst>
                                          <p:attrName>ppt_y</p:attrName>
                                        </p:attrNameLst>
                                      </p:cBhvr>
                                      <p:tavLst>
                                        <p:tav tm="0" fmla="#ppt_y-sin(pi*$)/81">
                                          <p:val>
                                            <p:fltVal val="0"/>
                                          </p:val>
                                        </p:tav>
                                        <p:tav tm="100000">
                                          <p:val>
                                            <p:fltVal val="1"/>
                                          </p:val>
                                        </p:tav>
                                      </p:tavLst>
                                    </p:anim>
                                    <p:animScale>
                                      <p:cBhvr>
                                        <p:cTn id="37" dur="26">
                                          <p:stCondLst>
                                            <p:cond delay="650"/>
                                          </p:stCondLst>
                                        </p:cTn>
                                        <p:tgtEl>
                                          <p:spTgt spid="28677"/>
                                        </p:tgtEl>
                                      </p:cBhvr>
                                      <p:to x="100000" y="60000"/>
                                    </p:animScale>
                                    <p:animScale>
                                      <p:cBhvr>
                                        <p:cTn id="38" dur="166" decel="50000">
                                          <p:stCondLst>
                                            <p:cond delay="676"/>
                                          </p:stCondLst>
                                        </p:cTn>
                                        <p:tgtEl>
                                          <p:spTgt spid="28677"/>
                                        </p:tgtEl>
                                      </p:cBhvr>
                                      <p:to x="100000" y="100000"/>
                                    </p:animScale>
                                    <p:animScale>
                                      <p:cBhvr>
                                        <p:cTn id="39" dur="26">
                                          <p:stCondLst>
                                            <p:cond delay="1312"/>
                                          </p:stCondLst>
                                        </p:cTn>
                                        <p:tgtEl>
                                          <p:spTgt spid="28677"/>
                                        </p:tgtEl>
                                      </p:cBhvr>
                                      <p:to x="100000" y="80000"/>
                                    </p:animScale>
                                    <p:animScale>
                                      <p:cBhvr>
                                        <p:cTn id="40" dur="166" decel="50000">
                                          <p:stCondLst>
                                            <p:cond delay="1338"/>
                                          </p:stCondLst>
                                        </p:cTn>
                                        <p:tgtEl>
                                          <p:spTgt spid="28677"/>
                                        </p:tgtEl>
                                      </p:cBhvr>
                                      <p:to x="100000" y="100000"/>
                                    </p:animScale>
                                    <p:animScale>
                                      <p:cBhvr>
                                        <p:cTn id="41" dur="26">
                                          <p:stCondLst>
                                            <p:cond delay="1642"/>
                                          </p:stCondLst>
                                        </p:cTn>
                                        <p:tgtEl>
                                          <p:spTgt spid="28677"/>
                                        </p:tgtEl>
                                      </p:cBhvr>
                                      <p:to x="100000" y="90000"/>
                                    </p:animScale>
                                    <p:animScale>
                                      <p:cBhvr>
                                        <p:cTn id="42" dur="166" decel="50000">
                                          <p:stCondLst>
                                            <p:cond delay="1668"/>
                                          </p:stCondLst>
                                        </p:cTn>
                                        <p:tgtEl>
                                          <p:spTgt spid="28677"/>
                                        </p:tgtEl>
                                      </p:cBhvr>
                                      <p:to x="100000" y="100000"/>
                                    </p:animScale>
                                    <p:animScale>
                                      <p:cBhvr>
                                        <p:cTn id="43" dur="26">
                                          <p:stCondLst>
                                            <p:cond delay="1808"/>
                                          </p:stCondLst>
                                        </p:cTn>
                                        <p:tgtEl>
                                          <p:spTgt spid="28677"/>
                                        </p:tgtEl>
                                      </p:cBhvr>
                                      <p:to x="100000" y="95000"/>
                                    </p:animScale>
                                    <p:animScale>
                                      <p:cBhvr>
                                        <p:cTn id="44" dur="166" decel="50000">
                                          <p:stCondLst>
                                            <p:cond delay="1834"/>
                                          </p:stCondLst>
                                        </p:cTn>
                                        <p:tgtEl>
                                          <p:spTgt spid="28677"/>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5" name="bo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8" name="Rectangle 4"/>
          <p:cNvSpPr>
            <a:spLocks noChangeArrowheads="1"/>
          </p:cNvSpPr>
          <p:nvPr/>
        </p:nvSpPr>
        <p:spPr bwMode="auto">
          <a:xfrm>
            <a:off x="687388" y="1997075"/>
            <a:ext cx="7772400" cy="4860925"/>
          </a:xfrm>
          <a:prstGeom prst="rect">
            <a:avLst/>
          </a:prstGeom>
          <a:solidFill>
            <a:srgbClr val="CCFFCC"/>
          </a:solidFill>
          <a:ln w="9525">
            <a:noFill/>
            <a:miter lim="800000"/>
            <a:headEnd/>
            <a:tailEnd/>
          </a:ln>
          <a:effectLst/>
        </p:spPr>
        <p:txBody>
          <a:bodyPr/>
          <a:lstStyle/>
          <a:p>
            <a:pPr>
              <a:spcBef>
                <a:spcPct val="20000"/>
              </a:spcBef>
              <a:defRPr/>
            </a:pPr>
            <a:r>
              <a:rPr lang="en-US" sz="2400" dirty="0" smtClean="0">
                <a:latin typeface="+mn-lt"/>
                <a:sym typeface="Symbol" pitchFamily="18" charset="2"/>
              </a:rPr>
              <a:t>PRACTICE: Two spheres of equal                                      mass and different radii are held a                                                  distance </a:t>
            </a:r>
            <a:r>
              <a:rPr lang="en-US" sz="2400" i="1" dirty="0">
                <a:latin typeface="+mn-lt"/>
                <a:sym typeface="Symbol" pitchFamily="18" charset="2"/>
              </a:rPr>
              <a:t>d</a:t>
            </a:r>
            <a:r>
              <a:rPr lang="en-US" sz="2400" dirty="0">
                <a:latin typeface="+mn-lt"/>
                <a:sym typeface="Symbol" pitchFamily="18" charset="2"/>
              </a:rPr>
              <a:t>  apart. The gravitational                                 field strength is measured on the                                         line joining the two masses at position </a:t>
            </a:r>
            <a:r>
              <a:rPr lang="en-US" sz="2400" i="1" dirty="0">
                <a:latin typeface="+mn-lt"/>
                <a:sym typeface="Symbol" pitchFamily="18" charset="2"/>
              </a:rPr>
              <a:t>x</a:t>
            </a:r>
            <a:r>
              <a:rPr lang="en-US" sz="2400" dirty="0">
                <a:latin typeface="+mn-lt"/>
                <a:sym typeface="Symbol" pitchFamily="18" charset="2"/>
              </a:rPr>
              <a:t> which varies. Which graph shows the variation of </a:t>
            </a:r>
            <a:r>
              <a:rPr lang="en-US" sz="2400" i="1" dirty="0">
                <a:latin typeface="+mn-lt"/>
                <a:sym typeface="Symbol" pitchFamily="18" charset="2"/>
              </a:rPr>
              <a:t>g</a:t>
            </a:r>
            <a:r>
              <a:rPr lang="en-US" sz="2400" dirty="0">
                <a:latin typeface="+mn-lt"/>
                <a:sym typeface="Symbol" pitchFamily="18" charset="2"/>
              </a:rPr>
              <a:t> with </a:t>
            </a:r>
            <a:r>
              <a:rPr lang="en-US" sz="2400" i="1" dirty="0">
                <a:latin typeface="+mn-lt"/>
                <a:sym typeface="Symbol" pitchFamily="18" charset="2"/>
              </a:rPr>
              <a:t>x</a:t>
            </a:r>
            <a:r>
              <a:rPr lang="en-US" sz="2400" dirty="0">
                <a:latin typeface="+mn-lt"/>
                <a:sym typeface="Symbol" pitchFamily="18" charset="2"/>
              </a:rPr>
              <a:t> correctly?</a:t>
            </a:r>
          </a:p>
          <a:p>
            <a:pPr>
              <a:spcBef>
                <a:spcPct val="20000"/>
              </a:spcBef>
              <a:defRPr/>
            </a:pPr>
            <a:endParaRPr lang="en-US" sz="2400" dirty="0">
              <a:latin typeface="+mn-lt"/>
              <a:sym typeface="Symbol" pitchFamily="18" charset="2"/>
            </a:endParaRPr>
          </a:p>
          <a:p>
            <a:pPr>
              <a:spcBef>
                <a:spcPct val="20000"/>
              </a:spcBef>
              <a:defRPr/>
            </a:pPr>
            <a:endParaRPr lang="en-US" sz="2400" dirty="0">
              <a:latin typeface="+mn-lt"/>
              <a:sym typeface="Symbol" pitchFamily="18" charset="2"/>
            </a:endParaRPr>
          </a:p>
          <a:p>
            <a:pPr>
              <a:spcBef>
                <a:spcPct val="20000"/>
              </a:spcBef>
              <a:defRPr/>
            </a:pPr>
            <a:endParaRPr lang="en-US" sz="2400" dirty="0">
              <a:latin typeface="+mn-lt"/>
              <a:sym typeface="Symbol" pitchFamily="18" charset="2"/>
            </a:endParaRPr>
          </a:p>
        </p:txBody>
      </p:sp>
      <p:sp>
        <p:nvSpPr>
          <p:cNvPr id="32771" name="Rectangle 2"/>
          <p:cNvSpPr>
            <a:spLocks noChangeArrowheads="1"/>
          </p:cNvSpPr>
          <p:nvPr/>
        </p:nvSpPr>
        <p:spPr bwMode="auto">
          <a:xfrm>
            <a:off x="685800" y="1549400"/>
            <a:ext cx="7772400" cy="461963"/>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 strength</a:t>
            </a:r>
            <a:endParaRPr lang="en-US">
              <a:solidFill>
                <a:srgbClr val="000000"/>
              </a:solidFill>
              <a:ea typeface="Calibri" pitchFamily="34" charset="0"/>
              <a:cs typeface="Times New Roman" pitchFamily="18" charset="0"/>
            </a:endParaRPr>
          </a:p>
        </p:txBody>
      </p:sp>
      <p:sp>
        <p:nvSpPr>
          <p:cNvPr id="32772"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pic>
        <p:nvPicPr>
          <p:cNvPr id="845832"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01700" y="4135438"/>
            <a:ext cx="7448550" cy="1651000"/>
          </a:xfrm>
          <a:prstGeom prst="rect">
            <a:avLst/>
          </a:prstGeom>
          <a:noFill/>
          <a:ln w="9525">
            <a:noFill/>
            <a:miter lim="800000"/>
            <a:headEnd/>
            <a:tailEnd/>
          </a:ln>
        </p:spPr>
      </p:pic>
      <p:pic>
        <p:nvPicPr>
          <p:cNvPr id="845850" name="Picture 26"/>
          <p:cNvPicPr>
            <a:picLocks noChangeAspect="1" noChangeArrowheads="1"/>
          </p:cNvPicPr>
          <p:nvPr/>
        </p:nvPicPr>
        <p:blipFill>
          <a:blip r:embed="rId6" cstate="print"/>
          <a:srcRect/>
          <a:stretch>
            <a:fillRect/>
          </a:stretch>
        </p:blipFill>
        <p:spPr bwMode="auto">
          <a:xfrm>
            <a:off x="5476875" y="2065338"/>
            <a:ext cx="3594100" cy="14668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5828">
                                            <p:txEl>
                                              <p:pRg st="0" end="0"/>
                                            </p:txEl>
                                          </p:spTgt>
                                        </p:tgtEl>
                                        <p:attrNameLst>
                                          <p:attrName>style.visibility</p:attrName>
                                        </p:attrNameLst>
                                      </p:cBhvr>
                                      <p:to>
                                        <p:strVal val="visible"/>
                                      </p:to>
                                    </p:set>
                                    <p:anim calcmode="lin" valueType="num">
                                      <p:cBhvr additive="base">
                                        <p:cTn id="7" dur="500" fill="hold"/>
                                        <p:tgtEl>
                                          <p:spTgt spid="8458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58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845850"/>
                                        </p:tgtEl>
                                        <p:attrNameLst>
                                          <p:attrName>style.visibility</p:attrName>
                                        </p:attrNameLst>
                                      </p:cBhvr>
                                      <p:to>
                                        <p:strVal val="visible"/>
                                      </p:to>
                                    </p:set>
                                    <p:anim calcmode="lin" valueType="num">
                                      <p:cBhvr>
                                        <p:cTn id="11" dur="500" fill="hold"/>
                                        <p:tgtEl>
                                          <p:spTgt spid="845850"/>
                                        </p:tgtEl>
                                        <p:attrNameLst>
                                          <p:attrName>ppt_w</p:attrName>
                                        </p:attrNameLst>
                                      </p:cBhvr>
                                      <p:tavLst>
                                        <p:tav tm="0">
                                          <p:val>
                                            <p:fltVal val="0"/>
                                          </p:val>
                                        </p:tav>
                                        <p:tav tm="100000">
                                          <p:val>
                                            <p:strVal val="#ppt_w"/>
                                          </p:val>
                                        </p:tav>
                                      </p:tavLst>
                                    </p:anim>
                                    <p:anim calcmode="lin" valueType="num">
                                      <p:cBhvr>
                                        <p:cTn id="12" dur="500" fill="hold"/>
                                        <p:tgtEl>
                                          <p:spTgt spid="845850"/>
                                        </p:tgtEl>
                                        <p:attrNameLst>
                                          <p:attrName>ppt_h</p:attrName>
                                        </p:attrNameLst>
                                      </p:cBhvr>
                                      <p:tavLst>
                                        <p:tav tm="0">
                                          <p:val>
                                            <p:fltVal val="0"/>
                                          </p:val>
                                        </p:tav>
                                        <p:tav tm="100000">
                                          <p:val>
                                            <p:strVal val="#ppt_h"/>
                                          </p:val>
                                        </p:tav>
                                      </p:tavLst>
                                    </p:anim>
                                    <p:animEffect transition="in" filter="fade">
                                      <p:cBhvr>
                                        <p:cTn id="13" dur="500"/>
                                        <p:tgtEl>
                                          <p:spTgt spid="845850"/>
                                        </p:tgtEl>
                                      </p:cBhvr>
                                    </p:animEffect>
                                  </p:childTnLst>
                                </p:cTn>
                              </p:par>
                              <p:par>
                                <p:cTn id="14" presetID="53" presetClass="entr" presetSubtype="0" fill="hold" nodeType="withEffect">
                                  <p:stCondLst>
                                    <p:cond delay="0"/>
                                  </p:stCondLst>
                                  <p:childTnLst>
                                    <p:set>
                                      <p:cBhvr>
                                        <p:cTn id="15" dur="1" fill="hold">
                                          <p:stCondLst>
                                            <p:cond delay="0"/>
                                          </p:stCondLst>
                                        </p:cTn>
                                        <p:tgtEl>
                                          <p:spTgt spid="845832"/>
                                        </p:tgtEl>
                                        <p:attrNameLst>
                                          <p:attrName>style.visibility</p:attrName>
                                        </p:attrNameLst>
                                      </p:cBhvr>
                                      <p:to>
                                        <p:strVal val="visible"/>
                                      </p:to>
                                    </p:set>
                                    <p:anim calcmode="lin" valueType="num">
                                      <p:cBhvr>
                                        <p:cTn id="16" dur="500" fill="hold"/>
                                        <p:tgtEl>
                                          <p:spTgt spid="845832"/>
                                        </p:tgtEl>
                                        <p:attrNameLst>
                                          <p:attrName>ppt_w</p:attrName>
                                        </p:attrNameLst>
                                      </p:cBhvr>
                                      <p:tavLst>
                                        <p:tav tm="0">
                                          <p:val>
                                            <p:fltVal val="0"/>
                                          </p:val>
                                        </p:tav>
                                        <p:tav tm="100000">
                                          <p:val>
                                            <p:strVal val="#ppt_w"/>
                                          </p:val>
                                        </p:tav>
                                      </p:tavLst>
                                    </p:anim>
                                    <p:anim calcmode="lin" valueType="num">
                                      <p:cBhvr>
                                        <p:cTn id="17" dur="500" fill="hold"/>
                                        <p:tgtEl>
                                          <p:spTgt spid="845832"/>
                                        </p:tgtEl>
                                        <p:attrNameLst>
                                          <p:attrName>ppt_h</p:attrName>
                                        </p:attrNameLst>
                                      </p:cBhvr>
                                      <p:tavLst>
                                        <p:tav tm="0">
                                          <p:val>
                                            <p:fltVal val="0"/>
                                          </p:val>
                                        </p:tav>
                                        <p:tav tm="100000">
                                          <p:val>
                                            <p:strVal val="#ppt_h"/>
                                          </p:val>
                                        </p:tav>
                                      </p:tavLst>
                                    </p:anim>
                                    <p:animEffect transition="in" filter="fade">
                                      <p:cBhvr>
                                        <p:cTn id="18" dur="500"/>
                                        <p:tgtEl>
                                          <p:spTgt spid="845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69764" name="Rectangle 4"/>
              <p:cNvSpPr>
                <a:spLocks noChangeArrowheads="1"/>
              </p:cNvSpPr>
              <p:nvPr/>
            </p:nvSpPr>
            <p:spPr bwMode="auto">
              <a:xfrm>
                <a:off x="674688" y="1871663"/>
                <a:ext cx="7772400" cy="4986337"/>
              </a:xfrm>
              <a:prstGeom prst="rect">
                <a:avLst/>
              </a:prstGeom>
              <a:solidFill>
                <a:srgbClr val="FFFFCC"/>
              </a:solidFill>
              <a:ln w="9525">
                <a:noFill/>
                <a:miter lim="800000"/>
                <a:headEnd/>
                <a:tailEnd/>
              </a:ln>
              <a:effectLst/>
            </p:spPr>
            <p:txBody>
              <a:bodyPr/>
              <a:lstStyle/>
              <a:p>
                <a:pPr>
                  <a:spcBef>
                    <a:spcPct val="20000"/>
                  </a:spcBef>
                  <a:defRPr/>
                </a:pPr>
                <a:r>
                  <a:rPr lang="en-US" sz="2400" dirty="0" smtClean="0">
                    <a:latin typeface="+mn-lt"/>
                    <a:sym typeface="Symbol" pitchFamily="18" charset="2"/>
                  </a:rPr>
                  <a:t>EXAMPLE: Derive </a:t>
                </a:r>
                <a:r>
                  <a:rPr lang="en-US" sz="2400" dirty="0" err="1">
                    <a:latin typeface="+mn-lt"/>
                    <a:sym typeface="Symbol" pitchFamily="18" charset="2"/>
                  </a:rPr>
                  <a:t>Kepler’s</a:t>
                </a:r>
                <a:r>
                  <a:rPr lang="en-US" sz="2400" dirty="0">
                    <a:latin typeface="+mn-lt"/>
                    <a:sym typeface="Symbol" pitchFamily="18" charset="2"/>
                  </a:rPr>
                  <a:t> law, which states that the period </a:t>
                </a:r>
                <a:r>
                  <a:rPr lang="en-US" sz="2400" i="1" dirty="0">
                    <a:latin typeface="+mn-lt"/>
                    <a:sym typeface="Symbol" pitchFamily="18" charset="2"/>
                  </a:rPr>
                  <a:t>T</a:t>
                </a:r>
                <a:r>
                  <a:rPr lang="en-US" sz="2400" dirty="0">
                    <a:latin typeface="+mn-lt"/>
                    <a:sym typeface="Symbol" pitchFamily="18" charset="2"/>
                  </a:rPr>
                  <a:t> of an object in a circular orbit about a body of mass </a:t>
                </a:r>
                <a:r>
                  <a:rPr lang="en-US" sz="2400" i="1" dirty="0">
                    <a:latin typeface="+mn-lt"/>
                    <a:sym typeface="Symbol" pitchFamily="18" charset="2"/>
                  </a:rPr>
                  <a:t>M</a:t>
                </a:r>
                <a:r>
                  <a:rPr lang="en-US" sz="2400" dirty="0">
                    <a:latin typeface="+mn-lt"/>
                    <a:sym typeface="Symbol" pitchFamily="18" charset="2"/>
                  </a:rPr>
                  <a:t> is given by </a:t>
                </a:r>
                <a14:m>
                  <m:oMath xmlns:m="http://schemas.openxmlformats.org/officeDocument/2006/math">
                    <m:sSup>
                      <m:sSupPr>
                        <m:ctrlPr>
                          <a:rPr lang="en-US" b="0" i="1" dirty="0" smtClean="0">
                            <a:latin typeface="Cambria Math" panose="02040503050406030204" pitchFamily="18" charset="0"/>
                            <a:sym typeface="Symbol" pitchFamily="18" charset="2"/>
                          </a:rPr>
                        </m:ctrlPr>
                      </m:sSupPr>
                      <m:e>
                        <m:r>
                          <a:rPr lang="en-US" i="1" dirty="0" smtClean="0">
                            <a:latin typeface="Cambria Math" panose="02040503050406030204" pitchFamily="18" charset="0"/>
                            <a:sym typeface="Symbol" pitchFamily="18" charset="2"/>
                          </a:rPr>
                          <m:t>𝑇</m:t>
                        </m:r>
                      </m:e>
                      <m:sup>
                        <m:r>
                          <a:rPr lang="en-US" b="0" i="1" dirty="0" smtClean="0">
                            <a:latin typeface="Cambria Math" panose="02040503050406030204" pitchFamily="18" charset="0"/>
                            <a:sym typeface="Symbol" pitchFamily="18" charset="2"/>
                          </a:rPr>
                          <m:t>2</m:t>
                        </m:r>
                      </m:sup>
                    </m:sSup>
                    <m:r>
                      <a:rPr lang="en-US" i="1" dirty="0">
                        <a:latin typeface="Cambria Math" panose="02040503050406030204" pitchFamily="18" charset="0"/>
                        <a:sym typeface="Symbol" pitchFamily="18" charset="2"/>
                      </a:rPr>
                      <m:t>=</m:t>
                    </m:r>
                    <m:d>
                      <m:dPr>
                        <m:begChr m:val="["/>
                        <m:endChr m:val="]"/>
                        <m:ctrlPr>
                          <a:rPr lang="en-US" i="1" dirty="0">
                            <a:latin typeface="Cambria Math" panose="02040503050406030204" pitchFamily="18" charset="0"/>
                            <a:sym typeface="Symbol" pitchFamily="18" charset="2"/>
                          </a:rPr>
                        </m:ctrlPr>
                      </m:dPr>
                      <m:e>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4</m:t>
                            </m:r>
                            <m:sSup>
                              <m:sSupPr>
                                <m:ctrlPr>
                                  <a:rPr lang="en-US" b="0" i="1" dirty="0" smtClean="0">
                                    <a:latin typeface="Cambria Math" panose="02040503050406030204" pitchFamily="18" charset="0"/>
                                    <a:ea typeface="Cambria Math" panose="02040503050406030204" pitchFamily="18" charset="0"/>
                                    <a:sym typeface="Symbol" pitchFamily="18" charset="2"/>
                                  </a:rPr>
                                </m:ctrlPr>
                              </m:sSupPr>
                              <m:e>
                                <m:r>
                                  <a:rPr lang="en-US" i="1" dirty="0" smtClean="0">
                                    <a:latin typeface="Cambria Math" panose="02040503050406030204" pitchFamily="18" charset="0"/>
                                    <a:ea typeface="Cambria Math" panose="02040503050406030204" pitchFamily="18" charset="0"/>
                                    <a:sym typeface="Symbol" pitchFamily="18" charset="2"/>
                                  </a:rPr>
                                  <m:t>𝜋</m:t>
                                </m:r>
                              </m:e>
                              <m:sup>
                                <m:r>
                                  <a:rPr lang="en-US" b="0" i="1" dirty="0" smtClean="0">
                                    <a:latin typeface="Cambria Math" panose="02040503050406030204" pitchFamily="18" charset="0"/>
                                    <a:ea typeface="Cambria Math" panose="02040503050406030204" pitchFamily="18" charset="0"/>
                                    <a:sym typeface="Symbol" pitchFamily="18" charset="2"/>
                                  </a:rPr>
                                  <m:t>2</m:t>
                                </m:r>
                              </m:sup>
                            </m:sSup>
                          </m:num>
                          <m:den>
                            <m:r>
                              <a:rPr lang="en-US" i="1" dirty="0">
                                <a:latin typeface="Cambria Math" panose="02040503050406030204" pitchFamily="18" charset="0"/>
                                <a:sym typeface="Symbol" pitchFamily="18" charset="2"/>
                              </a:rPr>
                              <m:t>𝐺𝑀</m:t>
                            </m:r>
                          </m:den>
                        </m:f>
                      </m:e>
                    </m:d>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𝑟</m:t>
                        </m:r>
                      </m:e>
                      <m:sup>
                        <m:r>
                          <a:rPr lang="en-US" b="0" i="1" dirty="0" smtClean="0">
                            <a:latin typeface="Cambria Math" panose="02040503050406030204" pitchFamily="18" charset="0"/>
                            <a:sym typeface="Symbol" pitchFamily="18" charset="2"/>
                          </a:rPr>
                          <m:t>3</m:t>
                        </m:r>
                      </m:sup>
                    </m:sSup>
                  </m:oMath>
                </a14:m>
                <a:r>
                  <a:rPr lang="en-US" sz="2400" dirty="0">
                    <a:latin typeface="+mn-lt"/>
                    <a:sym typeface="Symbol" pitchFamily="18" charset="2"/>
                  </a:rPr>
                  <a:t>.</a:t>
                </a:r>
              </a:p>
              <a:p>
                <a:pPr>
                  <a:spcBef>
                    <a:spcPct val="20000"/>
                  </a:spcBef>
                  <a:defRPr/>
                </a:pPr>
                <a:r>
                  <a:rPr lang="en-US" sz="2400" dirty="0">
                    <a:latin typeface="+mn-lt"/>
                    <a:sym typeface="Symbol" pitchFamily="18" charset="2"/>
                  </a:rPr>
                  <a:t>SOLUTION: </a:t>
                </a:r>
                <a:r>
                  <a:rPr lang="en-US" sz="2400" dirty="0" smtClean="0">
                    <a:latin typeface="+mn-lt"/>
                    <a:sym typeface="Symbol" pitchFamily="18" charset="2"/>
                  </a:rPr>
                  <a:t></a:t>
                </a:r>
                <a:r>
                  <a:rPr lang="en-US" sz="2400" dirty="0">
                    <a:latin typeface="+mn-lt"/>
                    <a:sym typeface="Symbol" pitchFamily="18" charset="2"/>
                  </a:rPr>
                  <a:t>In circular orbit </a:t>
                </a:r>
                <a14:m>
                  <m:oMath xmlns:m="http://schemas.openxmlformats.org/officeDocument/2006/math">
                    <m:r>
                      <a:rPr lang="en-US" sz="2400" i="1" dirty="0" smtClean="0">
                        <a:latin typeface="Cambria Math" panose="02040503050406030204" pitchFamily="18" charset="0"/>
                        <a:sym typeface="Symbol" pitchFamily="18" charset="2"/>
                      </a:rPr>
                      <m:t>𝐹</m:t>
                    </m:r>
                    <m:r>
                      <a:rPr lang="en-US" sz="2400" i="1" baseline="-25000" dirty="0">
                        <a:latin typeface="Cambria Math" panose="02040503050406030204" pitchFamily="18" charset="0"/>
                        <a:sym typeface="Symbol" pitchFamily="18" charset="2"/>
                      </a:rPr>
                      <m:t>𝐶</m:t>
                    </m:r>
                    <m:r>
                      <a:rPr lang="en-US" sz="2400" i="1" dirty="0">
                        <a:latin typeface="Cambria Math" panose="02040503050406030204" pitchFamily="18" charset="0"/>
                        <a:sym typeface="Symbol" pitchFamily="18" charset="2"/>
                      </a:rPr>
                      <m:t>=</m:t>
                    </m:r>
                    <m:r>
                      <a:rPr lang="en-US" sz="2400" i="1" dirty="0" err="1">
                        <a:latin typeface="Cambria Math" panose="02040503050406030204" pitchFamily="18" charset="0"/>
                        <a:sym typeface="Symbol" pitchFamily="18" charset="2"/>
                      </a:rPr>
                      <m:t>𝑚𝑎</m:t>
                    </m:r>
                    <m:r>
                      <a:rPr lang="en-US" sz="2400" i="1" baseline="-25000" dirty="0" err="1">
                        <a:latin typeface="Cambria Math" panose="02040503050406030204" pitchFamily="18" charset="0"/>
                        <a:sym typeface="Symbol" pitchFamily="18" charset="2"/>
                      </a:rPr>
                      <m:t>𝐶</m:t>
                    </m:r>
                  </m:oMath>
                </a14:m>
                <a:r>
                  <a:rPr lang="en-US" sz="2400" dirty="0">
                    <a:latin typeface="+mn-lt"/>
                    <a:sym typeface="Symbol" pitchFamily="18" charset="2"/>
                  </a:rPr>
                  <a:t>.</a:t>
                </a:r>
              </a:p>
              <a:p>
                <a:pPr>
                  <a:spcBef>
                    <a:spcPct val="20000"/>
                  </a:spcBef>
                  <a:defRPr/>
                </a:pPr>
                <a:r>
                  <a:rPr lang="en-US" sz="2400" dirty="0">
                    <a:sym typeface="Symbol" pitchFamily="18" charset="2"/>
                  </a:rPr>
                  <a:t></a:t>
                </a:r>
                <a:r>
                  <a:rPr lang="en-US" sz="2400" dirty="0">
                    <a:latin typeface="+mn-lt"/>
                    <a:sym typeface="Symbol" pitchFamily="18" charset="2"/>
                  </a:rPr>
                  <a:t>From Newton’s law of gravitation </a:t>
                </a:r>
                <a14:m>
                  <m:oMath xmlns:m="http://schemas.openxmlformats.org/officeDocument/2006/math">
                    <m:r>
                      <a:rPr lang="en-US" i="1" dirty="0" smtClean="0">
                        <a:latin typeface="Cambria Math" panose="02040503050406030204" pitchFamily="18" charset="0"/>
                        <a:sym typeface="Symbol" pitchFamily="18" charset="2"/>
                      </a:rPr>
                      <m:t>𝐹</m:t>
                    </m:r>
                    <m:r>
                      <a:rPr lang="en-US" i="1" baseline="-25000" dirty="0">
                        <a:latin typeface="Cambria Math" panose="02040503050406030204" pitchFamily="18" charset="0"/>
                        <a:sym typeface="Symbol" pitchFamily="18" charset="2"/>
                      </a:rPr>
                      <m:t>𝐶</m:t>
                    </m:r>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err="1">
                            <a:latin typeface="Cambria Math" panose="02040503050406030204" pitchFamily="18" charset="0"/>
                            <a:sym typeface="Symbol" pitchFamily="18" charset="2"/>
                          </a:rPr>
                          <m:t>𝐺𝑀𝑚</m:t>
                        </m:r>
                      </m:num>
                      <m:den>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𝑟</m:t>
                            </m:r>
                          </m:e>
                          <m:sup>
                            <m:r>
                              <a:rPr lang="en-US" b="0" i="1" dirty="0" smtClean="0">
                                <a:latin typeface="Cambria Math" panose="02040503050406030204" pitchFamily="18" charset="0"/>
                                <a:sym typeface="Symbol" pitchFamily="18" charset="2"/>
                              </a:rPr>
                              <m:t>2</m:t>
                            </m:r>
                          </m:sup>
                        </m:sSup>
                      </m:den>
                    </m:f>
                  </m:oMath>
                </a14:m>
                <a:r>
                  <a:rPr lang="en-US" sz="2400" dirty="0">
                    <a:latin typeface="+mn-lt"/>
                    <a:sym typeface="Symbol" pitchFamily="18" charset="2"/>
                  </a:rPr>
                  <a:t>.</a:t>
                </a:r>
              </a:p>
              <a:p>
                <a:pPr>
                  <a:spcBef>
                    <a:spcPct val="20000"/>
                  </a:spcBef>
                  <a:defRPr/>
                </a:pPr>
                <a:r>
                  <a:rPr lang="en-US" sz="2400" dirty="0">
                    <a:latin typeface="+mn-lt"/>
                    <a:sym typeface="Symbol" pitchFamily="18" charset="2"/>
                  </a:rPr>
                  <a:t>From Topic 6.1, </a:t>
                </a:r>
                <a14:m>
                  <m:oMath xmlns:m="http://schemas.openxmlformats.org/officeDocument/2006/math">
                    <m:r>
                      <a:rPr lang="en-US" i="1" dirty="0" smtClean="0">
                        <a:latin typeface="Cambria Math" panose="02040503050406030204" pitchFamily="18" charset="0"/>
                      </a:rPr>
                      <m:t>𝑎</m:t>
                    </m:r>
                    <m:r>
                      <a:rPr lang="en-US" i="1" baseline="-25000" dirty="0" err="1">
                        <a:latin typeface="Cambria Math" panose="02040503050406030204" pitchFamily="18" charset="0"/>
                      </a:rPr>
                      <m:t>𝐶</m:t>
                    </m:r>
                    <m:r>
                      <a:rPr lang="en-US" i="1" dirty="0">
                        <a:latin typeface="Cambria Math" panose="02040503050406030204" pitchFamily="18" charset="0"/>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rPr>
                          <m:t>4</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i="1" dirty="0">
                                <a:latin typeface="Cambria Math" panose="02040503050406030204" pitchFamily="18" charset="0"/>
                                <a:ea typeface="Cambria Math" panose="02040503050406030204" pitchFamily="18" charset="0"/>
                                <a:sym typeface="Symbol" pitchFamily="18" charset="2"/>
                              </a:rPr>
                              <m:t>𝜋</m:t>
                            </m:r>
                          </m:e>
                          <m:sup>
                            <m:r>
                              <a:rPr lang="en-US" i="1" dirty="0">
                                <a:latin typeface="Cambria Math" panose="02040503050406030204" pitchFamily="18" charset="0"/>
                                <a:ea typeface="Cambria Math" panose="02040503050406030204" pitchFamily="18" charset="0"/>
                                <a:sym typeface="Symbol" pitchFamily="18" charset="2"/>
                              </a:rPr>
                              <m:t>2</m:t>
                            </m:r>
                          </m:sup>
                        </m:sSup>
                        <m:r>
                          <a:rPr lang="en-US" i="1" dirty="0">
                            <a:latin typeface="Cambria Math" panose="02040503050406030204" pitchFamily="18" charset="0"/>
                            <a:sym typeface="Symbol" pitchFamily="18" charset="2"/>
                          </a:rPr>
                          <m:t>𝑟</m:t>
                        </m:r>
                      </m:num>
                      <m:den>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𝑇</m:t>
                            </m:r>
                          </m:e>
                          <m:sup>
                            <m:r>
                              <a:rPr lang="en-US" b="0" i="1" dirty="0" smtClean="0">
                                <a:latin typeface="Cambria Math" panose="02040503050406030204" pitchFamily="18" charset="0"/>
                                <a:sym typeface="Symbol" pitchFamily="18" charset="2"/>
                              </a:rPr>
                              <m:t>2</m:t>
                            </m:r>
                          </m:sup>
                        </m:sSup>
                      </m:den>
                    </m:f>
                  </m:oMath>
                </a14:m>
                <a:r>
                  <a:rPr lang="en-US" sz="2400" dirty="0">
                    <a:latin typeface="+mn-lt"/>
                    <a:sym typeface="Symbol" pitchFamily="18" charset="2"/>
                  </a:rPr>
                  <a:t>. Then</a:t>
                </a:r>
              </a:p>
              <a:p>
                <a:pPr>
                  <a:spcBef>
                    <a:spcPct val="20000"/>
                  </a:spcBef>
                  <a:defRPr/>
                </a:pPr>
                <a:r>
                  <a:rPr lang="en-US" sz="2400" i="1" dirty="0">
                    <a:latin typeface="+mn-lt"/>
                    <a:sym typeface="Symbol" pitchFamily="18" charset="2"/>
                  </a:rPr>
                  <a:t>                  </a:t>
                </a:r>
                <a:r>
                  <a:rPr lang="en-US" sz="2400" i="1" baseline="-25000" dirty="0">
                    <a:latin typeface="+mn-lt"/>
                    <a:sym typeface="Symbol" pitchFamily="18" charset="2"/>
                  </a:rPr>
                  <a:t>    </a:t>
                </a:r>
                <a:endParaRPr lang="en-US" sz="2400" baseline="30000" dirty="0">
                  <a:latin typeface="+mn-lt"/>
                  <a:sym typeface="Symbol" pitchFamily="18" charset="2"/>
                </a:endParaRPr>
              </a:p>
            </p:txBody>
          </p:sp>
        </mc:Choice>
        <mc:Fallback>
          <p:sp>
            <p:nvSpPr>
              <p:cNvPr id="1269764" name="Rectangle 4"/>
              <p:cNvSpPr>
                <a:spLocks noRot="1" noChangeAspect="1" noMove="1" noResize="1" noEditPoints="1" noAdjustHandles="1" noChangeArrowheads="1" noChangeShapeType="1" noTextEdit="1"/>
              </p:cNvSpPr>
              <p:nvPr/>
            </p:nvSpPr>
            <p:spPr bwMode="auto">
              <a:xfrm>
                <a:off x="674688" y="1871663"/>
                <a:ext cx="7772400" cy="4986337"/>
              </a:xfrm>
              <a:prstGeom prst="rect">
                <a:avLst/>
              </a:prstGeom>
              <a:blipFill>
                <a:blip r:embed="rId5"/>
                <a:stretch>
                  <a:fillRect l="-1255" t="-856"/>
                </a:stretch>
              </a:blipFill>
              <a:ln w="9525">
                <a:noFill/>
                <a:miter lim="800000"/>
                <a:headEnd/>
                <a:tailEnd/>
              </a:ln>
              <a:effectLst/>
            </p:spPr>
            <p:txBody>
              <a:bodyPr/>
              <a:lstStyle/>
              <a:p>
                <a:r>
                  <a:rPr lang="en-US">
                    <a:noFill/>
                  </a:rPr>
                  <a:t> </a:t>
                </a:r>
              </a:p>
            </p:txBody>
          </p:sp>
        </mc:Fallback>
      </mc:AlternateContent>
      <p:sp>
        <p:nvSpPr>
          <p:cNvPr id="1269762" name="Rectangle 2"/>
          <p:cNvSpPr>
            <a:spLocks noChangeArrowheads="1"/>
          </p:cNvSpPr>
          <p:nvPr/>
        </p:nvSpPr>
        <p:spPr bwMode="auto">
          <a:xfrm>
            <a:off x="685800" y="1401763"/>
            <a:ext cx="7772400" cy="46990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orbital period</a:t>
            </a:r>
          </a:p>
        </p:txBody>
      </p:sp>
      <p:sp>
        <p:nvSpPr>
          <p:cNvPr id="33796"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pic>
        <p:nvPicPr>
          <p:cNvPr id="902148" name="Picture 4" descr="http://cdn1.thefamouspeople.com/profiles/images/johannes-kepler-1.jpg"/>
          <p:cNvPicPr>
            <a:picLocks noChangeAspect="1" noChangeArrowheads="1"/>
          </p:cNvPicPr>
          <p:nvPr/>
        </p:nvPicPr>
        <p:blipFill>
          <a:blip r:embed="rId6" cstate="print"/>
          <a:srcRect/>
          <a:stretch>
            <a:fillRect/>
          </a:stretch>
        </p:blipFill>
        <p:spPr bwMode="auto">
          <a:xfrm>
            <a:off x="5962650" y="4335463"/>
            <a:ext cx="2857500" cy="2381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62">
                                            <p:txEl>
                                              <p:pRg st="0" end="0"/>
                                            </p:txEl>
                                          </p:spTgt>
                                        </p:tgtEl>
                                        <p:attrNameLst>
                                          <p:attrName>style.visibility</p:attrName>
                                        </p:attrNameLst>
                                      </p:cBhvr>
                                      <p:to>
                                        <p:strVal val="visible"/>
                                      </p:to>
                                    </p:set>
                                    <p:anim calcmode="lin" valueType="num">
                                      <p:cBhvr additive="base">
                                        <p:cTn id="7" dur="500" fill="hold"/>
                                        <p:tgtEl>
                                          <p:spTgt spid="12697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9764">
                                            <p:txEl>
                                              <p:pRg st="0" end="0"/>
                                            </p:txEl>
                                          </p:spTgt>
                                        </p:tgtEl>
                                        <p:attrNameLst>
                                          <p:attrName>style.visibility</p:attrName>
                                        </p:attrNameLst>
                                      </p:cBhvr>
                                      <p:to>
                                        <p:strVal val="visible"/>
                                      </p:to>
                                    </p:set>
                                    <p:anim calcmode="lin" valueType="num">
                                      <p:cBhvr additive="base">
                                        <p:cTn id="13" dur="500" fill="hold"/>
                                        <p:tgtEl>
                                          <p:spTgt spid="126976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7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69764">
                                            <p:txEl>
                                              <p:pRg st="1" end="1"/>
                                            </p:txEl>
                                          </p:spTgt>
                                        </p:tgtEl>
                                        <p:attrNameLst>
                                          <p:attrName>style.visibility</p:attrName>
                                        </p:attrNameLst>
                                      </p:cBhvr>
                                      <p:to>
                                        <p:strVal val="visible"/>
                                      </p:to>
                                    </p:set>
                                    <p:anim calcmode="lin" valueType="num">
                                      <p:cBhvr additive="base">
                                        <p:cTn id="19" dur="500" fill="hold"/>
                                        <p:tgtEl>
                                          <p:spTgt spid="126976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6976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69764">
                                            <p:txEl>
                                              <p:pRg st="2" end="2"/>
                                            </p:txEl>
                                          </p:spTgt>
                                        </p:tgtEl>
                                        <p:attrNameLst>
                                          <p:attrName>style.visibility</p:attrName>
                                        </p:attrNameLst>
                                      </p:cBhvr>
                                      <p:to>
                                        <p:strVal val="visible"/>
                                      </p:to>
                                    </p:set>
                                    <p:anim calcmode="lin" valueType="num">
                                      <p:cBhvr additive="base">
                                        <p:cTn id="25" dur="500" fill="hold"/>
                                        <p:tgtEl>
                                          <p:spTgt spid="126976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6976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69764">
                                            <p:txEl>
                                              <p:pRg st="3" end="3"/>
                                            </p:txEl>
                                          </p:spTgt>
                                        </p:tgtEl>
                                        <p:attrNameLst>
                                          <p:attrName>style.visibility</p:attrName>
                                        </p:attrNameLst>
                                      </p:cBhvr>
                                      <p:to>
                                        <p:strVal val="visible"/>
                                      </p:to>
                                    </p:set>
                                    <p:anim calcmode="lin" valueType="num">
                                      <p:cBhvr additive="base">
                                        <p:cTn id="31" dur="500" fill="hold"/>
                                        <p:tgtEl>
                                          <p:spTgt spid="126976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6976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69764">
                                            <p:txEl>
                                              <p:pRg st="4" end="4"/>
                                            </p:txEl>
                                          </p:spTgt>
                                        </p:tgtEl>
                                        <p:attrNameLst>
                                          <p:attrName>style.visibility</p:attrName>
                                        </p:attrNameLst>
                                      </p:cBhvr>
                                      <p:to>
                                        <p:strVal val="visible"/>
                                      </p:to>
                                    </p:set>
                                    <p:anim calcmode="lin" valueType="num">
                                      <p:cBhvr additive="base">
                                        <p:cTn id="37" dur="500" fill="hold"/>
                                        <p:tgtEl>
                                          <p:spTgt spid="126976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6976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53" presetClass="entr" presetSubtype="0" fill="hold" nodeType="withEffect">
                                  <p:stCondLst>
                                    <p:cond delay="0"/>
                                  </p:stCondLst>
                                  <p:childTnLst>
                                    <p:set>
                                      <p:cBhvr>
                                        <p:cTn id="40" dur="1" fill="hold">
                                          <p:stCondLst>
                                            <p:cond delay="0"/>
                                          </p:stCondLst>
                                        </p:cTn>
                                        <p:tgtEl>
                                          <p:spTgt spid="902148"/>
                                        </p:tgtEl>
                                        <p:attrNameLst>
                                          <p:attrName>style.visibility</p:attrName>
                                        </p:attrNameLst>
                                      </p:cBhvr>
                                      <p:to>
                                        <p:strVal val="visible"/>
                                      </p:to>
                                    </p:set>
                                    <p:anim calcmode="lin" valueType="num">
                                      <p:cBhvr>
                                        <p:cTn id="41" dur="500" fill="hold"/>
                                        <p:tgtEl>
                                          <p:spTgt spid="902148"/>
                                        </p:tgtEl>
                                        <p:attrNameLst>
                                          <p:attrName>ppt_w</p:attrName>
                                        </p:attrNameLst>
                                      </p:cBhvr>
                                      <p:tavLst>
                                        <p:tav tm="0">
                                          <p:val>
                                            <p:fltVal val="0"/>
                                          </p:val>
                                        </p:tav>
                                        <p:tav tm="100000">
                                          <p:val>
                                            <p:strVal val="#ppt_w"/>
                                          </p:val>
                                        </p:tav>
                                      </p:tavLst>
                                    </p:anim>
                                    <p:anim calcmode="lin" valueType="num">
                                      <p:cBhvr>
                                        <p:cTn id="42" dur="500" fill="hold"/>
                                        <p:tgtEl>
                                          <p:spTgt spid="902148"/>
                                        </p:tgtEl>
                                        <p:attrNameLst>
                                          <p:attrName>ppt_h</p:attrName>
                                        </p:attrNameLst>
                                      </p:cBhvr>
                                      <p:tavLst>
                                        <p:tav tm="0">
                                          <p:val>
                                            <p:fltVal val="0"/>
                                          </p:val>
                                        </p:tav>
                                        <p:tav tm="100000">
                                          <p:val>
                                            <p:strVal val="#ppt_h"/>
                                          </p:val>
                                        </p:tav>
                                      </p:tavLst>
                                    </p:anim>
                                    <p:animEffect transition="in" filter="fade">
                                      <p:cBhvr>
                                        <p:cTn id="43" dur="500"/>
                                        <p:tgtEl>
                                          <p:spTgt spid="902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69764" name="Rectangle 4"/>
              <p:cNvSpPr>
                <a:spLocks noChangeArrowheads="1"/>
              </p:cNvSpPr>
              <p:nvPr/>
            </p:nvSpPr>
            <p:spPr bwMode="auto">
              <a:xfrm>
                <a:off x="674688" y="1871663"/>
                <a:ext cx="7772400" cy="4986337"/>
              </a:xfrm>
              <a:prstGeom prst="rect">
                <a:avLst/>
              </a:prstGeom>
              <a:solidFill>
                <a:srgbClr val="FFFFCC"/>
              </a:solidFill>
              <a:ln w="9525">
                <a:noFill/>
                <a:miter lim="800000"/>
                <a:headEnd/>
                <a:tailEnd/>
              </a:ln>
              <a:effectLst/>
            </p:spPr>
            <p:txBody>
              <a:bodyPr/>
              <a:lstStyle/>
              <a:p>
                <a:pPr>
                  <a:spcBef>
                    <a:spcPct val="20000"/>
                  </a:spcBef>
                  <a:defRPr/>
                </a:pPr>
                <a:r>
                  <a:rPr lang="en-US" sz="2400" dirty="0" smtClean="0">
                    <a:latin typeface="+mn-lt"/>
                    <a:sym typeface="Symbol" pitchFamily="18" charset="2"/>
                  </a:rPr>
                  <a:t>EXAMPLE: A satellite in geosynchronous                             orbit takes 24 hours to orbit the earth.                                   Thus, it can be above the same point of                                     the earth’s surface at all times, if desired.                            Find the necessary orbital radius, and express it in terms of earth radii. </a:t>
                </a:r>
                <a:r>
                  <a:rPr lang="en-US" sz="2400" i="1" dirty="0">
                    <a:latin typeface="+mn-lt"/>
                    <a:sym typeface="Symbol" pitchFamily="18" charset="2"/>
                  </a:rPr>
                  <a:t>R</a:t>
                </a:r>
                <a:r>
                  <a:rPr lang="en-US" sz="2400" baseline="-25000" dirty="0">
                    <a:latin typeface="+mn-lt"/>
                    <a:sym typeface="Symbol" pitchFamily="18" charset="2"/>
                  </a:rPr>
                  <a:t>E </a:t>
                </a:r>
                <a:r>
                  <a:rPr lang="en-US" sz="2400" dirty="0">
                    <a:solidFill>
                      <a:srgbClr val="000000"/>
                    </a:solidFill>
                    <a:latin typeface="+mn-lt"/>
                    <a:sym typeface="Symbol" pitchFamily="18" charset="2"/>
                  </a:rPr>
                  <a:t>= </a:t>
                </a:r>
                <a:r>
                  <a:rPr lang="en-US" sz="2400" dirty="0">
                    <a:latin typeface="+mn-lt"/>
                    <a:sym typeface="Symbol" pitchFamily="18" charset="2"/>
                  </a:rPr>
                  <a:t>6.3710</a:t>
                </a:r>
                <a:r>
                  <a:rPr lang="en-US" sz="2400" baseline="30000" dirty="0">
                    <a:latin typeface="+mn-lt"/>
                    <a:sym typeface="Symbol" pitchFamily="18" charset="2"/>
                  </a:rPr>
                  <a:t>6</a:t>
                </a:r>
                <a:r>
                  <a:rPr lang="en-US" sz="2400" dirty="0">
                    <a:latin typeface="+mn-lt"/>
                    <a:sym typeface="Symbol" pitchFamily="18" charset="2"/>
                  </a:rPr>
                  <a:t> m.</a:t>
                </a:r>
                <a:r>
                  <a:rPr lang="en-US" sz="2400" dirty="0">
                    <a:solidFill>
                      <a:srgbClr val="000000"/>
                    </a:solidFill>
                    <a:latin typeface="+mn-lt"/>
                    <a:sym typeface="Symbol" pitchFamily="18" charset="2"/>
                  </a:rPr>
                  <a:t> </a:t>
                </a:r>
                <a:endParaRPr lang="en-US" sz="2400" dirty="0">
                  <a:latin typeface="+mn-lt"/>
                  <a:sym typeface="Symbol" pitchFamily="18" charset="2"/>
                </a:endParaRPr>
              </a:p>
              <a:p>
                <a:pPr>
                  <a:spcBef>
                    <a:spcPct val="20000"/>
                  </a:spcBef>
                  <a:defRPr/>
                </a:pPr>
                <a:r>
                  <a:rPr lang="en-US" sz="2400" dirty="0">
                    <a:latin typeface="+mn-lt"/>
                    <a:sym typeface="Symbol" pitchFamily="18" charset="2"/>
                  </a:rPr>
                  <a:t>SOLUTION:  </a:t>
                </a:r>
                <a14:m>
                  <m:oMath xmlns:m="http://schemas.openxmlformats.org/officeDocument/2006/math">
                    <m:r>
                      <a:rPr lang="en-US" sz="2400" i="1" dirty="0" smtClean="0">
                        <a:latin typeface="Cambria Math" panose="02040503050406030204" pitchFamily="18" charset="0"/>
                        <a:sym typeface="Symbol" pitchFamily="18" charset="2"/>
                      </a:rPr>
                      <m:t>𝑇</m:t>
                    </m:r>
                    <m:r>
                      <a:rPr lang="en-US" sz="2400" i="1" dirty="0" smtClean="0">
                        <a:latin typeface="Cambria Math" panose="02040503050406030204" pitchFamily="18" charset="0"/>
                        <a:sym typeface="Symbol" pitchFamily="18" charset="2"/>
                      </a:rPr>
                      <m:t>=(24</m:t>
                    </m:r>
                    <m:r>
                      <a:rPr lang="en-US" sz="2400" i="1" dirty="0" smtClean="0">
                        <a:latin typeface="Cambria Math" panose="02040503050406030204" pitchFamily="18" charset="0"/>
                        <a:sym typeface="Symbol" pitchFamily="18" charset="2"/>
                      </a:rPr>
                      <m:t>h</m:t>
                    </m:r>
                    <m:r>
                      <a:rPr lang="en-US" sz="2400" i="1" dirty="0" smtClean="0">
                        <a:latin typeface="Cambria Math" panose="02040503050406030204" pitchFamily="18" charset="0"/>
                        <a:sym typeface="Symbol" pitchFamily="18" charset="2"/>
                      </a:rPr>
                      <m:t>)(3600</m:t>
                    </m:r>
                    <m:r>
                      <a:rPr lang="en-US" sz="2400" i="1" dirty="0" smtClean="0">
                        <a:latin typeface="Cambria Math" panose="02040503050406030204" pitchFamily="18" charset="0"/>
                        <a:sym typeface="Symbol" pitchFamily="18" charset="2"/>
                      </a:rPr>
                      <m:t>𝑠</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h</m:t>
                        </m:r>
                      </m:e>
                      <m:sup>
                        <m:r>
                          <a:rPr lang="en-US" sz="2400" b="0" i="1" dirty="0" smtClean="0">
                            <a:latin typeface="Cambria Math" panose="02040503050406030204" pitchFamily="18" charset="0"/>
                            <a:sym typeface="Symbol" pitchFamily="18" charset="2"/>
                          </a:rPr>
                          <m:t>−1</m:t>
                        </m:r>
                      </m:sup>
                    </m:sSup>
                    <m:r>
                      <a:rPr lang="en-US" sz="2400" i="1" dirty="0">
                        <a:latin typeface="Cambria Math" panose="02040503050406030204" pitchFamily="18" charset="0"/>
                        <a:sym typeface="Symbol" pitchFamily="18" charset="2"/>
                      </a:rPr>
                      <m:t>)=86400 </m:t>
                    </m:r>
                  </m:oMath>
                </a14:m>
                <a:r>
                  <a:rPr lang="en-US" sz="2400" dirty="0">
                    <a:latin typeface="+mn-lt"/>
                    <a:sym typeface="Symbol" pitchFamily="18" charset="2"/>
                  </a:rPr>
                  <a:t>s.</a:t>
                </a:r>
              </a:p>
              <a:p>
                <a:pPr>
                  <a:spcBef>
                    <a:spcPct val="20000"/>
                  </a:spcBef>
                  <a:defRPr/>
                </a:pPr>
                <a:r>
                  <a:rPr lang="en-US" sz="2400" dirty="0">
                    <a:latin typeface="+mn-lt"/>
                    <a:sym typeface="Symbol" pitchFamily="18" charset="2"/>
                  </a:rPr>
                  <a:t>Then from </a:t>
                </a:r>
                <a:r>
                  <a:rPr lang="en-US" sz="2400" dirty="0" err="1">
                    <a:latin typeface="+mn-lt"/>
                    <a:sym typeface="Symbol" pitchFamily="18" charset="2"/>
                  </a:rPr>
                  <a:t>Kepler’s</a:t>
                </a:r>
                <a:r>
                  <a:rPr lang="en-US" sz="2400" dirty="0">
                    <a:latin typeface="+mn-lt"/>
                    <a:sym typeface="Symbol" pitchFamily="18" charset="2"/>
                  </a:rPr>
                  <a:t> law </a:t>
                </a:r>
                <a14:m>
                  <m:oMath xmlns:m="http://schemas.openxmlformats.org/officeDocument/2006/math">
                    <m:sSup>
                      <m:sSupPr>
                        <m:ctrlPr>
                          <a:rPr lang="en-US" sz="2400" i="1" dirty="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𝑇</m:t>
                        </m:r>
                      </m:e>
                      <m:sup>
                        <m:r>
                          <a:rPr lang="en-US" sz="2400" i="1" dirty="0">
                            <a:latin typeface="Cambria Math" panose="02040503050406030204" pitchFamily="18" charset="0"/>
                            <a:sym typeface="Symbol" pitchFamily="18" charset="2"/>
                          </a:rPr>
                          <m:t>2</m:t>
                        </m:r>
                      </m:sup>
                    </m:sSup>
                    <m:r>
                      <a:rPr lang="en-US" sz="2400" i="1" dirty="0">
                        <a:latin typeface="Cambria Math" panose="02040503050406030204" pitchFamily="18" charset="0"/>
                        <a:sym typeface="Symbol" pitchFamily="18" charset="2"/>
                      </a:rPr>
                      <m:t>=</m:t>
                    </m:r>
                    <m:d>
                      <m:dPr>
                        <m:begChr m:val="["/>
                        <m:endChr m:val="]"/>
                        <m:ctrlPr>
                          <a:rPr lang="en-US" sz="2400" i="1" dirty="0">
                            <a:latin typeface="Cambria Math" panose="02040503050406030204" pitchFamily="18" charset="0"/>
                            <a:sym typeface="Symbol" pitchFamily="18" charset="2"/>
                          </a:rPr>
                        </m:ctrlPr>
                      </m:dPr>
                      <m:e>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sym typeface="Symbol" pitchFamily="18" charset="2"/>
                              </a:rPr>
                              <m:t>4</m:t>
                            </m:r>
                            <m:sSup>
                              <m:sSupPr>
                                <m:ctrlPr>
                                  <a:rPr lang="en-US" sz="2400" i="1" dirty="0">
                                    <a:latin typeface="Cambria Math" panose="02040503050406030204" pitchFamily="18" charset="0"/>
                                    <a:ea typeface="Cambria Math" panose="02040503050406030204" pitchFamily="18" charset="0"/>
                                    <a:sym typeface="Symbol" pitchFamily="18" charset="2"/>
                                  </a:rPr>
                                </m:ctrlPr>
                              </m:sSupPr>
                              <m:e>
                                <m:r>
                                  <a:rPr lang="en-US" sz="2400" i="1" dirty="0">
                                    <a:latin typeface="Cambria Math" panose="02040503050406030204" pitchFamily="18" charset="0"/>
                                    <a:ea typeface="Cambria Math" panose="02040503050406030204" pitchFamily="18" charset="0"/>
                                    <a:sym typeface="Symbol" pitchFamily="18" charset="2"/>
                                  </a:rPr>
                                  <m:t>𝜋</m:t>
                                </m:r>
                              </m:e>
                              <m:sup>
                                <m:r>
                                  <a:rPr lang="en-US" sz="2400" i="1" dirty="0">
                                    <a:latin typeface="Cambria Math" panose="02040503050406030204" pitchFamily="18" charset="0"/>
                                    <a:ea typeface="Cambria Math" panose="02040503050406030204" pitchFamily="18" charset="0"/>
                                    <a:sym typeface="Symbol" pitchFamily="18" charset="2"/>
                                  </a:rPr>
                                  <m:t>2</m:t>
                                </m:r>
                              </m:sup>
                            </m:sSup>
                          </m:num>
                          <m:den>
                            <m:r>
                              <a:rPr lang="en-US" sz="2400" i="1" dirty="0">
                                <a:latin typeface="Cambria Math" panose="02040503050406030204" pitchFamily="18" charset="0"/>
                                <a:sym typeface="Symbol" pitchFamily="18" charset="2"/>
                              </a:rPr>
                              <m:t>𝐺𝑀</m:t>
                            </m:r>
                          </m:den>
                        </m:f>
                      </m:e>
                    </m:d>
                    <m:sSup>
                      <m:sSupPr>
                        <m:ctrlPr>
                          <a:rPr lang="en-US" sz="2400" i="1" dirty="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𝑟</m:t>
                        </m:r>
                      </m:e>
                      <m:sup>
                        <m:r>
                          <a:rPr lang="en-US" sz="2400" i="1" dirty="0">
                            <a:latin typeface="Cambria Math" panose="02040503050406030204" pitchFamily="18" charset="0"/>
                            <a:sym typeface="Symbol" pitchFamily="18" charset="2"/>
                          </a:rPr>
                          <m:t>3</m:t>
                        </m:r>
                      </m:sup>
                    </m:sSup>
                  </m:oMath>
                </a14:m>
                <a:r>
                  <a:rPr lang="en-US" sz="2400" dirty="0">
                    <a:solidFill>
                      <a:srgbClr val="000000"/>
                    </a:solidFill>
                    <a:latin typeface="+mn-lt"/>
                    <a:sym typeface="Symbol" pitchFamily="18" charset="2"/>
                  </a:rPr>
                  <a:t>we have</a:t>
                </a:r>
                <a:endParaRPr lang="en-US" sz="2400" dirty="0">
                  <a:latin typeface="+mn-lt"/>
                  <a:sym typeface="Symbol" pitchFamily="18" charset="2"/>
                </a:endParaRPr>
              </a:p>
              <a:p>
                <a:pPr>
                  <a:spcBef>
                    <a:spcPts val="200"/>
                  </a:spcBef>
                  <a:defRPr/>
                </a:pPr>
                <a:r>
                  <a:rPr lang="en-US" sz="2400" i="1" dirty="0">
                    <a:latin typeface="+mn-lt"/>
                    <a:sym typeface="Symbol" pitchFamily="18" charset="2"/>
                  </a:rPr>
                  <a:t>	</a:t>
                </a:r>
                <a14:m>
                  <m:oMath xmlns:m="http://schemas.openxmlformats.org/officeDocument/2006/math">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𝑟</m:t>
                        </m:r>
                      </m:e>
                      <m:sup>
                        <m:r>
                          <a:rPr lang="en-US" sz="2400" b="0" i="1" dirty="0" smtClean="0">
                            <a:latin typeface="Cambria Math" panose="02040503050406030204" pitchFamily="18" charset="0"/>
                            <a:sym typeface="Symbol" pitchFamily="18" charset="2"/>
                          </a:rPr>
                          <m:t>3</m:t>
                        </m:r>
                      </m:sup>
                    </m:sSup>
                    <m:r>
                      <a:rPr lang="en-US" sz="2400" i="1" dirty="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sSup>
                          <m:sSupPr>
                            <m:ctrlPr>
                              <a:rPr lang="en-US" sz="2400" i="1" dirty="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𝑇</m:t>
                            </m:r>
                          </m:e>
                          <m:sup>
                            <m:r>
                              <a:rPr lang="en-US" sz="2400" i="1" dirty="0">
                                <a:latin typeface="Cambria Math" panose="02040503050406030204" pitchFamily="18" charset="0"/>
                                <a:sym typeface="Symbol" pitchFamily="18" charset="2"/>
                              </a:rPr>
                              <m:t>2</m:t>
                            </m:r>
                          </m:sup>
                        </m:sSup>
                      </m:num>
                      <m:den>
                        <m:d>
                          <m:dPr>
                            <m:begChr m:val="["/>
                            <m:endChr m:val="]"/>
                            <m:ctrlPr>
                              <a:rPr lang="en-US" sz="2400" i="1" dirty="0">
                                <a:latin typeface="Cambria Math" panose="02040503050406030204" pitchFamily="18" charset="0"/>
                                <a:sym typeface="Symbol" pitchFamily="18" charset="2"/>
                              </a:rPr>
                            </m:ctrlPr>
                          </m:dPr>
                          <m:e>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sym typeface="Symbol" pitchFamily="18" charset="2"/>
                                  </a:rPr>
                                  <m:t>4</m:t>
                                </m:r>
                                <m:sSup>
                                  <m:sSupPr>
                                    <m:ctrlPr>
                                      <a:rPr lang="en-US" sz="2400" b="0" i="1" dirty="0" smtClean="0">
                                        <a:latin typeface="Cambria Math" panose="02040503050406030204" pitchFamily="18" charset="0"/>
                                        <a:ea typeface="Cambria Math" panose="02040503050406030204" pitchFamily="18" charset="0"/>
                                        <a:sym typeface="Symbol" pitchFamily="18" charset="2"/>
                                      </a:rPr>
                                    </m:ctrlPr>
                                  </m:sSupPr>
                                  <m:e>
                                    <m:r>
                                      <a:rPr lang="en-US" sz="2400" i="1" dirty="0" smtClean="0">
                                        <a:latin typeface="Cambria Math" panose="02040503050406030204" pitchFamily="18" charset="0"/>
                                        <a:ea typeface="Cambria Math" panose="02040503050406030204" pitchFamily="18" charset="0"/>
                                        <a:sym typeface="Symbol" pitchFamily="18" charset="2"/>
                                      </a:rPr>
                                      <m:t>𝜋</m:t>
                                    </m:r>
                                  </m:e>
                                  <m:sup>
                                    <m:r>
                                      <a:rPr lang="en-US" sz="2400" b="0" i="1" dirty="0" smtClean="0">
                                        <a:latin typeface="Cambria Math" panose="02040503050406030204" pitchFamily="18" charset="0"/>
                                        <a:ea typeface="Cambria Math" panose="02040503050406030204" pitchFamily="18" charset="0"/>
                                        <a:sym typeface="Symbol" pitchFamily="18" charset="2"/>
                                      </a:rPr>
                                      <m:t>2</m:t>
                                    </m:r>
                                  </m:sup>
                                </m:sSup>
                              </m:num>
                              <m:den>
                                <m:r>
                                  <a:rPr lang="en-US" sz="2400" i="1" dirty="0">
                                    <a:latin typeface="Cambria Math" panose="02040503050406030204" pitchFamily="18" charset="0"/>
                                    <a:sym typeface="Symbol" pitchFamily="18" charset="2"/>
                                  </a:rPr>
                                  <m:t>𝐺𝑀</m:t>
                                </m:r>
                              </m:den>
                            </m:f>
                          </m:e>
                        </m:d>
                      </m:den>
                    </m:f>
                    <m:r>
                      <a:rPr lang="en-US" sz="2400" b="0" i="1" dirty="0" smtClean="0">
                        <a:latin typeface="Cambria Math" panose="02040503050406030204" pitchFamily="18" charset="0"/>
                        <a:sym typeface="Symbol" pitchFamily="18" charset="2"/>
                      </a:rPr>
                      <m:t>=</m:t>
                    </m:r>
                  </m:oMath>
                </a14:m>
                <a:endParaRPr lang="en-US" sz="2400" dirty="0">
                  <a:solidFill>
                    <a:srgbClr val="000000"/>
                  </a:solidFill>
                  <a:latin typeface="Arial"/>
                  <a:sym typeface="Symbol" pitchFamily="18" charset="2"/>
                </a:endParaRPr>
              </a:p>
              <a:p>
                <a:pPr>
                  <a:spcBef>
                    <a:spcPct val="20000"/>
                  </a:spcBef>
                  <a:defRPr/>
                </a:pPr>
                <a:r>
                  <a:rPr lang="en-US" sz="2400" i="1" dirty="0" smtClean="0">
                    <a:solidFill>
                      <a:srgbClr val="000000"/>
                    </a:solidFill>
                    <a:latin typeface="Arial"/>
                    <a:sym typeface="Symbol" pitchFamily="18" charset="2"/>
                  </a:rPr>
                  <a:t>           </a:t>
                </a:r>
                <a14:m>
                  <m:oMath xmlns:m="http://schemas.openxmlformats.org/officeDocument/2006/math">
                    <m:r>
                      <a:rPr lang="en-US" sz="2400" i="1" dirty="0" smtClean="0">
                        <a:solidFill>
                          <a:srgbClr val="000000"/>
                        </a:solidFill>
                        <a:latin typeface="Cambria Math" panose="02040503050406030204" pitchFamily="18" charset="0"/>
                        <a:sym typeface="Symbol" pitchFamily="18" charset="2"/>
                      </a:rPr>
                      <m:t>𝑟</m:t>
                    </m:r>
                    <m:r>
                      <a:rPr lang="en-US" sz="2400" i="1" dirty="0" smtClean="0">
                        <a:solidFill>
                          <a:srgbClr val="000000"/>
                        </a:solidFill>
                        <a:latin typeface="Cambria Math" panose="02040503050406030204" pitchFamily="18" charset="0"/>
                        <a:sym typeface="Symbol" pitchFamily="18" charset="2"/>
                      </a:rPr>
                      <m:t>=</m:t>
                    </m:r>
                  </m:oMath>
                </a14:m>
                <a:endParaRPr lang="en-US" sz="2400" dirty="0">
                  <a:solidFill>
                    <a:srgbClr val="000000"/>
                  </a:solidFill>
                  <a:latin typeface="Arial"/>
                  <a:sym typeface="Symbol" pitchFamily="18" charset="2"/>
                </a:endParaRPr>
              </a:p>
            </p:txBody>
          </p:sp>
        </mc:Choice>
        <mc:Fallback>
          <p:sp>
            <p:nvSpPr>
              <p:cNvPr id="1269764" name="Rectangle 4"/>
              <p:cNvSpPr>
                <a:spLocks noRot="1" noChangeAspect="1" noMove="1" noResize="1" noEditPoints="1" noAdjustHandles="1" noChangeArrowheads="1" noChangeShapeType="1" noTextEdit="1"/>
              </p:cNvSpPr>
              <p:nvPr/>
            </p:nvSpPr>
            <p:spPr bwMode="auto">
              <a:xfrm>
                <a:off x="674688" y="1871663"/>
                <a:ext cx="7772400" cy="4986337"/>
              </a:xfrm>
              <a:prstGeom prst="rect">
                <a:avLst/>
              </a:prstGeom>
              <a:blipFill>
                <a:blip r:embed="rId6"/>
                <a:stretch>
                  <a:fillRect l="-1255" t="-856" r="-12235"/>
                </a:stretch>
              </a:blipFill>
              <a:ln w="9525">
                <a:noFill/>
                <a:miter lim="800000"/>
                <a:headEnd/>
                <a:tailEnd/>
              </a:ln>
              <a:effectLst/>
            </p:spPr>
            <p:txBody>
              <a:bodyPr/>
              <a:lstStyle/>
              <a:p>
                <a:r>
                  <a:rPr lang="en-US">
                    <a:noFill/>
                  </a:rPr>
                  <a:t> </a:t>
                </a:r>
              </a:p>
            </p:txBody>
          </p:sp>
        </mc:Fallback>
      </mc:AlternateContent>
      <p:sp>
        <p:nvSpPr>
          <p:cNvPr id="11" name="Rectangle 10"/>
          <p:cNvSpPr/>
          <p:nvPr/>
        </p:nvSpPr>
        <p:spPr>
          <a:xfrm>
            <a:off x="6400800" y="1899139"/>
            <a:ext cx="2743200" cy="1448972"/>
          </a:xfrm>
          <a:prstGeom prst="rect">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34822" name="Rectangle 2"/>
          <p:cNvSpPr>
            <a:spLocks noChangeArrowheads="1"/>
          </p:cNvSpPr>
          <p:nvPr/>
        </p:nvSpPr>
        <p:spPr bwMode="auto">
          <a:xfrm>
            <a:off x="685800" y="1401763"/>
            <a:ext cx="7772400" cy="46990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orbital period</a:t>
            </a:r>
          </a:p>
        </p:txBody>
      </p:sp>
      <p:sp>
        <p:nvSpPr>
          <p:cNvPr id="3482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8" name="Oval 7"/>
          <p:cNvSpPr/>
          <p:nvPr/>
        </p:nvSpPr>
        <p:spPr>
          <a:xfrm>
            <a:off x="6443663" y="2222500"/>
            <a:ext cx="2671762" cy="731838"/>
          </a:xfrm>
          <a:prstGeom prst="ellipse">
            <a:avLst/>
          </a:prstGeom>
          <a:noFill/>
          <a:ln w="3175">
            <a:solidFill>
              <a:srgbClr val="FFFF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 name="Picture 2" descr="http://mail.colonial.net/~hkaiter/aa_newest_images/spineart.gif"/>
          <p:cNvPicPr>
            <a:picLocks noChangeAspect="1" noChangeArrowheads="1" noCrop="1"/>
          </p:cNvPicPr>
          <p:nvPr/>
        </p:nvPicPr>
        <p:blipFill>
          <a:blip r:embed="rId7" cstate="print"/>
          <a:srcRect/>
          <a:stretch>
            <a:fillRect/>
          </a:stretch>
        </p:blipFill>
        <p:spPr bwMode="auto">
          <a:xfrm>
            <a:off x="7532688" y="2419350"/>
            <a:ext cx="533400" cy="534988"/>
          </a:xfrm>
          <a:prstGeom prst="rect">
            <a:avLst/>
          </a:prstGeom>
          <a:ln>
            <a:noFill/>
          </a:ln>
          <a:effectLst>
            <a:outerShdw blurRad="292100" dist="139700" dir="2700000" algn="tl" rotWithShape="0">
              <a:srgbClr val="333333">
                <a:alpha val="65000"/>
              </a:srgbClr>
            </a:outerShdw>
          </a:effectLst>
        </p:spPr>
      </p:pic>
      <p:cxnSp>
        <p:nvCxnSpPr>
          <p:cNvPr id="13" name="Straight Arrow Connector 12"/>
          <p:cNvCxnSpPr>
            <a:endCxn id="8" idx="6"/>
          </p:cNvCxnSpPr>
          <p:nvPr/>
        </p:nvCxnSpPr>
        <p:spPr>
          <a:xfrm flipV="1">
            <a:off x="7850188" y="2589213"/>
            <a:ext cx="1265237" cy="8413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an 9"/>
          <p:cNvSpPr/>
          <p:nvPr/>
        </p:nvSpPr>
        <p:spPr>
          <a:xfrm>
            <a:off x="7723188" y="2827338"/>
            <a:ext cx="141287" cy="187325"/>
          </a:xfrm>
          <a:prstGeom prst="can">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64">
                                            <p:txEl>
                                              <p:pRg st="0" end="0"/>
                                            </p:txEl>
                                          </p:spTgt>
                                        </p:tgtEl>
                                        <p:attrNameLst>
                                          <p:attrName>style.visibility</p:attrName>
                                        </p:attrNameLst>
                                      </p:cBhvr>
                                      <p:to>
                                        <p:strVal val="visible"/>
                                      </p:to>
                                    </p:set>
                                    <p:anim calcmode="lin" valueType="num">
                                      <p:cBhvr additive="base">
                                        <p:cTn id="7" dur="500" fill="hold"/>
                                        <p:tgtEl>
                                          <p:spTgt spid="12697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path" presetSubtype="0" repeatCount="indefinite" fill="hold" grpId="0" nodeType="clickEffect">
                                  <p:stCondLst>
                                    <p:cond delay="0"/>
                                  </p:stCondLst>
                                  <p:childTnLst>
                                    <p:animMotion origin="layout" path="M 3.05556E-6 -3.3025E-6 C 0.08073 -3.3025E-6 0.1467 -0.0222 0.1467 -0.04972 C 0.1467 -0.07701 0.08073 -0.09944 3.05556E-6 -0.09944 C -0.08073 -0.09944 -0.14618 -0.07701 -0.14618 -0.04972 C -0.14618 -0.0222 -0.08073 -3.3025E-6 3.05556E-6 -3.3025E-6 Z " pathEditMode="relative" rAng="0" ptsTypes="fffff">
                                      <p:cBhvr>
                                        <p:cTn id="25" dur="2000" fill="hold"/>
                                        <p:tgtEl>
                                          <p:spTgt spid="10"/>
                                        </p:tgtEl>
                                        <p:attrNameLst>
                                          <p:attrName>ppt_x</p:attrName>
                                          <p:attrName>ppt_y</p:attrName>
                                        </p:attrNameLst>
                                      </p:cBhvr>
                                      <p:rCtr x="0" y="-50"/>
                                    </p:animMotion>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subTnLst>
                                    <p:audio>
                                      <p:cMediaNode>
                                        <p:cTn display="0" masterRel="sameClick">
                                          <p:stCondLst>
                                            <p:cond evt="begin" delay="0">
                                              <p:tn val="28"/>
                                            </p:cond>
                                          </p:stCondLst>
                                          <p:endCondLst>
                                            <p:cond evt="onStopAudio" delay="0">
                                              <p:tgtEl>
                                                <p:sldTgt/>
                                              </p:tgtEl>
                                            </p:cond>
                                          </p:endCondLst>
                                        </p:cTn>
                                        <p:tgtEl>
                                          <p:sndTgt r:embed="rId5" name="suction.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69764">
                                            <p:txEl>
                                              <p:pRg st="1" end="1"/>
                                            </p:txEl>
                                          </p:spTgt>
                                        </p:tgtEl>
                                        <p:attrNameLst>
                                          <p:attrName>style.visibility</p:attrName>
                                        </p:attrNameLst>
                                      </p:cBhvr>
                                      <p:to>
                                        <p:strVal val="visible"/>
                                      </p:to>
                                    </p:set>
                                    <p:anim calcmode="lin" valueType="num">
                                      <p:cBhvr additive="base">
                                        <p:cTn id="35" dur="500" fill="hold"/>
                                        <p:tgtEl>
                                          <p:spTgt spid="1269764">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6976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69764">
                                            <p:txEl>
                                              <p:pRg st="2" end="2"/>
                                            </p:txEl>
                                          </p:spTgt>
                                        </p:tgtEl>
                                        <p:attrNameLst>
                                          <p:attrName>style.visibility</p:attrName>
                                        </p:attrNameLst>
                                      </p:cBhvr>
                                      <p:to>
                                        <p:strVal val="visible"/>
                                      </p:to>
                                    </p:set>
                                    <p:anim calcmode="lin" valueType="num">
                                      <p:cBhvr additive="base">
                                        <p:cTn id="41" dur="500" fill="hold"/>
                                        <p:tgtEl>
                                          <p:spTgt spid="126976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6976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69764">
                                            <p:txEl>
                                              <p:pRg st="3" end="3"/>
                                            </p:txEl>
                                          </p:spTgt>
                                        </p:tgtEl>
                                        <p:attrNameLst>
                                          <p:attrName>style.visibility</p:attrName>
                                        </p:attrNameLst>
                                      </p:cBhvr>
                                      <p:to>
                                        <p:strVal val="visible"/>
                                      </p:to>
                                    </p:set>
                                    <p:anim calcmode="lin" valueType="num">
                                      <p:cBhvr additive="base">
                                        <p:cTn id="47" dur="500" fill="hold"/>
                                        <p:tgtEl>
                                          <p:spTgt spid="1269764">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6976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69764">
                                            <p:txEl>
                                              <p:pRg st="4" end="4"/>
                                            </p:txEl>
                                          </p:spTgt>
                                        </p:tgtEl>
                                        <p:attrNameLst>
                                          <p:attrName>style.visibility</p:attrName>
                                        </p:attrNameLst>
                                      </p:cBhvr>
                                      <p:to>
                                        <p:strVal val="visible"/>
                                      </p:to>
                                    </p:set>
                                    <p:anim calcmode="lin" valueType="num">
                                      <p:cBhvr additive="base">
                                        <p:cTn id="53" dur="500" fill="hold"/>
                                        <p:tgtEl>
                                          <p:spTgt spid="1269764">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6976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7"/>
          <p:cNvSpPr>
            <a:spLocks noChangeArrowheads="1"/>
          </p:cNvSpPr>
          <p:nvPr/>
        </p:nvSpPr>
        <p:spPr bwMode="auto">
          <a:xfrm>
            <a:off x="684213" y="5632174"/>
            <a:ext cx="7775575" cy="1225826"/>
          </a:xfrm>
          <a:prstGeom prst="rect">
            <a:avLst/>
          </a:prstGeom>
          <a:solidFill>
            <a:srgbClr val="FFCCCC"/>
          </a:solidFill>
          <a:ln w="9525">
            <a:noFill/>
            <a:miter lim="800000"/>
            <a:headEnd/>
            <a:tailEnd/>
          </a:ln>
        </p:spPr>
        <p:txBody>
          <a:bodyPr/>
          <a:lstStyle/>
          <a:p>
            <a:pPr>
              <a:spcBef>
                <a:spcPct val="20000"/>
              </a:spcBef>
            </a:pPr>
            <a:r>
              <a:rPr lang="en-US" sz="2400" b="1" i="1" dirty="0" smtClean="0">
                <a:latin typeface="Arial" charset="0"/>
              </a:rPr>
              <a:t>FYI  </a:t>
            </a:r>
            <a:r>
              <a:rPr lang="en-US" sz="2400" b="1" dirty="0" smtClean="0">
                <a:latin typeface="Arial" charset="0"/>
                <a:sym typeface="Symbol" pitchFamily="18" charset="2"/>
              </a:rPr>
              <a:t> </a:t>
            </a:r>
            <a:r>
              <a:rPr lang="en-US" sz="1800" dirty="0" smtClean="0">
                <a:latin typeface="Arial" charset="0"/>
                <a:sym typeface="Symbol" pitchFamily="18" charset="2"/>
              </a:rPr>
              <a:t>Kepler’s </a:t>
            </a:r>
            <a:r>
              <a:rPr lang="en-US" sz="1800" dirty="0">
                <a:latin typeface="Arial" charset="0"/>
                <a:sym typeface="Symbol" pitchFamily="18" charset="2"/>
              </a:rPr>
              <a:t>third law originally said that </a:t>
            </a:r>
            <a:r>
              <a:rPr lang="en-US" sz="1800" dirty="0" smtClean="0">
                <a:latin typeface="Arial" charset="0"/>
                <a:sym typeface="Symbol" pitchFamily="18" charset="2"/>
              </a:rPr>
              <a:t>_______________________ ____________________________________________ </a:t>
            </a:r>
            <a:r>
              <a:rPr lang="en-US" sz="1800" dirty="0">
                <a:latin typeface="Arial" charset="0"/>
                <a:sym typeface="Symbol" pitchFamily="18" charset="2"/>
              </a:rPr>
              <a:t>– and nothing at all about what the constant of proportionality was. Newton’s law of gravitation was needed for that!</a:t>
            </a:r>
          </a:p>
        </p:txBody>
      </p:sp>
      <p:sp>
        <p:nvSpPr>
          <p:cNvPr id="35843" name="Rectangle 2"/>
          <p:cNvSpPr>
            <a:spLocks noChangeArrowheads="1"/>
          </p:cNvSpPr>
          <p:nvPr/>
        </p:nvSpPr>
        <p:spPr bwMode="auto">
          <a:xfrm>
            <a:off x="685800" y="1401763"/>
            <a:ext cx="7772400" cy="46990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orbital period</a:t>
            </a:r>
          </a:p>
        </p:txBody>
      </p:sp>
      <p:sp>
        <p:nvSpPr>
          <p:cNvPr id="3584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35845" name="Rectangle 4"/>
          <p:cNvSpPr>
            <a:spLocks noChangeArrowheads="1"/>
          </p:cNvSpPr>
          <p:nvPr/>
        </p:nvSpPr>
        <p:spPr bwMode="auto">
          <a:xfrm>
            <a:off x="685800" y="1858962"/>
            <a:ext cx="7772400" cy="3773211"/>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1302540"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79450" y="1914525"/>
            <a:ext cx="7796213" cy="1208088"/>
          </a:xfrm>
          <a:prstGeom prst="rect">
            <a:avLst/>
          </a:prstGeom>
          <a:noFill/>
          <a:ln w="9525">
            <a:noFill/>
            <a:miter lim="800000"/>
            <a:headEnd/>
            <a:tailEnd/>
          </a:ln>
        </p:spPr>
      </p:pic>
      <p:grpSp>
        <p:nvGrpSpPr>
          <p:cNvPr id="2" name="Group 11"/>
          <p:cNvGrpSpPr>
            <a:grpSpLocks/>
          </p:cNvGrpSpPr>
          <p:nvPr/>
        </p:nvGrpSpPr>
        <p:grpSpPr bwMode="auto">
          <a:xfrm>
            <a:off x="828675" y="3106857"/>
            <a:ext cx="7464425" cy="709770"/>
            <a:chOff x="828675" y="3105201"/>
            <a:chExt cx="7464425" cy="461665"/>
          </a:xfrm>
        </p:grpSpPr>
        <p:sp>
          <p:nvSpPr>
            <p:cNvPr id="35852" name="Text Box 15"/>
            <p:cNvSpPr txBox="1">
              <a:spLocks noChangeArrowheads="1"/>
            </p:cNvSpPr>
            <p:nvPr/>
          </p:nvSpPr>
          <p:spPr bwMode="auto">
            <a:xfrm>
              <a:off x="5365750" y="3105201"/>
              <a:ext cx="2927350" cy="461665"/>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Kepler’s third law</a:t>
              </a:r>
            </a:p>
          </p:txBody>
        </p:sp>
        <p:sp>
          <p:nvSpPr>
            <p:cNvPr id="35853" name="Rectangle 16"/>
            <p:cNvSpPr>
              <a:spLocks noChangeArrowheads="1"/>
            </p:cNvSpPr>
            <p:nvPr/>
          </p:nvSpPr>
          <p:spPr bwMode="auto">
            <a:xfrm>
              <a:off x="828675" y="3108376"/>
              <a:ext cx="7462838" cy="450750"/>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2540"/>
                                        </p:tgtEl>
                                        <p:attrNameLst>
                                          <p:attrName>style.visibility</p:attrName>
                                        </p:attrNameLst>
                                      </p:cBhvr>
                                      <p:to>
                                        <p:strVal val="visible"/>
                                      </p:to>
                                    </p:set>
                                    <p:anim calcmode="lin" valueType="num">
                                      <p:cBhvr additive="base">
                                        <p:cTn id="7" dur="500" fill="hold"/>
                                        <p:tgtEl>
                                          <p:spTgt spid="1302540"/>
                                        </p:tgtEl>
                                        <p:attrNameLst>
                                          <p:attrName>ppt_x</p:attrName>
                                        </p:attrNameLst>
                                      </p:cBhvr>
                                      <p:tavLst>
                                        <p:tav tm="0">
                                          <p:val>
                                            <p:strVal val="#ppt_x"/>
                                          </p:val>
                                        </p:tav>
                                        <p:tav tm="100000">
                                          <p:val>
                                            <p:strVal val="#ppt_x"/>
                                          </p:val>
                                        </p:tav>
                                      </p:tavLst>
                                    </p:anim>
                                    <p:anim calcmode="lin" valueType="num">
                                      <p:cBhvr additive="base">
                                        <p:cTn id="8" dur="500" fill="hold"/>
                                        <p:tgtEl>
                                          <p:spTgt spid="13025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 calcmode="lin" valueType="num">
                                      <p:cBhvr additive="base">
                                        <p:cTn id="2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1401763"/>
            <a:ext cx="7772400" cy="53975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orbital period</a:t>
            </a:r>
          </a:p>
        </p:txBody>
      </p:sp>
      <p:sp>
        <p:nvSpPr>
          <p:cNvPr id="3686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36868" name="Rectangle 4"/>
          <p:cNvSpPr>
            <a:spLocks noChangeArrowheads="1"/>
          </p:cNvSpPr>
          <p:nvPr/>
        </p:nvSpPr>
        <p:spPr bwMode="auto">
          <a:xfrm>
            <a:off x="685800" y="1873250"/>
            <a:ext cx="7772400" cy="4984750"/>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1316884" name="Picture 2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2150" y="1866900"/>
            <a:ext cx="7729538" cy="1677988"/>
          </a:xfrm>
          <a:prstGeom prst="rect">
            <a:avLst/>
          </a:prstGeom>
          <a:noFill/>
          <a:ln w="9525">
            <a:noFill/>
            <a:miter lim="800000"/>
            <a:headEnd/>
            <a:tailEnd/>
          </a:ln>
        </p:spPr>
      </p:pic>
      <p:grpSp>
        <p:nvGrpSpPr>
          <p:cNvPr id="2" name="Group 14"/>
          <p:cNvGrpSpPr>
            <a:grpSpLocks/>
          </p:cNvGrpSpPr>
          <p:nvPr/>
        </p:nvGrpSpPr>
        <p:grpSpPr bwMode="auto">
          <a:xfrm>
            <a:off x="828675" y="3656072"/>
            <a:ext cx="7464425" cy="741797"/>
            <a:chOff x="828675" y="3105201"/>
            <a:chExt cx="7464425" cy="461665"/>
          </a:xfrm>
        </p:grpSpPr>
        <mc:AlternateContent xmlns:mc="http://schemas.openxmlformats.org/markup-compatibility/2006" xmlns:a14="http://schemas.microsoft.com/office/drawing/2010/main">
          <mc:Choice Requires="a14">
            <p:sp>
              <p:nvSpPr>
                <p:cNvPr id="16" name="Rectangle 14"/>
                <p:cNvSpPr>
                  <a:spLocks noChangeArrowheads="1"/>
                </p:cNvSpPr>
                <p:nvPr/>
              </p:nvSpPr>
              <p:spPr bwMode="auto">
                <a:xfrm>
                  <a:off x="978452" y="3110920"/>
                  <a:ext cx="3175000" cy="320470"/>
                </a:xfrm>
                <a:prstGeom prst="rect">
                  <a:avLst/>
                </a:prstGeom>
                <a:noFill/>
                <a:ln w="9525">
                  <a:noFill/>
                  <a:miter lim="800000"/>
                  <a:headEnd/>
                  <a:tailEnd/>
                </a:ln>
                <a:effectLst/>
              </p:spPr>
              <p:txBody>
                <a:bodyPr/>
                <a:lstStyle/>
                <a:p>
                  <a:pPr>
                    <a:lnSpc>
                      <a:spcPct val="90000"/>
                    </a:lnSpc>
                    <a:spcBef>
                      <a:spcPct val="20000"/>
                    </a:spcBef>
                    <a:defRPr/>
                  </a:pPr>
                  <a14:m>
                    <m:oMathPara xmlns:m="http://schemas.openxmlformats.org/officeDocument/2006/math">
                      <m:oMathParaPr>
                        <m:jc m:val="centerGroup"/>
                      </m:oMathParaPr>
                      <m:oMath xmlns:m="http://schemas.openxmlformats.org/officeDocument/2006/math">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𝑇</m:t>
                            </m:r>
                          </m:e>
                          <m:sup>
                            <m:r>
                              <a:rPr lang="en-US" i="1" dirty="0">
                                <a:latin typeface="Cambria Math" panose="02040503050406030204" pitchFamily="18" charset="0"/>
                                <a:sym typeface="Symbol" pitchFamily="18" charset="2"/>
                              </a:rPr>
                              <m:t>2</m:t>
                            </m:r>
                          </m:sup>
                        </m:sSup>
                        <m:r>
                          <a:rPr lang="en-US" i="1" dirty="0">
                            <a:latin typeface="Cambria Math" panose="02040503050406030204" pitchFamily="18" charset="0"/>
                            <a:sym typeface="Symbol" pitchFamily="18" charset="2"/>
                          </a:rPr>
                          <m:t>=</m:t>
                        </m:r>
                        <m:d>
                          <m:dPr>
                            <m:begChr m:val="["/>
                            <m:endChr m:val="]"/>
                            <m:ctrlPr>
                              <a:rPr lang="en-US" i="1" dirty="0">
                                <a:latin typeface="Cambria Math" panose="02040503050406030204" pitchFamily="18" charset="0"/>
                                <a:sym typeface="Symbol" pitchFamily="18" charset="2"/>
                              </a:rPr>
                            </m:ctrlPr>
                          </m:dPr>
                          <m:e>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4</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i="1" dirty="0">
                                        <a:latin typeface="Cambria Math" panose="02040503050406030204" pitchFamily="18" charset="0"/>
                                        <a:ea typeface="Cambria Math" panose="02040503050406030204" pitchFamily="18" charset="0"/>
                                        <a:sym typeface="Symbol" pitchFamily="18" charset="2"/>
                                      </a:rPr>
                                      <m:t>𝜋</m:t>
                                    </m:r>
                                  </m:e>
                                  <m:sup>
                                    <m:r>
                                      <a:rPr lang="en-US" i="1" dirty="0">
                                        <a:latin typeface="Cambria Math" panose="02040503050406030204" pitchFamily="18" charset="0"/>
                                        <a:ea typeface="Cambria Math" panose="02040503050406030204" pitchFamily="18" charset="0"/>
                                        <a:sym typeface="Symbol" pitchFamily="18" charset="2"/>
                                      </a:rPr>
                                      <m:t>2</m:t>
                                    </m:r>
                                  </m:sup>
                                </m:sSup>
                              </m:num>
                              <m:den>
                                <m:r>
                                  <a:rPr lang="en-US" i="1" dirty="0">
                                    <a:latin typeface="Cambria Math" panose="02040503050406030204" pitchFamily="18" charset="0"/>
                                    <a:sym typeface="Symbol" pitchFamily="18" charset="2"/>
                                  </a:rPr>
                                  <m:t>𝐺𝑀</m:t>
                                </m:r>
                              </m:den>
                            </m:f>
                          </m:e>
                        </m:d>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𝑟</m:t>
                            </m:r>
                          </m:e>
                          <m:sup>
                            <m:r>
                              <a:rPr lang="en-US" i="1" dirty="0">
                                <a:latin typeface="Cambria Math" panose="02040503050406030204" pitchFamily="18" charset="0"/>
                                <a:sym typeface="Symbol" pitchFamily="18" charset="2"/>
                              </a:rPr>
                              <m:t>3</m:t>
                            </m:r>
                          </m:sup>
                        </m:sSup>
                      </m:oMath>
                    </m:oMathPara>
                  </a14:m>
                  <a:endParaRPr lang="en-US" sz="2400" baseline="30000" dirty="0">
                    <a:latin typeface="+mn-lt"/>
                    <a:sym typeface="Symbol" pitchFamily="18" charset="2"/>
                  </a:endParaRPr>
                </a:p>
              </p:txBody>
            </p:sp>
          </mc:Choice>
          <mc:Fallback xmlns="">
            <p:sp>
              <p:nvSpPr>
                <p:cNvPr id="16" name="Rectangle 14"/>
                <p:cNvSpPr>
                  <a:spLocks noRot="1" noChangeAspect="1" noMove="1" noResize="1" noEditPoints="1" noAdjustHandles="1" noChangeArrowheads="1" noChangeShapeType="1" noTextEdit="1"/>
                </p:cNvSpPr>
                <p:nvPr/>
              </p:nvSpPr>
              <p:spPr bwMode="auto">
                <a:xfrm>
                  <a:off x="978452" y="3110920"/>
                  <a:ext cx="3175000" cy="320470"/>
                </a:xfrm>
                <a:prstGeom prst="rect">
                  <a:avLst/>
                </a:prstGeom>
                <a:blipFill>
                  <a:blip r:embed="rId11"/>
                  <a:stretch>
                    <a:fillRect b="-31765"/>
                  </a:stretch>
                </a:blipFill>
                <a:ln w="9525">
                  <a:noFill/>
                  <a:miter lim="800000"/>
                  <a:headEnd/>
                  <a:tailEnd/>
                </a:ln>
                <a:effectLst/>
              </p:spPr>
              <p:txBody>
                <a:bodyPr/>
                <a:lstStyle/>
                <a:p>
                  <a:r>
                    <a:rPr lang="en-US">
                      <a:noFill/>
                    </a:rPr>
                    <a:t> </a:t>
                  </a:r>
                </a:p>
              </p:txBody>
            </p:sp>
          </mc:Fallback>
        </mc:AlternateContent>
        <p:sp>
          <p:nvSpPr>
            <p:cNvPr id="36877" name="Text Box 15"/>
            <p:cNvSpPr txBox="1">
              <a:spLocks noChangeArrowheads="1"/>
            </p:cNvSpPr>
            <p:nvPr/>
          </p:nvSpPr>
          <p:spPr bwMode="auto">
            <a:xfrm>
              <a:off x="5365750" y="3105201"/>
              <a:ext cx="2927350" cy="461665"/>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Kepler’s third law</a:t>
              </a:r>
            </a:p>
          </p:txBody>
        </p:sp>
        <p:sp>
          <p:nvSpPr>
            <p:cNvPr id="36878" name="Rectangle 16"/>
            <p:cNvSpPr>
              <a:spLocks noChangeArrowheads="1"/>
            </p:cNvSpPr>
            <p:nvPr/>
          </p:nvSpPr>
          <p:spPr bwMode="auto">
            <a:xfrm>
              <a:off x="828675" y="3108376"/>
              <a:ext cx="7462838" cy="450750"/>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6884"/>
                                        </p:tgtEl>
                                        <p:attrNameLst>
                                          <p:attrName>style.visibility</p:attrName>
                                        </p:attrNameLst>
                                      </p:cBhvr>
                                      <p:to>
                                        <p:strVal val="visible"/>
                                      </p:to>
                                    </p:set>
                                    <p:anim calcmode="lin" valueType="num">
                                      <p:cBhvr additive="base">
                                        <p:cTn id="7" dur="500" fill="hold"/>
                                        <p:tgtEl>
                                          <p:spTgt spid="1316884"/>
                                        </p:tgtEl>
                                        <p:attrNameLst>
                                          <p:attrName>ppt_x</p:attrName>
                                        </p:attrNameLst>
                                      </p:cBhvr>
                                      <p:tavLst>
                                        <p:tav tm="0">
                                          <p:val>
                                            <p:strVal val="#ppt_x"/>
                                          </p:val>
                                        </p:tav>
                                        <p:tav tm="100000">
                                          <p:val>
                                            <p:strVal val="#ppt_x"/>
                                          </p:val>
                                        </p:tav>
                                      </p:tavLst>
                                    </p:anim>
                                    <p:anim calcmode="lin" valueType="num">
                                      <p:cBhvr additive="base">
                                        <p:cTn id="8" dur="500" fill="hold"/>
                                        <p:tgtEl>
                                          <p:spTgt spid="131688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orbital period</a:t>
            </a:r>
          </a:p>
        </p:txBody>
      </p:sp>
      <p:sp>
        <p:nvSpPr>
          <p:cNvPr id="3789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37892" name="Rectangle 4"/>
          <p:cNvSpPr>
            <a:spLocks noChangeArrowheads="1"/>
          </p:cNvSpPr>
          <p:nvPr/>
        </p:nvSpPr>
        <p:spPr bwMode="auto">
          <a:xfrm>
            <a:off x="685800" y="1857375"/>
            <a:ext cx="7772400" cy="5000625"/>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1327125" name="Picture 2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2788" y="1914525"/>
            <a:ext cx="7713662" cy="1822450"/>
          </a:xfrm>
          <a:prstGeom prst="rect">
            <a:avLst/>
          </a:prstGeom>
          <a:noFill/>
          <a:ln w="9525">
            <a:noFill/>
            <a:miter lim="800000"/>
            <a:headEnd/>
            <a:tailEnd/>
          </a:ln>
        </p:spPr>
      </p:pic>
      <p:grpSp>
        <p:nvGrpSpPr>
          <p:cNvPr id="22" name="Group 14"/>
          <p:cNvGrpSpPr>
            <a:grpSpLocks/>
          </p:cNvGrpSpPr>
          <p:nvPr/>
        </p:nvGrpSpPr>
        <p:grpSpPr bwMode="auto">
          <a:xfrm>
            <a:off x="5380522" y="3746667"/>
            <a:ext cx="3045928" cy="830996"/>
            <a:chOff x="4212189" y="3104972"/>
            <a:chExt cx="4241100" cy="525962"/>
          </a:xfrm>
        </p:grpSpPr>
        <mc:AlternateContent xmlns:mc="http://schemas.openxmlformats.org/markup-compatibility/2006" xmlns:a14="http://schemas.microsoft.com/office/drawing/2010/main">
          <mc:Choice Requires="a14">
            <p:sp>
              <p:nvSpPr>
                <p:cNvPr id="24" name="Rectangle 14"/>
                <p:cNvSpPr>
                  <a:spLocks noChangeArrowheads="1"/>
                </p:cNvSpPr>
                <p:nvPr/>
              </p:nvSpPr>
              <p:spPr bwMode="auto">
                <a:xfrm>
                  <a:off x="4212189" y="3141164"/>
                  <a:ext cx="2550324" cy="464640"/>
                </a:xfrm>
                <a:prstGeom prst="rect">
                  <a:avLst/>
                </a:prstGeom>
                <a:noFill/>
                <a:ln w="9525">
                  <a:noFill/>
                  <a:miter lim="800000"/>
                  <a:headEnd/>
                  <a:tailEnd/>
                </a:ln>
                <a:effectLst/>
              </p:spPr>
              <p:txBody>
                <a:bodyPr/>
                <a:lstStyle/>
                <a:p>
                  <a:pPr>
                    <a:lnSpc>
                      <a:spcPct val="90000"/>
                    </a:lnSpc>
                    <a:spcBef>
                      <a:spcPct val="20000"/>
                    </a:spcBef>
                    <a:defRPr/>
                  </a:pPr>
                  <a14:m>
                    <m:oMathPara xmlns:m="http://schemas.openxmlformats.org/officeDocument/2006/math">
                      <m:oMathParaPr>
                        <m:jc m:val="centerGroup"/>
                      </m:oMathParaPr>
                      <m:oMath xmlns:m="http://schemas.openxmlformats.org/officeDocument/2006/math">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𝑇</m:t>
                            </m:r>
                          </m:e>
                          <m:sup>
                            <m:r>
                              <a:rPr lang="en-US" i="1" dirty="0">
                                <a:latin typeface="Cambria Math" panose="02040503050406030204" pitchFamily="18" charset="0"/>
                                <a:sym typeface="Symbol" pitchFamily="18" charset="2"/>
                              </a:rPr>
                              <m:t>2</m:t>
                            </m:r>
                          </m:sup>
                        </m:sSup>
                        <m:r>
                          <a:rPr lang="en-US" i="1" dirty="0">
                            <a:latin typeface="Cambria Math" panose="02040503050406030204" pitchFamily="18" charset="0"/>
                            <a:sym typeface="Symbol" pitchFamily="18" charset="2"/>
                          </a:rPr>
                          <m:t>=</m:t>
                        </m:r>
                        <m:d>
                          <m:dPr>
                            <m:begChr m:val="["/>
                            <m:endChr m:val="]"/>
                            <m:ctrlPr>
                              <a:rPr lang="en-US" i="1" dirty="0">
                                <a:latin typeface="Cambria Math" panose="02040503050406030204" pitchFamily="18" charset="0"/>
                                <a:sym typeface="Symbol" pitchFamily="18" charset="2"/>
                              </a:rPr>
                            </m:ctrlPr>
                          </m:dPr>
                          <m:e>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4</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i="1" dirty="0">
                                        <a:latin typeface="Cambria Math" panose="02040503050406030204" pitchFamily="18" charset="0"/>
                                        <a:ea typeface="Cambria Math" panose="02040503050406030204" pitchFamily="18" charset="0"/>
                                        <a:sym typeface="Symbol" pitchFamily="18" charset="2"/>
                                      </a:rPr>
                                      <m:t>𝜋</m:t>
                                    </m:r>
                                  </m:e>
                                  <m:sup>
                                    <m:r>
                                      <a:rPr lang="en-US" i="1" dirty="0">
                                        <a:latin typeface="Cambria Math" panose="02040503050406030204" pitchFamily="18" charset="0"/>
                                        <a:ea typeface="Cambria Math" panose="02040503050406030204" pitchFamily="18" charset="0"/>
                                        <a:sym typeface="Symbol" pitchFamily="18" charset="2"/>
                                      </a:rPr>
                                      <m:t>2</m:t>
                                    </m:r>
                                  </m:sup>
                                </m:sSup>
                              </m:num>
                              <m:den>
                                <m:r>
                                  <a:rPr lang="en-US" i="1" dirty="0">
                                    <a:latin typeface="Cambria Math" panose="02040503050406030204" pitchFamily="18" charset="0"/>
                                    <a:sym typeface="Symbol" pitchFamily="18" charset="2"/>
                                  </a:rPr>
                                  <m:t>𝐺𝑀</m:t>
                                </m:r>
                              </m:den>
                            </m:f>
                          </m:e>
                        </m:d>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𝑟</m:t>
                            </m:r>
                          </m:e>
                          <m:sup>
                            <m:r>
                              <a:rPr lang="en-US" i="1" dirty="0">
                                <a:latin typeface="Cambria Math" panose="02040503050406030204" pitchFamily="18" charset="0"/>
                                <a:sym typeface="Symbol" pitchFamily="18" charset="2"/>
                              </a:rPr>
                              <m:t>3</m:t>
                            </m:r>
                          </m:sup>
                        </m:sSup>
                      </m:oMath>
                    </m:oMathPara>
                  </a14:m>
                  <a:endParaRPr lang="en-US" sz="2400" baseline="30000" dirty="0">
                    <a:latin typeface="+mn-lt"/>
                    <a:sym typeface="Symbol" pitchFamily="18" charset="2"/>
                  </a:endParaRPr>
                </a:p>
              </p:txBody>
            </p:sp>
          </mc:Choice>
          <mc:Fallback xmlns="">
            <p:sp>
              <p:nvSpPr>
                <p:cNvPr id="24" name="Rectangle 14"/>
                <p:cNvSpPr>
                  <a:spLocks noRot="1" noChangeAspect="1" noMove="1" noResize="1" noEditPoints="1" noAdjustHandles="1" noChangeArrowheads="1" noChangeShapeType="1" noTextEdit="1"/>
                </p:cNvSpPr>
                <p:nvPr/>
              </p:nvSpPr>
              <p:spPr bwMode="auto">
                <a:xfrm>
                  <a:off x="4212189" y="3141164"/>
                  <a:ext cx="2550324" cy="464640"/>
                </a:xfrm>
                <a:prstGeom prst="rect">
                  <a:avLst/>
                </a:prstGeom>
                <a:blipFill>
                  <a:blip r:embed="rId15"/>
                  <a:stretch>
                    <a:fillRect/>
                  </a:stretch>
                </a:blipFill>
                <a:ln w="9525">
                  <a:noFill/>
                  <a:miter lim="800000"/>
                  <a:headEnd/>
                  <a:tailEnd/>
                </a:ln>
                <a:effectLst/>
              </p:spPr>
              <p:txBody>
                <a:bodyPr/>
                <a:lstStyle/>
                <a:p>
                  <a:r>
                    <a:rPr lang="en-US">
                      <a:noFill/>
                    </a:rPr>
                    <a:t> </a:t>
                  </a:r>
                </a:p>
              </p:txBody>
            </p:sp>
          </mc:Fallback>
        </mc:AlternateContent>
        <p:sp>
          <p:nvSpPr>
            <p:cNvPr id="25" name="Text Box 15"/>
            <p:cNvSpPr txBox="1">
              <a:spLocks noChangeArrowheads="1"/>
            </p:cNvSpPr>
            <p:nvPr/>
          </p:nvSpPr>
          <p:spPr bwMode="auto">
            <a:xfrm>
              <a:off x="6583092" y="3104972"/>
              <a:ext cx="1870197" cy="525962"/>
            </a:xfrm>
            <a:prstGeom prst="rect">
              <a:avLst/>
            </a:prstGeom>
            <a:solidFill>
              <a:srgbClr val="FF0000"/>
            </a:solidFill>
            <a:ln w="9525">
              <a:noFill/>
              <a:miter lim="800000"/>
              <a:headEnd/>
              <a:tailEnd/>
            </a:ln>
          </p:spPr>
          <p:txBody>
            <a:bodyPr wrap="square">
              <a:spAutoFit/>
            </a:bodyPr>
            <a:lstStyle/>
            <a:p>
              <a:pPr algn="ctr">
                <a:spcBef>
                  <a:spcPct val="50000"/>
                </a:spcBef>
              </a:pPr>
              <a:r>
                <a:rPr lang="en-US" sz="2400" dirty="0">
                  <a:solidFill>
                    <a:schemeClr val="bg1"/>
                  </a:solidFill>
                  <a:latin typeface="Arial" charset="0"/>
                </a:rPr>
                <a:t>Kepler’s third law</a:t>
              </a:r>
            </a:p>
          </p:txBody>
        </p:sp>
        <p:sp>
          <p:nvSpPr>
            <p:cNvPr id="26" name="Rectangle 16"/>
            <p:cNvSpPr>
              <a:spLocks noChangeArrowheads="1"/>
            </p:cNvSpPr>
            <p:nvPr/>
          </p:nvSpPr>
          <p:spPr bwMode="auto">
            <a:xfrm>
              <a:off x="4212189" y="3108376"/>
              <a:ext cx="4241100" cy="513776"/>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27125"/>
                                        </p:tgtEl>
                                        <p:attrNameLst>
                                          <p:attrName>style.visibility</p:attrName>
                                        </p:attrNameLst>
                                      </p:cBhvr>
                                      <p:to>
                                        <p:strVal val="visible"/>
                                      </p:to>
                                    </p:set>
                                    <p:anim calcmode="lin" valueType="num">
                                      <p:cBhvr additive="base">
                                        <p:cTn id="7" dur="500" fill="hold"/>
                                        <p:tgtEl>
                                          <p:spTgt spid="1327125"/>
                                        </p:tgtEl>
                                        <p:attrNameLst>
                                          <p:attrName>ppt_x</p:attrName>
                                        </p:attrNameLst>
                                      </p:cBhvr>
                                      <p:tavLst>
                                        <p:tav tm="0">
                                          <p:val>
                                            <p:strVal val="#ppt_x"/>
                                          </p:val>
                                        </p:tav>
                                        <p:tav tm="100000">
                                          <p:val>
                                            <p:strVal val="#ppt_x"/>
                                          </p:val>
                                        </p:tav>
                                      </p:tavLst>
                                    </p:anim>
                                    <p:anim calcmode="lin" valueType="num">
                                      <p:cBhvr additive="base">
                                        <p:cTn id="8" dur="500" fill="hold"/>
                                        <p:tgtEl>
                                          <p:spTgt spid="13271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61" name="Rectangle 17"/>
          <p:cNvSpPr>
            <a:spLocks noChangeArrowheads="1"/>
          </p:cNvSpPr>
          <p:nvPr/>
        </p:nvSpPr>
        <p:spPr bwMode="auto">
          <a:xfrm>
            <a:off x="685800" y="3395663"/>
            <a:ext cx="7772400" cy="3462337"/>
          </a:xfrm>
          <a:prstGeom prst="rect">
            <a:avLst/>
          </a:prstGeom>
          <a:solidFill>
            <a:srgbClr val="CCFFCC"/>
          </a:solidFill>
          <a:ln w="9525">
            <a:noFill/>
            <a:miter lim="800000"/>
            <a:headEnd/>
            <a:tailEnd/>
          </a:ln>
          <a:effectLst/>
        </p:spPr>
        <p:txBody>
          <a:bodyPr/>
          <a:lstStyle/>
          <a:p>
            <a:pPr>
              <a:defRPr/>
            </a:pPr>
            <a:r>
              <a:rPr lang="en-US" sz="2400" dirty="0">
                <a:latin typeface="+mn-lt"/>
              </a:rPr>
              <a:t>PRACTICE: If the elevator is accelerating upward at 2 ms</a:t>
            </a:r>
            <a:r>
              <a:rPr lang="en-US" sz="2400" baseline="30000" dirty="0">
                <a:latin typeface="+mn-lt"/>
              </a:rPr>
              <a:t>-2</a:t>
            </a:r>
            <a:r>
              <a:rPr lang="en-US" sz="2400" dirty="0">
                <a:latin typeface="+mn-lt"/>
              </a:rPr>
              <a:t>, what will Dobson observe the dropped ball’s                   acceleration to be?</a:t>
            </a:r>
            <a:endParaRPr lang="en-US" sz="2400" dirty="0">
              <a:latin typeface="+mn-lt"/>
              <a:sym typeface="Symbol" pitchFamily="18" charset="2"/>
            </a:endParaRPr>
          </a:p>
          <a:p>
            <a:pPr>
              <a:defRPr/>
            </a:pPr>
            <a:r>
              <a:rPr lang="en-US" sz="2400" dirty="0">
                <a:latin typeface="+mn-lt"/>
                <a:sym typeface="Symbol" pitchFamily="18" charset="2"/>
              </a:rPr>
              <a:t>SOLUTION: </a:t>
            </a:r>
          </a:p>
          <a:p>
            <a:pPr>
              <a:defRPr/>
            </a:pPr>
            <a:r>
              <a:rPr lang="en-US" sz="2400" dirty="0">
                <a:latin typeface="+mn-lt"/>
                <a:sym typeface="Symbol" pitchFamily="18" charset="2"/>
              </a:rPr>
              <a:t>Since the elevator is accelerating upward at 2 ms</a:t>
            </a:r>
            <a:r>
              <a:rPr lang="en-US" sz="2400" baseline="30000" dirty="0">
                <a:latin typeface="+mn-lt"/>
                <a:sym typeface="Symbol" pitchFamily="18" charset="2"/>
              </a:rPr>
              <a:t>-2</a:t>
            </a:r>
            <a:r>
              <a:rPr lang="en-US" sz="2400" dirty="0">
                <a:latin typeface="+mn-lt"/>
                <a:sym typeface="Symbol" pitchFamily="18" charset="2"/>
              </a:rPr>
              <a:t> to meet the ball </a:t>
            </a:r>
            <a:r>
              <a:rPr lang="en-US" sz="2400" dirty="0" smtClean="0">
                <a:latin typeface="+mn-lt"/>
                <a:sym typeface="Symbol" pitchFamily="18" charset="2"/>
              </a:rPr>
              <a:t>that </a:t>
            </a:r>
            <a:r>
              <a:rPr lang="en-US" sz="2400" dirty="0">
                <a:latin typeface="+mn-lt"/>
                <a:sym typeface="Symbol" pitchFamily="18" charset="2"/>
              </a:rPr>
              <a:t>is accelerating downward at </a:t>
            </a:r>
            <a:r>
              <a:rPr lang="en-US" sz="2400" dirty="0" smtClean="0">
                <a:latin typeface="+mn-lt"/>
                <a:sym typeface="Symbol" pitchFamily="18" charset="2"/>
              </a:rPr>
              <a:t>9.8 ms</a:t>
            </a:r>
            <a:r>
              <a:rPr lang="en-US" sz="2400" baseline="30000" dirty="0" smtClean="0">
                <a:latin typeface="+mn-lt"/>
                <a:sym typeface="Symbol" pitchFamily="18" charset="2"/>
              </a:rPr>
              <a:t>-2</a:t>
            </a:r>
            <a:r>
              <a:rPr lang="en-US" sz="2400" dirty="0">
                <a:latin typeface="+mn-lt"/>
                <a:sym typeface="Symbol" pitchFamily="18" charset="2"/>
              </a:rPr>
              <a:t>, Dobson would observe an acceleration of </a:t>
            </a:r>
            <a:r>
              <a:rPr lang="en-US" sz="2400" dirty="0" smtClean="0">
                <a:latin typeface="+mn-lt"/>
                <a:sym typeface="Symbol" pitchFamily="18" charset="2"/>
              </a:rPr>
              <a:t>__________.</a:t>
            </a:r>
            <a:endParaRPr lang="en-US" sz="2400" dirty="0">
              <a:latin typeface="+mn-lt"/>
              <a:sym typeface="Symbol" pitchFamily="18" charset="2"/>
            </a:endParaRPr>
          </a:p>
          <a:p>
            <a:pPr>
              <a:defRPr/>
            </a:pPr>
            <a:r>
              <a:rPr lang="en-US" sz="2400" dirty="0">
                <a:latin typeface="+mn-lt"/>
                <a:sym typeface="Symbol" pitchFamily="18" charset="2"/>
              </a:rPr>
              <a:t>If the elevator were accelerating downward at 2, he would observe an acceleration of </a:t>
            </a:r>
            <a:r>
              <a:rPr lang="en-US" sz="2400" dirty="0" smtClean="0">
                <a:latin typeface="+mn-lt"/>
                <a:sym typeface="Symbol" pitchFamily="18" charset="2"/>
              </a:rPr>
              <a:t>_______.</a:t>
            </a:r>
            <a:endParaRPr lang="en-US" sz="2400" dirty="0">
              <a:latin typeface="+mn-lt"/>
              <a:sym typeface="Symbol" pitchFamily="18" charset="2"/>
            </a:endParaRPr>
          </a:p>
        </p:txBody>
      </p:sp>
      <p:sp>
        <p:nvSpPr>
          <p:cNvPr id="1286146" name="Rectangle 2"/>
          <p:cNvSpPr>
            <a:spLocks noChangeArrowheads="1"/>
          </p:cNvSpPr>
          <p:nvPr/>
        </p:nvSpPr>
        <p:spPr bwMode="auto">
          <a:xfrm>
            <a:off x="685800" y="1401763"/>
            <a:ext cx="7772400" cy="2008187"/>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rgbClr val="333399"/>
                </a:solidFill>
                <a:latin typeface="Arial" pitchFamily="34" charset="0"/>
                <a:ea typeface="Calibri" pitchFamily="34" charset="0"/>
                <a:cs typeface="Arial" pitchFamily="34" charset="0"/>
              </a:rPr>
              <a:t>Solving problems involving gravitational field</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Consider Dobson inside an elevator which                             is not moving…</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If he drops a ball, it will accelerate downward                          at </a:t>
            </a:r>
            <a:r>
              <a:rPr lang="en-US" sz="2400" dirty="0" smtClean="0">
                <a:solidFill>
                  <a:srgbClr val="000000"/>
                </a:solidFill>
                <a:latin typeface="+mn-lt"/>
                <a:cs typeface="Times New Roman" pitchFamily="18" charset="0"/>
              </a:rPr>
              <a:t>9.8 </a:t>
            </a:r>
            <a:r>
              <a:rPr lang="en-US" sz="2400" dirty="0">
                <a:solidFill>
                  <a:srgbClr val="000000"/>
                </a:solidFill>
                <a:latin typeface="+mn-lt"/>
                <a:cs typeface="Times New Roman" pitchFamily="18" charset="0"/>
              </a:rPr>
              <a:t>ms</a:t>
            </a:r>
            <a:r>
              <a:rPr lang="en-US" sz="2400" baseline="30000" dirty="0">
                <a:solidFill>
                  <a:srgbClr val="000000"/>
                </a:solidFill>
                <a:latin typeface="+mn-lt"/>
                <a:cs typeface="Times New Roman" pitchFamily="18" charset="0"/>
              </a:rPr>
              <a:t>-2</a:t>
            </a:r>
            <a:r>
              <a:rPr lang="en-US" sz="2400" dirty="0">
                <a:solidFill>
                  <a:srgbClr val="000000"/>
                </a:solidFill>
                <a:latin typeface="+mn-lt"/>
                <a:cs typeface="Times New Roman" pitchFamily="18" charset="0"/>
              </a:rPr>
              <a:t> as expected.</a:t>
            </a:r>
          </a:p>
        </p:txBody>
      </p:sp>
      <p:sp>
        <p:nvSpPr>
          <p:cNvPr id="38916"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grpSp>
        <p:nvGrpSpPr>
          <p:cNvPr id="2" name="Group 15"/>
          <p:cNvGrpSpPr>
            <a:grpSpLocks/>
          </p:cNvGrpSpPr>
          <p:nvPr/>
        </p:nvGrpSpPr>
        <p:grpSpPr bwMode="auto">
          <a:xfrm>
            <a:off x="7031038" y="1284288"/>
            <a:ext cx="1957387" cy="2112962"/>
            <a:chOff x="3916" y="1403"/>
            <a:chExt cx="1233" cy="1331"/>
          </a:xfrm>
        </p:grpSpPr>
        <p:sp>
          <p:nvSpPr>
            <p:cNvPr id="1286149" name="Rectangle 5"/>
            <p:cNvSpPr>
              <a:spLocks noChangeArrowheads="1"/>
            </p:cNvSpPr>
            <p:nvPr/>
          </p:nvSpPr>
          <p:spPr bwMode="auto">
            <a:xfrm>
              <a:off x="3957" y="1403"/>
              <a:ext cx="1190" cy="146"/>
            </a:xfrm>
            <a:prstGeom prst="rect">
              <a:avLst/>
            </a:prstGeom>
            <a:gradFill rotWithShape="1">
              <a:gsLst>
                <a:gs pos="0">
                  <a:schemeClr val="bg1">
                    <a:gamma/>
                    <a:shade val="46275"/>
                    <a:invGamma/>
                  </a:schemeClr>
                </a:gs>
                <a:gs pos="100000">
                  <a:schemeClr val="bg1"/>
                </a:gs>
              </a:gsLst>
              <a:lin ang="5400000" scaled="1"/>
            </a:gradFill>
            <a:ln w="9525">
              <a:solidFill>
                <a:schemeClr val="tx1"/>
              </a:solidFill>
              <a:miter lim="800000"/>
              <a:headEnd/>
              <a:tailEnd/>
            </a:ln>
            <a:effectLst/>
          </p:spPr>
          <p:txBody>
            <a:bodyPr wrap="none" anchor="ctr"/>
            <a:lstStyle/>
            <a:p>
              <a:pPr>
                <a:defRPr/>
              </a:pPr>
              <a:endParaRPr lang="en-US"/>
            </a:p>
          </p:txBody>
        </p:sp>
        <p:sp>
          <p:nvSpPr>
            <p:cNvPr id="38920" name="Rectangle 6" descr="Sand"/>
            <p:cNvSpPr>
              <a:spLocks noChangeArrowheads="1"/>
            </p:cNvSpPr>
            <p:nvPr/>
          </p:nvSpPr>
          <p:spPr bwMode="auto">
            <a:xfrm>
              <a:off x="3959" y="2588"/>
              <a:ext cx="1190" cy="146"/>
            </a:xfrm>
            <a:prstGeom prst="rect">
              <a:avLst/>
            </a:prstGeom>
            <a:blipFill dpi="0" rotWithShape="1">
              <a:blip r:embed="rId5" cstate="print"/>
              <a:srcRect/>
              <a:tile tx="0" ty="0" sx="100000" sy="100000" flip="none" algn="tl"/>
            </a:blipFill>
            <a:ln w="9525">
              <a:solidFill>
                <a:schemeClr val="tx1"/>
              </a:solidFill>
              <a:miter lim="800000"/>
              <a:headEnd/>
              <a:tailEnd/>
            </a:ln>
          </p:spPr>
          <p:txBody>
            <a:bodyPr wrap="none" anchor="ctr"/>
            <a:lstStyle/>
            <a:p>
              <a:endParaRPr lang="en-US"/>
            </a:p>
          </p:txBody>
        </p:sp>
        <p:pic>
          <p:nvPicPr>
            <p:cNvPr id="38921"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16" y="1751"/>
              <a:ext cx="627" cy="932"/>
            </a:xfrm>
            <a:prstGeom prst="rect">
              <a:avLst/>
            </a:prstGeom>
            <a:noFill/>
            <a:ln w="9525">
              <a:noFill/>
              <a:miter lim="800000"/>
              <a:headEnd/>
              <a:tailEnd/>
            </a:ln>
          </p:spPr>
        </p:pic>
      </p:grpSp>
      <p:sp>
        <p:nvSpPr>
          <p:cNvPr id="1286160" name="Oval 16"/>
          <p:cNvSpPr>
            <a:spLocks noChangeArrowheads="1"/>
          </p:cNvSpPr>
          <p:nvPr/>
        </p:nvSpPr>
        <p:spPr bwMode="auto">
          <a:xfrm>
            <a:off x="7793038" y="2389188"/>
            <a:ext cx="217487" cy="217487"/>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6146">
                                            <p:txEl>
                                              <p:pRg st="0" end="0"/>
                                            </p:txEl>
                                          </p:spTgt>
                                        </p:tgtEl>
                                        <p:attrNameLst>
                                          <p:attrName>style.visibility</p:attrName>
                                        </p:attrNameLst>
                                      </p:cBhvr>
                                      <p:to>
                                        <p:strVal val="visible"/>
                                      </p:to>
                                    </p:set>
                                    <p:anim calcmode="lin" valueType="num">
                                      <p:cBhvr additive="base">
                                        <p:cTn id="7" dur="500" fill="hold"/>
                                        <p:tgtEl>
                                          <p:spTgt spid="1286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61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6146">
                                            <p:txEl>
                                              <p:pRg st="1" end="1"/>
                                            </p:txEl>
                                          </p:spTgt>
                                        </p:tgtEl>
                                        <p:attrNameLst>
                                          <p:attrName>style.visibility</p:attrName>
                                        </p:attrNameLst>
                                      </p:cBhvr>
                                      <p:to>
                                        <p:strVal val="visible"/>
                                      </p:to>
                                    </p:set>
                                    <p:anim calcmode="lin" valueType="num">
                                      <p:cBhvr additive="base">
                                        <p:cTn id="13" dur="500" fill="hold"/>
                                        <p:tgtEl>
                                          <p:spTgt spid="12861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61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86146">
                                            <p:txEl>
                                              <p:pRg st="2" end="2"/>
                                            </p:txEl>
                                          </p:spTgt>
                                        </p:tgtEl>
                                        <p:attrNameLst>
                                          <p:attrName>style.visibility</p:attrName>
                                        </p:attrNameLst>
                                      </p:cBhvr>
                                      <p:to>
                                        <p:strVal val="visible"/>
                                      </p:to>
                                    </p:set>
                                    <p:anim calcmode="lin" valueType="num">
                                      <p:cBhvr additive="base">
                                        <p:cTn id="22" dur="500" fill="hold"/>
                                        <p:tgtEl>
                                          <p:spTgt spid="128614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861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10" presetClass="entr" presetSubtype="0" fill="hold" grpId="0" nodeType="withEffect">
                                  <p:stCondLst>
                                    <p:cond delay="0"/>
                                  </p:stCondLst>
                                  <p:childTnLst>
                                    <p:set>
                                      <p:cBhvr>
                                        <p:cTn id="25" dur="1" fill="hold">
                                          <p:stCondLst>
                                            <p:cond delay="0"/>
                                          </p:stCondLst>
                                        </p:cTn>
                                        <p:tgtEl>
                                          <p:spTgt spid="1286160"/>
                                        </p:tgtEl>
                                        <p:attrNameLst>
                                          <p:attrName>style.visibility</p:attrName>
                                        </p:attrNameLst>
                                      </p:cBhvr>
                                      <p:to>
                                        <p:strVal val="visible"/>
                                      </p:to>
                                    </p:set>
                                    <p:animEffect transition="in" filter="fade">
                                      <p:cBhvr>
                                        <p:cTn id="26" dur="2000"/>
                                        <p:tgtEl>
                                          <p:spTgt spid="128616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fill="hold" grpId="1" nodeType="clickEffect">
                                  <p:stCondLst>
                                    <p:cond delay="0"/>
                                  </p:stCondLst>
                                  <p:childTnLst>
                                    <p:animMotion origin="layout" path="M 2.77778E-7 -3.7037E-7 L 2.77778E-7 0.08079 " pathEditMode="relative" rAng="0" ptsTypes="AA">
                                      <p:cBhvr>
                                        <p:cTn id="30" dur="2000" fill="hold"/>
                                        <p:tgtEl>
                                          <p:spTgt spid="1286160"/>
                                        </p:tgtEl>
                                        <p:attrNameLst>
                                          <p:attrName>ppt_x</p:attrName>
                                          <p:attrName>ppt_y</p:attrName>
                                        </p:attrNameLst>
                                      </p:cBhvr>
                                      <p:rCtr x="0" y="40"/>
                                    </p:animMotion>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86161">
                                            <p:txEl>
                                              <p:pRg st="0" end="0"/>
                                            </p:txEl>
                                          </p:spTgt>
                                        </p:tgtEl>
                                        <p:attrNameLst>
                                          <p:attrName>style.visibility</p:attrName>
                                        </p:attrNameLst>
                                      </p:cBhvr>
                                      <p:to>
                                        <p:strVal val="visible"/>
                                      </p:to>
                                    </p:set>
                                    <p:anim calcmode="lin" valueType="num">
                                      <p:cBhvr additive="base">
                                        <p:cTn id="35" dur="500" fill="hold"/>
                                        <p:tgtEl>
                                          <p:spTgt spid="128616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8616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86161">
                                            <p:txEl>
                                              <p:pRg st="1" end="1"/>
                                            </p:txEl>
                                          </p:spTgt>
                                        </p:tgtEl>
                                        <p:attrNameLst>
                                          <p:attrName>style.visibility</p:attrName>
                                        </p:attrNameLst>
                                      </p:cBhvr>
                                      <p:to>
                                        <p:strVal val="visible"/>
                                      </p:to>
                                    </p:set>
                                    <p:anim calcmode="lin" valueType="num">
                                      <p:cBhvr additive="base">
                                        <p:cTn id="41" dur="500" fill="hold"/>
                                        <p:tgtEl>
                                          <p:spTgt spid="1286161">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8616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86161">
                                            <p:txEl>
                                              <p:pRg st="2" end="2"/>
                                            </p:txEl>
                                          </p:spTgt>
                                        </p:tgtEl>
                                        <p:attrNameLst>
                                          <p:attrName>style.visibility</p:attrName>
                                        </p:attrNameLst>
                                      </p:cBhvr>
                                      <p:to>
                                        <p:strVal val="visible"/>
                                      </p:to>
                                    </p:set>
                                    <p:anim calcmode="lin" valueType="num">
                                      <p:cBhvr additive="base">
                                        <p:cTn id="47" dur="500" fill="hold"/>
                                        <p:tgtEl>
                                          <p:spTgt spid="1286161">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8616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86161">
                                            <p:txEl>
                                              <p:pRg st="3" end="3"/>
                                            </p:txEl>
                                          </p:spTgt>
                                        </p:tgtEl>
                                        <p:attrNameLst>
                                          <p:attrName>style.visibility</p:attrName>
                                        </p:attrNameLst>
                                      </p:cBhvr>
                                      <p:to>
                                        <p:strVal val="visible"/>
                                      </p:to>
                                    </p:set>
                                    <p:anim calcmode="lin" valueType="num">
                                      <p:cBhvr additive="base">
                                        <p:cTn id="53" dur="500" fill="hold"/>
                                        <p:tgtEl>
                                          <p:spTgt spid="1286161">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8616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6160" grpId="0" animBg="1"/>
      <p:bldP spid="128616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4" name="Rectangle 2"/>
          <p:cNvSpPr>
            <a:spLocks noChangeArrowheads="1"/>
          </p:cNvSpPr>
          <p:nvPr/>
        </p:nvSpPr>
        <p:spPr bwMode="auto">
          <a:xfrm>
            <a:off x="685800" y="1871663"/>
            <a:ext cx="7772400" cy="4986337"/>
          </a:xfrm>
          <a:prstGeom prst="rect">
            <a:avLst/>
          </a:prstGeom>
          <a:solidFill>
            <a:srgbClr val="CCFFCC"/>
          </a:solidFill>
          <a:ln w="9525">
            <a:noFill/>
            <a:miter lim="800000"/>
            <a:headEnd/>
            <a:tailEnd/>
          </a:ln>
          <a:effectLst/>
        </p:spPr>
        <p:txBody>
          <a:bodyPr/>
          <a:lstStyle/>
          <a:p>
            <a:pPr>
              <a:defRPr/>
            </a:pPr>
            <a:r>
              <a:rPr lang="en-US" sz="2400" dirty="0">
                <a:latin typeface="+mn-lt"/>
              </a:rPr>
              <a:t>PRACTICE: If the elevator were to accelerate downward at </a:t>
            </a:r>
            <a:r>
              <a:rPr lang="en-US" sz="2400" dirty="0" smtClean="0">
                <a:latin typeface="+mn-lt"/>
              </a:rPr>
              <a:t>9.8 </a:t>
            </a:r>
            <a:r>
              <a:rPr lang="en-US" sz="2400" dirty="0">
                <a:latin typeface="+mn-lt"/>
              </a:rPr>
              <a:t>ms</a:t>
            </a:r>
            <a:r>
              <a:rPr lang="en-US" sz="2400" baseline="30000" dirty="0">
                <a:latin typeface="+mn-lt"/>
              </a:rPr>
              <a:t>-2</a:t>
            </a:r>
            <a:r>
              <a:rPr lang="en-US" sz="2400" dirty="0">
                <a:latin typeface="+mn-lt"/>
              </a:rPr>
              <a:t>, what would Dobson                             observe the dropped ball’s acceleration to be?</a:t>
            </a:r>
            <a:endParaRPr lang="en-US" sz="2400" dirty="0">
              <a:latin typeface="+mn-lt"/>
              <a:sym typeface="Symbol" pitchFamily="18" charset="2"/>
            </a:endParaRPr>
          </a:p>
          <a:p>
            <a:pPr>
              <a:defRPr/>
            </a:pPr>
            <a:r>
              <a:rPr lang="en-US" sz="2400" dirty="0">
                <a:latin typeface="+mn-lt"/>
                <a:sym typeface="Symbol" pitchFamily="18" charset="2"/>
              </a:rPr>
              <a:t>SOLUTION: </a:t>
            </a:r>
          </a:p>
          <a:p>
            <a:pPr>
              <a:defRPr/>
            </a:pPr>
            <a:r>
              <a:rPr lang="en-US" sz="2400" dirty="0">
                <a:latin typeface="+mn-lt"/>
                <a:sym typeface="Symbol" pitchFamily="18" charset="2"/>
              </a:rPr>
              <a:t>He would observe the acceleration of the ball                to be zero!</a:t>
            </a:r>
          </a:p>
          <a:p>
            <a:pPr>
              <a:defRPr/>
            </a:pPr>
            <a:r>
              <a:rPr lang="en-US" sz="2400" dirty="0">
                <a:latin typeface="+mn-lt"/>
                <a:sym typeface="Symbol" pitchFamily="18" charset="2"/>
              </a:rPr>
              <a:t>He would think that the ball was </a:t>
            </a:r>
            <a:r>
              <a:rPr lang="en-US" sz="2400" dirty="0" smtClean="0">
                <a:latin typeface="+mn-lt"/>
                <a:sym typeface="Symbol" pitchFamily="18" charset="2"/>
              </a:rPr>
              <a:t>_______________.</a:t>
            </a:r>
            <a:endParaRPr lang="en-US" sz="2400" dirty="0">
              <a:latin typeface="+mn-lt"/>
              <a:sym typeface="Symbol" pitchFamily="18" charset="2"/>
            </a:endParaRPr>
          </a:p>
        </p:txBody>
      </p:sp>
      <p:sp>
        <p:nvSpPr>
          <p:cNvPr id="1288203" name="Rectangle 11"/>
          <p:cNvSpPr>
            <a:spLocks noChangeArrowheads="1"/>
          </p:cNvSpPr>
          <p:nvPr/>
        </p:nvSpPr>
        <p:spPr bwMode="auto">
          <a:xfrm>
            <a:off x="660400" y="4868863"/>
            <a:ext cx="7786688" cy="1989137"/>
          </a:xfrm>
          <a:prstGeom prst="rect">
            <a:avLst/>
          </a:prstGeom>
          <a:solidFill>
            <a:srgbClr val="FFCCCC"/>
          </a:solidFill>
          <a:ln w="9525">
            <a:noFill/>
            <a:miter lim="800000"/>
            <a:headEnd/>
            <a:tailEnd/>
          </a:ln>
          <a:effectLst/>
        </p:spPr>
        <p:txBody>
          <a:bodyPr/>
          <a:lstStyle/>
          <a:p>
            <a:pPr>
              <a:defRPr/>
            </a:pPr>
            <a:r>
              <a:rPr lang="en-US" sz="2400" b="1" i="1" dirty="0">
                <a:latin typeface="+mn-lt"/>
              </a:rPr>
              <a:t>FYI</a:t>
            </a:r>
          </a:p>
          <a:p>
            <a:pPr>
              <a:defRPr/>
            </a:pPr>
            <a:r>
              <a:rPr lang="en-US" sz="2400" b="1" dirty="0" smtClean="0">
                <a:latin typeface="+mn-lt"/>
                <a:sym typeface="Symbol" pitchFamily="18" charset="2"/>
              </a:rPr>
              <a:t></a:t>
            </a:r>
            <a:r>
              <a:rPr lang="en-US" sz="2400" dirty="0" smtClean="0">
                <a:latin typeface="+mn-lt"/>
                <a:sym typeface="Symbol" pitchFamily="18" charset="2"/>
              </a:rPr>
              <a:t>_________________________, </a:t>
            </a:r>
            <a:r>
              <a:rPr lang="en-US" sz="2400" dirty="0">
                <a:latin typeface="+mn-lt"/>
                <a:sym typeface="Symbol" pitchFamily="18" charset="2"/>
              </a:rPr>
              <a:t>obviously.  It is merely accelerating at the same rate as Dobson!</a:t>
            </a:r>
          </a:p>
          <a:p>
            <a:pPr>
              <a:defRPr/>
            </a:pPr>
            <a:r>
              <a:rPr lang="en-US" sz="2400" b="1" dirty="0">
                <a:latin typeface="+mn-lt"/>
                <a:sym typeface="Symbol" pitchFamily="18" charset="2"/>
              </a:rPr>
              <a:t></a:t>
            </a:r>
            <a:r>
              <a:rPr lang="en-US" sz="2400" dirty="0">
                <a:latin typeface="+mn-lt"/>
                <a:sym typeface="Symbol" pitchFamily="18" charset="2"/>
              </a:rPr>
              <a:t>How could you get Dobson to accelerate             downward at </a:t>
            </a:r>
            <a:r>
              <a:rPr lang="en-US" sz="2400" dirty="0" smtClean="0">
                <a:latin typeface="+mn-lt"/>
                <a:sym typeface="Symbol" pitchFamily="18" charset="2"/>
              </a:rPr>
              <a:t>9.8 </a:t>
            </a:r>
            <a:r>
              <a:rPr lang="en-US" sz="2400" dirty="0">
                <a:latin typeface="+mn-lt"/>
                <a:sym typeface="Symbol" pitchFamily="18" charset="2"/>
              </a:rPr>
              <a:t>ms</a:t>
            </a:r>
            <a:r>
              <a:rPr lang="en-US" sz="2400" baseline="30000" dirty="0">
                <a:latin typeface="+mn-lt"/>
                <a:sym typeface="Symbol" pitchFamily="18" charset="2"/>
              </a:rPr>
              <a:t>-2</a:t>
            </a:r>
            <a:r>
              <a:rPr lang="en-US" sz="2400" dirty="0">
                <a:latin typeface="+mn-lt"/>
                <a:sym typeface="Symbol" pitchFamily="18" charset="2"/>
              </a:rPr>
              <a:t>?</a:t>
            </a:r>
            <a:endParaRPr lang="en-US" sz="2400" b="1" dirty="0">
              <a:solidFill>
                <a:schemeClr val="hlink"/>
              </a:solidFill>
              <a:latin typeface="+mn-lt"/>
              <a:sym typeface="Symbol" pitchFamily="18" charset="2"/>
            </a:endParaRPr>
          </a:p>
        </p:txBody>
      </p:sp>
      <p:sp>
        <p:nvSpPr>
          <p:cNvPr id="39940" name="Rectangle 3"/>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a:t>
            </a:r>
          </a:p>
        </p:txBody>
      </p:sp>
      <p:sp>
        <p:nvSpPr>
          <p:cNvPr id="39941"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grpSp>
        <p:nvGrpSpPr>
          <p:cNvPr id="2" name="Group 5"/>
          <p:cNvGrpSpPr>
            <a:grpSpLocks/>
          </p:cNvGrpSpPr>
          <p:nvPr/>
        </p:nvGrpSpPr>
        <p:grpSpPr bwMode="auto">
          <a:xfrm>
            <a:off x="7031038" y="1284288"/>
            <a:ext cx="1957387" cy="2112962"/>
            <a:chOff x="3916" y="1403"/>
            <a:chExt cx="1233" cy="1331"/>
          </a:xfrm>
        </p:grpSpPr>
        <p:sp>
          <p:nvSpPr>
            <p:cNvPr id="1288198" name="Rectangle 6"/>
            <p:cNvSpPr>
              <a:spLocks noChangeArrowheads="1"/>
            </p:cNvSpPr>
            <p:nvPr/>
          </p:nvSpPr>
          <p:spPr bwMode="auto">
            <a:xfrm>
              <a:off x="3957" y="1403"/>
              <a:ext cx="1190" cy="146"/>
            </a:xfrm>
            <a:prstGeom prst="rect">
              <a:avLst/>
            </a:prstGeom>
            <a:gradFill rotWithShape="1">
              <a:gsLst>
                <a:gs pos="0">
                  <a:schemeClr val="bg1">
                    <a:gamma/>
                    <a:shade val="46275"/>
                    <a:invGamma/>
                  </a:schemeClr>
                </a:gs>
                <a:gs pos="100000">
                  <a:schemeClr val="bg1"/>
                </a:gs>
              </a:gsLst>
              <a:lin ang="5400000" scaled="1"/>
            </a:gradFill>
            <a:ln w="9525">
              <a:solidFill>
                <a:schemeClr val="tx1"/>
              </a:solidFill>
              <a:miter lim="800000"/>
              <a:headEnd/>
              <a:tailEnd/>
            </a:ln>
            <a:effectLst/>
          </p:spPr>
          <p:txBody>
            <a:bodyPr wrap="none" anchor="ctr"/>
            <a:lstStyle/>
            <a:p>
              <a:pPr>
                <a:defRPr/>
              </a:pPr>
              <a:endParaRPr lang="en-US"/>
            </a:p>
          </p:txBody>
        </p:sp>
        <p:sp>
          <p:nvSpPr>
            <p:cNvPr id="39946" name="Rectangle 7" descr="Sand"/>
            <p:cNvSpPr>
              <a:spLocks noChangeArrowheads="1"/>
            </p:cNvSpPr>
            <p:nvPr/>
          </p:nvSpPr>
          <p:spPr bwMode="auto">
            <a:xfrm>
              <a:off x="3959" y="2588"/>
              <a:ext cx="1190" cy="146"/>
            </a:xfrm>
            <a:prstGeom prst="rect">
              <a:avLst/>
            </a:prstGeom>
            <a:blipFill dpi="0" rotWithShape="1">
              <a:blip r:embed="rId5" cstate="print"/>
              <a:srcRect/>
              <a:tile tx="0" ty="0" sx="100000" sy="100000" flip="none" algn="tl"/>
            </a:blipFill>
            <a:ln w="9525">
              <a:solidFill>
                <a:schemeClr val="tx1"/>
              </a:solidFill>
              <a:miter lim="800000"/>
              <a:headEnd/>
              <a:tailEnd/>
            </a:ln>
          </p:spPr>
          <p:txBody>
            <a:bodyPr wrap="none" anchor="ctr"/>
            <a:lstStyle/>
            <a:p>
              <a:endParaRPr lang="en-US"/>
            </a:p>
          </p:txBody>
        </p:sp>
        <p:pic>
          <p:nvPicPr>
            <p:cNvPr id="39947"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16" y="1751"/>
              <a:ext cx="627" cy="932"/>
            </a:xfrm>
            <a:prstGeom prst="rect">
              <a:avLst/>
            </a:prstGeom>
            <a:noFill/>
            <a:ln w="9525">
              <a:noFill/>
              <a:miter lim="800000"/>
              <a:headEnd/>
              <a:tailEnd/>
            </a:ln>
          </p:spPr>
        </p:pic>
      </p:grpSp>
      <p:sp>
        <p:nvSpPr>
          <p:cNvPr id="1288201" name="Oval 9"/>
          <p:cNvSpPr>
            <a:spLocks noChangeArrowheads="1"/>
          </p:cNvSpPr>
          <p:nvPr/>
        </p:nvSpPr>
        <p:spPr bwMode="auto">
          <a:xfrm>
            <a:off x="7793038" y="2389188"/>
            <a:ext cx="217487" cy="217487"/>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8194">
                                            <p:txEl>
                                              <p:pRg st="0" end="0"/>
                                            </p:txEl>
                                          </p:spTgt>
                                        </p:tgtEl>
                                        <p:attrNameLst>
                                          <p:attrName>style.visibility</p:attrName>
                                        </p:attrNameLst>
                                      </p:cBhvr>
                                      <p:to>
                                        <p:strVal val="visible"/>
                                      </p:to>
                                    </p:set>
                                    <p:anim calcmode="lin" valueType="num">
                                      <p:cBhvr additive="base">
                                        <p:cTn id="7" dur="500" fill="hold"/>
                                        <p:tgtEl>
                                          <p:spTgt spid="1288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81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8194">
                                            <p:txEl>
                                              <p:pRg st="1" end="1"/>
                                            </p:txEl>
                                          </p:spTgt>
                                        </p:tgtEl>
                                        <p:attrNameLst>
                                          <p:attrName>style.visibility</p:attrName>
                                        </p:attrNameLst>
                                      </p:cBhvr>
                                      <p:to>
                                        <p:strVal val="visible"/>
                                      </p:to>
                                    </p:set>
                                    <p:anim calcmode="lin" valueType="num">
                                      <p:cBhvr additive="base">
                                        <p:cTn id="13" dur="500" fill="hold"/>
                                        <p:tgtEl>
                                          <p:spTgt spid="12881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81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8194">
                                            <p:txEl>
                                              <p:pRg st="2" end="2"/>
                                            </p:txEl>
                                          </p:spTgt>
                                        </p:tgtEl>
                                        <p:attrNameLst>
                                          <p:attrName>style.visibility</p:attrName>
                                        </p:attrNameLst>
                                      </p:cBhvr>
                                      <p:to>
                                        <p:strVal val="visible"/>
                                      </p:to>
                                    </p:set>
                                    <p:anim calcmode="lin" valueType="num">
                                      <p:cBhvr additive="base">
                                        <p:cTn id="19" dur="500" fill="hold"/>
                                        <p:tgtEl>
                                          <p:spTgt spid="12881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81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88194">
                                            <p:txEl>
                                              <p:pRg st="3" end="3"/>
                                            </p:txEl>
                                          </p:spTgt>
                                        </p:tgtEl>
                                        <p:attrNameLst>
                                          <p:attrName>style.visibility</p:attrName>
                                        </p:attrNameLst>
                                      </p:cBhvr>
                                      <p:to>
                                        <p:strVal val="visible"/>
                                      </p:to>
                                    </p:set>
                                    <p:anim calcmode="lin" valueType="num">
                                      <p:cBhvr additive="base">
                                        <p:cTn id="25" dur="500" fill="hold"/>
                                        <p:tgtEl>
                                          <p:spTgt spid="12881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81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42" presetClass="path" presetSubtype="0" repeatCount="indefinite" accel="50000" fill="hold" nodeType="clickEffect">
                                  <p:stCondLst>
                                    <p:cond delay="0"/>
                                  </p:stCondLst>
                                  <p:childTnLst>
                                    <p:animMotion origin="layout" path="M 0 0  L 0 0.33333  E" pathEditMode="relative" ptsTypes="">
                                      <p:cBhvr>
                                        <p:cTn id="30" dur="2000" fill="hold"/>
                                        <p:tgtEl>
                                          <p:spTgt spid="2"/>
                                        </p:tgtEl>
                                        <p:attrNameLst>
                                          <p:attrName>ppt_x</p:attrName>
                                          <p:attrName>ppt_y</p:attrName>
                                        </p:attrNameLst>
                                      </p:cBhvr>
                                    </p:animMotion>
                                  </p:childTnLst>
                                </p:cTn>
                              </p:par>
                              <p:par>
                                <p:cTn id="31" presetID="42" presetClass="path" presetSubtype="0" repeatCount="indefinite" accel="50000" fill="hold" grpId="0" nodeType="withEffect">
                                  <p:stCondLst>
                                    <p:cond delay="0"/>
                                  </p:stCondLst>
                                  <p:childTnLst>
                                    <p:animMotion origin="layout" path="M 0.02153 -0.00185 L 0.02153 0.32778 " pathEditMode="relative" rAng="0" ptsTypes="AA">
                                      <p:cBhvr>
                                        <p:cTn id="32" dur="2000" fill="hold"/>
                                        <p:tgtEl>
                                          <p:spTgt spid="1288201"/>
                                        </p:tgtEl>
                                        <p:attrNameLst>
                                          <p:attrName>ppt_x</p:attrName>
                                          <p:attrName>ppt_y</p:attrName>
                                        </p:attrNameLst>
                                      </p:cBhvr>
                                      <p:rCtr x="0" y="165"/>
                                    </p:animMotion>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88203">
                                            <p:txEl>
                                              <p:pRg st="1" end="1"/>
                                            </p:txEl>
                                          </p:spTgt>
                                        </p:tgtEl>
                                        <p:attrNameLst>
                                          <p:attrName>style.visibility</p:attrName>
                                        </p:attrNameLst>
                                      </p:cBhvr>
                                      <p:to>
                                        <p:strVal val="visible"/>
                                      </p:to>
                                    </p:set>
                                    <p:anim calcmode="lin" valueType="num">
                                      <p:cBhvr additive="base">
                                        <p:cTn id="37" dur="500" fill="hold"/>
                                        <p:tgtEl>
                                          <p:spTgt spid="128820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8820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88203">
                                            <p:txEl>
                                              <p:pRg st="2" end="2"/>
                                            </p:txEl>
                                          </p:spTgt>
                                        </p:tgtEl>
                                        <p:attrNameLst>
                                          <p:attrName>style.visibility</p:attrName>
                                        </p:attrNameLst>
                                      </p:cBhvr>
                                      <p:to>
                                        <p:strVal val="visible"/>
                                      </p:to>
                                    </p:set>
                                    <p:anim calcmode="lin" valueType="num">
                                      <p:cBhvr additive="base">
                                        <p:cTn id="43" dur="500" fill="hold"/>
                                        <p:tgtEl>
                                          <p:spTgt spid="128820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8820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2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ChangeArrowheads="1"/>
          </p:cNvSpPr>
          <p:nvPr/>
        </p:nvSpPr>
        <p:spPr bwMode="auto">
          <a:xfrm>
            <a:off x="685800" y="1549400"/>
            <a:ext cx="7772400" cy="3973513"/>
          </a:xfrm>
          <a:prstGeom prst="rect">
            <a:avLst/>
          </a:prstGeom>
          <a:solidFill>
            <a:srgbClr val="EAEAEA"/>
          </a:solidFill>
          <a:ln w="9525">
            <a:noFill/>
            <a:miter lim="800000"/>
            <a:headEnd/>
            <a:tailEnd/>
          </a:ln>
        </p:spPr>
        <p:txBody>
          <a:bodyPr/>
          <a:lstStyle/>
          <a:p>
            <a:pPr marL="457200" indent="-457200">
              <a:spcBef>
                <a:spcPct val="20000"/>
              </a:spcBef>
            </a:pPr>
            <a:r>
              <a:rPr lang="en-US" sz="2400" b="1">
                <a:solidFill>
                  <a:srgbClr val="000000"/>
                </a:solidFill>
                <a:latin typeface="Arial" charset="0"/>
                <a:ea typeface="Calibri" pitchFamily="34" charset="0"/>
                <a:cs typeface="Arial" charset="0"/>
              </a:rPr>
              <a:t>Guidance: </a:t>
            </a:r>
            <a:endParaRPr lang="en-US" sz="2400">
              <a:solidFill>
                <a:srgbClr val="000000"/>
              </a:solidFill>
              <a:latin typeface="Arial" charset="0"/>
              <a:ea typeface="Calibri" pitchFamily="34" charset="0"/>
              <a:cs typeface="Arial" charset="0"/>
            </a:endParaRPr>
          </a:p>
          <a:p>
            <a:pPr marL="457200" indent="-457200">
              <a:spcBef>
                <a:spcPct val="20000"/>
              </a:spcBef>
            </a:pPr>
            <a:r>
              <a:rPr lang="en-US" sz="2400">
                <a:solidFill>
                  <a:srgbClr val="000000"/>
                </a:solidFill>
                <a:latin typeface="Arial" charset="0"/>
                <a:ea typeface="Calibri" pitchFamily="34" charset="0"/>
                <a:cs typeface="Arial" charset="0"/>
              </a:rPr>
              <a:t>• Newton’s law of gravitation should be extended to spherical masses of uniform density by assuming that their mass is concentrated at their centre </a:t>
            </a:r>
          </a:p>
          <a:p>
            <a:pPr marL="457200" indent="-457200">
              <a:spcBef>
                <a:spcPct val="20000"/>
              </a:spcBef>
            </a:pPr>
            <a:r>
              <a:rPr lang="en-US" sz="2400">
                <a:solidFill>
                  <a:srgbClr val="000000"/>
                </a:solidFill>
                <a:latin typeface="Arial" charset="0"/>
                <a:ea typeface="Calibri" pitchFamily="34" charset="0"/>
                <a:cs typeface="Arial" charset="0"/>
              </a:rPr>
              <a:t>• Gravitational field strength at a point is the force per unit mass experienced by a small point mass at that point </a:t>
            </a:r>
          </a:p>
          <a:p>
            <a:pPr marL="457200" indent="-457200">
              <a:spcBef>
                <a:spcPct val="20000"/>
              </a:spcBef>
            </a:pPr>
            <a:r>
              <a:rPr lang="en-US" sz="2400">
                <a:solidFill>
                  <a:srgbClr val="000000"/>
                </a:solidFill>
                <a:latin typeface="Arial" charset="0"/>
                <a:ea typeface="Calibri" pitchFamily="34" charset="0"/>
                <a:cs typeface="Arial" charset="0"/>
              </a:rPr>
              <a:t>• Calculations of the resultant gravitational field strength due to two bodies will be restricted to points along the straight line joining the bodies</a:t>
            </a:r>
          </a:p>
        </p:txBody>
      </p:sp>
      <p:sp>
        <p:nvSpPr>
          <p:cNvPr id="40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Tree>
    <p:extLst>
      <p:ext uri="{BB962C8B-B14F-4D97-AF65-F5344CB8AC3E}">
        <p14:creationId xmlns:p14="http://schemas.microsoft.com/office/powerpoint/2010/main" val="3076547179"/>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6066">
                                            <p:txEl>
                                              <p:pRg st="0" end="0"/>
                                            </p:txEl>
                                          </p:spTgt>
                                        </p:tgtEl>
                                        <p:attrNameLst>
                                          <p:attrName>style.visibility</p:attrName>
                                        </p:attrNameLst>
                                      </p:cBhvr>
                                      <p:to>
                                        <p:strVal val="visible"/>
                                      </p:to>
                                    </p:set>
                                    <p:anim calcmode="lin" valueType="num">
                                      <p:cBhvr additive="base">
                                        <p:cTn id="7" dur="500" fill="hold"/>
                                        <p:tgtEl>
                                          <p:spTgt spid="8560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60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56066">
                                            <p:txEl>
                                              <p:pRg st="1" end="1"/>
                                            </p:txEl>
                                          </p:spTgt>
                                        </p:tgtEl>
                                        <p:attrNameLst>
                                          <p:attrName>style.visibility</p:attrName>
                                        </p:attrNameLst>
                                      </p:cBhvr>
                                      <p:to>
                                        <p:strVal val="visible"/>
                                      </p:to>
                                    </p:set>
                                    <p:anim calcmode="lin" valueType="num">
                                      <p:cBhvr additive="base">
                                        <p:cTn id="13" dur="500" fill="hold"/>
                                        <p:tgtEl>
                                          <p:spTgt spid="8560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60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56066">
                                            <p:txEl>
                                              <p:pRg st="2" end="2"/>
                                            </p:txEl>
                                          </p:spTgt>
                                        </p:tgtEl>
                                        <p:attrNameLst>
                                          <p:attrName>style.visibility</p:attrName>
                                        </p:attrNameLst>
                                      </p:cBhvr>
                                      <p:to>
                                        <p:strVal val="visible"/>
                                      </p:to>
                                    </p:set>
                                    <p:anim calcmode="lin" valueType="num">
                                      <p:cBhvr additive="base">
                                        <p:cTn id="19" dur="500" fill="hold"/>
                                        <p:tgtEl>
                                          <p:spTgt spid="85606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60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56066">
                                            <p:txEl>
                                              <p:pRg st="3" end="3"/>
                                            </p:txEl>
                                          </p:spTgt>
                                        </p:tgtEl>
                                        <p:attrNameLst>
                                          <p:attrName>style.visibility</p:attrName>
                                        </p:attrNameLst>
                                      </p:cBhvr>
                                      <p:to>
                                        <p:strVal val="visible"/>
                                      </p:to>
                                    </p:set>
                                    <p:anim calcmode="lin" valueType="num">
                                      <p:cBhvr additive="base">
                                        <p:cTn id="25" dur="500" fill="hold"/>
                                        <p:tgtEl>
                                          <p:spTgt spid="85606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560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4347" name="Picture 11" descr="astronauts+floating"/>
          <p:cNvPicPr>
            <a:picLocks noChangeAspect="1" noChangeArrowheads="1"/>
          </p:cNvPicPr>
          <p:nvPr/>
        </p:nvPicPr>
        <p:blipFill>
          <a:blip r:embed="rId5" cstate="print"/>
          <a:srcRect/>
          <a:stretch>
            <a:fillRect/>
          </a:stretch>
        </p:blipFill>
        <p:spPr bwMode="auto">
          <a:xfrm>
            <a:off x="4643438" y="0"/>
            <a:ext cx="4500562" cy="3351213"/>
          </a:xfrm>
          <a:prstGeom prst="rect">
            <a:avLst/>
          </a:prstGeom>
          <a:noFill/>
          <a:ln w="9525">
            <a:noFill/>
            <a:miter lim="800000"/>
            <a:headEnd/>
            <a:tailEnd/>
          </a:ln>
        </p:spPr>
      </p:pic>
      <p:pic>
        <p:nvPicPr>
          <p:cNvPr id="1294350" name="Picture 14" descr="Zero_gravity_flight_trajectory_C9-565"/>
          <p:cNvPicPr>
            <a:picLocks noChangeAspect="1" noChangeArrowheads="1"/>
          </p:cNvPicPr>
          <p:nvPr/>
        </p:nvPicPr>
        <p:blipFill>
          <a:blip r:embed="rId6" cstate="print"/>
          <a:srcRect/>
          <a:stretch>
            <a:fillRect/>
          </a:stretch>
        </p:blipFill>
        <p:spPr bwMode="auto">
          <a:xfrm>
            <a:off x="0" y="0"/>
            <a:ext cx="4773613" cy="3248025"/>
          </a:xfrm>
          <a:prstGeom prst="rect">
            <a:avLst/>
          </a:prstGeom>
          <a:noFill/>
          <a:ln w="9525">
            <a:noFill/>
            <a:miter lim="800000"/>
            <a:headEnd/>
            <a:tailEnd/>
          </a:ln>
        </p:spPr>
      </p:pic>
      <p:pic>
        <p:nvPicPr>
          <p:cNvPr id="1294351" name="Picture 15"/>
          <p:cNvPicPr>
            <a:picLocks noChangeAspect="1" noChangeArrowheads="1"/>
          </p:cNvPicPr>
          <p:nvPr/>
        </p:nvPicPr>
        <p:blipFill>
          <a:blip r:embed="rId7" cstate="print"/>
          <a:srcRect/>
          <a:stretch>
            <a:fillRect/>
          </a:stretch>
        </p:blipFill>
        <p:spPr bwMode="auto">
          <a:xfrm>
            <a:off x="0" y="3208338"/>
            <a:ext cx="9144000" cy="3733800"/>
          </a:xfrm>
          <a:prstGeom prst="rect">
            <a:avLst/>
          </a:prstGeom>
          <a:noFill/>
          <a:ln w="9525">
            <a:noFill/>
            <a:miter lim="800000"/>
            <a:headEnd/>
            <a:tailEnd/>
          </a:ln>
        </p:spPr>
      </p:pic>
      <p:sp>
        <p:nvSpPr>
          <p:cNvPr id="1294352" name="Text Box 16"/>
          <p:cNvSpPr txBox="1">
            <a:spLocks noChangeArrowheads="1"/>
          </p:cNvSpPr>
          <p:nvPr/>
        </p:nvSpPr>
        <p:spPr bwMode="auto">
          <a:xfrm>
            <a:off x="3119438" y="6461125"/>
            <a:ext cx="2767012" cy="461963"/>
          </a:xfrm>
          <a:prstGeom prst="rect">
            <a:avLst/>
          </a:prstGeom>
          <a:noFill/>
          <a:ln w="9525">
            <a:noFill/>
            <a:miter lim="800000"/>
            <a:headEnd/>
            <a:tailEnd/>
          </a:ln>
          <a:effectLst/>
        </p:spPr>
        <p:txBody>
          <a:bodyPr wrap="none">
            <a:spAutoFit/>
          </a:bodyPr>
          <a:lstStyle/>
          <a:p>
            <a:pPr>
              <a:defRPr/>
            </a:pPr>
            <a:r>
              <a:rPr lang="en-US" sz="2400" dirty="0">
                <a:solidFill>
                  <a:schemeClr val="bg1"/>
                </a:solidFill>
                <a:latin typeface="+mn-lt"/>
              </a:rPr>
              <a:t>The “Vomit Comet”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4351"/>
                                        </p:tgtEl>
                                        <p:attrNameLst>
                                          <p:attrName>style.visibility</p:attrName>
                                        </p:attrNameLst>
                                      </p:cBhvr>
                                      <p:to>
                                        <p:strVal val="visible"/>
                                      </p:to>
                                    </p:set>
                                    <p:animEffect transition="in" filter="fade">
                                      <p:cBhvr>
                                        <p:cTn id="7" dur="2000"/>
                                        <p:tgtEl>
                                          <p:spTgt spid="12943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iterate type="lt">
                                    <p:tmPct val="10000"/>
                                  </p:iterate>
                                  <p:childTnLst>
                                    <p:set>
                                      <p:cBhvr>
                                        <p:cTn id="11" dur="1" fill="hold">
                                          <p:stCondLst>
                                            <p:cond delay="0"/>
                                          </p:stCondLst>
                                        </p:cTn>
                                        <p:tgtEl>
                                          <p:spTgt spid="1294352">
                                            <p:txEl>
                                              <p:pRg st="0" end="0"/>
                                            </p:txEl>
                                          </p:spTgt>
                                        </p:tgtEl>
                                        <p:attrNameLst>
                                          <p:attrName>style.visibility</p:attrName>
                                        </p:attrNameLst>
                                      </p:cBhvr>
                                      <p:to>
                                        <p:strVal val="visible"/>
                                      </p:to>
                                    </p:set>
                                    <p:anim calcmode="lin" valueType="num">
                                      <p:cBhvr additive="base">
                                        <p:cTn id="12" dur="500" fill="hold"/>
                                        <p:tgtEl>
                                          <p:spTgt spid="1294352">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2943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type.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94350"/>
                                        </p:tgtEl>
                                        <p:attrNameLst>
                                          <p:attrName>style.visibility</p:attrName>
                                        </p:attrNameLst>
                                      </p:cBhvr>
                                      <p:to>
                                        <p:strVal val="visible"/>
                                      </p:to>
                                    </p:set>
                                    <p:animEffect transition="in" filter="fade">
                                      <p:cBhvr>
                                        <p:cTn id="18" dur="2000"/>
                                        <p:tgtEl>
                                          <p:spTgt spid="12943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94347"/>
                                        </p:tgtEl>
                                        <p:attrNameLst>
                                          <p:attrName>style.visibility</p:attrName>
                                        </p:attrNameLst>
                                      </p:cBhvr>
                                      <p:to>
                                        <p:strVal val="visible"/>
                                      </p:to>
                                    </p:set>
                                    <p:animEffect transition="in" filter="fade">
                                      <p:cBhvr>
                                        <p:cTn id="23" dur="2000"/>
                                        <p:tgtEl>
                                          <p:spTgt spid="129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9" name="Rectangle 19"/>
          <p:cNvSpPr>
            <a:spLocks noChangeArrowheads="1"/>
          </p:cNvSpPr>
          <p:nvPr/>
        </p:nvSpPr>
        <p:spPr bwMode="auto">
          <a:xfrm>
            <a:off x="685800" y="1814513"/>
            <a:ext cx="7772400" cy="5043487"/>
          </a:xfrm>
          <a:prstGeom prst="rect">
            <a:avLst/>
          </a:prstGeom>
          <a:solidFill>
            <a:srgbClr val="CCFFCC"/>
          </a:solidFill>
          <a:ln w="9525">
            <a:noFill/>
            <a:miter lim="800000"/>
            <a:headEnd/>
            <a:tailEnd/>
          </a:ln>
          <a:effectLst/>
        </p:spPr>
        <p:txBody>
          <a:bodyPr/>
          <a:lstStyle/>
          <a:p>
            <a:pPr>
              <a:defRPr/>
            </a:pPr>
            <a:r>
              <a:rPr lang="en-US" sz="2400" dirty="0">
                <a:latin typeface="+mn-lt"/>
              </a:rPr>
              <a:t>PRACTICE: We have all seen astronauts experiencing “weightlessness.” Explain why it only appears that they are weightless.</a:t>
            </a:r>
            <a:endParaRPr lang="en-US" sz="2400" dirty="0">
              <a:latin typeface="+mn-lt"/>
              <a:sym typeface="Symbol" pitchFamily="18" charset="2"/>
            </a:endParaRPr>
          </a:p>
          <a:p>
            <a:pPr>
              <a:defRPr/>
            </a:pPr>
            <a:r>
              <a:rPr lang="en-US" sz="2400" dirty="0">
                <a:latin typeface="+mn-lt"/>
                <a:sym typeface="Symbol" pitchFamily="18" charset="2"/>
              </a:rPr>
              <a:t>SOLUTION</a:t>
            </a:r>
            <a:r>
              <a:rPr lang="en-US" sz="2400" dirty="0" smtClean="0">
                <a:latin typeface="+mn-lt"/>
                <a:sym typeface="Symbol" pitchFamily="18" charset="2"/>
              </a:rPr>
              <a:t>:</a:t>
            </a:r>
            <a:endParaRPr lang="en-US" sz="2400" dirty="0">
              <a:latin typeface="+mn-lt"/>
              <a:sym typeface="Symbol" pitchFamily="18" charset="2"/>
            </a:endParaRPr>
          </a:p>
        </p:txBody>
      </p:sp>
      <p:sp>
        <p:nvSpPr>
          <p:cNvPr id="41987" name="Rectangle 4"/>
          <p:cNvSpPr>
            <a:spLocks noChangeArrowheads="1"/>
          </p:cNvSpPr>
          <p:nvPr/>
        </p:nvSpPr>
        <p:spPr bwMode="auto">
          <a:xfrm>
            <a:off x="685800" y="1401763"/>
            <a:ext cx="7772400" cy="455612"/>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a:t>
            </a:r>
          </a:p>
        </p:txBody>
      </p:sp>
      <p:sp>
        <p:nvSpPr>
          <p:cNvPr id="41988" name="Rectangle 5"/>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pic>
        <p:nvPicPr>
          <p:cNvPr id="1290252" name="Picture 12" descr="International-Space-Station"/>
          <p:cNvPicPr>
            <a:picLocks noChangeAspect="1" noChangeArrowheads="1"/>
          </p:cNvPicPr>
          <p:nvPr/>
        </p:nvPicPr>
        <p:blipFill>
          <a:blip r:embed="rId6" cstate="print"/>
          <a:srcRect/>
          <a:stretch>
            <a:fillRect/>
          </a:stretch>
        </p:blipFill>
        <p:spPr bwMode="auto">
          <a:xfrm>
            <a:off x="671513" y="4092575"/>
            <a:ext cx="3933825" cy="2624138"/>
          </a:xfrm>
          <a:prstGeom prst="rect">
            <a:avLst/>
          </a:prstGeom>
          <a:ln>
            <a:noFill/>
          </a:ln>
          <a:effectLst>
            <a:outerShdw blurRad="292100" dist="139700" dir="2700000" algn="tl" rotWithShape="0">
              <a:srgbClr val="333333">
                <a:alpha val="65000"/>
              </a:srgbClr>
            </a:outerShdw>
          </a:effectLst>
        </p:spPr>
      </p:pic>
      <p:sp>
        <p:nvSpPr>
          <p:cNvPr id="41990" name="AutoShape 16" descr="Embedded image permalink">
            <a:hlinkClick r:id="rId7"/>
          </p:cNvPr>
          <p:cNvSpPr>
            <a:spLocks noChangeAspect="1" noChangeArrowheads="1"/>
          </p:cNvSpPr>
          <p:nvPr/>
        </p:nvSpPr>
        <p:spPr bwMode="auto">
          <a:xfrm>
            <a:off x="804863" y="2473325"/>
            <a:ext cx="4143375" cy="2752725"/>
          </a:xfrm>
          <a:prstGeom prst="rect">
            <a:avLst/>
          </a:prstGeom>
          <a:noFill/>
          <a:ln w="9525">
            <a:noFill/>
            <a:miter lim="800000"/>
            <a:headEnd/>
            <a:tailEnd/>
          </a:ln>
        </p:spPr>
        <p:txBody>
          <a:bodyPr/>
          <a:lstStyle/>
          <a:p>
            <a:endParaRPr lang="en-US"/>
          </a:p>
        </p:txBody>
      </p:sp>
      <p:pic>
        <p:nvPicPr>
          <p:cNvPr id="1290258" name="Picture 18" descr="2013-03-13t131616z_1245394693_tm4e93d0oly01_rtrmadp_3_usa"/>
          <p:cNvPicPr>
            <a:picLocks noChangeAspect="1" noChangeArrowheads="1"/>
          </p:cNvPicPr>
          <p:nvPr/>
        </p:nvPicPr>
        <p:blipFill>
          <a:blip r:embed="rId8" cstate="print"/>
          <a:srcRect l="8803" t="10666" r="4150"/>
          <a:stretch>
            <a:fillRect/>
          </a:stretch>
        </p:blipFill>
        <p:spPr bwMode="auto">
          <a:xfrm>
            <a:off x="4598988" y="4094163"/>
            <a:ext cx="3854450" cy="2622550"/>
          </a:xfrm>
          <a:prstGeom prst="rect">
            <a:avLst/>
          </a:prstGeom>
          <a:ln>
            <a:noFill/>
          </a:ln>
          <a:effectLst>
            <a:outerShdw blurRad="292100" dist="139700" dir="2700000" algn="tl" rotWithShape="0">
              <a:srgbClr val="333333">
                <a:alpha val="65000"/>
              </a:srgbClr>
            </a:outerShdw>
          </a:effectLst>
        </p:spPr>
      </p:pic>
      <p:sp>
        <p:nvSpPr>
          <p:cNvPr id="1290260" name="Text Box 20"/>
          <p:cNvSpPr txBox="1">
            <a:spLocks noChangeArrowheads="1"/>
          </p:cNvSpPr>
          <p:nvPr/>
        </p:nvSpPr>
        <p:spPr bwMode="auto">
          <a:xfrm>
            <a:off x="700088" y="6072188"/>
            <a:ext cx="3192462" cy="830262"/>
          </a:xfrm>
          <a:prstGeom prst="rect">
            <a:avLst/>
          </a:prstGeom>
          <a:noFill/>
          <a:ln w="9525">
            <a:noFill/>
            <a:miter lim="800000"/>
            <a:headEnd/>
            <a:tailEnd/>
          </a:ln>
          <a:effectLst/>
        </p:spPr>
        <p:txBody>
          <a:bodyPr>
            <a:spAutoFit/>
          </a:bodyPr>
          <a:lstStyle/>
          <a:p>
            <a:pPr>
              <a:defRPr/>
            </a:pPr>
            <a:r>
              <a:rPr lang="en-US" sz="2400" b="1" dirty="0">
                <a:solidFill>
                  <a:schemeClr val="bg1"/>
                </a:solidFill>
                <a:latin typeface="+mn-lt"/>
              </a:rPr>
              <a:t>International Space Station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59">
                                            <p:txEl>
                                              <p:pRg st="0" end="0"/>
                                            </p:txEl>
                                          </p:spTgt>
                                        </p:tgtEl>
                                        <p:attrNameLst>
                                          <p:attrName>style.visibility</p:attrName>
                                        </p:attrNameLst>
                                      </p:cBhvr>
                                      <p:to>
                                        <p:strVal val="visible"/>
                                      </p:to>
                                    </p:set>
                                    <p:anim calcmode="lin" valueType="num">
                                      <p:cBhvr additive="base">
                                        <p:cTn id="7" dur="500" fill="hold"/>
                                        <p:tgtEl>
                                          <p:spTgt spid="1290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5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290252"/>
                                        </p:tgtEl>
                                        <p:attrNameLst>
                                          <p:attrName>style.visibility</p:attrName>
                                        </p:attrNameLst>
                                      </p:cBhvr>
                                      <p:to>
                                        <p:strVal val="visible"/>
                                      </p:to>
                                    </p:set>
                                    <p:animEffect transition="in" filter="fade">
                                      <p:cBhvr>
                                        <p:cTn id="11" dur="2000"/>
                                        <p:tgtEl>
                                          <p:spTgt spid="129025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iterate type="lt">
                                    <p:tmPct val="10000"/>
                                  </p:iterate>
                                  <p:childTnLst>
                                    <p:set>
                                      <p:cBhvr>
                                        <p:cTn id="15" dur="1" fill="hold">
                                          <p:stCondLst>
                                            <p:cond delay="0"/>
                                          </p:stCondLst>
                                        </p:cTn>
                                        <p:tgtEl>
                                          <p:spTgt spid="1290260">
                                            <p:txEl>
                                              <p:pRg st="0" end="0"/>
                                            </p:txEl>
                                          </p:spTgt>
                                        </p:tgtEl>
                                        <p:attrNameLst>
                                          <p:attrName>style.visibility</p:attrName>
                                        </p:attrNameLst>
                                      </p:cBhvr>
                                      <p:to>
                                        <p:strVal val="visible"/>
                                      </p:to>
                                    </p:set>
                                    <p:anim calcmode="lin" valueType="num">
                                      <p:cBhvr additive="base">
                                        <p:cTn id="16" dur="500" fill="hold"/>
                                        <p:tgtEl>
                                          <p:spTgt spid="1290260">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2902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5" name="type.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0258"/>
                                        </p:tgtEl>
                                        <p:attrNameLst>
                                          <p:attrName>style.visibility</p:attrName>
                                        </p:attrNameLst>
                                      </p:cBhvr>
                                      <p:to>
                                        <p:strVal val="visible"/>
                                      </p:to>
                                    </p:set>
                                    <p:animEffect transition="in" filter="fade">
                                      <p:cBhvr>
                                        <p:cTn id="22" dur="500"/>
                                        <p:tgtEl>
                                          <p:spTgt spid="1290258"/>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90259">
                                            <p:txEl>
                                              <p:pRg st="1" end="1"/>
                                            </p:txEl>
                                          </p:spTgt>
                                        </p:tgtEl>
                                        <p:attrNameLst>
                                          <p:attrName>style.visibility</p:attrName>
                                        </p:attrNameLst>
                                      </p:cBhvr>
                                      <p:to>
                                        <p:strVal val="visible"/>
                                      </p:to>
                                    </p:set>
                                    <p:anim calcmode="lin" valueType="num">
                                      <p:cBhvr additive="base">
                                        <p:cTn id="27" dur="500" fill="hold"/>
                                        <p:tgtEl>
                                          <p:spTgt spid="129025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9025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ChangeArrowheads="1"/>
          </p:cNvSpPr>
          <p:nvPr/>
        </p:nvSpPr>
        <p:spPr bwMode="auto">
          <a:xfrm>
            <a:off x="3095625" y="3319463"/>
            <a:ext cx="5345113" cy="3538537"/>
          </a:xfrm>
          <a:prstGeom prst="rect">
            <a:avLst/>
          </a:prstGeom>
          <a:solidFill>
            <a:schemeClr val="tx2"/>
          </a:solidFill>
          <a:ln w="9525">
            <a:solidFill>
              <a:schemeClr val="tx1"/>
            </a:solidFill>
            <a:miter lim="800000"/>
            <a:headEnd/>
            <a:tailEnd/>
          </a:ln>
        </p:spPr>
        <p:txBody>
          <a:bodyPr wrap="none" anchor="ctr"/>
          <a:lstStyle/>
          <a:p>
            <a:endParaRPr lang="en-US"/>
          </a:p>
        </p:txBody>
      </p:sp>
      <p:pic>
        <p:nvPicPr>
          <p:cNvPr id="1296396" name="Picture 12" descr="hubble_telescope_05"/>
          <p:cNvPicPr>
            <a:picLocks noChangeAspect="1" noChangeArrowheads="1"/>
          </p:cNvPicPr>
          <p:nvPr/>
        </p:nvPicPr>
        <p:blipFill>
          <a:blip r:embed="rId5" cstate="print"/>
          <a:srcRect/>
          <a:stretch>
            <a:fillRect/>
          </a:stretch>
        </p:blipFill>
        <p:spPr bwMode="auto">
          <a:xfrm>
            <a:off x="3087688" y="3305175"/>
            <a:ext cx="5349875" cy="3538538"/>
          </a:xfrm>
          <a:prstGeom prst="rect">
            <a:avLst/>
          </a:prstGeom>
          <a:noFill/>
          <a:ln w="9525">
            <a:noFill/>
            <a:miter lim="800000"/>
            <a:headEnd/>
            <a:tailEnd/>
          </a:ln>
        </p:spPr>
      </p:pic>
      <p:sp>
        <p:nvSpPr>
          <p:cNvPr id="43012" name="Freeform 15"/>
          <p:cNvSpPr>
            <a:spLocks/>
          </p:cNvSpPr>
          <p:nvPr/>
        </p:nvSpPr>
        <p:spPr bwMode="auto">
          <a:xfrm>
            <a:off x="0" y="-12700"/>
            <a:ext cx="9180513" cy="6894513"/>
          </a:xfrm>
          <a:custGeom>
            <a:avLst/>
            <a:gdLst>
              <a:gd name="T0" fmla="*/ 2911475 w 5783"/>
              <a:gd name="T1" fmla="*/ 6894513 h 4343"/>
              <a:gd name="T2" fmla="*/ 2911475 w 5783"/>
              <a:gd name="T3" fmla="*/ 3081337 h 4343"/>
              <a:gd name="T4" fmla="*/ 8434388 w 5783"/>
              <a:gd name="T5" fmla="*/ 3081337 h 4343"/>
              <a:gd name="T6" fmla="*/ 8434388 w 5783"/>
              <a:gd name="T7" fmla="*/ 6883401 h 4343"/>
              <a:gd name="T8" fmla="*/ 9180513 w 5783"/>
              <a:gd name="T9" fmla="*/ 6883401 h 4343"/>
              <a:gd name="T10" fmla="*/ 9180513 w 5783"/>
              <a:gd name="T11" fmla="*/ 0 h 4343"/>
              <a:gd name="T12" fmla="*/ 0 w 5783"/>
              <a:gd name="T13" fmla="*/ 0 h 4343"/>
              <a:gd name="T14" fmla="*/ 0 w 5783"/>
              <a:gd name="T15" fmla="*/ 6870701 h 4343"/>
              <a:gd name="T16" fmla="*/ 2911475 w 5783"/>
              <a:gd name="T17" fmla="*/ 6894513 h 43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83"/>
              <a:gd name="T28" fmla="*/ 0 h 4343"/>
              <a:gd name="T29" fmla="*/ 5783 w 5783"/>
              <a:gd name="T30" fmla="*/ 4343 h 43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83" h="4343">
                <a:moveTo>
                  <a:pt x="1834" y="4343"/>
                </a:moveTo>
                <a:lnTo>
                  <a:pt x="1834" y="1941"/>
                </a:lnTo>
                <a:lnTo>
                  <a:pt x="5313" y="1941"/>
                </a:lnTo>
                <a:lnTo>
                  <a:pt x="5313" y="4336"/>
                </a:lnTo>
                <a:lnTo>
                  <a:pt x="5783" y="4336"/>
                </a:lnTo>
                <a:lnTo>
                  <a:pt x="5783" y="0"/>
                </a:lnTo>
                <a:lnTo>
                  <a:pt x="0" y="0"/>
                </a:lnTo>
                <a:lnTo>
                  <a:pt x="0" y="4328"/>
                </a:lnTo>
                <a:lnTo>
                  <a:pt x="1834" y="4343"/>
                </a:lnTo>
                <a:close/>
              </a:path>
            </a:pathLst>
          </a:custGeom>
          <a:solidFill>
            <a:schemeClr val="bg1"/>
          </a:solidFill>
          <a:ln w="9525">
            <a:solidFill>
              <a:schemeClr val="bg1"/>
            </a:solidFill>
            <a:round/>
            <a:headEnd/>
            <a:tailEnd/>
          </a:ln>
        </p:spPr>
        <p:txBody>
          <a:bodyPr/>
          <a:lstStyle/>
          <a:p>
            <a:endParaRPr lang="en-US"/>
          </a:p>
        </p:txBody>
      </p:sp>
      <p:sp>
        <p:nvSpPr>
          <p:cNvPr id="43013"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3014" name="AutoShape 6" descr="Embedded image permalink">
            <a:hlinkClick r:id="rId6"/>
          </p:cNvPr>
          <p:cNvSpPr>
            <a:spLocks noChangeAspect="1" noChangeArrowheads="1"/>
          </p:cNvSpPr>
          <p:nvPr/>
        </p:nvSpPr>
        <p:spPr bwMode="auto">
          <a:xfrm>
            <a:off x="1824038" y="0"/>
            <a:ext cx="4143375" cy="2752725"/>
          </a:xfrm>
          <a:prstGeom prst="rect">
            <a:avLst/>
          </a:prstGeom>
          <a:noFill/>
          <a:ln w="9525">
            <a:noFill/>
            <a:miter lim="800000"/>
            <a:headEnd/>
            <a:tailEnd/>
          </a:ln>
        </p:spPr>
        <p:txBody>
          <a:bodyPr/>
          <a:lstStyle/>
          <a:p>
            <a:endParaRPr lang="en-US"/>
          </a:p>
        </p:txBody>
      </p:sp>
      <p:sp>
        <p:nvSpPr>
          <p:cNvPr id="1296397" name="Rectangle 13"/>
          <p:cNvSpPr>
            <a:spLocks noChangeArrowheads="1"/>
          </p:cNvSpPr>
          <p:nvPr/>
        </p:nvSpPr>
        <p:spPr bwMode="auto">
          <a:xfrm>
            <a:off x="676275" y="3784600"/>
            <a:ext cx="3009900" cy="3073400"/>
          </a:xfrm>
          <a:prstGeom prst="rect">
            <a:avLst/>
          </a:prstGeom>
          <a:solidFill>
            <a:srgbClr val="CCFFCC"/>
          </a:solidFill>
          <a:ln w="9525">
            <a:noFill/>
            <a:miter lim="800000"/>
            <a:headEnd/>
            <a:tailEnd/>
          </a:ln>
          <a:effectLst/>
        </p:spPr>
        <p:txBody>
          <a:bodyPr/>
          <a:lstStyle/>
          <a:p>
            <a:pPr>
              <a:spcBef>
                <a:spcPct val="20000"/>
              </a:spcBef>
              <a:defRPr/>
            </a:pPr>
            <a:r>
              <a:rPr lang="en-US" sz="2400" dirty="0" smtClean="0">
                <a:solidFill>
                  <a:srgbClr val="000000"/>
                </a:solidFill>
                <a:latin typeface="+mn-lt"/>
                <a:cs typeface="Times New Roman" pitchFamily="18" charset="0"/>
                <a:sym typeface="Symbol" pitchFamily="18" charset="2"/>
              </a:rPr>
              <a:t>________________________________________________________________________________________________________________________________</a:t>
            </a:r>
            <a:endParaRPr lang="en-US" sz="2400" dirty="0">
              <a:solidFill>
                <a:srgbClr val="000000"/>
              </a:solidFill>
              <a:latin typeface="+mn-lt"/>
              <a:cs typeface="Times New Roman" pitchFamily="18" charset="0"/>
              <a:sym typeface="Symbol" pitchFamily="18" charset="2"/>
            </a:endParaRPr>
          </a:p>
        </p:txBody>
      </p:sp>
      <p:sp>
        <p:nvSpPr>
          <p:cNvPr id="1296387" name="Rectangle 3"/>
          <p:cNvSpPr>
            <a:spLocks noChangeArrowheads="1"/>
          </p:cNvSpPr>
          <p:nvPr/>
        </p:nvSpPr>
        <p:spPr bwMode="auto">
          <a:xfrm>
            <a:off x="685800" y="1828800"/>
            <a:ext cx="7772400" cy="2054225"/>
          </a:xfrm>
          <a:prstGeom prst="rect">
            <a:avLst/>
          </a:prstGeom>
          <a:solidFill>
            <a:srgbClr val="CCFFCC"/>
          </a:solidFill>
          <a:ln w="9525">
            <a:noFill/>
            <a:miter lim="800000"/>
            <a:headEnd/>
            <a:tailEnd/>
          </a:ln>
          <a:effectLst/>
        </p:spPr>
        <p:txBody>
          <a:bodyPr/>
          <a:lstStyle/>
          <a:p>
            <a:pPr>
              <a:spcBef>
                <a:spcPct val="20000"/>
              </a:spcBef>
              <a:defRPr/>
            </a:pPr>
            <a:r>
              <a:rPr lang="en-US" sz="2400" dirty="0">
                <a:solidFill>
                  <a:srgbClr val="000000"/>
                </a:solidFill>
                <a:latin typeface="+mn-lt"/>
                <a:cs typeface="Times New Roman" pitchFamily="18" charset="0"/>
              </a:rPr>
              <a:t>PRACTICE: Discuss the concept of weightlessness in </a:t>
            </a:r>
            <a:r>
              <a:rPr lang="en-US" sz="2400" b="1" dirty="0" smtClean="0">
                <a:solidFill>
                  <a:srgbClr val="000000"/>
                </a:solidFill>
                <a:latin typeface="+mn-lt"/>
                <a:cs typeface="Times New Roman" pitchFamily="18" charset="0"/>
              </a:rPr>
              <a:t>_______________</a:t>
            </a:r>
            <a:r>
              <a:rPr lang="en-US" sz="2400" dirty="0" smtClean="0">
                <a:solidFill>
                  <a:srgbClr val="000000"/>
                </a:solidFill>
                <a:latin typeface="+mn-lt"/>
                <a:cs typeface="Times New Roman" pitchFamily="18" charset="0"/>
              </a:rPr>
              <a:t>.</a:t>
            </a:r>
            <a:endParaRPr lang="en-US" sz="2400" dirty="0">
              <a:solidFill>
                <a:srgbClr val="000000"/>
              </a:solidFill>
              <a:latin typeface="+mn-lt"/>
              <a:cs typeface="Times New Roman" pitchFamily="18" charset="0"/>
            </a:endParaRPr>
          </a:p>
          <a:p>
            <a:pPr>
              <a:spcBef>
                <a:spcPct val="20000"/>
              </a:spcBef>
              <a:defRPr/>
            </a:pPr>
            <a:r>
              <a:rPr lang="en-US" sz="2400" dirty="0">
                <a:solidFill>
                  <a:srgbClr val="000000"/>
                </a:solidFill>
                <a:latin typeface="+mn-lt"/>
                <a:cs typeface="Times New Roman" pitchFamily="18" charset="0"/>
              </a:rPr>
              <a:t>SOLUTION:  O</a:t>
            </a:r>
            <a:r>
              <a:rPr lang="en-US" sz="2400" dirty="0">
                <a:solidFill>
                  <a:srgbClr val="000000"/>
                </a:solidFill>
                <a:latin typeface="+mn-lt"/>
                <a:cs typeface="Times New Roman" pitchFamily="18" charset="0"/>
                <a:sym typeface="Symbol" pitchFamily="18" charset="2"/>
              </a:rPr>
              <a:t>nly in deep space – which is defined to be far, far away from all masses – will a mass be truly weightless.</a:t>
            </a:r>
          </a:p>
        </p:txBody>
      </p:sp>
      <p:sp>
        <p:nvSpPr>
          <p:cNvPr id="43017" name="Rectangle 4"/>
          <p:cNvSpPr>
            <a:spLocks noChangeArrowheads="1"/>
          </p:cNvSpPr>
          <p:nvPr/>
        </p:nvSpPr>
        <p:spPr bwMode="auto">
          <a:xfrm>
            <a:off x="685800" y="1401763"/>
            <a:ext cx="7772400" cy="455612"/>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6387">
                                            <p:txEl>
                                              <p:pRg st="0" end="0"/>
                                            </p:txEl>
                                          </p:spTgt>
                                        </p:tgtEl>
                                        <p:attrNameLst>
                                          <p:attrName>style.visibility</p:attrName>
                                        </p:attrNameLst>
                                      </p:cBhvr>
                                      <p:to>
                                        <p:strVal val="visible"/>
                                      </p:to>
                                    </p:set>
                                    <p:anim calcmode="lin" valueType="num">
                                      <p:cBhvr additive="base">
                                        <p:cTn id="7" dur="500" fill="hold"/>
                                        <p:tgtEl>
                                          <p:spTgt spid="129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63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96387">
                                            <p:txEl>
                                              <p:pRg st="1" end="1"/>
                                            </p:txEl>
                                          </p:spTgt>
                                        </p:tgtEl>
                                        <p:attrNameLst>
                                          <p:attrName>style.visibility</p:attrName>
                                        </p:attrNameLst>
                                      </p:cBhvr>
                                      <p:to>
                                        <p:strVal val="visible"/>
                                      </p:to>
                                    </p:set>
                                    <p:anim calcmode="lin" valueType="num">
                                      <p:cBhvr additive="base">
                                        <p:cTn id="13" dur="500" fill="hold"/>
                                        <p:tgtEl>
                                          <p:spTgt spid="129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963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96397">
                                            <p:txEl>
                                              <p:pRg st="0" end="0"/>
                                            </p:txEl>
                                          </p:spTgt>
                                        </p:tgtEl>
                                        <p:attrNameLst>
                                          <p:attrName>style.visibility</p:attrName>
                                        </p:attrNameLst>
                                      </p:cBhvr>
                                      <p:to>
                                        <p:strVal val="visible"/>
                                      </p:to>
                                    </p:set>
                                    <p:anim calcmode="lin" valueType="num">
                                      <p:cBhvr additive="base">
                                        <p:cTn id="19" dur="500" fill="hold"/>
                                        <p:tgtEl>
                                          <p:spTgt spid="129639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963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5000" fill="hold"/>
                                        <p:tgtEl>
                                          <p:spTgt spid="1296396"/>
                                        </p:tgtEl>
                                      </p:cBhvr>
                                      <p:by x="400000" y="400000"/>
                                    </p:animScale>
                                  </p:childTnLst>
                                </p:cTn>
                              </p:par>
                              <p:par>
                                <p:cTn id="25" presetID="10" presetClass="exit" presetSubtype="0" fill="hold" nodeType="withEffect">
                                  <p:stCondLst>
                                    <p:cond delay="0"/>
                                  </p:stCondLst>
                                  <p:childTnLst>
                                    <p:animEffect transition="out" filter="fade">
                                      <p:cBhvr>
                                        <p:cTn id="26" dur="5000"/>
                                        <p:tgtEl>
                                          <p:spTgt spid="1296396"/>
                                        </p:tgtEl>
                                      </p:cBhvr>
                                    </p:animEffect>
                                    <p:set>
                                      <p:cBhvr>
                                        <p:cTn id="27" dur="1" fill="hold">
                                          <p:stCondLst>
                                            <p:cond delay="4999"/>
                                          </p:stCondLst>
                                        </p:cTn>
                                        <p:tgtEl>
                                          <p:spTgt spid="12963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85800" y="1401763"/>
            <a:ext cx="7772400" cy="46990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a:t>
            </a:r>
          </a:p>
        </p:txBody>
      </p:sp>
      <p:sp>
        <p:nvSpPr>
          <p:cNvPr id="4403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4036" name="Rectangle 4"/>
          <p:cNvSpPr>
            <a:spLocks noChangeArrowheads="1"/>
          </p:cNvSpPr>
          <p:nvPr/>
        </p:nvSpPr>
        <p:spPr bwMode="auto">
          <a:xfrm>
            <a:off x="685800" y="1858963"/>
            <a:ext cx="7772400" cy="4641228"/>
          </a:xfrm>
          <a:prstGeom prst="rect">
            <a:avLst/>
          </a:prstGeom>
          <a:solidFill>
            <a:srgbClr val="CCFFCC"/>
          </a:solidFill>
          <a:ln w="9525">
            <a:noFill/>
            <a:miter lim="800000"/>
            <a:headEnd/>
            <a:tailEnd/>
          </a:ln>
        </p:spPr>
        <p:txBody>
          <a:bodyPr/>
          <a:lstStyle/>
          <a:p>
            <a:r>
              <a:rPr lang="en-US">
                <a:sym typeface="Symbol" pitchFamily="18" charset="2"/>
              </a:rPr>
              <a:t> </a:t>
            </a:r>
          </a:p>
        </p:txBody>
      </p:sp>
      <p:pic>
        <p:nvPicPr>
          <p:cNvPr id="1304588"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5963" y="1933575"/>
            <a:ext cx="7759700" cy="16224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4588"/>
                                        </p:tgtEl>
                                        <p:attrNameLst>
                                          <p:attrName>style.visibility</p:attrName>
                                        </p:attrNameLst>
                                      </p:cBhvr>
                                      <p:to>
                                        <p:strVal val="visible"/>
                                      </p:to>
                                    </p:set>
                                    <p:anim calcmode="lin" valueType="num">
                                      <p:cBhvr additive="base">
                                        <p:cTn id="7" dur="500" fill="hold"/>
                                        <p:tgtEl>
                                          <p:spTgt spid="1304588"/>
                                        </p:tgtEl>
                                        <p:attrNameLst>
                                          <p:attrName>ppt_x</p:attrName>
                                        </p:attrNameLst>
                                      </p:cBhvr>
                                      <p:tavLst>
                                        <p:tav tm="0">
                                          <p:val>
                                            <p:strVal val="#ppt_x"/>
                                          </p:val>
                                        </p:tav>
                                        <p:tav tm="100000">
                                          <p:val>
                                            <p:strVal val="#ppt_x"/>
                                          </p:val>
                                        </p:tav>
                                      </p:tavLst>
                                    </p:anim>
                                    <p:anim calcmode="lin" valueType="num">
                                      <p:cBhvr additive="base">
                                        <p:cTn id="8" dur="500" fill="hold"/>
                                        <p:tgtEl>
                                          <p:spTgt spid="13045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85800" y="1401763"/>
            <a:ext cx="7772400" cy="496887"/>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a:t>
            </a:r>
          </a:p>
        </p:txBody>
      </p:sp>
      <p:sp>
        <p:nvSpPr>
          <p:cNvPr id="4505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5060" name="Rectangle 4"/>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endParaRPr lang="en-US">
              <a:sym typeface="Symbol" pitchFamily="18" charset="2"/>
            </a:endParaRPr>
          </a:p>
        </p:txBody>
      </p:sp>
      <p:sp>
        <p:nvSpPr>
          <p:cNvPr id="1306641" name="Oval 17"/>
          <p:cNvSpPr>
            <a:spLocks noChangeArrowheads="1"/>
          </p:cNvSpPr>
          <p:nvPr/>
        </p:nvSpPr>
        <p:spPr bwMode="auto">
          <a:xfrm>
            <a:off x="7740650" y="1327150"/>
            <a:ext cx="215900" cy="215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2" name="Group 22"/>
          <p:cNvGrpSpPr>
            <a:grpSpLocks/>
          </p:cNvGrpSpPr>
          <p:nvPr/>
        </p:nvGrpSpPr>
        <p:grpSpPr bwMode="auto">
          <a:xfrm>
            <a:off x="6811963" y="1431925"/>
            <a:ext cx="2070100" cy="2070100"/>
            <a:chOff x="4416" y="1749"/>
            <a:chExt cx="1304" cy="1304"/>
          </a:xfrm>
        </p:grpSpPr>
        <p:sp>
          <p:nvSpPr>
            <p:cNvPr id="1306639" name="Oval 15"/>
            <p:cNvSpPr>
              <a:spLocks noChangeArrowheads="1"/>
            </p:cNvSpPr>
            <p:nvPr/>
          </p:nvSpPr>
          <p:spPr bwMode="auto">
            <a:xfrm>
              <a:off x="4638" y="1963"/>
              <a:ext cx="871" cy="871"/>
            </a:xfrm>
            <a:prstGeom prst="ellipse">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5073" name="Oval 16"/>
            <p:cNvSpPr>
              <a:spLocks noChangeArrowheads="1"/>
            </p:cNvSpPr>
            <p:nvPr/>
          </p:nvSpPr>
          <p:spPr bwMode="auto">
            <a:xfrm>
              <a:off x="4416" y="1749"/>
              <a:ext cx="1304" cy="1304"/>
            </a:xfrm>
            <a:prstGeom prst="ellipse">
              <a:avLst/>
            </a:prstGeom>
            <a:noFill/>
            <a:ln w="19050">
              <a:solidFill>
                <a:schemeClr val="tx1"/>
              </a:solidFill>
              <a:prstDash val="dash"/>
              <a:round/>
              <a:headEnd/>
              <a:tailEnd/>
            </a:ln>
          </p:spPr>
          <p:txBody>
            <a:bodyPr wrap="none" anchor="ctr"/>
            <a:lstStyle/>
            <a:p>
              <a:endParaRPr lang="en-US"/>
            </a:p>
          </p:txBody>
        </p:sp>
        <p:sp>
          <p:nvSpPr>
            <p:cNvPr id="45074" name="Line 18"/>
            <p:cNvSpPr>
              <a:spLocks noChangeShapeType="1"/>
            </p:cNvSpPr>
            <p:nvPr/>
          </p:nvSpPr>
          <p:spPr bwMode="auto">
            <a:xfrm flipH="1">
              <a:off x="4729" y="2380"/>
              <a:ext cx="341" cy="280"/>
            </a:xfrm>
            <a:prstGeom prst="line">
              <a:avLst/>
            </a:prstGeom>
            <a:noFill/>
            <a:ln w="28575">
              <a:solidFill>
                <a:schemeClr val="bg1"/>
              </a:solidFill>
              <a:round/>
              <a:headEnd type="triangle" w="med" len="med"/>
              <a:tailEnd type="triangle" w="med" len="med"/>
            </a:ln>
          </p:spPr>
          <p:txBody>
            <a:bodyPr/>
            <a:lstStyle/>
            <a:p>
              <a:endParaRPr lang="en-US"/>
            </a:p>
          </p:txBody>
        </p:sp>
        <p:sp>
          <p:nvSpPr>
            <p:cNvPr id="45075" name="Text Box 19"/>
            <p:cNvSpPr txBox="1">
              <a:spLocks noChangeArrowheads="1"/>
            </p:cNvSpPr>
            <p:nvPr/>
          </p:nvSpPr>
          <p:spPr bwMode="auto">
            <a:xfrm>
              <a:off x="4739" y="2316"/>
              <a:ext cx="212" cy="250"/>
            </a:xfrm>
            <a:prstGeom prst="rect">
              <a:avLst/>
            </a:prstGeom>
            <a:noFill/>
            <a:ln w="9525">
              <a:noFill/>
              <a:miter lim="800000"/>
              <a:headEnd/>
              <a:tailEnd/>
            </a:ln>
          </p:spPr>
          <p:txBody>
            <a:bodyPr wrap="none">
              <a:spAutoFit/>
            </a:bodyPr>
            <a:lstStyle/>
            <a:p>
              <a:r>
                <a:rPr lang="en-US" b="1" i="1">
                  <a:solidFill>
                    <a:schemeClr val="bg1"/>
                  </a:solidFill>
                </a:rPr>
                <a:t>R</a:t>
              </a:r>
            </a:p>
          </p:txBody>
        </p:sp>
        <p:sp>
          <p:nvSpPr>
            <p:cNvPr id="45076" name="Line 20"/>
            <p:cNvSpPr>
              <a:spLocks noChangeShapeType="1"/>
            </p:cNvSpPr>
            <p:nvPr/>
          </p:nvSpPr>
          <p:spPr bwMode="auto">
            <a:xfrm flipV="1">
              <a:off x="5070" y="2160"/>
              <a:ext cx="599" cy="227"/>
            </a:xfrm>
            <a:prstGeom prst="line">
              <a:avLst/>
            </a:prstGeom>
            <a:noFill/>
            <a:ln w="28575">
              <a:solidFill>
                <a:srgbClr val="FF0000"/>
              </a:solidFill>
              <a:round/>
              <a:headEnd type="triangle" w="med" len="med"/>
              <a:tailEnd type="triangle" w="med" len="med"/>
            </a:ln>
          </p:spPr>
          <p:txBody>
            <a:bodyPr/>
            <a:lstStyle/>
            <a:p>
              <a:endParaRPr lang="en-US"/>
            </a:p>
          </p:txBody>
        </p:sp>
        <p:sp>
          <p:nvSpPr>
            <p:cNvPr id="45077" name="Text Box 21"/>
            <p:cNvSpPr txBox="1">
              <a:spLocks noChangeArrowheads="1"/>
            </p:cNvSpPr>
            <p:nvPr/>
          </p:nvSpPr>
          <p:spPr bwMode="auto">
            <a:xfrm>
              <a:off x="5150" y="2080"/>
              <a:ext cx="212" cy="250"/>
            </a:xfrm>
            <a:prstGeom prst="rect">
              <a:avLst/>
            </a:prstGeom>
            <a:noFill/>
            <a:ln w="9525">
              <a:noFill/>
              <a:miter lim="800000"/>
              <a:headEnd/>
              <a:tailEnd/>
            </a:ln>
          </p:spPr>
          <p:txBody>
            <a:bodyPr wrap="none">
              <a:spAutoFit/>
            </a:bodyPr>
            <a:lstStyle/>
            <a:p>
              <a:r>
                <a:rPr lang="en-US" b="1" i="1">
                  <a:solidFill>
                    <a:srgbClr val="FF0000"/>
                  </a:solidFill>
                </a:rPr>
                <a:t>x</a:t>
              </a:r>
            </a:p>
          </p:txBody>
        </p:sp>
      </p:grpSp>
      <p:pic>
        <p:nvPicPr>
          <p:cNvPr id="1306648"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2625" y="1830388"/>
            <a:ext cx="6019800" cy="1662112"/>
          </a:xfrm>
          <a:prstGeom prst="rect">
            <a:avLst/>
          </a:prstGeom>
          <a:noFill/>
          <a:ln w="9525">
            <a:noFill/>
            <a:miter lim="800000"/>
            <a:headEnd/>
            <a:tailEnd/>
          </a:ln>
        </p:spPr>
      </p:pic>
      <p:pic>
        <p:nvPicPr>
          <p:cNvPr id="1306650" name="Picture 2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4850" y="3678238"/>
            <a:ext cx="7745413" cy="2335212"/>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6648"/>
                                        </p:tgtEl>
                                        <p:attrNameLst>
                                          <p:attrName>style.visibility</p:attrName>
                                        </p:attrNameLst>
                                      </p:cBhvr>
                                      <p:to>
                                        <p:strVal val="visible"/>
                                      </p:to>
                                    </p:set>
                                    <p:anim calcmode="lin" valueType="num">
                                      <p:cBhvr additive="base">
                                        <p:cTn id="7" dur="500" fill="hold"/>
                                        <p:tgtEl>
                                          <p:spTgt spid="1306648"/>
                                        </p:tgtEl>
                                        <p:attrNameLst>
                                          <p:attrName>ppt_x</p:attrName>
                                        </p:attrNameLst>
                                      </p:cBhvr>
                                      <p:tavLst>
                                        <p:tav tm="0">
                                          <p:val>
                                            <p:strVal val="#ppt_x"/>
                                          </p:val>
                                        </p:tav>
                                        <p:tav tm="100000">
                                          <p:val>
                                            <p:strVal val="#ppt_x"/>
                                          </p:val>
                                        </p:tav>
                                      </p:tavLst>
                                    </p:anim>
                                    <p:anim calcmode="lin" valueType="num">
                                      <p:cBhvr additive="base">
                                        <p:cTn id="8" dur="500" fill="hold"/>
                                        <p:tgtEl>
                                          <p:spTgt spid="13066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06641"/>
                                        </p:tgtEl>
                                        <p:attrNameLst>
                                          <p:attrName>style.visibility</p:attrName>
                                        </p:attrNameLst>
                                      </p:cBhvr>
                                      <p:to>
                                        <p:strVal val="visible"/>
                                      </p:to>
                                    </p:set>
                                    <p:animEffect transition="in" filter="fade">
                                      <p:cBhvr>
                                        <p:cTn id="18" dur="2000"/>
                                        <p:tgtEl>
                                          <p:spTgt spid="130664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path" presetSubtype="0" repeatCount="indefinite" fill="hold" grpId="1" nodeType="clickEffect">
                                  <p:stCondLst>
                                    <p:cond delay="0"/>
                                  </p:stCondLst>
                                  <p:childTnLst>
                                    <p:animMotion origin="layout" path="M 4.44444E-6 -4.44444E-6 C 0.06267 -4.44444E-6 0.11388 0.06783 0.11388 0.15162 C 0.11388 0.23519 0.06267 0.30348 4.44444E-6 0.30348 C -0.06285 0.30348 -0.11372 0.23519 -0.11372 0.15162 C -0.11372 0.06783 -0.06285 -4.44444E-6 4.44444E-6 -4.44444E-6 Z " pathEditMode="relative" rAng="0" ptsTypes="fffff">
                                      <p:cBhvr>
                                        <p:cTn id="22" dur="2000" fill="hold"/>
                                        <p:tgtEl>
                                          <p:spTgt spid="1306641"/>
                                        </p:tgtEl>
                                        <p:attrNameLst>
                                          <p:attrName>ppt_x</p:attrName>
                                          <p:attrName>ppt_y</p:attrName>
                                        </p:attrNameLst>
                                      </p:cBhvr>
                                      <p:rCtr x="0" y="152"/>
                                    </p:animMotion>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06650"/>
                                        </p:tgtEl>
                                        <p:attrNameLst>
                                          <p:attrName>style.visibility</p:attrName>
                                        </p:attrNameLst>
                                      </p:cBhvr>
                                      <p:to>
                                        <p:strVal val="visible"/>
                                      </p:to>
                                    </p:set>
                                    <p:anim calcmode="lin" valueType="num">
                                      <p:cBhvr additive="base">
                                        <p:cTn id="27" dur="500" fill="hold"/>
                                        <p:tgtEl>
                                          <p:spTgt spid="1306650"/>
                                        </p:tgtEl>
                                        <p:attrNameLst>
                                          <p:attrName>ppt_x</p:attrName>
                                        </p:attrNameLst>
                                      </p:cBhvr>
                                      <p:tavLst>
                                        <p:tav tm="0">
                                          <p:val>
                                            <p:strVal val="#ppt_x"/>
                                          </p:val>
                                        </p:tav>
                                        <p:tav tm="100000">
                                          <p:val>
                                            <p:strVal val="#ppt_x"/>
                                          </p:val>
                                        </p:tav>
                                      </p:tavLst>
                                    </p:anim>
                                    <p:anim calcmode="lin" valueType="num">
                                      <p:cBhvr additive="base">
                                        <p:cTn id="28" dur="500" fill="hold"/>
                                        <p:tgtEl>
                                          <p:spTgt spid="13066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6641" grpId="0" animBg="1"/>
      <p:bldP spid="1306641"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85800" y="1401763"/>
            <a:ext cx="7772400" cy="496887"/>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a:t>
            </a:r>
          </a:p>
        </p:txBody>
      </p:sp>
      <p:sp>
        <p:nvSpPr>
          <p:cNvPr id="4608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6084" name="Rectangle 4"/>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endParaRPr lang="en-US">
              <a:sym typeface="Symbol" pitchFamily="18" charset="2"/>
            </a:endParaRPr>
          </a:p>
        </p:txBody>
      </p:sp>
      <p:sp>
        <p:nvSpPr>
          <p:cNvPr id="1306641" name="Oval 17"/>
          <p:cNvSpPr>
            <a:spLocks noChangeArrowheads="1"/>
          </p:cNvSpPr>
          <p:nvPr/>
        </p:nvSpPr>
        <p:spPr bwMode="auto">
          <a:xfrm>
            <a:off x="7740650" y="1327150"/>
            <a:ext cx="215900" cy="215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46086" name="Group 22"/>
          <p:cNvGrpSpPr>
            <a:grpSpLocks/>
          </p:cNvGrpSpPr>
          <p:nvPr/>
        </p:nvGrpSpPr>
        <p:grpSpPr bwMode="auto">
          <a:xfrm>
            <a:off x="6811963" y="1431925"/>
            <a:ext cx="2070100" cy="2070100"/>
            <a:chOff x="4416" y="1749"/>
            <a:chExt cx="1304" cy="1304"/>
          </a:xfrm>
        </p:grpSpPr>
        <p:sp>
          <p:nvSpPr>
            <p:cNvPr id="1306639" name="Oval 15"/>
            <p:cNvSpPr>
              <a:spLocks noChangeArrowheads="1"/>
            </p:cNvSpPr>
            <p:nvPr/>
          </p:nvSpPr>
          <p:spPr bwMode="auto">
            <a:xfrm>
              <a:off x="4638" y="1963"/>
              <a:ext cx="871" cy="871"/>
            </a:xfrm>
            <a:prstGeom prst="ellipse">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6093" name="Oval 16"/>
            <p:cNvSpPr>
              <a:spLocks noChangeArrowheads="1"/>
            </p:cNvSpPr>
            <p:nvPr/>
          </p:nvSpPr>
          <p:spPr bwMode="auto">
            <a:xfrm>
              <a:off x="4416" y="1749"/>
              <a:ext cx="1304" cy="1304"/>
            </a:xfrm>
            <a:prstGeom prst="ellipse">
              <a:avLst/>
            </a:prstGeom>
            <a:noFill/>
            <a:ln w="19050">
              <a:solidFill>
                <a:schemeClr val="tx1"/>
              </a:solidFill>
              <a:prstDash val="dash"/>
              <a:round/>
              <a:headEnd/>
              <a:tailEnd/>
            </a:ln>
          </p:spPr>
          <p:txBody>
            <a:bodyPr wrap="none" anchor="ctr"/>
            <a:lstStyle/>
            <a:p>
              <a:endParaRPr lang="en-US"/>
            </a:p>
          </p:txBody>
        </p:sp>
        <p:sp>
          <p:nvSpPr>
            <p:cNvPr id="46094" name="Line 18"/>
            <p:cNvSpPr>
              <a:spLocks noChangeShapeType="1"/>
            </p:cNvSpPr>
            <p:nvPr/>
          </p:nvSpPr>
          <p:spPr bwMode="auto">
            <a:xfrm flipH="1">
              <a:off x="4729" y="2380"/>
              <a:ext cx="341" cy="280"/>
            </a:xfrm>
            <a:prstGeom prst="line">
              <a:avLst/>
            </a:prstGeom>
            <a:noFill/>
            <a:ln w="28575">
              <a:solidFill>
                <a:schemeClr val="bg1"/>
              </a:solidFill>
              <a:round/>
              <a:headEnd type="triangle" w="med" len="med"/>
              <a:tailEnd type="triangle" w="med" len="med"/>
            </a:ln>
          </p:spPr>
          <p:txBody>
            <a:bodyPr/>
            <a:lstStyle/>
            <a:p>
              <a:endParaRPr lang="en-US"/>
            </a:p>
          </p:txBody>
        </p:sp>
        <p:sp>
          <p:nvSpPr>
            <p:cNvPr id="46095" name="Text Box 19"/>
            <p:cNvSpPr txBox="1">
              <a:spLocks noChangeArrowheads="1"/>
            </p:cNvSpPr>
            <p:nvPr/>
          </p:nvSpPr>
          <p:spPr bwMode="auto">
            <a:xfrm>
              <a:off x="4739" y="2316"/>
              <a:ext cx="212" cy="250"/>
            </a:xfrm>
            <a:prstGeom prst="rect">
              <a:avLst/>
            </a:prstGeom>
            <a:noFill/>
            <a:ln w="9525">
              <a:noFill/>
              <a:miter lim="800000"/>
              <a:headEnd/>
              <a:tailEnd/>
            </a:ln>
          </p:spPr>
          <p:txBody>
            <a:bodyPr wrap="none">
              <a:spAutoFit/>
            </a:bodyPr>
            <a:lstStyle/>
            <a:p>
              <a:r>
                <a:rPr lang="en-US" b="1" i="1">
                  <a:solidFill>
                    <a:schemeClr val="bg1"/>
                  </a:solidFill>
                </a:rPr>
                <a:t>R</a:t>
              </a:r>
            </a:p>
          </p:txBody>
        </p:sp>
        <p:sp>
          <p:nvSpPr>
            <p:cNvPr id="46096" name="Line 20"/>
            <p:cNvSpPr>
              <a:spLocks noChangeShapeType="1"/>
            </p:cNvSpPr>
            <p:nvPr/>
          </p:nvSpPr>
          <p:spPr bwMode="auto">
            <a:xfrm flipV="1">
              <a:off x="5070" y="2160"/>
              <a:ext cx="599" cy="227"/>
            </a:xfrm>
            <a:prstGeom prst="line">
              <a:avLst/>
            </a:prstGeom>
            <a:noFill/>
            <a:ln w="28575">
              <a:solidFill>
                <a:srgbClr val="FF0000"/>
              </a:solidFill>
              <a:round/>
              <a:headEnd type="triangle" w="med" len="med"/>
              <a:tailEnd type="triangle" w="med" len="med"/>
            </a:ln>
          </p:spPr>
          <p:txBody>
            <a:bodyPr/>
            <a:lstStyle/>
            <a:p>
              <a:endParaRPr lang="en-US"/>
            </a:p>
          </p:txBody>
        </p:sp>
        <p:sp>
          <p:nvSpPr>
            <p:cNvPr id="46097" name="Text Box 21"/>
            <p:cNvSpPr txBox="1">
              <a:spLocks noChangeArrowheads="1"/>
            </p:cNvSpPr>
            <p:nvPr/>
          </p:nvSpPr>
          <p:spPr bwMode="auto">
            <a:xfrm>
              <a:off x="5150" y="2080"/>
              <a:ext cx="212" cy="250"/>
            </a:xfrm>
            <a:prstGeom prst="rect">
              <a:avLst/>
            </a:prstGeom>
            <a:noFill/>
            <a:ln w="9525">
              <a:noFill/>
              <a:miter lim="800000"/>
              <a:headEnd/>
              <a:tailEnd/>
            </a:ln>
          </p:spPr>
          <p:txBody>
            <a:bodyPr wrap="none">
              <a:spAutoFit/>
            </a:bodyPr>
            <a:lstStyle/>
            <a:p>
              <a:r>
                <a:rPr lang="en-US" b="1" i="1">
                  <a:solidFill>
                    <a:srgbClr val="FF0000"/>
                  </a:solidFill>
                </a:rPr>
                <a:t>x</a:t>
              </a:r>
            </a:p>
          </p:txBody>
        </p:sp>
      </p:grpSp>
      <p:pic>
        <p:nvPicPr>
          <p:cNvPr id="46087"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2625" y="1830388"/>
            <a:ext cx="6019800" cy="1662112"/>
          </a:xfrm>
          <a:prstGeom prst="rect">
            <a:avLst/>
          </a:prstGeom>
          <a:noFill/>
          <a:ln w="9525">
            <a:noFill/>
            <a:miter lim="800000"/>
            <a:headEnd/>
            <a:tailEnd/>
          </a:ln>
        </p:spPr>
      </p:pic>
      <p:pic>
        <p:nvPicPr>
          <p:cNvPr id="43016"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2788" y="3767138"/>
            <a:ext cx="7735887" cy="21971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4.44444E-6 -4.44444E-6 C 0.06267 -4.44444E-6 0.11388 0.06783 0.11388 0.15162 C 0.11388 0.23519 0.06267 0.30348 4.44444E-6 0.30348 C -0.06285 0.30348 -0.11372 0.23519 -0.11372 0.15162 C -0.11372 0.06783 -0.06285 -4.44444E-6 4.44444E-6 -4.44444E-6 Z " pathEditMode="relative" rAng="0" ptsTypes="fffff">
                                      <p:cBhvr>
                                        <p:cTn id="6" dur="2000" fill="hold"/>
                                        <p:tgtEl>
                                          <p:spTgt spid="1306641"/>
                                        </p:tgtEl>
                                        <p:attrNameLst>
                                          <p:attrName>ppt_x</p:attrName>
                                          <p:attrName>ppt_y</p:attrName>
                                        </p:attrNameLst>
                                      </p:cBhvr>
                                      <p:rCtr x="0" y="152"/>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3016"/>
                                        </p:tgtEl>
                                        <p:attrNameLst>
                                          <p:attrName>style.visibility</p:attrName>
                                        </p:attrNameLst>
                                      </p:cBhvr>
                                      <p:to>
                                        <p:strVal val="visible"/>
                                      </p:to>
                                    </p:set>
                                    <p:anim calcmode="lin" valueType="num">
                                      <p:cBhvr additive="base">
                                        <p:cTn id="11" dur="500" fill="hold"/>
                                        <p:tgtEl>
                                          <p:spTgt spid="43016"/>
                                        </p:tgtEl>
                                        <p:attrNameLst>
                                          <p:attrName>ppt_x</p:attrName>
                                        </p:attrNameLst>
                                      </p:cBhvr>
                                      <p:tavLst>
                                        <p:tav tm="0">
                                          <p:val>
                                            <p:strVal val="#ppt_x"/>
                                          </p:val>
                                        </p:tav>
                                        <p:tav tm="100000">
                                          <p:val>
                                            <p:strVal val="#ppt_x"/>
                                          </p:val>
                                        </p:tav>
                                      </p:tavLst>
                                    </p:anim>
                                    <p:anim calcmode="lin" valueType="num">
                                      <p:cBhvr additive="base">
                                        <p:cTn id="12" dur="500" fill="hold"/>
                                        <p:tgtEl>
                                          <p:spTgt spid="430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66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endParaRPr lang="en-US">
              <a:sym typeface="Symbol" pitchFamily="18" charset="2"/>
            </a:endParaRPr>
          </a:p>
        </p:txBody>
      </p:sp>
      <p:sp>
        <p:nvSpPr>
          <p:cNvPr id="1318914" name="Rectangle 2"/>
          <p:cNvSpPr>
            <a:spLocks noChangeArrowheads="1"/>
          </p:cNvSpPr>
          <p:nvPr/>
        </p:nvSpPr>
        <p:spPr bwMode="auto">
          <a:xfrm>
            <a:off x="685800" y="1401763"/>
            <a:ext cx="7772400" cy="441325"/>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force</a:t>
            </a:r>
          </a:p>
        </p:txBody>
      </p:sp>
      <p:sp>
        <p:nvSpPr>
          <p:cNvPr id="47108"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pic>
        <p:nvPicPr>
          <p:cNvPr id="1318928" name="Picture 1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5325" y="1808163"/>
            <a:ext cx="5981700" cy="1843087"/>
          </a:xfrm>
          <a:prstGeom prst="rect">
            <a:avLst/>
          </a:prstGeom>
          <a:noFill/>
          <a:ln w="9525">
            <a:noFill/>
            <a:miter lim="800000"/>
            <a:headEnd/>
            <a:tailEnd/>
          </a:ln>
        </p:spPr>
      </p:pic>
      <p:grpSp>
        <p:nvGrpSpPr>
          <p:cNvPr id="2" name="Group 22"/>
          <p:cNvGrpSpPr>
            <a:grpSpLocks/>
          </p:cNvGrpSpPr>
          <p:nvPr/>
        </p:nvGrpSpPr>
        <p:grpSpPr bwMode="auto">
          <a:xfrm>
            <a:off x="6832600" y="2422525"/>
            <a:ext cx="2087563" cy="481013"/>
            <a:chOff x="1599" y="2774"/>
            <a:chExt cx="1315" cy="303"/>
          </a:xfrm>
        </p:grpSpPr>
        <p:sp>
          <p:nvSpPr>
            <p:cNvPr id="1318933" name="Rectangle 21"/>
            <p:cNvSpPr>
              <a:spLocks noChangeArrowheads="1"/>
            </p:cNvSpPr>
            <p:nvPr/>
          </p:nvSpPr>
          <p:spPr bwMode="auto">
            <a:xfrm>
              <a:off x="1599" y="2774"/>
              <a:ext cx="1311" cy="303"/>
            </a:xfrm>
            <a:prstGeom prst="rect">
              <a:avLst/>
            </a:prstGeom>
            <a:noFill/>
            <a:ln w="9525">
              <a:noFill/>
              <a:miter lim="800000"/>
              <a:headEnd/>
              <a:tailEnd/>
            </a:ln>
            <a:effectLst/>
          </p:spPr>
          <p:txBody>
            <a:bodyPr wrap="none" anchor="ctr"/>
            <a:lstStyle/>
            <a:p>
              <a:pPr>
                <a:defRPr/>
              </a:pPr>
              <a:endParaRPr lang="en-US">
                <a:latin typeface="+mn-lt"/>
              </a:endParaRPr>
            </a:p>
          </p:txBody>
        </p:sp>
        <p:sp>
          <p:nvSpPr>
            <p:cNvPr id="1318931" name="Oval 19"/>
            <p:cNvSpPr>
              <a:spLocks noChangeArrowheads="1"/>
            </p:cNvSpPr>
            <p:nvPr/>
          </p:nvSpPr>
          <p:spPr bwMode="auto">
            <a:xfrm>
              <a:off x="2624" y="2813"/>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2" name="Text Box 20"/>
            <p:cNvSpPr txBox="1">
              <a:spLocks noChangeArrowheads="1"/>
            </p:cNvSpPr>
            <p:nvPr/>
          </p:nvSpPr>
          <p:spPr bwMode="auto">
            <a:xfrm>
              <a:off x="2604" y="2786"/>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2</a:t>
              </a:r>
              <a:endParaRPr lang="en-US">
                <a:latin typeface="+mn-lt"/>
              </a:endParaRPr>
            </a:p>
          </p:txBody>
        </p:sp>
        <p:sp>
          <p:nvSpPr>
            <p:cNvPr id="1318929" name="Oval 17"/>
            <p:cNvSpPr>
              <a:spLocks noChangeArrowheads="1"/>
            </p:cNvSpPr>
            <p:nvPr/>
          </p:nvSpPr>
          <p:spPr bwMode="auto">
            <a:xfrm>
              <a:off x="1875" y="2812"/>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0" name="Text Box 18"/>
            <p:cNvSpPr txBox="1">
              <a:spLocks noChangeArrowheads="1"/>
            </p:cNvSpPr>
            <p:nvPr/>
          </p:nvSpPr>
          <p:spPr bwMode="auto">
            <a:xfrm>
              <a:off x="1855" y="2785"/>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1</a:t>
              </a:r>
              <a:endParaRPr lang="en-US">
                <a:latin typeface="+mn-lt"/>
              </a:endParaRPr>
            </a:p>
          </p:txBody>
        </p:sp>
      </p:grpSp>
      <p:grpSp>
        <p:nvGrpSpPr>
          <p:cNvPr id="3" name="Group 32"/>
          <p:cNvGrpSpPr>
            <a:grpSpLocks/>
          </p:cNvGrpSpPr>
          <p:nvPr/>
        </p:nvGrpSpPr>
        <p:grpSpPr bwMode="auto">
          <a:xfrm>
            <a:off x="6832600" y="1773238"/>
            <a:ext cx="2081213" cy="1743075"/>
            <a:chOff x="1599" y="2365"/>
            <a:chExt cx="1311" cy="1098"/>
          </a:xfrm>
        </p:grpSpPr>
        <p:sp>
          <p:nvSpPr>
            <p:cNvPr id="1318935" name="Line 23"/>
            <p:cNvSpPr>
              <a:spLocks noChangeShapeType="1"/>
            </p:cNvSpPr>
            <p:nvPr/>
          </p:nvSpPr>
          <p:spPr bwMode="auto">
            <a:xfrm>
              <a:off x="2259" y="2365"/>
              <a:ext cx="0" cy="1098"/>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6" name="Line 24"/>
            <p:cNvSpPr>
              <a:spLocks noChangeShapeType="1"/>
            </p:cNvSpPr>
            <p:nvPr/>
          </p:nvSpPr>
          <p:spPr bwMode="auto">
            <a:xfrm>
              <a:off x="1599" y="2925"/>
              <a:ext cx="1311" cy="0"/>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7" name="Oval 25"/>
            <p:cNvSpPr>
              <a:spLocks noChangeArrowheads="1"/>
            </p:cNvSpPr>
            <p:nvPr/>
          </p:nvSpPr>
          <p:spPr bwMode="auto">
            <a:xfrm>
              <a:off x="1992" y="2646"/>
              <a:ext cx="537" cy="537"/>
            </a:xfrm>
            <a:prstGeom prst="ellipse">
              <a:avLst/>
            </a:prstGeom>
            <a:noFill/>
            <a:ln w="9525">
              <a:solidFill>
                <a:schemeClr val="tx1"/>
              </a:solidFill>
              <a:prstDash val="dash"/>
              <a:round/>
              <a:headEnd/>
              <a:tailEnd/>
            </a:ln>
            <a:effectLst/>
          </p:spPr>
          <p:txBody>
            <a:bodyPr wrap="none" anchor="ctr"/>
            <a:lstStyle/>
            <a:p>
              <a:pPr>
                <a:defRPr/>
              </a:pPr>
              <a:endParaRPr lang="en-US">
                <a:latin typeface="+mn-lt"/>
              </a:endParaRPr>
            </a:p>
          </p:txBody>
        </p:sp>
        <p:sp>
          <p:nvSpPr>
            <p:cNvPr id="1318938" name="Oval 26"/>
            <p:cNvSpPr>
              <a:spLocks noChangeArrowheads="1"/>
            </p:cNvSpPr>
            <p:nvPr/>
          </p:nvSpPr>
          <p:spPr bwMode="auto">
            <a:xfrm>
              <a:off x="1771" y="2431"/>
              <a:ext cx="969" cy="969"/>
            </a:xfrm>
            <a:prstGeom prst="ellipse">
              <a:avLst/>
            </a:prstGeom>
            <a:noFill/>
            <a:ln w="9525">
              <a:solidFill>
                <a:schemeClr val="tx1"/>
              </a:solidFill>
              <a:prstDash val="lgDash"/>
              <a:round/>
              <a:headEnd/>
              <a:tailEnd/>
            </a:ln>
            <a:effectLst/>
          </p:spPr>
          <p:txBody>
            <a:bodyPr wrap="none" anchor="ctr"/>
            <a:lstStyle/>
            <a:p>
              <a:pPr>
                <a:defRPr/>
              </a:pPr>
              <a:endParaRPr lang="en-US">
                <a:latin typeface="+mn-lt"/>
              </a:endParaRPr>
            </a:p>
          </p:txBody>
        </p:sp>
        <p:sp>
          <p:nvSpPr>
            <p:cNvPr id="1318939" name="Oval 27"/>
            <p:cNvSpPr>
              <a:spLocks noChangeArrowheads="1"/>
            </p:cNvSpPr>
            <p:nvPr/>
          </p:nvSpPr>
          <p:spPr bwMode="auto">
            <a:xfrm>
              <a:off x="2236" y="2895"/>
              <a:ext cx="56" cy="56"/>
            </a:xfrm>
            <a:prstGeom prst="ellipse">
              <a:avLst/>
            </a:prstGeom>
            <a:solidFill>
              <a:schemeClr val="tx1"/>
            </a:solidFill>
            <a:ln w="9525">
              <a:solidFill>
                <a:schemeClr val="tx1"/>
              </a:solidFill>
              <a:round/>
              <a:headEnd/>
              <a:tailEnd/>
            </a:ln>
            <a:effectLst/>
          </p:spPr>
          <p:txBody>
            <a:bodyPr wrap="none" anchor="ctr"/>
            <a:lstStyle/>
            <a:p>
              <a:pPr>
                <a:defRPr/>
              </a:pPr>
              <a:endParaRPr lang="en-US">
                <a:latin typeface="+mn-lt"/>
              </a:endParaRPr>
            </a:p>
          </p:txBody>
        </p:sp>
        <p:sp>
          <p:nvSpPr>
            <p:cNvPr id="1318940" name="Line 28"/>
            <p:cNvSpPr>
              <a:spLocks noChangeShapeType="1"/>
            </p:cNvSpPr>
            <p:nvPr/>
          </p:nvSpPr>
          <p:spPr bwMode="auto">
            <a:xfrm flipH="1" flipV="1">
              <a:off x="2123" y="2683"/>
              <a:ext cx="136"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1" name="Line 29"/>
            <p:cNvSpPr>
              <a:spLocks noChangeShapeType="1"/>
            </p:cNvSpPr>
            <p:nvPr/>
          </p:nvSpPr>
          <p:spPr bwMode="auto">
            <a:xfrm flipV="1">
              <a:off x="2259" y="2683"/>
              <a:ext cx="407"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2" name="Text Box 30"/>
            <p:cNvSpPr txBox="1">
              <a:spLocks noChangeArrowheads="1"/>
            </p:cNvSpPr>
            <p:nvPr/>
          </p:nvSpPr>
          <p:spPr bwMode="auto">
            <a:xfrm>
              <a:off x="1981" y="2680"/>
              <a:ext cx="293" cy="252"/>
            </a:xfrm>
            <a:prstGeom prst="rect">
              <a:avLst/>
            </a:prstGeom>
            <a:noFill/>
            <a:ln w="9525">
              <a:noFill/>
              <a:miter lim="800000"/>
              <a:headEnd/>
              <a:tailEnd/>
            </a:ln>
            <a:effectLst/>
          </p:spPr>
          <p:txBody>
            <a:bodyPr wrap="none">
              <a:spAutoFit/>
            </a:bodyPr>
            <a:lstStyle/>
            <a:p>
              <a:pPr>
                <a:defRPr/>
              </a:pPr>
              <a:r>
                <a:rPr lang="en-US" i="1" dirty="0">
                  <a:latin typeface="+mn-lt"/>
                </a:rPr>
                <a:t>R</a:t>
              </a:r>
              <a:r>
                <a:rPr lang="en-US" baseline="-25000" dirty="0">
                  <a:latin typeface="+mn-lt"/>
                </a:rPr>
                <a:t>1</a:t>
              </a:r>
              <a:endParaRPr lang="en-US" i="1" dirty="0">
                <a:latin typeface="+mn-lt"/>
              </a:endParaRPr>
            </a:p>
          </p:txBody>
        </p:sp>
        <p:sp>
          <p:nvSpPr>
            <p:cNvPr id="1318943" name="Text Box 31"/>
            <p:cNvSpPr txBox="1">
              <a:spLocks noChangeArrowheads="1"/>
            </p:cNvSpPr>
            <p:nvPr/>
          </p:nvSpPr>
          <p:spPr bwMode="auto">
            <a:xfrm>
              <a:off x="2383" y="2504"/>
              <a:ext cx="293" cy="252"/>
            </a:xfrm>
            <a:prstGeom prst="rect">
              <a:avLst/>
            </a:prstGeom>
            <a:noFill/>
            <a:ln w="9525">
              <a:noFill/>
              <a:miter lim="800000"/>
              <a:headEnd/>
              <a:tailEnd/>
            </a:ln>
            <a:effectLst/>
          </p:spPr>
          <p:txBody>
            <a:bodyPr wrap="none">
              <a:spAutoFit/>
            </a:bodyPr>
            <a:lstStyle/>
            <a:p>
              <a:pPr>
                <a:defRPr/>
              </a:pPr>
              <a:r>
                <a:rPr lang="en-US" i="1">
                  <a:latin typeface="+mn-lt"/>
                </a:rPr>
                <a:t>R</a:t>
              </a:r>
              <a:r>
                <a:rPr lang="en-US" baseline="-25000">
                  <a:latin typeface="+mn-lt"/>
                </a:rPr>
                <a:t>2</a:t>
              </a:r>
              <a:endParaRPr lang="en-US" i="1">
                <a:latin typeface="+mn-lt"/>
              </a:endParaRPr>
            </a:p>
          </p:txBody>
        </p:sp>
      </p:grpSp>
      <p:sp>
        <p:nvSpPr>
          <p:cNvPr id="1318945" name="Text Box 33"/>
          <p:cNvSpPr txBox="1">
            <a:spLocks noChangeArrowheads="1"/>
          </p:cNvSpPr>
          <p:nvPr/>
        </p:nvSpPr>
        <p:spPr bwMode="auto">
          <a:xfrm>
            <a:off x="7786688" y="2644775"/>
            <a:ext cx="355600" cy="400050"/>
          </a:xfrm>
          <a:prstGeom prst="rect">
            <a:avLst/>
          </a:prstGeom>
          <a:noFill/>
          <a:ln w="9525">
            <a:noFill/>
            <a:miter lim="800000"/>
            <a:headEnd/>
            <a:tailEnd/>
          </a:ln>
          <a:effectLst/>
        </p:spPr>
        <p:txBody>
          <a:bodyPr wrap="none">
            <a:spAutoFit/>
          </a:bodyPr>
          <a:lstStyle/>
          <a:p>
            <a:pPr>
              <a:defRPr/>
            </a:pPr>
            <a:r>
              <a:rPr lang="en-US" i="1" dirty="0">
                <a:latin typeface="+mn-lt"/>
              </a:rPr>
              <a:t>P</a:t>
            </a:r>
          </a:p>
        </p:txBody>
      </p:sp>
      <p:pic>
        <p:nvPicPr>
          <p:cNvPr id="1318946" name="Picture 3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4375" y="3768725"/>
            <a:ext cx="7673975" cy="11874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8914">
                                            <p:txEl>
                                              <p:pRg st="0" end="0"/>
                                            </p:txEl>
                                          </p:spTgt>
                                        </p:tgtEl>
                                        <p:attrNameLst>
                                          <p:attrName>style.visibility</p:attrName>
                                        </p:attrNameLst>
                                      </p:cBhvr>
                                      <p:to>
                                        <p:strVal val="visible"/>
                                      </p:to>
                                    </p:set>
                                    <p:anim calcmode="lin" valueType="num">
                                      <p:cBhvr additive="base">
                                        <p:cTn id="7" dur="500" fill="hold"/>
                                        <p:tgtEl>
                                          <p:spTgt spid="13189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89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18928"/>
                                        </p:tgtEl>
                                        <p:attrNameLst>
                                          <p:attrName>style.visibility</p:attrName>
                                        </p:attrNameLst>
                                      </p:cBhvr>
                                      <p:to>
                                        <p:strVal val="visible"/>
                                      </p:to>
                                    </p:set>
                                    <p:anim calcmode="lin" valueType="num">
                                      <p:cBhvr additive="base">
                                        <p:cTn id="13" dur="500" fill="hold"/>
                                        <p:tgtEl>
                                          <p:spTgt spid="1318928"/>
                                        </p:tgtEl>
                                        <p:attrNameLst>
                                          <p:attrName>ppt_x</p:attrName>
                                        </p:attrNameLst>
                                      </p:cBhvr>
                                      <p:tavLst>
                                        <p:tav tm="0">
                                          <p:val>
                                            <p:strVal val="#ppt_x"/>
                                          </p:val>
                                        </p:tav>
                                        <p:tav tm="100000">
                                          <p:val>
                                            <p:strVal val="#ppt_x"/>
                                          </p:val>
                                        </p:tav>
                                      </p:tavLst>
                                    </p:anim>
                                    <p:anim calcmode="lin" valueType="num">
                                      <p:cBhvr additive="base">
                                        <p:cTn id="14" dur="500" fill="hold"/>
                                        <p:tgtEl>
                                          <p:spTgt spid="13189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18945"/>
                                        </p:tgtEl>
                                        <p:attrNameLst>
                                          <p:attrName>style.visibility</p:attrName>
                                        </p:attrNameLst>
                                      </p:cBhvr>
                                      <p:to>
                                        <p:strVal val="visible"/>
                                      </p:to>
                                    </p:set>
                                    <p:animEffect transition="in" filter="wipe(down)">
                                      <p:cBhvr>
                                        <p:cTn id="25" dur="580">
                                          <p:stCondLst>
                                            <p:cond delay="0"/>
                                          </p:stCondLst>
                                        </p:cTn>
                                        <p:tgtEl>
                                          <p:spTgt spid="1318945"/>
                                        </p:tgtEl>
                                      </p:cBhvr>
                                    </p:animEffect>
                                    <p:anim calcmode="lin" valueType="num">
                                      <p:cBhvr>
                                        <p:cTn id="26" dur="1822" tmFilter="0,0; 0.14,0.36; 0.43,0.73; 0.71,0.91; 1.0,1.0">
                                          <p:stCondLst>
                                            <p:cond delay="0"/>
                                          </p:stCondLst>
                                        </p:cTn>
                                        <p:tgtEl>
                                          <p:spTgt spid="131894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1894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1894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1894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18945"/>
                                        </p:tgtEl>
                                        <p:attrNameLst>
                                          <p:attrName>ppt_y</p:attrName>
                                        </p:attrNameLst>
                                      </p:cBhvr>
                                      <p:tavLst>
                                        <p:tav tm="0" fmla="#ppt_y-sin(pi*$)/81">
                                          <p:val>
                                            <p:fltVal val="0"/>
                                          </p:val>
                                        </p:tav>
                                        <p:tav tm="100000">
                                          <p:val>
                                            <p:fltVal val="1"/>
                                          </p:val>
                                        </p:tav>
                                      </p:tavLst>
                                    </p:anim>
                                    <p:animScale>
                                      <p:cBhvr>
                                        <p:cTn id="31" dur="26">
                                          <p:stCondLst>
                                            <p:cond delay="650"/>
                                          </p:stCondLst>
                                        </p:cTn>
                                        <p:tgtEl>
                                          <p:spTgt spid="1318945"/>
                                        </p:tgtEl>
                                      </p:cBhvr>
                                      <p:to x="100000" y="60000"/>
                                    </p:animScale>
                                    <p:animScale>
                                      <p:cBhvr>
                                        <p:cTn id="32" dur="166" decel="50000">
                                          <p:stCondLst>
                                            <p:cond delay="676"/>
                                          </p:stCondLst>
                                        </p:cTn>
                                        <p:tgtEl>
                                          <p:spTgt spid="1318945"/>
                                        </p:tgtEl>
                                      </p:cBhvr>
                                      <p:to x="100000" y="100000"/>
                                    </p:animScale>
                                    <p:animScale>
                                      <p:cBhvr>
                                        <p:cTn id="33" dur="26">
                                          <p:stCondLst>
                                            <p:cond delay="1312"/>
                                          </p:stCondLst>
                                        </p:cTn>
                                        <p:tgtEl>
                                          <p:spTgt spid="1318945"/>
                                        </p:tgtEl>
                                      </p:cBhvr>
                                      <p:to x="100000" y="80000"/>
                                    </p:animScale>
                                    <p:animScale>
                                      <p:cBhvr>
                                        <p:cTn id="34" dur="166" decel="50000">
                                          <p:stCondLst>
                                            <p:cond delay="1338"/>
                                          </p:stCondLst>
                                        </p:cTn>
                                        <p:tgtEl>
                                          <p:spTgt spid="1318945"/>
                                        </p:tgtEl>
                                      </p:cBhvr>
                                      <p:to x="100000" y="100000"/>
                                    </p:animScale>
                                    <p:animScale>
                                      <p:cBhvr>
                                        <p:cTn id="35" dur="26">
                                          <p:stCondLst>
                                            <p:cond delay="1642"/>
                                          </p:stCondLst>
                                        </p:cTn>
                                        <p:tgtEl>
                                          <p:spTgt spid="1318945"/>
                                        </p:tgtEl>
                                      </p:cBhvr>
                                      <p:to x="100000" y="90000"/>
                                    </p:animScale>
                                    <p:animScale>
                                      <p:cBhvr>
                                        <p:cTn id="36" dur="166" decel="50000">
                                          <p:stCondLst>
                                            <p:cond delay="1668"/>
                                          </p:stCondLst>
                                        </p:cTn>
                                        <p:tgtEl>
                                          <p:spTgt spid="1318945"/>
                                        </p:tgtEl>
                                      </p:cBhvr>
                                      <p:to x="100000" y="100000"/>
                                    </p:animScale>
                                    <p:animScale>
                                      <p:cBhvr>
                                        <p:cTn id="37" dur="26">
                                          <p:stCondLst>
                                            <p:cond delay="1808"/>
                                          </p:stCondLst>
                                        </p:cTn>
                                        <p:tgtEl>
                                          <p:spTgt spid="1318945"/>
                                        </p:tgtEl>
                                      </p:cBhvr>
                                      <p:to x="100000" y="95000"/>
                                    </p:animScale>
                                    <p:animScale>
                                      <p:cBhvr>
                                        <p:cTn id="38" dur="166" decel="50000">
                                          <p:stCondLst>
                                            <p:cond delay="1834"/>
                                          </p:stCondLst>
                                        </p:cTn>
                                        <p:tgtEl>
                                          <p:spTgt spid="1318945"/>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5" name="boing.wav"/>
                                        </p:tgtEl>
                                      </p:cMediaNode>
                                    </p:audio>
                                  </p:subTnLst>
                                </p:cTn>
                              </p:par>
                            </p:childTnLst>
                          </p:cTn>
                        </p:par>
                      </p:childTnLst>
                    </p:cTn>
                  </p:par>
                  <p:par>
                    <p:cTn id="39" fill="hold">
                      <p:stCondLst>
                        <p:cond delay="indefinite"/>
                      </p:stCondLst>
                      <p:childTnLst>
                        <p:par>
                          <p:cTn id="40" fill="hold">
                            <p:stCondLst>
                              <p:cond delay="0"/>
                            </p:stCondLst>
                            <p:childTnLst>
                              <p:par>
                                <p:cTn id="41" presetID="8" presetClass="emph" presetSubtype="0" repeatCount="indefinite" fill="hold" nodeType="clickEffect">
                                  <p:stCondLst>
                                    <p:cond delay="0"/>
                                  </p:stCondLst>
                                  <p:childTnLst>
                                    <p:animRot by="21600000">
                                      <p:cBhvr>
                                        <p:cTn id="42" dur="5000" fill="hold"/>
                                        <p:tgtEl>
                                          <p:spTgt spid="2"/>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18946"/>
                                        </p:tgtEl>
                                        <p:attrNameLst>
                                          <p:attrName>style.visibility</p:attrName>
                                        </p:attrNameLst>
                                      </p:cBhvr>
                                      <p:to>
                                        <p:strVal val="visible"/>
                                      </p:to>
                                    </p:set>
                                    <p:anim calcmode="lin" valueType="num">
                                      <p:cBhvr additive="base">
                                        <p:cTn id="47" dur="500" fill="hold"/>
                                        <p:tgtEl>
                                          <p:spTgt spid="1318946"/>
                                        </p:tgtEl>
                                        <p:attrNameLst>
                                          <p:attrName>ppt_x</p:attrName>
                                        </p:attrNameLst>
                                      </p:cBhvr>
                                      <p:tavLst>
                                        <p:tav tm="0">
                                          <p:val>
                                            <p:strVal val="#ppt_x"/>
                                          </p:val>
                                        </p:tav>
                                        <p:tav tm="100000">
                                          <p:val>
                                            <p:strVal val="#ppt_x"/>
                                          </p:val>
                                        </p:tav>
                                      </p:tavLst>
                                    </p:anim>
                                    <p:anim calcmode="lin" valueType="num">
                                      <p:cBhvr additive="base">
                                        <p:cTn id="48" dur="500" fill="hold"/>
                                        <p:tgtEl>
                                          <p:spTgt spid="13189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894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1401763"/>
            <a:ext cx="7772400" cy="441325"/>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force</a:t>
            </a:r>
          </a:p>
        </p:txBody>
      </p:sp>
      <p:sp>
        <p:nvSpPr>
          <p:cNvPr id="4813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8132" name="Rectangle 4"/>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48133" name="Picture 1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5325" y="1808163"/>
            <a:ext cx="5981700" cy="1843087"/>
          </a:xfrm>
          <a:prstGeom prst="rect">
            <a:avLst/>
          </a:prstGeom>
          <a:noFill/>
          <a:ln w="9525">
            <a:noFill/>
            <a:miter lim="800000"/>
            <a:headEnd/>
            <a:tailEnd/>
          </a:ln>
        </p:spPr>
      </p:pic>
      <p:grpSp>
        <p:nvGrpSpPr>
          <p:cNvPr id="2" name="Group 22"/>
          <p:cNvGrpSpPr>
            <a:grpSpLocks/>
          </p:cNvGrpSpPr>
          <p:nvPr/>
        </p:nvGrpSpPr>
        <p:grpSpPr bwMode="auto">
          <a:xfrm>
            <a:off x="6832600" y="2422525"/>
            <a:ext cx="2087563" cy="481013"/>
            <a:chOff x="1599" y="2774"/>
            <a:chExt cx="1315" cy="303"/>
          </a:xfrm>
        </p:grpSpPr>
        <p:sp>
          <p:nvSpPr>
            <p:cNvPr id="1318933" name="Rectangle 21"/>
            <p:cNvSpPr>
              <a:spLocks noChangeArrowheads="1"/>
            </p:cNvSpPr>
            <p:nvPr/>
          </p:nvSpPr>
          <p:spPr bwMode="auto">
            <a:xfrm>
              <a:off x="1599" y="2774"/>
              <a:ext cx="1311" cy="303"/>
            </a:xfrm>
            <a:prstGeom prst="rect">
              <a:avLst/>
            </a:prstGeom>
            <a:noFill/>
            <a:ln w="9525">
              <a:noFill/>
              <a:miter lim="800000"/>
              <a:headEnd/>
              <a:tailEnd/>
            </a:ln>
            <a:effectLst/>
          </p:spPr>
          <p:txBody>
            <a:bodyPr wrap="none" anchor="ctr"/>
            <a:lstStyle/>
            <a:p>
              <a:pPr>
                <a:defRPr/>
              </a:pPr>
              <a:endParaRPr lang="en-US">
                <a:latin typeface="+mn-lt"/>
              </a:endParaRPr>
            </a:p>
          </p:txBody>
        </p:sp>
        <p:sp>
          <p:nvSpPr>
            <p:cNvPr id="1318931" name="Oval 19"/>
            <p:cNvSpPr>
              <a:spLocks noChangeArrowheads="1"/>
            </p:cNvSpPr>
            <p:nvPr/>
          </p:nvSpPr>
          <p:spPr bwMode="auto">
            <a:xfrm>
              <a:off x="2624" y="2813"/>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2" name="Text Box 20"/>
            <p:cNvSpPr txBox="1">
              <a:spLocks noChangeArrowheads="1"/>
            </p:cNvSpPr>
            <p:nvPr/>
          </p:nvSpPr>
          <p:spPr bwMode="auto">
            <a:xfrm>
              <a:off x="2604" y="2786"/>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2</a:t>
              </a:r>
              <a:endParaRPr lang="en-US">
                <a:latin typeface="+mn-lt"/>
              </a:endParaRPr>
            </a:p>
          </p:txBody>
        </p:sp>
        <p:sp>
          <p:nvSpPr>
            <p:cNvPr id="1318929" name="Oval 17"/>
            <p:cNvSpPr>
              <a:spLocks noChangeArrowheads="1"/>
            </p:cNvSpPr>
            <p:nvPr/>
          </p:nvSpPr>
          <p:spPr bwMode="auto">
            <a:xfrm>
              <a:off x="1875" y="2812"/>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0" name="Text Box 18"/>
            <p:cNvSpPr txBox="1">
              <a:spLocks noChangeArrowheads="1"/>
            </p:cNvSpPr>
            <p:nvPr/>
          </p:nvSpPr>
          <p:spPr bwMode="auto">
            <a:xfrm>
              <a:off x="1855" y="2785"/>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1</a:t>
              </a:r>
              <a:endParaRPr lang="en-US">
                <a:latin typeface="+mn-lt"/>
              </a:endParaRPr>
            </a:p>
          </p:txBody>
        </p:sp>
      </p:grpSp>
      <p:grpSp>
        <p:nvGrpSpPr>
          <p:cNvPr id="48135" name="Group 32"/>
          <p:cNvGrpSpPr>
            <a:grpSpLocks/>
          </p:cNvGrpSpPr>
          <p:nvPr/>
        </p:nvGrpSpPr>
        <p:grpSpPr bwMode="auto">
          <a:xfrm>
            <a:off x="6832600" y="1773238"/>
            <a:ext cx="2081213" cy="1743075"/>
            <a:chOff x="1599" y="2365"/>
            <a:chExt cx="1311" cy="1098"/>
          </a:xfrm>
        </p:grpSpPr>
        <p:sp>
          <p:nvSpPr>
            <p:cNvPr id="1318935" name="Line 23"/>
            <p:cNvSpPr>
              <a:spLocks noChangeShapeType="1"/>
            </p:cNvSpPr>
            <p:nvPr/>
          </p:nvSpPr>
          <p:spPr bwMode="auto">
            <a:xfrm>
              <a:off x="2259" y="2365"/>
              <a:ext cx="0" cy="1098"/>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6" name="Line 24"/>
            <p:cNvSpPr>
              <a:spLocks noChangeShapeType="1"/>
            </p:cNvSpPr>
            <p:nvPr/>
          </p:nvSpPr>
          <p:spPr bwMode="auto">
            <a:xfrm>
              <a:off x="1599" y="2925"/>
              <a:ext cx="1311" cy="0"/>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7" name="Oval 25"/>
            <p:cNvSpPr>
              <a:spLocks noChangeArrowheads="1"/>
            </p:cNvSpPr>
            <p:nvPr/>
          </p:nvSpPr>
          <p:spPr bwMode="auto">
            <a:xfrm>
              <a:off x="1992" y="2646"/>
              <a:ext cx="537" cy="537"/>
            </a:xfrm>
            <a:prstGeom prst="ellipse">
              <a:avLst/>
            </a:prstGeom>
            <a:noFill/>
            <a:ln w="9525">
              <a:solidFill>
                <a:schemeClr val="tx1"/>
              </a:solidFill>
              <a:prstDash val="dash"/>
              <a:round/>
              <a:headEnd/>
              <a:tailEnd/>
            </a:ln>
            <a:effectLst/>
          </p:spPr>
          <p:txBody>
            <a:bodyPr wrap="none" anchor="ctr"/>
            <a:lstStyle/>
            <a:p>
              <a:pPr>
                <a:defRPr/>
              </a:pPr>
              <a:endParaRPr lang="en-US">
                <a:latin typeface="+mn-lt"/>
              </a:endParaRPr>
            </a:p>
          </p:txBody>
        </p:sp>
        <p:sp>
          <p:nvSpPr>
            <p:cNvPr id="1318938" name="Oval 26"/>
            <p:cNvSpPr>
              <a:spLocks noChangeArrowheads="1"/>
            </p:cNvSpPr>
            <p:nvPr/>
          </p:nvSpPr>
          <p:spPr bwMode="auto">
            <a:xfrm>
              <a:off x="1771" y="2431"/>
              <a:ext cx="969" cy="969"/>
            </a:xfrm>
            <a:prstGeom prst="ellipse">
              <a:avLst/>
            </a:prstGeom>
            <a:noFill/>
            <a:ln w="9525">
              <a:solidFill>
                <a:schemeClr val="tx1"/>
              </a:solidFill>
              <a:prstDash val="lgDash"/>
              <a:round/>
              <a:headEnd/>
              <a:tailEnd/>
            </a:ln>
            <a:effectLst/>
          </p:spPr>
          <p:txBody>
            <a:bodyPr wrap="none" anchor="ctr"/>
            <a:lstStyle/>
            <a:p>
              <a:pPr>
                <a:defRPr/>
              </a:pPr>
              <a:endParaRPr lang="en-US">
                <a:latin typeface="+mn-lt"/>
              </a:endParaRPr>
            </a:p>
          </p:txBody>
        </p:sp>
        <p:sp>
          <p:nvSpPr>
            <p:cNvPr id="1318939" name="Oval 27"/>
            <p:cNvSpPr>
              <a:spLocks noChangeArrowheads="1"/>
            </p:cNvSpPr>
            <p:nvPr/>
          </p:nvSpPr>
          <p:spPr bwMode="auto">
            <a:xfrm>
              <a:off x="2236" y="2895"/>
              <a:ext cx="56" cy="56"/>
            </a:xfrm>
            <a:prstGeom prst="ellipse">
              <a:avLst/>
            </a:prstGeom>
            <a:solidFill>
              <a:schemeClr val="tx1"/>
            </a:solidFill>
            <a:ln w="9525">
              <a:solidFill>
                <a:schemeClr val="tx1"/>
              </a:solidFill>
              <a:round/>
              <a:headEnd/>
              <a:tailEnd/>
            </a:ln>
            <a:effectLst/>
          </p:spPr>
          <p:txBody>
            <a:bodyPr wrap="none" anchor="ctr"/>
            <a:lstStyle/>
            <a:p>
              <a:pPr>
                <a:defRPr/>
              </a:pPr>
              <a:endParaRPr lang="en-US">
                <a:latin typeface="+mn-lt"/>
              </a:endParaRPr>
            </a:p>
          </p:txBody>
        </p:sp>
        <p:sp>
          <p:nvSpPr>
            <p:cNvPr id="1318940" name="Line 28"/>
            <p:cNvSpPr>
              <a:spLocks noChangeShapeType="1"/>
            </p:cNvSpPr>
            <p:nvPr/>
          </p:nvSpPr>
          <p:spPr bwMode="auto">
            <a:xfrm flipH="1" flipV="1">
              <a:off x="2123" y="2683"/>
              <a:ext cx="136"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1" name="Line 29"/>
            <p:cNvSpPr>
              <a:spLocks noChangeShapeType="1"/>
            </p:cNvSpPr>
            <p:nvPr/>
          </p:nvSpPr>
          <p:spPr bwMode="auto">
            <a:xfrm flipV="1">
              <a:off x="2259" y="2683"/>
              <a:ext cx="407"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2" name="Text Box 30"/>
            <p:cNvSpPr txBox="1">
              <a:spLocks noChangeArrowheads="1"/>
            </p:cNvSpPr>
            <p:nvPr/>
          </p:nvSpPr>
          <p:spPr bwMode="auto">
            <a:xfrm>
              <a:off x="1981" y="2680"/>
              <a:ext cx="293" cy="252"/>
            </a:xfrm>
            <a:prstGeom prst="rect">
              <a:avLst/>
            </a:prstGeom>
            <a:noFill/>
            <a:ln w="9525">
              <a:noFill/>
              <a:miter lim="800000"/>
              <a:headEnd/>
              <a:tailEnd/>
            </a:ln>
            <a:effectLst/>
          </p:spPr>
          <p:txBody>
            <a:bodyPr wrap="none">
              <a:spAutoFit/>
            </a:bodyPr>
            <a:lstStyle/>
            <a:p>
              <a:pPr>
                <a:defRPr/>
              </a:pPr>
              <a:r>
                <a:rPr lang="en-US" i="1" dirty="0">
                  <a:latin typeface="+mn-lt"/>
                </a:rPr>
                <a:t>R</a:t>
              </a:r>
              <a:r>
                <a:rPr lang="en-US" baseline="-25000" dirty="0">
                  <a:latin typeface="+mn-lt"/>
                </a:rPr>
                <a:t>1</a:t>
              </a:r>
              <a:endParaRPr lang="en-US" i="1" dirty="0">
                <a:latin typeface="+mn-lt"/>
              </a:endParaRPr>
            </a:p>
          </p:txBody>
        </p:sp>
        <p:sp>
          <p:nvSpPr>
            <p:cNvPr id="1318943" name="Text Box 31"/>
            <p:cNvSpPr txBox="1">
              <a:spLocks noChangeArrowheads="1"/>
            </p:cNvSpPr>
            <p:nvPr/>
          </p:nvSpPr>
          <p:spPr bwMode="auto">
            <a:xfrm>
              <a:off x="2383" y="2504"/>
              <a:ext cx="293" cy="252"/>
            </a:xfrm>
            <a:prstGeom prst="rect">
              <a:avLst/>
            </a:prstGeom>
            <a:noFill/>
            <a:ln w="9525">
              <a:noFill/>
              <a:miter lim="800000"/>
              <a:headEnd/>
              <a:tailEnd/>
            </a:ln>
            <a:effectLst/>
          </p:spPr>
          <p:txBody>
            <a:bodyPr wrap="none">
              <a:spAutoFit/>
            </a:bodyPr>
            <a:lstStyle/>
            <a:p>
              <a:pPr>
                <a:defRPr/>
              </a:pPr>
              <a:r>
                <a:rPr lang="en-US" i="1">
                  <a:latin typeface="+mn-lt"/>
                </a:rPr>
                <a:t>R</a:t>
              </a:r>
              <a:r>
                <a:rPr lang="en-US" baseline="-25000">
                  <a:latin typeface="+mn-lt"/>
                </a:rPr>
                <a:t>2</a:t>
              </a:r>
              <a:endParaRPr lang="en-US" i="1">
                <a:latin typeface="+mn-lt"/>
              </a:endParaRPr>
            </a:p>
          </p:txBody>
        </p:sp>
      </p:grpSp>
      <p:sp>
        <p:nvSpPr>
          <p:cNvPr id="1318945" name="Text Box 33"/>
          <p:cNvSpPr txBox="1">
            <a:spLocks noChangeArrowheads="1"/>
          </p:cNvSpPr>
          <p:nvPr/>
        </p:nvSpPr>
        <p:spPr bwMode="auto">
          <a:xfrm>
            <a:off x="7786688" y="2644775"/>
            <a:ext cx="355600" cy="400050"/>
          </a:xfrm>
          <a:prstGeom prst="rect">
            <a:avLst/>
          </a:prstGeom>
          <a:noFill/>
          <a:ln w="9525">
            <a:noFill/>
            <a:miter lim="800000"/>
            <a:headEnd/>
            <a:tailEnd/>
          </a:ln>
          <a:effectLst/>
        </p:spPr>
        <p:txBody>
          <a:bodyPr wrap="none">
            <a:spAutoFit/>
          </a:bodyPr>
          <a:lstStyle/>
          <a:p>
            <a:pPr>
              <a:defRPr/>
            </a:pPr>
            <a:r>
              <a:rPr lang="en-US" i="1" dirty="0">
                <a:latin typeface="+mn-lt"/>
              </a:rPr>
              <a:t>P</a:t>
            </a:r>
          </a:p>
        </p:txBody>
      </p:sp>
      <p:pic>
        <p:nvPicPr>
          <p:cNvPr id="25" name="Picture 2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69925" y="3629025"/>
            <a:ext cx="7750175" cy="3148013"/>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39" name="Text Box 26"/>
              <p:cNvSpPr txBox="1">
                <a:spLocks noChangeArrowheads="1"/>
              </p:cNvSpPr>
              <p:nvPr/>
            </p:nvSpPr>
            <p:spPr bwMode="auto">
              <a:xfrm>
                <a:off x="5367855" y="106814"/>
                <a:ext cx="3475590" cy="662746"/>
              </a:xfrm>
              <a:prstGeom prst="rect">
                <a:avLst/>
              </a:prstGeom>
              <a:noFill/>
              <a:ln w="9525">
                <a:noFill/>
                <a:miter lim="800000"/>
                <a:headEnd/>
                <a:tailEnd/>
              </a:ln>
              <a:effectLst/>
            </p:spPr>
            <p:txBody>
              <a:bodyPr wrap="square">
                <a:spAutoFit/>
              </a:bodyPr>
              <a:lstStyle/>
              <a:p>
                <a:pPr>
                  <a:defRPr/>
                </a:pPr>
                <a:r>
                  <a:rPr lang="en-US" sz="2400" dirty="0" smtClean="0">
                    <a:solidFill>
                      <a:srgbClr val="FF0000"/>
                    </a:solidFill>
                    <a:latin typeface="+mn-lt"/>
                    <a:sym typeface="Symbol" pitchFamily="18" charset="2"/>
                  </a:rPr>
                  <a:t>Note that </a:t>
                </a:r>
                <a14:m>
                  <m:oMath xmlns:m="http://schemas.openxmlformats.org/officeDocument/2006/math">
                    <m:r>
                      <a:rPr lang="en-US" sz="2400" i="1" dirty="0" smtClean="0">
                        <a:solidFill>
                          <a:srgbClr val="FF0000"/>
                        </a:solidFill>
                        <a:latin typeface="Cambria Math" panose="02040503050406030204" pitchFamily="18" charset="0"/>
                        <a:sym typeface="Symbol" pitchFamily="18" charset="2"/>
                      </a:rPr>
                      <m:t>𝐹</m:t>
                    </m:r>
                    <m:r>
                      <a:rPr lang="en-US" sz="2400" i="1" baseline="-25000" dirty="0">
                        <a:solidFill>
                          <a:srgbClr val="FF0000"/>
                        </a:solidFill>
                        <a:latin typeface="Cambria Math" panose="02040503050406030204" pitchFamily="18" charset="0"/>
                        <a:sym typeface="Symbol" pitchFamily="18" charset="2"/>
                      </a:rPr>
                      <m:t>𝐺</m:t>
                    </m:r>
                    <m:r>
                      <a:rPr lang="en-US" sz="2400" i="1" dirty="0">
                        <a:solidFill>
                          <a:srgbClr val="FF0000"/>
                        </a:solidFill>
                        <a:latin typeface="Cambria Math" panose="02040503050406030204" pitchFamily="18" charset="0"/>
                        <a:sym typeface="Symbol" pitchFamily="18" charset="2"/>
                      </a:rPr>
                      <m:t>=</m:t>
                    </m:r>
                    <m:f>
                      <m:fPr>
                        <m:ctrlPr>
                          <a:rPr lang="en-US" sz="2400" i="1" dirty="0">
                            <a:solidFill>
                              <a:srgbClr val="FF0000"/>
                            </a:solidFill>
                            <a:latin typeface="Cambria Math" panose="02040503050406030204" pitchFamily="18" charset="0"/>
                            <a:sym typeface="Symbol" pitchFamily="18" charset="2"/>
                          </a:rPr>
                        </m:ctrlPr>
                      </m:fPr>
                      <m:num>
                        <m:r>
                          <a:rPr lang="en-US" sz="2400" i="1" dirty="0">
                            <a:solidFill>
                              <a:srgbClr val="FF0000"/>
                            </a:solidFill>
                            <a:latin typeface="Cambria Math" panose="02040503050406030204" pitchFamily="18" charset="0"/>
                            <a:sym typeface="Symbol" pitchFamily="18" charset="2"/>
                          </a:rPr>
                          <m:t>𝐺</m:t>
                        </m:r>
                        <m:sSub>
                          <m:sSubPr>
                            <m:ctrlPr>
                              <a:rPr lang="en-US" sz="2400" b="0" i="1" dirty="0" smtClean="0">
                                <a:solidFill>
                                  <a:srgbClr val="FF0000"/>
                                </a:solidFill>
                                <a:latin typeface="Cambria Math" panose="02040503050406030204" pitchFamily="18" charset="0"/>
                                <a:sym typeface="Symbol" pitchFamily="18" charset="2"/>
                              </a:rPr>
                            </m:ctrlPr>
                          </m:sSubPr>
                          <m:e>
                            <m:r>
                              <a:rPr lang="en-US" sz="2400" i="1" dirty="0">
                                <a:solidFill>
                                  <a:srgbClr val="FF0000"/>
                                </a:solidFill>
                                <a:latin typeface="Cambria Math" panose="02040503050406030204" pitchFamily="18" charset="0"/>
                                <a:sym typeface="Symbol" pitchFamily="18" charset="2"/>
                              </a:rPr>
                              <m:t>𝑀</m:t>
                            </m:r>
                          </m:e>
                          <m:sub>
                            <m:r>
                              <a:rPr lang="en-US" sz="2400" b="0" i="1" dirty="0" smtClean="0">
                                <a:solidFill>
                                  <a:srgbClr val="FF0000"/>
                                </a:solidFill>
                                <a:latin typeface="Cambria Math" panose="02040503050406030204" pitchFamily="18" charset="0"/>
                                <a:sym typeface="Symbol" pitchFamily="18" charset="2"/>
                              </a:rPr>
                              <m:t>1</m:t>
                            </m:r>
                          </m:sub>
                        </m:sSub>
                        <m:sSub>
                          <m:sSubPr>
                            <m:ctrlPr>
                              <a:rPr lang="en-US" sz="2400" b="0" i="1" dirty="0" smtClean="0">
                                <a:solidFill>
                                  <a:srgbClr val="FF0000"/>
                                </a:solidFill>
                                <a:latin typeface="Cambria Math" panose="02040503050406030204" pitchFamily="18" charset="0"/>
                                <a:sym typeface="Symbol" pitchFamily="18" charset="2"/>
                              </a:rPr>
                            </m:ctrlPr>
                          </m:sSubPr>
                          <m:e>
                            <m:r>
                              <a:rPr lang="en-US" sz="2400" i="1" dirty="0">
                                <a:solidFill>
                                  <a:srgbClr val="FF0000"/>
                                </a:solidFill>
                                <a:latin typeface="Cambria Math" panose="02040503050406030204" pitchFamily="18" charset="0"/>
                                <a:sym typeface="Symbol" pitchFamily="18" charset="2"/>
                              </a:rPr>
                              <m:t>𝑀</m:t>
                            </m:r>
                          </m:e>
                          <m:sub>
                            <m:r>
                              <a:rPr lang="en-US" sz="2400" b="0" i="1" dirty="0" smtClean="0">
                                <a:solidFill>
                                  <a:srgbClr val="FF0000"/>
                                </a:solidFill>
                                <a:latin typeface="Cambria Math" panose="02040503050406030204" pitchFamily="18" charset="0"/>
                                <a:sym typeface="Symbol" pitchFamily="18" charset="2"/>
                              </a:rPr>
                              <m:t>2</m:t>
                            </m:r>
                          </m:sub>
                        </m:sSub>
                      </m:num>
                      <m:den>
                        <m:sSup>
                          <m:sSupPr>
                            <m:ctrlPr>
                              <a:rPr lang="en-US" sz="2400" b="0" i="1" dirty="0" smtClean="0">
                                <a:solidFill>
                                  <a:srgbClr val="FF0000"/>
                                </a:solidFill>
                                <a:latin typeface="Cambria Math" panose="02040503050406030204" pitchFamily="18" charset="0"/>
                                <a:sym typeface="Symbol" pitchFamily="18" charset="2"/>
                              </a:rPr>
                            </m:ctrlPr>
                          </m:sSupPr>
                          <m:e>
                            <m:d>
                              <m:dPr>
                                <m:ctrlPr>
                                  <a:rPr lang="en-US" sz="2400" b="0" i="1" dirty="0">
                                    <a:solidFill>
                                      <a:srgbClr val="FF0000"/>
                                    </a:solidFill>
                                    <a:latin typeface="Cambria Math" panose="02040503050406030204" pitchFamily="18" charset="0"/>
                                    <a:sym typeface="Symbol" pitchFamily="18" charset="2"/>
                                  </a:rPr>
                                </m:ctrlPr>
                              </m:dPr>
                              <m:e>
                                <m:sSub>
                                  <m:sSubPr>
                                    <m:ctrlPr>
                                      <a:rPr lang="en-US" sz="2400" b="0" i="1" dirty="0" smtClean="0">
                                        <a:solidFill>
                                          <a:srgbClr val="FF0000"/>
                                        </a:solidFill>
                                        <a:latin typeface="Cambria Math" panose="02040503050406030204" pitchFamily="18" charset="0"/>
                                        <a:sym typeface="Symbol" pitchFamily="18" charset="2"/>
                                      </a:rPr>
                                    </m:ctrlPr>
                                  </m:sSubPr>
                                  <m:e>
                                    <m:r>
                                      <a:rPr lang="en-US" sz="2400" i="1" dirty="0">
                                        <a:solidFill>
                                          <a:srgbClr val="FF0000"/>
                                        </a:solidFill>
                                        <a:latin typeface="Cambria Math" panose="02040503050406030204" pitchFamily="18" charset="0"/>
                                        <a:sym typeface="Symbol" pitchFamily="18" charset="2"/>
                                      </a:rPr>
                                      <m:t>𝑅</m:t>
                                    </m:r>
                                  </m:e>
                                  <m:sub>
                                    <m:r>
                                      <a:rPr lang="en-US" sz="2400" b="0" i="1" dirty="0" smtClean="0">
                                        <a:solidFill>
                                          <a:srgbClr val="FF0000"/>
                                        </a:solidFill>
                                        <a:latin typeface="Cambria Math" panose="02040503050406030204" pitchFamily="18" charset="0"/>
                                        <a:sym typeface="Symbol" pitchFamily="18" charset="2"/>
                                      </a:rPr>
                                      <m:t>1</m:t>
                                    </m:r>
                                  </m:sub>
                                </m:sSub>
                                <m:r>
                                  <a:rPr lang="en-US" sz="2400" i="1" dirty="0">
                                    <a:solidFill>
                                      <a:srgbClr val="FF0000"/>
                                    </a:solidFill>
                                    <a:latin typeface="Cambria Math" panose="02040503050406030204" pitchFamily="18" charset="0"/>
                                    <a:sym typeface="Symbol" pitchFamily="18" charset="2"/>
                                  </a:rPr>
                                  <m:t>+</m:t>
                                </m:r>
                                <m:sSub>
                                  <m:sSubPr>
                                    <m:ctrlPr>
                                      <a:rPr lang="en-US" sz="2400" b="0" i="1" dirty="0" smtClean="0">
                                        <a:solidFill>
                                          <a:srgbClr val="FF0000"/>
                                        </a:solidFill>
                                        <a:latin typeface="Cambria Math" panose="02040503050406030204" pitchFamily="18" charset="0"/>
                                        <a:sym typeface="Symbol" pitchFamily="18" charset="2"/>
                                      </a:rPr>
                                    </m:ctrlPr>
                                  </m:sSubPr>
                                  <m:e>
                                    <m:r>
                                      <a:rPr lang="en-US" sz="2400" i="1" dirty="0">
                                        <a:solidFill>
                                          <a:srgbClr val="FF0000"/>
                                        </a:solidFill>
                                        <a:latin typeface="Cambria Math" panose="02040503050406030204" pitchFamily="18" charset="0"/>
                                        <a:sym typeface="Symbol" pitchFamily="18" charset="2"/>
                                      </a:rPr>
                                      <m:t>𝑅</m:t>
                                    </m:r>
                                  </m:e>
                                  <m:sub>
                                    <m:r>
                                      <a:rPr lang="en-US" sz="2400" b="0" i="1" dirty="0" smtClean="0">
                                        <a:solidFill>
                                          <a:srgbClr val="FF0000"/>
                                        </a:solidFill>
                                        <a:latin typeface="Cambria Math" panose="02040503050406030204" pitchFamily="18" charset="0"/>
                                        <a:sym typeface="Symbol" pitchFamily="18" charset="2"/>
                                      </a:rPr>
                                      <m:t>2</m:t>
                                    </m:r>
                                  </m:sub>
                                </m:sSub>
                              </m:e>
                            </m:d>
                          </m:e>
                          <m:sup>
                            <m:r>
                              <a:rPr lang="en-US" sz="2400" b="0" i="1" dirty="0" smtClean="0">
                                <a:solidFill>
                                  <a:srgbClr val="FF0000"/>
                                </a:solidFill>
                                <a:latin typeface="Cambria Math" panose="02040503050406030204" pitchFamily="18" charset="0"/>
                                <a:sym typeface="Symbol" pitchFamily="18" charset="2"/>
                              </a:rPr>
                              <m:t>2</m:t>
                            </m:r>
                          </m:sup>
                        </m:sSup>
                      </m:den>
                    </m:f>
                  </m:oMath>
                </a14:m>
                <a:r>
                  <a:rPr lang="en-US" sz="2400" dirty="0">
                    <a:solidFill>
                      <a:srgbClr val="FF0000"/>
                    </a:solidFill>
                    <a:latin typeface="+mn-lt"/>
                    <a:sym typeface="Symbol" pitchFamily="18" charset="2"/>
                  </a:rPr>
                  <a:t>.</a:t>
                </a:r>
                <a:endParaRPr lang="en-US" sz="2400" baseline="30000" dirty="0">
                  <a:solidFill>
                    <a:srgbClr val="FF0000"/>
                  </a:solidFill>
                  <a:latin typeface="+mn-lt"/>
                  <a:sym typeface="Symbol" pitchFamily="18" charset="2"/>
                </a:endParaRPr>
              </a:p>
            </p:txBody>
          </p:sp>
        </mc:Choice>
        <mc:Fallback xmlns="">
          <p:sp>
            <p:nvSpPr>
              <p:cNvPr id="39" name="Text Box 26"/>
              <p:cNvSpPr txBox="1">
                <a:spLocks noRot="1" noChangeAspect="1" noMove="1" noResize="1" noEditPoints="1" noAdjustHandles="1" noChangeArrowheads="1" noChangeShapeType="1" noTextEdit="1"/>
              </p:cNvSpPr>
              <p:nvPr/>
            </p:nvSpPr>
            <p:spPr bwMode="auto">
              <a:xfrm>
                <a:off x="5367855" y="106814"/>
                <a:ext cx="3475590" cy="662746"/>
              </a:xfrm>
              <a:prstGeom prst="rect">
                <a:avLst/>
              </a:prstGeom>
              <a:blipFill>
                <a:blip r:embed="rId11"/>
                <a:stretch>
                  <a:fillRect l="-2807" r="-1754" b="-1852"/>
                </a:stretch>
              </a:blipFill>
              <a:ln w="9525">
                <a:noFill/>
                <a:miter lim="800000"/>
                <a:headEnd/>
                <a:tailEnd/>
              </a:ln>
              <a:effec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iterate type="lt">
                                    <p:tmPct val="10000"/>
                                  </p:iterate>
                                  <p:childTnLst>
                                    <p:set>
                                      <p:cBhvr>
                                        <p:cTn id="16" dur="1" fill="hold">
                                          <p:stCondLst>
                                            <p:cond delay="0"/>
                                          </p:stCondLst>
                                        </p:cTn>
                                        <p:tgtEl>
                                          <p:spTgt spid="39">
                                            <p:txEl>
                                              <p:pRg st="0" end="0"/>
                                            </p:txEl>
                                          </p:spTgt>
                                        </p:tgtEl>
                                        <p:attrNameLst>
                                          <p:attrName>style.visibility</p:attrName>
                                        </p:attrNameLst>
                                      </p:cBhvr>
                                      <p:to>
                                        <p:strVal val="visible"/>
                                      </p:to>
                                    </p:set>
                                    <p:anim calcmode="lin" valueType="num">
                                      <p:cBhvr additive="base">
                                        <p:cTn id="1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1401763"/>
            <a:ext cx="7772400" cy="441325"/>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force</a:t>
            </a:r>
          </a:p>
        </p:txBody>
      </p:sp>
      <p:sp>
        <p:nvSpPr>
          <p:cNvPr id="4813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8132" name="Rectangle 4"/>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48133" name="Picture 1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5325" y="1808163"/>
            <a:ext cx="5981700" cy="1843087"/>
          </a:xfrm>
          <a:prstGeom prst="rect">
            <a:avLst/>
          </a:prstGeom>
          <a:noFill/>
          <a:ln w="9525">
            <a:noFill/>
            <a:miter lim="800000"/>
            <a:headEnd/>
            <a:tailEnd/>
          </a:ln>
        </p:spPr>
      </p:pic>
      <p:grpSp>
        <p:nvGrpSpPr>
          <p:cNvPr id="2" name="Group 22"/>
          <p:cNvGrpSpPr>
            <a:grpSpLocks/>
          </p:cNvGrpSpPr>
          <p:nvPr/>
        </p:nvGrpSpPr>
        <p:grpSpPr bwMode="auto">
          <a:xfrm>
            <a:off x="6832600" y="2422525"/>
            <a:ext cx="2087563" cy="481013"/>
            <a:chOff x="1599" y="2774"/>
            <a:chExt cx="1315" cy="303"/>
          </a:xfrm>
        </p:grpSpPr>
        <p:sp>
          <p:nvSpPr>
            <p:cNvPr id="1318933" name="Rectangle 21"/>
            <p:cNvSpPr>
              <a:spLocks noChangeArrowheads="1"/>
            </p:cNvSpPr>
            <p:nvPr/>
          </p:nvSpPr>
          <p:spPr bwMode="auto">
            <a:xfrm>
              <a:off x="1599" y="2774"/>
              <a:ext cx="1311" cy="303"/>
            </a:xfrm>
            <a:prstGeom prst="rect">
              <a:avLst/>
            </a:prstGeom>
            <a:noFill/>
            <a:ln w="9525">
              <a:noFill/>
              <a:miter lim="800000"/>
              <a:headEnd/>
              <a:tailEnd/>
            </a:ln>
            <a:effectLst/>
          </p:spPr>
          <p:txBody>
            <a:bodyPr wrap="none" anchor="ctr"/>
            <a:lstStyle/>
            <a:p>
              <a:pPr>
                <a:defRPr/>
              </a:pPr>
              <a:endParaRPr lang="en-US">
                <a:latin typeface="+mn-lt"/>
              </a:endParaRPr>
            </a:p>
          </p:txBody>
        </p:sp>
        <p:sp>
          <p:nvSpPr>
            <p:cNvPr id="1318931" name="Oval 19"/>
            <p:cNvSpPr>
              <a:spLocks noChangeArrowheads="1"/>
            </p:cNvSpPr>
            <p:nvPr/>
          </p:nvSpPr>
          <p:spPr bwMode="auto">
            <a:xfrm>
              <a:off x="2624" y="2813"/>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2" name="Text Box 20"/>
            <p:cNvSpPr txBox="1">
              <a:spLocks noChangeArrowheads="1"/>
            </p:cNvSpPr>
            <p:nvPr/>
          </p:nvSpPr>
          <p:spPr bwMode="auto">
            <a:xfrm>
              <a:off x="2604" y="2786"/>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2</a:t>
              </a:r>
              <a:endParaRPr lang="en-US">
                <a:latin typeface="+mn-lt"/>
              </a:endParaRPr>
            </a:p>
          </p:txBody>
        </p:sp>
        <p:sp>
          <p:nvSpPr>
            <p:cNvPr id="1318929" name="Oval 17"/>
            <p:cNvSpPr>
              <a:spLocks noChangeArrowheads="1"/>
            </p:cNvSpPr>
            <p:nvPr/>
          </p:nvSpPr>
          <p:spPr bwMode="auto">
            <a:xfrm>
              <a:off x="1875" y="2812"/>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0" name="Text Box 18"/>
            <p:cNvSpPr txBox="1">
              <a:spLocks noChangeArrowheads="1"/>
            </p:cNvSpPr>
            <p:nvPr/>
          </p:nvSpPr>
          <p:spPr bwMode="auto">
            <a:xfrm>
              <a:off x="1855" y="2785"/>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1</a:t>
              </a:r>
              <a:endParaRPr lang="en-US">
                <a:latin typeface="+mn-lt"/>
              </a:endParaRPr>
            </a:p>
          </p:txBody>
        </p:sp>
      </p:grpSp>
      <p:grpSp>
        <p:nvGrpSpPr>
          <p:cNvPr id="48135" name="Group 32"/>
          <p:cNvGrpSpPr>
            <a:grpSpLocks/>
          </p:cNvGrpSpPr>
          <p:nvPr/>
        </p:nvGrpSpPr>
        <p:grpSpPr bwMode="auto">
          <a:xfrm>
            <a:off x="6832600" y="1773238"/>
            <a:ext cx="2081213" cy="1743075"/>
            <a:chOff x="1599" y="2365"/>
            <a:chExt cx="1311" cy="1098"/>
          </a:xfrm>
        </p:grpSpPr>
        <p:sp>
          <p:nvSpPr>
            <p:cNvPr id="1318935" name="Line 23"/>
            <p:cNvSpPr>
              <a:spLocks noChangeShapeType="1"/>
            </p:cNvSpPr>
            <p:nvPr/>
          </p:nvSpPr>
          <p:spPr bwMode="auto">
            <a:xfrm>
              <a:off x="2259" y="2365"/>
              <a:ext cx="0" cy="1098"/>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6" name="Line 24"/>
            <p:cNvSpPr>
              <a:spLocks noChangeShapeType="1"/>
            </p:cNvSpPr>
            <p:nvPr/>
          </p:nvSpPr>
          <p:spPr bwMode="auto">
            <a:xfrm>
              <a:off x="1599" y="2925"/>
              <a:ext cx="1311" cy="0"/>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7" name="Oval 25"/>
            <p:cNvSpPr>
              <a:spLocks noChangeArrowheads="1"/>
            </p:cNvSpPr>
            <p:nvPr/>
          </p:nvSpPr>
          <p:spPr bwMode="auto">
            <a:xfrm>
              <a:off x="1992" y="2646"/>
              <a:ext cx="537" cy="537"/>
            </a:xfrm>
            <a:prstGeom prst="ellipse">
              <a:avLst/>
            </a:prstGeom>
            <a:noFill/>
            <a:ln w="9525">
              <a:solidFill>
                <a:schemeClr val="tx1"/>
              </a:solidFill>
              <a:prstDash val="dash"/>
              <a:round/>
              <a:headEnd/>
              <a:tailEnd/>
            </a:ln>
            <a:effectLst/>
          </p:spPr>
          <p:txBody>
            <a:bodyPr wrap="none" anchor="ctr"/>
            <a:lstStyle/>
            <a:p>
              <a:pPr>
                <a:defRPr/>
              </a:pPr>
              <a:endParaRPr lang="en-US">
                <a:latin typeface="+mn-lt"/>
              </a:endParaRPr>
            </a:p>
          </p:txBody>
        </p:sp>
        <p:sp>
          <p:nvSpPr>
            <p:cNvPr id="1318938" name="Oval 26"/>
            <p:cNvSpPr>
              <a:spLocks noChangeArrowheads="1"/>
            </p:cNvSpPr>
            <p:nvPr/>
          </p:nvSpPr>
          <p:spPr bwMode="auto">
            <a:xfrm>
              <a:off x="1771" y="2431"/>
              <a:ext cx="969" cy="969"/>
            </a:xfrm>
            <a:prstGeom prst="ellipse">
              <a:avLst/>
            </a:prstGeom>
            <a:noFill/>
            <a:ln w="9525">
              <a:solidFill>
                <a:schemeClr val="tx1"/>
              </a:solidFill>
              <a:prstDash val="lgDash"/>
              <a:round/>
              <a:headEnd/>
              <a:tailEnd/>
            </a:ln>
            <a:effectLst/>
          </p:spPr>
          <p:txBody>
            <a:bodyPr wrap="none" anchor="ctr"/>
            <a:lstStyle/>
            <a:p>
              <a:pPr>
                <a:defRPr/>
              </a:pPr>
              <a:endParaRPr lang="en-US">
                <a:latin typeface="+mn-lt"/>
              </a:endParaRPr>
            </a:p>
          </p:txBody>
        </p:sp>
        <p:sp>
          <p:nvSpPr>
            <p:cNvPr id="1318939" name="Oval 27"/>
            <p:cNvSpPr>
              <a:spLocks noChangeArrowheads="1"/>
            </p:cNvSpPr>
            <p:nvPr/>
          </p:nvSpPr>
          <p:spPr bwMode="auto">
            <a:xfrm>
              <a:off x="2236" y="2895"/>
              <a:ext cx="56" cy="56"/>
            </a:xfrm>
            <a:prstGeom prst="ellipse">
              <a:avLst/>
            </a:prstGeom>
            <a:solidFill>
              <a:schemeClr val="tx1"/>
            </a:solidFill>
            <a:ln w="9525">
              <a:solidFill>
                <a:schemeClr val="tx1"/>
              </a:solidFill>
              <a:round/>
              <a:headEnd/>
              <a:tailEnd/>
            </a:ln>
            <a:effectLst/>
          </p:spPr>
          <p:txBody>
            <a:bodyPr wrap="none" anchor="ctr"/>
            <a:lstStyle/>
            <a:p>
              <a:pPr>
                <a:defRPr/>
              </a:pPr>
              <a:endParaRPr lang="en-US">
                <a:latin typeface="+mn-lt"/>
              </a:endParaRPr>
            </a:p>
          </p:txBody>
        </p:sp>
        <p:sp>
          <p:nvSpPr>
            <p:cNvPr id="1318940" name="Line 28"/>
            <p:cNvSpPr>
              <a:spLocks noChangeShapeType="1"/>
            </p:cNvSpPr>
            <p:nvPr/>
          </p:nvSpPr>
          <p:spPr bwMode="auto">
            <a:xfrm flipH="1" flipV="1">
              <a:off x="2123" y="2683"/>
              <a:ext cx="136"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1" name="Line 29"/>
            <p:cNvSpPr>
              <a:spLocks noChangeShapeType="1"/>
            </p:cNvSpPr>
            <p:nvPr/>
          </p:nvSpPr>
          <p:spPr bwMode="auto">
            <a:xfrm flipV="1">
              <a:off x="2259" y="2683"/>
              <a:ext cx="407"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2" name="Text Box 30"/>
            <p:cNvSpPr txBox="1">
              <a:spLocks noChangeArrowheads="1"/>
            </p:cNvSpPr>
            <p:nvPr/>
          </p:nvSpPr>
          <p:spPr bwMode="auto">
            <a:xfrm>
              <a:off x="1981" y="2680"/>
              <a:ext cx="293" cy="252"/>
            </a:xfrm>
            <a:prstGeom prst="rect">
              <a:avLst/>
            </a:prstGeom>
            <a:noFill/>
            <a:ln w="9525">
              <a:noFill/>
              <a:miter lim="800000"/>
              <a:headEnd/>
              <a:tailEnd/>
            </a:ln>
            <a:effectLst/>
          </p:spPr>
          <p:txBody>
            <a:bodyPr wrap="none">
              <a:spAutoFit/>
            </a:bodyPr>
            <a:lstStyle/>
            <a:p>
              <a:pPr>
                <a:defRPr/>
              </a:pPr>
              <a:r>
                <a:rPr lang="en-US" i="1" dirty="0">
                  <a:latin typeface="+mn-lt"/>
                </a:rPr>
                <a:t>R</a:t>
              </a:r>
              <a:r>
                <a:rPr lang="en-US" baseline="-25000" dirty="0">
                  <a:latin typeface="+mn-lt"/>
                </a:rPr>
                <a:t>1</a:t>
              </a:r>
              <a:endParaRPr lang="en-US" i="1" dirty="0">
                <a:latin typeface="+mn-lt"/>
              </a:endParaRPr>
            </a:p>
          </p:txBody>
        </p:sp>
        <p:sp>
          <p:nvSpPr>
            <p:cNvPr id="1318943" name="Text Box 31"/>
            <p:cNvSpPr txBox="1">
              <a:spLocks noChangeArrowheads="1"/>
            </p:cNvSpPr>
            <p:nvPr/>
          </p:nvSpPr>
          <p:spPr bwMode="auto">
            <a:xfrm>
              <a:off x="2383" y="2504"/>
              <a:ext cx="293" cy="252"/>
            </a:xfrm>
            <a:prstGeom prst="rect">
              <a:avLst/>
            </a:prstGeom>
            <a:noFill/>
            <a:ln w="9525">
              <a:noFill/>
              <a:miter lim="800000"/>
              <a:headEnd/>
              <a:tailEnd/>
            </a:ln>
            <a:effectLst/>
          </p:spPr>
          <p:txBody>
            <a:bodyPr wrap="none">
              <a:spAutoFit/>
            </a:bodyPr>
            <a:lstStyle/>
            <a:p>
              <a:pPr>
                <a:defRPr/>
              </a:pPr>
              <a:r>
                <a:rPr lang="en-US" i="1">
                  <a:latin typeface="+mn-lt"/>
                </a:rPr>
                <a:t>R</a:t>
              </a:r>
              <a:r>
                <a:rPr lang="en-US" baseline="-25000">
                  <a:latin typeface="+mn-lt"/>
                </a:rPr>
                <a:t>2</a:t>
              </a:r>
              <a:endParaRPr lang="en-US" i="1">
                <a:latin typeface="+mn-lt"/>
              </a:endParaRPr>
            </a:p>
          </p:txBody>
        </p:sp>
      </p:grpSp>
      <p:sp>
        <p:nvSpPr>
          <p:cNvPr id="1318945" name="Text Box 33"/>
          <p:cNvSpPr txBox="1">
            <a:spLocks noChangeArrowheads="1"/>
          </p:cNvSpPr>
          <p:nvPr/>
        </p:nvSpPr>
        <p:spPr bwMode="auto">
          <a:xfrm>
            <a:off x="7786688" y="2644775"/>
            <a:ext cx="355600" cy="400050"/>
          </a:xfrm>
          <a:prstGeom prst="rect">
            <a:avLst/>
          </a:prstGeom>
          <a:noFill/>
          <a:ln w="9525">
            <a:noFill/>
            <a:miter lim="800000"/>
            <a:headEnd/>
            <a:tailEnd/>
          </a:ln>
          <a:effectLst/>
        </p:spPr>
        <p:txBody>
          <a:bodyPr wrap="none">
            <a:spAutoFit/>
          </a:bodyPr>
          <a:lstStyle/>
          <a:p>
            <a:pPr>
              <a:defRPr/>
            </a:pPr>
            <a:r>
              <a:rPr lang="en-US" i="1" dirty="0">
                <a:latin typeface="+mn-lt"/>
              </a:rPr>
              <a:t>P</a:t>
            </a:r>
          </a:p>
        </p:txBody>
      </p:sp>
      <p:pic>
        <p:nvPicPr>
          <p:cNvPr id="25" name="Picture 2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9925" y="3629025"/>
            <a:ext cx="7750175" cy="3148013"/>
          </a:xfrm>
          <a:prstGeom prst="rect">
            <a:avLst/>
          </a:prstGeom>
          <a:noFill/>
          <a:ln w="9525">
            <a:noFill/>
            <a:miter lim="800000"/>
            <a:headEnd/>
            <a:tailEnd/>
          </a:ln>
        </p:spPr>
      </p:pic>
    </p:spTree>
    <p:extLst>
      <p:ext uri="{BB962C8B-B14F-4D97-AF65-F5344CB8AC3E}">
        <p14:creationId xmlns:p14="http://schemas.microsoft.com/office/powerpoint/2010/main" val="148743226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1401763"/>
            <a:ext cx="7772400" cy="441325"/>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force</a:t>
            </a:r>
          </a:p>
        </p:txBody>
      </p:sp>
      <p:sp>
        <p:nvSpPr>
          <p:cNvPr id="4915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9156" name="Rectangle 4"/>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49157" name="Picture 1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5325" y="1808163"/>
            <a:ext cx="5981700" cy="1843087"/>
          </a:xfrm>
          <a:prstGeom prst="rect">
            <a:avLst/>
          </a:prstGeom>
          <a:noFill/>
          <a:ln w="9525">
            <a:noFill/>
            <a:miter lim="800000"/>
            <a:headEnd/>
            <a:tailEnd/>
          </a:ln>
        </p:spPr>
      </p:pic>
      <p:grpSp>
        <p:nvGrpSpPr>
          <p:cNvPr id="2" name="Group 22"/>
          <p:cNvGrpSpPr>
            <a:grpSpLocks/>
          </p:cNvGrpSpPr>
          <p:nvPr/>
        </p:nvGrpSpPr>
        <p:grpSpPr bwMode="auto">
          <a:xfrm>
            <a:off x="6832600" y="2422525"/>
            <a:ext cx="2087563" cy="481013"/>
            <a:chOff x="1599" y="2774"/>
            <a:chExt cx="1315" cy="303"/>
          </a:xfrm>
        </p:grpSpPr>
        <p:sp>
          <p:nvSpPr>
            <p:cNvPr id="1318933" name="Rectangle 21"/>
            <p:cNvSpPr>
              <a:spLocks noChangeArrowheads="1"/>
            </p:cNvSpPr>
            <p:nvPr/>
          </p:nvSpPr>
          <p:spPr bwMode="auto">
            <a:xfrm>
              <a:off x="1599" y="2774"/>
              <a:ext cx="1311" cy="303"/>
            </a:xfrm>
            <a:prstGeom prst="rect">
              <a:avLst/>
            </a:prstGeom>
            <a:noFill/>
            <a:ln w="9525">
              <a:noFill/>
              <a:miter lim="800000"/>
              <a:headEnd/>
              <a:tailEnd/>
            </a:ln>
            <a:effectLst/>
          </p:spPr>
          <p:txBody>
            <a:bodyPr wrap="none" anchor="ctr"/>
            <a:lstStyle/>
            <a:p>
              <a:pPr>
                <a:defRPr/>
              </a:pPr>
              <a:endParaRPr lang="en-US">
                <a:latin typeface="+mn-lt"/>
              </a:endParaRPr>
            </a:p>
          </p:txBody>
        </p:sp>
        <p:sp>
          <p:nvSpPr>
            <p:cNvPr id="1318931" name="Oval 19"/>
            <p:cNvSpPr>
              <a:spLocks noChangeArrowheads="1"/>
            </p:cNvSpPr>
            <p:nvPr/>
          </p:nvSpPr>
          <p:spPr bwMode="auto">
            <a:xfrm>
              <a:off x="2624" y="2813"/>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2" name="Text Box 20"/>
            <p:cNvSpPr txBox="1">
              <a:spLocks noChangeArrowheads="1"/>
            </p:cNvSpPr>
            <p:nvPr/>
          </p:nvSpPr>
          <p:spPr bwMode="auto">
            <a:xfrm>
              <a:off x="2604" y="2786"/>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2</a:t>
              </a:r>
              <a:endParaRPr lang="en-US">
                <a:latin typeface="+mn-lt"/>
              </a:endParaRPr>
            </a:p>
          </p:txBody>
        </p:sp>
        <p:sp>
          <p:nvSpPr>
            <p:cNvPr id="1318929" name="Oval 17"/>
            <p:cNvSpPr>
              <a:spLocks noChangeArrowheads="1"/>
            </p:cNvSpPr>
            <p:nvPr/>
          </p:nvSpPr>
          <p:spPr bwMode="auto">
            <a:xfrm>
              <a:off x="1875" y="2812"/>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0" name="Text Box 18"/>
            <p:cNvSpPr txBox="1">
              <a:spLocks noChangeArrowheads="1"/>
            </p:cNvSpPr>
            <p:nvPr/>
          </p:nvSpPr>
          <p:spPr bwMode="auto">
            <a:xfrm>
              <a:off x="1855" y="2785"/>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1</a:t>
              </a:r>
              <a:endParaRPr lang="en-US">
                <a:latin typeface="+mn-lt"/>
              </a:endParaRPr>
            </a:p>
          </p:txBody>
        </p:sp>
      </p:grpSp>
      <p:grpSp>
        <p:nvGrpSpPr>
          <p:cNvPr id="49159" name="Group 32"/>
          <p:cNvGrpSpPr>
            <a:grpSpLocks/>
          </p:cNvGrpSpPr>
          <p:nvPr/>
        </p:nvGrpSpPr>
        <p:grpSpPr bwMode="auto">
          <a:xfrm>
            <a:off x="6832600" y="1773238"/>
            <a:ext cx="2081213" cy="1743075"/>
            <a:chOff x="1599" y="2365"/>
            <a:chExt cx="1311" cy="1098"/>
          </a:xfrm>
        </p:grpSpPr>
        <p:sp>
          <p:nvSpPr>
            <p:cNvPr id="1318935" name="Line 23"/>
            <p:cNvSpPr>
              <a:spLocks noChangeShapeType="1"/>
            </p:cNvSpPr>
            <p:nvPr/>
          </p:nvSpPr>
          <p:spPr bwMode="auto">
            <a:xfrm>
              <a:off x="2259" y="2365"/>
              <a:ext cx="0" cy="1098"/>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6" name="Line 24"/>
            <p:cNvSpPr>
              <a:spLocks noChangeShapeType="1"/>
            </p:cNvSpPr>
            <p:nvPr/>
          </p:nvSpPr>
          <p:spPr bwMode="auto">
            <a:xfrm>
              <a:off x="1599" y="2925"/>
              <a:ext cx="1311" cy="0"/>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7" name="Oval 25"/>
            <p:cNvSpPr>
              <a:spLocks noChangeArrowheads="1"/>
            </p:cNvSpPr>
            <p:nvPr/>
          </p:nvSpPr>
          <p:spPr bwMode="auto">
            <a:xfrm>
              <a:off x="1992" y="2646"/>
              <a:ext cx="537" cy="537"/>
            </a:xfrm>
            <a:prstGeom prst="ellipse">
              <a:avLst/>
            </a:prstGeom>
            <a:noFill/>
            <a:ln w="9525">
              <a:solidFill>
                <a:schemeClr val="tx1"/>
              </a:solidFill>
              <a:prstDash val="dash"/>
              <a:round/>
              <a:headEnd/>
              <a:tailEnd/>
            </a:ln>
            <a:effectLst/>
          </p:spPr>
          <p:txBody>
            <a:bodyPr wrap="none" anchor="ctr"/>
            <a:lstStyle/>
            <a:p>
              <a:pPr>
                <a:defRPr/>
              </a:pPr>
              <a:endParaRPr lang="en-US">
                <a:latin typeface="+mn-lt"/>
              </a:endParaRPr>
            </a:p>
          </p:txBody>
        </p:sp>
        <p:sp>
          <p:nvSpPr>
            <p:cNvPr id="1318938" name="Oval 26"/>
            <p:cNvSpPr>
              <a:spLocks noChangeArrowheads="1"/>
            </p:cNvSpPr>
            <p:nvPr/>
          </p:nvSpPr>
          <p:spPr bwMode="auto">
            <a:xfrm>
              <a:off x="1771" y="2431"/>
              <a:ext cx="969" cy="969"/>
            </a:xfrm>
            <a:prstGeom prst="ellipse">
              <a:avLst/>
            </a:prstGeom>
            <a:noFill/>
            <a:ln w="9525">
              <a:solidFill>
                <a:schemeClr val="tx1"/>
              </a:solidFill>
              <a:prstDash val="lgDash"/>
              <a:round/>
              <a:headEnd/>
              <a:tailEnd/>
            </a:ln>
            <a:effectLst/>
          </p:spPr>
          <p:txBody>
            <a:bodyPr wrap="none" anchor="ctr"/>
            <a:lstStyle/>
            <a:p>
              <a:pPr>
                <a:defRPr/>
              </a:pPr>
              <a:endParaRPr lang="en-US">
                <a:latin typeface="+mn-lt"/>
              </a:endParaRPr>
            </a:p>
          </p:txBody>
        </p:sp>
        <p:sp>
          <p:nvSpPr>
            <p:cNvPr id="1318939" name="Oval 27"/>
            <p:cNvSpPr>
              <a:spLocks noChangeArrowheads="1"/>
            </p:cNvSpPr>
            <p:nvPr/>
          </p:nvSpPr>
          <p:spPr bwMode="auto">
            <a:xfrm>
              <a:off x="2236" y="2895"/>
              <a:ext cx="56" cy="56"/>
            </a:xfrm>
            <a:prstGeom prst="ellipse">
              <a:avLst/>
            </a:prstGeom>
            <a:solidFill>
              <a:schemeClr val="tx1"/>
            </a:solidFill>
            <a:ln w="9525">
              <a:solidFill>
                <a:schemeClr val="tx1"/>
              </a:solidFill>
              <a:round/>
              <a:headEnd/>
              <a:tailEnd/>
            </a:ln>
            <a:effectLst/>
          </p:spPr>
          <p:txBody>
            <a:bodyPr wrap="none" anchor="ctr"/>
            <a:lstStyle/>
            <a:p>
              <a:pPr>
                <a:defRPr/>
              </a:pPr>
              <a:endParaRPr lang="en-US">
                <a:latin typeface="+mn-lt"/>
              </a:endParaRPr>
            </a:p>
          </p:txBody>
        </p:sp>
        <p:sp>
          <p:nvSpPr>
            <p:cNvPr id="1318940" name="Line 28"/>
            <p:cNvSpPr>
              <a:spLocks noChangeShapeType="1"/>
            </p:cNvSpPr>
            <p:nvPr/>
          </p:nvSpPr>
          <p:spPr bwMode="auto">
            <a:xfrm flipH="1" flipV="1">
              <a:off x="2123" y="2683"/>
              <a:ext cx="136"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1" name="Line 29"/>
            <p:cNvSpPr>
              <a:spLocks noChangeShapeType="1"/>
            </p:cNvSpPr>
            <p:nvPr/>
          </p:nvSpPr>
          <p:spPr bwMode="auto">
            <a:xfrm flipV="1">
              <a:off x="2259" y="2683"/>
              <a:ext cx="407"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2" name="Text Box 30"/>
            <p:cNvSpPr txBox="1">
              <a:spLocks noChangeArrowheads="1"/>
            </p:cNvSpPr>
            <p:nvPr/>
          </p:nvSpPr>
          <p:spPr bwMode="auto">
            <a:xfrm>
              <a:off x="1981" y="2680"/>
              <a:ext cx="293" cy="252"/>
            </a:xfrm>
            <a:prstGeom prst="rect">
              <a:avLst/>
            </a:prstGeom>
            <a:noFill/>
            <a:ln w="9525">
              <a:noFill/>
              <a:miter lim="800000"/>
              <a:headEnd/>
              <a:tailEnd/>
            </a:ln>
            <a:effectLst/>
          </p:spPr>
          <p:txBody>
            <a:bodyPr wrap="none">
              <a:spAutoFit/>
            </a:bodyPr>
            <a:lstStyle/>
            <a:p>
              <a:pPr>
                <a:defRPr/>
              </a:pPr>
              <a:r>
                <a:rPr lang="en-US" i="1" dirty="0">
                  <a:latin typeface="+mn-lt"/>
                </a:rPr>
                <a:t>R</a:t>
              </a:r>
              <a:r>
                <a:rPr lang="en-US" baseline="-25000" dirty="0">
                  <a:latin typeface="+mn-lt"/>
                </a:rPr>
                <a:t>1</a:t>
              </a:r>
              <a:endParaRPr lang="en-US" i="1" dirty="0">
                <a:latin typeface="+mn-lt"/>
              </a:endParaRPr>
            </a:p>
          </p:txBody>
        </p:sp>
        <p:sp>
          <p:nvSpPr>
            <p:cNvPr id="1318943" name="Text Box 31"/>
            <p:cNvSpPr txBox="1">
              <a:spLocks noChangeArrowheads="1"/>
            </p:cNvSpPr>
            <p:nvPr/>
          </p:nvSpPr>
          <p:spPr bwMode="auto">
            <a:xfrm>
              <a:off x="2383" y="2504"/>
              <a:ext cx="293" cy="252"/>
            </a:xfrm>
            <a:prstGeom prst="rect">
              <a:avLst/>
            </a:prstGeom>
            <a:noFill/>
            <a:ln w="9525">
              <a:noFill/>
              <a:miter lim="800000"/>
              <a:headEnd/>
              <a:tailEnd/>
            </a:ln>
            <a:effectLst/>
          </p:spPr>
          <p:txBody>
            <a:bodyPr wrap="none">
              <a:spAutoFit/>
            </a:bodyPr>
            <a:lstStyle/>
            <a:p>
              <a:pPr>
                <a:defRPr/>
              </a:pPr>
              <a:r>
                <a:rPr lang="en-US" i="1">
                  <a:latin typeface="+mn-lt"/>
                </a:rPr>
                <a:t>R</a:t>
              </a:r>
              <a:r>
                <a:rPr lang="en-US" baseline="-25000">
                  <a:latin typeface="+mn-lt"/>
                </a:rPr>
                <a:t>2</a:t>
              </a:r>
              <a:endParaRPr lang="en-US" i="1">
                <a:latin typeface="+mn-lt"/>
              </a:endParaRPr>
            </a:p>
          </p:txBody>
        </p:sp>
      </p:grpSp>
      <p:sp>
        <p:nvSpPr>
          <p:cNvPr id="1318945" name="Text Box 33"/>
          <p:cNvSpPr txBox="1">
            <a:spLocks noChangeArrowheads="1"/>
          </p:cNvSpPr>
          <p:nvPr/>
        </p:nvSpPr>
        <p:spPr bwMode="auto">
          <a:xfrm>
            <a:off x="7786688" y="2644775"/>
            <a:ext cx="355600" cy="400050"/>
          </a:xfrm>
          <a:prstGeom prst="rect">
            <a:avLst/>
          </a:prstGeom>
          <a:noFill/>
          <a:ln w="9525">
            <a:noFill/>
            <a:miter lim="800000"/>
            <a:headEnd/>
            <a:tailEnd/>
          </a:ln>
          <a:effectLst/>
        </p:spPr>
        <p:txBody>
          <a:bodyPr wrap="none">
            <a:spAutoFit/>
          </a:bodyPr>
          <a:lstStyle/>
          <a:p>
            <a:pPr>
              <a:defRPr/>
            </a:pPr>
            <a:r>
              <a:rPr lang="en-US" i="1" dirty="0">
                <a:latin typeface="+mn-lt"/>
              </a:rPr>
              <a:t>P</a:t>
            </a:r>
          </a:p>
        </p:txBody>
      </p:sp>
      <p:pic>
        <p:nvPicPr>
          <p:cNvPr id="38" name="Picture 3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8500" y="3629025"/>
            <a:ext cx="7561263" cy="309721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58114" name="Rectangle 2"/>
              <p:cNvSpPr>
                <a:spLocks noChangeArrowheads="1"/>
              </p:cNvSpPr>
              <p:nvPr/>
            </p:nvSpPr>
            <p:spPr bwMode="auto">
              <a:xfrm>
                <a:off x="685800" y="1549400"/>
                <a:ext cx="7772400" cy="5109817"/>
              </a:xfrm>
              <a:prstGeom prst="rect">
                <a:avLst/>
              </a:prstGeom>
              <a:solidFill>
                <a:srgbClr val="EAEAEA"/>
              </a:solidFill>
              <a:ln w="9525">
                <a:noFill/>
                <a:miter lim="800000"/>
                <a:headEnd/>
                <a:tailEnd/>
              </a:ln>
            </p:spPr>
            <p:txBody>
              <a:bodyPr/>
              <a:lstStyle/>
              <a:p>
                <a:pPr marL="457200" indent="-457200" eaLnBrk="0" hangingPunct="0">
                  <a:spcBef>
                    <a:spcPct val="20000"/>
                  </a:spcBef>
                </a:pPr>
                <a:r>
                  <a:rPr lang="en-US" altLang="en-US" sz="2400" b="1" dirty="0" smtClean="0">
                    <a:solidFill>
                      <a:srgbClr val="FF0000"/>
                    </a:solidFill>
                    <a:latin typeface="Arial" charset="0"/>
                    <a:ea typeface="Calibri" pitchFamily="34" charset="0"/>
                    <a:cs typeface="Arial" charset="0"/>
                  </a:rPr>
                  <a:t>Data booklet reference: </a:t>
                </a:r>
                <a:endParaRPr lang="en-US" altLang="en-US" sz="2400" dirty="0">
                  <a:solidFill>
                    <a:srgbClr val="FF0000"/>
                  </a:solidFill>
                  <a:latin typeface="Arial" charset="0"/>
                  <a:ea typeface="Calibri" pitchFamily="34" charset="0"/>
                  <a:cs typeface="Arial" charset="0"/>
                </a:endParaRPr>
              </a:p>
              <a:p>
                <a:pPr marL="457200" indent="-457200" eaLnBrk="0" hangingPunct="0">
                  <a:spcBef>
                    <a:spcPct val="20000"/>
                  </a:spcBef>
                </a:pPr>
                <a:r>
                  <a:rPr lang="en-US" altLang="en-US" sz="2400" dirty="0">
                    <a:solidFill>
                      <a:srgbClr val="FF0000"/>
                    </a:solidFill>
                    <a:latin typeface="Arial" charset="0"/>
                    <a:ea typeface="Calibri" pitchFamily="34" charset="0"/>
                    <a:cs typeface="Arial" charset="0"/>
                  </a:rPr>
                  <a:t>• </a:t>
                </a:r>
                <a14:m>
                  <m:oMath xmlns:m="http://schemas.openxmlformats.org/officeDocument/2006/math">
                    <m:r>
                      <a:rPr lang="en-US" altLang="en-US" sz="2400" i="1" dirty="0" smtClean="0">
                        <a:solidFill>
                          <a:srgbClr val="FF0000"/>
                        </a:solidFill>
                        <a:latin typeface="Cambria Math" panose="02040503050406030204" pitchFamily="18" charset="0"/>
                        <a:ea typeface="Calibri" pitchFamily="34" charset="0"/>
                        <a:cs typeface="Arial" charset="0"/>
                      </a:rPr>
                      <m:t>𝐹</m:t>
                    </m:r>
                    <m:r>
                      <a:rPr lang="en-US" altLang="en-US" sz="2400" i="1" dirty="0" smtClean="0">
                        <a:solidFill>
                          <a:srgbClr val="FF0000"/>
                        </a:solidFill>
                        <a:latin typeface="Cambria Math" panose="02040503050406030204" pitchFamily="18" charset="0"/>
                        <a:ea typeface="Calibri" pitchFamily="34" charset="0"/>
                        <a:cs typeface="Arial" charset="0"/>
                      </a:rPr>
                      <m:t>=</m:t>
                    </m:r>
                    <m:f>
                      <m:fPr>
                        <m:ctrlP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ctrlPr>
                      </m:fPr>
                      <m:num>
                        <m:r>
                          <a:rPr lang="en-US" altLang="en-US" sz="2400" i="1" dirty="0" err="1">
                            <a:solidFill>
                              <a:srgbClr val="FF0000"/>
                            </a:solidFill>
                            <a:latin typeface="Cambria Math" panose="02040503050406030204" pitchFamily="18" charset="0"/>
                            <a:ea typeface="Calibri" pitchFamily="34" charset="0"/>
                            <a:cs typeface="Arial" charset="0"/>
                            <a:sym typeface="Symbol" pitchFamily="18" charset="2"/>
                          </a:rPr>
                          <m:t>𝐺𝑀𝑚</m:t>
                        </m:r>
                      </m:num>
                      <m:den>
                        <m:sSup>
                          <m:sSupPr>
                            <m:ctrlPr>
                              <a:rPr lang="en-US" altLang="en-US" sz="2400" b="0" i="1" dirty="0" smtClean="0">
                                <a:solidFill>
                                  <a:srgbClr val="FF0000"/>
                                </a:solidFill>
                                <a:latin typeface="Cambria Math" panose="02040503050406030204" pitchFamily="18" charset="0"/>
                                <a:ea typeface="Calibri" pitchFamily="34" charset="0"/>
                                <a:cs typeface="Arial" charset="0"/>
                                <a:sym typeface="Symbol" pitchFamily="18" charset="2"/>
                              </a:rPr>
                            </m:ctrlPr>
                          </m:sSupPr>
                          <m:e>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𝑟</m:t>
                            </m:r>
                          </m:e>
                          <m:sup>
                            <m:r>
                              <a:rPr lang="en-US" altLang="en-US" sz="2400" b="0" i="1" dirty="0" smtClean="0">
                                <a:solidFill>
                                  <a:srgbClr val="FF0000"/>
                                </a:solidFill>
                                <a:latin typeface="Cambria Math" panose="02040503050406030204" pitchFamily="18" charset="0"/>
                                <a:ea typeface="Calibri" pitchFamily="34" charset="0"/>
                                <a:cs typeface="Arial" charset="0"/>
                                <a:sym typeface="Symbol" pitchFamily="18" charset="2"/>
                              </a:rPr>
                              <m:t>2</m:t>
                            </m:r>
                          </m:sup>
                        </m:sSup>
                      </m:den>
                    </m:f>
                  </m:oMath>
                </a14:m>
                <a:endParaRPr lang="en-US" altLang="en-US" sz="2400" dirty="0">
                  <a:solidFill>
                    <a:srgbClr val="FF0000"/>
                  </a:solidFill>
                  <a:latin typeface="Arial" charset="0"/>
                  <a:ea typeface="Calibri" pitchFamily="34" charset="0"/>
                  <a:cs typeface="Arial" charset="0"/>
                </a:endParaRPr>
              </a:p>
              <a:p>
                <a:pPr marL="457200" indent="-457200" eaLnBrk="0" hangingPunct="0">
                  <a:spcBef>
                    <a:spcPct val="20000"/>
                  </a:spcBef>
                </a:pPr>
                <a:r>
                  <a:rPr lang="en-US" altLang="en-US" sz="2400" dirty="0">
                    <a:solidFill>
                      <a:srgbClr val="FF0000"/>
                    </a:solidFill>
                    <a:latin typeface="Arial" charset="0"/>
                    <a:ea typeface="Calibri" pitchFamily="34" charset="0"/>
                    <a:cs typeface="Arial" charset="0"/>
                  </a:rPr>
                  <a:t>• </a:t>
                </a:r>
                <a14:m>
                  <m:oMath xmlns:m="http://schemas.openxmlformats.org/officeDocument/2006/math">
                    <m:r>
                      <a:rPr lang="en-US" altLang="en-US" sz="2400" i="1" dirty="0" smtClean="0">
                        <a:solidFill>
                          <a:srgbClr val="FF0000"/>
                        </a:solidFill>
                        <a:latin typeface="Cambria Math" panose="02040503050406030204" pitchFamily="18" charset="0"/>
                        <a:ea typeface="Calibri" pitchFamily="34" charset="0"/>
                        <a:cs typeface="Times New Roman" pitchFamily="18" charset="0"/>
                      </a:rPr>
                      <m:t>𝑔</m:t>
                    </m:r>
                    <m:r>
                      <a:rPr lang="en-US" altLang="en-US" sz="2400" i="1" dirty="0" smtClean="0">
                        <a:solidFill>
                          <a:srgbClr val="FF0000"/>
                        </a:solidFill>
                        <a:latin typeface="Cambria Math" panose="02040503050406030204" pitchFamily="18" charset="0"/>
                        <a:ea typeface="Calibri" pitchFamily="34" charset="0"/>
                        <a:cs typeface="Times New Roman" pitchFamily="18" charset="0"/>
                      </a:rPr>
                      <m:t>=</m:t>
                    </m:r>
                    <m:f>
                      <m:fPr>
                        <m:ctrlPr>
                          <a:rPr lang="en-US" altLang="en-US" sz="2400" i="1" dirty="0">
                            <a:solidFill>
                              <a:srgbClr val="FF0000"/>
                            </a:solidFill>
                            <a:latin typeface="Cambria Math" panose="02040503050406030204" pitchFamily="18" charset="0"/>
                            <a:ea typeface="Calibri" pitchFamily="34" charset="0"/>
                            <a:cs typeface="Times New Roman" pitchFamily="18" charset="0"/>
                          </a:rPr>
                        </m:ctrlPr>
                      </m:fPr>
                      <m:num>
                        <m:r>
                          <a:rPr lang="en-US" altLang="en-US" sz="2400" i="1" dirty="0" smtClean="0">
                            <a:solidFill>
                              <a:srgbClr val="FF0000"/>
                            </a:solidFill>
                            <a:latin typeface="Cambria Math" panose="02040503050406030204" pitchFamily="18" charset="0"/>
                            <a:ea typeface="Calibri" pitchFamily="34" charset="0"/>
                            <a:cs typeface="Times New Roman" pitchFamily="18" charset="0"/>
                          </a:rPr>
                          <m:t>𝐹</m:t>
                        </m:r>
                      </m:num>
                      <m:den>
                        <m:r>
                          <a:rPr lang="en-US" altLang="en-US" sz="2400" i="1" dirty="0">
                            <a:solidFill>
                              <a:srgbClr val="FF0000"/>
                            </a:solidFill>
                            <a:latin typeface="Cambria Math" panose="02040503050406030204" pitchFamily="18" charset="0"/>
                            <a:ea typeface="Calibri" pitchFamily="34" charset="0"/>
                            <a:cs typeface="Times New Roman" pitchFamily="18" charset="0"/>
                          </a:rPr>
                          <m:t>𝑚</m:t>
                        </m:r>
                      </m:den>
                    </m:f>
                  </m:oMath>
                </a14:m>
                <a:endParaRPr lang="en-US" altLang="en-US" sz="2400" dirty="0">
                  <a:solidFill>
                    <a:srgbClr val="FF0000"/>
                  </a:solidFill>
                  <a:latin typeface="Arial" charset="0"/>
                  <a:ea typeface="Calibri" pitchFamily="34" charset="0"/>
                  <a:cs typeface="Arial" charset="0"/>
                </a:endParaRPr>
              </a:p>
              <a:p>
                <a:pPr marL="457200" indent="-457200" eaLnBrk="0" hangingPunct="0">
                  <a:spcBef>
                    <a:spcPct val="20000"/>
                  </a:spcBef>
                </a:pPr>
                <a:r>
                  <a:rPr lang="en-US" altLang="en-US" sz="2400" dirty="0">
                    <a:solidFill>
                      <a:srgbClr val="FF0000"/>
                    </a:solidFill>
                    <a:latin typeface="Arial" charset="0"/>
                  </a:rPr>
                  <a:t>•</a:t>
                </a:r>
                <a:r>
                  <a:rPr lang="en-US" altLang="en-US" sz="2400" dirty="0">
                    <a:latin typeface="Arial" charset="0"/>
                  </a:rPr>
                  <a:t> </a:t>
                </a:r>
                <a14:m>
                  <m:oMath xmlns:m="http://schemas.openxmlformats.org/officeDocument/2006/math">
                    <m:r>
                      <a:rPr lang="en-US" altLang="en-US" sz="2400" i="1" dirty="0" smtClean="0">
                        <a:solidFill>
                          <a:srgbClr val="FF0000"/>
                        </a:solidFill>
                        <a:latin typeface="Cambria Math" panose="02040503050406030204" pitchFamily="18" charset="0"/>
                      </a:rPr>
                      <m:t>𝑔</m:t>
                    </m:r>
                    <m:r>
                      <a:rPr lang="en-US" altLang="en-US" sz="2400" i="1" dirty="0" smtClean="0">
                        <a:solidFill>
                          <a:srgbClr val="FF0000"/>
                        </a:solidFill>
                        <a:latin typeface="Cambria Math" panose="02040503050406030204" pitchFamily="18" charset="0"/>
                      </a:rPr>
                      <m:t>=</m:t>
                    </m:r>
                    <m:f>
                      <m:fPr>
                        <m:ctrlPr>
                          <a:rPr lang="en-US" altLang="en-US" sz="2400" i="1" dirty="0" smtClean="0">
                            <a:solidFill>
                              <a:srgbClr val="FF0000"/>
                            </a:solidFill>
                            <a:latin typeface="Cambria Math" panose="02040503050406030204" pitchFamily="18" charset="0"/>
                          </a:rPr>
                        </m:ctrlPr>
                      </m:fPr>
                      <m:num>
                        <m:r>
                          <a:rPr lang="en-US" altLang="en-US" sz="2400" i="1" dirty="0" smtClean="0">
                            <a:solidFill>
                              <a:srgbClr val="FF0000"/>
                            </a:solidFill>
                            <a:latin typeface="Cambria Math" panose="02040503050406030204" pitchFamily="18" charset="0"/>
                          </a:rPr>
                          <m:t>𝐺𝑀</m:t>
                        </m:r>
                      </m:num>
                      <m:den>
                        <m:sSup>
                          <m:sSupPr>
                            <m:ctrlPr>
                              <a:rPr lang="en-US" altLang="en-US" sz="2400" b="0" i="1" dirty="0" smtClean="0">
                                <a:solidFill>
                                  <a:srgbClr val="FF0000"/>
                                </a:solidFill>
                                <a:latin typeface="Cambria Math" panose="02040503050406030204" pitchFamily="18" charset="0"/>
                              </a:rPr>
                            </m:ctrlPr>
                          </m:sSupPr>
                          <m:e>
                            <m:r>
                              <a:rPr lang="en-US" altLang="en-US" sz="2400" i="1" dirty="0" smtClean="0">
                                <a:solidFill>
                                  <a:srgbClr val="FF0000"/>
                                </a:solidFill>
                                <a:latin typeface="Cambria Math" panose="02040503050406030204" pitchFamily="18" charset="0"/>
                              </a:rPr>
                              <m:t>𝑟</m:t>
                            </m:r>
                          </m:e>
                          <m:sup>
                            <m:r>
                              <a:rPr lang="en-US" altLang="en-US" sz="2400" b="0" i="1" dirty="0" smtClean="0">
                                <a:solidFill>
                                  <a:srgbClr val="FF0000"/>
                                </a:solidFill>
                                <a:latin typeface="Cambria Math" panose="02040503050406030204" pitchFamily="18" charset="0"/>
                              </a:rPr>
                              <m:t>2</m:t>
                            </m:r>
                          </m:sup>
                        </m:sSup>
                      </m:den>
                    </m:f>
                  </m:oMath>
                </a14:m>
                <a:endParaRPr lang="en-US" sz="2400" b="1" dirty="0">
                  <a:solidFill>
                    <a:srgbClr val="000000"/>
                  </a:solidFill>
                  <a:latin typeface="Arial" charset="0"/>
                </a:endParaRPr>
              </a:p>
              <a:p>
                <a:pPr marL="457200" indent="-457200">
                  <a:spcBef>
                    <a:spcPct val="20000"/>
                  </a:spcBef>
                </a:pPr>
                <a:r>
                  <a:rPr lang="en-US" sz="2400" b="1" dirty="0">
                    <a:solidFill>
                      <a:srgbClr val="000000"/>
                    </a:solidFill>
                    <a:latin typeface="Arial" charset="0"/>
                  </a:rPr>
                  <a:t>Theory of knowledge: </a:t>
                </a:r>
                <a:endParaRPr lang="en-US" sz="2400" dirty="0">
                  <a:solidFill>
                    <a:srgbClr val="000000"/>
                  </a:solidFill>
                  <a:latin typeface="Arial" charset="0"/>
                </a:endParaRPr>
              </a:p>
              <a:p>
                <a:pPr marL="457200" indent="-457200">
                  <a:spcBef>
                    <a:spcPct val="20000"/>
                  </a:spcBef>
                </a:pPr>
                <a:r>
                  <a:rPr lang="en-US" sz="2400" dirty="0">
                    <a:solidFill>
                      <a:srgbClr val="000000"/>
                    </a:solidFill>
                    <a:latin typeface="Arial" charset="0"/>
                  </a:rPr>
                  <a:t>• The laws of mechanics along with the law of gravitation create the deterministic nature of classical physics. Are classical physics and modern physics compatible? Do other areas of knowledge also have a similar division between classical and modern in their historical development? </a:t>
                </a:r>
                <a:endParaRPr lang="en-US" sz="2400" b="1" dirty="0">
                  <a:solidFill>
                    <a:srgbClr val="000000"/>
                  </a:solidFill>
                  <a:latin typeface="Arial" charset="0"/>
                </a:endParaRPr>
              </a:p>
            </p:txBody>
          </p:sp>
        </mc:Choice>
        <mc:Fallback xmlns="">
          <p:sp>
            <p:nvSpPr>
              <p:cNvPr id="858114" name="Rectangle 2"/>
              <p:cNvSpPr>
                <a:spLocks noRot="1" noChangeAspect="1" noMove="1" noResize="1" noEditPoints="1" noAdjustHandles="1" noChangeArrowheads="1" noChangeShapeType="1" noTextEdit="1"/>
              </p:cNvSpPr>
              <p:nvPr/>
            </p:nvSpPr>
            <p:spPr bwMode="auto">
              <a:xfrm>
                <a:off x="685800" y="1549400"/>
                <a:ext cx="7772400" cy="5109817"/>
              </a:xfrm>
              <a:prstGeom prst="rect">
                <a:avLst/>
              </a:prstGeom>
              <a:blipFill>
                <a:blip r:embed="rId5"/>
                <a:stretch>
                  <a:fillRect l="-1255" t="-835" b="-1313"/>
                </a:stretch>
              </a:blipFill>
              <a:ln w="9525">
                <a:noFill/>
                <a:miter lim="800000"/>
                <a:headEnd/>
                <a:tailEnd/>
              </a:ln>
            </p:spPr>
            <p:txBody>
              <a:bodyPr/>
              <a:lstStyle/>
              <a:p>
                <a:r>
                  <a:rPr lang="en-US">
                    <a:noFill/>
                  </a:rPr>
                  <a:t> </a:t>
                </a:r>
              </a:p>
            </p:txBody>
          </p:sp>
        </mc:Fallback>
      </mc:AlternateContent>
      <p:sp>
        <p:nvSpPr>
          <p:cNvPr id="512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Tree>
    <p:extLst>
      <p:ext uri="{BB962C8B-B14F-4D97-AF65-F5344CB8AC3E}">
        <p14:creationId xmlns:p14="http://schemas.microsoft.com/office/powerpoint/2010/main" val="3240632368"/>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8114">
                                            <p:txEl>
                                              <p:pRg st="0" end="0"/>
                                            </p:txEl>
                                          </p:spTgt>
                                        </p:tgtEl>
                                        <p:attrNameLst>
                                          <p:attrName>style.visibility</p:attrName>
                                        </p:attrNameLst>
                                      </p:cBhvr>
                                      <p:to>
                                        <p:strVal val="visible"/>
                                      </p:to>
                                    </p:set>
                                    <p:anim calcmode="lin" valueType="num">
                                      <p:cBhvr additive="base">
                                        <p:cTn id="7" dur="500" fill="hold"/>
                                        <p:tgtEl>
                                          <p:spTgt spid="8581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81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58114">
                                            <p:txEl>
                                              <p:pRg st="1" end="1"/>
                                            </p:txEl>
                                          </p:spTgt>
                                        </p:tgtEl>
                                        <p:attrNameLst>
                                          <p:attrName>style.visibility</p:attrName>
                                        </p:attrNameLst>
                                      </p:cBhvr>
                                      <p:to>
                                        <p:strVal val="visible"/>
                                      </p:to>
                                    </p:set>
                                    <p:anim calcmode="lin" valueType="num">
                                      <p:cBhvr additive="base">
                                        <p:cTn id="13" dur="500" fill="hold"/>
                                        <p:tgtEl>
                                          <p:spTgt spid="8581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8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58114">
                                            <p:txEl>
                                              <p:pRg st="2" end="2"/>
                                            </p:txEl>
                                          </p:spTgt>
                                        </p:tgtEl>
                                        <p:attrNameLst>
                                          <p:attrName>style.visibility</p:attrName>
                                        </p:attrNameLst>
                                      </p:cBhvr>
                                      <p:to>
                                        <p:strVal val="visible"/>
                                      </p:to>
                                    </p:set>
                                    <p:anim calcmode="lin" valueType="num">
                                      <p:cBhvr additive="base">
                                        <p:cTn id="19" dur="500" fill="hold"/>
                                        <p:tgtEl>
                                          <p:spTgt spid="8581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81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58114">
                                            <p:txEl>
                                              <p:pRg st="3" end="3"/>
                                            </p:txEl>
                                          </p:spTgt>
                                        </p:tgtEl>
                                        <p:attrNameLst>
                                          <p:attrName>style.visibility</p:attrName>
                                        </p:attrNameLst>
                                      </p:cBhvr>
                                      <p:to>
                                        <p:strVal val="visible"/>
                                      </p:to>
                                    </p:set>
                                    <p:anim calcmode="lin" valueType="num">
                                      <p:cBhvr additive="base">
                                        <p:cTn id="25" dur="500" fill="hold"/>
                                        <p:tgtEl>
                                          <p:spTgt spid="8581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581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58114">
                                            <p:txEl>
                                              <p:pRg st="4" end="4"/>
                                            </p:txEl>
                                          </p:spTgt>
                                        </p:tgtEl>
                                        <p:attrNameLst>
                                          <p:attrName>style.visibility</p:attrName>
                                        </p:attrNameLst>
                                      </p:cBhvr>
                                      <p:to>
                                        <p:strVal val="visible"/>
                                      </p:to>
                                    </p:set>
                                    <p:anim calcmode="lin" valueType="num">
                                      <p:cBhvr additive="base">
                                        <p:cTn id="31" dur="500" fill="hold"/>
                                        <p:tgtEl>
                                          <p:spTgt spid="8581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581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58114">
                                            <p:txEl>
                                              <p:pRg st="5" end="5"/>
                                            </p:txEl>
                                          </p:spTgt>
                                        </p:tgtEl>
                                        <p:attrNameLst>
                                          <p:attrName>style.visibility</p:attrName>
                                        </p:attrNameLst>
                                      </p:cBhvr>
                                      <p:to>
                                        <p:strVal val="visible"/>
                                      </p:to>
                                    </p:set>
                                    <p:anim calcmode="lin" valueType="num">
                                      <p:cBhvr additive="base">
                                        <p:cTn id="37" dur="500" fill="hold"/>
                                        <p:tgtEl>
                                          <p:spTgt spid="8581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581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1401763"/>
            <a:ext cx="7772400" cy="441325"/>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force</a:t>
            </a:r>
          </a:p>
        </p:txBody>
      </p:sp>
      <p:sp>
        <p:nvSpPr>
          <p:cNvPr id="4915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9156" name="Rectangle 4"/>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49157" name="Picture 1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5325" y="1808163"/>
            <a:ext cx="5981700" cy="1843087"/>
          </a:xfrm>
          <a:prstGeom prst="rect">
            <a:avLst/>
          </a:prstGeom>
          <a:noFill/>
          <a:ln w="9525">
            <a:noFill/>
            <a:miter lim="800000"/>
            <a:headEnd/>
            <a:tailEnd/>
          </a:ln>
        </p:spPr>
      </p:pic>
      <p:grpSp>
        <p:nvGrpSpPr>
          <p:cNvPr id="2" name="Group 22"/>
          <p:cNvGrpSpPr>
            <a:grpSpLocks/>
          </p:cNvGrpSpPr>
          <p:nvPr/>
        </p:nvGrpSpPr>
        <p:grpSpPr bwMode="auto">
          <a:xfrm>
            <a:off x="6832600" y="2422525"/>
            <a:ext cx="2087563" cy="481013"/>
            <a:chOff x="1599" y="2774"/>
            <a:chExt cx="1315" cy="303"/>
          </a:xfrm>
        </p:grpSpPr>
        <p:sp>
          <p:nvSpPr>
            <p:cNvPr id="1318933" name="Rectangle 21"/>
            <p:cNvSpPr>
              <a:spLocks noChangeArrowheads="1"/>
            </p:cNvSpPr>
            <p:nvPr/>
          </p:nvSpPr>
          <p:spPr bwMode="auto">
            <a:xfrm>
              <a:off x="1599" y="2774"/>
              <a:ext cx="1311" cy="303"/>
            </a:xfrm>
            <a:prstGeom prst="rect">
              <a:avLst/>
            </a:prstGeom>
            <a:noFill/>
            <a:ln w="9525">
              <a:noFill/>
              <a:miter lim="800000"/>
              <a:headEnd/>
              <a:tailEnd/>
            </a:ln>
            <a:effectLst/>
          </p:spPr>
          <p:txBody>
            <a:bodyPr wrap="none" anchor="ctr"/>
            <a:lstStyle/>
            <a:p>
              <a:pPr>
                <a:defRPr/>
              </a:pPr>
              <a:endParaRPr lang="en-US">
                <a:latin typeface="+mn-lt"/>
              </a:endParaRPr>
            </a:p>
          </p:txBody>
        </p:sp>
        <p:sp>
          <p:nvSpPr>
            <p:cNvPr id="1318931" name="Oval 19"/>
            <p:cNvSpPr>
              <a:spLocks noChangeArrowheads="1"/>
            </p:cNvSpPr>
            <p:nvPr/>
          </p:nvSpPr>
          <p:spPr bwMode="auto">
            <a:xfrm>
              <a:off x="2624" y="2813"/>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2" name="Text Box 20"/>
            <p:cNvSpPr txBox="1">
              <a:spLocks noChangeArrowheads="1"/>
            </p:cNvSpPr>
            <p:nvPr/>
          </p:nvSpPr>
          <p:spPr bwMode="auto">
            <a:xfrm>
              <a:off x="2604" y="2786"/>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2</a:t>
              </a:r>
              <a:endParaRPr lang="en-US">
                <a:latin typeface="+mn-lt"/>
              </a:endParaRPr>
            </a:p>
          </p:txBody>
        </p:sp>
        <p:sp>
          <p:nvSpPr>
            <p:cNvPr id="1318929" name="Oval 17"/>
            <p:cNvSpPr>
              <a:spLocks noChangeArrowheads="1"/>
            </p:cNvSpPr>
            <p:nvPr/>
          </p:nvSpPr>
          <p:spPr bwMode="auto">
            <a:xfrm>
              <a:off x="1875" y="2812"/>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0" name="Text Box 18"/>
            <p:cNvSpPr txBox="1">
              <a:spLocks noChangeArrowheads="1"/>
            </p:cNvSpPr>
            <p:nvPr/>
          </p:nvSpPr>
          <p:spPr bwMode="auto">
            <a:xfrm>
              <a:off x="1855" y="2785"/>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1</a:t>
              </a:r>
              <a:endParaRPr lang="en-US">
                <a:latin typeface="+mn-lt"/>
              </a:endParaRPr>
            </a:p>
          </p:txBody>
        </p:sp>
      </p:grpSp>
      <p:grpSp>
        <p:nvGrpSpPr>
          <p:cNvPr id="49159" name="Group 32"/>
          <p:cNvGrpSpPr>
            <a:grpSpLocks/>
          </p:cNvGrpSpPr>
          <p:nvPr/>
        </p:nvGrpSpPr>
        <p:grpSpPr bwMode="auto">
          <a:xfrm>
            <a:off x="6832600" y="1773238"/>
            <a:ext cx="2081213" cy="1743075"/>
            <a:chOff x="1599" y="2365"/>
            <a:chExt cx="1311" cy="1098"/>
          </a:xfrm>
        </p:grpSpPr>
        <p:sp>
          <p:nvSpPr>
            <p:cNvPr id="1318935" name="Line 23"/>
            <p:cNvSpPr>
              <a:spLocks noChangeShapeType="1"/>
            </p:cNvSpPr>
            <p:nvPr/>
          </p:nvSpPr>
          <p:spPr bwMode="auto">
            <a:xfrm>
              <a:off x="2259" y="2365"/>
              <a:ext cx="0" cy="1098"/>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6" name="Line 24"/>
            <p:cNvSpPr>
              <a:spLocks noChangeShapeType="1"/>
            </p:cNvSpPr>
            <p:nvPr/>
          </p:nvSpPr>
          <p:spPr bwMode="auto">
            <a:xfrm>
              <a:off x="1599" y="2925"/>
              <a:ext cx="1311" cy="0"/>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7" name="Oval 25"/>
            <p:cNvSpPr>
              <a:spLocks noChangeArrowheads="1"/>
            </p:cNvSpPr>
            <p:nvPr/>
          </p:nvSpPr>
          <p:spPr bwMode="auto">
            <a:xfrm>
              <a:off x="1992" y="2646"/>
              <a:ext cx="537" cy="537"/>
            </a:xfrm>
            <a:prstGeom prst="ellipse">
              <a:avLst/>
            </a:prstGeom>
            <a:noFill/>
            <a:ln w="9525">
              <a:solidFill>
                <a:schemeClr val="tx1"/>
              </a:solidFill>
              <a:prstDash val="dash"/>
              <a:round/>
              <a:headEnd/>
              <a:tailEnd/>
            </a:ln>
            <a:effectLst/>
          </p:spPr>
          <p:txBody>
            <a:bodyPr wrap="none" anchor="ctr"/>
            <a:lstStyle/>
            <a:p>
              <a:pPr>
                <a:defRPr/>
              </a:pPr>
              <a:endParaRPr lang="en-US">
                <a:latin typeface="+mn-lt"/>
              </a:endParaRPr>
            </a:p>
          </p:txBody>
        </p:sp>
        <p:sp>
          <p:nvSpPr>
            <p:cNvPr id="1318938" name="Oval 26"/>
            <p:cNvSpPr>
              <a:spLocks noChangeArrowheads="1"/>
            </p:cNvSpPr>
            <p:nvPr/>
          </p:nvSpPr>
          <p:spPr bwMode="auto">
            <a:xfrm>
              <a:off x="1771" y="2431"/>
              <a:ext cx="969" cy="969"/>
            </a:xfrm>
            <a:prstGeom prst="ellipse">
              <a:avLst/>
            </a:prstGeom>
            <a:noFill/>
            <a:ln w="9525">
              <a:solidFill>
                <a:schemeClr val="tx1"/>
              </a:solidFill>
              <a:prstDash val="lgDash"/>
              <a:round/>
              <a:headEnd/>
              <a:tailEnd/>
            </a:ln>
            <a:effectLst/>
          </p:spPr>
          <p:txBody>
            <a:bodyPr wrap="none" anchor="ctr"/>
            <a:lstStyle/>
            <a:p>
              <a:pPr>
                <a:defRPr/>
              </a:pPr>
              <a:endParaRPr lang="en-US">
                <a:latin typeface="+mn-lt"/>
              </a:endParaRPr>
            </a:p>
          </p:txBody>
        </p:sp>
        <p:sp>
          <p:nvSpPr>
            <p:cNvPr id="1318939" name="Oval 27"/>
            <p:cNvSpPr>
              <a:spLocks noChangeArrowheads="1"/>
            </p:cNvSpPr>
            <p:nvPr/>
          </p:nvSpPr>
          <p:spPr bwMode="auto">
            <a:xfrm>
              <a:off x="2236" y="2895"/>
              <a:ext cx="56" cy="56"/>
            </a:xfrm>
            <a:prstGeom prst="ellipse">
              <a:avLst/>
            </a:prstGeom>
            <a:solidFill>
              <a:schemeClr val="tx1"/>
            </a:solidFill>
            <a:ln w="9525">
              <a:solidFill>
                <a:schemeClr val="tx1"/>
              </a:solidFill>
              <a:round/>
              <a:headEnd/>
              <a:tailEnd/>
            </a:ln>
            <a:effectLst/>
          </p:spPr>
          <p:txBody>
            <a:bodyPr wrap="none" anchor="ctr"/>
            <a:lstStyle/>
            <a:p>
              <a:pPr>
                <a:defRPr/>
              </a:pPr>
              <a:endParaRPr lang="en-US">
                <a:latin typeface="+mn-lt"/>
              </a:endParaRPr>
            </a:p>
          </p:txBody>
        </p:sp>
        <p:sp>
          <p:nvSpPr>
            <p:cNvPr id="1318940" name="Line 28"/>
            <p:cNvSpPr>
              <a:spLocks noChangeShapeType="1"/>
            </p:cNvSpPr>
            <p:nvPr/>
          </p:nvSpPr>
          <p:spPr bwMode="auto">
            <a:xfrm flipH="1" flipV="1">
              <a:off x="2123" y="2683"/>
              <a:ext cx="136"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1" name="Line 29"/>
            <p:cNvSpPr>
              <a:spLocks noChangeShapeType="1"/>
            </p:cNvSpPr>
            <p:nvPr/>
          </p:nvSpPr>
          <p:spPr bwMode="auto">
            <a:xfrm flipV="1">
              <a:off x="2259" y="2683"/>
              <a:ext cx="407"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2" name="Text Box 30"/>
            <p:cNvSpPr txBox="1">
              <a:spLocks noChangeArrowheads="1"/>
            </p:cNvSpPr>
            <p:nvPr/>
          </p:nvSpPr>
          <p:spPr bwMode="auto">
            <a:xfrm>
              <a:off x="1981" y="2680"/>
              <a:ext cx="293" cy="252"/>
            </a:xfrm>
            <a:prstGeom prst="rect">
              <a:avLst/>
            </a:prstGeom>
            <a:noFill/>
            <a:ln w="9525">
              <a:noFill/>
              <a:miter lim="800000"/>
              <a:headEnd/>
              <a:tailEnd/>
            </a:ln>
            <a:effectLst/>
          </p:spPr>
          <p:txBody>
            <a:bodyPr wrap="none">
              <a:spAutoFit/>
            </a:bodyPr>
            <a:lstStyle/>
            <a:p>
              <a:pPr>
                <a:defRPr/>
              </a:pPr>
              <a:r>
                <a:rPr lang="en-US" i="1" dirty="0">
                  <a:latin typeface="+mn-lt"/>
                </a:rPr>
                <a:t>R</a:t>
              </a:r>
              <a:r>
                <a:rPr lang="en-US" baseline="-25000" dirty="0">
                  <a:latin typeface="+mn-lt"/>
                </a:rPr>
                <a:t>1</a:t>
              </a:r>
              <a:endParaRPr lang="en-US" i="1" dirty="0">
                <a:latin typeface="+mn-lt"/>
              </a:endParaRPr>
            </a:p>
          </p:txBody>
        </p:sp>
        <p:sp>
          <p:nvSpPr>
            <p:cNvPr id="1318943" name="Text Box 31"/>
            <p:cNvSpPr txBox="1">
              <a:spLocks noChangeArrowheads="1"/>
            </p:cNvSpPr>
            <p:nvPr/>
          </p:nvSpPr>
          <p:spPr bwMode="auto">
            <a:xfrm>
              <a:off x="2383" y="2504"/>
              <a:ext cx="293" cy="252"/>
            </a:xfrm>
            <a:prstGeom prst="rect">
              <a:avLst/>
            </a:prstGeom>
            <a:noFill/>
            <a:ln w="9525">
              <a:noFill/>
              <a:miter lim="800000"/>
              <a:headEnd/>
              <a:tailEnd/>
            </a:ln>
            <a:effectLst/>
          </p:spPr>
          <p:txBody>
            <a:bodyPr wrap="none">
              <a:spAutoFit/>
            </a:bodyPr>
            <a:lstStyle/>
            <a:p>
              <a:pPr>
                <a:defRPr/>
              </a:pPr>
              <a:r>
                <a:rPr lang="en-US" i="1">
                  <a:latin typeface="+mn-lt"/>
                </a:rPr>
                <a:t>R</a:t>
              </a:r>
              <a:r>
                <a:rPr lang="en-US" baseline="-25000">
                  <a:latin typeface="+mn-lt"/>
                </a:rPr>
                <a:t>2</a:t>
              </a:r>
              <a:endParaRPr lang="en-US" i="1">
                <a:latin typeface="+mn-lt"/>
              </a:endParaRPr>
            </a:p>
          </p:txBody>
        </p:sp>
      </p:grpSp>
      <p:sp>
        <p:nvSpPr>
          <p:cNvPr id="1318945" name="Text Box 33"/>
          <p:cNvSpPr txBox="1">
            <a:spLocks noChangeArrowheads="1"/>
          </p:cNvSpPr>
          <p:nvPr/>
        </p:nvSpPr>
        <p:spPr bwMode="auto">
          <a:xfrm>
            <a:off x="7786688" y="2644775"/>
            <a:ext cx="355600" cy="400050"/>
          </a:xfrm>
          <a:prstGeom prst="rect">
            <a:avLst/>
          </a:prstGeom>
          <a:noFill/>
          <a:ln w="9525">
            <a:noFill/>
            <a:miter lim="800000"/>
            <a:headEnd/>
            <a:tailEnd/>
          </a:ln>
          <a:effectLst/>
        </p:spPr>
        <p:txBody>
          <a:bodyPr wrap="none">
            <a:spAutoFit/>
          </a:bodyPr>
          <a:lstStyle/>
          <a:p>
            <a:pPr>
              <a:defRPr/>
            </a:pPr>
            <a:r>
              <a:rPr lang="en-US" i="1" dirty="0">
                <a:latin typeface="+mn-lt"/>
              </a:rPr>
              <a:t>P</a:t>
            </a:r>
          </a:p>
        </p:txBody>
      </p:sp>
      <p:pic>
        <p:nvPicPr>
          <p:cNvPr id="38" name="Picture 3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8500" y="3629025"/>
            <a:ext cx="7561263" cy="3097213"/>
          </a:xfrm>
          <a:prstGeom prst="rect">
            <a:avLst/>
          </a:prstGeom>
          <a:noFill/>
          <a:ln w="9525">
            <a:noFill/>
            <a:miter lim="800000"/>
            <a:headEnd/>
            <a:tailEnd/>
          </a:ln>
        </p:spPr>
      </p:pic>
    </p:spTree>
    <p:extLst>
      <p:ext uri="{BB962C8B-B14F-4D97-AF65-F5344CB8AC3E}">
        <p14:creationId xmlns:p14="http://schemas.microsoft.com/office/powerpoint/2010/main" val="697809333"/>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ChangeArrowheads="1"/>
          </p:cNvSpPr>
          <p:nvPr/>
        </p:nvSpPr>
        <p:spPr bwMode="auto">
          <a:xfrm>
            <a:off x="685800" y="1549400"/>
            <a:ext cx="7772400" cy="4402138"/>
          </a:xfrm>
          <a:prstGeom prst="rect">
            <a:avLst/>
          </a:prstGeom>
          <a:solidFill>
            <a:srgbClr val="EAEAEA"/>
          </a:solidFill>
          <a:ln w="9525">
            <a:noFill/>
            <a:miter lim="800000"/>
            <a:headEnd/>
            <a:tailEnd/>
          </a:ln>
        </p:spPr>
        <p:txBody>
          <a:bodyPr/>
          <a:lstStyle/>
          <a:p>
            <a:pPr marL="457200" indent="-457200">
              <a:spcBef>
                <a:spcPct val="20000"/>
              </a:spcBef>
            </a:pPr>
            <a:r>
              <a:rPr lang="en-US" sz="2400" b="1">
                <a:solidFill>
                  <a:srgbClr val="000000"/>
                </a:solidFill>
                <a:latin typeface="Arial" charset="0"/>
                <a:ea typeface="Segoe UI" pitchFamily="34" charset="0"/>
                <a:cs typeface="Arial" charset="0"/>
              </a:rPr>
              <a:t>Utilization: </a:t>
            </a:r>
            <a:endParaRPr lang="en-US" sz="2400">
              <a:solidFill>
                <a:srgbClr val="000000"/>
              </a:solidFill>
              <a:latin typeface="Arial" charset="0"/>
              <a:ea typeface="Segoe UI" pitchFamily="34" charset="0"/>
              <a:cs typeface="Arial" charset="0"/>
            </a:endParaRPr>
          </a:p>
          <a:p>
            <a:pPr marL="457200" indent="-457200">
              <a:spcBef>
                <a:spcPct val="20000"/>
              </a:spcBef>
            </a:pPr>
            <a:r>
              <a:rPr lang="en-US" sz="2400">
                <a:solidFill>
                  <a:srgbClr val="000000"/>
                </a:solidFill>
                <a:latin typeface="Arial" charset="0"/>
                <a:ea typeface="Segoe UI" pitchFamily="34" charset="0"/>
                <a:cs typeface="Arial" charset="0"/>
              </a:rPr>
              <a:t>• The law of gravitation is essential in describing the motion of satellites, planets, moons and entire galaxies </a:t>
            </a:r>
          </a:p>
          <a:p>
            <a:pPr marL="457200" indent="-457200">
              <a:spcBef>
                <a:spcPct val="20000"/>
              </a:spcBef>
            </a:pPr>
            <a:r>
              <a:rPr lang="en-US" sz="2400">
                <a:solidFill>
                  <a:srgbClr val="000000"/>
                </a:solidFill>
                <a:latin typeface="Arial" charset="0"/>
                <a:ea typeface="Segoe UI" pitchFamily="34" charset="0"/>
                <a:cs typeface="Arial" charset="0"/>
              </a:rPr>
              <a:t>• Comparison to Coulomb’s law (see </a:t>
            </a:r>
            <a:r>
              <a:rPr lang="en-US" sz="2400" i="1">
                <a:solidFill>
                  <a:srgbClr val="000000"/>
                </a:solidFill>
                <a:latin typeface="Arial" charset="0"/>
                <a:ea typeface="Segoe UI" pitchFamily="34" charset="0"/>
                <a:cs typeface="Arial" charset="0"/>
              </a:rPr>
              <a:t>Physics </a:t>
            </a:r>
            <a:r>
              <a:rPr lang="en-US" sz="2400">
                <a:solidFill>
                  <a:srgbClr val="000000"/>
                </a:solidFill>
                <a:latin typeface="Arial" charset="0"/>
                <a:ea typeface="Segoe UI" pitchFamily="34" charset="0"/>
                <a:cs typeface="Arial" charset="0"/>
              </a:rPr>
              <a:t>sub-topic </a:t>
            </a:r>
            <a:r>
              <a:rPr lang="en-US" sz="2400" i="1">
                <a:solidFill>
                  <a:srgbClr val="000000"/>
                </a:solidFill>
                <a:latin typeface="Arial" charset="0"/>
                <a:ea typeface="Segoe UI" pitchFamily="34" charset="0"/>
                <a:cs typeface="Arial" charset="0"/>
              </a:rPr>
              <a:t>5.1</a:t>
            </a:r>
            <a:r>
              <a:rPr lang="en-US" sz="2400">
                <a:solidFill>
                  <a:srgbClr val="000000"/>
                </a:solidFill>
                <a:latin typeface="Arial" charset="0"/>
                <a:ea typeface="Segoe UI" pitchFamily="34" charset="0"/>
                <a:cs typeface="Arial" charset="0"/>
              </a:rPr>
              <a:t>) </a:t>
            </a:r>
            <a:endParaRPr lang="en-US" sz="2400" b="1">
              <a:solidFill>
                <a:srgbClr val="000000"/>
              </a:solidFill>
              <a:latin typeface="Arial" charset="0"/>
              <a:ea typeface="Segoe UI" pitchFamily="34" charset="0"/>
              <a:cs typeface="Arial" charset="0"/>
            </a:endParaRPr>
          </a:p>
          <a:p>
            <a:pPr marL="457200" indent="-457200">
              <a:spcBef>
                <a:spcPct val="20000"/>
              </a:spcBef>
            </a:pPr>
            <a:r>
              <a:rPr lang="en-US" sz="2400" b="1">
                <a:solidFill>
                  <a:srgbClr val="000000"/>
                </a:solidFill>
                <a:latin typeface="Arial" charset="0"/>
                <a:ea typeface="Segoe UI" pitchFamily="34" charset="0"/>
                <a:cs typeface="Arial" charset="0"/>
              </a:rPr>
              <a:t>Aims: </a:t>
            </a:r>
            <a:endParaRPr lang="en-US" sz="2400">
              <a:solidFill>
                <a:srgbClr val="000000"/>
              </a:solidFill>
              <a:latin typeface="Arial" charset="0"/>
              <a:ea typeface="Segoe UI" pitchFamily="34" charset="0"/>
              <a:cs typeface="Arial" charset="0"/>
            </a:endParaRPr>
          </a:p>
          <a:p>
            <a:pPr marL="457200" indent="-457200">
              <a:spcBef>
                <a:spcPct val="20000"/>
              </a:spcBef>
            </a:pPr>
            <a:r>
              <a:rPr lang="en-US" sz="2400">
                <a:solidFill>
                  <a:srgbClr val="000000"/>
                </a:solidFill>
                <a:latin typeface="Arial" charset="0"/>
                <a:ea typeface="Segoe UI" pitchFamily="34" charset="0"/>
                <a:cs typeface="Arial" charset="0"/>
              </a:rPr>
              <a:t>• </a:t>
            </a:r>
            <a:r>
              <a:rPr lang="en-US" sz="2400" b="1">
                <a:solidFill>
                  <a:srgbClr val="000000"/>
                </a:solidFill>
                <a:latin typeface="Arial" charset="0"/>
                <a:ea typeface="Segoe UI" pitchFamily="34" charset="0"/>
                <a:cs typeface="Arial" charset="0"/>
              </a:rPr>
              <a:t>Aim 4: </a:t>
            </a:r>
            <a:r>
              <a:rPr lang="en-US" sz="2400">
                <a:solidFill>
                  <a:srgbClr val="000000"/>
                </a:solidFill>
                <a:latin typeface="Arial" charset="0"/>
                <a:ea typeface="Segoe UI" pitchFamily="34" charset="0"/>
                <a:cs typeface="Arial" charset="0"/>
              </a:rPr>
              <a:t>the theory of gravitation when combined and synthesized with the rest of the laws of mechanics allows detailed predictions about the future position and motion of planets</a:t>
            </a:r>
            <a:r>
              <a:rPr lang="en-US" sz="2400">
                <a:solidFill>
                  <a:srgbClr val="000000"/>
                </a:solidFill>
                <a:latin typeface="Arial" charset="0"/>
                <a:ea typeface="Segoe UI" pitchFamily="34" charset="0"/>
                <a:cs typeface="Times New Roman" pitchFamily="18" charset="0"/>
              </a:rPr>
              <a:t> </a:t>
            </a:r>
          </a:p>
        </p:txBody>
      </p:sp>
      <p:sp>
        <p:nvSpPr>
          <p:cNvPr id="614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Tree>
    <p:extLst>
      <p:ext uri="{BB962C8B-B14F-4D97-AF65-F5344CB8AC3E}">
        <p14:creationId xmlns:p14="http://schemas.microsoft.com/office/powerpoint/2010/main" val="1858672928"/>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162">
                                            <p:txEl>
                                              <p:pRg st="0" end="0"/>
                                            </p:txEl>
                                          </p:spTgt>
                                        </p:tgtEl>
                                        <p:attrNameLst>
                                          <p:attrName>style.visibility</p:attrName>
                                        </p:attrNameLst>
                                      </p:cBhvr>
                                      <p:to>
                                        <p:strVal val="visible"/>
                                      </p:to>
                                    </p:set>
                                    <p:anim calcmode="lin" valueType="num">
                                      <p:cBhvr additive="base">
                                        <p:cTn id="7" dur="500" fill="hold"/>
                                        <p:tgtEl>
                                          <p:spTgt spid="8601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60162">
                                            <p:txEl>
                                              <p:pRg st="1" end="1"/>
                                            </p:txEl>
                                          </p:spTgt>
                                        </p:tgtEl>
                                        <p:attrNameLst>
                                          <p:attrName>style.visibility</p:attrName>
                                        </p:attrNameLst>
                                      </p:cBhvr>
                                      <p:to>
                                        <p:strVal val="visible"/>
                                      </p:to>
                                    </p:set>
                                    <p:anim calcmode="lin" valueType="num">
                                      <p:cBhvr additive="base">
                                        <p:cTn id="13" dur="500" fill="hold"/>
                                        <p:tgtEl>
                                          <p:spTgt spid="8601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1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60162">
                                            <p:txEl>
                                              <p:pRg st="2" end="2"/>
                                            </p:txEl>
                                          </p:spTgt>
                                        </p:tgtEl>
                                        <p:attrNameLst>
                                          <p:attrName>style.visibility</p:attrName>
                                        </p:attrNameLst>
                                      </p:cBhvr>
                                      <p:to>
                                        <p:strVal val="visible"/>
                                      </p:to>
                                    </p:set>
                                    <p:anim calcmode="lin" valueType="num">
                                      <p:cBhvr additive="base">
                                        <p:cTn id="19" dur="500" fill="hold"/>
                                        <p:tgtEl>
                                          <p:spTgt spid="8601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1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60162">
                                            <p:txEl>
                                              <p:pRg st="3" end="3"/>
                                            </p:txEl>
                                          </p:spTgt>
                                        </p:tgtEl>
                                        <p:attrNameLst>
                                          <p:attrName>style.visibility</p:attrName>
                                        </p:attrNameLst>
                                      </p:cBhvr>
                                      <p:to>
                                        <p:strVal val="visible"/>
                                      </p:to>
                                    </p:set>
                                    <p:anim calcmode="lin" valueType="num">
                                      <p:cBhvr additive="base">
                                        <p:cTn id="25" dur="500" fill="hold"/>
                                        <p:tgtEl>
                                          <p:spTgt spid="86016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01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60162">
                                            <p:txEl>
                                              <p:pRg st="4" end="4"/>
                                            </p:txEl>
                                          </p:spTgt>
                                        </p:tgtEl>
                                        <p:attrNameLst>
                                          <p:attrName>style.visibility</p:attrName>
                                        </p:attrNameLst>
                                      </p:cBhvr>
                                      <p:to>
                                        <p:strVal val="visible"/>
                                      </p:to>
                                    </p:set>
                                    <p:anim calcmode="lin" valueType="num">
                                      <p:cBhvr additive="base">
                                        <p:cTn id="31" dur="500" fill="hold"/>
                                        <p:tgtEl>
                                          <p:spTgt spid="86016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601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684213" y="2881313"/>
            <a:ext cx="7772400" cy="3952875"/>
          </a:xfrm>
          <a:prstGeom prst="rect">
            <a:avLst/>
          </a:prstGeom>
          <a:solidFill>
            <a:srgbClr val="FFFFCC"/>
          </a:solidFill>
          <a:ln w="9525">
            <a:noFill/>
            <a:miter lim="800000"/>
            <a:headEnd/>
            <a:tailEnd/>
          </a:ln>
        </p:spPr>
        <p:txBody>
          <a:bodyPr/>
          <a:lstStyle/>
          <a:p>
            <a:pPr>
              <a:spcBef>
                <a:spcPct val="20000"/>
              </a:spcBef>
            </a:pPr>
            <a:endParaRPr lang="en-US">
              <a:sym typeface="Symbol" pitchFamily="18" charset="2"/>
            </a:endParaRPr>
          </a:p>
        </p:txBody>
      </p:sp>
      <p:sp>
        <p:nvSpPr>
          <p:cNvPr id="797698" name="Rectangle 2"/>
          <p:cNvSpPr>
            <a:spLocks noChangeArrowheads="1"/>
          </p:cNvSpPr>
          <p:nvPr/>
        </p:nvSpPr>
        <p:spPr bwMode="auto">
          <a:xfrm>
            <a:off x="685800" y="1549400"/>
            <a:ext cx="7772400" cy="1335088"/>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Newton’s law of gravitation</a:t>
            </a:r>
            <a:r>
              <a:rPr lang="en-US" sz="2400" dirty="0">
                <a:solidFill>
                  <a:schemeClr val="accent2"/>
                </a:solidFill>
                <a:latin typeface="Arial" charset="0"/>
                <a:ea typeface="Calibri" pitchFamily="34" charset="0"/>
                <a:cs typeface="Arial" charset="0"/>
              </a:rPr>
              <a:t> </a:t>
            </a:r>
            <a:r>
              <a:rPr lang="en-US" sz="2400" dirty="0">
                <a:solidFill>
                  <a:srgbClr val="000000"/>
                </a:solidFill>
                <a:latin typeface="Arial" charset="0"/>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a:t>
            </a:r>
            <a:r>
              <a:rPr lang="en-US" sz="2400" dirty="0" smtClean="0">
                <a:solidFill>
                  <a:srgbClr val="000000"/>
                </a:solidFill>
                <a:latin typeface="Arial" charset="0"/>
                <a:ea typeface="Calibri" pitchFamily="34" charset="0"/>
                <a:cs typeface="Times New Roman" pitchFamily="18" charset="0"/>
              </a:rPr>
              <a:t>______________________is </a:t>
            </a:r>
            <a:r>
              <a:rPr lang="en-US" sz="2400" dirty="0">
                <a:solidFill>
                  <a:srgbClr val="000000"/>
                </a:solidFill>
                <a:latin typeface="Arial" charset="0"/>
                <a:ea typeface="Calibri" pitchFamily="34" charset="0"/>
                <a:cs typeface="Times New Roman" pitchFamily="18" charset="0"/>
              </a:rPr>
              <a:t>the weakest of the four fundamental forces, as the following visual shows:	</a:t>
            </a:r>
          </a:p>
        </p:txBody>
      </p:sp>
      <p:sp>
        <p:nvSpPr>
          <p:cNvPr id="7172"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117765" name="Line 5"/>
          <p:cNvSpPr>
            <a:spLocks noChangeShapeType="1"/>
          </p:cNvSpPr>
          <p:nvPr/>
        </p:nvSpPr>
        <p:spPr bwMode="auto">
          <a:xfrm flipV="1">
            <a:off x="2489200" y="4821238"/>
            <a:ext cx="642938" cy="271462"/>
          </a:xfrm>
          <a:prstGeom prst="line">
            <a:avLst/>
          </a:prstGeom>
          <a:noFill/>
          <a:ln w="76200">
            <a:solidFill>
              <a:schemeClr val="accent1"/>
            </a:solidFill>
            <a:round/>
            <a:headEnd/>
            <a:tailEnd/>
          </a:ln>
        </p:spPr>
        <p:txBody>
          <a:bodyPr/>
          <a:lstStyle/>
          <a:p>
            <a:endParaRPr lang="en-US"/>
          </a:p>
        </p:txBody>
      </p:sp>
      <p:sp>
        <p:nvSpPr>
          <p:cNvPr id="117768" name="Text Box 8"/>
          <p:cNvSpPr txBox="1">
            <a:spLocks noChangeArrowheads="1"/>
          </p:cNvSpPr>
          <p:nvPr/>
        </p:nvSpPr>
        <p:spPr bwMode="auto">
          <a:xfrm>
            <a:off x="6896100" y="3170238"/>
            <a:ext cx="1512888" cy="461962"/>
          </a:xfrm>
          <a:prstGeom prst="rect">
            <a:avLst/>
          </a:prstGeom>
          <a:noFill/>
          <a:ln w="9525">
            <a:noFill/>
            <a:miter lim="800000"/>
            <a:headEnd/>
            <a:tailEnd/>
          </a:ln>
        </p:spPr>
        <p:txBody>
          <a:bodyPr wrap="none">
            <a:spAutoFit/>
          </a:bodyPr>
          <a:lstStyle/>
          <a:p>
            <a:r>
              <a:rPr lang="en-US" sz="2400">
                <a:latin typeface="Arial" charset="0"/>
              </a:rPr>
              <a:t>GRAVITY</a:t>
            </a:r>
          </a:p>
        </p:txBody>
      </p:sp>
      <p:sp>
        <p:nvSpPr>
          <p:cNvPr id="117769" name="Text Box 9"/>
          <p:cNvSpPr txBox="1">
            <a:spLocks noChangeArrowheads="1"/>
          </p:cNvSpPr>
          <p:nvPr/>
        </p:nvSpPr>
        <p:spPr bwMode="auto">
          <a:xfrm>
            <a:off x="750888" y="3529013"/>
            <a:ext cx="1500187" cy="461962"/>
          </a:xfrm>
          <a:prstGeom prst="rect">
            <a:avLst/>
          </a:prstGeom>
          <a:noFill/>
          <a:ln w="9525">
            <a:noFill/>
            <a:miter lim="800000"/>
            <a:headEnd/>
            <a:tailEnd/>
          </a:ln>
        </p:spPr>
        <p:txBody>
          <a:bodyPr wrap="none">
            <a:spAutoFit/>
          </a:bodyPr>
          <a:lstStyle/>
          <a:p>
            <a:r>
              <a:rPr lang="en-US" sz="2400">
                <a:latin typeface="Arial" charset="0"/>
              </a:rPr>
              <a:t>STRONG</a:t>
            </a:r>
          </a:p>
        </p:txBody>
      </p:sp>
      <p:sp>
        <p:nvSpPr>
          <p:cNvPr id="117770" name="Text Box 10"/>
          <p:cNvSpPr txBox="1">
            <a:spLocks noChangeArrowheads="1"/>
          </p:cNvSpPr>
          <p:nvPr/>
        </p:nvSpPr>
        <p:spPr bwMode="auto">
          <a:xfrm>
            <a:off x="2203450" y="3184525"/>
            <a:ext cx="3262313" cy="461963"/>
          </a:xfrm>
          <a:prstGeom prst="rect">
            <a:avLst/>
          </a:prstGeom>
          <a:noFill/>
          <a:ln w="9525">
            <a:noFill/>
            <a:miter lim="800000"/>
            <a:headEnd/>
            <a:tailEnd/>
          </a:ln>
        </p:spPr>
        <p:txBody>
          <a:bodyPr wrap="none">
            <a:spAutoFit/>
          </a:bodyPr>
          <a:lstStyle/>
          <a:p>
            <a:r>
              <a:rPr lang="en-US" sz="2400">
                <a:latin typeface="Arial" charset="0"/>
              </a:rPr>
              <a:t>ELECTROMAGNETIC</a:t>
            </a:r>
          </a:p>
        </p:txBody>
      </p:sp>
      <p:sp>
        <p:nvSpPr>
          <p:cNvPr id="117771" name="Text Box 11"/>
          <p:cNvSpPr txBox="1">
            <a:spLocks noChangeArrowheads="1"/>
          </p:cNvSpPr>
          <p:nvPr/>
        </p:nvSpPr>
        <p:spPr bwMode="auto">
          <a:xfrm>
            <a:off x="5443538" y="3559175"/>
            <a:ext cx="1090612" cy="461963"/>
          </a:xfrm>
          <a:prstGeom prst="rect">
            <a:avLst/>
          </a:prstGeom>
          <a:noFill/>
          <a:ln w="9525">
            <a:noFill/>
            <a:miter lim="800000"/>
            <a:headEnd/>
            <a:tailEnd/>
          </a:ln>
        </p:spPr>
        <p:txBody>
          <a:bodyPr wrap="none">
            <a:spAutoFit/>
          </a:bodyPr>
          <a:lstStyle/>
          <a:p>
            <a:r>
              <a:rPr lang="en-US" sz="2400">
                <a:latin typeface="Arial" charset="0"/>
              </a:rPr>
              <a:t>WEAK</a:t>
            </a:r>
          </a:p>
        </p:txBody>
      </p:sp>
      <p:sp>
        <p:nvSpPr>
          <p:cNvPr id="117772" name="Oval 12"/>
          <p:cNvSpPr>
            <a:spLocks noChangeArrowheads="1"/>
          </p:cNvSpPr>
          <p:nvPr/>
        </p:nvSpPr>
        <p:spPr bwMode="auto">
          <a:xfrm>
            <a:off x="1803400" y="4329113"/>
            <a:ext cx="290513" cy="290512"/>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defRPr/>
            </a:pPr>
            <a:endParaRPr lang="en-US" sz="1800">
              <a:latin typeface="Arial" charset="0"/>
            </a:endParaRPr>
          </a:p>
        </p:txBody>
      </p:sp>
      <p:sp>
        <p:nvSpPr>
          <p:cNvPr id="117773" name="Oval 13"/>
          <p:cNvSpPr>
            <a:spLocks noChangeArrowheads="1"/>
          </p:cNvSpPr>
          <p:nvPr/>
        </p:nvSpPr>
        <p:spPr bwMode="auto">
          <a:xfrm>
            <a:off x="950913" y="4781550"/>
            <a:ext cx="290512" cy="290513"/>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defRPr/>
            </a:pPr>
            <a:endParaRPr lang="en-US" sz="1800">
              <a:latin typeface="Arial" charset="0"/>
            </a:endParaRPr>
          </a:p>
        </p:txBody>
      </p:sp>
      <p:grpSp>
        <p:nvGrpSpPr>
          <p:cNvPr id="2" name="Group 14"/>
          <p:cNvGrpSpPr>
            <a:grpSpLocks/>
          </p:cNvGrpSpPr>
          <p:nvPr/>
        </p:nvGrpSpPr>
        <p:grpSpPr bwMode="auto">
          <a:xfrm>
            <a:off x="1198563" y="4184650"/>
            <a:ext cx="317500" cy="366713"/>
            <a:chOff x="3123" y="2217"/>
            <a:chExt cx="200" cy="231"/>
          </a:xfrm>
        </p:grpSpPr>
        <p:sp>
          <p:nvSpPr>
            <p:cNvPr id="7213" name="Oval 15"/>
            <p:cNvSpPr>
              <a:spLocks noChangeArrowheads="1"/>
            </p:cNvSpPr>
            <p:nvPr/>
          </p:nvSpPr>
          <p:spPr bwMode="auto">
            <a:xfrm>
              <a:off x="3127" y="2240"/>
              <a:ext cx="183" cy="183"/>
            </a:xfrm>
            <a:prstGeom prst="ellipse">
              <a:avLst/>
            </a:prstGeom>
            <a:gradFill rotWithShape="1">
              <a:gsLst>
                <a:gs pos="0">
                  <a:srgbClr val="FF3300"/>
                </a:gs>
                <a:gs pos="100000">
                  <a:srgbClr val="761800"/>
                </a:gs>
              </a:gsLst>
              <a:path path="shape">
                <a:fillToRect l="50000" t="50000" r="50000" b="50000"/>
              </a:path>
            </a:gradFill>
            <a:ln w="9525">
              <a:noFill/>
              <a:round/>
              <a:headEnd/>
              <a:tailEnd/>
            </a:ln>
          </p:spPr>
          <p:txBody>
            <a:bodyPr wrap="none" anchor="ctr"/>
            <a:lstStyle/>
            <a:p>
              <a:endParaRPr lang="en-US" sz="1800">
                <a:latin typeface="Arial" charset="0"/>
              </a:endParaRPr>
            </a:p>
          </p:txBody>
        </p:sp>
        <p:sp>
          <p:nvSpPr>
            <p:cNvPr id="7214" name="Text Box 16"/>
            <p:cNvSpPr txBox="1">
              <a:spLocks noChangeArrowheads="1"/>
            </p:cNvSpPr>
            <p:nvPr/>
          </p:nvSpPr>
          <p:spPr bwMode="auto">
            <a:xfrm>
              <a:off x="3123" y="2217"/>
              <a:ext cx="200" cy="231"/>
            </a:xfrm>
            <a:prstGeom prst="rect">
              <a:avLst/>
            </a:prstGeom>
            <a:noFill/>
            <a:ln w="9525">
              <a:noFill/>
              <a:miter lim="800000"/>
              <a:headEnd/>
              <a:tailEnd/>
            </a:ln>
          </p:spPr>
          <p:txBody>
            <a:bodyPr wrap="none">
              <a:spAutoFit/>
            </a:bodyPr>
            <a:lstStyle/>
            <a:p>
              <a:r>
                <a:rPr lang="en-US" sz="1800" b="1">
                  <a:solidFill>
                    <a:schemeClr val="bg1"/>
                  </a:solidFill>
                  <a:latin typeface="Arial" charset="0"/>
                </a:rPr>
                <a:t>+</a:t>
              </a:r>
            </a:p>
          </p:txBody>
        </p:sp>
      </p:grpSp>
      <p:grpSp>
        <p:nvGrpSpPr>
          <p:cNvPr id="3" name="Group 17"/>
          <p:cNvGrpSpPr>
            <a:grpSpLocks/>
          </p:cNvGrpSpPr>
          <p:nvPr/>
        </p:nvGrpSpPr>
        <p:grpSpPr bwMode="auto">
          <a:xfrm>
            <a:off x="1544638" y="4857750"/>
            <a:ext cx="325437" cy="366713"/>
            <a:chOff x="3077" y="2733"/>
            <a:chExt cx="205" cy="231"/>
          </a:xfrm>
        </p:grpSpPr>
        <p:sp>
          <p:nvSpPr>
            <p:cNvPr id="7211" name="Oval 18"/>
            <p:cNvSpPr>
              <a:spLocks noChangeArrowheads="1"/>
            </p:cNvSpPr>
            <p:nvPr/>
          </p:nvSpPr>
          <p:spPr bwMode="auto">
            <a:xfrm>
              <a:off x="3077" y="2748"/>
              <a:ext cx="183" cy="183"/>
            </a:xfrm>
            <a:prstGeom prst="ellipse">
              <a:avLst/>
            </a:prstGeom>
            <a:gradFill rotWithShape="1">
              <a:gsLst>
                <a:gs pos="0">
                  <a:srgbClr val="FF3300"/>
                </a:gs>
                <a:gs pos="100000">
                  <a:srgbClr val="761800"/>
                </a:gs>
              </a:gsLst>
              <a:path path="shape">
                <a:fillToRect l="50000" t="50000" r="50000" b="50000"/>
              </a:path>
            </a:gradFill>
            <a:ln w="9525">
              <a:noFill/>
              <a:round/>
              <a:headEnd/>
              <a:tailEnd/>
            </a:ln>
          </p:spPr>
          <p:txBody>
            <a:bodyPr wrap="none" anchor="ctr"/>
            <a:lstStyle/>
            <a:p>
              <a:endParaRPr lang="en-US" sz="1800">
                <a:latin typeface="Arial" charset="0"/>
              </a:endParaRPr>
            </a:p>
          </p:txBody>
        </p:sp>
        <p:sp>
          <p:nvSpPr>
            <p:cNvPr id="7212" name="Text Box 19"/>
            <p:cNvSpPr txBox="1">
              <a:spLocks noChangeArrowheads="1"/>
            </p:cNvSpPr>
            <p:nvPr/>
          </p:nvSpPr>
          <p:spPr bwMode="auto">
            <a:xfrm>
              <a:off x="3082" y="2733"/>
              <a:ext cx="200" cy="231"/>
            </a:xfrm>
            <a:prstGeom prst="rect">
              <a:avLst/>
            </a:prstGeom>
            <a:noFill/>
            <a:ln w="9525">
              <a:noFill/>
              <a:miter lim="800000"/>
              <a:headEnd/>
              <a:tailEnd/>
            </a:ln>
          </p:spPr>
          <p:txBody>
            <a:bodyPr wrap="none">
              <a:spAutoFit/>
            </a:bodyPr>
            <a:lstStyle/>
            <a:p>
              <a:r>
                <a:rPr lang="en-US" sz="1800" b="1">
                  <a:solidFill>
                    <a:schemeClr val="bg1"/>
                  </a:solidFill>
                  <a:latin typeface="Arial" charset="0"/>
                </a:rPr>
                <a:t>+</a:t>
              </a:r>
            </a:p>
          </p:txBody>
        </p:sp>
      </p:grpSp>
      <p:sp>
        <p:nvSpPr>
          <p:cNvPr id="117780" name="Oval 20"/>
          <p:cNvSpPr>
            <a:spLocks noChangeArrowheads="1"/>
          </p:cNvSpPr>
          <p:nvPr/>
        </p:nvSpPr>
        <p:spPr bwMode="auto">
          <a:xfrm>
            <a:off x="769938" y="3944938"/>
            <a:ext cx="1509712" cy="1509712"/>
          </a:xfrm>
          <a:prstGeom prst="ellipse">
            <a:avLst/>
          </a:prstGeom>
          <a:noFill/>
          <a:ln w="9525">
            <a:solidFill>
              <a:srgbClr val="C0C0C0"/>
            </a:solidFill>
            <a:prstDash val="dash"/>
            <a:round/>
            <a:headEnd/>
            <a:tailEnd/>
          </a:ln>
        </p:spPr>
        <p:txBody>
          <a:bodyPr wrap="none" anchor="ctr"/>
          <a:lstStyle/>
          <a:p>
            <a:endParaRPr lang="en-US" sz="1800">
              <a:latin typeface="Arial" charset="0"/>
            </a:endParaRPr>
          </a:p>
        </p:txBody>
      </p:sp>
      <p:sp>
        <p:nvSpPr>
          <p:cNvPr id="117781" name="Line 21"/>
          <p:cNvSpPr>
            <a:spLocks noChangeShapeType="1"/>
          </p:cNvSpPr>
          <p:nvPr/>
        </p:nvSpPr>
        <p:spPr bwMode="auto">
          <a:xfrm>
            <a:off x="1484313" y="4433888"/>
            <a:ext cx="338137" cy="74612"/>
          </a:xfrm>
          <a:prstGeom prst="line">
            <a:avLst/>
          </a:prstGeom>
          <a:noFill/>
          <a:ln w="9525">
            <a:solidFill>
              <a:schemeClr val="tx1"/>
            </a:solidFill>
            <a:round/>
            <a:headEnd/>
            <a:tailEnd type="triangle" w="med" len="med"/>
          </a:ln>
        </p:spPr>
        <p:txBody>
          <a:bodyPr/>
          <a:lstStyle/>
          <a:p>
            <a:endParaRPr lang="en-US"/>
          </a:p>
        </p:txBody>
      </p:sp>
      <p:sp>
        <p:nvSpPr>
          <p:cNvPr id="117782" name="Line 22"/>
          <p:cNvSpPr>
            <a:spLocks noChangeShapeType="1"/>
          </p:cNvSpPr>
          <p:nvPr/>
        </p:nvSpPr>
        <p:spPr bwMode="auto">
          <a:xfrm flipH="1" flipV="1">
            <a:off x="1473200" y="4344988"/>
            <a:ext cx="350838" cy="74612"/>
          </a:xfrm>
          <a:prstGeom prst="line">
            <a:avLst/>
          </a:prstGeom>
          <a:noFill/>
          <a:ln w="9525">
            <a:solidFill>
              <a:schemeClr val="tx1"/>
            </a:solidFill>
            <a:round/>
            <a:headEnd/>
            <a:tailEnd type="triangle" w="med" len="med"/>
          </a:ln>
        </p:spPr>
        <p:txBody>
          <a:bodyPr/>
          <a:lstStyle/>
          <a:p>
            <a:endParaRPr lang="en-US"/>
          </a:p>
        </p:txBody>
      </p:sp>
      <p:sp>
        <p:nvSpPr>
          <p:cNvPr id="117783" name="Line 23"/>
          <p:cNvSpPr>
            <a:spLocks noChangeShapeType="1"/>
          </p:cNvSpPr>
          <p:nvPr/>
        </p:nvSpPr>
        <p:spPr bwMode="auto">
          <a:xfrm>
            <a:off x="1360488" y="4495800"/>
            <a:ext cx="238125" cy="400050"/>
          </a:xfrm>
          <a:prstGeom prst="line">
            <a:avLst/>
          </a:prstGeom>
          <a:noFill/>
          <a:ln w="9525">
            <a:solidFill>
              <a:schemeClr val="tx1"/>
            </a:solidFill>
            <a:round/>
            <a:headEnd/>
            <a:tailEnd type="triangle" w="med" len="med"/>
          </a:ln>
        </p:spPr>
        <p:txBody>
          <a:bodyPr/>
          <a:lstStyle/>
          <a:p>
            <a:endParaRPr lang="en-US"/>
          </a:p>
        </p:txBody>
      </p:sp>
      <p:sp>
        <p:nvSpPr>
          <p:cNvPr id="117784" name="Line 24"/>
          <p:cNvSpPr>
            <a:spLocks noChangeShapeType="1"/>
          </p:cNvSpPr>
          <p:nvPr/>
        </p:nvSpPr>
        <p:spPr bwMode="auto">
          <a:xfrm flipH="1" flipV="1">
            <a:off x="1435100" y="4483100"/>
            <a:ext cx="250825" cy="400050"/>
          </a:xfrm>
          <a:prstGeom prst="line">
            <a:avLst/>
          </a:prstGeom>
          <a:noFill/>
          <a:ln w="9525">
            <a:solidFill>
              <a:schemeClr val="tx1"/>
            </a:solidFill>
            <a:round/>
            <a:headEnd/>
            <a:tailEnd type="triangle" w="med" len="med"/>
          </a:ln>
        </p:spPr>
        <p:txBody>
          <a:bodyPr/>
          <a:lstStyle/>
          <a:p>
            <a:endParaRPr lang="en-US"/>
          </a:p>
        </p:txBody>
      </p:sp>
      <p:sp>
        <p:nvSpPr>
          <p:cNvPr id="117785" name="Line 25"/>
          <p:cNvSpPr>
            <a:spLocks noChangeShapeType="1"/>
          </p:cNvSpPr>
          <p:nvPr/>
        </p:nvSpPr>
        <p:spPr bwMode="auto">
          <a:xfrm flipV="1">
            <a:off x="1196975" y="4508500"/>
            <a:ext cx="614363" cy="312738"/>
          </a:xfrm>
          <a:prstGeom prst="line">
            <a:avLst/>
          </a:prstGeom>
          <a:noFill/>
          <a:ln w="9525">
            <a:solidFill>
              <a:schemeClr val="tx1"/>
            </a:solidFill>
            <a:round/>
            <a:headEnd/>
            <a:tailEnd type="triangle" w="med" len="med"/>
          </a:ln>
        </p:spPr>
        <p:txBody>
          <a:bodyPr/>
          <a:lstStyle/>
          <a:p>
            <a:endParaRPr lang="en-US"/>
          </a:p>
        </p:txBody>
      </p:sp>
      <p:sp>
        <p:nvSpPr>
          <p:cNvPr id="117786" name="Line 26"/>
          <p:cNvSpPr>
            <a:spLocks noChangeShapeType="1"/>
          </p:cNvSpPr>
          <p:nvPr/>
        </p:nvSpPr>
        <p:spPr bwMode="auto">
          <a:xfrm flipH="1">
            <a:off x="1247775" y="4570413"/>
            <a:ext cx="588963" cy="300037"/>
          </a:xfrm>
          <a:prstGeom prst="line">
            <a:avLst/>
          </a:prstGeom>
          <a:noFill/>
          <a:ln w="9525">
            <a:solidFill>
              <a:schemeClr val="tx1"/>
            </a:solidFill>
            <a:round/>
            <a:headEnd/>
            <a:tailEnd type="triangle" w="med" len="med"/>
          </a:ln>
        </p:spPr>
        <p:txBody>
          <a:bodyPr/>
          <a:lstStyle/>
          <a:p>
            <a:endParaRPr lang="en-US"/>
          </a:p>
        </p:txBody>
      </p:sp>
      <p:grpSp>
        <p:nvGrpSpPr>
          <p:cNvPr id="4" name="Group 27"/>
          <p:cNvGrpSpPr>
            <a:grpSpLocks/>
          </p:cNvGrpSpPr>
          <p:nvPr/>
        </p:nvGrpSpPr>
        <p:grpSpPr bwMode="auto">
          <a:xfrm>
            <a:off x="2794000" y="4195763"/>
            <a:ext cx="1339850" cy="1228725"/>
            <a:chOff x="1831" y="2896"/>
            <a:chExt cx="844" cy="774"/>
          </a:xfrm>
        </p:grpSpPr>
        <p:sp>
          <p:nvSpPr>
            <p:cNvPr id="7207" name="AutoShape 28"/>
            <p:cNvSpPr>
              <a:spLocks noChangeArrowheads="1"/>
            </p:cNvSpPr>
            <p:nvPr/>
          </p:nvSpPr>
          <p:spPr bwMode="auto">
            <a:xfrm>
              <a:off x="2107" y="2896"/>
              <a:ext cx="568" cy="536"/>
            </a:xfrm>
            <a:prstGeom prst="triangle">
              <a:avLst>
                <a:gd name="adj" fmla="val 50000"/>
              </a:avLst>
            </a:prstGeom>
            <a:solidFill>
              <a:schemeClr val="accent1">
                <a:alpha val="23137"/>
              </a:schemeClr>
            </a:solidFill>
            <a:ln w="9525">
              <a:solidFill>
                <a:schemeClr val="tx1"/>
              </a:solidFill>
              <a:miter lim="800000"/>
              <a:headEnd/>
              <a:tailEnd/>
            </a:ln>
          </p:spPr>
          <p:txBody>
            <a:bodyPr wrap="none" anchor="ctr"/>
            <a:lstStyle/>
            <a:p>
              <a:endParaRPr lang="en-US" sz="1800">
                <a:latin typeface="Arial" charset="0"/>
              </a:endParaRPr>
            </a:p>
          </p:txBody>
        </p:sp>
        <p:sp>
          <p:nvSpPr>
            <p:cNvPr id="7208" name="Freeform 29"/>
            <p:cNvSpPr>
              <a:spLocks/>
            </p:cNvSpPr>
            <p:nvPr/>
          </p:nvSpPr>
          <p:spPr bwMode="auto">
            <a:xfrm>
              <a:off x="2115" y="2896"/>
              <a:ext cx="560" cy="773"/>
            </a:xfrm>
            <a:custGeom>
              <a:avLst/>
              <a:gdLst>
                <a:gd name="T0" fmla="*/ 0 w 560"/>
                <a:gd name="T1" fmla="*/ 236 h 773"/>
                <a:gd name="T2" fmla="*/ 276 w 560"/>
                <a:gd name="T3" fmla="*/ 0 h 773"/>
                <a:gd name="T4" fmla="*/ 560 w 560"/>
                <a:gd name="T5" fmla="*/ 536 h 773"/>
                <a:gd name="T6" fmla="*/ 292 w 560"/>
                <a:gd name="T7" fmla="*/ 773 h 773"/>
                <a:gd name="T8" fmla="*/ 0 w 560"/>
                <a:gd name="T9" fmla="*/ 236 h 773"/>
                <a:gd name="T10" fmla="*/ 0 60000 65536"/>
                <a:gd name="T11" fmla="*/ 0 60000 65536"/>
                <a:gd name="T12" fmla="*/ 0 60000 65536"/>
                <a:gd name="T13" fmla="*/ 0 60000 65536"/>
                <a:gd name="T14" fmla="*/ 0 60000 65536"/>
                <a:gd name="T15" fmla="*/ 0 w 560"/>
                <a:gd name="T16" fmla="*/ 0 h 773"/>
                <a:gd name="T17" fmla="*/ 560 w 560"/>
                <a:gd name="T18" fmla="*/ 773 h 773"/>
              </a:gdLst>
              <a:ahLst/>
              <a:cxnLst>
                <a:cxn ang="T10">
                  <a:pos x="T0" y="T1"/>
                </a:cxn>
                <a:cxn ang="T11">
                  <a:pos x="T2" y="T3"/>
                </a:cxn>
                <a:cxn ang="T12">
                  <a:pos x="T4" y="T5"/>
                </a:cxn>
                <a:cxn ang="T13">
                  <a:pos x="T6" y="T7"/>
                </a:cxn>
                <a:cxn ang="T14">
                  <a:pos x="T8" y="T9"/>
                </a:cxn>
              </a:cxnLst>
              <a:rect l="T15" t="T16" r="T17" b="T18"/>
              <a:pathLst>
                <a:path w="560" h="773">
                  <a:moveTo>
                    <a:pt x="0" y="236"/>
                  </a:moveTo>
                  <a:lnTo>
                    <a:pt x="276" y="0"/>
                  </a:lnTo>
                  <a:lnTo>
                    <a:pt x="560" y="536"/>
                  </a:lnTo>
                  <a:lnTo>
                    <a:pt x="292" y="773"/>
                  </a:lnTo>
                  <a:lnTo>
                    <a:pt x="0" y="236"/>
                  </a:lnTo>
                  <a:close/>
                </a:path>
              </a:pathLst>
            </a:custGeom>
            <a:solidFill>
              <a:schemeClr val="accent1">
                <a:alpha val="30196"/>
              </a:schemeClr>
            </a:solidFill>
            <a:ln w="9525">
              <a:solidFill>
                <a:schemeClr val="tx1"/>
              </a:solidFill>
              <a:round/>
              <a:headEnd/>
              <a:tailEnd/>
            </a:ln>
          </p:spPr>
          <p:txBody>
            <a:bodyPr/>
            <a:lstStyle/>
            <a:p>
              <a:endParaRPr lang="en-US"/>
            </a:p>
          </p:txBody>
        </p:sp>
        <p:sp>
          <p:nvSpPr>
            <p:cNvPr id="7209" name="Freeform 30"/>
            <p:cNvSpPr>
              <a:spLocks/>
            </p:cNvSpPr>
            <p:nvPr/>
          </p:nvSpPr>
          <p:spPr bwMode="auto">
            <a:xfrm>
              <a:off x="1831" y="2896"/>
              <a:ext cx="560" cy="773"/>
            </a:xfrm>
            <a:custGeom>
              <a:avLst/>
              <a:gdLst>
                <a:gd name="T0" fmla="*/ 560 w 560"/>
                <a:gd name="T1" fmla="*/ 0 h 773"/>
                <a:gd name="T2" fmla="*/ 284 w 560"/>
                <a:gd name="T3" fmla="*/ 236 h 773"/>
                <a:gd name="T4" fmla="*/ 0 w 560"/>
                <a:gd name="T5" fmla="*/ 773 h 773"/>
                <a:gd name="T6" fmla="*/ 276 w 560"/>
                <a:gd name="T7" fmla="*/ 536 h 773"/>
                <a:gd name="T8" fmla="*/ 560 w 560"/>
                <a:gd name="T9" fmla="*/ 0 h 773"/>
                <a:gd name="T10" fmla="*/ 0 60000 65536"/>
                <a:gd name="T11" fmla="*/ 0 60000 65536"/>
                <a:gd name="T12" fmla="*/ 0 60000 65536"/>
                <a:gd name="T13" fmla="*/ 0 60000 65536"/>
                <a:gd name="T14" fmla="*/ 0 60000 65536"/>
                <a:gd name="T15" fmla="*/ 0 w 560"/>
                <a:gd name="T16" fmla="*/ 0 h 773"/>
                <a:gd name="T17" fmla="*/ 560 w 560"/>
                <a:gd name="T18" fmla="*/ 773 h 773"/>
              </a:gdLst>
              <a:ahLst/>
              <a:cxnLst>
                <a:cxn ang="T10">
                  <a:pos x="T0" y="T1"/>
                </a:cxn>
                <a:cxn ang="T11">
                  <a:pos x="T2" y="T3"/>
                </a:cxn>
                <a:cxn ang="T12">
                  <a:pos x="T4" y="T5"/>
                </a:cxn>
                <a:cxn ang="T13">
                  <a:pos x="T6" y="T7"/>
                </a:cxn>
                <a:cxn ang="T14">
                  <a:pos x="T8" y="T9"/>
                </a:cxn>
              </a:cxnLst>
              <a:rect l="T15" t="T16" r="T17" b="T18"/>
              <a:pathLst>
                <a:path w="560" h="773">
                  <a:moveTo>
                    <a:pt x="560" y="0"/>
                  </a:moveTo>
                  <a:lnTo>
                    <a:pt x="284" y="236"/>
                  </a:lnTo>
                  <a:lnTo>
                    <a:pt x="0" y="773"/>
                  </a:lnTo>
                  <a:lnTo>
                    <a:pt x="276" y="536"/>
                  </a:lnTo>
                  <a:lnTo>
                    <a:pt x="560" y="0"/>
                  </a:lnTo>
                  <a:close/>
                </a:path>
              </a:pathLst>
            </a:custGeom>
            <a:solidFill>
              <a:schemeClr val="accent1">
                <a:alpha val="34117"/>
              </a:schemeClr>
            </a:solidFill>
            <a:ln w="9525">
              <a:solidFill>
                <a:schemeClr val="tx1"/>
              </a:solidFill>
              <a:round/>
              <a:headEnd/>
              <a:tailEnd/>
            </a:ln>
          </p:spPr>
          <p:txBody>
            <a:bodyPr/>
            <a:lstStyle/>
            <a:p>
              <a:endParaRPr lang="en-US"/>
            </a:p>
          </p:txBody>
        </p:sp>
        <p:sp>
          <p:nvSpPr>
            <p:cNvPr id="7210" name="AutoShape 31"/>
            <p:cNvSpPr>
              <a:spLocks noChangeArrowheads="1"/>
            </p:cNvSpPr>
            <p:nvPr/>
          </p:nvSpPr>
          <p:spPr bwMode="auto">
            <a:xfrm>
              <a:off x="1832" y="3134"/>
              <a:ext cx="568" cy="536"/>
            </a:xfrm>
            <a:prstGeom prst="triangle">
              <a:avLst>
                <a:gd name="adj" fmla="val 50000"/>
              </a:avLst>
            </a:prstGeom>
            <a:solidFill>
              <a:schemeClr val="accent1">
                <a:alpha val="41960"/>
              </a:schemeClr>
            </a:solidFill>
            <a:ln w="9525">
              <a:solidFill>
                <a:schemeClr val="tx1"/>
              </a:solidFill>
              <a:miter lim="800000"/>
              <a:headEnd/>
              <a:tailEnd/>
            </a:ln>
          </p:spPr>
          <p:txBody>
            <a:bodyPr wrap="none" anchor="ctr"/>
            <a:lstStyle/>
            <a:p>
              <a:endParaRPr lang="en-US" sz="1800">
                <a:latin typeface="Arial" charset="0"/>
              </a:endParaRPr>
            </a:p>
          </p:txBody>
        </p:sp>
      </p:grpSp>
      <p:sp>
        <p:nvSpPr>
          <p:cNvPr id="117792" name="Line 32"/>
          <p:cNvSpPr>
            <a:spLocks noChangeShapeType="1"/>
          </p:cNvSpPr>
          <p:nvPr/>
        </p:nvSpPr>
        <p:spPr bwMode="auto">
          <a:xfrm flipV="1">
            <a:off x="3732213" y="4422775"/>
            <a:ext cx="1254125" cy="236538"/>
          </a:xfrm>
          <a:prstGeom prst="line">
            <a:avLst/>
          </a:prstGeom>
          <a:noFill/>
          <a:ln w="76200">
            <a:solidFill>
              <a:srgbClr val="FF3300"/>
            </a:solidFill>
            <a:round/>
            <a:headEnd/>
            <a:tailEnd/>
          </a:ln>
        </p:spPr>
        <p:txBody>
          <a:bodyPr/>
          <a:lstStyle/>
          <a:p>
            <a:endParaRPr lang="en-US"/>
          </a:p>
        </p:txBody>
      </p:sp>
      <p:sp>
        <p:nvSpPr>
          <p:cNvPr id="117793" name="Line 33"/>
          <p:cNvSpPr>
            <a:spLocks noChangeShapeType="1"/>
          </p:cNvSpPr>
          <p:nvPr/>
        </p:nvSpPr>
        <p:spPr bwMode="auto">
          <a:xfrm flipV="1">
            <a:off x="3733800" y="4500563"/>
            <a:ext cx="1266825" cy="185737"/>
          </a:xfrm>
          <a:prstGeom prst="line">
            <a:avLst/>
          </a:prstGeom>
          <a:noFill/>
          <a:ln w="76200">
            <a:solidFill>
              <a:srgbClr val="FF9933"/>
            </a:solidFill>
            <a:round/>
            <a:headEnd/>
            <a:tailEnd/>
          </a:ln>
        </p:spPr>
        <p:txBody>
          <a:bodyPr/>
          <a:lstStyle/>
          <a:p>
            <a:endParaRPr lang="en-US"/>
          </a:p>
        </p:txBody>
      </p:sp>
      <p:sp>
        <p:nvSpPr>
          <p:cNvPr id="117794" name="Line 34"/>
          <p:cNvSpPr>
            <a:spLocks noChangeShapeType="1"/>
          </p:cNvSpPr>
          <p:nvPr/>
        </p:nvSpPr>
        <p:spPr bwMode="auto">
          <a:xfrm flipV="1">
            <a:off x="3760788" y="4576763"/>
            <a:ext cx="1254125" cy="123825"/>
          </a:xfrm>
          <a:prstGeom prst="line">
            <a:avLst/>
          </a:prstGeom>
          <a:noFill/>
          <a:ln w="76200">
            <a:solidFill>
              <a:srgbClr val="FFFF00"/>
            </a:solidFill>
            <a:round/>
            <a:headEnd/>
            <a:tailEnd/>
          </a:ln>
        </p:spPr>
        <p:txBody>
          <a:bodyPr/>
          <a:lstStyle/>
          <a:p>
            <a:endParaRPr lang="en-US"/>
          </a:p>
        </p:txBody>
      </p:sp>
      <p:sp>
        <p:nvSpPr>
          <p:cNvPr id="117795" name="Line 35"/>
          <p:cNvSpPr>
            <a:spLocks noChangeShapeType="1"/>
          </p:cNvSpPr>
          <p:nvPr/>
        </p:nvSpPr>
        <p:spPr bwMode="auto">
          <a:xfrm flipV="1">
            <a:off x="3749675" y="4656138"/>
            <a:ext cx="1266825" cy="60325"/>
          </a:xfrm>
          <a:prstGeom prst="line">
            <a:avLst/>
          </a:prstGeom>
          <a:noFill/>
          <a:ln w="76200">
            <a:solidFill>
              <a:srgbClr val="33CC33"/>
            </a:solidFill>
            <a:round/>
            <a:headEnd/>
            <a:tailEnd/>
          </a:ln>
        </p:spPr>
        <p:txBody>
          <a:bodyPr/>
          <a:lstStyle/>
          <a:p>
            <a:endParaRPr lang="en-US"/>
          </a:p>
        </p:txBody>
      </p:sp>
      <p:sp>
        <p:nvSpPr>
          <p:cNvPr id="117796" name="Line 36"/>
          <p:cNvSpPr>
            <a:spLocks noChangeShapeType="1"/>
          </p:cNvSpPr>
          <p:nvPr/>
        </p:nvSpPr>
        <p:spPr bwMode="auto">
          <a:xfrm>
            <a:off x="3738563" y="4730750"/>
            <a:ext cx="1292225" cy="1588"/>
          </a:xfrm>
          <a:prstGeom prst="line">
            <a:avLst/>
          </a:prstGeom>
          <a:noFill/>
          <a:ln w="76200">
            <a:solidFill>
              <a:schemeClr val="accent2"/>
            </a:solidFill>
            <a:round/>
            <a:headEnd/>
            <a:tailEnd/>
          </a:ln>
        </p:spPr>
        <p:txBody>
          <a:bodyPr/>
          <a:lstStyle/>
          <a:p>
            <a:endParaRPr lang="en-US"/>
          </a:p>
        </p:txBody>
      </p:sp>
      <p:sp>
        <p:nvSpPr>
          <p:cNvPr id="117797" name="Line 37"/>
          <p:cNvSpPr>
            <a:spLocks noChangeShapeType="1"/>
          </p:cNvSpPr>
          <p:nvPr/>
        </p:nvSpPr>
        <p:spPr bwMode="auto">
          <a:xfrm>
            <a:off x="3740150" y="4770438"/>
            <a:ext cx="1266825" cy="39687"/>
          </a:xfrm>
          <a:prstGeom prst="line">
            <a:avLst/>
          </a:prstGeom>
          <a:noFill/>
          <a:ln w="76200">
            <a:solidFill>
              <a:srgbClr val="FF00FF"/>
            </a:solidFill>
            <a:round/>
            <a:headEnd/>
            <a:tailEnd/>
          </a:ln>
        </p:spPr>
        <p:txBody>
          <a:bodyPr/>
          <a:lstStyle/>
          <a:p>
            <a:endParaRPr lang="en-US"/>
          </a:p>
        </p:txBody>
      </p:sp>
      <p:sp>
        <p:nvSpPr>
          <p:cNvPr id="117798" name="Text Box 38"/>
          <p:cNvSpPr txBox="1">
            <a:spLocks noChangeArrowheads="1"/>
          </p:cNvSpPr>
          <p:nvPr/>
        </p:nvSpPr>
        <p:spPr bwMode="auto">
          <a:xfrm>
            <a:off x="930275" y="5405438"/>
            <a:ext cx="1185863" cy="822325"/>
          </a:xfrm>
          <a:prstGeom prst="rect">
            <a:avLst/>
          </a:prstGeom>
          <a:noFill/>
          <a:ln w="9525">
            <a:noFill/>
            <a:miter lim="800000"/>
            <a:headEnd/>
            <a:tailEnd/>
          </a:ln>
        </p:spPr>
        <p:txBody>
          <a:bodyPr wrap="none">
            <a:spAutoFit/>
          </a:bodyPr>
          <a:lstStyle/>
          <a:p>
            <a:pPr algn="ctr"/>
            <a:r>
              <a:rPr lang="en-US" sz="2400">
                <a:latin typeface="Arial" charset="0"/>
              </a:rPr>
              <a:t>nuclear</a:t>
            </a:r>
          </a:p>
          <a:p>
            <a:pPr algn="ctr"/>
            <a:r>
              <a:rPr lang="en-US" sz="2400">
                <a:latin typeface="Arial" charset="0"/>
              </a:rPr>
              <a:t>force</a:t>
            </a:r>
          </a:p>
        </p:txBody>
      </p:sp>
      <p:pic>
        <p:nvPicPr>
          <p:cNvPr id="117799" name="Picture 39" descr="j0303547[1]"/>
          <p:cNvPicPr>
            <a:picLocks noChangeAspect="1" noChangeArrowheads="1"/>
          </p:cNvPicPr>
          <p:nvPr/>
        </p:nvPicPr>
        <p:blipFill>
          <a:blip r:embed="rId5" cstate="print"/>
          <a:srcRect/>
          <a:stretch>
            <a:fillRect/>
          </a:stretch>
        </p:blipFill>
        <p:spPr bwMode="auto">
          <a:xfrm>
            <a:off x="5289550" y="4095750"/>
            <a:ext cx="1411288" cy="1298575"/>
          </a:xfrm>
          <a:prstGeom prst="rect">
            <a:avLst/>
          </a:prstGeom>
          <a:noFill/>
          <a:ln w="9525">
            <a:noFill/>
            <a:miter lim="800000"/>
            <a:headEnd/>
            <a:tailEnd/>
          </a:ln>
        </p:spPr>
      </p:pic>
      <p:sp>
        <p:nvSpPr>
          <p:cNvPr id="117800" name="Text Box 40"/>
          <p:cNvSpPr txBox="1">
            <a:spLocks noChangeArrowheads="1"/>
          </p:cNvSpPr>
          <p:nvPr/>
        </p:nvSpPr>
        <p:spPr bwMode="auto">
          <a:xfrm>
            <a:off x="2211388" y="5407025"/>
            <a:ext cx="2771775" cy="822325"/>
          </a:xfrm>
          <a:prstGeom prst="rect">
            <a:avLst/>
          </a:prstGeom>
          <a:noFill/>
          <a:ln w="9525">
            <a:noFill/>
            <a:miter lim="800000"/>
            <a:headEnd/>
            <a:tailEnd/>
          </a:ln>
        </p:spPr>
        <p:txBody>
          <a:bodyPr>
            <a:spAutoFit/>
          </a:bodyPr>
          <a:lstStyle/>
          <a:p>
            <a:pPr algn="ctr"/>
            <a:r>
              <a:rPr lang="en-US" sz="2400">
                <a:latin typeface="Arial" charset="0"/>
              </a:rPr>
              <a:t>light, heat, charge and magnets</a:t>
            </a:r>
          </a:p>
        </p:txBody>
      </p:sp>
      <p:sp>
        <p:nvSpPr>
          <p:cNvPr id="117801" name="Text Box 41"/>
          <p:cNvSpPr txBox="1">
            <a:spLocks noChangeArrowheads="1"/>
          </p:cNvSpPr>
          <p:nvPr/>
        </p:nvSpPr>
        <p:spPr bwMode="auto">
          <a:xfrm>
            <a:off x="5081588" y="5416550"/>
            <a:ext cx="1857375" cy="457200"/>
          </a:xfrm>
          <a:prstGeom prst="rect">
            <a:avLst/>
          </a:prstGeom>
          <a:noFill/>
          <a:ln w="9525">
            <a:noFill/>
            <a:miter lim="800000"/>
            <a:headEnd/>
            <a:tailEnd/>
          </a:ln>
        </p:spPr>
        <p:txBody>
          <a:bodyPr>
            <a:spAutoFit/>
          </a:bodyPr>
          <a:lstStyle/>
          <a:p>
            <a:pPr algn="ctr"/>
            <a:r>
              <a:rPr lang="en-US" sz="2400">
                <a:latin typeface="Arial" charset="0"/>
              </a:rPr>
              <a:t>radioactivity</a:t>
            </a:r>
          </a:p>
        </p:txBody>
      </p:sp>
      <p:pic>
        <p:nvPicPr>
          <p:cNvPr id="117802" name="Picture 42" descr="j0198175[1]"/>
          <p:cNvPicPr>
            <a:picLocks noChangeAspect="1" noChangeArrowheads="1"/>
          </p:cNvPicPr>
          <p:nvPr/>
        </p:nvPicPr>
        <p:blipFill>
          <a:blip r:embed="rId6" cstate="print"/>
          <a:srcRect/>
          <a:stretch>
            <a:fillRect/>
          </a:stretch>
        </p:blipFill>
        <p:spPr bwMode="auto">
          <a:xfrm>
            <a:off x="6891338" y="3795713"/>
            <a:ext cx="1522412" cy="1684337"/>
          </a:xfrm>
          <a:prstGeom prst="rect">
            <a:avLst/>
          </a:prstGeom>
          <a:noFill/>
          <a:ln w="9525">
            <a:noFill/>
            <a:miter lim="800000"/>
            <a:headEnd/>
            <a:tailEnd/>
          </a:ln>
        </p:spPr>
      </p:pic>
      <p:sp>
        <p:nvSpPr>
          <p:cNvPr id="117803" name="Text Box 43"/>
          <p:cNvSpPr txBox="1">
            <a:spLocks noChangeArrowheads="1"/>
          </p:cNvSpPr>
          <p:nvPr/>
        </p:nvSpPr>
        <p:spPr bwMode="auto">
          <a:xfrm>
            <a:off x="6891338" y="5416550"/>
            <a:ext cx="1584325" cy="822325"/>
          </a:xfrm>
          <a:prstGeom prst="rect">
            <a:avLst/>
          </a:prstGeom>
          <a:noFill/>
          <a:ln w="9525">
            <a:noFill/>
            <a:miter lim="800000"/>
            <a:headEnd/>
            <a:tailEnd/>
          </a:ln>
        </p:spPr>
        <p:txBody>
          <a:bodyPr>
            <a:spAutoFit/>
          </a:bodyPr>
          <a:lstStyle/>
          <a:p>
            <a:pPr algn="ctr"/>
            <a:r>
              <a:rPr lang="en-US" sz="2400">
                <a:latin typeface="Arial" charset="0"/>
              </a:rPr>
              <a:t>freefall, orbits</a:t>
            </a:r>
          </a:p>
        </p:txBody>
      </p:sp>
      <p:sp>
        <p:nvSpPr>
          <p:cNvPr id="117806" name="Rectangle 46"/>
          <p:cNvSpPr>
            <a:spLocks noChangeArrowheads="1"/>
          </p:cNvSpPr>
          <p:nvPr/>
        </p:nvSpPr>
        <p:spPr bwMode="auto">
          <a:xfrm>
            <a:off x="2251075" y="3189288"/>
            <a:ext cx="4473575" cy="792162"/>
          </a:xfrm>
          <a:prstGeom prst="rect">
            <a:avLst/>
          </a:prstGeom>
          <a:noFill/>
          <a:ln w="28575">
            <a:solidFill>
              <a:schemeClr val="accent2"/>
            </a:solidFill>
            <a:prstDash val="dash"/>
            <a:miter lim="800000"/>
            <a:headEnd/>
            <a:tailEnd/>
          </a:ln>
        </p:spPr>
        <p:txBody>
          <a:bodyPr wrap="none" anchor="ctr"/>
          <a:lstStyle/>
          <a:p>
            <a:endParaRPr lang="en-US" sz="1800">
              <a:latin typeface="Arial" charset="0"/>
            </a:endParaRPr>
          </a:p>
        </p:txBody>
      </p:sp>
      <p:sp>
        <p:nvSpPr>
          <p:cNvPr id="117807" name="Text Box 47"/>
          <p:cNvSpPr txBox="1">
            <a:spLocks noChangeArrowheads="1"/>
          </p:cNvSpPr>
          <p:nvPr/>
        </p:nvSpPr>
        <p:spPr bwMode="auto">
          <a:xfrm>
            <a:off x="3143250" y="2787650"/>
            <a:ext cx="2622550" cy="457200"/>
          </a:xfrm>
          <a:prstGeom prst="rect">
            <a:avLst/>
          </a:prstGeom>
          <a:solidFill>
            <a:schemeClr val="accent2"/>
          </a:solidFill>
          <a:ln w="9525">
            <a:noFill/>
            <a:miter lim="800000"/>
            <a:headEnd/>
            <a:tailEnd/>
          </a:ln>
        </p:spPr>
        <p:txBody>
          <a:bodyPr wrap="none">
            <a:spAutoFit/>
          </a:bodyPr>
          <a:lstStyle/>
          <a:p>
            <a:r>
              <a:rPr lang="en-US" sz="2400">
                <a:solidFill>
                  <a:schemeClr val="bg1"/>
                </a:solidFill>
                <a:latin typeface="Arial" charset="0"/>
              </a:rPr>
              <a:t>ELECTRO-WEAK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7769"/>
                                        </p:tgtEl>
                                        <p:attrNameLst>
                                          <p:attrName>style.visibility</p:attrName>
                                        </p:attrNameLst>
                                      </p:cBhvr>
                                      <p:to>
                                        <p:strVal val="visible"/>
                                      </p:to>
                                    </p:set>
                                    <p:animEffect transition="in" filter="wipe(left)">
                                      <p:cBhvr>
                                        <p:cTn id="19" dur="500"/>
                                        <p:tgtEl>
                                          <p:spTgt spid="117769"/>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7770"/>
                                        </p:tgtEl>
                                        <p:attrNameLst>
                                          <p:attrName>style.visibility</p:attrName>
                                        </p:attrNameLst>
                                      </p:cBhvr>
                                      <p:to>
                                        <p:strVal val="visible"/>
                                      </p:to>
                                    </p:set>
                                    <p:animEffect transition="in" filter="wipe(left)">
                                      <p:cBhvr>
                                        <p:cTn id="24" dur="500"/>
                                        <p:tgtEl>
                                          <p:spTgt spid="117770"/>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7771"/>
                                        </p:tgtEl>
                                        <p:attrNameLst>
                                          <p:attrName>style.visibility</p:attrName>
                                        </p:attrNameLst>
                                      </p:cBhvr>
                                      <p:to>
                                        <p:strVal val="visible"/>
                                      </p:to>
                                    </p:set>
                                    <p:animEffect transition="in" filter="wipe(left)">
                                      <p:cBhvr>
                                        <p:cTn id="29" dur="500"/>
                                        <p:tgtEl>
                                          <p:spTgt spid="117771"/>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7768"/>
                                        </p:tgtEl>
                                        <p:attrNameLst>
                                          <p:attrName>style.visibility</p:attrName>
                                        </p:attrNameLst>
                                      </p:cBhvr>
                                      <p:to>
                                        <p:strVal val="visible"/>
                                      </p:to>
                                    </p:set>
                                    <p:animEffect transition="in" filter="wipe(left)">
                                      <p:cBhvr>
                                        <p:cTn id="34" dur="500"/>
                                        <p:tgtEl>
                                          <p:spTgt spid="117768"/>
                                        </p:tgtEl>
                                      </p:cBhvr>
                                    </p:animEffect>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7773"/>
                                        </p:tgtEl>
                                        <p:attrNameLst>
                                          <p:attrName>style.visibility</p:attrName>
                                        </p:attrNameLst>
                                      </p:cBhvr>
                                      <p:to>
                                        <p:strVal val="visible"/>
                                      </p:to>
                                    </p:set>
                                    <p:animEffect transition="in" filter="wipe(down)">
                                      <p:cBhvr>
                                        <p:cTn id="39" dur="500"/>
                                        <p:tgtEl>
                                          <p:spTgt spid="117773"/>
                                        </p:tgtEl>
                                      </p:cBhvr>
                                    </p:animEffect>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00"/>
                                        <p:tgtEl>
                                          <p:spTgt spid="2"/>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par>
                          <p:cTn id="44" fill="hold">
                            <p:stCondLst>
                              <p:cond delay="1000"/>
                            </p:stCondLst>
                            <p:childTnLst>
                              <p:par>
                                <p:cTn id="45" presetID="22" presetClass="entr" presetSubtype="4" fill="hold" grpId="0" nodeType="afterEffect">
                                  <p:stCondLst>
                                    <p:cond delay="0"/>
                                  </p:stCondLst>
                                  <p:childTnLst>
                                    <p:set>
                                      <p:cBhvr>
                                        <p:cTn id="46" dur="1" fill="hold">
                                          <p:stCondLst>
                                            <p:cond delay="0"/>
                                          </p:stCondLst>
                                        </p:cTn>
                                        <p:tgtEl>
                                          <p:spTgt spid="117772"/>
                                        </p:tgtEl>
                                        <p:attrNameLst>
                                          <p:attrName>style.visibility</p:attrName>
                                        </p:attrNameLst>
                                      </p:cBhvr>
                                      <p:to>
                                        <p:strVal val="visible"/>
                                      </p:to>
                                    </p:set>
                                    <p:animEffect transition="in" filter="wipe(down)">
                                      <p:cBhvr>
                                        <p:cTn id="47" dur="500"/>
                                        <p:tgtEl>
                                          <p:spTgt spid="117772"/>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par>
                          <p:cTn id="48" fill="hold">
                            <p:stCondLst>
                              <p:cond delay="1500"/>
                            </p:stCondLst>
                            <p:childTnLst>
                              <p:par>
                                <p:cTn id="49" presetID="22" presetClass="entr" presetSubtype="4"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down)">
                                      <p:cBhvr>
                                        <p:cTn id="51" dur="500"/>
                                        <p:tgtEl>
                                          <p:spTgt spid="3"/>
                                        </p:tgtEl>
                                      </p:cBhvr>
                                    </p:animEffect>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par>
                          <p:cTn id="52" fill="hold">
                            <p:stCondLst>
                              <p:cond delay="2000"/>
                            </p:stCondLst>
                            <p:childTnLst>
                              <p:par>
                                <p:cTn id="53" presetID="22" presetClass="entr" presetSubtype="4" fill="hold" grpId="0" nodeType="afterEffect">
                                  <p:stCondLst>
                                    <p:cond delay="0"/>
                                  </p:stCondLst>
                                  <p:childTnLst>
                                    <p:set>
                                      <p:cBhvr>
                                        <p:cTn id="54" dur="1" fill="hold">
                                          <p:stCondLst>
                                            <p:cond delay="0"/>
                                          </p:stCondLst>
                                        </p:cTn>
                                        <p:tgtEl>
                                          <p:spTgt spid="117781"/>
                                        </p:tgtEl>
                                        <p:attrNameLst>
                                          <p:attrName>style.visibility</p:attrName>
                                        </p:attrNameLst>
                                      </p:cBhvr>
                                      <p:to>
                                        <p:strVal val="visible"/>
                                      </p:to>
                                    </p:set>
                                    <p:animEffect transition="in" filter="wipe(down)">
                                      <p:cBhvr>
                                        <p:cTn id="55" dur="500"/>
                                        <p:tgtEl>
                                          <p:spTgt spid="117781"/>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par>
                          <p:cTn id="56" fill="hold">
                            <p:stCondLst>
                              <p:cond delay="2500"/>
                            </p:stCondLst>
                            <p:childTnLst>
                              <p:par>
                                <p:cTn id="57" presetID="22" presetClass="entr" presetSubtype="4" fill="hold" grpId="0" nodeType="afterEffect">
                                  <p:stCondLst>
                                    <p:cond delay="0"/>
                                  </p:stCondLst>
                                  <p:childTnLst>
                                    <p:set>
                                      <p:cBhvr>
                                        <p:cTn id="58" dur="1" fill="hold">
                                          <p:stCondLst>
                                            <p:cond delay="0"/>
                                          </p:stCondLst>
                                        </p:cTn>
                                        <p:tgtEl>
                                          <p:spTgt spid="117783"/>
                                        </p:tgtEl>
                                        <p:attrNameLst>
                                          <p:attrName>style.visibility</p:attrName>
                                        </p:attrNameLst>
                                      </p:cBhvr>
                                      <p:to>
                                        <p:strVal val="visible"/>
                                      </p:to>
                                    </p:set>
                                    <p:animEffect transition="in" filter="wipe(down)">
                                      <p:cBhvr>
                                        <p:cTn id="59" dur="500"/>
                                        <p:tgtEl>
                                          <p:spTgt spid="117783"/>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par>
                          <p:cTn id="60" fill="hold">
                            <p:stCondLst>
                              <p:cond delay="3000"/>
                            </p:stCondLst>
                            <p:childTnLst>
                              <p:par>
                                <p:cTn id="61" presetID="22" presetClass="entr" presetSubtype="1" fill="hold" grpId="0" nodeType="afterEffect">
                                  <p:stCondLst>
                                    <p:cond delay="0"/>
                                  </p:stCondLst>
                                  <p:childTnLst>
                                    <p:set>
                                      <p:cBhvr>
                                        <p:cTn id="62" dur="1" fill="hold">
                                          <p:stCondLst>
                                            <p:cond delay="0"/>
                                          </p:stCondLst>
                                        </p:cTn>
                                        <p:tgtEl>
                                          <p:spTgt spid="117786"/>
                                        </p:tgtEl>
                                        <p:attrNameLst>
                                          <p:attrName>style.visibility</p:attrName>
                                        </p:attrNameLst>
                                      </p:cBhvr>
                                      <p:to>
                                        <p:strVal val="visible"/>
                                      </p:to>
                                    </p:set>
                                    <p:animEffect transition="in" filter="wipe(up)">
                                      <p:cBhvr>
                                        <p:cTn id="63" dur="500"/>
                                        <p:tgtEl>
                                          <p:spTgt spid="117786"/>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par>
                          <p:cTn id="64" fill="hold">
                            <p:stCondLst>
                              <p:cond delay="3500"/>
                            </p:stCondLst>
                            <p:childTnLst>
                              <p:par>
                                <p:cTn id="65" presetID="22" presetClass="entr" presetSubtype="4" fill="hold" grpId="0" nodeType="afterEffect">
                                  <p:stCondLst>
                                    <p:cond delay="0"/>
                                  </p:stCondLst>
                                  <p:childTnLst>
                                    <p:set>
                                      <p:cBhvr>
                                        <p:cTn id="66" dur="1" fill="hold">
                                          <p:stCondLst>
                                            <p:cond delay="0"/>
                                          </p:stCondLst>
                                        </p:cTn>
                                        <p:tgtEl>
                                          <p:spTgt spid="117784"/>
                                        </p:tgtEl>
                                        <p:attrNameLst>
                                          <p:attrName>style.visibility</p:attrName>
                                        </p:attrNameLst>
                                      </p:cBhvr>
                                      <p:to>
                                        <p:strVal val="visible"/>
                                      </p:to>
                                    </p:set>
                                    <p:animEffect transition="in" filter="wipe(down)">
                                      <p:cBhvr>
                                        <p:cTn id="67" dur="500"/>
                                        <p:tgtEl>
                                          <p:spTgt spid="117784"/>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par>
                          <p:cTn id="68" fill="hold">
                            <p:stCondLst>
                              <p:cond delay="4000"/>
                            </p:stCondLst>
                            <p:childTnLst>
                              <p:par>
                                <p:cTn id="69" presetID="22" presetClass="entr" presetSubtype="4" fill="hold" grpId="0" nodeType="afterEffect">
                                  <p:stCondLst>
                                    <p:cond delay="0"/>
                                  </p:stCondLst>
                                  <p:childTnLst>
                                    <p:set>
                                      <p:cBhvr>
                                        <p:cTn id="70" dur="1" fill="hold">
                                          <p:stCondLst>
                                            <p:cond delay="0"/>
                                          </p:stCondLst>
                                        </p:cTn>
                                        <p:tgtEl>
                                          <p:spTgt spid="117785"/>
                                        </p:tgtEl>
                                        <p:attrNameLst>
                                          <p:attrName>style.visibility</p:attrName>
                                        </p:attrNameLst>
                                      </p:cBhvr>
                                      <p:to>
                                        <p:strVal val="visible"/>
                                      </p:to>
                                    </p:set>
                                    <p:animEffect transition="in" filter="wipe(down)">
                                      <p:cBhvr>
                                        <p:cTn id="71" dur="500"/>
                                        <p:tgtEl>
                                          <p:spTgt spid="117785"/>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par>
                          <p:cTn id="72" fill="hold">
                            <p:stCondLst>
                              <p:cond delay="4500"/>
                            </p:stCondLst>
                            <p:childTnLst>
                              <p:par>
                                <p:cTn id="73" presetID="22" presetClass="entr" presetSubtype="4" fill="hold" grpId="0" nodeType="afterEffect">
                                  <p:stCondLst>
                                    <p:cond delay="0"/>
                                  </p:stCondLst>
                                  <p:childTnLst>
                                    <p:set>
                                      <p:cBhvr>
                                        <p:cTn id="74" dur="1" fill="hold">
                                          <p:stCondLst>
                                            <p:cond delay="0"/>
                                          </p:stCondLst>
                                        </p:cTn>
                                        <p:tgtEl>
                                          <p:spTgt spid="117782"/>
                                        </p:tgtEl>
                                        <p:attrNameLst>
                                          <p:attrName>style.visibility</p:attrName>
                                        </p:attrNameLst>
                                      </p:cBhvr>
                                      <p:to>
                                        <p:strVal val="visible"/>
                                      </p:to>
                                    </p:set>
                                    <p:animEffect transition="in" filter="wipe(down)">
                                      <p:cBhvr>
                                        <p:cTn id="75" dur="500"/>
                                        <p:tgtEl>
                                          <p:spTgt spid="117782"/>
                                        </p:tgtEl>
                                      </p:cBhvr>
                                    </p:animEffect>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17780"/>
                                        </p:tgtEl>
                                        <p:attrNameLst>
                                          <p:attrName>style.visibility</p:attrName>
                                        </p:attrNameLst>
                                      </p:cBhvr>
                                      <p:to>
                                        <p:strVal val="visible"/>
                                      </p:to>
                                    </p:set>
                                    <p:animEffect transition="in" filter="fade">
                                      <p:cBhvr>
                                        <p:cTn id="80" dur="2000"/>
                                        <p:tgtEl>
                                          <p:spTgt spid="117780"/>
                                        </p:tgtEl>
                                      </p:cBhvr>
                                    </p:animEffect>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7798"/>
                                        </p:tgtEl>
                                        <p:attrNameLst>
                                          <p:attrName>style.visibility</p:attrName>
                                        </p:attrNameLst>
                                      </p:cBhvr>
                                      <p:to>
                                        <p:strVal val="visible"/>
                                      </p:to>
                                    </p:set>
                                    <p:animEffect transition="in" filter="wipe(left)">
                                      <p:cBhvr>
                                        <p:cTn id="85" dur="500"/>
                                        <p:tgtEl>
                                          <p:spTgt spid="117798"/>
                                        </p:tgtEl>
                                      </p:cBhvr>
                                    </p:animEffect>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fade">
                                      <p:cBhvr>
                                        <p:cTn id="90" dur="2000"/>
                                        <p:tgtEl>
                                          <p:spTgt spid="4"/>
                                        </p:tgtEl>
                                      </p:cBhvr>
                                    </p:animEffect>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17765"/>
                                        </p:tgtEl>
                                        <p:attrNameLst>
                                          <p:attrName>style.visibility</p:attrName>
                                        </p:attrNameLst>
                                      </p:cBhvr>
                                      <p:to>
                                        <p:strVal val="visible"/>
                                      </p:to>
                                    </p:set>
                                    <p:animEffect transition="in" filter="wipe(left)">
                                      <p:cBhvr>
                                        <p:cTn id="95" dur="500"/>
                                        <p:tgtEl>
                                          <p:spTgt spid="117765"/>
                                        </p:tgtEl>
                                      </p:cBhvr>
                                    </p:animEffect>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117792"/>
                                        </p:tgtEl>
                                        <p:attrNameLst>
                                          <p:attrName>style.visibility</p:attrName>
                                        </p:attrNameLst>
                                      </p:cBhvr>
                                      <p:to>
                                        <p:strVal val="visible"/>
                                      </p:to>
                                    </p:set>
                                    <p:animEffect transition="in" filter="wipe(left)">
                                      <p:cBhvr>
                                        <p:cTn id="99" dur="500"/>
                                        <p:tgtEl>
                                          <p:spTgt spid="117792"/>
                                        </p:tgtEl>
                                      </p:cBhvr>
                                    </p:animEffect>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par>
                          <p:cTn id="100" fill="hold">
                            <p:stCondLst>
                              <p:cond delay="1000"/>
                            </p:stCondLst>
                            <p:childTnLst>
                              <p:par>
                                <p:cTn id="101" presetID="22" presetClass="entr" presetSubtype="8" fill="hold" grpId="0" nodeType="afterEffect">
                                  <p:stCondLst>
                                    <p:cond delay="0"/>
                                  </p:stCondLst>
                                  <p:childTnLst>
                                    <p:set>
                                      <p:cBhvr>
                                        <p:cTn id="102" dur="1" fill="hold">
                                          <p:stCondLst>
                                            <p:cond delay="0"/>
                                          </p:stCondLst>
                                        </p:cTn>
                                        <p:tgtEl>
                                          <p:spTgt spid="117793"/>
                                        </p:tgtEl>
                                        <p:attrNameLst>
                                          <p:attrName>style.visibility</p:attrName>
                                        </p:attrNameLst>
                                      </p:cBhvr>
                                      <p:to>
                                        <p:strVal val="visible"/>
                                      </p:to>
                                    </p:set>
                                    <p:animEffect transition="in" filter="wipe(left)">
                                      <p:cBhvr>
                                        <p:cTn id="103" dur="500"/>
                                        <p:tgtEl>
                                          <p:spTgt spid="117793"/>
                                        </p:tgtEl>
                                      </p:cBhvr>
                                    </p:animEffect>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par>
                          <p:cTn id="104" fill="hold">
                            <p:stCondLst>
                              <p:cond delay="1500"/>
                            </p:stCondLst>
                            <p:childTnLst>
                              <p:par>
                                <p:cTn id="105" presetID="22" presetClass="entr" presetSubtype="8" fill="hold" grpId="0" nodeType="afterEffect">
                                  <p:stCondLst>
                                    <p:cond delay="0"/>
                                  </p:stCondLst>
                                  <p:childTnLst>
                                    <p:set>
                                      <p:cBhvr>
                                        <p:cTn id="106" dur="1" fill="hold">
                                          <p:stCondLst>
                                            <p:cond delay="0"/>
                                          </p:stCondLst>
                                        </p:cTn>
                                        <p:tgtEl>
                                          <p:spTgt spid="117794"/>
                                        </p:tgtEl>
                                        <p:attrNameLst>
                                          <p:attrName>style.visibility</p:attrName>
                                        </p:attrNameLst>
                                      </p:cBhvr>
                                      <p:to>
                                        <p:strVal val="visible"/>
                                      </p:to>
                                    </p:set>
                                    <p:animEffect transition="in" filter="wipe(left)">
                                      <p:cBhvr>
                                        <p:cTn id="107" dur="500"/>
                                        <p:tgtEl>
                                          <p:spTgt spid="117794"/>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par>
                          <p:cTn id="108" fill="hold">
                            <p:stCondLst>
                              <p:cond delay="2000"/>
                            </p:stCondLst>
                            <p:childTnLst>
                              <p:par>
                                <p:cTn id="109" presetID="22" presetClass="entr" presetSubtype="8" fill="hold" grpId="0" nodeType="afterEffect">
                                  <p:stCondLst>
                                    <p:cond delay="0"/>
                                  </p:stCondLst>
                                  <p:childTnLst>
                                    <p:set>
                                      <p:cBhvr>
                                        <p:cTn id="110" dur="1" fill="hold">
                                          <p:stCondLst>
                                            <p:cond delay="0"/>
                                          </p:stCondLst>
                                        </p:cTn>
                                        <p:tgtEl>
                                          <p:spTgt spid="117795"/>
                                        </p:tgtEl>
                                        <p:attrNameLst>
                                          <p:attrName>style.visibility</p:attrName>
                                        </p:attrNameLst>
                                      </p:cBhvr>
                                      <p:to>
                                        <p:strVal val="visible"/>
                                      </p:to>
                                    </p:set>
                                    <p:animEffect transition="in" filter="wipe(left)">
                                      <p:cBhvr>
                                        <p:cTn id="111" dur="500"/>
                                        <p:tgtEl>
                                          <p:spTgt spid="117795"/>
                                        </p:tgtEl>
                                      </p:cBhvr>
                                    </p:animEffect>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par>
                          <p:cTn id="112" fill="hold">
                            <p:stCondLst>
                              <p:cond delay="2500"/>
                            </p:stCondLst>
                            <p:childTnLst>
                              <p:par>
                                <p:cTn id="113" presetID="22" presetClass="entr" presetSubtype="8" fill="hold" grpId="0" nodeType="afterEffect">
                                  <p:stCondLst>
                                    <p:cond delay="0"/>
                                  </p:stCondLst>
                                  <p:childTnLst>
                                    <p:set>
                                      <p:cBhvr>
                                        <p:cTn id="114" dur="1" fill="hold">
                                          <p:stCondLst>
                                            <p:cond delay="0"/>
                                          </p:stCondLst>
                                        </p:cTn>
                                        <p:tgtEl>
                                          <p:spTgt spid="117796"/>
                                        </p:tgtEl>
                                        <p:attrNameLst>
                                          <p:attrName>style.visibility</p:attrName>
                                        </p:attrNameLst>
                                      </p:cBhvr>
                                      <p:to>
                                        <p:strVal val="visible"/>
                                      </p:to>
                                    </p:set>
                                    <p:animEffect transition="in" filter="wipe(left)">
                                      <p:cBhvr>
                                        <p:cTn id="115" dur="500"/>
                                        <p:tgtEl>
                                          <p:spTgt spid="117796"/>
                                        </p:tgtEl>
                                      </p:cBhvr>
                                    </p:animEffect>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par>
                          <p:cTn id="116" fill="hold">
                            <p:stCondLst>
                              <p:cond delay="3000"/>
                            </p:stCondLst>
                            <p:childTnLst>
                              <p:par>
                                <p:cTn id="117" presetID="22" presetClass="entr" presetSubtype="8" fill="hold" grpId="0" nodeType="afterEffect">
                                  <p:stCondLst>
                                    <p:cond delay="0"/>
                                  </p:stCondLst>
                                  <p:childTnLst>
                                    <p:set>
                                      <p:cBhvr>
                                        <p:cTn id="118" dur="1" fill="hold">
                                          <p:stCondLst>
                                            <p:cond delay="0"/>
                                          </p:stCondLst>
                                        </p:cTn>
                                        <p:tgtEl>
                                          <p:spTgt spid="117797"/>
                                        </p:tgtEl>
                                        <p:attrNameLst>
                                          <p:attrName>style.visibility</p:attrName>
                                        </p:attrNameLst>
                                      </p:cBhvr>
                                      <p:to>
                                        <p:strVal val="visible"/>
                                      </p:to>
                                    </p:set>
                                    <p:animEffect transition="in" filter="wipe(left)">
                                      <p:cBhvr>
                                        <p:cTn id="119" dur="500"/>
                                        <p:tgtEl>
                                          <p:spTgt spid="117797"/>
                                        </p:tgtEl>
                                      </p:cBhvr>
                                    </p:animEffect>
                                  </p:childTnLst>
                                  <p:subTnLst>
                                    <p:audio>
                                      <p:cMediaNode>
                                        <p:cTn display="0" masterRel="sameClick">
                                          <p:stCondLst>
                                            <p:cond evt="begin" delay="0">
                                              <p:tn val="117"/>
                                            </p:cond>
                                          </p:stCondLst>
                                          <p:endCondLst>
                                            <p:cond evt="onStopAudio" delay="0">
                                              <p:tgtEl>
                                                <p:sldTgt/>
                                              </p:tgtEl>
                                            </p:cond>
                                          </p:endCondLst>
                                        </p:cTn>
                                        <p:tgtEl>
                                          <p:sndTgt r:embed="rId4" name="arrow.wav"/>
                                        </p:tgtEl>
                                      </p:cMediaNode>
                                    </p:audio>
                                  </p:sub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117800"/>
                                        </p:tgtEl>
                                        <p:attrNameLst>
                                          <p:attrName>style.visibility</p:attrName>
                                        </p:attrNameLst>
                                      </p:cBhvr>
                                      <p:to>
                                        <p:strVal val="visible"/>
                                      </p:to>
                                    </p:set>
                                    <p:animEffect transition="in" filter="wipe(left)">
                                      <p:cBhvr>
                                        <p:cTn id="124" dur="500"/>
                                        <p:tgtEl>
                                          <p:spTgt spid="117800"/>
                                        </p:tgtEl>
                                      </p:cBhvr>
                                    </p:animEffect>
                                  </p:childTnLst>
                                  <p:subTnLst>
                                    <p:audio>
                                      <p:cMediaNode>
                                        <p:cTn display="0" masterRel="sameClick">
                                          <p:stCondLst>
                                            <p:cond evt="begin" delay="0">
                                              <p:tn val="122"/>
                                            </p:cond>
                                          </p:stCondLst>
                                          <p:endCondLst>
                                            <p:cond evt="onStopAudio" delay="0">
                                              <p:tgtEl>
                                                <p:sldTgt/>
                                              </p:tgtEl>
                                            </p:cond>
                                          </p:endCondLst>
                                        </p:cTn>
                                        <p:tgtEl>
                                          <p:sndTgt r:embed="rId4" name="arrow.wav"/>
                                        </p:tgtEl>
                                      </p:cMediaNode>
                                    </p:audio>
                                  </p:subTnLst>
                                </p:cTn>
                              </p:par>
                            </p:childTnLst>
                          </p:cTn>
                        </p:par>
                      </p:childTnLst>
                    </p:cTn>
                  </p:par>
                  <p:par>
                    <p:cTn id="125" fill="hold">
                      <p:stCondLst>
                        <p:cond delay="indefinite"/>
                      </p:stCondLst>
                      <p:childTnLst>
                        <p:par>
                          <p:cTn id="126" fill="hold">
                            <p:stCondLst>
                              <p:cond delay="0"/>
                            </p:stCondLst>
                            <p:childTnLst>
                              <p:par>
                                <p:cTn id="127" presetID="8" presetClass="entr" presetSubtype="32" fill="hold" nodeType="clickEffect">
                                  <p:stCondLst>
                                    <p:cond delay="0"/>
                                  </p:stCondLst>
                                  <p:childTnLst>
                                    <p:set>
                                      <p:cBhvr>
                                        <p:cTn id="128" dur="1" fill="hold">
                                          <p:stCondLst>
                                            <p:cond delay="0"/>
                                          </p:stCondLst>
                                        </p:cTn>
                                        <p:tgtEl>
                                          <p:spTgt spid="117799"/>
                                        </p:tgtEl>
                                        <p:attrNameLst>
                                          <p:attrName>style.visibility</p:attrName>
                                        </p:attrNameLst>
                                      </p:cBhvr>
                                      <p:to>
                                        <p:strVal val="visible"/>
                                      </p:to>
                                    </p:set>
                                    <p:animEffect transition="in" filter="diamond(out)">
                                      <p:cBhvr>
                                        <p:cTn id="129" dur="2000"/>
                                        <p:tgtEl>
                                          <p:spTgt spid="117799"/>
                                        </p:tgtEl>
                                      </p:cBhvr>
                                    </p:animEffect>
                                  </p:childTnLst>
                                  <p:subTnLst>
                                    <p:audio>
                                      <p:cMediaNode>
                                        <p:cTn display="0" masterRel="sameClick">
                                          <p:stCondLst>
                                            <p:cond evt="begin" delay="0">
                                              <p:tn val="127"/>
                                            </p:cond>
                                          </p:stCondLst>
                                          <p:endCondLst>
                                            <p:cond evt="onStopAudio" delay="0">
                                              <p:tgtEl>
                                                <p:sldTgt/>
                                              </p:tgtEl>
                                            </p:cond>
                                          </p:endCondLst>
                                        </p:cTn>
                                        <p:tgtEl>
                                          <p:sndTgt r:embed="rId4" name="arrow.wav"/>
                                        </p:tgtEl>
                                      </p:cMediaNode>
                                    </p:audio>
                                  </p:sub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117801"/>
                                        </p:tgtEl>
                                        <p:attrNameLst>
                                          <p:attrName>style.visibility</p:attrName>
                                        </p:attrNameLst>
                                      </p:cBhvr>
                                      <p:to>
                                        <p:strVal val="visible"/>
                                      </p:to>
                                    </p:set>
                                    <p:animEffect transition="in" filter="wipe(left)">
                                      <p:cBhvr>
                                        <p:cTn id="134" dur="500"/>
                                        <p:tgtEl>
                                          <p:spTgt spid="117801"/>
                                        </p:tgtEl>
                                      </p:cBhvr>
                                    </p:animEffect>
                                  </p:childTnLst>
                                  <p:subTnLst>
                                    <p:audio>
                                      <p:cMediaNode>
                                        <p:cTn display="0" masterRel="sameClick">
                                          <p:stCondLst>
                                            <p:cond evt="begin" delay="0">
                                              <p:tn val="132"/>
                                            </p:cond>
                                          </p:stCondLst>
                                          <p:endCondLst>
                                            <p:cond evt="onStopAudio" delay="0">
                                              <p:tgtEl>
                                                <p:sldTgt/>
                                              </p:tgtEl>
                                            </p:cond>
                                          </p:endCondLst>
                                        </p:cTn>
                                        <p:tgtEl>
                                          <p:sndTgt r:embed="rId4" name="arrow.wav"/>
                                        </p:tgtEl>
                                      </p:cMediaNode>
                                    </p:audio>
                                  </p:subTnLst>
                                </p:cTn>
                              </p:par>
                            </p:childTnLst>
                          </p:cTn>
                        </p:par>
                      </p:childTnLst>
                    </p:cTn>
                  </p:par>
                  <p:par>
                    <p:cTn id="135" fill="hold">
                      <p:stCondLst>
                        <p:cond delay="indefinite"/>
                      </p:stCondLst>
                      <p:childTnLst>
                        <p:par>
                          <p:cTn id="136" fill="hold">
                            <p:stCondLst>
                              <p:cond delay="0"/>
                            </p:stCondLst>
                            <p:childTnLst>
                              <p:par>
                                <p:cTn id="137" presetID="5" presetClass="entr" presetSubtype="10" fill="hold" nodeType="clickEffect">
                                  <p:stCondLst>
                                    <p:cond delay="0"/>
                                  </p:stCondLst>
                                  <p:childTnLst>
                                    <p:set>
                                      <p:cBhvr>
                                        <p:cTn id="138" dur="1" fill="hold">
                                          <p:stCondLst>
                                            <p:cond delay="0"/>
                                          </p:stCondLst>
                                        </p:cTn>
                                        <p:tgtEl>
                                          <p:spTgt spid="117802"/>
                                        </p:tgtEl>
                                        <p:attrNameLst>
                                          <p:attrName>style.visibility</p:attrName>
                                        </p:attrNameLst>
                                      </p:cBhvr>
                                      <p:to>
                                        <p:strVal val="visible"/>
                                      </p:to>
                                    </p:set>
                                    <p:animEffect transition="in" filter="checkerboard(across)">
                                      <p:cBhvr>
                                        <p:cTn id="139" dur="500"/>
                                        <p:tgtEl>
                                          <p:spTgt spid="117802"/>
                                        </p:tgtEl>
                                      </p:cBhvr>
                                    </p:animEffect>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117803"/>
                                        </p:tgtEl>
                                        <p:attrNameLst>
                                          <p:attrName>style.visibility</p:attrName>
                                        </p:attrNameLst>
                                      </p:cBhvr>
                                      <p:to>
                                        <p:strVal val="visible"/>
                                      </p:to>
                                    </p:set>
                                    <p:animEffect transition="in" filter="wipe(left)">
                                      <p:cBhvr>
                                        <p:cTn id="144" dur="500"/>
                                        <p:tgtEl>
                                          <p:spTgt spid="117803"/>
                                        </p:tgtEl>
                                      </p:cBhvr>
                                    </p:animEffect>
                                  </p:childTnLst>
                                  <p:subTnLst>
                                    <p:audio>
                                      <p:cMediaNode>
                                        <p:cTn display="0" masterRel="sameClick">
                                          <p:stCondLst>
                                            <p:cond evt="begin" delay="0">
                                              <p:tn val="142"/>
                                            </p:cond>
                                          </p:stCondLst>
                                          <p:endCondLst>
                                            <p:cond evt="onStopAudio" delay="0">
                                              <p:tgtEl>
                                                <p:sldTgt/>
                                              </p:tgtEl>
                                            </p:cond>
                                          </p:endCondLst>
                                        </p:cTn>
                                        <p:tgtEl>
                                          <p:sndTgt r:embed="rId4" name="arrow.wav"/>
                                        </p:tgtEl>
                                      </p:cMediaNode>
                                    </p:audio>
                                  </p:subTnLst>
                                </p:cTn>
                              </p:par>
                            </p:childTnLst>
                          </p:cTn>
                        </p:par>
                      </p:childTnLst>
                    </p:cTn>
                  </p:par>
                  <p:par>
                    <p:cTn id="145" fill="hold">
                      <p:stCondLst>
                        <p:cond delay="indefinite"/>
                      </p:stCondLst>
                      <p:childTnLst>
                        <p:par>
                          <p:cTn id="146" fill="hold">
                            <p:stCondLst>
                              <p:cond delay="0"/>
                            </p:stCondLst>
                            <p:childTnLst>
                              <p:par>
                                <p:cTn id="147" presetID="8" presetClass="entr" presetSubtype="16" fill="hold" grpId="0" nodeType="clickEffect">
                                  <p:stCondLst>
                                    <p:cond delay="0"/>
                                  </p:stCondLst>
                                  <p:childTnLst>
                                    <p:set>
                                      <p:cBhvr>
                                        <p:cTn id="148" dur="1" fill="hold">
                                          <p:stCondLst>
                                            <p:cond delay="0"/>
                                          </p:stCondLst>
                                        </p:cTn>
                                        <p:tgtEl>
                                          <p:spTgt spid="117806"/>
                                        </p:tgtEl>
                                        <p:attrNameLst>
                                          <p:attrName>style.visibility</p:attrName>
                                        </p:attrNameLst>
                                      </p:cBhvr>
                                      <p:to>
                                        <p:strVal val="visible"/>
                                      </p:to>
                                    </p:set>
                                    <p:animEffect transition="in" filter="diamond(in)">
                                      <p:cBhvr>
                                        <p:cTn id="149" dur="500"/>
                                        <p:tgtEl>
                                          <p:spTgt spid="117806"/>
                                        </p:tgtEl>
                                      </p:cBhvr>
                                    </p:animEffect>
                                  </p:childTnLst>
                                  <p:subTnLst>
                                    <p:audio>
                                      <p:cMediaNode>
                                        <p:cTn display="0" masterRel="sameClick">
                                          <p:stCondLst>
                                            <p:cond evt="begin" delay="0">
                                              <p:tn val="147"/>
                                            </p:cond>
                                          </p:stCondLst>
                                          <p:endCondLst>
                                            <p:cond evt="onStopAudio" delay="0">
                                              <p:tgtEl>
                                                <p:sldTgt/>
                                              </p:tgtEl>
                                            </p:cond>
                                          </p:endCondLst>
                                        </p:cTn>
                                        <p:tgtEl>
                                          <p:sndTgt r:embed="rId4" name="arrow.wav"/>
                                        </p:tgtEl>
                                      </p:cMediaNode>
                                    </p:audio>
                                  </p:sub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117807"/>
                                        </p:tgtEl>
                                        <p:attrNameLst>
                                          <p:attrName>style.visibility</p:attrName>
                                        </p:attrNameLst>
                                      </p:cBhvr>
                                      <p:to>
                                        <p:strVal val="visible"/>
                                      </p:to>
                                    </p:set>
                                    <p:animEffect transition="in" filter="wipe(left)">
                                      <p:cBhvr>
                                        <p:cTn id="154" dur="500"/>
                                        <p:tgtEl>
                                          <p:spTgt spid="117807"/>
                                        </p:tgtEl>
                                      </p:cBhvr>
                                    </p:animEffect>
                                  </p:childTnLst>
                                  <p:subTnLst>
                                    <p:audio>
                                      <p:cMediaNode>
                                        <p:cTn display="0" masterRel="sameClick">
                                          <p:stCondLst>
                                            <p:cond evt="begin" delay="0">
                                              <p:tn val="1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animBg="1"/>
      <p:bldP spid="117768" grpId="0"/>
      <p:bldP spid="117769" grpId="0"/>
      <p:bldP spid="117770" grpId="0"/>
      <p:bldP spid="117771" grpId="0"/>
      <p:bldP spid="117772" grpId="0" animBg="1"/>
      <p:bldP spid="117773" grpId="0" animBg="1"/>
      <p:bldP spid="117780" grpId="0" animBg="1"/>
      <p:bldP spid="117781" grpId="0" animBg="1"/>
      <p:bldP spid="117782" grpId="0" animBg="1"/>
      <p:bldP spid="117783" grpId="0" animBg="1"/>
      <p:bldP spid="117784" grpId="0" animBg="1"/>
      <p:bldP spid="117785" grpId="0" animBg="1"/>
      <p:bldP spid="117786" grpId="0" animBg="1"/>
      <p:bldP spid="117792" grpId="0" animBg="1"/>
      <p:bldP spid="117793" grpId="0" animBg="1"/>
      <p:bldP spid="117794" grpId="0" animBg="1"/>
      <p:bldP spid="117795" grpId="0" animBg="1"/>
      <p:bldP spid="117796" grpId="0" animBg="1"/>
      <p:bldP spid="117797" grpId="0" animBg="1"/>
      <p:bldP spid="117798" grpId="0"/>
      <p:bldP spid="117800" grpId="0"/>
      <p:bldP spid="117801" grpId="0"/>
      <p:bldP spid="117803" grpId="0"/>
      <p:bldP spid="117806" grpId="0" animBg="1"/>
      <p:bldP spid="1178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Newton’s law of gravitation</a:t>
            </a:r>
            <a:r>
              <a:rPr lang="en-US" sz="2400" dirty="0">
                <a:solidFill>
                  <a:schemeClr val="accent2"/>
                </a:solidFill>
                <a:latin typeface="Arial" charset="0"/>
                <a:ea typeface="Calibri" pitchFamily="34" charset="0"/>
                <a:cs typeface="Arial" charset="0"/>
              </a:rPr>
              <a:t> </a:t>
            </a:r>
            <a:r>
              <a:rPr lang="en-US" dirty="0">
                <a:solidFill>
                  <a:srgbClr val="000000"/>
                </a:solidFill>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In 1687 </a:t>
            </a:r>
            <a:r>
              <a:rPr lang="en-US" sz="2400" dirty="0" smtClean="0">
                <a:solidFill>
                  <a:srgbClr val="000000"/>
                </a:solidFill>
                <a:latin typeface="Arial" charset="0"/>
                <a:ea typeface="Calibri" pitchFamily="34" charset="0"/>
                <a:cs typeface="Times New Roman" pitchFamily="18" charset="0"/>
              </a:rPr>
              <a:t>___________published </a:t>
            </a:r>
            <a:r>
              <a:rPr lang="en-US" sz="2400" dirty="0">
                <a:solidFill>
                  <a:srgbClr val="000000"/>
                </a:solidFill>
                <a:latin typeface="Arial" charset="0"/>
                <a:ea typeface="Calibri" pitchFamily="34" charset="0"/>
                <a:cs typeface="Times New Roman" pitchFamily="18" charset="0"/>
              </a:rPr>
              <a:t>what has been          called by some the greatest scientific discovery                    of all time – his </a:t>
            </a:r>
            <a:r>
              <a:rPr lang="en-US" sz="2400" dirty="0" smtClean="0">
                <a:solidFill>
                  <a:srgbClr val="000000"/>
                </a:solidFill>
                <a:latin typeface="Arial" charset="0"/>
                <a:ea typeface="Calibri" pitchFamily="34" charset="0"/>
                <a:cs typeface="Times New Roman" pitchFamily="18" charset="0"/>
              </a:rPr>
              <a:t>_________________________.</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law states that the </a:t>
            </a:r>
            <a:r>
              <a:rPr lang="en-US" sz="2400" dirty="0" smtClean="0">
                <a:solidFill>
                  <a:srgbClr val="000000"/>
                </a:solidFill>
                <a:latin typeface="Arial" charset="0"/>
                <a:ea typeface="Calibri" pitchFamily="34" charset="0"/>
                <a:cs typeface="Times New Roman" pitchFamily="18" charset="0"/>
              </a:rPr>
              <a:t>___________________ _____________________________________________________________________________________________________________________________</a:t>
            </a:r>
            <a:endParaRPr lang="en-US" sz="2400" dirty="0">
              <a:solidFill>
                <a:srgbClr val="000000"/>
              </a:solidFill>
              <a:latin typeface="Arial" charset="0"/>
              <a:ea typeface="Calibri" pitchFamily="34" charset="0"/>
              <a:cs typeface="Times New Roman" pitchFamily="18" charset="0"/>
            </a:endParaRPr>
          </a:p>
          <a:p>
            <a:pPr>
              <a:spcBef>
                <a:spcPct val="20000"/>
              </a:spcBef>
            </a:pPr>
            <a:endParaRPr lang="en-US" sz="2400" dirty="0">
              <a:solidFill>
                <a:srgbClr val="000000"/>
              </a:solidFill>
              <a:latin typeface="Arial" charset="0"/>
              <a:ea typeface="Calibri" pitchFamily="34" charset="0"/>
              <a:cs typeface="Times New Roman" pitchFamily="18" charset="0"/>
            </a:endParaRPr>
          </a:p>
          <a:p>
            <a:pPr>
              <a:spcBef>
                <a:spcPct val="20000"/>
              </a:spcBef>
            </a:pP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actual value of </a:t>
            </a:r>
            <a:r>
              <a:rPr lang="en-US" sz="2400" i="1" dirty="0" smtClean="0">
                <a:solidFill>
                  <a:srgbClr val="000000"/>
                </a:solidFill>
                <a:latin typeface="Arial" charset="0"/>
                <a:ea typeface="Calibri" pitchFamily="34" charset="0"/>
                <a:cs typeface="Times New Roman" pitchFamily="18" charset="0"/>
              </a:rPr>
              <a:t>__</a:t>
            </a:r>
            <a:r>
              <a:rPr lang="en-US" sz="2400" dirty="0" smtClean="0">
                <a:solidFill>
                  <a:srgbClr val="000000"/>
                </a:solidFill>
                <a:latin typeface="Arial" charset="0"/>
                <a:ea typeface="Calibri" pitchFamily="34" charset="0"/>
                <a:cs typeface="Times New Roman" pitchFamily="18" charset="0"/>
              </a:rPr>
              <a:t>, </a:t>
            </a:r>
            <a:r>
              <a:rPr lang="en-US" sz="2400" dirty="0">
                <a:solidFill>
                  <a:srgbClr val="000000"/>
                </a:solidFill>
                <a:latin typeface="Arial" charset="0"/>
                <a:ea typeface="Calibri" pitchFamily="34" charset="0"/>
                <a:cs typeface="Times New Roman" pitchFamily="18" charset="0"/>
              </a:rPr>
              <a:t>the </a:t>
            </a:r>
            <a:r>
              <a:rPr lang="en-US" sz="2400" b="1" dirty="0" smtClean="0">
                <a:solidFill>
                  <a:srgbClr val="000000"/>
                </a:solidFill>
                <a:latin typeface="Arial" charset="0"/>
                <a:ea typeface="Calibri" pitchFamily="34" charset="0"/>
                <a:cs typeface="Times New Roman" pitchFamily="18" charset="0"/>
              </a:rPr>
              <a:t>______________________ _____________</a:t>
            </a:r>
            <a:r>
              <a:rPr lang="en-US" sz="2400" dirty="0" smtClean="0">
                <a:solidFill>
                  <a:srgbClr val="000000"/>
                </a:solidFill>
                <a:latin typeface="Arial" charset="0"/>
                <a:ea typeface="Calibri" pitchFamily="34" charset="0"/>
                <a:cs typeface="Times New Roman" pitchFamily="18" charset="0"/>
              </a:rPr>
              <a:t>, </a:t>
            </a:r>
            <a:r>
              <a:rPr lang="en-US" sz="2400" dirty="0">
                <a:solidFill>
                  <a:srgbClr val="000000"/>
                </a:solidFill>
                <a:latin typeface="Arial" charset="0"/>
                <a:ea typeface="Calibri" pitchFamily="34" charset="0"/>
                <a:cs typeface="Times New Roman" pitchFamily="18" charset="0"/>
              </a:rPr>
              <a:t>was not known until Henry Cavendish conducted a tricky experiment in 1798 to find it.</a:t>
            </a:r>
          </a:p>
        </p:txBody>
      </p:sp>
      <p:sp>
        <p:nvSpPr>
          <p:cNvPr id="819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pic>
        <p:nvPicPr>
          <p:cNvPr id="847882" name="Picture 10" descr="newton"/>
          <p:cNvPicPr>
            <a:picLocks noChangeAspect="1" noChangeArrowheads="1"/>
          </p:cNvPicPr>
          <p:nvPr/>
        </p:nvPicPr>
        <p:blipFill>
          <a:blip r:embed="rId5" cstate="print"/>
          <a:srcRect/>
          <a:stretch>
            <a:fillRect/>
          </a:stretch>
        </p:blipFill>
        <p:spPr bwMode="auto">
          <a:xfrm>
            <a:off x="7664450" y="153988"/>
            <a:ext cx="1338263" cy="1744662"/>
          </a:xfrm>
          <a:prstGeom prst="rect">
            <a:avLst/>
          </a:prstGeom>
          <a:ln>
            <a:noFill/>
          </a:ln>
          <a:effectLst>
            <a:outerShdw blurRad="292100" dist="139700" dir="2700000" algn="tl" rotWithShape="0">
              <a:srgbClr val="333333">
                <a:alpha val="65000"/>
              </a:srgbClr>
            </a:outerShdw>
          </a:effectLst>
        </p:spPr>
      </p:pic>
      <p:pic>
        <p:nvPicPr>
          <p:cNvPr id="847885" name="Picture 13" descr="newton3-1"/>
          <p:cNvPicPr>
            <a:picLocks noChangeAspect="1" noChangeArrowheads="1"/>
          </p:cNvPicPr>
          <p:nvPr/>
        </p:nvPicPr>
        <p:blipFill>
          <a:blip r:embed="rId6" cstate="print"/>
          <a:srcRect/>
          <a:stretch>
            <a:fillRect/>
          </a:stretch>
        </p:blipFill>
        <p:spPr bwMode="auto">
          <a:xfrm rot="419695">
            <a:off x="7243763" y="2082800"/>
            <a:ext cx="1857375" cy="2674938"/>
          </a:xfrm>
          <a:prstGeom prst="rect">
            <a:avLst/>
          </a:prstGeom>
          <a:ln>
            <a:noFill/>
          </a:ln>
          <a:effectLst>
            <a:outerShdw blurRad="292100" dist="139700" dir="2700000" algn="tl" rotWithShape="0">
              <a:srgbClr val="333333">
                <a:alpha val="65000"/>
              </a:srgbClr>
            </a:outerShdw>
          </a:effectLst>
        </p:spPr>
      </p:pic>
      <p:grpSp>
        <p:nvGrpSpPr>
          <p:cNvPr id="2" name="Group 14"/>
          <p:cNvGrpSpPr>
            <a:grpSpLocks/>
          </p:cNvGrpSpPr>
          <p:nvPr/>
        </p:nvGrpSpPr>
        <p:grpSpPr bwMode="auto">
          <a:xfrm>
            <a:off x="809625" y="4721225"/>
            <a:ext cx="7464425" cy="823913"/>
            <a:chOff x="510" y="3230"/>
            <a:chExt cx="4702" cy="519"/>
          </a:xfrm>
        </p:grpSpPr>
        <p:sp>
          <p:nvSpPr>
            <p:cNvPr id="8200" name="Text Box 6"/>
            <p:cNvSpPr txBox="1">
              <a:spLocks noChangeArrowheads="1"/>
            </p:cNvSpPr>
            <p:nvPr/>
          </p:nvSpPr>
          <p:spPr bwMode="auto">
            <a:xfrm>
              <a:off x="3762" y="3230"/>
              <a:ext cx="1450" cy="51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Universal law of gravitation</a:t>
              </a:r>
            </a:p>
          </p:txBody>
        </p:sp>
        <p:sp>
          <p:nvSpPr>
            <p:cNvPr id="8201" name="Rectangle 7"/>
            <p:cNvSpPr>
              <a:spLocks noChangeArrowheads="1"/>
            </p:cNvSpPr>
            <p:nvPr/>
          </p:nvSpPr>
          <p:spPr bwMode="auto">
            <a:xfrm>
              <a:off x="510" y="3232"/>
              <a:ext cx="4701" cy="517"/>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7874">
                                            <p:txEl>
                                              <p:pRg st="1" end="1"/>
                                            </p:txEl>
                                          </p:spTgt>
                                        </p:tgtEl>
                                        <p:attrNameLst>
                                          <p:attrName>style.visibility</p:attrName>
                                        </p:attrNameLst>
                                      </p:cBhvr>
                                      <p:to>
                                        <p:strVal val="visible"/>
                                      </p:to>
                                    </p:set>
                                    <p:anim calcmode="lin" valueType="num">
                                      <p:cBhvr additive="base">
                                        <p:cTn id="7" dur="500" fill="hold"/>
                                        <p:tgtEl>
                                          <p:spTgt spid="8478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78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847882"/>
                                        </p:tgtEl>
                                        <p:attrNameLst>
                                          <p:attrName>style.visibility</p:attrName>
                                        </p:attrNameLst>
                                      </p:cBhvr>
                                      <p:to>
                                        <p:strVal val="visible"/>
                                      </p:to>
                                    </p:set>
                                    <p:animEffect transition="in" filter="diamond(in)">
                                      <p:cBhvr>
                                        <p:cTn id="11" dur="2000"/>
                                        <p:tgtEl>
                                          <p:spTgt spid="847882"/>
                                        </p:tgtEl>
                                      </p:cBhvr>
                                    </p:animEffect>
                                  </p:childTnLst>
                                </p:cTn>
                              </p:par>
                            </p:childTnLst>
                          </p:cTn>
                        </p:par>
                        <p:par>
                          <p:cTn id="12" fill="hold">
                            <p:stCondLst>
                              <p:cond delay="2000"/>
                            </p:stCondLst>
                            <p:childTnLst>
                              <p:par>
                                <p:cTn id="13" presetID="2" presetClass="entr" presetSubtype="9" fill="hold" nodeType="afterEffect">
                                  <p:stCondLst>
                                    <p:cond delay="0"/>
                                  </p:stCondLst>
                                  <p:childTnLst>
                                    <p:set>
                                      <p:cBhvr>
                                        <p:cTn id="14" dur="1" fill="hold">
                                          <p:stCondLst>
                                            <p:cond delay="0"/>
                                          </p:stCondLst>
                                        </p:cTn>
                                        <p:tgtEl>
                                          <p:spTgt spid="847885"/>
                                        </p:tgtEl>
                                        <p:attrNameLst>
                                          <p:attrName>style.visibility</p:attrName>
                                        </p:attrNameLst>
                                      </p:cBhvr>
                                      <p:to>
                                        <p:strVal val="visible"/>
                                      </p:to>
                                    </p:set>
                                    <p:anim calcmode="lin" valueType="num">
                                      <p:cBhvr additive="base">
                                        <p:cTn id="15" dur="3000" fill="hold"/>
                                        <p:tgtEl>
                                          <p:spTgt spid="847885"/>
                                        </p:tgtEl>
                                        <p:attrNameLst>
                                          <p:attrName>ppt_x</p:attrName>
                                        </p:attrNameLst>
                                      </p:cBhvr>
                                      <p:tavLst>
                                        <p:tav tm="0">
                                          <p:val>
                                            <p:strVal val="0-#ppt_w/2"/>
                                          </p:val>
                                        </p:tav>
                                        <p:tav tm="100000">
                                          <p:val>
                                            <p:strVal val="#ppt_x"/>
                                          </p:val>
                                        </p:tav>
                                      </p:tavLst>
                                    </p:anim>
                                    <p:anim calcmode="lin" valueType="num">
                                      <p:cBhvr additive="base">
                                        <p:cTn id="16" dur="3000" fill="hold"/>
                                        <p:tgtEl>
                                          <p:spTgt spid="847885"/>
                                        </p:tgtEl>
                                        <p:attrNameLst>
                                          <p:attrName>ppt_y</p:attrName>
                                        </p:attrNameLst>
                                      </p:cBhvr>
                                      <p:tavLst>
                                        <p:tav tm="0">
                                          <p:val>
                                            <p:strVal val="0-#ppt_h/2"/>
                                          </p:val>
                                        </p:tav>
                                        <p:tav tm="100000">
                                          <p:val>
                                            <p:strVal val="#ppt_y"/>
                                          </p:val>
                                        </p:tav>
                                      </p:tavLst>
                                    </p:anim>
                                  </p:childTnLst>
                                </p:cTn>
                              </p:par>
                              <p:par>
                                <p:cTn id="17" presetID="8" presetClass="emph" presetSubtype="0" fill="hold" nodeType="withEffect">
                                  <p:stCondLst>
                                    <p:cond delay="0"/>
                                  </p:stCondLst>
                                  <p:childTnLst>
                                    <p:animRot by="43200000">
                                      <p:cBhvr>
                                        <p:cTn id="18" dur="3000" fill="hold"/>
                                        <p:tgtEl>
                                          <p:spTgt spid="847885"/>
                                        </p:tgtEl>
                                        <p:attrNameLst>
                                          <p:attrName>r</p:attrName>
                                        </p:attrNameLst>
                                      </p:cBhvr>
                                    </p:animRot>
                                  </p:childTnLst>
                                </p:cTn>
                              </p:par>
                              <p:par>
                                <p:cTn id="19" presetID="32" presetClass="emph" presetSubtype="0" fill="hold" nodeType="withEffect">
                                  <p:stCondLst>
                                    <p:cond delay="0"/>
                                  </p:stCondLst>
                                  <p:childTnLst>
                                    <p:animClr clrSpc="rgb" dir="cw">
                                      <p:cBhvr override="childStyle">
                                        <p:cTn id="20" dur="100" fill="hold"/>
                                        <p:tgtEl>
                                          <p:spTgt spid="847885"/>
                                        </p:tgtEl>
                                        <p:attrNameLst>
                                          <p:attrName>style.color</p:attrName>
                                        </p:attrNameLst>
                                      </p:cBhvr>
                                      <p:to>
                                        <a:schemeClr val="accent2"/>
                                      </p:to>
                                    </p:animClr>
                                    <p:animClr clrSpc="rgb" dir="cw">
                                      <p:cBhvr>
                                        <p:cTn id="21" dur="100" fill="hold"/>
                                        <p:tgtEl>
                                          <p:spTgt spid="847885"/>
                                        </p:tgtEl>
                                        <p:attrNameLst>
                                          <p:attrName>fillcolor</p:attrName>
                                        </p:attrNameLst>
                                      </p:cBhvr>
                                      <p:to>
                                        <a:schemeClr val="accent2"/>
                                      </p:to>
                                    </p:animClr>
                                    <p:set>
                                      <p:cBhvr>
                                        <p:cTn id="22" dur="100" fill="hold"/>
                                        <p:tgtEl>
                                          <p:spTgt spid="847885"/>
                                        </p:tgtEl>
                                        <p:attrNameLst>
                                          <p:attrName>fill.type</p:attrName>
                                        </p:attrNameLst>
                                      </p:cBhvr>
                                      <p:to>
                                        <p:strVal val="solid"/>
                                      </p:to>
                                    </p:set>
                                    <p:set>
                                      <p:cBhvr>
                                        <p:cTn id="23" dur="100" fill="hold"/>
                                        <p:tgtEl>
                                          <p:spTgt spid="847885"/>
                                        </p:tgtEl>
                                        <p:attrNameLst>
                                          <p:attrName>fill.on</p:attrName>
                                        </p:attrNameLst>
                                      </p:cBhvr>
                                      <p:to>
                                        <p:strVal val="true"/>
                                      </p:to>
                                    </p:set>
                                    <p:animRot by="120000">
                                      <p:cBhvr>
                                        <p:cTn id="24" dur="100" fill="hold">
                                          <p:stCondLst>
                                            <p:cond delay="0"/>
                                          </p:stCondLst>
                                        </p:cTn>
                                        <p:tgtEl>
                                          <p:spTgt spid="847885"/>
                                        </p:tgtEl>
                                        <p:attrNameLst>
                                          <p:attrName>r</p:attrName>
                                        </p:attrNameLst>
                                      </p:cBhvr>
                                    </p:animRot>
                                    <p:animRot by="-240000">
                                      <p:cBhvr>
                                        <p:cTn id="25" dur="200" fill="hold">
                                          <p:stCondLst>
                                            <p:cond delay="200"/>
                                          </p:stCondLst>
                                        </p:cTn>
                                        <p:tgtEl>
                                          <p:spTgt spid="847885"/>
                                        </p:tgtEl>
                                        <p:attrNameLst>
                                          <p:attrName>r</p:attrName>
                                        </p:attrNameLst>
                                      </p:cBhvr>
                                    </p:animRot>
                                    <p:animRot by="240000">
                                      <p:cBhvr>
                                        <p:cTn id="26" dur="200" fill="hold">
                                          <p:stCondLst>
                                            <p:cond delay="400"/>
                                          </p:stCondLst>
                                        </p:cTn>
                                        <p:tgtEl>
                                          <p:spTgt spid="847885"/>
                                        </p:tgtEl>
                                        <p:attrNameLst>
                                          <p:attrName>r</p:attrName>
                                        </p:attrNameLst>
                                      </p:cBhvr>
                                    </p:animRot>
                                    <p:animRot by="-240000">
                                      <p:cBhvr>
                                        <p:cTn id="27" dur="200" fill="hold">
                                          <p:stCondLst>
                                            <p:cond delay="600"/>
                                          </p:stCondLst>
                                        </p:cTn>
                                        <p:tgtEl>
                                          <p:spTgt spid="847885"/>
                                        </p:tgtEl>
                                        <p:attrNameLst>
                                          <p:attrName>r</p:attrName>
                                        </p:attrNameLst>
                                      </p:cBhvr>
                                    </p:animRot>
                                    <p:animRot by="120000">
                                      <p:cBhvr>
                                        <p:cTn id="28" dur="200" fill="hold">
                                          <p:stCondLst>
                                            <p:cond delay="800"/>
                                          </p:stCondLst>
                                        </p:cTn>
                                        <p:tgtEl>
                                          <p:spTgt spid="84788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47874">
                                            <p:txEl>
                                              <p:pRg st="2" end="2"/>
                                            </p:txEl>
                                          </p:spTgt>
                                        </p:tgtEl>
                                        <p:attrNameLst>
                                          <p:attrName>style.visibility</p:attrName>
                                        </p:attrNameLst>
                                      </p:cBhvr>
                                      <p:to>
                                        <p:strVal val="visible"/>
                                      </p:to>
                                    </p:set>
                                    <p:anim calcmode="lin" valueType="num">
                                      <p:cBhvr additive="base">
                                        <p:cTn id="33" dur="500" fill="hold"/>
                                        <p:tgtEl>
                                          <p:spTgt spid="84787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478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847874">
                                            <p:txEl>
                                              <p:pRg st="5" end="5"/>
                                            </p:txEl>
                                          </p:spTgt>
                                        </p:tgtEl>
                                        <p:attrNameLst>
                                          <p:attrName>style.visibility</p:attrName>
                                        </p:attrNameLst>
                                      </p:cBhvr>
                                      <p:to>
                                        <p:strVal val="visible"/>
                                      </p:to>
                                    </p:set>
                                    <p:anim calcmode="lin" valueType="num">
                                      <p:cBhvr additive="base">
                                        <p:cTn id="46" dur="500" fill="hold"/>
                                        <p:tgtEl>
                                          <p:spTgt spid="847874">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478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01801" name="Rectangle 9"/>
              <p:cNvSpPr>
                <a:spLocks noChangeArrowheads="1"/>
              </p:cNvSpPr>
              <p:nvPr/>
            </p:nvSpPr>
            <p:spPr bwMode="auto">
              <a:xfrm>
                <a:off x="674688" y="3673475"/>
                <a:ext cx="7772400" cy="3184525"/>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The earth has a mass of </a:t>
                </a:r>
                <a:r>
                  <a:rPr lang="en-US" sz="2400" i="1" dirty="0">
                    <a:latin typeface="Arial" charset="0"/>
                    <a:sym typeface="Symbol" pitchFamily="18" charset="2"/>
                  </a:rPr>
                  <a:t>M</a:t>
                </a:r>
                <a:r>
                  <a:rPr lang="en-US" sz="2400" dirty="0">
                    <a:latin typeface="Arial" charset="0"/>
                    <a:sym typeface="Symbol" pitchFamily="18" charset="2"/>
                  </a:rPr>
                  <a:t> = 5.9810</a:t>
                </a:r>
                <a:r>
                  <a:rPr lang="en-US" sz="2400" baseline="30000" dirty="0">
                    <a:latin typeface="Arial" charset="0"/>
                    <a:sym typeface="Symbol" pitchFamily="18" charset="2"/>
                  </a:rPr>
                  <a:t>24</a:t>
                </a:r>
                <a:r>
                  <a:rPr lang="en-US" sz="2400" baseline="-25000" dirty="0">
                    <a:latin typeface="Arial" charset="0"/>
                    <a:sym typeface="Symbol" pitchFamily="18" charset="2"/>
                  </a:rPr>
                  <a:t> </a:t>
                </a:r>
                <a:r>
                  <a:rPr lang="en-US" sz="2400" dirty="0">
                    <a:latin typeface="Arial" charset="0"/>
                    <a:sym typeface="Symbol" pitchFamily="18" charset="2"/>
                  </a:rPr>
                  <a:t>kg and the moon has a mass of </a:t>
                </a:r>
                <a:r>
                  <a:rPr lang="en-US" sz="2400" i="1" dirty="0">
                    <a:latin typeface="Arial" charset="0"/>
                    <a:sym typeface="Symbol" pitchFamily="18" charset="2"/>
                  </a:rPr>
                  <a:t>m</a:t>
                </a:r>
                <a:r>
                  <a:rPr lang="en-US" sz="2400" dirty="0">
                    <a:latin typeface="Arial" charset="0"/>
                    <a:sym typeface="Symbol" pitchFamily="18" charset="2"/>
                  </a:rPr>
                  <a:t> = 7.3610</a:t>
                </a:r>
                <a:r>
                  <a:rPr lang="en-US" sz="2400" baseline="30000" dirty="0">
                    <a:latin typeface="Arial" charset="0"/>
                    <a:sym typeface="Symbol" pitchFamily="18" charset="2"/>
                  </a:rPr>
                  <a:t>22</a:t>
                </a:r>
                <a:r>
                  <a:rPr lang="en-US" sz="2400" baseline="-25000" dirty="0">
                    <a:latin typeface="Arial" charset="0"/>
                    <a:sym typeface="Symbol" pitchFamily="18" charset="2"/>
                  </a:rPr>
                  <a:t> </a:t>
                </a:r>
                <a:r>
                  <a:rPr lang="en-US" sz="2400" dirty="0">
                    <a:latin typeface="Arial" charset="0"/>
                    <a:sym typeface="Symbol" pitchFamily="18" charset="2"/>
                  </a:rPr>
                  <a:t>kg. The mean distance between the earth and the moon is 3.8210</a:t>
                </a:r>
                <a:r>
                  <a:rPr lang="en-US" sz="2400" baseline="30000" dirty="0">
                    <a:latin typeface="Arial" charset="0"/>
                    <a:sym typeface="Symbol" pitchFamily="18" charset="2"/>
                  </a:rPr>
                  <a:t>8</a:t>
                </a:r>
                <a:r>
                  <a:rPr lang="en-US" sz="2400" baseline="-25000" dirty="0">
                    <a:latin typeface="Arial" charset="0"/>
                    <a:sym typeface="Symbol" pitchFamily="18" charset="2"/>
                  </a:rPr>
                  <a:t> </a:t>
                </a:r>
                <a:r>
                  <a:rPr lang="en-US" sz="2400" dirty="0">
                    <a:latin typeface="Arial" charset="0"/>
                    <a:sym typeface="Symbol" pitchFamily="18" charset="2"/>
                  </a:rPr>
                  <a:t>m. What is the gravitational force between them?</a:t>
                </a:r>
              </a:p>
              <a:p>
                <a:pPr>
                  <a:spcBef>
                    <a:spcPts val="0"/>
                  </a:spcBef>
                </a:pPr>
                <a:r>
                  <a:rPr lang="en-US" sz="2400" dirty="0">
                    <a:latin typeface="Arial" charset="0"/>
                    <a:sym typeface="Symbol" pitchFamily="18" charset="2"/>
                  </a:rPr>
                  <a:t>SOLUTION: Use </a:t>
                </a:r>
                <a14:m>
                  <m:oMath xmlns:m="http://schemas.openxmlformats.org/officeDocument/2006/math">
                    <m:r>
                      <a:rPr lang="en-US" sz="2400" i="1" dirty="0">
                        <a:latin typeface="Cambria Math" panose="02040503050406030204" pitchFamily="18" charset="0"/>
                        <a:sym typeface="Symbol" pitchFamily="18" charset="2"/>
                      </a:rPr>
                      <m:t>𝐹</m:t>
                    </m:r>
                    <m:r>
                      <a:rPr lang="en-US" sz="2400" i="1" dirty="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sym typeface="Symbol" pitchFamily="18" charset="2"/>
                          </a:rPr>
                          <m:t>𝐺</m:t>
                        </m:r>
                        <m:sSub>
                          <m:sSubPr>
                            <m:ctrlPr>
                              <a:rPr lang="en-US" sz="2400" i="1" dirty="0">
                                <a:latin typeface="Cambria Math" panose="02040503050406030204" pitchFamily="18" charset="0"/>
                                <a:sym typeface="Symbol" pitchFamily="18" charset="2"/>
                              </a:rPr>
                            </m:ctrlPr>
                          </m:sSubPr>
                          <m:e>
                            <m:r>
                              <a:rPr lang="en-US" sz="2400" i="1" dirty="0">
                                <a:latin typeface="Cambria Math" panose="02040503050406030204" pitchFamily="18" charset="0"/>
                                <a:sym typeface="Symbol" pitchFamily="18" charset="2"/>
                              </a:rPr>
                              <m:t>𝑚</m:t>
                            </m:r>
                          </m:e>
                          <m:sub>
                            <m:r>
                              <a:rPr lang="en-US" sz="2400" i="1" dirty="0">
                                <a:latin typeface="Cambria Math" panose="02040503050406030204" pitchFamily="18" charset="0"/>
                                <a:sym typeface="Symbol" pitchFamily="18" charset="2"/>
                              </a:rPr>
                              <m:t>1</m:t>
                            </m:r>
                          </m:sub>
                        </m:sSub>
                        <m:sSub>
                          <m:sSubPr>
                            <m:ctrlPr>
                              <a:rPr lang="en-US" sz="2400" i="1" dirty="0">
                                <a:latin typeface="Cambria Math" panose="02040503050406030204" pitchFamily="18" charset="0"/>
                                <a:sym typeface="Symbol" pitchFamily="18" charset="2"/>
                              </a:rPr>
                            </m:ctrlPr>
                          </m:sSubPr>
                          <m:e>
                            <m:r>
                              <a:rPr lang="en-US" sz="2400" i="1" dirty="0">
                                <a:latin typeface="Cambria Math" panose="02040503050406030204" pitchFamily="18" charset="0"/>
                                <a:sym typeface="Symbol" pitchFamily="18" charset="2"/>
                              </a:rPr>
                              <m:t>𝑚</m:t>
                            </m:r>
                          </m:e>
                          <m:sub>
                            <m:r>
                              <a:rPr lang="en-US" sz="2400" i="1" dirty="0">
                                <a:latin typeface="Cambria Math" panose="02040503050406030204" pitchFamily="18" charset="0"/>
                                <a:sym typeface="Symbol" pitchFamily="18" charset="2"/>
                              </a:rPr>
                              <m:t>2</m:t>
                            </m:r>
                          </m:sub>
                        </m:sSub>
                      </m:num>
                      <m:den>
                        <m:sSup>
                          <m:sSupPr>
                            <m:ctrlPr>
                              <a:rPr lang="en-US" sz="2400" i="1" dirty="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𝑟</m:t>
                            </m:r>
                          </m:e>
                          <m:sup>
                            <m:r>
                              <a:rPr lang="en-US" sz="2400" i="1" dirty="0">
                                <a:latin typeface="Cambria Math" panose="02040503050406030204" pitchFamily="18" charset="0"/>
                                <a:sym typeface="Symbol" pitchFamily="18" charset="2"/>
                              </a:rPr>
                              <m:t>2</m:t>
                            </m:r>
                          </m:sup>
                        </m:sSup>
                      </m:den>
                    </m:f>
                  </m:oMath>
                </a14:m>
                <a:r>
                  <a:rPr lang="en-US" sz="2400" dirty="0">
                    <a:latin typeface="Arial" charset="0"/>
                    <a:sym typeface="Symbol" pitchFamily="18" charset="2"/>
                  </a:rPr>
                  <a:t>.</a:t>
                </a:r>
              </a:p>
              <a:p>
                <a:pPr>
                  <a:spcBef>
                    <a:spcPct val="20000"/>
                  </a:spcBef>
                  <a:buFont typeface="Symbol" pitchFamily="18" charset="2"/>
                  <a:buNone/>
                </a:pP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𝐹</m:t>
                    </m:r>
                    <m:r>
                      <a:rPr lang="en-US" sz="2400" i="1" dirty="0" smtClean="0">
                        <a:latin typeface="Cambria Math" panose="02040503050406030204" pitchFamily="18" charset="0"/>
                        <a:sym typeface="Symbol" pitchFamily="18" charset="2"/>
                      </a:rPr>
                      <m:t>=</m:t>
                    </m:r>
                  </m:oMath>
                </a14:m>
                <a:endParaRPr lang="en-US" sz="2400" dirty="0">
                  <a:latin typeface="Arial" charset="0"/>
                  <a:sym typeface="Symbol" pitchFamily="18" charset="2"/>
                </a:endParaRPr>
              </a:p>
            </p:txBody>
          </p:sp>
        </mc:Choice>
        <mc:Fallback>
          <p:sp>
            <p:nvSpPr>
              <p:cNvPr id="801801" name="Rectangle 9"/>
              <p:cNvSpPr>
                <a:spLocks noRot="1" noChangeAspect="1" noMove="1" noResize="1" noEditPoints="1" noAdjustHandles="1" noChangeArrowheads="1" noChangeShapeType="1" noTextEdit="1"/>
              </p:cNvSpPr>
              <p:nvPr/>
            </p:nvSpPr>
            <p:spPr bwMode="auto">
              <a:xfrm>
                <a:off x="674688" y="3673475"/>
                <a:ext cx="7772400" cy="3184525"/>
              </a:xfrm>
              <a:prstGeom prst="rect">
                <a:avLst/>
              </a:prstGeom>
              <a:blipFill>
                <a:blip r:embed="rId8"/>
                <a:stretch>
                  <a:fillRect l="-1255" t="-1533"/>
                </a:stretch>
              </a:blipFill>
              <a:ln w="9525">
                <a:noFill/>
                <a:miter lim="800000"/>
                <a:headEnd/>
                <a:tailEnd/>
              </a:ln>
            </p:spPr>
            <p:txBody>
              <a:bodyPr/>
              <a:lstStyle/>
              <a:p>
                <a:r>
                  <a:rPr lang="en-US">
                    <a:noFill/>
                  </a:rPr>
                  <a:t> </a:t>
                </a:r>
              </a:p>
            </p:txBody>
          </p:sp>
        </mc:Fallback>
      </mc:AlternateContent>
      <p:sp>
        <p:nvSpPr>
          <p:cNvPr id="801794" name="Rectangle 2"/>
          <p:cNvSpPr>
            <a:spLocks noChangeArrowheads="1"/>
          </p:cNvSpPr>
          <p:nvPr/>
        </p:nvSpPr>
        <p:spPr bwMode="auto">
          <a:xfrm>
            <a:off x="685800" y="1549400"/>
            <a:ext cx="7772400" cy="2143125"/>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Solving problems involving gravitational force</a:t>
            </a:r>
            <a:endParaRPr lang="en-US" dirty="0">
              <a:solidFill>
                <a:srgbClr val="000000"/>
              </a:solidFill>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Be very clear that </a:t>
            </a:r>
            <a:r>
              <a:rPr lang="en-US" sz="2400" i="1" dirty="0" smtClean="0">
                <a:solidFill>
                  <a:srgbClr val="000000"/>
                </a:solidFill>
                <a:latin typeface="Arial" charset="0"/>
                <a:ea typeface="Calibri" pitchFamily="34" charset="0"/>
                <a:cs typeface="Times New Roman" pitchFamily="18" charset="0"/>
              </a:rPr>
              <a:t>__</a:t>
            </a:r>
            <a:r>
              <a:rPr lang="en-US" sz="2400" dirty="0" smtClean="0">
                <a:solidFill>
                  <a:srgbClr val="000000"/>
                </a:solidFill>
                <a:latin typeface="Arial" charset="0"/>
                <a:ea typeface="Calibri" pitchFamily="34" charset="0"/>
                <a:cs typeface="Times New Roman" pitchFamily="18" charset="0"/>
              </a:rPr>
              <a:t> </a:t>
            </a:r>
            <a:r>
              <a:rPr lang="en-US" sz="2400" dirty="0">
                <a:solidFill>
                  <a:srgbClr val="000000"/>
                </a:solidFill>
                <a:latin typeface="Arial" charset="0"/>
                <a:ea typeface="Calibri" pitchFamily="34" charset="0"/>
                <a:cs typeface="Times New Roman" pitchFamily="18" charset="0"/>
              </a:rPr>
              <a:t>is the </a:t>
            </a:r>
            <a:r>
              <a:rPr lang="en-US" sz="2400" b="1" dirty="0" smtClean="0">
                <a:solidFill>
                  <a:srgbClr val="000000"/>
                </a:solidFill>
                <a:latin typeface="Arial" charset="0"/>
                <a:ea typeface="Calibri" pitchFamily="34" charset="0"/>
                <a:cs typeface="Times New Roman" pitchFamily="18" charset="0"/>
              </a:rPr>
              <a:t>______________________ _____________</a:t>
            </a:r>
            <a:r>
              <a:rPr lang="en-US" sz="2400" dirty="0" smtClean="0">
                <a:solidFill>
                  <a:srgbClr val="000000"/>
                </a:solidFill>
                <a:latin typeface="Arial" charset="0"/>
                <a:ea typeface="Calibri" pitchFamily="34" charset="0"/>
                <a:cs typeface="Times New Roman" pitchFamily="18" charset="0"/>
              </a:rPr>
              <a:t> </a:t>
            </a:r>
            <a:r>
              <a:rPr lang="en-US" sz="2400" dirty="0">
                <a:solidFill>
                  <a:srgbClr val="000000"/>
                </a:solidFill>
                <a:latin typeface="Arial" charset="0"/>
                <a:ea typeface="Calibri" pitchFamily="34" charset="0"/>
                <a:cs typeface="Times New Roman" pitchFamily="18" charset="0"/>
              </a:rPr>
              <a:t>of the masses.	</a:t>
            </a:r>
          </a:p>
        </p:txBody>
      </p:sp>
      <p:sp>
        <p:nvSpPr>
          <p:cNvPr id="119833" name="Line 25"/>
          <p:cNvSpPr>
            <a:spLocks noChangeShapeType="1"/>
          </p:cNvSpPr>
          <p:nvPr/>
        </p:nvSpPr>
        <p:spPr bwMode="auto">
          <a:xfrm>
            <a:off x="696913" y="3000375"/>
            <a:ext cx="4441825" cy="0"/>
          </a:xfrm>
          <a:prstGeom prst="line">
            <a:avLst/>
          </a:prstGeom>
          <a:noFill/>
          <a:ln w="9525">
            <a:solidFill>
              <a:schemeClr val="tx1"/>
            </a:solidFill>
            <a:prstDash val="dashDot"/>
            <a:round/>
            <a:headEnd/>
            <a:tailEnd/>
          </a:ln>
        </p:spPr>
        <p:txBody>
          <a:bodyPr/>
          <a:lstStyle/>
          <a:p>
            <a:pPr>
              <a:defRPr/>
            </a:pPr>
            <a:endParaRPr lang="en-US">
              <a:latin typeface="+mn-lt"/>
            </a:endParaRPr>
          </a:p>
        </p:txBody>
      </p:sp>
      <p:sp>
        <p:nvSpPr>
          <p:cNvPr id="1229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 name="Group 14"/>
          <p:cNvGrpSpPr>
            <a:grpSpLocks/>
          </p:cNvGrpSpPr>
          <p:nvPr/>
        </p:nvGrpSpPr>
        <p:grpSpPr bwMode="auto">
          <a:xfrm>
            <a:off x="760413" y="2703513"/>
            <a:ext cx="749300" cy="603250"/>
            <a:chOff x="1668" y="3371"/>
            <a:chExt cx="361" cy="291"/>
          </a:xfrm>
        </p:grpSpPr>
        <p:sp>
          <p:nvSpPr>
            <p:cNvPr id="11283" name="Oval 15"/>
            <p:cNvSpPr>
              <a:spLocks noChangeArrowheads="1"/>
            </p:cNvSpPr>
            <p:nvPr/>
          </p:nvSpPr>
          <p:spPr bwMode="auto">
            <a:xfrm>
              <a:off x="1691" y="3392"/>
              <a:ext cx="219" cy="219"/>
            </a:xfrm>
            <a:prstGeom prst="ellipse">
              <a:avLst/>
            </a:prstGeom>
            <a:gradFill rotWithShape="1">
              <a:gsLst>
                <a:gs pos="0">
                  <a:srgbClr val="C0C0C0"/>
                </a:gs>
                <a:gs pos="100000">
                  <a:srgbClr val="595959"/>
                </a:gs>
              </a:gsLst>
              <a:path path="shape">
                <a:fillToRect l="50000" t="50000" r="50000" b="50000"/>
              </a:path>
            </a:gradFill>
            <a:ln w="9525">
              <a:noFill/>
              <a:round/>
              <a:headEnd/>
              <a:tailEnd/>
            </a:ln>
          </p:spPr>
          <p:txBody>
            <a:bodyPr wrap="none" anchor="ctr"/>
            <a:lstStyle/>
            <a:p>
              <a:pPr>
                <a:defRPr/>
              </a:pPr>
              <a:endParaRPr lang="en-US" sz="1800">
                <a:latin typeface="+mn-lt"/>
              </a:endParaRPr>
            </a:p>
          </p:txBody>
        </p:sp>
        <p:sp>
          <p:nvSpPr>
            <p:cNvPr id="11284" name="Text Box 16"/>
            <p:cNvSpPr txBox="1">
              <a:spLocks noChangeArrowheads="1"/>
            </p:cNvSpPr>
            <p:nvPr/>
          </p:nvSpPr>
          <p:spPr bwMode="auto">
            <a:xfrm>
              <a:off x="1668" y="3371"/>
              <a:ext cx="361" cy="291"/>
            </a:xfrm>
            <a:prstGeom prst="rect">
              <a:avLst/>
            </a:prstGeom>
            <a:noFill/>
            <a:ln w="9525">
              <a:noFill/>
              <a:miter lim="800000"/>
              <a:headEnd/>
              <a:tailEnd/>
            </a:ln>
          </p:spPr>
          <p:txBody>
            <a:bodyPr wrap="none">
              <a:spAutoFit/>
            </a:bodyPr>
            <a:lstStyle/>
            <a:p>
              <a:pPr>
                <a:defRPr/>
              </a:pPr>
              <a:r>
                <a:rPr lang="en-US" sz="2400" i="1" dirty="0">
                  <a:solidFill>
                    <a:schemeClr val="bg1"/>
                  </a:solidFill>
                  <a:latin typeface="+mn-lt"/>
                </a:rPr>
                <a:t>m</a:t>
              </a:r>
              <a:r>
                <a:rPr lang="en-US" sz="2400" baseline="-25000" dirty="0">
                  <a:solidFill>
                    <a:schemeClr val="bg1"/>
                  </a:solidFill>
                  <a:latin typeface="+mn-lt"/>
                </a:rPr>
                <a:t>1</a:t>
              </a:r>
              <a:endParaRPr lang="en-US" sz="2400" i="1" dirty="0">
                <a:solidFill>
                  <a:schemeClr val="bg1"/>
                </a:solidFill>
                <a:latin typeface="+mn-lt"/>
              </a:endParaRPr>
            </a:p>
          </p:txBody>
        </p:sp>
      </p:grpSp>
      <p:grpSp>
        <p:nvGrpSpPr>
          <p:cNvPr id="3" name="Group 17"/>
          <p:cNvGrpSpPr>
            <a:grpSpLocks/>
          </p:cNvGrpSpPr>
          <p:nvPr/>
        </p:nvGrpSpPr>
        <p:grpSpPr bwMode="auto">
          <a:xfrm>
            <a:off x="4541838" y="2714625"/>
            <a:ext cx="573087" cy="511175"/>
            <a:chOff x="2918" y="3348"/>
            <a:chExt cx="361" cy="322"/>
          </a:xfrm>
        </p:grpSpPr>
        <p:sp>
          <p:nvSpPr>
            <p:cNvPr id="11281" name="Oval 18"/>
            <p:cNvSpPr>
              <a:spLocks noChangeArrowheads="1"/>
            </p:cNvSpPr>
            <p:nvPr/>
          </p:nvSpPr>
          <p:spPr bwMode="auto">
            <a:xfrm>
              <a:off x="2939" y="3387"/>
              <a:ext cx="283" cy="283"/>
            </a:xfrm>
            <a:prstGeom prst="ellipse">
              <a:avLst/>
            </a:prstGeom>
            <a:gradFill rotWithShape="1">
              <a:gsLst>
                <a:gs pos="0">
                  <a:srgbClr val="C0C0C0"/>
                </a:gs>
                <a:gs pos="100000">
                  <a:srgbClr val="595959"/>
                </a:gs>
              </a:gsLst>
              <a:path path="shape">
                <a:fillToRect l="50000" t="50000" r="50000" b="50000"/>
              </a:path>
            </a:gradFill>
            <a:ln w="9525">
              <a:noFill/>
              <a:round/>
              <a:headEnd/>
              <a:tailEnd/>
            </a:ln>
          </p:spPr>
          <p:txBody>
            <a:bodyPr wrap="none" anchor="ctr"/>
            <a:lstStyle/>
            <a:p>
              <a:pPr>
                <a:defRPr/>
              </a:pPr>
              <a:endParaRPr lang="en-US" sz="1800">
                <a:latin typeface="+mn-lt"/>
              </a:endParaRPr>
            </a:p>
          </p:txBody>
        </p:sp>
        <p:sp>
          <p:nvSpPr>
            <p:cNvPr id="11282" name="Text Box 19"/>
            <p:cNvSpPr txBox="1">
              <a:spLocks noChangeArrowheads="1"/>
            </p:cNvSpPr>
            <p:nvPr/>
          </p:nvSpPr>
          <p:spPr bwMode="auto">
            <a:xfrm>
              <a:off x="2918" y="3348"/>
              <a:ext cx="361" cy="291"/>
            </a:xfrm>
            <a:prstGeom prst="rect">
              <a:avLst/>
            </a:prstGeom>
            <a:noFill/>
            <a:ln w="9525">
              <a:noFill/>
              <a:miter lim="800000"/>
              <a:headEnd/>
              <a:tailEnd/>
            </a:ln>
          </p:spPr>
          <p:txBody>
            <a:bodyPr wrap="none">
              <a:spAutoFit/>
            </a:bodyPr>
            <a:lstStyle/>
            <a:p>
              <a:pPr>
                <a:defRPr/>
              </a:pPr>
              <a:r>
                <a:rPr lang="en-US" sz="2400" i="1" dirty="0">
                  <a:solidFill>
                    <a:schemeClr val="bg1"/>
                  </a:solidFill>
                  <a:latin typeface="+mn-lt"/>
                </a:rPr>
                <a:t>m</a:t>
              </a:r>
              <a:r>
                <a:rPr lang="en-US" sz="2400" baseline="-25000" dirty="0">
                  <a:solidFill>
                    <a:schemeClr val="bg1"/>
                  </a:solidFill>
                  <a:latin typeface="+mn-lt"/>
                </a:rPr>
                <a:t>2</a:t>
              </a:r>
              <a:endParaRPr lang="en-US" sz="2400" i="1" dirty="0">
                <a:solidFill>
                  <a:schemeClr val="bg1"/>
                </a:solidFill>
                <a:latin typeface="+mn-lt"/>
              </a:endParaRPr>
            </a:p>
          </p:txBody>
        </p:sp>
      </p:grpSp>
      <p:sp>
        <p:nvSpPr>
          <p:cNvPr id="119834" name="Line 26"/>
          <p:cNvSpPr>
            <a:spLocks noChangeShapeType="1"/>
          </p:cNvSpPr>
          <p:nvPr/>
        </p:nvSpPr>
        <p:spPr bwMode="auto">
          <a:xfrm>
            <a:off x="1363663" y="3000375"/>
            <a:ext cx="900112" cy="0"/>
          </a:xfrm>
          <a:prstGeom prst="line">
            <a:avLst/>
          </a:prstGeom>
          <a:noFill/>
          <a:ln w="57150">
            <a:solidFill>
              <a:srgbClr val="33CC33"/>
            </a:solidFill>
            <a:round/>
            <a:headEnd/>
            <a:tailEnd type="arrow" w="med" len="med"/>
          </a:ln>
        </p:spPr>
        <p:txBody>
          <a:bodyPr/>
          <a:lstStyle/>
          <a:p>
            <a:pPr>
              <a:defRPr/>
            </a:pPr>
            <a:endParaRPr lang="en-US">
              <a:latin typeface="+mn-lt"/>
            </a:endParaRPr>
          </a:p>
        </p:txBody>
      </p:sp>
      <p:sp>
        <p:nvSpPr>
          <p:cNvPr id="119835" name="Text Box 27"/>
          <p:cNvSpPr txBox="1">
            <a:spLocks noChangeArrowheads="1"/>
          </p:cNvSpPr>
          <p:nvPr/>
        </p:nvSpPr>
        <p:spPr bwMode="auto">
          <a:xfrm>
            <a:off x="2109788" y="2992438"/>
            <a:ext cx="595312" cy="457200"/>
          </a:xfrm>
          <a:prstGeom prst="rect">
            <a:avLst/>
          </a:prstGeom>
          <a:noFill/>
          <a:ln w="9525">
            <a:noFill/>
            <a:miter lim="800000"/>
            <a:headEnd/>
            <a:tailEnd/>
          </a:ln>
        </p:spPr>
        <p:txBody>
          <a:bodyPr wrap="none">
            <a:spAutoFit/>
          </a:bodyPr>
          <a:lstStyle/>
          <a:p>
            <a:pPr>
              <a:defRPr/>
            </a:pPr>
            <a:r>
              <a:rPr lang="en-US" sz="2400" b="1" dirty="0">
                <a:solidFill>
                  <a:srgbClr val="33CC33"/>
                </a:solidFill>
                <a:latin typeface="+mn-lt"/>
              </a:rPr>
              <a:t>F</a:t>
            </a:r>
            <a:r>
              <a:rPr lang="en-US" sz="2400" baseline="-25000" dirty="0">
                <a:solidFill>
                  <a:srgbClr val="33CC33"/>
                </a:solidFill>
                <a:latin typeface="+mn-lt"/>
              </a:rPr>
              <a:t>12</a:t>
            </a:r>
            <a:endParaRPr lang="en-US" sz="2400" dirty="0">
              <a:solidFill>
                <a:srgbClr val="33CC33"/>
              </a:solidFill>
              <a:latin typeface="+mn-lt"/>
            </a:endParaRPr>
          </a:p>
        </p:txBody>
      </p:sp>
      <p:sp>
        <p:nvSpPr>
          <p:cNvPr id="119837" name="Line 29"/>
          <p:cNvSpPr>
            <a:spLocks noChangeShapeType="1"/>
          </p:cNvSpPr>
          <p:nvPr/>
        </p:nvSpPr>
        <p:spPr bwMode="auto">
          <a:xfrm>
            <a:off x="3568700" y="2992438"/>
            <a:ext cx="900113" cy="0"/>
          </a:xfrm>
          <a:prstGeom prst="line">
            <a:avLst/>
          </a:prstGeom>
          <a:noFill/>
          <a:ln w="57150">
            <a:solidFill>
              <a:srgbClr val="33CC33"/>
            </a:solidFill>
            <a:round/>
            <a:headEnd type="arrow" w="med" len="med"/>
            <a:tailEnd/>
          </a:ln>
        </p:spPr>
        <p:txBody>
          <a:bodyPr/>
          <a:lstStyle/>
          <a:p>
            <a:pPr>
              <a:defRPr/>
            </a:pPr>
            <a:endParaRPr lang="en-US">
              <a:latin typeface="+mn-lt"/>
            </a:endParaRPr>
          </a:p>
        </p:txBody>
      </p:sp>
      <p:sp>
        <p:nvSpPr>
          <p:cNvPr id="119838" name="Text Box 30"/>
          <p:cNvSpPr txBox="1">
            <a:spLocks noChangeArrowheads="1"/>
          </p:cNvSpPr>
          <p:nvPr/>
        </p:nvSpPr>
        <p:spPr bwMode="auto">
          <a:xfrm>
            <a:off x="3244850" y="2984500"/>
            <a:ext cx="595313" cy="457200"/>
          </a:xfrm>
          <a:prstGeom prst="rect">
            <a:avLst/>
          </a:prstGeom>
          <a:noFill/>
          <a:ln w="9525">
            <a:noFill/>
            <a:miter lim="800000"/>
            <a:headEnd/>
            <a:tailEnd/>
          </a:ln>
        </p:spPr>
        <p:txBody>
          <a:bodyPr wrap="none">
            <a:spAutoFit/>
          </a:bodyPr>
          <a:lstStyle/>
          <a:p>
            <a:pPr>
              <a:defRPr/>
            </a:pPr>
            <a:r>
              <a:rPr lang="en-US" sz="2400" b="1" dirty="0">
                <a:solidFill>
                  <a:srgbClr val="33CC33"/>
                </a:solidFill>
                <a:latin typeface="+mn-lt"/>
              </a:rPr>
              <a:t>F</a:t>
            </a:r>
            <a:r>
              <a:rPr lang="en-US" sz="2400" baseline="-25000" dirty="0">
                <a:solidFill>
                  <a:srgbClr val="33CC33"/>
                </a:solidFill>
                <a:latin typeface="+mn-lt"/>
              </a:rPr>
              <a:t>21</a:t>
            </a:r>
            <a:endParaRPr lang="en-US" sz="2400" dirty="0">
              <a:solidFill>
                <a:srgbClr val="33CC33"/>
              </a:solidFill>
              <a:latin typeface="+mn-lt"/>
            </a:endParaRPr>
          </a:p>
        </p:txBody>
      </p:sp>
      <p:pic>
        <p:nvPicPr>
          <p:cNvPr id="21" name="Picture 7" descr="moon-1"/>
          <p:cNvPicPr>
            <a:picLocks noChangeAspect="1" noChangeArrowheads="1"/>
          </p:cNvPicPr>
          <p:nvPr/>
        </p:nvPicPr>
        <p:blipFill>
          <a:blip r:embed="rId9" cstate="print">
            <a:clrChange>
              <a:clrFrom>
                <a:srgbClr val="030305"/>
              </a:clrFrom>
              <a:clrTo>
                <a:srgbClr val="030305">
                  <a:alpha val="0"/>
                </a:srgbClr>
              </a:clrTo>
            </a:clrChange>
          </a:blip>
          <a:srcRect/>
          <a:stretch>
            <a:fillRect/>
          </a:stretch>
        </p:blipFill>
        <p:spPr bwMode="auto">
          <a:xfrm>
            <a:off x="-28575" y="4248150"/>
            <a:ext cx="742950" cy="742950"/>
          </a:xfrm>
          <a:prstGeom prst="rect">
            <a:avLst/>
          </a:prstGeom>
          <a:ln>
            <a:noFill/>
          </a:ln>
          <a:effectLst>
            <a:outerShdw blurRad="292100" dist="139700" dir="2700000" algn="tl" rotWithShape="0">
              <a:srgbClr val="333333">
                <a:alpha val="65000"/>
              </a:srgbClr>
            </a:outerShdw>
          </a:effectLst>
        </p:spPr>
      </p:pic>
      <p:pic>
        <p:nvPicPr>
          <p:cNvPr id="22" name="Picture 8" descr="Earth view-white background"/>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754938" y="3932238"/>
            <a:ext cx="1389062" cy="1344612"/>
          </a:xfrm>
          <a:prstGeom prst="rect">
            <a:avLst/>
          </a:prstGeom>
          <a:ln>
            <a:noFill/>
          </a:ln>
          <a:effectLst>
            <a:outerShdw blurRad="292100" dist="139700" dir="2700000" algn="tl" rotWithShape="0">
              <a:srgbClr val="333333">
                <a:alpha val="65000"/>
              </a:srgbClr>
            </a:outerShdw>
          </a:effectLst>
        </p:spPr>
      </p:pic>
      <p:sp>
        <p:nvSpPr>
          <p:cNvPr id="23" name="Rectangle 10"/>
          <p:cNvSpPr>
            <a:spLocks noChangeArrowheads="1"/>
          </p:cNvSpPr>
          <p:nvPr/>
        </p:nvSpPr>
        <p:spPr bwMode="auto">
          <a:xfrm>
            <a:off x="5184775" y="2474913"/>
            <a:ext cx="3255963" cy="1211262"/>
          </a:xfrm>
          <a:prstGeom prst="rect">
            <a:avLst/>
          </a:prstGeom>
          <a:solidFill>
            <a:srgbClr val="FFCCCC"/>
          </a:solidFill>
          <a:ln w="9525">
            <a:noFill/>
            <a:miter lim="800000"/>
            <a:headEnd/>
            <a:tailEnd/>
          </a:ln>
        </p:spPr>
        <p:txBody>
          <a:bodyPr/>
          <a:lstStyle/>
          <a:p>
            <a:pPr>
              <a:spcBef>
                <a:spcPts val="300"/>
              </a:spcBef>
            </a:pPr>
            <a:r>
              <a:rPr lang="en-US" sz="2400" b="1" i="1">
                <a:latin typeface="Arial" charset="0"/>
              </a:rPr>
              <a:t>FYI  </a:t>
            </a:r>
          </a:p>
          <a:p>
            <a:pPr>
              <a:spcBef>
                <a:spcPts val="300"/>
              </a:spcBef>
            </a:pPr>
            <a:r>
              <a:rPr lang="en-US" sz="2400" b="1">
                <a:latin typeface="Arial" charset="0"/>
                <a:sym typeface="Symbol" pitchFamily="18" charset="2"/>
              </a:rPr>
              <a:t></a:t>
            </a:r>
            <a:r>
              <a:rPr lang="en-US" sz="2400">
                <a:latin typeface="Arial" charset="0"/>
                <a:sym typeface="Symbol" pitchFamily="18" charset="2"/>
              </a:rPr>
              <a:t>The radius of each mass is immaterial.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1794">
                                            <p:txEl>
                                              <p:pRg st="1" end="1"/>
                                            </p:txEl>
                                          </p:spTgt>
                                        </p:tgtEl>
                                        <p:attrNameLst>
                                          <p:attrName>style.visibility</p:attrName>
                                        </p:attrNameLst>
                                      </p:cBhvr>
                                      <p:to>
                                        <p:strVal val="visible"/>
                                      </p:to>
                                    </p:set>
                                    <p:anim calcmode="lin" valueType="num">
                                      <p:cBhvr additive="base">
                                        <p:cTn id="7" dur="500" fill="hold"/>
                                        <p:tgtEl>
                                          <p:spTgt spid="8017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9833"/>
                                        </p:tgtEl>
                                        <p:attrNameLst>
                                          <p:attrName>style.visibility</p:attrName>
                                        </p:attrNameLst>
                                      </p:cBhvr>
                                      <p:to>
                                        <p:strVal val="visible"/>
                                      </p:to>
                                    </p:set>
                                    <p:animEffect transition="in" filter="wipe(left)">
                                      <p:cBhvr>
                                        <p:cTn id="25" dur="500"/>
                                        <p:tgtEl>
                                          <p:spTgt spid="119833"/>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9834"/>
                                        </p:tgtEl>
                                        <p:attrNameLst>
                                          <p:attrName>style.visibility</p:attrName>
                                        </p:attrNameLst>
                                      </p:cBhvr>
                                      <p:to>
                                        <p:strVal val="visible"/>
                                      </p:to>
                                    </p:set>
                                    <p:animEffect transition="in" filter="wipe(left)">
                                      <p:cBhvr>
                                        <p:cTn id="30" dur="500"/>
                                        <p:tgtEl>
                                          <p:spTgt spid="119834"/>
                                        </p:tgtEl>
                                      </p:cBhvr>
                                    </p:animEffect>
                                  </p:childTnLst>
                                  <p:subTnLst>
                                    <p:audio>
                                      <p:cMediaNode>
                                        <p:cTn display="0" masterRel="sameClick">
                                          <p:stCondLst>
                                            <p:cond evt="begin" delay="0">
                                              <p:tn val="28"/>
                                            </p:cond>
                                          </p:stCondLst>
                                          <p:endCondLst>
                                            <p:cond evt="onStopAudio" delay="0">
                                              <p:tgtEl>
                                                <p:sldTgt/>
                                              </p:tgtEl>
                                            </p:cond>
                                          </p:endCondLst>
                                        </p:cTn>
                                        <p:tgtEl>
                                          <p:sndTgt r:embed="rId6"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9835"/>
                                        </p:tgtEl>
                                        <p:attrNameLst>
                                          <p:attrName>style.visibility</p:attrName>
                                        </p:attrNameLst>
                                      </p:cBhvr>
                                      <p:to>
                                        <p:strVal val="visible"/>
                                      </p:to>
                                    </p:set>
                                    <p:animEffect transition="in" filter="fade">
                                      <p:cBhvr>
                                        <p:cTn id="35" dur="500"/>
                                        <p:tgtEl>
                                          <p:spTgt spid="119835"/>
                                        </p:tgtEl>
                                      </p:cBhvr>
                                    </p:animEffect>
                                  </p:childTnLst>
                                  <p:subTnLst>
                                    <p:audio>
                                      <p:cMediaNode>
                                        <p:cTn display="0" masterRel="sameClick">
                                          <p:stCondLst>
                                            <p:cond evt="begin" delay="0">
                                              <p:tn val="33"/>
                                            </p:cond>
                                          </p:stCondLst>
                                          <p:endCondLst>
                                            <p:cond evt="onStopAudio" delay="0">
                                              <p:tgtEl>
                                                <p:sldTgt/>
                                              </p:tgtEl>
                                            </p:cond>
                                          </p:endCondLst>
                                        </p:cTn>
                                        <p:tgtEl>
                                          <p:sndTgt r:embed="rId7" name="hammer.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119837"/>
                                        </p:tgtEl>
                                        <p:attrNameLst>
                                          <p:attrName>style.visibility</p:attrName>
                                        </p:attrNameLst>
                                      </p:cBhvr>
                                      <p:to>
                                        <p:strVal val="visible"/>
                                      </p:to>
                                    </p:set>
                                    <p:animEffect transition="in" filter="wipe(right)">
                                      <p:cBhvr>
                                        <p:cTn id="40" dur="500"/>
                                        <p:tgtEl>
                                          <p:spTgt spid="119837"/>
                                        </p:tgtEl>
                                      </p:cBhvr>
                                    </p:animEffect>
                                  </p:childTnLst>
                                  <p:subTnLst>
                                    <p:audio>
                                      <p:cMediaNode>
                                        <p:cTn display="0" masterRel="sameClick">
                                          <p:stCondLst>
                                            <p:cond evt="begin" delay="0">
                                              <p:tn val="38"/>
                                            </p:cond>
                                          </p:stCondLst>
                                          <p:endCondLst>
                                            <p:cond evt="onStopAudio" delay="0">
                                              <p:tgtEl>
                                                <p:sldTgt/>
                                              </p:tgtEl>
                                            </p:cond>
                                          </p:endCondLst>
                                        </p:cTn>
                                        <p:tgtEl>
                                          <p:sndTgt r:embed="rId6"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9838"/>
                                        </p:tgtEl>
                                        <p:attrNameLst>
                                          <p:attrName>style.visibility</p:attrName>
                                        </p:attrNameLst>
                                      </p:cBhvr>
                                      <p:to>
                                        <p:strVal val="visible"/>
                                      </p:to>
                                    </p:set>
                                    <p:animEffect transition="in" filter="fade">
                                      <p:cBhvr>
                                        <p:cTn id="45" dur="500"/>
                                        <p:tgtEl>
                                          <p:spTgt spid="119838"/>
                                        </p:tgtEl>
                                      </p:cBhvr>
                                    </p:animEffect>
                                  </p:childTnLst>
                                  <p:subTnLst>
                                    <p:audio>
                                      <p:cMediaNode>
                                        <p:cTn display="0" masterRel="sameClick">
                                          <p:stCondLst>
                                            <p:cond evt="begin" delay="0">
                                              <p:tn val="43"/>
                                            </p:cond>
                                          </p:stCondLst>
                                          <p:endCondLst>
                                            <p:cond evt="onStopAudio" delay="0">
                                              <p:tgtEl>
                                                <p:sldTgt/>
                                              </p:tgtEl>
                                            </p:cond>
                                          </p:endCondLst>
                                        </p:cTn>
                                        <p:tgtEl>
                                          <p:sndTgt r:embed="rId7" name="hammer.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801801">
                                            <p:txEl>
                                              <p:pRg st="0" end="0"/>
                                            </p:txEl>
                                          </p:spTgt>
                                        </p:tgtEl>
                                        <p:attrNameLst>
                                          <p:attrName>style.visibility</p:attrName>
                                        </p:attrNameLst>
                                      </p:cBhvr>
                                      <p:to>
                                        <p:strVal val="visible"/>
                                      </p:to>
                                    </p:set>
                                    <p:anim calcmode="lin" valueType="num">
                                      <p:cBhvr additive="base">
                                        <p:cTn id="50" dur="500" fill="hold"/>
                                        <p:tgtEl>
                                          <p:spTgt spid="801801">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80180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Effect transition="in" filter="fade">
                                      <p:cBhvr>
                                        <p:cTn id="65" dur="500"/>
                                        <p:tgtEl>
                                          <p:spTgt spid="22"/>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801801">
                                            <p:txEl>
                                              <p:pRg st="1" end="1"/>
                                            </p:txEl>
                                          </p:spTgt>
                                        </p:tgtEl>
                                        <p:attrNameLst>
                                          <p:attrName>style.visibility</p:attrName>
                                        </p:attrNameLst>
                                      </p:cBhvr>
                                      <p:to>
                                        <p:strVal val="visible"/>
                                      </p:to>
                                    </p:set>
                                    <p:anim calcmode="lin" valueType="num">
                                      <p:cBhvr additive="base">
                                        <p:cTn id="70" dur="500" fill="hold"/>
                                        <p:tgtEl>
                                          <p:spTgt spid="801801">
                                            <p:txEl>
                                              <p:pRg st="1" end="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80180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801801">
                                            <p:txEl>
                                              <p:pRg st="2" end="2"/>
                                            </p:txEl>
                                          </p:spTgt>
                                        </p:tgtEl>
                                        <p:attrNameLst>
                                          <p:attrName>style.visibility</p:attrName>
                                        </p:attrNameLst>
                                      </p:cBhvr>
                                      <p:to>
                                        <p:strVal val="visible"/>
                                      </p:to>
                                    </p:set>
                                    <p:anim calcmode="lin" valueType="num">
                                      <p:cBhvr additive="base">
                                        <p:cTn id="76" dur="500" fill="hold"/>
                                        <p:tgtEl>
                                          <p:spTgt spid="801801">
                                            <p:txEl>
                                              <p:pRg st="2" end="2"/>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80180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2" fill="hold" nodeType="clickEffect">
                                  <p:stCondLst>
                                    <p:cond delay="0"/>
                                  </p:stCondLst>
                                  <p:childTnLst>
                                    <p:set>
                                      <p:cBhvr>
                                        <p:cTn id="81" dur="1" fill="hold">
                                          <p:stCondLst>
                                            <p:cond delay="0"/>
                                          </p:stCondLst>
                                        </p:cTn>
                                        <p:tgtEl>
                                          <p:spTgt spid="23">
                                            <p:txEl>
                                              <p:pRg st="1" end="1"/>
                                            </p:txEl>
                                          </p:spTgt>
                                        </p:tgtEl>
                                        <p:attrNameLst>
                                          <p:attrName>style.visibility</p:attrName>
                                        </p:attrNameLst>
                                      </p:cBhvr>
                                      <p:to>
                                        <p:strVal val="visible"/>
                                      </p:to>
                                    </p:set>
                                    <p:anim calcmode="lin" valueType="num">
                                      <p:cBhvr additive="base">
                                        <p:cTn id="82" dur="500" fill="hold"/>
                                        <p:tgtEl>
                                          <p:spTgt spid="23">
                                            <p:txEl>
                                              <p:pRg st="1" end="1"/>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35" grpId="0"/>
      <p:bldP spid="1198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0"/>
          <p:cNvSpPr>
            <a:spLocks noChangeArrowheads="1"/>
          </p:cNvSpPr>
          <p:nvPr/>
        </p:nvSpPr>
        <p:spPr bwMode="auto">
          <a:xfrm>
            <a:off x="688975" y="6036365"/>
            <a:ext cx="7751763" cy="821635"/>
          </a:xfrm>
          <a:prstGeom prst="rect">
            <a:avLst/>
          </a:prstGeom>
          <a:solidFill>
            <a:srgbClr val="FFCCCC"/>
          </a:solidFill>
          <a:ln w="9525">
            <a:noFill/>
            <a:miter lim="800000"/>
            <a:headEnd/>
            <a:tailEnd/>
          </a:ln>
        </p:spPr>
        <p:txBody>
          <a:bodyPr/>
          <a:lstStyle/>
          <a:p>
            <a:pPr>
              <a:spcBef>
                <a:spcPts val="300"/>
              </a:spcBef>
            </a:pPr>
            <a:r>
              <a:rPr lang="en-US" sz="2400" b="1" i="1" dirty="0">
                <a:latin typeface="Arial" charset="0"/>
              </a:rPr>
              <a:t>FYI  </a:t>
            </a:r>
            <a:r>
              <a:rPr lang="en-US" sz="2400" b="1" i="1" dirty="0" smtClean="0">
                <a:latin typeface="Arial" charset="0"/>
              </a:rPr>
              <a:t> </a:t>
            </a:r>
            <a:r>
              <a:rPr lang="en-US" sz="2400" b="1" dirty="0" smtClean="0">
                <a:latin typeface="Arial" charset="0"/>
                <a:sym typeface="Symbol" pitchFamily="18" charset="2"/>
              </a:rPr>
              <a:t> </a:t>
            </a:r>
            <a:r>
              <a:rPr lang="en-US" sz="2400" dirty="0" smtClean="0">
                <a:latin typeface="Arial" charset="0"/>
                <a:sym typeface="Symbol" pitchFamily="18" charset="2"/>
              </a:rPr>
              <a:t>___________________, </a:t>
            </a:r>
            <a:r>
              <a:rPr lang="en-US" sz="2400" dirty="0">
                <a:latin typeface="Arial" charset="0"/>
                <a:sym typeface="Symbol" pitchFamily="18" charset="2"/>
              </a:rPr>
              <a:t>the gravitational force </a:t>
            </a:r>
            <a:r>
              <a:rPr lang="en-US" sz="2400" i="1" dirty="0">
                <a:latin typeface="Arial" charset="0"/>
                <a:sym typeface="Symbol" pitchFamily="18" charset="2"/>
              </a:rPr>
              <a:t>is</a:t>
            </a:r>
            <a:r>
              <a:rPr lang="en-US" sz="2400" dirty="0">
                <a:latin typeface="Arial" charset="0"/>
                <a:sym typeface="Symbol" pitchFamily="18" charset="2"/>
              </a:rPr>
              <a:t> the centripetal force. Thus </a:t>
            </a:r>
            <a:r>
              <a:rPr lang="en-US" sz="2400" i="1" dirty="0" smtClean="0">
                <a:latin typeface="Arial" charset="0"/>
                <a:sym typeface="Symbol" pitchFamily="18" charset="2"/>
              </a:rPr>
              <a:t>_________</a:t>
            </a:r>
            <a:r>
              <a:rPr lang="en-US" sz="2400" dirty="0" smtClean="0">
                <a:latin typeface="Arial" charset="0"/>
                <a:sym typeface="Symbol" pitchFamily="18" charset="2"/>
              </a:rPr>
              <a:t>.</a:t>
            </a:r>
            <a:endParaRPr lang="en-US" sz="2400" dirty="0">
              <a:latin typeface="Arial" charset="0"/>
              <a:sym typeface="Symbol" pitchFamily="18" charset="2"/>
            </a:endParaRPr>
          </a:p>
        </p:txBody>
      </p:sp>
      <mc:AlternateContent xmlns:mc="http://schemas.openxmlformats.org/markup-compatibility/2006">
        <mc:Choice xmlns:a14="http://schemas.microsoft.com/office/drawing/2010/main" Requires="a14">
          <p:sp>
            <p:nvSpPr>
              <p:cNvPr id="801801" name="Rectangle 9"/>
              <p:cNvSpPr>
                <a:spLocks noChangeArrowheads="1"/>
              </p:cNvSpPr>
              <p:nvPr/>
            </p:nvSpPr>
            <p:spPr bwMode="auto">
              <a:xfrm>
                <a:off x="674688" y="1982788"/>
                <a:ext cx="7772400" cy="4053577"/>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The moon has a mass                                        of  </a:t>
                </a:r>
                <a:r>
                  <a:rPr lang="en-US" sz="2400" i="1" dirty="0">
                    <a:latin typeface="Arial" charset="0"/>
                    <a:sym typeface="Symbol" pitchFamily="18" charset="2"/>
                  </a:rPr>
                  <a:t>m</a:t>
                </a:r>
                <a:r>
                  <a:rPr lang="en-US" sz="2400" dirty="0">
                    <a:latin typeface="Arial" charset="0"/>
                    <a:sym typeface="Symbol" pitchFamily="18" charset="2"/>
                  </a:rPr>
                  <a:t> = 7.3610</a:t>
                </a:r>
                <a:r>
                  <a:rPr lang="en-US" sz="2400" baseline="30000" dirty="0">
                    <a:latin typeface="Arial" charset="0"/>
                    <a:sym typeface="Symbol" pitchFamily="18" charset="2"/>
                  </a:rPr>
                  <a:t>22</a:t>
                </a:r>
                <a:r>
                  <a:rPr lang="en-US" sz="2400" baseline="-25000" dirty="0">
                    <a:latin typeface="Arial" charset="0"/>
                    <a:sym typeface="Symbol" pitchFamily="18" charset="2"/>
                  </a:rPr>
                  <a:t> </a:t>
                </a:r>
                <a:r>
                  <a:rPr lang="en-US" sz="2400" dirty="0">
                    <a:latin typeface="Arial" charset="0"/>
                    <a:sym typeface="Symbol" pitchFamily="18" charset="2"/>
                  </a:rPr>
                  <a:t>kg. The mean                                        distance  between the earth and                                              the moon is 3.8210</a:t>
                </a:r>
                <a:r>
                  <a:rPr lang="en-US" sz="2400" baseline="30000" dirty="0">
                    <a:latin typeface="Arial" charset="0"/>
                    <a:sym typeface="Symbol" pitchFamily="18" charset="2"/>
                  </a:rPr>
                  <a:t>8</a:t>
                </a:r>
                <a:r>
                  <a:rPr lang="en-US" sz="2400" baseline="-25000" dirty="0">
                    <a:latin typeface="Arial" charset="0"/>
                    <a:sym typeface="Symbol" pitchFamily="18" charset="2"/>
                  </a:rPr>
                  <a:t> </a:t>
                </a:r>
                <a:r>
                  <a:rPr lang="en-US" sz="2400" dirty="0">
                    <a:latin typeface="Arial" charset="0"/>
                    <a:sym typeface="Symbol" pitchFamily="18" charset="2"/>
                  </a:rPr>
                  <a:t>m. What is the speed of the moon in its orbit about earth?</a:t>
                </a:r>
              </a:p>
              <a:p>
                <a:pPr>
                  <a:spcBef>
                    <a:spcPct val="20000"/>
                  </a:spcBef>
                </a:pPr>
                <a:r>
                  <a:rPr lang="en-US" sz="2400" dirty="0">
                    <a:latin typeface="Arial" charset="0"/>
                    <a:sym typeface="Symbol" pitchFamily="18" charset="2"/>
                  </a:rPr>
                  <a:t>SOLUTION: Use </a:t>
                </a:r>
                <a14:m>
                  <m:oMath xmlns:m="http://schemas.openxmlformats.org/officeDocument/2006/math">
                    <m:r>
                      <a:rPr lang="en-US" sz="2400" i="1" dirty="0" smtClean="0">
                        <a:latin typeface="Cambria Math" panose="02040503050406030204" pitchFamily="18" charset="0"/>
                        <a:sym typeface="Symbol" pitchFamily="18" charset="2"/>
                      </a:rPr>
                      <m:t>𝐹</m:t>
                    </m:r>
                    <m:r>
                      <a:rPr lang="en-US" sz="2400" i="1" baseline="-25000" dirty="0">
                        <a:latin typeface="Cambria Math" panose="02040503050406030204" pitchFamily="18" charset="0"/>
                        <a:sym typeface="Symbol" pitchFamily="18" charset="2"/>
                      </a:rPr>
                      <m:t>𝐶</m:t>
                    </m:r>
                    <m:r>
                      <a:rPr lang="en-US" sz="2400" i="1" dirty="0" smtClean="0">
                        <a:latin typeface="Cambria Math" panose="02040503050406030204" pitchFamily="18" charset="0"/>
                        <a:sym typeface="Symbol" pitchFamily="18" charset="2"/>
                      </a:rPr>
                      <m:t>=</m:t>
                    </m:r>
                    <m:r>
                      <a:rPr lang="en-US" sz="2400" i="1" dirty="0" smtClean="0">
                        <a:latin typeface="Cambria Math" panose="02040503050406030204" pitchFamily="18" charset="0"/>
                        <a:sym typeface="Symbol" pitchFamily="18" charset="2"/>
                      </a:rPr>
                      <m:t>𝐹𝐺</m:t>
                    </m:r>
                    <m:r>
                      <a:rPr lang="en-US" sz="2400" i="1" dirty="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sym typeface="Symbol" pitchFamily="18" charset="2"/>
                          </a:rPr>
                          <m:t>𝑚</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𝑣</m:t>
                            </m:r>
                          </m:e>
                          <m:sup>
                            <m:r>
                              <a:rPr lang="en-US" sz="2400" b="0" i="1" dirty="0" smtClean="0">
                                <a:latin typeface="Cambria Math" panose="02040503050406030204" pitchFamily="18" charset="0"/>
                                <a:sym typeface="Symbol" pitchFamily="18" charset="2"/>
                              </a:rPr>
                              <m:t>2</m:t>
                            </m:r>
                          </m:sup>
                        </m:sSup>
                      </m:num>
                      <m:den>
                        <m:r>
                          <a:rPr lang="en-US" sz="2400" i="1" dirty="0">
                            <a:latin typeface="Cambria Math" panose="02040503050406030204" pitchFamily="18" charset="0"/>
                            <a:sym typeface="Symbol" pitchFamily="18" charset="2"/>
                          </a:rPr>
                          <m:t>𝑟</m:t>
                        </m:r>
                      </m:den>
                    </m:f>
                  </m:oMath>
                </a14:m>
                <a:r>
                  <a:rPr lang="en-US" sz="2400" baseline="30000" dirty="0">
                    <a:latin typeface="Arial" charset="0"/>
                    <a:sym typeface="Symbol" pitchFamily="18" charset="2"/>
                  </a:rPr>
                  <a:t> </a:t>
                </a:r>
                <a:r>
                  <a:rPr lang="en-US" sz="2400" dirty="0">
                    <a:latin typeface="Arial" charset="0"/>
                    <a:sym typeface="Symbol" pitchFamily="18" charset="2"/>
                  </a:rPr>
                  <a:t>.</a:t>
                </a:r>
              </a:p>
              <a:p>
                <a:pPr>
                  <a:spcBef>
                    <a:spcPct val="20000"/>
                  </a:spcBef>
                  <a:buFont typeface="Symbol" pitchFamily="18" charset="2"/>
                  <a:buNone/>
                </a:pPr>
                <a:r>
                  <a:rPr lang="en-US" sz="2400" b="1" dirty="0">
                    <a:latin typeface="Arial" charset="0"/>
                    <a:sym typeface="Symbol" pitchFamily="18" charset="2"/>
                  </a:rPr>
                  <a:t></a:t>
                </a:r>
                <a:r>
                  <a:rPr lang="en-US" sz="2400" dirty="0">
                    <a:latin typeface="Arial" charset="0"/>
                    <a:sym typeface="Symbol" pitchFamily="18" charset="2"/>
                  </a:rPr>
                  <a:t>From</a:t>
                </a:r>
                <a:r>
                  <a:rPr lang="en-US" sz="2400" i="1" dirty="0">
                    <a:latin typeface="Arial" charset="0"/>
                    <a:sym typeface="Symbol" pitchFamily="18" charset="2"/>
                  </a:rPr>
                  <a:t> </a:t>
                </a:r>
                <a:r>
                  <a:rPr lang="en-US" sz="2400" dirty="0">
                    <a:latin typeface="Arial" charset="0"/>
                    <a:sym typeface="Symbol" pitchFamily="18" charset="2"/>
                  </a:rPr>
                  <a:t>the previous slide </a:t>
                </a:r>
                <a:r>
                  <a:rPr lang="en-US" sz="2400" i="1" dirty="0">
                    <a:latin typeface="Arial" charset="0"/>
                    <a:sym typeface="Symbol" pitchFamily="18" charset="2"/>
                  </a:rPr>
                  <a:t>F</a:t>
                </a:r>
                <a:r>
                  <a:rPr lang="en-US" sz="2400" baseline="-25000" dirty="0">
                    <a:latin typeface="Arial" charset="0"/>
                    <a:sym typeface="Symbol" pitchFamily="18" charset="2"/>
                  </a:rPr>
                  <a:t>G</a:t>
                </a:r>
                <a:r>
                  <a:rPr lang="en-US" sz="2400" dirty="0">
                    <a:latin typeface="Arial" charset="0"/>
                    <a:sym typeface="Symbol" pitchFamily="18" charset="2"/>
                  </a:rPr>
                  <a:t> = 2.0110</a:t>
                </a:r>
                <a:r>
                  <a:rPr lang="en-US" sz="2400" baseline="30000" dirty="0">
                    <a:latin typeface="Arial" charset="0"/>
                    <a:sym typeface="Symbol" pitchFamily="18" charset="2"/>
                  </a:rPr>
                  <a:t>20</a:t>
                </a:r>
                <a:r>
                  <a:rPr lang="en-US" sz="2400" dirty="0">
                    <a:latin typeface="Arial" charset="0"/>
                    <a:sym typeface="Symbol" pitchFamily="18" charset="2"/>
                  </a:rPr>
                  <a:t> N. Then </a:t>
                </a:r>
              </a:p>
              <a:p>
                <a:pPr>
                  <a:spcBef>
                    <a:spcPct val="20000"/>
                  </a:spcBef>
                  <a:buFont typeface="Symbol" pitchFamily="18" charset="2"/>
                  <a:buNone/>
                </a:pPr>
                <a:r>
                  <a:rPr lang="en-US" sz="2400" i="1" dirty="0">
                    <a:latin typeface="Arial" charset="0"/>
                    <a:sym typeface="Symbol" pitchFamily="18" charset="2"/>
                  </a:rPr>
                  <a:t>           </a:t>
                </a:r>
                <a:endParaRPr lang="en-US" sz="2400" i="1" baseline="30000" dirty="0">
                  <a:latin typeface="Arial" charset="0"/>
                  <a:sym typeface="Symbol" pitchFamily="18" charset="2"/>
                </a:endParaRPr>
              </a:p>
            </p:txBody>
          </p:sp>
        </mc:Choice>
        <mc:Fallback>
          <p:sp>
            <p:nvSpPr>
              <p:cNvPr id="801801" name="Rectangle 9"/>
              <p:cNvSpPr>
                <a:spLocks noRot="1" noChangeAspect="1" noMove="1" noResize="1" noEditPoints="1" noAdjustHandles="1" noChangeArrowheads="1" noChangeShapeType="1" noTextEdit="1"/>
              </p:cNvSpPr>
              <p:nvPr/>
            </p:nvSpPr>
            <p:spPr bwMode="auto">
              <a:xfrm>
                <a:off x="674688" y="1982788"/>
                <a:ext cx="7772400" cy="4053577"/>
              </a:xfrm>
              <a:prstGeom prst="rect">
                <a:avLst/>
              </a:prstGeom>
              <a:blipFill>
                <a:blip r:embed="rId5"/>
                <a:stretch>
                  <a:fillRect l="-1255" t="-1053" r="-9176"/>
                </a:stretch>
              </a:blipFill>
              <a:ln w="9525">
                <a:noFill/>
                <a:miter lim="800000"/>
                <a:headEnd/>
                <a:tailEnd/>
              </a:ln>
            </p:spPr>
            <p:txBody>
              <a:bodyPr/>
              <a:lstStyle/>
              <a:p>
                <a:r>
                  <a:rPr lang="en-US">
                    <a:noFill/>
                  </a:rPr>
                  <a:t> </a:t>
                </a:r>
              </a:p>
            </p:txBody>
          </p:sp>
        </mc:Fallback>
      </mc:AlternateContent>
      <p:pic>
        <p:nvPicPr>
          <p:cNvPr id="115715"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43688" y="2563813"/>
            <a:ext cx="1247775" cy="603250"/>
          </a:xfrm>
          <a:prstGeom prst="rect">
            <a:avLst/>
          </a:prstGeom>
          <a:noFill/>
          <a:ln w="9525">
            <a:noFill/>
            <a:miter lim="800000"/>
            <a:headEnd/>
            <a:tailEnd/>
          </a:ln>
        </p:spPr>
      </p:pic>
      <p:sp>
        <p:nvSpPr>
          <p:cNvPr id="13317" name="Rectangle 2"/>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force</a:t>
            </a:r>
            <a:endParaRPr lang="en-US">
              <a:solidFill>
                <a:srgbClr val="000000"/>
              </a:solidFill>
              <a:ea typeface="Calibri" pitchFamily="34" charset="0"/>
              <a:cs typeface="Times New Roman" pitchFamily="18" charset="0"/>
            </a:endParaRPr>
          </a:p>
        </p:txBody>
      </p:sp>
      <p:sp>
        <p:nvSpPr>
          <p:cNvPr id="1331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24" name="Oval 23"/>
          <p:cNvSpPr/>
          <p:nvPr/>
        </p:nvSpPr>
        <p:spPr>
          <a:xfrm>
            <a:off x="5568950" y="2039938"/>
            <a:ext cx="3476625" cy="928687"/>
          </a:xfrm>
          <a:prstGeom prst="ellipse">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 name="Picture 7" descr="moon-1"/>
          <p:cNvPicPr>
            <a:picLocks noChangeAspect="1" noChangeArrowheads="1"/>
          </p:cNvPicPr>
          <p:nvPr/>
        </p:nvPicPr>
        <p:blipFill>
          <a:blip r:embed="rId7" cstate="print">
            <a:clrChange>
              <a:clrFrom>
                <a:srgbClr val="030303"/>
              </a:clrFrom>
              <a:clrTo>
                <a:srgbClr val="030303">
                  <a:alpha val="0"/>
                </a:srgbClr>
              </a:clrTo>
            </a:clrChange>
          </a:blip>
          <a:srcRect/>
          <a:stretch>
            <a:fillRect/>
          </a:stretch>
        </p:blipFill>
        <p:spPr bwMode="auto">
          <a:xfrm>
            <a:off x="6946900" y="1882775"/>
            <a:ext cx="565150" cy="565150"/>
          </a:xfrm>
          <a:prstGeom prst="rect">
            <a:avLst/>
          </a:prstGeom>
          <a:noFill/>
          <a:ln w="9525">
            <a:noFill/>
            <a:miter lim="800000"/>
            <a:headEnd/>
            <a:tailEnd/>
          </a:ln>
        </p:spPr>
      </p:pic>
      <p:pic>
        <p:nvPicPr>
          <p:cNvPr id="115714"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643688" y="1968500"/>
            <a:ext cx="1247775" cy="60801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1801">
                                            <p:txEl>
                                              <p:pRg st="0" end="0"/>
                                            </p:txEl>
                                          </p:spTgt>
                                        </p:tgtEl>
                                        <p:attrNameLst>
                                          <p:attrName>style.visibility</p:attrName>
                                        </p:attrNameLst>
                                      </p:cBhvr>
                                      <p:to>
                                        <p:strVal val="visible"/>
                                      </p:to>
                                    </p:set>
                                    <p:anim calcmode="lin" valueType="num">
                                      <p:cBhvr additive="base">
                                        <p:cTn id="7" dur="500" fill="hold"/>
                                        <p:tgtEl>
                                          <p:spTgt spid="8018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180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1801">
                                            <p:txEl>
                                              <p:pRg st="1" end="1"/>
                                            </p:txEl>
                                          </p:spTgt>
                                        </p:tgtEl>
                                        <p:attrNameLst>
                                          <p:attrName>style.visibility</p:attrName>
                                        </p:attrNameLst>
                                      </p:cBhvr>
                                      <p:to>
                                        <p:strVal val="visible"/>
                                      </p:to>
                                    </p:set>
                                    <p:anim calcmode="lin" valueType="num">
                                      <p:cBhvr additive="base">
                                        <p:cTn id="13" dur="500" fill="hold"/>
                                        <p:tgtEl>
                                          <p:spTgt spid="8018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180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1801">
                                            <p:txEl>
                                              <p:pRg st="2" end="2"/>
                                            </p:txEl>
                                          </p:spTgt>
                                        </p:tgtEl>
                                        <p:attrNameLst>
                                          <p:attrName>style.visibility</p:attrName>
                                        </p:attrNameLst>
                                      </p:cBhvr>
                                      <p:to>
                                        <p:strVal val="visible"/>
                                      </p:to>
                                    </p:set>
                                    <p:anim calcmode="lin" valueType="num">
                                      <p:cBhvr additive="base">
                                        <p:cTn id="19" dur="500" fill="hold"/>
                                        <p:tgtEl>
                                          <p:spTgt spid="8018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180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01801">
                                            <p:txEl>
                                              <p:pRg st="3" end="3"/>
                                            </p:txEl>
                                          </p:spTgt>
                                        </p:tgtEl>
                                        <p:attrNameLst>
                                          <p:attrName>style.visibility</p:attrName>
                                        </p:attrNameLst>
                                      </p:cBhvr>
                                      <p:to>
                                        <p:strVal val="visible"/>
                                      </p:to>
                                    </p:set>
                                    <p:anim calcmode="lin" valueType="num">
                                      <p:cBhvr additive="base">
                                        <p:cTn id="25" dur="500" fill="hold"/>
                                        <p:tgtEl>
                                          <p:spTgt spid="80180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180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nodeType="withEffect">
                                  <p:stCondLst>
                                    <p:cond delay="0"/>
                                  </p:stCondLst>
                                  <p:childTnLst>
                                    <p:set>
                                      <p:cBhvr>
                                        <p:cTn id="31" dur="1" fill="hold">
                                          <p:stCondLst>
                                            <p:cond delay="0"/>
                                          </p:stCondLst>
                                        </p:cTn>
                                        <p:tgtEl>
                                          <p:spTgt spid="115715"/>
                                        </p:tgtEl>
                                        <p:attrNameLst>
                                          <p:attrName>style.visibility</p:attrName>
                                        </p:attrNameLst>
                                      </p:cBhvr>
                                      <p:to>
                                        <p:strVal val="visible"/>
                                      </p:to>
                                    </p:set>
                                    <p:animEffect transition="in" filter="fade">
                                      <p:cBhvr>
                                        <p:cTn id="32" dur="500"/>
                                        <p:tgtEl>
                                          <p:spTgt spid="115715"/>
                                        </p:tgtEl>
                                      </p:cBhvr>
                                    </p:animEffect>
                                  </p:childTnLst>
                                </p:cTn>
                              </p:par>
                              <p:par>
                                <p:cTn id="33" presetID="10" presetClass="entr" presetSubtype="0" fill="hold" nodeType="withEffect">
                                  <p:stCondLst>
                                    <p:cond delay="0"/>
                                  </p:stCondLst>
                                  <p:childTnLst>
                                    <p:set>
                                      <p:cBhvr>
                                        <p:cTn id="34" dur="1" fill="hold">
                                          <p:stCondLst>
                                            <p:cond delay="0"/>
                                          </p:stCondLst>
                                        </p:cTn>
                                        <p:tgtEl>
                                          <p:spTgt spid="115714"/>
                                        </p:tgtEl>
                                        <p:attrNameLst>
                                          <p:attrName>style.visibility</p:attrName>
                                        </p:attrNameLst>
                                      </p:cBhvr>
                                      <p:to>
                                        <p:strVal val="visible"/>
                                      </p:to>
                                    </p:set>
                                    <p:animEffect transition="in" filter="fade">
                                      <p:cBhvr>
                                        <p:cTn id="35" dur="500"/>
                                        <p:tgtEl>
                                          <p:spTgt spid="115714"/>
                                        </p:tgtEl>
                                      </p:cBhvr>
                                    </p:animEffect>
                                  </p:childTnLst>
                                </p:cTn>
                              </p:par>
                            </p:childTnLst>
                          </p:cTn>
                        </p:par>
                        <p:par>
                          <p:cTn id="36" fill="hold">
                            <p:stCondLst>
                              <p:cond delay="500"/>
                            </p:stCondLst>
                            <p:childTnLst>
                              <p:par>
                                <p:cTn id="37" presetID="53"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1" presetClass="path" presetSubtype="0" repeatCount="indefinite" fill="hold" nodeType="withEffect">
                                  <p:stCondLst>
                                    <p:cond delay="0"/>
                                  </p:stCondLst>
                                  <p:childTnLst>
                                    <p:animMotion origin="layout" path="M 0.00885 -0.01457 C 0.11337 -0.01457 0.19844 0.01503 0.19844 0.05111 C 0.19844 0.08765 0.11337 0.11794 0.00885 0.11794 C -0.09565 0.11794 -0.18056 0.08765 -0.18056 0.05111 C -0.18056 0.01503 -0.09565 -0.01457 0.00885 -0.01457 Z " pathEditMode="relative" rAng="0" ptsTypes="fffff">
                                      <p:cBhvr>
                                        <p:cTn id="43" dur="5000" fill="hold"/>
                                        <p:tgtEl>
                                          <p:spTgt spid="21"/>
                                        </p:tgtEl>
                                        <p:attrNameLst>
                                          <p:attrName>ppt_x</p:attrName>
                                          <p:attrName>ppt_y</p:attrName>
                                        </p:attrNameLst>
                                      </p:cBhvr>
                                      <p:rCtr x="0" y="66"/>
                                    </p:animMotion>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11243</TotalTime>
  <Words>2105</Words>
  <Application>Microsoft Office PowerPoint</Application>
  <PresentationFormat>On-screen Show (4:3)</PresentationFormat>
  <Paragraphs>352</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Cambria Math</vt:lpstr>
      <vt:lpstr>Courier New</vt:lpstr>
      <vt:lpstr>Segoe UI</vt:lpstr>
      <vt:lpstr>Symbol</vt:lpstr>
      <vt:lpstr>Times New Roman</vt:lpstr>
      <vt:lpstr>Default Design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PowerPoint Presentation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825</cp:revision>
  <dcterms:created xsi:type="dcterms:W3CDTF">2006-01-31T23:43:34Z</dcterms:created>
  <dcterms:modified xsi:type="dcterms:W3CDTF">2018-02-04T11:58:37Z</dcterms:modified>
</cp:coreProperties>
</file>