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93" r:id="rId2"/>
    <p:sldId id="394" r:id="rId3"/>
    <p:sldId id="395" r:id="rId4"/>
    <p:sldId id="396" r:id="rId5"/>
    <p:sldId id="397" r:id="rId6"/>
    <p:sldId id="398" r:id="rId7"/>
    <p:sldId id="399" r:id="rId8"/>
    <p:sldId id="334" r:id="rId9"/>
    <p:sldId id="335" r:id="rId10"/>
    <p:sldId id="336" r:id="rId11"/>
    <p:sldId id="339" r:id="rId12"/>
    <p:sldId id="340" r:id="rId13"/>
    <p:sldId id="374" r:id="rId14"/>
    <p:sldId id="341" r:id="rId15"/>
    <p:sldId id="361" r:id="rId16"/>
    <p:sldId id="362" r:id="rId17"/>
    <p:sldId id="363" r:id="rId18"/>
    <p:sldId id="369" r:id="rId19"/>
    <p:sldId id="371" r:id="rId20"/>
    <p:sldId id="372" r:id="rId21"/>
    <p:sldId id="389" r:id="rId22"/>
    <p:sldId id="390" r:id="rId23"/>
    <p:sldId id="391" r:id="rId24"/>
    <p:sldId id="392" r:id="rId25"/>
    <p:sldId id="375" r:id="rId26"/>
    <p:sldId id="373" r:id="rId27"/>
    <p:sldId id="376" r:id="rId28"/>
    <p:sldId id="379" r:id="rId29"/>
    <p:sldId id="342" r:id="rId30"/>
    <p:sldId id="347" r:id="rId31"/>
    <p:sldId id="348" r:id="rId32"/>
    <p:sldId id="349" r:id="rId33"/>
    <p:sldId id="378" r:id="rId34"/>
    <p:sldId id="380" r:id="rId35"/>
    <p:sldId id="381" r:id="rId36"/>
    <p:sldId id="382" r:id="rId37"/>
    <p:sldId id="383" r:id="rId38"/>
    <p:sldId id="384" r:id="rId39"/>
    <p:sldId id="385" r:id="rId40"/>
    <p:sldId id="38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33CCFF"/>
    <a:srgbClr val="FFFFFF"/>
    <a:srgbClr val="D60093"/>
    <a:srgbClr val="66FF33"/>
    <a:srgbClr val="FFFF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 snapToGrid="0">
      <p:cViewPr varScale="1">
        <p:scale>
          <a:sx n="78" d="100"/>
          <a:sy n="78" d="100"/>
        </p:scale>
        <p:origin x="634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B2BBC1-1BD4-4E6E-A80C-29C95A366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67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7DADD8-4AE5-4AE7-BCB4-9B3269BB302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6545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7078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9756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6534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55999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8242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76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62297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3185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53901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1545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9501DE-BB84-4204-8396-918010517504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63693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2399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36259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19436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14775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75491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51914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76547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63566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20918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1610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D88B32-1EC4-4103-949E-022C3BF3D43E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92011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07137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72405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50110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51515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95858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562500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38393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20595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27985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3339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2A8F76-CE7D-48F0-B9AC-BA72AFA040C9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56893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2996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52030A-EC12-402A-8029-2DCB1C28E9D5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5264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52DE01-AED8-4282-A537-CF40AB4C9137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59273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EEA148-CCA4-4509-ADCD-3B9A6739F79C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73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8212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8718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1E69-7F72-493F-A688-D54FEB605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00A59-952E-47DE-B302-3C171DF9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E42B-DD3B-478F-9D57-FFC63D834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11B3-CEEC-4D3D-BC7C-257389161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195-FE6F-49AD-8B61-C9D235E34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7830-B1AA-4883-9804-FD71A29A8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726A-DDBB-4517-93BD-C9E1CF101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292A4-DA80-42CA-B062-45F08087B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0898-DD85-4BA4-A3D5-5AF749A6B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2353-ED03-45EF-B88D-65048211D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3208B-EB54-456B-BA3C-6E5D75FC9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3DE1465-4344-448E-9681-674CBA4DA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uact=8&amp;docid=TJDDsRU-zRxWAM&amp;tbnid=NZtNigV32f-lmM:&amp;ved=0CAUQjRw&amp;url=http://www.clker.com/clipart-6247.html&amp;ei=oJqxU4WxMMmvyATCtoD4Dg&amp;bvm=bv.69837884,d.aWw&amp;psig=AFQjCNE9iWuaVDc2w3toSQMg1ns1KWaWkw&amp;ust=1404234749640870" TargetMode="External"/><Relationship Id="rId5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3.png"/><Relationship Id="rId5" Type="http://schemas.openxmlformats.org/officeDocument/2006/relationships/audio" Target="../media/audio10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audio" Target="../media/audio5.wav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image" Target="../media/image51.png"/><Relationship Id="rId18" Type="http://schemas.openxmlformats.org/officeDocument/2006/relationships/image" Target="../media/image55.wmf"/><Relationship Id="rId3" Type="http://schemas.openxmlformats.org/officeDocument/2006/relationships/audio" Target="../media/audio1.wav"/><Relationship Id="rId7" Type="http://schemas.openxmlformats.org/officeDocument/2006/relationships/audio" Target="../media/audio13.wav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11" Type="http://schemas.openxmlformats.org/officeDocument/2006/relationships/image" Target="../media/image40.png"/><Relationship Id="rId5" Type="http://schemas.openxmlformats.org/officeDocument/2006/relationships/audio" Target="../media/audio8.wav"/><Relationship Id="rId15" Type="http://schemas.openxmlformats.org/officeDocument/2006/relationships/image" Target="../media/image52.jpeg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11.wav"/><Relationship Id="rId1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11" Type="http://schemas.openxmlformats.org/officeDocument/2006/relationships/image" Target="../media/image49.png"/><Relationship Id="rId5" Type="http://schemas.openxmlformats.org/officeDocument/2006/relationships/audio" Target="../media/audio12.wav"/><Relationship Id="rId10" Type="http://schemas.openxmlformats.org/officeDocument/2006/relationships/image" Target="../media/image56.png"/><Relationship Id="rId4" Type="http://schemas.openxmlformats.org/officeDocument/2006/relationships/audio" Target="../media/audio2.wav"/><Relationship Id="rId9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hyperlink" Target="http://de.wikipedia.org/w/index.php?title=Datei:Everest_North_Face_toward_Base_Camp_Tibet_Luca_Galuzzi_2006.jpg&amp;filetimestamp=20070320004704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1.wav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hyperlink" Target="http://de.wikipedia.org/w/index.php?title=Datei:Everest_North_Face_toward_Base_Camp_Tibet_Luca_Galuzzi_2006.jpg&amp;filetimestamp=20070320004704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8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67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68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audio" Target="../media/audio1.wav"/><Relationship Id="rId7" Type="http://schemas.openxmlformats.org/officeDocument/2006/relationships/hyperlink" Target="http://www.google.com/url?sa=i&amp;rct=j&amp;q=&amp;esrc=s&amp;frm=1&amp;source=images&amp;cd=&amp;cad=rja&amp;uact=8&amp;docid=e3LndXTNj0BmiM&amp;tbnid=2DiUrhrzExNEdM:&amp;ved=0CAUQjRw&amp;url=http://healthyliving.msn.com/health-wellness/men/10-questions-men-forget-to-ask-their-doctors&amp;ei=s_uxU4mxIqK48AH0t4HoBQ&amp;bvm=bv.69837884,d.b2U&amp;psig=AFQjCNH0v_zcQeQ_1XsmWuWSh667kCjAnQ&amp;ust=1404259357109436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3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audio" Target="../media/audio17.wav"/><Relationship Id="rId4" Type="http://schemas.openxmlformats.org/officeDocument/2006/relationships/audio" Target="../media/audio2.wav"/><Relationship Id="rId9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1.wav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audio" Target="../media/audio17.wav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1.wav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7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7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259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Essential idea: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	A force applied perpendicular to a body’s displacement can result in its circular motion.</a:t>
            </a:r>
            <a:r>
              <a:rPr lang="en-US" altLang="en-US" b="1"/>
              <a:t>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Nature of science: </a:t>
            </a:r>
          </a:p>
          <a:p>
            <a:pPr marL="625475" indent="-625475" eaLnBrk="0" hangingPunct="0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en-US" altLang="en-US"/>
              <a:t>Observable universe: Observations and subsequent deductions led to the realization that the force must act radially inwards in all cases of circular motion.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290032641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How does centripetal acceleration </a:t>
            </a:r>
            <a:r>
              <a:rPr lang="en-US" i="1"/>
              <a:t>a</a:t>
            </a:r>
            <a:r>
              <a:rPr lang="en-US" baseline="-25000"/>
              <a:t>c</a:t>
            </a:r>
            <a:r>
              <a:rPr lang="en-US" i="1"/>
              <a:t> </a:t>
            </a:r>
            <a:r>
              <a:rPr lang="en-US"/>
              <a:t>depend on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 i="1"/>
              <a:t>v </a:t>
            </a:r>
            <a:r>
              <a:rPr lang="en-US"/>
              <a:t>?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To explore this </a:t>
            </a:r>
            <a:r>
              <a:rPr lang="en-US"/>
              <a:t>we define the </a:t>
            </a:r>
            <a:r>
              <a:rPr lang="en-US" b="1"/>
              <a:t>centripetal force</a:t>
            </a:r>
            <a:r>
              <a:rPr lang="en-US"/>
              <a:t> </a:t>
            </a:r>
            <a:r>
              <a:rPr lang="en-US" i="1"/>
              <a:t>F</a:t>
            </a:r>
            <a:r>
              <a:rPr lang="en-US" baseline="-25000"/>
              <a:t>c</a:t>
            </a:r>
            <a:r>
              <a:rPr lang="en-US"/>
              <a:t>:</a:t>
            </a:r>
          </a:p>
          <a:p>
            <a:pPr eaLnBrk="0" hangingPunct="0">
              <a:spcBef>
                <a:spcPct val="20000"/>
              </a:spcBef>
            </a:pP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Picture yourself as the passenger in a                           car that is rounding a left turn: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The sharper the turn, the harder you                               and your door push against each other.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olidFill>
                  <a:schemeClr val="hlink"/>
                </a:solidFill>
              </a:rPr>
              <a:t>			(Small </a:t>
            </a:r>
            <a:r>
              <a:rPr lang="en-US" i="1">
                <a:solidFill>
                  <a:schemeClr val="hlink"/>
                </a:solidFill>
              </a:rPr>
              <a:t>r</a:t>
            </a:r>
            <a:r>
              <a:rPr lang="en-US">
                <a:solidFill>
                  <a:schemeClr val="hlink"/>
                </a:solidFill>
              </a:rPr>
              <a:t> = big </a:t>
            </a:r>
            <a:r>
              <a:rPr lang="en-US" i="1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c</a:t>
            </a:r>
            <a:r>
              <a:rPr lang="en-US">
                <a:solidFill>
                  <a:schemeClr val="hlink"/>
                </a:solidFill>
              </a:rPr>
              <a:t>.)</a:t>
            </a:r>
          </a:p>
          <a:p>
            <a:pPr eaLnBrk="0" hangingPunct="0">
              <a:spcBef>
                <a:spcPts val="400"/>
              </a:spcBef>
              <a:buFont typeface="Symbol" pitchFamily="18" charset="2"/>
              <a:buChar char="·"/>
            </a:pPr>
            <a:r>
              <a:rPr lang="en-US"/>
              <a:t>The faster the turn, the harder you                               and your door push against each other.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olidFill>
                  <a:schemeClr val="hlink"/>
                </a:solidFill>
              </a:rPr>
              <a:t>			   (Big </a:t>
            </a:r>
            <a:r>
              <a:rPr lang="en-US" i="1">
                <a:solidFill>
                  <a:schemeClr val="hlink"/>
                </a:solidFill>
              </a:rPr>
              <a:t>v</a:t>
            </a:r>
            <a:r>
              <a:rPr lang="en-US">
                <a:solidFill>
                  <a:schemeClr val="hlink"/>
                </a:solidFill>
              </a:rPr>
              <a:t> = big </a:t>
            </a:r>
            <a:r>
              <a:rPr lang="en-US" i="1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c</a:t>
            </a:r>
            <a:r>
              <a:rPr lang="en-US">
                <a:solidFill>
                  <a:schemeClr val="hlink"/>
                </a:solidFill>
              </a:rPr>
              <a:t>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28675" y="3252788"/>
            <a:ext cx="7464425" cy="460375"/>
            <a:chOff x="522" y="2049"/>
            <a:chExt cx="4702" cy="290"/>
          </a:xfrm>
        </p:grpSpPr>
        <p:sp>
          <p:nvSpPr>
            <p:cNvPr id="12304" name="Rectangle 5"/>
            <p:cNvSpPr>
              <a:spLocks noChangeArrowheads="1"/>
            </p:cNvSpPr>
            <p:nvPr/>
          </p:nvSpPr>
          <p:spPr bwMode="auto">
            <a:xfrm>
              <a:off x="608" y="2049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F</a:t>
              </a:r>
              <a:r>
                <a:rPr lang="en-US" baseline="-25000"/>
                <a:t>c </a:t>
              </a:r>
              <a:r>
                <a:rPr lang="en-US"/>
                <a:t>=</a:t>
              </a:r>
              <a:r>
                <a:rPr lang="en-US" baseline="-25000"/>
                <a:t> </a:t>
              </a:r>
              <a:r>
                <a:rPr lang="en-US" i="1"/>
                <a:t>ma</a:t>
              </a:r>
              <a:r>
                <a:rPr lang="en-US" baseline="-25000"/>
                <a:t>c</a:t>
              </a:r>
            </a:p>
          </p:txBody>
        </p:sp>
        <p:sp>
          <p:nvSpPr>
            <p:cNvPr id="12305" name="Text Box 6"/>
            <p:cNvSpPr txBox="1">
              <a:spLocks noChangeArrowheads="1"/>
            </p:cNvSpPr>
            <p:nvPr/>
          </p:nvSpPr>
          <p:spPr bwMode="auto">
            <a:xfrm>
              <a:off x="3207" y="2051"/>
              <a:ext cx="20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force</a:t>
              </a:r>
            </a:p>
          </p:txBody>
        </p:sp>
        <p:sp>
          <p:nvSpPr>
            <p:cNvPr id="12306" name="Rectangle 7"/>
            <p:cNvSpPr>
              <a:spLocks noChangeArrowheads="1"/>
            </p:cNvSpPr>
            <p:nvPr/>
          </p:nvSpPr>
          <p:spPr bwMode="auto">
            <a:xfrm>
              <a:off x="522" y="2053"/>
              <a:ext cx="4701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6" name="Arc 8"/>
          <p:cNvSpPr>
            <a:spLocks/>
          </p:cNvSpPr>
          <p:nvPr/>
        </p:nvSpPr>
        <p:spPr bwMode="auto">
          <a:xfrm flipV="1">
            <a:off x="7002463" y="4316413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prstDash val="lgDash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26175" y="1349375"/>
            <a:ext cx="1563688" cy="5508625"/>
            <a:chOff x="1420" y="375"/>
            <a:chExt cx="985" cy="3470"/>
          </a:xfrm>
        </p:grpSpPr>
        <p:grpSp>
          <p:nvGrpSpPr>
            <p:cNvPr id="12295" name="Group 10"/>
            <p:cNvGrpSpPr>
              <a:grpSpLocks/>
            </p:cNvGrpSpPr>
            <p:nvPr/>
          </p:nvGrpSpPr>
          <p:grpSpPr bwMode="auto">
            <a:xfrm>
              <a:off x="1420" y="375"/>
              <a:ext cx="985" cy="3470"/>
              <a:chOff x="1779" y="460"/>
              <a:chExt cx="985" cy="3470"/>
            </a:xfrm>
          </p:grpSpPr>
          <p:sp>
            <p:nvSpPr>
              <p:cNvPr id="12302" name="Rectangle 11"/>
              <p:cNvSpPr>
                <a:spLocks noChangeArrowheads="1"/>
              </p:cNvSpPr>
              <p:nvPr/>
            </p:nvSpPr>
            <p:spPr bwMode="auto">
              <a:xfrm>
                <a:off x="1779" y="2194"/>
                <a:ext cx="982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Rectangle 12"/>
              <p:cNvSpPr>
                <a:spLocks noChangeArrowheads="1"/>
              </p:cNvSpPr>
              <p:nvPr/>
            </p:nvSpPr>
            <p:spPr bwMode="auto">
              <a:xfrm>
                <a:off x="1782" y="460"/>
                <a:ext cx="982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2296" name="Picture 13" descr="j0398465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1" y="3123"/>
              <a:ext cx="97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Line 14"/>
            <p:cNvSpPr>
              <a:spLocks noChangeShapeType="1"/>
            </p:cNvSpPr>
            <p:nvPr/>
          </p:nvSpPr>
          <p:spPr bwMode="auto">
            <a:xfrm flipV="1">
              <a:off x="1835" y="3390"/>
              <a:ext cx="12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Text Box 15"/>
            <p:cNvSpPr txBox="1">
              <a:spLocks noChangeArrowheads="1"/>
            </p:cNvSpPr>
            <p:nvPr/>
          </p:nvSpPr>
          <p:spPr bwMode="auto">
            <a:xfrm>
              <a:off x="1819" y="3496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i="1">
                  <a:solidFill>
                    <a:srgbClr val="FF0000"/>
                  </a:solidFill>
                </a:rPr>
                <a:t>F</a:t>
              </a:r>
              <a:r>
                <a:rPr lang="en-US" sz="1800" b="1" i="1" baseline="-25000">
                  <a:solidFill>
                    <a:srgbClr val="FF0000"/>
                  </a:solidFill>
                </a:rPr>
                <a:t>c</a:t>
              </a:r>
              <a:endParaRPr lang="en-US" sz="1800" b="1" i="1">
                <a:solidFill>
                  <a:srgbClr val="FF0000"/>
                </a:solidFill>
              </a:endParaRPr>
            </a:p>
          </p:txBody>
        </p:sp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1825" y="2016"/>
              <a:ext cx="178" cy="185"/>
              <a:chOff x="593" y="3397"/>
              <a:chExt cx="212" cy="220"/>
            </a:xfrm>
          </p:grpSpPr>
          <p:sp>
            <p:nvSpPr>
              <p:cNvPr id="12300" name="Line 17"/>
              <p:cNvSpPr>
                <a:spLocks noChangeShapeType="1"/>
              </p:cNvSpPr>
              <p:nvPr/>
            </p:nvSpPr>
            <p:spPr bwMode="auto">
              <a:xfrm>
                <a:off x="593" y="3405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18"/>
              <p:cNvSpPr>
                <a:spLocks noChangeShapeType="1"/>
              </p:cNvSpPr>
              <p:nvPr/>
            </p:nvSpPr>
            <p:spPr bwMode="auto">
              <a:xfrm flipH="1">
                <a:off x="593" y="3397"/>
                <a:ext cx="21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5" name="Picture 13" descr="ANd9GcTptwVuvDpYUoZG8_CTp3wMdEU7KykY2d4OJkfcG7LawlZCfHWsTQ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487363"/>
            <a:ext cx="17510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4938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 dirty="0">
                <a:solidFill>
                  <a:schemeClr val="accent2"/>
                </a:solidFill>
              </a:rPr>
              <a:t>Solving centripetal acceleration and force problems</a:t>
            </a:r>
            <a:endParaRPr lang="en-US" sz="2000" dirty="0">
              <a:latin typeface="Courier New" pitchFamily="49" charset="0"/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sz="2000" dirty="0">
              <a:latin typeface="Courier New" pitchFamily="49" charset="0"/>
              <a:ea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40" name="Rectangle 8"/>
              <p:cNvSpPr>
                <a:spLocks noChangeArrowheads="1"/>
              </p:cNvSpPr>
              <p:nvPr/>
            </p:nvSpPr>
            <p:spPr bwMode="auto">
              <a:xfrm>
                <a:off x="674688" y="3049588"/>
                <a:ext cx="7781925" cy="38084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A 730-kg Smart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Car negotiates a 30. m radius turn at 25. m</a:t>
                </a:r>
                <a:r>
                  <a:rPr lang="en-US" baseline="-25000" dirty="0"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s</a:t>
                </a:r>
                <a:r>
                  <a:rPr lang="en-US" baseline="30000" dirty="0">
                    <a:cs typeface="Courier New" pitchFamily="49" charset="0"/>
                    <a:sym typeface="Symbol" pitchFamily="18" charset="2"/>
                  </a:rPr>
                  <a:t>-1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. What is its centripetal acceleration and force? What force is causing this acceleration?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/>
                  <a:t>SOLUTION:</a:t>
                </a:r>
              </a:p>
              <a:p>
                <a:pPr eaLnBrk="0" hangingPunct="0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= 21 </m:t>
                    </m:r>
                  </m:oMath>
                </a14:m>
                <a:r>
                  <a:rPr lang="en-US" dirty="0" smtClean="0"/>
                  <a:t>ms</a:t>
                </a:r>
                <a:r>
                  <a:rPr lang="en-US" baseline="30000" dirty="0" smtClean="0"/>
                  <a:t>-2</a:t>
                </a:r>
                <a:r>
                  <a:rPr lang="en-US" dirty="0"/>
                  <a:t>.</a:t>
                </a:r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=(730)(21)=15000 </m:t>
                    </m:r>
                  </m:oMath>
                </a14:m>
                <a:r>
                  <a:rPr lang="en-US" dirty="0" smtClean="0"/>
                  <a:t>N.</a:t>
                </a:r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  <a:buFont typeface="Symbol" pitchFamily="18" charset="2"/>
                  <a:buChar char="·"/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The centripetal force is caused by the friction force between the tires and the pavement.</a:t>
                </a:r>
              </a:p>
            </p:txBody>
          </p:sp>
        </mc:Choice>
        <mc:Fallback xmlns="">
          <p:sp>
            <p:nvSpPr>
              <p:cNvPr id="12084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3049588"/>
                <a:ext cx="7781925" cy="3808412"/>
              </a:xfrm>
              <a:prstGeom prst="rect">
                <a:avLst/>
              </a:prstGeom>
              <a:blipFill>
                <a:blip r:embed="rId6"/>
                <a:stretch>
                  <a:fillRect l="-1254" t="-1120" b="-52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28675" y="1944688"/>
            <a:ext cx="7464425" cy="460375"/>
            <a:chOff x="522" y="2049"/>
            <a:chExt cx="4702" cy="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71" name="Rectangle 15"/>
                <p:cNvSpPr>
                  <a:spLocks noChangeArrowheads="1"/>
                </p:cNvSpPr>
                <p:nvPr/>
              </p:nvSpPr>
              <p:spPr bwMode="auto">
                <a:xfrm>
                  <a:off x="608" y="2049"/>
                  <a:ext cx="1295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5371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" y="2049"/>
                  <a:ext cx="1295" cy="202"/>
                </a:xfrm>
                <a:prstGeom prst="rect">
                  <a:avLst/>
                </a:prstGeom>
                <a:blipFill>
                  <a:blip r:embed="rId7"/>
                  <a:stretch>
                    <a:fillRect b="-320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3207" y="2051"/>
              <a:ext cx="201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force</a:t>
              </a:r>
            </a:p>
          </p:txBody>
        </p:sp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>
              <a:off x="522" y="2053"/>
              <a:ext cx="4701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27088" y="2442137"/>
            <a:ext cx="7464425" cy="564026"/>
            <a:chOff x="522" y="3221"/>
            <a:chExt cx="4702" cy="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68" name="Rectangle 19"/>
                <p:cNvSpPr>
                  <a:spLocks noChangeArrowheads="1"/>
                </p:cNvSpPr>
                <p:nvPr/>
              </p:nvSpPr>
              <p:spPr bwMode="auto">
                <a:xfrm>
                  <a:off x="608" y="3246"/>
                  <a:ext cx="1295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i="1" baseline="30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5368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8" y="3246"/>
                  <a:ext cx="1295" cy="238"/>
                </a:xfrm>
                <a:prstGeom prst="rect">
                  <a:avLst/>
                </a:prstGeom>
                <a:blipFill>
                  <a:blip r:embed="rId8"/>
                  <a:stretch>
                    <a:fillRect t="-11842" b="-1578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69" name="Text Box 20"/>
            <p:cNvSpPr txBox="1">
              <a:spLocks noChangeArrowheads="1"/>
            </p:cNvSpPr>
            <p:nvPr/>
          </p:nvSpPr>
          <p:spPr bwMode="auto">
            <a:xfrm>
              <a:off x="2743" y="3221"/>
              <a:ext cx="2481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5370" name="Rectangle 21"/>
            <p:cNvSpPr>
              <a:spLocks noChangeArrowheads="1"/>
            </p:cNvSpPr>
            <p:nvPr/>
          </p:nvSpPr>
          <p:spPr bwMode="auto">
            <a:xfrm>
              <a:off x="522" y="3223"/>
              <a:ext cx="4701" cy="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98"/>
              <p:cNvSpPr>
                <a:spLocks noChangeArrowheads="1"/>
              </p:cNvSpPr>
              <p:nvPr/>
            </p:nvSpPr>
            <p:spPr bwMode="auto">
              <a:xfrm>
                <a:off x="674688" y="4891088"/>
                <a:ext cx="7772400" cy="19669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the period and the frequency of a day.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period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=(24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)(3600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)  = 86400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frequency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86400</m:t>
                        </m:r>
                      </m:den>
                    </m:f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=1.16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−5</m:t>
                        </m:r>
                      </m:sup>
                    </m:sSup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Hz.</a:t>
                </a:r>
              </a:p>
            </p:txBody>
          </p:sp>
        </mc:Choice>
        <mc:Fallback xmlns="">
          <p:sp>
            <p:nvSpPr>
              <p:cNvPr id="16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4891088"/>
                <a:ext cx="7772400" cy="1966912"/>
              </a:xfrm>
              <a:prstGeom prst="rect">
                <a:avLst/>
              </a:prstGeom>
              <a:blipFill>
                <a:blip r:embed="rId5"/>
                <a:stretch>
                  <a:fillRect l="-1255" t="-2167" b="-24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3354388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  <a:ea typeface="Calibri" pitchFamily="34" charset="0"/>
                    <a:cs typeface="Arial" charset="0"/>
                  </a:rPr>
                  <a:t>Period and frequency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Arial" charset="0"/>
                    <a:sym typeface="Symbol" pitchFamily="18" charset="2"/>
                  </a:rPr>
                  <a:t>The </a:t>
                </a:r>
                <a:r>
                  <a:rPr lang="en-US" b="1" dirty="0">
                    <a:ea typeface="Calibri" pitchFamily="34" charset="0"/>
                    <a:cs typeface="Arial" charset="0"/>
                  </a:rPr>
                  <a:t>period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>
                    <a:ea typeface="Calibri" pitchFamily="34" charset="0"/>
                    <a:cs typeface="Arial" charset="0"/>
                  </a:rPr>
                  <a:t>is the time for one complete revolution.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The </a:t>
                </a:r>
                <a:r>
                  <a:rPr lang="en-US" b="1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frequency</a:t>
                </a:r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(measured in Hz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𝑐𝑦𝑐𝑙𝑒𝑠</m:t>
                        </m:r>
                      </m:num>
                      <m:den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) is defined as how many cycles (oscillations, repetitions, revolutions) occur each second.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Since period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 is seconds per revolution, frequency must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28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3354388"/>
              </a:xfrm>
              <a:prstGeom prst="rect">
                <a:avLst/>
              </a:prstGeom>
              <a:blipFill>
                <a:blip r:embed="rId6"/>
                <a:stretch>
                  <a:fillRect l="-1255" t="-1273" r="-17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32342" y="4395892"/>
            <a:ext cx="7563933" cy="507895"/>
            <a:chOff x="732342" y="3868738"/>
            <a:chExt cx="756393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11" name="Rectangle 188"/>
                <p:cNvSpPr>
                  <a:spLocks noChangeArrowheads="1"/>
                </p:cNvSpPr>
                <p:nvPr/>
              </p:nvSpPr>
              <p:spPr bwMode="auto">
                <a:xfrm>
                  <a:off x="732342" y="3879550"/>
                  <a:ext cx="1608560" cy="4216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𝑓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411" name="Rectangle 1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2342" y="3879550"/>
                  <a:ext cx="1608560" cy="421697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12" name="Text Box 189"/>
            <p:cNvSpPr txBox="1">
              <a:spLocks noChangeArrowheads="1"/>
            </p:cNvSpPr>
            <p:nvPr/>
          </p:nvSpPr>
          <p:spPr bwMode="auto">
            <a:xfrm>
              <a:off x="4572000" y="3868738"/>
              <a:ext cx="3724275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</a:rPr>
                <a:t>T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  <a:endParaRPr lang="en-US" i="1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16413" name="Rectangle 190"/>
            <p:cNvSpPr>
              <a:spLocks noChangeArrowheads="1"/>
            </p:cNvSpPr>
            <p:nvPr/>
          </p:nvSpPr>
          <p:spPr bwMode="auto">
            <a:xfrm>
              <a:off x="831850" y="3871913"/>
              <a:ext cx="7462838" cy="4507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14" name="Rectangle 191"/>
                <p:cNvSpPr>
                  <a:spLocks noChangeArrowheads="1"/>
                </p:cNvSpPr>
                <p:nvPr/>
              </p:nvSpPr>
              <p:spPr bwMode="auto">
                <a:xfrm>
                  <a:off x="2241393" y="3890963"/>
                  <a:ext cx="2055813" cy="410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>
                    <a:lnSpc>
                      <a:spcPct val="90000"/>
                    </a:lnSpc>
                    <a:spcBef>
                      <a:spcPct val="20000"/>
                    </a:spcBef>
                  </a:pPr>
                  <a:r>
                    <a:rPr lang="en-US" i="1" dirty="0" smtClean="0">
                      <a:cs typeface="Courier New" pitchFamily="49" charset="0"/>
                      <a:sym typeface="Symbol" pitchFamily="18" charset="2"/>
                    </a:rPr>
                    <a:t> or        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𝑇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latin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 smtClean="0">
                              <a:latin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𝑓</m:t>
                          </m:r>
                        </m:den>
                      </m:f>
                    </m:oMath>
                  </a14:m>
                  <a:endParaRPr lang="en-US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414" name="Rectangle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41393" y="3890963"/>
                  <a:ext cx="2055813" cy="410284"/>
                </a:xfrm>
                <a:prstGeom prst="rect">
                  <a:avLst/>
                </a:prstGeom>
                <a:blipFill>
                  <a:blip r:embed="rId8"/>
                  <a:stretch>
                    <a:fillRect t="-20270" b="-2297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5263" y="52212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rc 17"/>
          <p:cNvSpPr/>
          <p:nvPr/>
        </p:nvSpPr>
        <p:spPr>
          <a:xfrm flipH="1">
            <a:off x="7813964" y="5237017"/>
            <a:ext cx="1316180" cy="1205345"/>
          </a:xfrm>
          <a:prstGeom prst="arc">
            <a:avLst>
              <a:gd name="adj1" fmla="val 16200000"/>
              <a:gd name="adj2" fmla="val 5385124"/>
            </a:avLst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39"/>
          <p:cNvGrpSpPr>
            <a:grpSpLocks/>
          </p:cNvGrpSpPr>
          <p:nvPr/>
        </p:nvGrpSpPr>
        <p:grpSpPr bwMode="auto">
          <a:xfrm>
            <a:off x="7613650" y="26988"/>
            <a:ext cx="1503363" cy="1503362"/>
            <a:chOff x="4100" y="2501"/>
            <a:chExt cx="947" cy="947"/>
          </a:xfrm>
        </p:grpSpPr>
        <p:sp>
          <p:nvSpPr>
            <p:cNvPr id="16399" name="Oval 240"/>
            <p:cNvSpPr>
              <a:spLocks noChangeArrowheads="1"/>
            </p:cNvSpPr>
            <p:nvPr/>
          </p:nvSpPr>
          <p:spPr bwMode="auto">
            <a:xfrm>
              <a:off x="4100" y="2501"/>
              <a:ext cx="947" cy="947"/>
            </a:xfrm>
            <a:prstGeom prst="ellipse">
              <a:avLst/>
            </a:prstGeom>
            <a:solidFill>
              <a:schemeClr val="bg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241"/>
            <p:cNvSpPr>
              <a:spLocks noChangeShapeType="1"/>
            </p:cNvSpPr>
            <p:nvPr/>
          </p:nvSpPr>
          <p:spPr bwMode="auto">
            <a:xfrm>
              <a:off x="4578" y="2523"/>
              <a:ext cx="0" cy="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242"/>
            <p:cNvSpPr>
              <a:spLocks noChangeShapeType="1"/>
            </p:cNvSpPr>
            <p:nvPr/>
          </p:nvSpPr>
          <p:spPr bwMode="auto">
            <a:xfrm>
              <a:off x="4122" y="2979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43"/>
            <p:cNvSpPr>
              <a:spLocks noChangeShapeType="1"/>
            </p:cNvSpPr>
            <p:nvPr/>
          </p:nvSpPr>
          <p:spPr bwMode="auto">
            <a:xfrm flipV="1">
              <a:off x="4351" y="2588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44"/>
            <p:cNvSpPr>
              <a:spLocks noChangeShapeType="1"/>
            </p:cNvSpPr>
            <p:nvPr/>
          </p:nvSpPr>
          <p:spPr bwMode="auto">
            <a:xfrm flipV="1">
              <a:off x="4174" y="2756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45"/>
            <p:cNvSpPr>
              <a:spLocks noChangeShapeType="1"/>
            </p:cNvSpPr>
            <p:nvPr/>
          </p:nvSpPr>
          <p:spPr bwMode="auto">
            <a:xfrm flipH="1" flipV="1">
              <a:off x="4346" y="2575"/>
              <a:ext cx="453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46"/>
            <p:cNvSpPr>
              <a:spLocks noChangeShapeType="1"/>
            </p:cNvSpPr>
            <p:nvPr/>
          </p:nvSpPr>
          <p:spPr bwMode="auto">
            <a:xfrm flipH="1" flipV="1">
              <a:off x="4169" y="2743"/>
              <a:ext cx="789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Oval 247"/>
            <p:cNvSpPr>
              <a:spLocks noChangeArrowheads="1"/>
            </p:cNvSpPr>
            <p:nvPr/>
          </p:nvSpPr>
          <p:spPr bwMode="auto">
            <a:xfrm>
              <a:off x="4203" y="2593"/>
              <a:ext cx="750" cy="75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Text Box 248"/>
            <p:cNvSpPr txBox="1">
              <a:spLocks noChangeArrowheads="1"/>
            </p:cNvSpPr>
            <p:nvPr/>
          </p:nvSpPr>
          <p:spPr bwMode="auto">
            <a:xfrm>
              <a:off x="4436" y="252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 </a:t>
              </a:r>
            </a:p>
          </p:txBody>
        </p:sp>
        <p:sp>
          <p:nvSpPr>
            <p:cNvPr id="16408" name="Text Box 249"/>
            <p:cNvSpPr txBox="1">
              <a:spLocks noChangeArrowheads="1"/>
            </p:cNvSpPr>
            <p:nvPr/>
          </p:nvSpPr>
          <p:spPr bwMode="auto">
            <a:xfrm>
              <a:off x="4798" y="286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16409" name="Text Box 250"/>
            <p:cNvSpPr txBox="1">
              <a:spLocks noChangeArrowheads="1"/>
            </p:cNvSpPr>
            <p:nvPr/>
          </p:nvSpPr>
          <p:spPr bwMode="auto">
            <a:xfrm>
              <a:off x="4470" y="316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  <p:sp>
          <p:nvSpPr>
            <p:cNvPr id="16410" name="Text Box 251"/>
            <p:cNvSpPr txBox="1">
              <a:spLocks noChangeArrowheads="1"/>
            </p:cNvSpPr>
            <p:nvPr/>
          </p:nvSpPr>
          <p:spPr bwMode="auto">
            <a:xfrm>
              <a:off x="4154" y="28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</a:t>
              </a:r>
            </a:p>
          </p:txBody>
        </p:sp>
      </p:grpSp>
      <p:grpSp>
        <p:nvGrpSpPr>
          <p:cNvPr id="4" name="Group 252"/>
          <p:cNvGrpSpPr>
            <a:grpSpLocks/>
          </p:cNvGrpSpPr>
          <p:nvPr/>
        </p:nvGrpSpPr>
        <p:grpSpPr bwMode="auto">
          <a:xfrm>
            <a:off x="8324850" y="122238"/>
            <a:ext cx="96838" cy="1311275"/>
            <a:chOff x="4532" y="2501"/>
            <a:chExt cx="61" cy="826"/>
          </a:xfrm>
        </p:grpSpPr>
        <p:sp>
          <p:nvSpPr>
            <p:cNvPr id="16396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  <a:ea typeface="Calibri" pitchFamily="34" charset="0"/>
                    <a:cs typeface="Arial" charset="0"/>
                  </a:rPr>
                  <a:t>Period and centripetal acceleration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Arial" charset="0"/>
                    <a:sym typeface="Symbol" pitchFamily="18" charset="2"/>
                  </a:rPr>
                  <a:t>Sometimes the period of a revolution is given, rather than a velocity.</a:t>
                </a: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</a:t>
                </a: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One revolution is one circumference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</a:rPr>
                  <a:t>C </a:t>
                </a: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= 2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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r</a:t>
                </a: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Therefore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𝑡𝑖𝑚𝑒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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𝑟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.</a:t>
                </a:r>
                <a:endParaRPr lang="en-US" dirty="0">
                  <a:ea typeface="Calibri" pitchFamily="34" charset="0"/>
                  <a:cs typeface="Courier New" pitchFamily="49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Thus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𝑣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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𝑇</m:t>
                        </m:r>
                        <m:r>
                          <a:rPr lang="en-US" sz="2000" i="1" baseline="30000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so that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		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𝑎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𝑣</m:t>
                        </m:r>
                        <m:r>
                          <a:rPr lang="en-US" sz="2000" i="1" baseline="30000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2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>
                  <a:ea typeface="Calibri" pitchFamily="34" charset="0"/>
                  <a:cs typeface="Courier New" pitchFamily="49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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𝑟</m:t>
                        </m:r>
                      </m:den>
                    </m:f>
                  </m:oMath>
                </a14:m>
                <a:endParaRPr lang="en-US" i="1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     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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𝑟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𝑇</m:t>
                        </m:r>
                        <m:r>
                          <a:rPr lang="en-US" sz="2000" i="1" baseline="30000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228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blipFill>
                <a:blip r:embed="rId6"/>
                <a:stretch>
                  <a:fillRect l="-1255" t="-8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9787" y="5979478"/>
            <a:ext cx="7464425" cy="830262"/>
            <a:chOff x="522" y="3241"/>
            <a:chExt cx="4702" cy="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5" name="Rectangle 5"/>
                <p:cNvSpPr>
                  <a:spLocks noChangeArrowheads="1"/>
                </p:cNvSpPr>
                <p:nvPr/>
              </p:nvSpPr>
              <p:spPr bwMode="auto">
                <a:xfrm>
                  <a:off x="552" y="3314"/>
                  <a:ext cx="725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7415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2" y="3314"/>
                  <a:ext cx="725" cy="448"/>
                </a:xfrm>
                <a:prstGeom prst="rect">
                  <a:avLst/>
                </a:prstGeom>
                <a:blipFill>
                  <a:blip r:embed="rId7"/>
                  <a:stretch>
                    <a:fillRect t="-598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3380" y="3241"/>
              <a:ext cx="1844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522" y="3243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8" name="Rectangle 8"/>
                <p:cNvSpPr>
                  <a:spLocks noChangeArrowheads="1"/>
                </p:cNvSpPr>
                <p:nvPr/>
              </p:nvSpPr>
              <p:spPr bwMode="auto">
                <a:xfrm>
                  <a:off x="1835" y="3276"/>
                  <a:ext cx="1295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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baseline="30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7418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5" y="3276"/>
                  <a:ext cx="1295" cy="310"/>
                </a:xfrm>
                <a:prstGeom prst="rect">
                  <a:avLst/>
                </a:prstGeom>
                <a:blipFill>
                  <a:blip r:embed="rId8"/>
                  <a:stretch>
                    <a:fillRect b="-469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3697817" y="5231130"/>
            <a:ext cx="187325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3818467" y="4904846"/>
            <a:ext cx="133350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animBg="1"/>
      <p:bldP spid="1228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38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7" name="Rectangle 9"/>
              <p:cNvSpPr>
                <a:spLocks noChangeArrowheads="1"/>
              </p:cNvSpPr>
              <p:nvPr/>
            </p:nvSpPr>
            <p:spPr bwMode="auto">
              <a:xfrm>
                <a:off x="674688" y="2846388"/>
                <a:ext cx="7781925" cy="40116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Albert the 2.50-kg physics cat is being swung around by a string harness having a radius of 3.00 meters. He takes 5.00 seconds to complete one fun revolution. What are </a:t>
                </a:r>
                <a:r>
                  <a:rPr lang="en-US" i="1" dirty="0">
                    <a:sym typeface="Symbol" pitchFamily="18" charset="2"/>
                  </a:rPr>
                  <a:t>a</a:t>
                </a:r>
                <a:r>
                  <a:rPr lang="en-US" baseline="-25000" dirty="0">
                    <a:sym typeface="Symbol" pitchFamily="18" charset="2"/>
                  </a:rPr>
                  <a:t>c</a:t>
                </a:r>
                <a:r>
                  <a:rPr lang="en-US" dirty="0">
                    <a:sym typeface="Symbol" pitchFamily="18" charset="2"/>
                  </a:rPr>
                  <a:t> and </a:t>
                </a:r>
                <a:r>
                  <a:rPr lang="en-US" i="1" dirty="0">
                    <a:sym typeface="Symbol" pitchFamily="18" charset="2"/>
                  </a:rPr>
                  <a:t>F</a:t>
                </a:r>
                <a:r>
                  <a:rPr lang="en-US" baseline="-25000" dirty="0">
                    <a:sym typeface="Symbol" pitchFamily="18" charset="2"/>
                  </a:rPr>
                  <a:t>c</a:t>
                </a:r>
                <a:r>
                  <a:rPr lang="en-US" dirty="0">
                    <a:sym typeface="Symbol" pitchFamily="18" charset="2"/>
                  </a:rPr>
                  <a:t>?</a:t>
                </a:r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/>
                <a:r>
                  <a:rPr lang="en-US" dirty="0"/>
                  <a:t>SOLUTION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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𝑟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𝑇</m:t>
                        </m:r>
                        <m:r>
                          <a:rPr lang="en-US" sz="2000" i="1" baseline="30000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/>
                <a:r>
                  <a:rPr lang="en-US" dirty="0">
                    <a:sym typeface="Symbol" pitchFamily="18" charset="2"/>
                  </a:rPr>
                  <a:t>      </a:t>
                </a:r>
                <a:r>
                  <a:rPr lang="en-US" dirty="0" smtClean="0"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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3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5</m:t>
                            </m:r>
                          </m:e>
                        </m:d>
                        <m:r>
                          <a:rPr lang="en-US" sz="2000" i="1" baseline="30000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  <a:sym typeface="Symbol" pitchFamily="18" charset="2"/>
                      </a:rPr>
                      <m:t>=4.74 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ms</a:t>
                </a:r>
                <a:r>
                  <a:rPr lang="en-US" sz="2000" baseline="30000" dirty="0">
                    <a:sym typeface="Symbol" pitchFamily="18" charset="2"/>
                  </a:rPr>
                  <a:t>-2</a:t>
                </a:r>
                <a:r>
                  <a:rPr lang="en-US" dirty="0">
                    <a:sym typeface="Symbol" pitchFamily="18" charset="2"/>
                  </a:rPr>
                  <a:t>.</a:t>
                </a:r>
                <a:endParaRPr lang="en-US" i="1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/>
                <a:r>
                  <a:rPr lang="en-US" dirty="0" smtClean="0"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=(2.5)(4.74)=11.9 </m:t>
                    </m:r>
                  </m:oMath>
                </a14:m>
                <a:r>
                  <a:rPr lang="en-US" sz="2000" i="0" dirty="0" smtClean="0">
                    <a:latin typeface="+mj-lt"/>
                  </a:rPr>
                  <a:t>N</a:t>
                </a:r>
                <a:r>
                  <a:rPr lang="en-US" dirty="0" smtClean="0"/>
                  <a:t>.</a:t>
                </a:r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The tension is causing the centripetal                         force, so the tension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𝐹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=11.9 </m:t>
                    </m:r>
                  </m:oMath>
                </a14:m>
                <a:r>
                  <a:rPr lang="en-US" sz="2000" dirty="0" smtClean="0">
                    <a:cs typeface="Courier New" pitchFamily="49" charset="0"/>
                    <a:sym typeface="Symbol" pitchFamily="18" charset="2"/>
                  </a:rPr>
                  <a:t>N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.</a:t>
                </a:r>
                <a:endParaRPr lang="en-US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493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846388"/>
                <a:ext cx="7781925" cy="4011612"/>
              </a:xfrm>
              <a:prstGeom prst="rect">
                <a:avLst/>
              </a:prstGeom>
              <a:blipFill>
                <a:blip r:embed="rId7"/>
                <a:stretch>
                  <a:fillRect l="-1254" t="-10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0"/>
          <p:cNvGrpSpPr>
            <a:grpSpLocks/>
          </p:cNvGrpSpPr>
          <p:nvPr/>
        </p:nvGrpSpPr>
        <p:grpSpPr bwMode="auto">
          <a:xfrm rot="10800000">
            <a:off x="6332538" y="2779713"/>
            <a:ext cx="1146175" cy="4078287"/>
            <a:chOff x="3425" y="1491"/>
            <a:chExt cx="722" cy="2569"/>
          </a:xfrm>
        </p:grpSpPr>
        <p:sp>
          <p:nvSpPr>
            <p:cNvPr id="18440" name="Rectangle 11"/>
            <p:cNvSpPr>
              <a:spLocks noChangeArrowheads="1"/>
            </p:cNvSpPr>
            <p:nvPr/>
          </p:nvSpPr>
          <p:spPr bwMode="auto">
            <a:xfrm>
              <a:off x="3425" y="1491"/>
              <a:ext cx="72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18441" name="Picture 12" descr="MCj033024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3503" y="1500"/>
              <a:ext cx="616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Line 13"/>
            <p:cNvSpPr>
              <a:spLocks noChangeShapeType="1"/>
            </p:cNvSpPr>
            <p:nvPr/>
          </p:nvSpPr>
          <p:spPr bwMode="auto">
            <a:xfrm>
              <a:off x="3778" y="1711"/>
              <a:ext cx="0" cy="186"/>
            </a:xfrm>
            <a:prstGeom prst="line">
              <a:avLst/>
            </a:prstGeom>
            <a:noFill/>
            <a:ln w="3810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4"/>
            <p:cNvSpPr>
              <a:spLocks noChangeShapeType="1"/>
            </p:cNvSpPr>
            <p:nvPr/>
          </p:nvSpPr>
          <p:spPr bwMode="auto">
            <a:xfrm>
              <a:off x="3778" y="1889"/>
              <a:ext cx="0" cy="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15"/>
            <p:cNvSpPr>
              <a:spLocks noChangeArrowheads="1"/>
            </p:cNvSpPr>
            <p:nvPr/>
          </p:nvSpPr>
          <p:spPr bwMode="auto">
            <a:xfrm>
              <a:off x="3427" y="2773"/>
              <a:ext cx="72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8445" name="Group 16"/>
            <p:cNvGrpSpPr>
              <a:grpSpLocks/>
            </p:cNvGrpSpPr>
            <p:nvPr/>
          </p:nvGrpSpPr>
          <p:grpSpPr bwMode="auto">
            <a:xfrm>
              <a:off x="3735" y="2728"/>
              <a:ext cx="93" cy="93"/>
              <a:chOff x="1685" y="2669"/>
              <a:chExt cx="127" cy="127"/>
            </a:xfrm>
          </p:grpSpPr>
          <p:sp>
            <p:nvSpPr>
              <p:cNvPr id="18446" name="Line 17"/>
              <p:cNvSpPr>
                <a:spLocks noChangeShapeType="1"/>
              </p:cNvSpPr>
              <p:nvPr/>
            </p:nvSpPr>
            <p:spPr bwMode="auto">
              <a:xfrm>
                <a:off x="1693" y="2677"/>
                <a:ext cx="119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18"/>
              <p:cNvSpPr>
                <a:spLocks noChangeShapeType="1"/>
              </p:cNvSpPr>
              <p:nvPr/>
            </p:nvSpPr>
            <p:spPr bwMode="auto">
              <a:xfrm flipH="1">
                <a:off x="1685" y="2669"/>
                <a:ext cx="127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7639050" y="4038600"/>
            <a:ext cx="14906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latin typeface="Blackadder ITC" pitchFamily="82" charset="0"/>
              </a:rPr>
              <a:t>Albert the Physics Cat</a:t>
            </a: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833437" y="1964954"/>
            <a:ext cx="7464425" cy="830262"/>
            <a:chOff x="522" y="3241"/>
            <a:chExt cx="4702" cy="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5"/>
                <p:cNvSpPr>
                  <a:spLocks noChangeArrowheads="1"/>
                </p:cNvSpPr>
                <p:nvPr/>
              </p:nvSpPr>
              <p:spPr bwMode="auto">
                <a:xfrm>
                  <a:off x="552" y="3314"/>
                  <a:ext cx="725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2" y="3314"/>
                  <a:ext cx="725" cy="448"/>
                </a:xfrm>
                <a:prstGeom prst="rect">
                  <a:avLst/>
                </a:prstGeom>
                <a:blipFill>
                  <a:blip r:embed="rId9"/>
                  <a:stretch>
                    <a:fillRect t="-598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380" y="3241"/>
              <a:ext cx="1844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centripetal acceleration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522" y="3243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1835" y="3276"/>
                  <a:ext cx="1295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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baseline="30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5" y="3276"/>
                  <a:ext cx="1295" cy="310"/>
                </a:xfrm>
                <a:prstGeom prst="rect">
                  <a:avLst/>
                </a:prstGeom>
                <a:blipFill>
                  <a:blip r:embed="rId10"/>
                  <a:stretch>
                    <a:fillRect b="-4691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bert m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bert 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Consider the rotating arm which                                             has 6 paint cans along its radius.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Each can</a:t>
            </a:r>
            <a:r>
              <a:rPr lang="en-US" i="1">
                <a:ea typeface="Calibri" pitchFamily="34" charset="0"/>
                <a:cs typeface="Courier New" pitchFamily="49" charset="0"/>
              </a:rPr>
              <a:t> </a:t>
            </a:r>
            <a:r>
              <a:rPr lang="en-US">
                <a:ea typeface="Calibri" pitchFamily="34" charset="0"/>
                <a:cs typeface="Courier New" pitchFamily="49" charset="0"/>
              </a:rPr>
              <a:t>has a spout that is                                            opened for exactly a quarter                                                     of a revolution.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We call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 the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angular                                                           displacement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All 6 color trails represent the                                          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same angular displacements 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of 90˚.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Each color traces out a different displacement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We call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 the </a:t>
            </a:r>
            <a:r>
              <a:rPr lang="en-US" b="1">
                <a:ea typeface="Calibri" pitchFamily="34" charset="0"/>
                <a:cs typeface="Courier New" pitchFamily="49" charset="0"/>
                <a:sym typeface="Symbol" pitchFamily="18" charset="2"/>
              </a:rPr>
              <a:t>arc length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 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All 6 color trails represent </a:t>
            </a:r>
            <a:r>
              <a:rPr lang="en-US" i="1">
                <a:ea typeface="Calibri" pitchFamily="34" charset="0"/>
                <a:cs typeface="Courier New" pitchFamily="49" charset="0"/>
                <a:sym typeface="Symbol" pitchFamily="18" charset="2"/>
              </a:rPr>
              <a:t>different arc lengths</a:t>
            </a: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Courier New" pitchFamily="49" charset="0"/>
              </a:rPr>
              <a:t>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62525" y="1871663"/>
            <a:ext cx="3794125" cy="3792537"/>
            <a:chOff x="1749" y="1803"/>
            <a:chExt cx="2390" cy="2389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50" y="1803"/>
              <a:ext cx="2378" cy="237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8" name="Oval 12"/>
            <p:cNvSpPr>
              <a:spLocks noChangeArrowheads="1"/>
            </p:cNvSpPr>
            <p:nvPr/>
          </p:nvSpPr>
          <p:spPr bwMode="auto">
            <a:xfrm>
              <a:off x="2913" y="2955"/>
              <a:ext cx="74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13"/>
            <p:cNvSpPr>
              <a:spLocks noChangeShapeType="1"/>
            </p:cNvSpPr>
            <p:nvPr/>
          </p:nvSpPr>
          <p:spPr bwMode="auto">
            <a:xfrm>
              <a:off x="1749" y="2997"/>
              <a:ext cx="2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4"/>
            <p:cNvSpPr>
              <a:spLocks noChangeShapeType="1"/>
            </p:cNvSpPr>
            <p:nvPr/>
          </p:nvSpPr>
          <p:spPr bwMode="auto">
            <a:xfrm>
              <a:off x="2944" y="1803"/>
              <a:ext cx="0" cy="238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Oval 15"/>
            <p:cNvSpPr>
              <a:spLocks noChangeArrowheads="1"/>
            </p:cNvSpPr>
            <p:nvPr/>
          </p:nvSpPr>
          <p:spPr bwMode="auto">
            <a:xfrm>
              <a:off x="3141" y="2952"/>
              <a:ext cx="74" cy="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16"/>
            <p:cNvSpPr>
              <a:spLocks noChangeArrowheads="1"/>
            </p:cNvSpPr>
            <p:nvPr/>
          </p:nvSpPr>
          <p:spPr bwMode="auto">
            <a:xfrm>
              <a:off x="3380" y="2949"/>
              <a:ext cx="74" cy="74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7"/>
            <p:cNvSpPr>
              <a:spLocks noChangeArrowheads="1"/>
            </p:cNvSpPr>
            <p:nvPr/>
          </p:nvSpPr>
          <p:spPr bwMode="auto">
            <a:xfrm>
              <a:off x="3608" y="2946"/>
              <a:ext cx="74" cy="74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18"/>
            <p:cNvSpPr>
              <a:spLocks noChangeArrowheads="1"/>
            </p:cNvSpPr>
            <p:nvPr/>
          </p:nvSpPr>
          <p:spPr bwMode="auto">
            <a:xfrm>
              <a:off x="3825" y="2943"/>
              <a:ext cx="74" cy="7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4053" y="2951"/>
              <a:ext cx="74" cy="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Arc 21"/>
          <p:cNvSpPr>
            <a:spLocks/>
          </p:cNvSpPr>
          <p:nvPr/>
        </p:nvSpPr>
        <p:spPr bwMode="auto">
          <a:xfrm rot="10800000" flipH="1" flipV="1">
            <a:off x="6858000" y="3376613"/>
            <a:ext cx="373063" cy="373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c 22"/>
          <p:cNvSpPr>
            <a:spLocks/>
          </p:cNvSpPr>
          <p:nvPr/>
        </p:nvSpPr>
        <p:spPr bwMode="auto">
          <a:xfrm rot="10800000" flipH="1" flipV="1">
            <a:off x="6856413" y="3005138"/>
            <a:ext cx="744537" cy="7445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23"/>
          <p:cNvSpPr>
            <a:spLocks/>
          </p:cNvSpPr>
          <p:nvPr/>
        </p:nvSpPr>
        <p:spPr bwMode="auto">
          <a:xfrm rot="10800000" flipH="1" flipV="1">
            <a:off x="6869113" y="2644775"/>
            <a:ext cx="1100137" cy="1100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 rot="10800000" flipH="1" flipV="1">
            <a:off x="6881813" y="2301875"/>
            <a:ext cx="1455737" cy="14557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5"/>
          <p:cNvSpPr>
            <a:spLocks/>
          </p:cNvSpPr>
          <p:nvPr/>
        </p:nvSpPr>
        <p:spPr bwMode="auto">
          <a:xfrm rot="10800000" flipH="1" flipV="1">
            <a:off x="6859588" y="1924050"/>
            <a:ext cx="18288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728075" y="3786188"/>
            <a:ext cx="415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>
            <a:off x="6652419" y="1639094"/>
            <a:ext cx="4159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4768850" y="1687513"/>
            <a:ext cx="4197350" cy="4198937"/>
          </a:xfrm>
          <a:prstGeom prst="arc">
            <a:avLst/>
          </a:prstGeom>
          <a:ln>
            <a:solidFill>
              <a:schemeClr val="accent6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062913" y="1930400"/>
            <a:ext cx="342900" cy="457200"/>
            <a:chOff x="8478981" y="1191491"/>
            <a:chExt cx="341801" cy="456906"/>
          </a:xfrm>
        </p:grpSpPr>
        <p:sp>
          <p:nvSpPr>
            <p:cNvPr id="31" name="Rectangle 30"/>
            <p:cNvSpPr/>
            <p:nvPr/>
          </p:nvSpPr>
          <p:spPr>
            <a:xfrm>
              <a:off x="8562848" y="1288267"/>
              <a:ext cx="178813" cy="31888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78981" y="1191491"/>
              <a:ext cx="341801" cy="4569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sym typeface="Symbol"/>
                </a:rPr>
                <a:t>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43713" y="33575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53263" y="30527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92D050"/>
                </a:solidFill>
              </a:rPr>
              <a:t>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91388" y="27622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33CCFF"/>
                </a:solidFill>
              </a:rPr>
              <a:t>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29513" y="25003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10488" y="22098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3"/>
              <p:cNvSpPr>
                <a:spLocks noChangeArrowheads="1"/>
              </p:cNvSpPr>
              <p:nvPr/>
            </p:nvSpPr>
            <p:spPr bwMode="auto">
              <a:xfrm>
                <a:off x="674688" y="4267200"/>
                <a:ext cx="7781925" cy="25908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Convert 30 into radians (rad) and convert 1.75 rad to degrees.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30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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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𝑟𝑎𝑑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180°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 0.52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𝑟𝑎𝑑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:endParaRPr lang="en-US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4267200"/>
                <a:ext cx="7781925" cy="2590800"/>
              </a:xfrm>
              <a:prstGeom prst="rect">
                <a:avLst/>
              </a:prstGeom>
              <a:blipFill>
                <a:blip r:embed="rId5"/>
                <a:stretch>
                  <a:fillRect l="-1254" t="-1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7320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At this point it is useful to define a new way to measure angles – called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radians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.</a:t>
            </a: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>
              <a:ea typeface="Calibri" pitchFamily="34" charset="0"/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r>
              <a:rPr lang="en-US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>
                <a:ea typeface="Calibri" pitchFamily="34" charset="0"/>
                <a:cs typeface="Courier New" pitchFamily="49" charset="0"/>
              </a:rPr>
              <a:t>Looking at the above conversions we see that there are </a:t>
            </a:r>
            <a:r>
              <a:rPr lang="en-US">
                <a:cs typeface="Courier New" pitchFamily="49" charset="0"/>
                <a:sym typeface="Symbol" pitchFamily="18" charset="2"/>
              </a:rPr>
              <a:t>2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rad</a:t>
            </a:r>
            <a:r>
              <a:rPr lang="en-US" i="1">
                <a:cs typeface="Courier New" pitchFamily="49" charset="0"/>
                <a:sym typeface="Symbol" pitchFamily="18" charset="2"/>
              </a:rPr>
              <a:t> </a:t>
            </a:r>
            <a:r>
              <a:rPr lang="en-US">
                <a:cs typeface="Courier New" pitchFamily="49" charset="0"/>
                <a:sym typeface="Symbol" pitchFamily="18" charset="2"/>
              </a:rPr>
              <a:t>in 360</a:t>
            </a:r>
            <a:r>
              <a:rPr lang="en-US" i="1">
                <a:cs typeface="Courier New" pitchFamily="49" charset="0"/>
                <a:sym typeface="Symbol" pitchFamily="18" charset="2"/>
              </a:rPr>
              <a:t>˚.</a:t>
            </a:r>
            <a:endParaRPr lang="en-US"/>
          </a:p>
          <a:p>
            <a:pPr eaLnBrk="0" hangingPunct="0">
              <a:spcBef>
                <a:spcPct val="20000"/>
              </a:spcBef>
            </a:pPr>
            <a:r>
              <a:rPr lang="en-US"/>
              <a:t>               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88988" y="2762250"/>
            <a:ext cx="7464425" cy="669925"/>
            <a:chOff x="523" y="2651"/>
            <a:chExt cx="4702" cy="422"/>
          </a:xfrm>
        </p:grpSpPr>
        <p:sp>
          <p:nvSpPr>
            <p:cNvPr id="20486" name="Rectangle 10"/>
            <p:cNvSpPr>
              <a:spLocks noChangeArrowheads="1"/>
            </p:cNvSpPr>
            <p:nvPr/>
          </p:nvSpPr>
          <p:spPr bwMode="auto">
            <a:xfrm>
              <a:off x="721" y="2651"/>
              <a:ext cx="22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cs typeface="Courier New" pitchFamily="49" charset="0"/>
                  <a:sym typeface="Symbol" pitchFamily="18" charset="2"/>
                </a:rPr>
                <a:t>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180° </a:t>
              </a:r>
              <a:r>
                <a:rPr lang="en-US" dirty="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</a:t>
              </a:r>
              <a:r>
                <a:rPr lang="en-US" dirty="0" smtClean="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½ rev</a:t>
              </a:r>
              <a:endParaRPr lang="en-US" dirty="0">
                <a:solidFill>
                  <a:schemeClr val="accent2"/>
                </a:solidFill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0487" name="Text Box 11"/>
            <p:cNvSpPr txBox="1">
              <a:spLocks noChangeArrowheads="1"/>
            </p:cNvSpPr>
            <p:nvPr/>
          </p:nvSpPr>
          <p:spPr bwMode="auto">
            <a:xfrm>
              <a:off x="3018" y="2669"/>
              <a:ext cx="220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radian-degree-revolution conversions</a:t>
              </a:r>
            </a:p>
          </p:txBody>
        </p:sp>
        <p:sp>
          <p:nvSpPr>
            <p:cNvPr id="20488" name="Rectangle 12"/>
            <p:cNvSpPr>
              <a:spLocks noChangeArrowheads="1"/>
            </p:cNvSpPr>
            <p:nvPr/>
          </p:nvSpPr>
          <p:spPr bwMode="auto">
            <a:xfrm>
              <a:off x="523" y="2671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Rectangle 13"/>
            <p:cNvSpPr>
              <a:spLocks noChangeArrowheads="1"/>
            </p:cNvSpPr>
            <p:nvPr/>
          </p:nvSpPr>
          <p:spPr bwMode="auto">
            <a:xfrm>
              <a:off x="625" y="2844"/>
              <a:ext cx="26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2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360°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 rev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2667" y="5857336"/>
                <a:ext cx="4314613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1.75 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𝑟𝑎𝑑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ourier New" pitchFamily="49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ourier New" pitchFamily="49" charset="0"/>
                                  <a:sym typeface="Symbol" pitchFamily="18" charset="2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ourier New" pitchFamily="49" charset="0"/>
                                  <a:sym typeface="Symbol" pitchFamily="18" charset="2"/>
                                </a:rPr>
                                <m:t>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ourier New" pitchFamily="49" charset="0"/>
                                  <a:sym typeface="Symbol" pitchFamily="18" charset="2"/>
                                </a:rPr>
                                <m:t>𝑟𝑎𝑑</m:t>
                              </m:r>
                            </m:den>
                          </m:f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=100°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67" y="5857336"/>
                <a:ext cx="4314613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3"/>
              <p:cNvSpPr>
                <a:spLocks noChangeArrowheads="1"/>
              </p:cNvSpPr>
              <p:nvPr/>
            </p:nvSpPr>
            <p:spPr bwMode="auto">
              <a:xfrm>
                <a:off x="681037" y="4308475"/>
                <a:ext cx="7781925" cy="254952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Suppose the </a:t>
                </a:r>
                <a:r>
                  <a:rPr lang="en-US" dirty="0">
                    <a:solidFill>
                      <a:srgbClr val="FF0000"/>
                    </a:solidFill>
                    <a:cs typeface="Times New Roman" pitchFamily="18" charset="0"/>
                    <a:sym typeface="Symbol" pitchFamily="18" charset="2"/>
                  </a:rPr>
                  <a:t>red line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is located                    at a radius of 1.50 m and the </a:t>
                </a:r>
                <a:r>
                  <a:rPr lang="en-US" dirty="0">
                    <a:solidFill>
                      <a:srgbClr val="008000"/>
                    </a:solidFill>
                    <a:cs typeface="Times New Roman" pitchFamily="18" charset="0"/>
                    <a:sym typeface="Symbol" pitchFamily="18" charset="2"/>
                  </a:rPr>
                  <a:t>green line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is                              located at 1.25 m. Find their lengths.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90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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𝑟𝑎𝑑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180°</m:t>
                            </m:r>
                          </m:den>
                        </m:f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=1.57</m:t>
                    </m:r>
                  </m:oMath>
                </a14:m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sz="2000" dirty="0">
                    <a:cs typeface="Courier New" pitchFamily="49" charset="0"/>
                    <a:sym typeface="Symbol" pitchFamily="18" charset="2"/>
                  </a:rPr>
                  <a:t>rad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𝑠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=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1.50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1.57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=2.4</m:t>
                    </m:r>
                  </m:oMath>
                </a14:m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m.</a:t>
                </a:r>
              </a:p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=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1.25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1.57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=2.0</m:t>
                    </m:r>
                  </m:oMath>
                </a14:m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m.</a:t>
                </a:r>
              </a:p>
              <a:p>
                <a:pPr>
                  <a:spcBef>
                    <a:spcPct val="20000"/>
                  </a:spcBef>
                </a:pPr>
                <a:endParaRPr lang="en-US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37" y="4308475"/>
                <a:ext cx="7781925" cy="2549525"/>
              </a:xfrm>
              <a:prstGeom prst="rect">
                <a:avLst/>
              </a:prstGeom>
              <a:blipFill>
                <a:blip r:embed="rId5"/>
                <a:stretch>
                  <a:fillRect l="-1254" t="-1675" r="-8072" b="-81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787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displacement and arc length</a:t>
            </a:r>
            <a:r>
              <a:rPr lang="en-US" dirty="0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spcBef>
                <a:spcPct val="20000"/>
              </a:spcBef>
            </a:pP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</a:t>
            </a:r>
            <a:r>
              <a:rPr lang="en-US" dirty="0">
                <a:ea typeface="Calibri" pitchFamily="34" charset="0"/>
                <a:cs typeface="Courier New" pitchFamily="49" charset="0"/>
              </a:rPr>
              <a:t>The relationship between angular displacement </a:t>
            </a: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 and arc length </a:t>
            </a:r>
            <a:r>
              <a:rPr lang="en-US" i="1" dirty="0">
                <a:ea typeface="Calibri" pitchFamily="34" charset="0"/>
                <a:cs typeface="Courier New" pitchFamily="49" charset="0"/>
                <a:sym typeface="Symbol" pitchFamily="18" charset="2"/>
              </a:rPr>
              <a:t>s</a:t>
            </a:r>
            <a:r>
              <a:rPr lang="en-US" dirty="0">
                <a:ea typeface="Calibri" pitchFamily="34" charset="0"/>
                <a:cs typeface="Courier New" pitchFamily="49" charset="0"/>
                <a:sym typeface="Symbol" pitchFamily="18" charset="2"/>
              </a:rPr>
              <a:t> is</a:t>
            </a:r>
          </a:p>
          <a:p>
            <a:pPr eaLnBrk="0" hangingPunct="0">
              <a:spcBef>
                <a:spcPts val="575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>
              <a:spcBef>
                <a:spcPts val="575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where r is the radius.</a:t>
            </a: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 dirty="0"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 dirty="0"/>
          </a:p>
          <a:p>
            <a:pPr eaLnBrk="0" hangingPunct="0">
              <a:spcBef>
                <a:spcPct val="20000"/>
              </a:spcBef>
            </a:pPr>
            <a:r>
              <a:rPr lang="en-US" dirty="0"/>
              <a:t>               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6450" y="3414713"/>
            <a:ext cx="7464425" cy="457200"/>
            <a:chOff x="833438" y="3880603"/>
            <a:chExt cx="7464425" cy="45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12" name="Rectangle 5"/>
                <p:cNvSpPr>
                  <a:spLocks noChangeArrowheads="1"/>
                </p:cNvSpPr>
                <p:nvPr/>
              </p:nvSpPr>
              <p:spPr bwMode="auto">
                <a:xfrm>
                  <a:off x="838202" y="3901241"/>
                  <a:ext cx="1451080" cy="407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=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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1512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2" y="3901241"/>
                  <a:ext cx="1451080" cy="407523"/>
                </a:xfrm>
                <a:prstGeom prst="rect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643188" y="3902814"/>
              <a:ext cx="2055813" cy="40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 in </a:t>
              </a: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radians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775" y="4779963"/>
            <a:ext cx="20621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8038" y="1971675"/>
            <a:ext cx="7464425" cy="669925"/>
            <a:chOff x="523" y="2651"/>
            <a:chExt cx="4702" cy="422"/>
          </a:xfrm>
        </p:grpSpPr>
        <p:sp>
          <p:nvSpPr>
            <p:cNvPr id="21522" name="Rectangle 10"/>
            <p:cNvSpPr>
              <a:spLocks noChangeArrowheads="1"/>
            </p:cNvSpPr>
            <p:nvPr/>
          </p:nvSpPr>
          <p:spPr bwMode="auto">
            <a:xfrm>
              <a:off x="721" y="2651"/>
              <a:ext cx="228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cs typeface="Courier New" pitchFamily="49" charset="0"/>
                  <a:sym typeface="Symbol" pitchFamily="18" charset="2"/>
                </a:rPr>
                <a:t>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 dirty="0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dirty="0">
                  <a:cs typeface="Courier New" pitchFamily="49" charset="0"/>
                  <a:sym typeface="Symbol" pitchFamily="18" charset="2"/>
                </a:rPr>
                <a:t>180° </a:t>
              </a:r>
              <a:r>
                <a:rPr lang="en-US" dirty="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</a:t>
              </a:r>
              <a:r>
                <a:rPr lang="en-US" dirty="0" smtClean="0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½ rev</a:t>
              </a:r>
              <a:endParaRPr lang="en-US" dirty="0">
                <a:solidFill>
                  <a:schemeClr val="accent2"/>
                </a:solidFill>
                <a:cs typeface="Courier New" pitchFamily="49" charset="0"/>
                <a:sym typeface="Symbol" pitchFamily="18" charset="2"/>
              </a:endParaRPr>
            </a:p>
          </p:txBody>
        </p:sp>
        <p:sp>
          <p:nvSpPr>
            <p:cNvPr id="21523" name="Text Box 11"/>
            <p:cNvSpPr txBox="1">
              <a:spLocks noChangeArrowheads="1"/>
            </p:cNvSpPr>
            <p:nvPr/>
          </p:nvSpPr>
          <p:spPr bwMode="auto">
            <a:xfrm>
              <a:off x="3018" y="2669"/>
              <a:ext cx="220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radian-degree-revolution conversions</a:t>
              </a:r>
            </a:p>
          </p:txBody>
        </p:sp>
        <p:sp>
          <p:nvSpPr>
            <p:cNvPr id="21524" name="Rectangle 12"/>
            <p:cNvSpPr>
              <a:spLocks noChangeArrowheads="1"/>
            </p:cNvSpPr>
            <p:nvPr/>
          </p:nvSpPr>
          <p:spPr bwMode="auto">
            <a:xfrm>
              <a:off x="523" y="2671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13"/>
            <p:cNvSpPr>
              <a:spLocks noChangeArrowheads="1"/>
            </p:cNvSpPr>
            <p:nvPr/>
          </p:nvSpPr>
          <p:spPr bwMode="auto">
            <a:xfrm>
              <a:off x="625" y="2844"/>
              <a:ext cx="265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cs typeface="Courier New" pitchFamily="49" charset="0"/>
                  <a:sym typeface="Symbol" pitchFamily="18" charset="2"/>
                </a:rPr>
                <a:t>2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rad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360° </a:t>
              </a:r>
              <a:r>
                <a:rPr lang="en-US">
                  <a:solidFill>
                    <a:schemeClr val="accent2"/>
                  </a:solidFill>
                  <a:cs typeface="Courier New" pitchFamily="49" charset="0"/>
                  <a:sym typeface="Symbol" pitchFamily="18" charset="2"/>
                </a:rPr>
                <a:t>= 1 rev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288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  <a:ea typeface="Calibri" pitchFamily="34" charset="0"/>
                    <a:cs typeface="Arial" charset="0"/>
                  </a:rPr>
                  <a:t>Angular speed and speed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dirty="0">
                  <a:ea typeface="Calibri" pitchFamily="34" charset="0"/>
                  <a:cs typeface="Arial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The arc length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 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is simply the displacement we learned about in Topic 2, and is the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that is in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= </a:t>
                </a:r>
                <a:r>
                  <a:rPr lang="en-US" i="1" dirty="0" err="1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ut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+ </a:t>
                </a: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(½) </a:t>
                </a: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at</a:t>
                </a:r>
                <a:r>
                  <a:rPr lang="en-US" baseline="30000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2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Because </a:t>
                </a:r>
                <a:r>
                  <a:rPr lang="en-US" b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speed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𝑠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, 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 we see that 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𝑠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(</a:t>
                </a:r>
                <a:r>
                  <a:rPr lang="en-US" dirty="0">
                    <a:solidFill>
                      <a:schemeClr val="hlink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definition of speed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)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𝜃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i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(</a:t>
                </a:r>
                <a:r>
                  <a:rPr lang="en-US" dirty="0">
                    <a:solidFill>
                      <a:schemeClr val="hlink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substitution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)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𝑟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(</a:t>
                </a:r>
                <a:r>
                  <a:rPr lang="en-US" dirty="0">
                    <a:solidFill>
                      <a:schemeClr val="hlink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associative property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)</a:t>
                </a:r>
              </a:p>
              <a:p>
                <a:pPr eaLnBrk="0" hangingPunct="0">
                  <a:spcBef>
                    <a:spcPts val="6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</m:t>
                    </m:r>
                  </m:oMath>
                </a14:m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		(</a:t>
                </a:r>
                <a:r>
                  <a:rPr lang="en-US" dirty="0">
                    <a:solidFill>
                      <a:schemeClr val="hlink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 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𝜃</m:t>
                        </m:r>
                      </m:num>
                      <m:den>
                        <m:r>
                          <a:rPr lang="en-US" sz="20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𝑡</m:t>
                        </m:r>
                      </m:den>
                    </m:f>
                    <m:r>
                      <a:rPr lang="en-US" sz="20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)                         Thus…</a:t>
                </a: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600"/>
                  </a:spcBef>
                </a:pP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1800"/>
                  </a:spcBef>
                </a:pPr>
                <a:r>
                  <a:rPr lang="en-US" dirty="0" smtClean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We 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call  the </a:t>
                </a:r>
                <a:r>
                  <a:rPr lang="en-US" b="1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angular speed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.</a:t>
                </a:r>
                <a:r>
                  <a:rPr lang="en-US" dirty="0"/>
                  <a:t>                </a:t>
                </a:r>
              </a:p>
            </p:txBody>
          </p:sp>
        </mc:Choice>
        <mc:Fallback>
          <p:sp>
            <p:nvSpPr>
              <p:cNvPr id="1228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blipFill>
                <a:blip r:embed="rId5"/>
                <a:stretch>
                  <a:fillRect l="-1255" t="-804" r="-1725" b="-3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6450" y="1997075"/>
            <a:ext cx="7464425" cy="461963"/>
            <a:chOff x="833438" y="3880603"/>
            <a:chExt cx="7464425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38" name="Rectangle 5"/>
                <p:cNvSpPr>
                  <a:spLocks noChangeArrowheads="1"/>
                </p:cNvSpPr>
                <p:nvPr/>
              </p:nvSpPr>
              <p:spPr bwMode="auto">
                <a:xfrm>
                  <a:off x="838202" y="3901241"/>
                  <a:ext cx="1559454" cy="407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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2538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2" y="3901241"/>
                  <a:ext cx="1559454" cy="407523"/>
                </a:xfrm>
                <a:prstGeom prst="rect">
                  <a:avLst/>
                </a:prstGeom>
                <a:blipFill>
                  <a:blip r:embed="rId6"/>
                  <a:stretch>
                    <a:fillRect b="-447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39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relation between </a:t>
              </a:r>
              <a:r>
                <a:rPr lang="en-US" i="1">
                  <a:solidFill>
                    <a:schemeClr val="bg1"/>
                  </a:solidFill>
                  <a:sym typeface="Symbol" pitchFamily="18" charset="2"/>
                </a:rPr>
                <a:t>s</a:t>
              </a:r>
              <a:r>
                <a:rPr lang="en-US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  <a:r>
                <a:rPr lang="en-US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643188" y="3902814"/>
              <a:ext cx="2055813" cy="40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</a:t>
              </a:r>
              <a:r>
                <a:rPr lang="en-US" i="1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 in </a:t>
              </a:r>
              <a:r>
                <a:rPr lang="en-US">
                  <a:solidFill>
                    <a:srgbClr val="2D2D8A"/>
                  </a:solidFill>
                  <a:cs typeface="Courier New" pitchFamily="49" charset="0"/>
                  <a:sym typeface="Symbol" pitchFamily="18" charset="2"/>
                </a:rPr>
                <a:t>radians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6450" y="5884863"/>
            <a:ext cx="7464425" cy="529484"/>
            <a:chOff x="833438" y="3880603"/>
            <a:chExt cx="7464425" cy="45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44" name="Rectangle 5"/>
                <p:cNvSpPr>
                  <a:spLocks noChangeArrowheads="1"/>
                </p:cNvSpPr>
                <p:nvPr/>
              </p:nvSpPr>
              <p:spPr bwMode="auto">
                <a:xfrm>
                  <a:off x="854076" y="3928949"/>
                  <a:ext cx="1238250" cy="407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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2544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4076" y="3928949"/>
                  <a:ext cx="1238250" cy="4075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45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i="1" dirty="0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8"/>
                <p:cNvSpPr>
                  <a:spLocks noChangeArrowheads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=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𝜃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  <a:cs typeface="Courier New" pitchFamily="49" charset="0"/>
                              <a:sym typeface="Symbol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(rad s</a:t>
                  </a:r>
                  <a:r>
                    <a:rPr lang="en-US" baseline="30000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-1</a:t>
                  </a:r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)</a:t>
                  </a:r>
                  <a:endParaRPr lang="en-US" baseline="30000" dirty="0">
                    <a:solidFill>
                      <a:srgbClr val="2D2D8A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1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blipFill>
                  <a:blip r:embed="rId8"/>
                  <a:stretch>
                    <a:fillRect t="-11688" r="-3721" b="-2597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3"/>
          <p:cNvSpPr>
            <a:spLocks noChangeArrowheads="1"/>
          </p:cNvSpPr>
          <p:nvPr/>
        </p:nvSpPr>
        <p:spPr bwMode="auto">
          <a:xfrm>
            <a:off x="682625" y="6021388"/>
            <a:ext cx="7764463" cy="8366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Speed depends on length or position but</a:t>
            </a:r>
            <a:r>
              <a:rPr lang="en-US" b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angular speed does not. </a:t>
            </a:r>
            <a:endParaRPr lang="en-US" i="1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674688" y="2535238"/>
                <a:ext cx="7781925" cy="352742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the angular speed of the second                    hand on a clock. Then find the speed of the tip of                  the hand if it is 18.0 cm long.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 A second hand turns </a:t>
                </a:r>
                <a:r>
                  <a:rPr lang="en-US" dirty="0"/>
                  <a:t>2</a:t>
                </a:r>
                <a:r>
                  <a:rPr lang="en-US" dirty="0">
                    <a:sym typeface="Symbol" pitchFamily="18" charset="2"/>
                  </a:rPr>
                  <a:t> rad each 60 s.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Thus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it has an angular speed given by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=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60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 0.105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rad</a:t>
                </a:r>
                <a:r>
                  <a:rPr lang="en-US" baseline="-25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lang="en-US" baseline="300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</a:t>
                </a: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he speed of the tip is given by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	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=0.180(0.105)=0.0189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ms</a:t>
                </a:r>
                <a:r>
                  <a:rPr lang="en-US" baseline="30000" dirty="0">
                    <a:sym typeface="Symbol" pitchFamily="18" charset="2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endParaRPr lang="en-US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535238"/>
                <a:ext cx="7781925" cy="3527425"/>
              </a:xfrm>
              <a:prstGeom prst="rect">
                <a:avLst/>
              </a:prstGeom>
              <a:blipFill>
                <a:blip r:embed="rId5"/>
                <a:stretch>
                  <a:fillRect l="-1254" t="-1209" r="-10580" b="-51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 dirty="0">
                <a:ea typeface="Calibri" pitchFamily="34" charset="0"/>
                <a:cs typeface="Arial" charset="0"/>
              </a:rPr>
              <a:t>	</a:t>
            </a: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 dirty="0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dirty="0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24605" name="Picture 29" descr="https://encrypted-tbn1.gstatic.com/images?q=tbn:ANd9GcRqVS8-Dv8FGdsHnqaKhe2CIZgu6FuTW9BNB8AH40GmkteFflB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6775" y="4122738"/>
            <a:ext cx="1927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2"/>
          <p:cNvGrpSpPr>
            <a:grpSpLocks/>
          </p:cNvGrpSpPr>
          <p:nvPr/>
        </p:nvGrpSpPr>
        <p:grpSpPr bwMode="auto">
          <a:xfrm rot="5160000">
            <a:off x="8116094" y="4409281"/>
            <a:ext cx="96838" cy="1311275"/>
            <a:chOff x="4532" y="2501"/>
            <a:chExt cx="61" cy="826"/>
          </a:xfrm>
        </p:grpSpPr>
        <p:sp>
          <p:nvSpPr>
            <p:cNvPr id="24585" name="Line 253"/>
            <p:cNvSpPr>
              <a:spLocks noChangeShapeType="1"/>
            </p:cNvSpPr>
            <p:nvPr/>
          </p:nvSpPr>
          <p:spPr bwMode="auto">
            <a:xfrm>
              <a:off x="4563" y="2501"/>
              <a:ext cx="0" cy="41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Rectangle 254"/>
            <p:cNvSpPr>
              <a:spLocks noChangeArrowheads="1"/>
            </p:cNvSpPr>
            <p:nvPr/>
          </p:nvSpPr>
          <p:spPr bwMode="auto">
            <a:xfrm>
              <a:off x="4540" y="2918"/>
              <a:ext cx="4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255"/>
            <p:cNvSpPr>
              <a:spLocks noChangeArrowheads="1"/>
            </p:cNvSpPr>
            <p:nvPr/>
          </p:nvSpPr>
          <p:spPr bwMode="auto">
            <a:xfrm>
              <a:off x="4532" y="2887"/>
              <a:ext cx="61" cy="61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46224" y="1971702"/>
            <a:ext cx="7464425" cy="529484"/>
            <a:chOff x="833438" y="3880603"/>
            <a:chExt cx="7464425" cy="45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5"/>
                <p:cNvSpPr>
                  <a:spLocks noChangeArrowheads="1"/>
                </p:cNvSpPr>
                <p:nvPr/>
              </p:nvSpPr>
              <p:spPr bwMode="auto">
                <a:xfrm>
                  <a:off x="838201" y="3920277"/>
                  <a:ext cx="1238250" cy="407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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9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1" y="3920277"/>
                  <a:ext cx="1238250" cy="4077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i="1" dirty="0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=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𝜃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  <a:cs typeface="Courier New" pitchFamily="49" charset="0"/>
                              <a:sym typeface="Symbol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(rad s</a:t>
                  </a:r>
                  <a:r>
                    <a:rPr lang="en-US" baseline="30000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-1</a:t>
                  </a:r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)</a:t>
                  </a:r>
                  <a:endParaRPr lang="en-US" baseline="30000" dirty="0">
                    <a:solidFill>
                      <a:srgbClr val="2D2D8A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3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blipFill>
                  <a:blip r:embed="rId9"/>
                  <a:stretch>
                    <a:fillRect t="-11688" r="-3488" b="-2597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1923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Period, frequency, angular displacement and angular velocity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Centripetal force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• Centripetal acceleration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3578769299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674688" y="2535238"/>
                <a:ext cx="7781925" cy="432276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A car rounds a                                                     90</a:t>
                </a:r>
                <a:r>
                  <a:rPr 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° turn in 6.0 seconds.                                                     What is its angular speed                                              during the turn?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Since  needs radians we                                                  begin by converting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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>
                    <a:cs typeface="Courier New" pitchFamily="49" charset="0"/>
                    <a:sym typeface="Symbol" pitchFamily="18" charset="2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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=90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°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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𝑟𝑎𝑑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180°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 1.57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rad.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Now we use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>
                    <a:sym typeface="Symbol" pitchFamily="18" charset="2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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𝜃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𝑡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1.57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6.0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 0.26 </m:t>
                    </m:r>
                  </m:oMath>
                </a14:m>
                <a:r>
                  <a:rPr lang="en-US" dirty="0">
                    <a:cs typeface="Courier New" pitchFamily="49" charset="0"/>
                    <a:sym typeface="Symbol" pitchFamily="18" charset="2"/>
                  </a:rPr>
                  <a:t>rad</a:t>
                </a:r>
                <a:r>
                  <a:rPr lang="en-US" baseline="-25000" dirty="0"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s</a:t>
                </a:r>
                <a:r>
                  <a:rPr lang="en-US" baseline="30000" dirty="0">
                    <a:cs typeface="Courier New" pitchFamily="49" charset="0"/>
                    <a:sym typeface="Symbol" pitchFamily="18" charset="2"/>
                  </a:rPr>
                  <a:t>-1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.</a:t>
                </a:r>
                <a:endParaRPr lang="en-US" i="1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535238"/>
                <a:ext cx="7781925" cy="4322762"/>
              </a:xfrm>
              <a:prstGeom prst="rect">
                <a:avLst/>
              </a:prstGeom>
              <a:blipFill>
                <a:blip r:embed="rId5"/>
                <a:stretch>
                  <a:fillRect l="-1254" t="-987" r="-65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27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speed and speed</a:t>
            </a:r>
            <a:r>
              <a:rPr lang="en-US">
                <a:ea typeface="Calibri" pitchFamily="34" charset="0"/>
                <a:cs typeface="Arial" charset="0"/>
              </a:rPr>
              <a:t>	</a:t>
            </a: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2000"/>
              </a:spcBef>
            </a:pPr>
            <a:endParaRPr 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</a:rPr>
              <a:t>               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050" y="2825750"/>
            <a:ext cx="3570288" cy="22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746224" y="1971702"/>
            <a:ext cx="7464425" cy="529484"/>
            <a:chOff x="833438" y="3880603"/>
            <a:chExt cx="7464425" cy="45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5"/>
                <p:cNvSpPr>
                  <a:spLocks noChangeArrowheads="1"/>
                </p:cNvSpPr>
                <p:nvPr/>
              </p:nvSpPr>
              <p:spPr bwMode="auto">
                <a:xfrm>
                  <a:off x="838201" y="3920277"/>
                  <a:ext cx="1238250" cy="407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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2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1" y="3920277"/>
                  <a:ext cx="1238250" cy="4077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710113" y="3880603"/>
              <a:ext cx="3587750" cy="45690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i="1" dirty="0">
                  <a:solidFill>
                    <a:schemeClr val="bg1"/>
                  </a:solidFill>
                  <a:sym typeface="Symbol" pitchFamily="18" charset="2"/>
                </a:rPr>
                <a:t>v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 and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cs typeface="Courier New" pitchFamily="49" charset="0"/>
                  <a:sym typeface="Symbol" pitchFamily="18" charset="2"/>
                </a:rPr>
                <a:t>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833438" y="3883778"/>
              <a:ext cx="7462838" cy="4526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r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=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itchFamily="49" charset="0"/>
                              <a:sym typeface="Symbol" pitchFamily="18" charset="2"/>
                            </a:rPr>
                            <m:t>𝜃</m:t>
                          </m:r>
                        </m:num>
                        <m:den>
                          <m:r>
                            <a:rPr lang="en-US" sz="2000" i="1" dirty="0" smtClean="0">
                              <a:solidFill>
                                <a:srgbClr val="2D2D8A"/>
                              </a:solidFill>
                              <a:latin typeface="Cambria Math" panose="02040503050406030204" pitchFamily="18" charset="0"/>
                              <a:ea typeface="Calibri" pitchFamily="34" charset="0"/>
                              <a:cs typeface="Courier New" pitchFamily="49" charset="0"/>
                              <a:sym typeface="Symbol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2D2D8A"/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Courier New" pitchFamily="49" charset="0"/>
                          <a:sym typeface="Symbol" pitchFamily="18" charset="2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(rad s</a:t>
                  </a:r>
                  <a:r>
                    <a:rPr lang="en-US" baseline="30000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-1</a:t>
                  </a:r>
                  <a:r>
                    <a:rPr lang="en-US" dirty="0">
                      <a:solidFill>
                        <a:srgbClr val="2D2D8A"/>
                      </a:solidFill>
                      <a:ea typeface="Calibri" pitchFamily="34" charset="0"/>
                      <a:cs typeface="Courier New" pitchFamily="49" charset="0"/>
                      <a:sym typeface="Symbol" pitchFamily="18" charset="2"/>
                    </a:rPr>
                    <a:t>)</a:t>
                  </a:r>
                  <a:endParaRPr lang="en-US" baseline="30000" dirty="0">
                    <a:solidFill>
                      <a:srgbClr val="2D2D8A"/>
                    </a:solidFill>
                    <a:ea typeface="Calibri" pitchFamily="34" charset="0"/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78038" y="3902814"/>
                  <a:ext cx="2620963" cy="406139"/>
                </a:xfrm>
                <a:prstGeom prst="rect">
                  <a:avLst/>
                </a:prstGeom>
                <a:blipFill>
                  <a:blip r:embed="rId8"/>
                  <a:stretch>
                    <a:fillRect t="-11688" r="-3488" b="-2597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car is able to round the                                          curve because of the friction                                       between tire and pavement.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friction always points to                                             the center of the circle.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So, how does a plane follow                                                a circular trajectory?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There is no sideways friction force that the plane can use because there is no solid friction between the air and the plane.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4250" y="2019300"/>
            <a:ext cx="3570288" cy="22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363" name="Arc 11"/>
          <p:cNvSpPr>
            <a:spLocks/>
          </p:cNvSpPr>
          <p:nvPr/>
        </p:nvSpPr>
        <p:spPr bwMode="auto">
          <a:xfrm flipH="1" flipV="1">
            <a:off x="4922838" y="3357563"/>
            <a:ext cx="3441700" cy="760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3299"/>
              <a:gd name="T2" fmla="*/ 18157 w 21600"/>
              <a:gd name="T3" fmla="*/ 33299 h 33299"/>
              <a:gd name="T4" fmla="*/ 0 w 21600"/>
              <a:gd name="T5" fmla="*/ 21600 h 3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49"/>
                  <a:pt x="20404" y="29811"/>
                  <a:pt x="18157" y="33299"/>
                </a:cubicBezTo>
              </a:path>
              <a:path w="21600" h="332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749"/>
                  <a:pt x="20404" y="29811"/>
                  <a:pt x="18157" y="33299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6588125" y="3794125"/>
            <a:ext cx="301625" cy="95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5692775" y="3705225"/>
            <a:ext cx="338138" cy="47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 flipV="1">
            <a:off x="7734300" y="3616325"/>
            <a:ext cx="290513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 animBg="1"/>
      <p:bldP spid="100364" grpId="0" animBg="1"/>
      <p:bldP spid="100365" grpId="0" animBg="1"/>
      <p:bldP spid="1003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3598863" y="5199063"/>
            <a:ext cx="4848225" cy="16589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 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It is the ROLL maneuver that gives a plane a centripetal force as we will see on the next slide.</a:t>
            </a:r>
            <a:endParaRPr lang="en-US" i="1">
              <a:sym typeface="Symbol" pitchFamily="18" charset="2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648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Using control surfaces on the tail and the                    main wings, planes can execute three                           types of maneuver: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ROLL – Ailerons act in opposing directions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 YAW – Tail rudder turns left or right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PITCH – Ailerons and horizontal stabilizer                         	    act together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8560" name="Picture 16" descr="Image of Jet Airpla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8" y="4824413"/>
            <a:ext cx="29098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685800" y="4813300"/>
            <a:ext cx="2911475" cy="204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11" name="Picture 11" descr="roll_pitch_yaw_axesdia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1560513"/>
            <a:ext cx="2098675" cy="41624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As the plane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banks 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(rolls), the lift vector                                   begins to have a horizontal component.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The centripetal force causes the plane                               to begin traveling in a horizontal circle.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5907088" y="4187825"/>
            <a:ext cx="3236912" cy="2670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4454" name="Picture 6" descr="306px-Usa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75" y="3590925"/>
            <a:ext cx="41656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5980113" y="4703763"/>
            <a:ext cx="3116262" cy="1984375"/>
            <a:chOff x="1880" y="1076"/>
            <a:chExt cx="1963" cy="1250"/>
          </a:xfrm>
        </p:grpSpPr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698" y="1538"/>
              <a:ext cx="326" cy="3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70" name="Group 22"/>
            <p:cNvGrpSpPr>
              <a:grpSpLocks/>
            </p:cNvGrpSpPr>
            <p:nvPr/>
          </p:nvGrpSpPr>
          <p:grpSpPr bwMode="auto">
            <a:xfrm>
              <a:off x="1888" y="1547"/>
              <a:ext cx="970" cy="288"/>
              <a:chOff x="1880" y="1539"/>
              <a:chExt cx="970" cy="288"/>
            </a:xfrm>
          </p:grpSpPr>
          <p:sp>
            <p:nvSpPr>
              <p:cNvPr id="104467" name="Oval 19"/>
              <p:cNvSpPr>
                <a:spLocks noChangeArrowheads="1"/>
              </p:cNvSpPr>
              <p:nvPr/>
            </p:nvSpPr>
            <p:spPr bwMode="auto">
              <a:xfrm>
                <a:off x="2342" y="1691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8" name="Freeform 20"/>
              <p:cNvSpPr>
                <a:spLocks/>
              </p:cNvSpPr>
              <p:nvPr/>
            </p:nvSpPr>
            <p:spPr bwMode="auto">
              <a:xfrm>
                <a:off x="1880" y="1539"/>
                <a:ext cx="970" cy="189"/>
              </a:xfrm>
              <a:custGeom>
                <a:avLst/>
                <a:gdLst/>
                <a:ahLst/>
                <a:cxnLst>
                  <a:cxn ang="0">
                    <a:pos x="970" y="0"/>
                  </a:cxn>
                  <a:cxn ang="0">
                    <a:pos x="0" y="144"/>
                  </a:cxn>
                  <a:cxn ang="0">
                    <a:pos x="7" y="189"/>
                  </a:cxn>
                  <a:cxn ang="0">
                    <a:pos x="970" y="75"/>
                  </a:cxn>
                  <a:cxn ang="0">
                    <a:pos x="970" y="0"/>
                  </a:cxn>
                </a:cxnLst>
                <a:rect l="0" t="0" r="r" b="b"/>
                <a:pathLst>
                  <a:path w="970" h="189">
                    <a:moveTo>
                      <a:pt x="970" y="0"/>
                    </a:moveTo>
                    <a:lnTo>
                      <a:pt x="0" y="144"/>
                    </a:lnTo>
                    <a:lnTo>
                      <a:pt x="7" y="189"/>
                    </a:lnTo>
                    <a:lnTo>
                      <a:pt x="970" y="75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395" y="1637"/>
                <a:ext cx="35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71" name="Group 23"/>
            <p:cNvGrpSpPr>
              <a:grpSpLocks/>
            </p:cNvGrpSpPr>
            <p:nvPr/>
          </p:nvGrpSpPr>
          <p:grpSpPr bwMode="auto">
            <a:xfrm flipH="1">
              <a:off x="2855" y="1545"/>
              <a:ext cx="970" cy="288"/>
              <a:chOff x="1880" y="1539"/>
              <a:chExt cx="970" cy="288"/>
            </a:xfrm>
          </p:grpSpPr>
          <p:sp>
            <p:nvSpPr>
              <p:cNvPr id="104472" name="Oval 24"/>
              <p:cNvSpPr>
                <a:spLocks noChangeArrowheads="1"/>
              </p:cNvSpPr>
              <p:nvPr/>
            </p:nvSpPr>
            <p:spPr bwMode="auto">
              <a:xfrm>
                <a:off x="2342" y="1691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3" name="Freeform 25"/>
              <p:cNvSpPr>
                <a:spLocks/>
              </p:cNvSpPr>
              <p:nvPr/>
            </p:nvSpPr>
            <p:spPr bwMode="auto">
              <a:xfrm>
                <a:off x="1880" y="1539"/>
                <a:ext cx="970" cy="189"/>
              </a:xfrm>
              <a:custGeom>
                <a:avLst/>
                <a:gdLst/>
                <a:ahLst/>
                <a:cxnLst>
                  <a:cxn ang="0">
                    <a:pos x="970" y="0"/>
                  </a:cxn>
                  <a:cxn ang="0">
                    <a:pos x="0" y="144"/>
                  </a:cxn>
                  <a:cxn ang="0">
                    <a:pos x="7" y="189"/>
                  </a:cxn>
                  <a:cxn ang="0">
                    <a:pos x="970" y="75"/>
                  </a:cxn>
                  <a:cxn ang="0">
                    <a:pos x="970" y="0"/>
                  </a:cxn>
                </a:cxnLst>
                <a:rect l="0" t="0" r="r" b="b"/>
                <a:pathLst>
                  <a:path w="970" h="189">
                    <a:moveTo>
                      <a:pt x="970" y="0"/>
                    </a:moveTo>
                    <a:lnTo>
                      <a:pt x="0" y="144"/>
                    </a:lnTo>
                    <a:lnTo>
                      <a:pt x="7" y="189"/>
                    </a:lnTo>
                    <a:lnTo>
                      <a:pt x="970" y="75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2395" y="1637"/>
                <a:ext cx="35" cy="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4478" name="Picture 3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5" y="1078"/>
              <a:ext cx="138" cy="606"/>
            </a:xfrm>
            <a:prstGeom prst="rect">
              <a:avLst/>
            </a:prstGeom>
            <a:noFill/>
          </p:spPr>
        </p:pic>
        <p:sp>
          <p:nvSpPr>
            <p:cNvPr id="104480" name="Rectangle 32"/>
            <p:cNvSpPr>
              <a:spLocks noChangeArrowheads="1"/>
            </p:cNvSpPr>
            <p:nvPr/>
          </p:nvSpPr>
          <p:spPr bwMode="auto">
            <a:xfrm>
              <a:off x="1880" y="1076"/>
              <a:ext cx="1963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963" y="5759450"/>
            <a:ext cx="190500" cy="971550"/>
          </a:xfrm>
          <a:prstGeom prst="rect">
            <a:avLst/>
          </a:prstGeom>
          <a:noFill/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688" y="5605463"/>
            <a:ext cx="514350" cy="190500"/>
          </a:xfrm>
          <a:prstGeom prst="rect">
            <a:avLst/>
          </a:prstGeom>
          <a:noFill/>
        </p:spPr>
      </p:pic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7278688" y="5451475"/>
            <a:ext cx="504825" cy="504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Arc 36"/>
          <p:cNvSpPr>
            <a:spLocks/>
          </p:cNvSpPr>
          <p:nvPr/>
        </p:nvSpPr>
        <p:spPr bwMode="auto">
          <a:xfrm flipH="1" flipV="1">
            <a:off x="7934325" y="1873250"/>
            <a:ext cx="3214688" cy="400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179 w 20179"/>
              <a:gd name="T1" fmla="*/ 7704 h 17534"/>
              <a:gd name="T2" fmla="*/ 12615 w 20179"/>
              <a:gd name="T3" fmla="*/ 17534 h 17534"/>
              <a:gd name="T4" fmla="*/ 0 w 20179"/>
              <a:gd name="T5" fmla="*/ 0 h 17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79" h="17534" fill="none" extrusionOk="0">
                <a:moveTo>
                  <a:pt x="20179" y="7704"/>
                </a:moveTo>
                <a:cubicBezTo>
                  <a:pt x="18672" y="11649"/>
                  <a:pt x="16043" y="15067"/>
                  <a:pt x="12614" y="17533"/>
                </a:cubicBezTo>
              </a:path>
              <a:path w="20179" h="17534" stroke="0" extrusionOk="0">
                <a:moveTo>
                  <a:pt x="20179" y="7704"/>
                </a:moveTo>
                <a:cubicBezTo>
                  <a:pt x="18672" y="11649"/>
                  <a:pt x="16043" y="15067"/>
                  <a:pt x="12614" y="17533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 flipV="1">
            <a:off x="2273300" y="5257800"/>
            <a:ext cx="327025" cy="120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125" y="1365250"/>
            <a:ext cx="2809875" cy="2847975"/>
          </a:xfrm>
          <a:prstGeom prst="rect">
            <a:avLst/>
          </a:prstGeom>
          <a:noFill/>
        </p:spPr>
      </p:pic>
      <p:sp>
        <p:nvSpPr>
          <p:cNvPr id="104483" name="Arc 35"/>
          <p:cNvSpPr>
            <a:spLocks/>
          </p:cNvSpPr>
          <p:nvPr/>
        </p:nvSpPr>
        <p:spPr bwMode="auto">
          <a:xfrm flipH="1" flipV="1">
            <a:off x="7740650" y="2274888"/>
            <a:ext cx="3436938" cy="398462"/>
          </a:xfrm>
          <a:custGeom>
            <a:avLst/>
            <a:gdLst>
              <a:gd name="G0" fmla="+- 0 0 0"/>
              <a:gd name="G1" fmla="+- 17472 0 0"/>
              <a:gd name="G2" fmla="+- 21600 0 0"/>
              <a:gd name="T0" fmla="*/ 12700 w 21574"/>
              <a:gd name="T1" fmla="*/ 0 h 17472"/>
              <a:gd name="T2" fmla="*/ 21574 w 21574"/>
              <a:gd name="T3" fmla="*/ 16418 h 17472"/>
              <a:gd name="T4" fmla="*/ 0 w 21574"/>
              <a:gd name="T5" fmla="*/ 17472 h 17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4" h="17472" fill="none" extrusionOk="0">
                <a:moveTo>
                  <a:pt x="12699" y="0"/>
                </a:moveTo>
                <a:cubicBezTo>
                  <a:pt x="17991" y="3846"/>
                  <a:pt x="21255" y="9883"/>
                  <a:pt x="21574" y="16417"/>
                </a:cubicBezTo>
              </a:path>
              <a:path w="21574" h="17472" stroke="0" extrusionOk="0">
                <a:moveTo>
                  <a:pt x="12699" y="0"/>
                </a:moveTo>
                <a:cubicBezTo>
                  <a:pt x="17991" y="3846"/>
                  <a:pt x="21255" y="9883"/>
                  <a:pt x="21574" y="16417"/>
                </a:cubicBezTo>
                <a:lnTo>
                  <a:pt x="0" y="1747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2279650" y="5411788"/>
            <a:ext cx="3175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 flipV="1">
            <a:off x="2268538" y="4640263"/>
            <a:ext cx="363537" cy="72231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85" name="Arc 37"/>
          <p:cNvSpPr>
            <a:spLocks/>
          </p:cNvSpPr>
          <p:nvPr/>
        </p:nvSpPr>
        <p:spPr bwMode="auto">
          <a:xfrm flipH="1" flipV="1">
            <a:off x="690563" y="5035550"/>
            <a:ext cx="4124325" cy="492125"/>
          </a:xfrm>
          <a:custGeom>
            <a:avLst/>
            <a:gdLst>
              <a:gd name="G0" fmla="+- 16 0 0"/>
              <a:gd name="G1" fmla="+- 21600 0 0"/>
              <a:gd name="G2" fmla="+- 21600 0 0"/>
              <a:gd name="T0" fmla="*/ 0 w 21233"/>
              <a:gd name="T1" fmla="*/ 0 h 21600"/>
              <a:gd name="T2" fmla="*/ 21233 w 21233"/>
              <a:gd name="T3" fmla="*/ 17552 h 21600"/>
              <a:gd name="T4" fmla="*/ 16 w 212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33" h="21600" fill="none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0384" y="0"/>
                  <a:pt x="19290" y="7367"/>
                  <a:pt x="21233" y="17551"/>
                </a:cubicBezTo>
              </a:path>
              <a:path w="21233" h="21600" stroke="0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0384" y="0"/>
                  <a:pt x="19290" y="7367"/>
                  <a:pt x="21233" y="17551"/>
                </a:cubicBezTo>
                <a:lnTo>
                  <a:pt x="16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Line 45"/>
          <p:cNvSpPr>
            <a:spLocks noChangeShapeType="1"/>
          </p:cNvSpPr>
          <p:nvPr/>
        </p:nvSpPr>
        <p:spPr bwMode="auto">
          <a:xfrm flipV="1">
            <a:off x="3670300" y="4451350"/>
            <a:ext cx="985838" cy="38576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4492" name="Group 44"/>
          <p:cNvGrpSpPr>
            <a:grpSpLocks/>
          </p:cNvGrpSpPr>
          <p:nvPr/>
        </p:nvGrpSpPr>
        <p:grpSpPr bwMode="auto">
          <a:xfrm>
            <a:off x="4487863" y="4391025"/>
            <a:ext cx="336550" cy="96838"/>
            <a:chOff x="2827" y="2774"/>
            <a:chExt cx="212" cy="61"/>
          </a:xfrm>
        </p:grpSpPr>
        <p:sp>
          <p:nvSpPr>
            <p:cNvPr id="104490" name="Line 42"/>
            <p:cNvSpPr>
              <a:spLocks noChangeShapeType="1"/>
            </p:cNvSpPr>
            <p:nvPr/>
          </p:nvSpPr>
          <p:spPr bwMode="auto">
            <a:xfrm>
              <a:off x="2880" y="2774"/>
              <a:ext cx="106" cy="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43"/>
            <p:cNvSpPr>
              <a:spLocks noChangeShapeType="1"/>
            </p:cNvSpPr>
            <p:nvPr/>
          </p:nvSpPr>
          <p:spPr bwMode="auto">
            <a:xfrm flipV="1">
              <a:off x="2827" y="2797"/>
              <a:ext cx="212" cy="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94" name="Line 46"/>
          <p:cNvSpPr>
            <a:spLocks noChangeShapeType="1"/>
          </p:cNvSpPr>
          <p:nvPr/>
        </p:nvSpPr>
        <p:spPr bwMode="auto">
          <a:xfrm flipV="1">
            <a:off x="3016250" y="5060950"/>
            <a:ext cx="95250" cy="3651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50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6059 -1.85185E-6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  <p:bldP spid="104482" grpId="0" animBg="1"/>
      <p:bldP spid="104484" grpId="0" animBg="1"/>
      <p:bldP spid="104487" grpId="0" animBg="1"/>
      <p:bldP spid="104483" grpId="0" animBg="1"/>
      <p:bldP spid="104488" grpId="0" animBg="1"/>
      <p:bldP spid="104489" grpId="0" animBg="1"/>
      <p:bldP spid="104485" grpId="0" animBg="1"/>
      <p:bldP spid="104493" grpId="0" animBg="1"/>
      <p:bldP spid="1044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27" name="Picture 31" descr="Mercedes Benz amg sls Roadster.jpg (660×40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150" y="4654550"/>
            <a:ext cx="4052888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481513" y="5245100"/>
            <a:ext cx="3965575" cy="16129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 dirty="0"/>
              <a:t>FYI   </a:t>
            </a: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A banked curve can be designed so that a car can make the turn even if it is perfectly frictionless!</a:t>
            </a:r>
            <a:endParaRPr lang="en-US" i="1" dirty="0">
              <a:sym typeface="Symbol" pitchFamily="18" charset="2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14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Banking</a:t>
            </a:r>
            <a:endParaRPr lang="en-US" altLang="en-US"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Even though cars use friction,                                         roads are </a:t>
            </a:r>
            <a:r>
              <a:rPr lang="en-US" b="1">
                <a:ea typeface="Calibri" pitchFamily="34" charset="0"/>
                <a:cs typeface="Arial" charset="0"/>
                <a:sym typeface="Symbol" pitchFamily="18" charset="2"/>
              </a:rPr>
              <a:t>banked</a:t>
            </a: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 so that the                                           need for friction is reduced.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ea typeface="Calibri" pitchFamily="34" charset="0"/>
                <a:cs typeface="Arial" charset="0"/>
                <a:sym typeface="Symbol" pitchFamily="18" charset="2"/>
              </a:rPr>
              <a:t>Instead of a component of the LIFT                                   force providing a centripetal force,                                     a component of the NORMAL force                                 does so.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6525" name="Picture 29" descr="197px-Banked_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1482" y="1170655"/>
            <a:ext cx="3390314" cy="413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528" name="Line 32"/>
          <p:cNvSpPr>
            <a:spLocks noChangeShapeType="1"/>
          </p:cNvSpPr>
          <p:nvPr/>
        </p:nvSpPr>
        <p:spPr bwMode="auto">
          <a:xfrm>
            <a:off x="2268538" y="6389688"/>
            <a:ext cx="1587" cy="468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 flipH="1" flipV="1">
            <a:off x="1230313" y="5661025"/>
            <a:ext cx="660400" cy="2301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30" name="Line 34"/>
          <p:cNvSpPr>
            <a:spLocks noChangeShapeType="1"/>
          </p:cNvSpPr>
          <p:nvPr/>
        </p:nvSpPr>
        <p:spPr bwMode="auto">
          <a:xfrm flipH="1">
            <a:off x="1309688" y="6307138"/>
            <a:ext cx="407987" cy="714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319338" y="6457950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820738" y="53768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R</a:t>
            </a: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892175" y="6230938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F</a:t>
            </a:r>
            <a:r>
              <a:rPr lang="en-US" b="1" baseline="-25000">
                <a:solidFill>
                  <a:srgbClr val="FFFF00"/>
                </a:solidFill>
              </a:rPr>
              <a:t>C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 animBg="1"/>
      <p:bldP spid="106529" grpId="0" animBg="1"/>
      <p:bldP spid="106530" grpId="0" animBg="1"/>
      <p:bldP spid="106531" grpId="0"/>
      <p:bldP spid="106533" grpId="0"/>
      <p:bldP spid="1065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  <a:ea typeface="Calibri" pitchFamily="34" charset="0"/>
                    <a:cs typeface="Arial" charset="0"/>
                  </a:rPr>
                  <a:t>Angular speed and centripetal acceleration</a:t>
                </a:r>
                <a:r>
                  <a:rPr lang="en-US" dirty="0">
                    <a:ea typeface="Calibri" pitchFamily="34" charset="0"/>
                    <a:cs typeface="Arial" charset="0"/>
                  </a:rPr>
                  <a:t>	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Arial" charset="0"/>
                    <a:sym typeface="Symbol" pitchFamily="18" charset="2"/>
                  </a:rPr>
                  <a:t>Sometimes the angular speed of an object in circular motion is given, rather than its velocity.</a:t>
                </a:r>
                <a:endParaRPr lang="en-US" dirty="0">
                  <a:ea typeface="Calibri" pitchFamily="34" charset="0"/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ea typeface="Calibri" pitchFamily="34" charset="0"/>
                    <a:cs typeface="Courier New" pitchFamily="49" charset="0"/>
                    <a:sym typeface="Symbol" pitchFamily="18" charset="2"/>
                  </a:rPr>
                  <a:t></a:t>
                </a:r>
                <a:r>
                  <a:rPr lang="en-US" dirty="0">
                    <a:ea typeface="Calibri" pitchFamily="34" charset="0"/>
                    <a:cs typeface="Courier New" pitchFamily="49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pitchFamily="34" charset="0"/>
                        <a:cs typeface="Courier New" pitchFamily="49" charset="0"/>
                        <a:sym typeface="Symbol" pitchFamily="18" charset="2"/>
                      </a:rPr>
                      <m:t> </m:t>
                    </m:r>
                  </m:oMath>
                </a14:m>
                <a:r>
                  <a:rPr lang="en-US" dirty="0"/>
                  <a:t>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From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we get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dirty="0"/>
                  <a:t> 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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den>
                    </m:f>
                  </m:oMath>
                </a14:m>
                <a:endParaRPr lang="en-US" i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Putting it all together we have</a:t>
                </a:r>
              </a:p>
            </p:txBody>
          </p:sp>
        </mc:Choice>
        <mc:Fallback xmlns="">
          <p:sp>
            <p:nvSpPr>
              <p:cNvPr id="1228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5308600"/>
              </a:xfrm>
              <a:prstGeom prst="rect">
                <a:avLst/>
              </a:prstGeom>
              <a:blipFill>
                <a:blip r:embed="rId6"/>
                <a:stretch>
                  <a:fillRect l="-1255" t="-8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4395946" y="4136390"/>
            <a:ext cx="206375" cy="82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4301490" y="3699722"/>
            <a:ext cx="133350" cy="107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540703" y="5120642"/>
            <a:ext cx="7691438" cy="1653327"/>
            <a:chOff x="379" y="2873"/>
            <a:chExt cx="4845" cy="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1" name="Rectangle 5"/>
                <p:cNvSpPr>
                  <a:spLocks noChangeArrowheads="1"/>
                </p:cNvSpPr>
                <p:nvPr/>
              </p:nvSpPr>
              <p:spPr bwMode="auto">
                <a:xfrm>
                  <a:off x="593" y="2909"/>
                  <a:ext cx="800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 baseline="30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663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" y="2909"/>
                  <a:ext cx="800" cy="202"/>
                </a:xfrm>
                <a:prstGeom prst="rect">
                  <a:avLst/>
                </a:prstGeom>
                <a:blipFill>
                  <a:blip r:embed="rId7"/>
                  <a:stretch>
                    <a:fillRect t="-15714" b="-3857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082" y="2877"/>
              <a:ext cx="1142" cy="7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solidFill>
                    <a:schemeClr val="bg1"/>
                  </a:solidFill>
                </a:rPr>
                <a:t>a</a:t>
              </a:r>
              <a:r>
                <a:rPr lang="en-US" baseline="-25000">
                  <a:solidFill>
                    <a:schemeClr val="bg1"/>
                  </a:solidFill>
                </a:rPr>
                <a:t>c</a:t>
              </a:r>
              <a:r>
                <a:rPr lang="en-US">
                  <a:solidFill>
                    <a:schemeClr val="bg1"/>
                  </a:solidFill>
                </a:rPr>
                <a:t> and </a:t>
              </a:r>
              <a:r>
                <a:rPr lang="en-US" i="1">
                  <a:solidFill>
                    <a:schemeClr val="bg1"/>
                  </a:solidFill>
                </a:rPr>
                <a:t>F</a:t>
              </a:r>
              <a:r>
                <a:rPr lang="en-US" baseline="-25000">
                  <a:solidFill>
                    <a:schemeClr val="bg1"/>
                  </a:solidFill>
                </a:rPr>
                <a:t>c</a:t>
              </a:r>
              <a:r>
                <a:rPr lang="en-US">
                  <a:solidFill>
                    <a:schemeClr val="bg1"/>
                  </a:solidFill>
                </a:rPr>
                <a:t>    (all three forms)</a:t>
              </a:r>
            </a:p>
          </p:txBody>
        </p:sp>
        <p:sp>
          <p:nvSpPr>
            <p:cNvPr id="26633" name="Rectangle 7"/>
            <p:cNvSpPr>
              <a:spLocks noChangeArrowheads="1"/>
            </p:cNvSpPr>
            <p:nvPr/>
          </p:nvSpPr>
          <p:spPr bwMode="auto">
            <a:xfrm>
              <a:off x="522" y="2879"/>
              <a:ext cx="4701" cy="7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4" name="Rectangle 8"/>
                <p:cNvSpPr>
                  <a:spLocks noChangeArrowheads="1"/>
                </p:cNvSpPr>
                <p:nvPr/>
              </p:nvSpPr>
              <p:spPr bwMode="auto">
                <a:xfrm>
                  <a:off x="379" y="3164"/>
                  <a:ext cx="1426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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  <m:r>
                              <a:rPr lang="en-US" sz="2000" i="1" baseline="30000" dirty="0"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baseline="30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6634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" y="3164"/>
                  <a:ext cx="1426" cy="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5" name="Rectangle 8"/>
                <p:cNvSpPr>
                  <a:spLocks noChangeArrowheads="1"/>
                </p:cNvSpPr>
                <p:nvPr/>
              </p:nvSpPr>
              <p:spPr bwMode="auto">
                <a:xfrm>
                  <a:off x="626" y="3474"/>
                  <a:ext cx="859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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baseline="30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6635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6" y="3474"/>
                  <a:ext cx="859" cy="133"/>
                </a:xfrm>
                <a:prstGeom prst="rect">
                  <a:avLst/>
                </a:prstGeom>
                <a:blipFill>
                  <a:blip r:embed="rId9"/>
                  <a:stretch>
                    <a:fillRect b="-2826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7" name="Rectangle 5"/>
                <p:cNvSpPr>
                  <a:spLocks noChangeArrowheads="1"/>
                </p:cNvSpPr>
                <p:nvPr/>
              </p:nvSpPr>
              <p:spPr bwMode="auto">
                <a:xfrm>
                  <a:off x="2391" y="2873"/>
                  <a:ext cx="143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baseline="-25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6637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1" y="2873"/>
                  <a:ext cx="1434" cy="202"/>
                </a:xfrm>
                <a:prstGeom prst="rect">
                  <a:avLst/>
                </a:prstGeom>
                <a:blipFill>
                  <a:blip r:embed="rId10"/>
                  <a:stretch>
                    <a:fillRect b="-4225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8" name="Rectangle 8"/>
                <p:cNvSpPr>
                  <a:spLocks noChangeArrowheads="1"/>
                </p:cNvSpPr>
                <p:nvPr/>
              </p:nvSpPr>
              <p:spPr bwMode="auto">
                <a:xfrm>
                  <a:off x="2391" y="3164"/>
                  <a:ext cx="1618" cy="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dirty="0" err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𝑚𝑟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baseline="30000" dirty="0">
                    <a:solidFill>
                      <a:schemeClr val="accent2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6638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1" y="3164"/>
                  <a:ext cx="1618" cy="239"/>
                </a:xfrm>
                <a:prstGeom prst="rect">
                  <a:avLst/>
                </a:prstGeom>
                <a:blipFill>
                  <a:blip r:embed="rId11"/>
                  <a:stretch>
                    <a:fillRect b="-2023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9" name="Rectangle 8"/>
                <p:cNvSpPr>
                  <a:spLocks noChangeArrowheads="1"/>
                </p:cNvSpPr>
                <p:nvPr/>
              </p:nvSpPr>
              <p:spPr bwMode="auto">
                <a:xfrm>
                  <a:off x="2471" y="3468"/>
                  <a:ext cx="1392" cy="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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Courier New" pitchFamily="49" charset="0"/>
                            <a:sym typeface="Symbol" pitchFamily="18" charset="2"/>
                          </a:rPr>
                          <m:t>𝑟</m:t>
                        </m:r>
                      </m:oMath>
                    </m:oMathPara>
                  </a14:m>
                  <a:endParaRPr lang="en-US" baseline="30000" dirty="0">
                    <a:solidFill>
                      <a:schemeClr val="accent2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663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71" y="3468"/>
                  <a:ext cx="1392" cy="17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animBg="1"/>
      <p:bldP spid="1228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velocity</a:t>
            </a:r>
          </a:p>
          <a:p>
            <a:pPr eaLnBrk="0" hangingPunct="0">
              <a:spcBef>
                <a:spcPct val="20000"/>
              </a:spcBef>
            </a:pPr>
            <a:endParaRPr lang="en-US" i="1" dirty="0">
              <a:solidFill>
                <a:schemeClr val="accent2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As speed with a direction is called velocity, angular speed with a direction is called </a:t>
            </a:r>
            <a:r>
              <a:rPr lang="en-US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angular velocity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ea typeface="Calibri" pitchFamily="34" charset="0"/>
              <a:cs typeface="Arial" charset="0"/>
              <a:sym typeface="Symbol" pitchFamily="18" charset="2"/>
            </a:endParaRPr>
          </a:p>
          <a:p>
            <a:pPr eaLnBrk="0" hangingPunct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To assign a direction to a rotation we                                  use a </a:t>
            </a:r>
            <a:r>
              <a:rPr lang="en-US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right hand rule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as follows: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Rest the heel of your </a:t>
            </a:r>
            <a:r>
              <a:rPr 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right hand 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on the                              rotating object.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Make sure your fingers are curled                                        in the </a:t>
            </a:r>
            <a:r>
              <a:rPr 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direction of rotation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Your extended </a:t>
            </a:r>
            <a:r>
              <a:rPr lang="en-US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thumb points                                           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in the direction of the angular                                     velocity.</a:t>
            </a:r>
            <a:endParaRPr lang="en-US" dirty="0">
              <a:ea typeface="Calibri" pitchFamily="34" charset="0"/>
              <a:cs typeface="Arial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5103813" y="5318125"/>
            <a:ext cx="3343275" cy="1539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           </a:t>
            </a: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Angular velocity always points perpendicular to the plane of motion!</a:t>
            </a:r>
            <a:endParaRPr lang="en-US" i="1">
              <a:sym typeface="Symbol" pitchFamily="18" charset="2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9787" y="1972469"/>
            <a:ext cx="7464425" cy="605631"/>
            <a:chOff x="525" y="2291"/>
            <a:chExt cx="4702" cy="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70" name="Rectangle 5"/>
                <p:cNvSpPr>
                  <a:spLocks noChangeArrowheads="1"/>
                </p:cNvSpPr>
                <p:nvPr/>
              </p:nvSpPr>
              <p:spPr bwMode="auto">
                <a:xfrm>
                  <a:off x="528" y="2304"/>
                  <a:ext cx="2166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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𝑓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7670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" y="2304"/>
                  <a:ext cx="2166" cy="2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671" name="Text Box 6"/>
            <p:cNvSpPr txBox="1">
              <a:spLocks noChangeArrowheads="1"/>
            </p:cNvSpPr>
            <p:nvPr/>
          </p:nvSpPr>
          <p:spPr bwMode="auto">
            <a:xfrm>
              <a:off x="2685" y="2291"/>
              <a:ext cx="254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,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i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i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7672" name="Rectangle 7"/>
            <p:cNvSpPr>
              <a:spLocks noChangeArrowheads="1"/>
            </p:cNvSpPr>
            <p:nvPr/>
          </p:nvSpPr>
          <p:spPr bwMode="auto">
            <a:xfrm>
              <a:off x="525" y="2293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ectangle 8"/>
            <p:cNvSpPr>
              <a:spLocks noChangeArrowheads="1"/>
            </p:cNvSpPr>
            <p:nvPr/>
          </p:nvSpPr>
          <p:spPr bwMode="auto">
            <a:xfrm>
              <a:off x="1665" y="2305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</p:grp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7216775" y="3117850"/>
            <a:ext cx="1770063" cy="1768475"/>
            <a:chOff x="1933" y="2380"/>
            <a:chExt cx="1182" cy="1182"/>
          </a:xfrm>
        </p:grpSpPr>
        <p:sp>
          <p:nvSpPr>
            <p:cNvPr id="27660" name="Oval 216"/>
            <p:cNvSpPr>
              <a:spLocks noChangeArrowheads="1"/>
            </p:cNvSpPr>
            <p:nvPr/>
          </p:nvSpPr>
          <p:spPr bwMode="auto">
            <a:xfrm>
              <a:off x="1933" y="2380"/>
              <a:ext cx="1182" cy="1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17"/>
            <p:cNvSpPr>
              <a:spLocks noChangeArrowheads="1"/>
            </p:cNvSpPr>
            <p:nvPr/>
          </p:nvSpPr>
          <p:spPr bwMode="auto">
            <a:xfrm>
              <a:off x="2978" y="2911"/>
              <a:ext cx="128" cy="12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2" name="Line 218"/>
            <p:cNvSpPr>
              <a:spLocks noChangeShapeType="1"/>
            </p:cNvSpPr>
            <p:nvPr/>
          </p:nvSpPr>
          <p:spPr bwMode="auto">
            <a:xfrm>
              <a:off x="2516" y="2971"/>
              <a:ext cx="531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3" name="Group 219"/>
            <p:cNvGrpSpPr>
              <a:grpSpLocks/>
            </p:cNvGrpSpPr>
            <p:nvPr/>
          </p:nvGrpSpPr>
          <p:grpSpPr bwMode="auto">
            <a:xfrm>
              <a:off x="2464" y="2926"/>
              <a:ext cx="114" cy="106"/>
              <a:chOff x="789" y="2403"/>
              <a:chExt cx="114" cy="106"/>
            </a:xfrm>
          </p:grpSpPr>
          <p:sp>
            <p:nvSpPr>
              <p:cNvPr id="27668" name="Line 220"/>
              <p:cNvSpPr>
                <a:spLocks noChangeShapeType="1"/>
              </p:cNvSpPr>
              <p:nvPr/>
            </p:nvSpPr>
            <p:spPr bwMode="auto">
              <a:xfrm>
                <a:off x="796" y="2403"/>
                <a:ext cx="107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21"/>
              <p:cNvSpPr>
                <a:spLocks noChangeShapeType="1"/>
              </p:cNvSpPr>
              <p:nvPr/>
            </p:nvSpPr>
            <p:spPr bwMode="auto">
              <a:xfrm flipH="1">
                <a:off x="789" y="2403"/>
                <a:ext cx="114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4" name="Rectangle 222"/>
            <p:cNvSpPr>
              <a:spLocks noChangeArrowheads="1"/>
            </p:cNvSpPr>
            <p:nvPr/>
          </p:nvSpPr>
          <p:spPr bwMode="auto">
            <a:xfrm>
              <a:off x="2683" y="2880"/>
              <a:ext cx="189" cy="1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23"/>
            <p:cNvSpPr txBox="1">
              <a:spLocks noChangeArrowheads="1"/>
            </p:cNvSpPr>
            <p:nvPr/>
          </p:nvSpPr>
          <p:spPr bwMode="auto">
            <a:xfrm>
              <a:off x="2677" y="2810"/>
              <a:ext cx="19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/>
                  </a:solidFill>
                </a:rPr>
                <a:t>r</a:t>
              </a:r>
            </a:p>
          </p:txBody>
        </p:sp>
        <p:sp>
          <p:nvSpPr>
            <p:cNvPr id="27666" name="Line 224"/>
            <p:cNvSpPr>
              <a:spLocks noChangeShapeType="1"/>
            </p:cNvSpPr>
            <p:nvPr/>
          </p:nvSpPr>
          <p:spPr bwMode="auto">
            <a:xfrm flipV="1">
              <a:off x="3039" y="2493"/>
              <a:ext cx="0" cy="4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225"/>
            <p:cNvSpPr txBox="1">
              <a:spLocks noChangeArrowheads="1"/>
            </p:cNvSpPr>
            <p:nvPr/>
          </p:nvSpPr>
          <p:spPr bwMode="auto">
            <a:xfrm>
              <a:off x="2792" y="2476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</p:grpSp>
      <p:pic>
        <p:nvPicPr>
          <p:cNvPr id="17" name="Picture 16" descr="right han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6338" y="3513138"/>
            <a:ext cx="1150937" cy="203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Arc 29"/>
          <p:cNvSpPr/>
          <p:nvPr/>
        </p:nvSpPr>
        <p:spPr>
          <a:xfrm>
            <a:off x="7821613" y="3713163"/>
            <a:ext cx="633412" cy="633412"/>
          </a:xfrm>
          <a:prstGeom prst="arc">
            <a:avLst>
              <a:gd name="adj1" fmla="val 12490704"/>
              <a:gd name="adj2" fmla="val 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975600" y="4164013"/>
            <a:ext cx="431800" cy="1395412"/>
            <a:chOff x="7666891" y="4797082"/>
            <a:chExt cx="431528" cy="1395418"/>
          </a:xfrm>
        </p:grpSpPr>
        <p:sp>
          <p:nvSpPr>
            <p:cNvPr id="27658" name="TextBox 30"/>
            <p:cNvSpPr txBox="1">
              <a:spLocks noChangeArrowheads="1"/>
            </p:cNvSpPr>
            <p:nvPr/>
          </p:nvSpPr>
          <p:spPr bwMode="auto">
            <a:xfrm>
              <a:off x="7666891" y="5669280"/>
              <a:ext cx="4315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D60093"/>
                  </a:solidFill>
                  <a:sym typeface="Symbol" pitchFamily="18" charset="2"/>
                </a:rPr>
                <a:t></a:t>
              </a:r>
              <a:endParaRPr lang="en-US" sz="2800" b="1">
                <a:solidFill>
                  <a:srgbClr val="D60093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6200000" flipH="1">
              <a:off x="7371499" y="5247951"/>
              <a:ext cx="957266" cy="55528"/>
            </a:xfrm>
            <a:prstGeom prst="straightConnector1">
              <a:avLst/>
            </a:prstGeom>
            <a:ln w="57150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685800" y="2560638"/>
                <a:ext cx="7772400" cy="429736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en-US" dirty="0" smtClean="0"/>
                  <a:t>PRACTICE: 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Find the angular velocity                                   (in </a:t>
                </a:r>
                <a:r>
                  <a:rPr lang="en-US" dirty="0" err="1">
                    <a:solidFill>
                      <a:srgbClr val="000000"/>
                    </a:solidFill>
                    <a:sym typeface="Symbol" pitchFamily="18" charset="2"/>
                  </a:rPr>
                  <a:t>rad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 s</a:t>
                </a:r>
                <a:r>
                  <a:rPr 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) of the wheel on the shaft.                                            It is rotating at 30.0 rpm (revolutions                                              per minute).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SOLUTION: 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magnitude of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 is given by</a:t>
                </a:r>
                <a:endParaRPr lang="en-US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=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30.0 </m:t>
                            </m:r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𝑟𝑒𝑣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60 </m:t>
                            </m:r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2 </m:t>
                            </m:r>
                            <m:r>
                              <a:rPr lang="en-US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𝑟𝑎𝑑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𝑟𝑒𝑣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=3.14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sym typeface="Symbol"/>
                  </a:rPr>
                  <a:t> rad s</a:t>
                </a:r>
                <a:r>
                  <a:rPr lang="en-US" baseline="30000" dirty="0">
                    <a:solidFill>
                      <a:srgbClr val="000000"/>
                    </a:solidFill>
                    <a:sym typeface="Symbol"/>
                  </a:rPr>
                  <a:t>-1</a:t>
                </a:r>
                <a:endParaRPr lang="en-US" dirty="0">
                  <a:solidFill>
                    <a:srgbClr val="000000"/>
                  </a:solidFill>
                  <a:sym typeface="Symbol"/>
                </a:endParaRPr>
              </a:p>
              <a:p>
                <a:pPr>
                  <a:spcBef>
                    <a:spcPts val="1800"/>
                  </a:spcBef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The direction of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 is given by the right hand rule: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i="1" dirty="0">
                    <a:solidFill>
                      <a:schemeClr val="accent6"/>
                    </a:solidFill>
                    <a:cs typeface="Times New Roman" pitchFamily="18" charset="0"/>
                    <a:sym typeface="Symbol"/>
                  </a:rPr>
                  <a:t>	“Place heel of right hand so fingers are curled in 	 direction of rotation. Thumb gives the direction.”</a:t>
                </a:r>
                <a:endParaRPr lang="en-US" i="1" dirty="0">
                  <a:solidFill>
                    <a:schemeClr val="accent6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560638"/>
                <a:ext cx="7772400" cy="4297362"/>
              </a:xfrm>
              <a:prstGeom prst="rect">
                <a:avLst/>
              </a:prstGeom>
              <a:blipFill>
                <a:blip r:embed="rId6"/>
                <a:stretch>
                  <a:fillRect l="-1255" t="-993" r="-15922" b="-36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112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Angular velocity</a:t>
            </a:r>
          </a:p>
          <a:p>
            <a:pPr eaLnBrk="0" hangingPunct="0">
              <a:spcBef>
                <a:spcPct val="20000"/>
              </a:spcBef>
            </a:pPr>
            <a:endParaRPr lang="en-US" i="1">
              <a:solidFill>
                <a:schemeClr val="accent2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5981" y="2628461"/>
            <a:ext cx="3157538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5981" y="2614174"/>
            <a:ext cx="3157538" cy="24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33"/>
          <p:cNvSpPr>
            <a:spLocks noChangeAspect="1"/>
          </p:cNvSpPr>
          <p:nvPr/>
        </p:nvSpPr>
        <p:spPr>
          <a:xfrm>
            <a:off x="5894556" y="4473136"/>
            <a:ext cx="452438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V="1">
            <a:off x="3091392" y="5250566"/>
            <a:ext cx="393488" cy="1649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2220065" y="4876361"/>
            <a:ext cx="343747" cy="1920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839787" y="1972469"/>
            <a:ext cx="7464425" cy="605631"/>
            <a:chOff x="525" y="2291"/>
            <a:chExt cx="4702" cy="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5"/>
                <p:cNvSpPr>
                  <a:spLocks noChangeArrowheads="1"/>
                </p:cNvSpPr>
                <p:nvPr/>
              </p:nvSpPr>
              <p:spPr bwMode="auto">
                <a:xfrm>
                  <a:off x="528" y="2304"/>
                  <a:ext cx="2166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𝑇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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𝑓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" y="2304"/>
                  <a:ext cx="2166" cy="2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685" y="2291"/>
              <a:ext cx="2542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relation between </a:t>
              </a:r>
              <a:r>
                <a:rPr lang="en-US" dirty="0">
                  <a:solidFill>
                    <a:schemeClr val="bg1"/>
                  </a:solidFill>
                  <a:sym typeface="Symbol" pitchFamily="18" charset="2"/>
                </a:rPr>
                <a:t>,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i="1" dirty="0">
                  <a:solidFill>
                    <a:schemeClr val="bg1"/>
                  </a:solidFill>
                </a:rPr>
                <a:t>T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i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25" y="2293"/>
              <a:ext cx="4701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665" y="2305"/>
              <a:ext cx="12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i="1">
                <a:cs typeface="Courier New" pitchFamily="49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22889" grpId="0" animBg="1"/>
      <p:bldP spid="1228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Identify at least five forces that are centripetal in nature: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tension force (Albert the physics cat and Arnold).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friction force (the race car making the turn).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gravitational force (the baseball and the earth).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electric force (an electron orbiting a nucleus).</a:t>
            </a:r>
          </a:p>
          <a:p>
            <a:pPr eaLnBrk="0" hangingPunct="0">
              <a:spcBef>
                <a:spcPts val="400"/>
              </a:spcBef>
            </a:pPr>
            <a:r>
              <a:rPr lang="en-US">
                <a:sym typeface="Symbol" pitchFamily="18" charset="2"/>
              </a:rPr>
              <a:t>The magnetic force (a moving charge in a B-field).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Identifying the forces providing centripetal forces</a:t>
            </a: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sz="2000">
                <a:latin typeface="Courier New" pitchFamily="49" charset="0"/>
                <a:ea typeface="Calibri" pitchFamily="34" charset="0"/>
                <a:cs typeface="Arial" charset="0"/>
              </a:rPr>
              <a:t>	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65200" y="5851525"/>
            <a:ext cx="1335088" cy="1006475"/>
            <a:chOff x="1542" y="2991"/>
            <a:chExt cx="1621" cy="1233"/>
          </a:xfrm>
        </p:grpSpPr>
        <p:pic>
          <p:nvPicPr>
            <p:cNvPr id="29716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2" y="3594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3" y="2991"/>
              <a:ext cx="1620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5441" name="Picture 3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5975350"/>
            <a:ext cx="138588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44" name="Picture 36" descr="MCj0330249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8575" y="5278438"/>
            <a:ext cx="125095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1" name="Picture 43" descr="Earth view-white backgroun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5562600"/>
            <a:ext cx="10810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52" name="Picture 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7100" y="5341938"/>
            <a:ext cx="180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84838" y="5591175"/>
            <a:ext cx="1103312" cy="103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154738" y="6088063"/>
            <a:ext cx="134937" cy="1349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408738" y="6550025"/>
            <a:ext cx="63500" cy="635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856288" y="5735638"/>
            <a:ext cx="762000" cy="760412"/>
          </a:xfrm>
          <a:prstGeom prst="ellipse">
            <a:avLst/>
          </a:prstGeom>
          <a:solidFill>
            <a:srgbClr val="DDDDDD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7153275" y="5378450"/>
            <a:ext cx="1727200" cy="1549400"/>
            <a:chOff x="2798" y="1214"/>
            <a:chExt cx="2962" cy="2655"/>
          </a:xfrm>
        </p:grpSpPr>
        <p:sp>
          <p:nvSpPr>
            <p:cNvPr id="29714" name="Rectangle 111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5" name="Picture 109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Oval 113"/>
          <p:cNvSpPr>
            <a:spLocks noChangeArrowheads="1"/>
          </p:cNvSpPr>
          <p:nvPr/>
        </p:nvSpPr>
        <p:spPr bwMode="auto">
          <a:xfrm>
            <a:off x="7451725" y="6662738"/>
            <a:ext cx="44450" cy="460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14"/>
          <p:cNvSpPr>
            <a:spLocks noChangeArrowheads="1"/>
          </p:cNvSpPr>
          <p:nvPr/>
        </p:nvSpPr>
        <p:spPr bwMode="auto">
          <a:xfrm>
            <a:off x="8559800" y="6042025"/>
            <a:ext cx="93663" cy="13017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6" descr="j0232898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1931988" y="5360988"/>
            <a:ext cx="7302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bert 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ace 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3.7037E-6 C 0.03836 -3.7037E-6 0.07066 0.04236 0.07066 0.09491 C 0.07066 0.14699 0.03836 0.19005 -0.0007 0.19005 C -0.04011 0.19005 -0.07188 0.14699 -0.07188 0.09491 C -0.07188 0.04236 -0.04011 -3.7037E-6 -0.0007 -3.7037E-6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1.48148E-6 C 0.0066 1.48148E-6 0.03038 -0.03079 0.03038 -0.06829 C 0.03038 -0.10602 0.0066 -0.13658 -0.02205 -0.13658 C -0.05087 -0.13658 -0.07413 -0.10602 -0.07413 -0.06829 C -0.07413 -0.03079 -0.05087 1.48148E-6 -0.02205 1.48148E-6 Z " pathEditMode="relative" rAng="0" ptsTypes="fffff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C -3.61111E-6 -0.01041 -3.61111E-6 -0.0206 -3.61111E-6 -0.02801 C -3.61111E-6 -0.03518 -3.61111E-6 -0.03703 -3.61111E-6 -0.04398 C -3.61111E-6 -0.05115 -3.61111E-6 -0.06365 -3.61111E-6 -0.07106 C -3.61111E-6 -0.07824 -3.61111E-6 -0.08217 -3.61111E-6 -0.08703 C 0.00018 -0.09236 0.00018 -0.09652 0.00105 -0.10208 C 0.00191 -0.10764 0.00382 -0.11481 0.00539 -0.1199 C 0.00712 -0.12523 0.00868 -0.12893 0.01077 -0.1331 C 0.01302 -0.13773 0.01528 -0.14189 0.01841 -0.14583 C 0.02136 -0.14977 0.025 -0.1537 0.02865 -0.15671 C 0.03212 -0.15972 0.03594 -0.16227 0.03976 -0.16412 C 0.04375 -0.1662 0.04809 -0.16782 0.05226 -0.16898 C 0.05643 -0.1699 0.06059 -0.17037 0.06476 -0.17037 C 0.06893 -0.17037 0.07327 -0.1699 0.07726 -0.16898 C 0.08143 -0.16782 0.08542 -0.16597 0.08924 -0.16365 C 0.09323 -0.16157 0.09723 -0.15902 0.10087 -0.15555 C 0.10469 -0.15231 0.10816 -0.14861 0.11129 -0.14467 C 0.11424 -0.14074 0.11702 -0.13611 0.11927 -0.13148 C 0.12153 -0.12685 0.12379 -0.12245 0.125 -0.11713 C 0.12622 -0.1118 0.12639 -0.10486 0.12674 -0.10023 C 0.12726 -0.09606 0.12743 -0.09352 0.12778 -0.09051 " pathEditMode="relative" rAng="0" ptsTypes="aaaaaaaaaaaaaaaaaaaaA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674688" y="1970088"/>
            <a:ext cx="7781925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PRACTICE: Dobson is watching a 16-pound bowling ball being swung around at 50 m/s by Arnold. If the string is cut at the instant the ball is next to the ice cream, what will the ball do?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(a) It will follow path A and strike Dobson's ice cream.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(b) It will fly outward along curve path B.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(c) It will fly tangent to the original circular path along C.</a:t>
            </a:r>
            <a:endParaRPr lang="en-US">
              <a:cs typeface="Courier New" pitchFamily="49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pic>
        <p:nvPicPr>
          <p:cNvPr id="30724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925" y="5705475"/>
            <a:ext cx="2571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Oval 3"/>
          <p:cNvSpPr>
            <a:spLocks noChangeArrowheads="1"/>
          </p:cNvSpPr>
          <p:nvPr/>
        </p:nvSpPr>
        <p:spPr bwMode="auto">
          <a:xfrm>
            <a:off x="227013" y="5108575"/>
            <a:ext cx="6196012" cy="962025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26982" name="Picture 6" descr="j023289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850063" y="4867275"/>
            <a:ext cx="9112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24613" y="5602288"/>
            <a:ext cx="2428875" cy="1204912"/>
            <a:chOff x="3751" y="2908"/>
            <a:chExt cx="1530" cy="759"/>
          </a:xfrm>
        </p:grpSpPr>
        <p:sp>
          <p:nvSpPr>
            <p:cNvPr id="30738" name="Freeform 8"/>
            <p:cNvSpPr>
              <a:spLocks/>
            </p:cNvSpPr>
            <p:nvPr/>
          </p:nvSpPr>
          <p:spPr bwMode="auto">
            <a:xfrm>
              <a:off x="3751" y="2908"/>
              <a:ext cx="1363" cy="759"/>
            </a:xfrm>
            <a:custGeom>
              <a:avLst/>
              <a:gdLst>
                <a:gd name="T0" fmla="*/ 0 w 1363"/>
                <a:gd name="T1" fmla="*/ 0 h 759"/>
                <a:gd name="T2" fmla="*/ 576 w 1363"/>
                <a:gd name="T3" fmla="*/ 84 h 759"/>
                <a:gd name="T4" fmla="*/ 1033 w 1363"/>
                <a:gd name="T5" fmla="*/ 415 h 759"/>
                <a:gd name="T6" fmla="*/ 1363 w 1363"/>
                <a:gd name="T7" fmla="*/ 759 h 7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3"/>
                <a:gd name="T13" fmla="*/ 0 h 759"/>
                <a:gd name="T14" fmla="*/ 1363 w 1363"/>
                <a:gd name="T15" fmla="*/ 759 h 7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3" h="759">
                  <a:moveTo>
                    <a:pt x="0" y="0"/>
                  </a:moveTo>
                  <a:cubicBezTo>
                    <a:pt x="202" y="7"/>
                    <a:pt x="404" y="15"/>
                    <a:pt x="576" y="84"/>
                  </a:cubicBezTo>
                  <a:cubicBezTo>
                    <a:pt x="748" y="153"/>
                    <a:pt x="902" y="302"/>
                    <a:pt x="1033" y="415"/>
                  </a:cubicBezTo>
                  <a:cubicBezTo>
                    <a:pt x="1164" y="528"/>
                    <a:pt x="1263" y="643"/>
                    <a:pt x="1363" y="75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5069" y="342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435725" y="5122863"/>
            <a:ext cx="1811338" cy="469900"/>
            <a:chOff x="3758" y="3155"/>
            <a:chExt cx="1141" cy="296"/>
          </a:xfrm>
        </p:grpSpPr>
        <p:sp>
          <p:nvSpPr>
            <p:cNvPr id="30736" name="Line 11"/>
            <p:cNvSpPr>
              <a:spLocks noChangeShapeType="1"/>
            </p:cNvSpPr>
            <p:nvPr/>
          </p:nvSpPr>
          <p:spPr bwMode="auto">
            <a:xfrm flipV="1">
              <a:off x="3758" y="3296"/>
              <a:ext cx="929" cy="1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2"/>
            <p:cNvSpPr txBox="1">
              <a:spLocks noChangeArrowheads="1"/>
            </p:cNvSpPr>
            <p:nvPr/>
          </p:nvSpPr>
          <p:spPr bwMode="auto">
            <a:xfrm>
              <a:off x="4687" y="315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A</a:t>
              </a:r>
            </a:p>
          </p:txBody>
        </p:sp>
      </p:grpSp>
      <p:pic>
        <p:nvPicPr>
          <p:cNvPr id="126989" name="Picture 13" descr="MC900437067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8788" y="4754563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05563" y="5611813"/>
            <a:ext cx="449262" cy="966787"/>
            <a:chOff x="3778" y="3462"/>
            <a:chExt cx="283" cy="609"/>
          </a:xfrm>
        </p:grpSpPr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>
              <a:off x="3795" y="3462"/>
              <a:ext cx="266" cy="6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Text Box 16"/>
            <p:cNvSpPr txBox="1">
              <a:spLocks noChangeArrowheads="1"/>
            </p:cNvSpPr>
            <p:nvPr/>
          </p:nvSpPr>
          <p:spPr bwMode="auto">
            <a:xfrm>
              <a:off x="3778" y="378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26993" name="Oval 17"/>
          <p:cNvSpPr>
            <a:spLocks noChangeArrowheads="1"/>
          </p:cNvSpPr>
          <p:nvPr/>
        </p:nvSpPr>
        <p:spPr bwMode="auto">
          <a:xfrm>
            <a:off x="723900" y="4425950"/>
            <a:ext cx="444500" cy="4445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33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9513" y="4748213"/>
            <a:ext cx="257175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0.18698 -2.22222E-6 0.33907 0.03148 0.33907 0.07014 C 0.33907 0.1088 0.18698 0.14051 -2.5E-6 0.14051 C -0.1868 0.14051 -0.33854 0.1088 -0.33854 0.07014 C -0.33854 0.03148 -0.1868 -2.22222E-6 -2.5E-6 -2.22222E-6 Z " pathEditMode="relative" rAng="0" ptsTypes="fffff">
                                      <p:cBhvr>
                                        <p:cTn id="29" dur="5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l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rminator2-HastaLaVista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erminator-IllBe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997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Applications and skills: </a:t>
            </a:r>
            <a:endParaRPr lang="en-US" altLang="en-US">
              <a:solidFill>
                <a:schemeClr val="accent2"/>
              </a:solidFill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Identifying the forces providing the centripetal forces such as tension, friction, gravitational, electrical, or magnetic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Solving problems involving centripetal force, centripetal acceleration, period, frequency, angular displacement, linear speed and angular velocity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  <a:ea typeface="Calibri" pitchFamily="34" charset="0"/>
                <a:cs typeface="Arial" charset="0"/>
              </a:rPr>
              <a:t>• Qualitatively and quantitatively describing examples of circular motion including cases of vertical and horizontal circular motion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407957297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ie Nordseite vom Weg zum Basislager aus gesehen">
            <a:hlinkClick r:id="rId5" tooltip="Die Nordseite vom Weg zum Basislager aus geseh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ChangeArrowheads="1"/>
              </p:cNvSpPr>
              <p:nvPr/>
            </p:nvSpPr>
            <p:spPr bwMode="auto">
              <a:xfrm>
                <a:off x="674688" y="1970088"/>
                <a:ext cx="7781925" cy="48879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Suppose a 0.500-kg baseball is placed in a circular orbit around the earth at slightly higher that the tallest point, Mount Everest (8850 m). Given that the earth has a radius of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baseline="-25000" dirty="0">
                    <a:sym typeface="Symbol" pitchFamily="18" charset="2"/>
                  </a:rPr>
                  <a:t>E</a:t>
                </a:r>
                <a:r>
                  <a:rPr lang="en-US" dirty="0">
                    <a:sym typeface="Symbol" pitchFamily="18" charset="2"/>
                  </a:rPr>
                  <a:t> = 6400000 m, find the speed of the ball.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  The ball is traveling in a circle                       of radius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=6408850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m.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:r>
                  <a:rPr lang="en-US" i="1" dirty="0">
                    <a:sym typeface="Symbol" pitchFamily="18" charset="2"/>
                  </a:rPr>
                  <a:t>F</a:t>
                </a:r>
                <a:r>
                  <a:rPr lang="en-US" baseline="-25000" dirty="0">
                    <a:sym typeface="Symbol" pitchFamily="18" charset="2"/>
                  </a:rPr>
                  <a:t>c</a:t>
                </a:r>
                <a:r>
                  <a:rPr lang="en-US" dirty="0">
                    <a:sym typeface="Symbol" pitchFamily="18" charset="2"/>
                  </a:rPr>
                  <a:t> is caused by the weight of the ball so                          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𝑚𝑔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=(0.5)(10)=5 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N.</a:t>
                </a:r>
                <a:endParaRPr lang="en-US" i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Since 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have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5=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0.5</m:t>
                            </m:r>
                          </m:e>
                        </m:d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6408850</m:t>
                        </m:r>
                      </m:den>
                    </m:f>
                    <m:r>
                      <a:rPr lang="en-US" b="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⟹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=8000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m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s</a:t>
                </a:r>
                <a:r>
                  <a:rPr lang="en-US" baseline="30000" dirty="0">
                    <a:sym typeface="Symbol" pitchFamily="18" charset="2"/>
                  </a:rPr>
                  <a:t>-1</a:t>
                </a:r>
                <a:r>
                  <a:rPr lang="en-US" dirty="0">
                    <a:sym typeface="Symbol" pitchFamily="18" charset="2"/>
                  </a:rPr>
                  <a:t>!</a:t>
                </a:r>
                <a:endParaRPr lang="en-US" i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721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70088"/>
                <a:ext cx="7781925" cy="4887912"/>
              </a:xfrm>
              <a:prstGeom prst="rect">
                <a:avLst/>
              </a:prstGeom>
              <a:blipFill>
                <a:blip r:embed="rId7"/>
                <a:stretch>
                  <a:fillRect l="-1254" t="-873" r="-3370" b="-13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270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37222" name="Picture 6" descr="Earth view-whit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4279900"/>
            <a:ext cx="21177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854450"/>
            <a:ext cx="354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8550" y="179388"/>
            <a:ext cx="84138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7778 -4.44444E-6 0.14149 0.08334 0.14149 0.18588 C 0.14149 0.2882 0.07778 0.37176 1.38889E-6 0.37176 C -0.07795 0.37176 -0.14115 0.2882 -0.14115 0.18588 C -0.14115 0.08334 -0.07795 -4.44444E-6 1.38889E-6 -4.44444E-6 Z " pathEditMode="relative" rAng="0" ptsTypes="fffff">
                                      <p:cBhvr>
                                        <p:cTn id="45" dur="3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e Nordseite vom Weg zum Basislager aus gesehen">
            <a:hlinkClick r:id="rId5" tooltip="Die Nordseite vom Weg zum Basislager aus gesehe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ChangeArrowheads="1"/>
              </p:cNvSpPr>
              <p:nvPr/>
            </p:nvSpPr>
            <p:spPr bwMode="auto">
              <a:xfrm>
                <a:off x="674688" y="1957388"/>
                <a:ext cx="7781925" cy="49006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Suppose a 0.500-kg baseball is placed in a circular orbit around the earth at slightly higher that the tallest point, Mount Everest (8850 m). How long will it take the ball to return to Everest?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 We want to find the period </a:t>
                </a:r>
                <a:r>
                  <a:rPr lang="en-US" i="1" dirty="0">
                    <a:sym typeface="Symbol" pitchFamily="18" charset="2"/>
                  </a:rPr>
                  <a:t>T</a:t>
                </a:r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We know that </a:t>
                </a:r>
                <a:r>
                  <a:rPr lang="en-US" i="1" dirty="0">
                    <a:sym typeface="Symbol" pitchFamily="18" charset="2"/>
                  </a:rPr>
                  <a:t>v</a:t>
                </a:r>
                <a:r>
                  <a:rPr lang="en-US" dirty="0">
                    <a:sym typeface="Symbol" pitchFamily="18" charset="2"/>
                  </a:rPr>
                  <a:t> = 8000 m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s</a:t>
                </a:r>
                <a:r>
                  <a:rPr lang="en-US" baseline="30000" dirty="0">
                    <a:sym typeface="Symbol" pitchFamily="18" charset="2"/>
                  </a:rPr>
                  <a:t>-1</a:t>
                </a:r>
                <a:r>
                  <a:rPr lang="en-US" dirty="0">
                    <a:sym typeface="Symbol" pitchFamily="18" charset="2"/>
                  </a:rPr>
                  <a:t>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We also know that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i="1" dirty="0"/>
                  <a:t> </a:t>
                </a:r>
                <a:r>
                  <a:rPr lang="en-US" dirty="0"/>
                  <a:t>=</a:t>
                </a:r>
                <a:r>
                  <a:rPr lang="en-US" dirty="0">
                    <a:sym typeface="Symbol" pitchFamily="18" charset="2"/>
                  </a:rPr>
                  <a:t> 6408850 m.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we have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𝑣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6408850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8000</m:t>
                        </m:r>
                      </m:den>
                    </m:f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5030 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3600 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= 1.40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h.</a:t>
                </a:r>
                <a:endParaRPr lang="en-US" i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926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57388"/>
                <a:ext cx="7781925" cy="4900612"/>
              </a:xfrm>
              <a:prstGeom prst="rect">
                <a:avLst/>
              </a:prstGeom>
              <a:blipFill>
                <a:blip r:embed="rId7"/>
                <a:stretch>
                  <a:fillRect l="-1254" t="-871" r="-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38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39270" name="Picture 6" descr="Earth view-whit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5" y="4279900"/>
            <a:ext cx="21177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100" y="3854450"/>
            <a:ext cx="354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8550" y="179388"/>
            <a:ext cx="84138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7778 -4.44444E-6 0.14149 0.08334 0.14149 0.18588 C 0.14149 0.2882 0.07778 0.37176 1.38889E-6 0.37176 C -0.07795 0.37176 -0.14115 0.2882 -0.14115 0.18588 C -0.14115 0.08334 -0.07795 -4.44444E-6 1.38889E-6 -4.44444E-6 Z " pathEditMode="relative" rAng="0" ptsTypes="fffff">
                                      <p:cBhvr>
                                        <p:cTn id="52" dur="3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Explain how an object can remain in orbit yet always be falling.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Throw the ball at progressively larger speeds.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In all instances the force of gravity will draw                    the ball toward the center of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When the ball is finally thrown at a                                 great enough speed, the curvature of                              the ball’s path will match the curvature                              of the earth’s surface.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ball is effectively falling </a:t>
            </a:r>
            <a:r>
              <a:rPr lang="en-US" u="sng">
                <a:sym typeface="Symbol" pitchFamily="18" charset="2"/>
              </a:rPr>
              <a:t>around</a:t>
            </a:r>
            <a:r>
              <a:rPr lang="en-US">
                <a:sym typeface="Symbol" pitchFamily="18" charset="2"/>
              </a:rPr>
              <a:t>                                  the earth!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41317" name="Picture 5" descr="Earth view-whit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622" b="20631"/>
          <a:stretch>
            <a:fillRect/>
          </a:stretch>
        </p:blipFill>
        <p:spPr bwMode="auto">
          <a:xfrm>
            <a:off x="6191250" y="3389313"/>
            <a:ext cx="29527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2865438"/>
            <a:ext cx="303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8500" y="2854325"/>
            <a:ext cx="30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8975" y="2859088"/>
            <a:ext cx="30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-0.01875 -0.00023 -0.03733 -0.00047 -0.0566 0.00509 C -0.07587 0.01065 -0.09688 0.01875 -0.1158 0.03333 C -0.13472 0.04791 -0.15573 0.07153 -0.16979 0.09282 C -0.18386 0.11412 -0.19271 0.14236 -0.2 0.16134 C -0.20729 0.18032 -0.21024 0.19352 -0.2132 0.20694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0.02118 -0.00301 -0.04236 -0.00579 -0.07101 0.00694 C -0.09965 0.01967 -0.14306 0.04629 -0.1724 0.07708 C -0.20174 0.10787 -0.22986 0.14444 -0.2474 0.1912 C -0.26493 0.23796 -0.27812 0.3037 -0.2776 0.35787 C -0.27708 0.41203 -0.26059 0.48078 -0.24479 0.51574 C -0.22899 0.55069 -0.2059 0.55949 -0.18281 0.56828 " pathEditMode="relative" ptsTypes="aaaaaaA">
                                      <p:cBhvr>
                                        <p:cTn id="45" dur="2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3 C -0.16302 0.00093 -0.28802 0.16343 -0.28802 0.36343 C -0.28802 0.56389 -0.16302 0.72709 0.00087 0.72709 C 0.15539 0.72709 0.29063 0.56389 0.29063 0.36343 C 0.29063 0.16343 0.15539 0.00093 0.00087 0.00093 Z " pathEditMode="relative" rAng="0" ptsTypes="fffff">
                                      <p:cBhvr>
                                        <p:cTn id="60" dur="30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685800" y="2011363"/>
                <a:ext cx="7772400" cy="4846637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 smtClean="0"/>
                  <a:t>PRACTICE: 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Find the angular speed of the minute                  hand of a clock, and the rotation of the earth in                         one day.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SOLUTION: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The minute hand takes 1 hour to go around one time.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    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3600 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0.00175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rad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s</a:t>
                </a:r>
                <a:r>
                  <a:rPr lang="en-US" baseline="30000" dirty="0">
                    <a:sym typeface="Symbol" pitchFamily="18" charset="2"/>
                  </a:rPr>
                  <a:t>-1</a:t>
                </a:r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ts val="800"/>
                  </a:spcBef>
                  <a:buFont typeface="Symbol" pitchFamily="18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The earth takes 24 h for each revolution so that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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𝑇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>
                  <a:buFont typeface="Symbol" pitchFamily="18" charset="2"/>
                  <a:buNone/>
                </a:pPr>
                <a:r>
                  <a:rPr lang="en-US" dirty="0">
                    <a:sym typeface="Symbol" pitchFamily="18" charset="2"/>
                  </a:rPr>
                  <a:t>          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24 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3600 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 0.0000727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rad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s</a:t>
                </a:r>
                <a:r>
                  <a:rPr lang="en-US" baseline="30000" dirty="0">
                    <a:sym typeface="Symbol" pitchFamily="18" charset="2"/>
                  </a:rPr>
                  <a:t>-1</a:t>
                </a:r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ts val="800"/>
                  </a:spcBef>
                  <a:buFont typeface="Symbol" pitchFamily="18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This small angular speed is why we can’t really feel the earth as it spins.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011363"/>
                <a:ext cx="7772400" cy="4846637"/>
              </a:xfrm>
              <a:prstGeom prst="rect">
                <a:avLst/>
              </a:prstGeom>
              <a:blipFill>
                <a:blip r:embed="rId5"/>
                <a:stretch>
                  <a:fillRect l="-1255" t="-881" r="-11451" b="-2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2538" y="2060575"/>
            <a:ext cx="1541462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74688" y="1993900"/>
            <a:ext cx="7781925" cy="4864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Find the apparent weight of                        someone standing on an equatorial scale                               if his weight is 882 N at the north pole.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Recall that  = 0.0000727                                     rad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 </a:t>
            </a:r>
            <a:r>
              <a:rPr lang="en-US" i="1">
                <a:sym typeface="Symbol" pitchFamily="18" charset="2"/>
              </a:rPr>
              <a:t>anywhere</a:t>
            </a:r>
            <a:r>
              <a:rPr lang="en-US">
                <a:sym typeface="Symbol" pitchFamily="18" charset="2"/>
              </a:rPr>
              <a:t> on the earth.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blue arcs represent the lines of                                 latitude.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white line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represents the earth’s radius.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yellow line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represents the radius of the circle a point at a latitude of  follows.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Note that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cos , and that at the equator,  = 0˚ and at the pole,  = 90˚.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2700" y="2330450"/>
            <a:ext cx="245268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090569" y="3032919"/>
            <a:ext cx="100171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96188" y="3516313"/>
            <a:ext cx="1492250" cy="28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V="1">
            <a:off x="7589838" y="2868613"/>
            <a:ext cx="1017587" cy="676275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7032625" y="2238375"/>
            <a:ext cx="1141413" cy="48895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6562725" y="2430463"/>
            <a:ext cx="2044700" cy="87630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6357938" y="2997200"/>
            <a:ext cx="2457450" cy="1025525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62900" y="31369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 flipV="1">
            <a:off x="7594600" y="2889250"/>
            <a:ext cx="1001713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21600" y="28813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0625" y="2419350"/>
            <a:ext cx="112713" cy="69850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384256" y="2231232"/>
            <a:ext cx="4175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58138" y="251301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sym typeface="Symbol" pitchFamily="18" charset="2"/>
              </a:rPr>
              <a:t>r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21600" y="178435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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5188" y="324485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sym typeface="Symbol" pitchFamily="18" charset="2"/>
              </a:rPr>
              <a:t>0˚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27850" y="1906588"/>
            <a:ext cx="70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sym typeface="Symbol" pitchFamily="18" charset="2"/>
              </a:rPr>
              <a:t>90˚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974013" y="2782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1314" name="Rectangle 2"/>
              <p:cNvSpPr>
                <a:spLocks noChangeArrowheads="1"/>
              </p:cNvSpPr>
              <p:nvPr/>
            </p:nvSpPr>
            <p:spPr bwMode="auto">
              <a:xfrm>
                <a:off x="674688" y="1993900"/>
                <a:ext cx="7781925" cy="48641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Find the apparent weight of                        someone standing on an equatorial scale                               if his weight is 882 N at the north pole.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 Recall that  = 0.0000727                                     rad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s</a:t>
                </a:r>
                <a:r>
                  <a:rPr lang="en-US" baseline="30000" dirty="0">
                    <a:sym typeface="Symbol" pitchFamily="18" charset="2"/>
                  </a:rPr>
                  <a:t>-1</a:t>
                </a:r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i="1" dirty="0">
                    <a:sym typeface="Symbol" pitchFamily="18" charset="2"/>
                  </a:rPr>
                  <a:t>anywhere</a:t>
                </a:r>
                <a:r>
                  <a:rPr lang="en-US" dirty="0">
                    <a:sym typeface="Symbol" pitchFamily="18" charset="2"/>
                  </a:rPr>
                  <a:t> on the earth.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Thus, at the equator,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dirty="0">
                    <a:sym typeface="Symbol" pitchFamily="18" charset="2"/>
                  </a:rPr>
                  <a:t> =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dirty="0">
                    <a:sym typeface="Symbol" pitchFamily="18" charset="2"/>
                  </a:rPr>
                  <a:t>, and at the                                     pole, </a:t>
                </a: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dirty="0">
                    <a:sym typeface="Symbol" pitchFamily="18" charset="2"/>
                  </a:rPr>
                  <a:t> = 0. Furthermore, </a:t>
                </a:r>
                <a:r>
                  <a:rPr lang="en-US" i="1" dirty="0">
                    <a:sym typeface="Symbol" pitchFamily="18" charset="2"/>
                  </a:rPr>
                  <a:t>R </a:t>
                </a:r>
                <a:r>
                  <a:rPr lang="en-US" dirty="0">
                    <a:sym typeface="Symbol" pitchFamily="18" charset="2"/>
                  </a:rPr>
                  <a:t>= 6400000 m.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Then, at the equator,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6400000</m:t>
                        </m:r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0.0000727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=0.0338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ms</a:t>
                </a:r>
                <a:r>
                  <a:rPr lang="en-US" baseline="30000" dirty="0">
                    <a:sym typeface="Symbol" pitchFamily="18" charset="2"/>
                  </a:rPr>
                  <a:t>-2</a:t>
                </a:r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Then, at the pole,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i="1" dirty="0"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e>
                    </m:d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0.0000727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0.000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ms</a:t>
                </a:r>
                <a:r>
                  <a:rPr lang="en-US" baseline="30000" dirty="0">
                    <a:sym typeface="Symbol" pitchFamily="18" charset="2"/>
                  </a:rPr>
                  <a:t>-2</a:t>
                </a:r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13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93900"/>
                <a:ext cx="7781925" cy="4864100"/>
              </a:xfrm>
              <a:prstGeom prst="rect">
                <a:avLst/>
              </a:prstGeom>
              <a:blipFill>
                <a:blip r:embed="rId5"/>
                <a:stretch>
                  <a:fillRect l="-1254" t="-877" r="-110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0" name="Picture 2" descr="http://mail.colonial.net/~hkaiter/aa_newest_images/spinear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2330450"/>
            <a:ext cx="2452688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090569" y="3032919"/>
            <a:ext cx="100171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96188" y="3516313"/>
            <a:ext cx="1492250" cy="285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V="1">
            <a:off x="7589838" y="2868613"/>
            <a:ext cx="1017587" cy="676275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flipV="1">
            <a:off x="7032625" y="2238375"/>
            <a:ext cx="1141413" cy="48895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6562725" y="2430463"/>
            <a:ext cx="2044700" cy="876300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flipV="1">
            <a:off x="6357938" y="2997200"/>
            <a:ext cx="2457450" cy="1025525"/>
          </a:xfrm>
          <a:prstGeom prst="arc">
            <a:avLst>
              <a:gd name="adj1" fmla="val 10850545"/>
              <a:gd name="adj2" fmla="val 0"/>
            </a:avLst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6" name="TextBox 27"/>
          <p:cNvSpPr txBox="1">
            <a:spLocks noChangeArrowheads="1"/>
          </p:cNvSpPr>
          <p:nvPr/>
        </p:nvSpPr>
        <p:spPr bwMode="auto">
          <a:xfrm>
            <a:off x="7962900" y="31369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 flipH="1" flipV="1">
            <a:off x="7594600" y="2889250"/>
            <a:ext cx="1001713" cy="0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30"/>
          <p:cNvSpPr txBox="1">
            <a:spLocks noChangeArrowheads="1"/>
          </p:cNvSpPr>
          <p:nvPr/>
        </p:nvSpPr>
        <p:spPr bwMode="auto">
          <a:xfrm>
            <a:off x="7721600" y="2881313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0625" y="2419350"/>
            <a:ext cx="112713" cy="69850"/>
          </a:xfrm>
          <a:prstGeom prst="ellips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384256" y="2231232"/>
            <a:ext cx="417513" cy="6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TextBox 32"/>
          <p:cNvSpPr txBox="1">
            <a:spLocks noChangeArrowheads="1"/>
          </p:cNvSpPr>
          <p:nvPr/>
        </p:nvSpPr>
        <p:spPr bwMode="auto">
          <a:xfrm>
            <a:off x="7958138" y="2513013"/>
            <a:ext cx="287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  <a:sym typeface="Symbol" pitchFamily="18" charset="2"/>
              </a:rPr>
              <a:t>r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36882" name="TextBox 18"/>
          <p:cNvSpPr txBox="1">
            <a:spLocks noChangeArrowheads="1"/>
          </p:cNvSpPr>
          <p:nvPr/>
        </p:nvSpPr>
        <p:spPr bwMode="auto">
          <a:xfrm>
            <a:off x="7721600" y="178435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Symbol" pitchFamily="18" charset="2"/>
              </a:rPr>
              <a:t>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6883" name="TextBox 20"/>
          <p:cNvSpPr txBox="1">
            <a:spLocks noChangeArrowheads="1"/>
          </p:cNvSpPr>
          <p:nvPr/>
        </p:nvSpPr>
        <p:spPr bwMode="auto">
          <a:xfrm>
            <a:off x="7974013" y="2782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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1314" name="Rectangle 2"/>
              <p:cNvSpPr>
                <a:spLocks noChangeArrowheads="1"/>
              </p:cNvSpPr>
              <p:nvPr/>
            </p:nvSpPr>
            <p:spPr bwMode="auto">
              <a:xfrm>
                <a:off x="674688" y="1993900"/>
                <a:ext cx="7781925" cy="48641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Find the apparent weight of                        someone standing on an equatorial scale                               if his weight is 882 N at the north pole.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 Make a free-body                                            diagram at the equator…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Scales read the normal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:</a:t>
                </a:r>
                <a:endParaRPr lang="en-US" b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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𝑭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𝒂</m:t>
                    </m:r>
                  </m:oMath>
                </a14:m>
                <a:endParaRPr lang="en-US" b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b="1" i="1" dirty="0"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𝑚𝑎𝑐</m:t>
                    </m:r>
                  </m:oMath>
                </a14:m>
                <a:endParaRPr lang="en-US" baseline="-25000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𝑊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–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𝑚𝑎𝑐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Then,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=882–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882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9.8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0.0338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= 879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N.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The man has apparently “lost” about 3 N!</a:t>
                </a:r>
                <a:endParaRPr lang="en-US" i="1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     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13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93900"/>
                <a:ext cx="7781925" cy="4864100"/>
              </a:xfrm>
              <a:prstGeom prst="rect">
                <a:avLst/>
              </a:prstGeom>
              <a:blipFill>
                <a:blip r:embed="rId6"/>
                <a:stretch>
                  <a:fillRect l="-1254" t="-877" r="-8621" b="-10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84998" name="Picture 6" descr="https://encrypted-tbn0.gstatic.com/images?q=tbn:ANd9GcQu6fMLEr1OoZLnhTqb4aXpKuNlM4fD6oVArqEAMdjW7_xgxkpzD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0588" y="2147888"/>
            <a:ext cx="1684337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570538" y="3063875"/>
            <a:ext cx="900112" cy="461963"/>
            <a:chOff x="5739624" y="3064412"/>
            <a:chExt cx="900331" cy="461665"/>
          </a:xfrm>
        </p:grpSpPr>
        <p:cxnSp>
          <p:nvCxnSpPr>
            <p:cNvPr id="25" name="Straight Arrow Connector 24"/>
            <p:cNvCxnSpPr/>
            <p:nvPr/>
          </p:nvCxnSpPr>
          <p:spPr>
            <a:xfrm rot="10800000">
              <a:off x="5739624" y="3475310"/>
              <a:ext cx="900331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3" name="TextBox 40"/>
            <p:cNvSpPr txBox="1">
              <a:spLocks noChangeArrowheads="1"/>
            </p:cNvSpPr>
            <p:nvPr/>
          </p:nvSpPr>
          <p:spPr bwMode="auto">
            <a:xfrm>
              <a:off x="6060831" y="3064412"/>
              <a:ext cx="4748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W</a:t>
              </a:r>
              <a:endParaRPr lang="en-US" b="1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456375" y="3002592"/>
            <a:ext cx="658813" cy="472448"/>
            <a:chOff x="6625883" y="3002408"/>
            <a:chExt cx="658841" cy="472144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6625883" y="3458687"/>
              <a:ext cx="658841" cy="1586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901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6635223" y="3002408"/>
                  <a:ext cx="649501" cy="46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901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5223" y="3002408"/>
                  <a:ext cx="649501" cy="46136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722938" y="3735388"/>
            <a:ext cx="606425" cy="461962"/>
            <a:chOff x="5892025" y="3734969"/>
            <a:chExt cx="605980" cy="461665"/>
          </a:xfrm>
        </p:grpSpPr>
        <p:cxnSp>
          <p:nvCxnSpPr>
            <p:cNvPr id="37" name="Straight Arrow Connector 36"/>
            <p:cNvCxnSpPr/>
            <p:nvPr/>
          </p:nvCxnSpPr>
          <p:spPr>
            <a:xfrm rot="10800000">
              <a:off x="5892025" y="3795255"/>
              <a:ext cx="536181" cy="158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9" name="TextBox 42"/>
            <p:cNvSpPr txBox="1">
              <a:spLocks noChangeArrowheads="1"/>
            </p:cNvSpPr>
            <p:nvPr/>
          </p:nvSpPr>
          <p:spPr bwMode="auto">
            <a:xfrm>
              <a:off x="6028005" y="3734969"/>
              <a:ext cx="47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808080"/>
                  </a:solidFill>
                  <a:sym typeface="Symbol" pitchFamily="18" charset="2"/>
                </a:rPr>
                <a:t>a</a:t>
              </a:r>
              <a:r>
                <a:rPr lang="en-US" b="1" baseline="-25000">
                  <a:solidFill>
                    <a:srgbClr val="808080"/>
                  </a:solidFill>
                  <a:sym typeface="Symbol" pitchFamily="18" charset="2"/>
                </a:rPr>
                <a:t>c</a:t>
              </a:r>
              <a:endParaRPr lang="en-US" b="1">
                <a:solidFill>
                  <a:srgbClr val="808080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386513" y="3376613"/>
            <a:ext cx="196850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uiExpand="1" build="p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027238"/>
            <a:ext cx="7734300" cy="3057525"/>
          </a:xfrm>
          <a:prstGeom prst="rect">
            <a:avLst/>
          </a:prstGeom>
          <a:noFill/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5251450"/>
            <a:ext cx="7724775" cy="15779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942551" y="6037855"/>
                <a:ext cx="7600950" cy="799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solidFill>
                      <a:schemeClr val="hlink"/>
                    </a:solidFill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𝐹𝐶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800" dirty="0">
                    <a:solidFill>
                      <a:schemeClr val="hlink"/>
                    </a:solidFill>
                  </a:rPr>
                  <a:t>implies that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chemeClr val="hlink"/>
                    </a:solidFill>
                  </a:rPr>
                  <a:t> increases, so does the centripetal force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>
                    <a:solidFill>
                      <a:schemeClr val="hlink"/>
                    </a:solidFill>
                  </a:rPr>
                  <a:t> needed to move it in a </a:t>
                </a:r>
                <a:r>
                  <a:rPr lang="en-US" sz="1800" dirty="0" smtClean="0">
                    <a:solidFill>
                      <a:schemeClr val="hlink"/>
                    </a:solidFill>
                  </a:rPr>
                  <a:t>circle. </a:t>
                </a:r>
                <a:r>
                  <a:rPr lang="en-US" sz="1800" dirty="0">
                    <a:solidFill>
                      <a:schemeClr val="hlink"/>
                    </a:solidFill>
                  </a:rPr>
                  <a:t>Thus, </a:t>
                </a:r>
                <a:r>
                  <a:rPr lang="en-US" sz="1800" i="1" dirty="0">
                    <a:solidFill>
                      <a:schemeClr val="hlink"/>
                    </a:solidFill>
                  </a:rPr>
                  <a:t>x</a:t>
                </a:r>
                <a:r>
                  <a:rPr lang="en-US" sz="1800" dirty="0">
                    <a:solidFill>
                      <a:schemeClr val="hlink"/>
                    </a:solidFill>
                  </a:rPr>
                  <a:t> increases</a:t>
                </a:r>
                <a:r>
                  <a:rPr lang="en-US" sz="1800" dirty="0" smtClean="0">
                    <a:solidFill>
                      <a:schemeClr val="hlink"/>
                    </a:solidFill>
                  </a:rPr>
                  <a:t>.</a:t>
                </a:r>
                <a:endParaRPr lang="en-US" sz="18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880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551" y="6037855"/>
                <a:ext cx="7600950" cy="799706"/>
              </a:xfrm>
              <a:prstGeom prst="rect">
                <a:avLst/>
              </a:prstGeom>
              <a:blipFill>
                <a:blip r:embed="rId8"/>
                <a:stretch>
                  <a:fillRect l="-883" r="-642" b="-106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75" name="Text Box 11"/>
              <p:cNvSpPr txBox="1">
                <a:spLocks noChangeArrowheads="1"/>
              </p:cNvSpPr>
              <p:nvPr/>
            </p:nvSpPr>
            <p:spPr bwMode="auto">
              <a:xfrm>
                <a:off x="3476625" y="5567363"/>
                <a:ext cx="377666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FF3300"/>
                    </a:solidFill>
                    <a:sym typeface="Symbol" pitchFamily="18" charset="2"/>
                  </a:rPr>
                  <a:t></a:t>
                </a:r>
                <a:r>
                  <a:rPr lang="en-US" sz="2000" dirty="0">
                    <a:solidFill>
                      <a:srgbClr val="FF3300"/>
                    </a:solidFill>
                  </a:rPr>
                  <a:t>Use</a:t>
                </a:r>
                <a:r>
                  <a:rPr lang="en-US" sz="2000" i="1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000" i="1" dirty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 </m:t>
                    </m:r>
                  </m:oMath>
                </a14:m>
                <a:r>
                  <a:rPr lang="en-US" sz="2000" dirty="0">
                    <a:solidFill>
                      <a:srgbClr val="FF3300"/>
                    </a:solidFill>
                    <a:sym typeface="Symbol" pitchFamily="18" charset="2"/>
                  </a:rPr>
                  <a:t>(</a:t>
                </a:r>
                <a:r>
                  <a:rPr lang="en-US" sz="2000" i="1" dirty="0">
                    <a:solidFill>
                      <a:srgbClr val="FF3300"/>
                    </a:solidFill>
                    <a:sym typeface="Symbol" pitchFamily="18" charset="2"/>
                  </a:rPr>
                  <a:t>k</a:t>
                </a:r>
                <a:r>
                  <a:rPr lang="en-US" sz="2000" dirty="0">
                    <a:solidFill>
                      <a:srgbClr val="FF3300"/>
                    </a:solidFill>
                    <a:sym typeface="Symbol" pitchFamily="18" charset="2"/>
                  </a:rPr>
                  <a:t> = CONST).</a:t>
                </a:r>
              </a:p>
            </p:txBody>
          </p:sp>
        </mc:Choice>
        <mc:Fallback xmlns="">
          <p:sp>
            <p:nvSpPr>
              <p:cNvPr id="8807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6625" y="5567363"/>
                <a:ext cx="3776663" cy="396875"/>
              </a:xfrm>
              <a:prstGeom prst="rect">
                <a:avLst/>
              </a:prstGeom>
              <a:blipFill>
                <a:blip r:embed="rId9"/>
                <a:stretch>
                  <a:fillRect l="-1613" t="-7692" b="-2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2027238"/>
            <a:ext cx="7734300" cy="3057525"/>
          </a:xfrm>
          <a:prstGeom prst="rect">
            <a:avLst/>
          </a:prstGeom>
          <a:noFill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5118378"/>
            <a:ext cx="7754937" cy="159861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120" name="Text Box 8"/>
              <p:cNvSpPr txBox="1">
                <a:spLocks noChangeArrowheads="1"/>
              </p:cNvSpPr>
              <p:nvPr/>
            </p:nvSpPr>
            <p:spPr bwMode="auto">
              <a:xfrm>
                <a:off x="1384300" y="5491580"/>
                <a:ext cx="7229475" cy="485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solidFill>
                      <a:schemeClr val="hlink"/>
                    </a:solidFill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800" b="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0.010</m:t>
                        </m:r>
                      </m:den>
                    </m:f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= 1800 </m:t>
                    </m:r>
                  </m:oMath>
                </a14:m>
                <a:r>
                  <a:rPr lang="en-US" sz="1800" dirty="0">
                    <a:solidFill>
                      <a:schemeClr val="hlink"/>
                    </a:solidFill>
                  </a:rPr>
                  <a:t>Nm</a:t>
                </a:r>
                <a:r>
                  <a:rPr lang="en-US" sz="1800" baseline="30000" dirty="0">
                    <a:solidFill>
                      <a:schemeClr val="hlink"/>
                    </a:solidFill>
                  </a:rPr>
                  <a:t>-1</a:t>
                </a:r>
                <a:r>
                  <a:rPr lang="en-US" sz="1800" dirty="0">
                    <a:solidFill>
                      <a:schemeClr val="hlink"/>
                    </a:solidFill>
                  </a:rPr>
                  <a:t>.</a:t>
                </a:r>
                <a:endParaRPr lang="en-US" sz="20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9012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300" y="5491580"/>
                <a:ext cx="7229475" cy="485902"/>
              </a:xfrm>
              <a:prstGeom prst="rect">
                <a:avLst/>
              </a:prstGeom>
              <a:blipFill>
                <a:blip r:embed="rId8"/>
                <a:stretch>
                  <a:fillRect l="-843" t="-2500" b="-87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21" name="Text Box 9"/>
              <p:cNvSpPr txBox="1">
                <a:spLocks noChangeArrowheads="1"/>
              </p:cNvSpPr>
              <p:nvPr/>
            </p:nvSpPr>
            <p:spPr bwMode="auto">
              <a:xfrm>
                <a:off x="1384300" y="6148799"/>
                <a:ext cx="72294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chemeClr val="hlink"/>
                    </a:solidFill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sz="180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=1800(0.265–0.250)=27 </m:t>
                    </m:r>
                  </m:oMath>
                </a14:m>
                <a:r>
                  <a:rPr lang="en-US" sz="1800" dirty="0">
                    <a:solidFill>
                      <a:schemeClr val="hlink"/>
                    </a:solidFill>
                  </a:rPr>
                  <a:t>N.</a:t>
                </a:r>
              </a:p>
            </p:txBody>
          </p:sp>
        </mc:Choice>
        <mc:Fallback xmlns="">
          <p:sp>
            <p:nvSpPr>
              <p:cNvPr id="901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300" y="6148799"/>
                <a:ext cx="7229475" cy="396875"/>
              </a:xfrm>
              <a:prstGeom prst="rect">
                <a:avLst/>
              </a:prstGeom>
              <a:blipFill>
                <a:blip r:embed="rId9"/>
                <a:stretch>
                  <a:fillRect l="-843" t="-9231" b="-2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22" name="Text Box 10"/>
              <p:cNvSpPr txBox="1">
                <a:spLocks noChangeArrowheads="1"/>
              </p:cNvSpPr>
              <p:nvPr/>
            </p:nvSpPr>
            <p:spPr bwMode="auto">
              <a:xfrm>
                <a:off x="6035675" y="5052610"/>
                <a:ext cx="2578100" cy="149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hlink"/>
                    </a:solidFill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sz="1800" i="1" baseline="-25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18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i="1" dirty="0" smtClean="0">
                  <a:solidFill>
                    <a:schemeClr val="hlin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i="1" baseline="-25000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160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6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0.265</m:t>
                          </m:r>
                          <m:d>
                            <m:dPr>
                              <m:ctrlPr>
                                <a:rPr lang="en-US" sz="1600" i="1" dirty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d>
                        </m:num>
                        <m:den>
                          <m:r>
                            <a:rPr lang="en-US" sz="160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0.075</m:t>
                          </m:r>
                        </m:den>
                      </m:f>
                    </m:oMath>
                  </m:oMathPara>
                </a14:m>
                <a:endParaRPr lang="en-US" sz="1600" i="1" dirty="0" smtClean="0">
                  <a:solidFill>
                    <a:schemeClr val="hlin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16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95.4</m:t>
                      </m:r>
                    </m:oMath>
                  </m:oMathPara>
                </a14:m>
                <a:endParaRPr lang="en-US" sz="1600" i="1" dirty="0" smtClean="0">
                  <a:solidFill>
                    <a:schemeClr val="hlin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 baseline="30000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 9.8 </m:t>
                    </m:r>
                  </m:oMath>
                </a14:m>
                <a:r>
                  <a:rPr lang="en-US" sz="1600" dirty="0" smtClean="0">
                    <a:solidFill>
                      <a:schemeClr val="hlink"/>
                    </a:solidFill>
                  </a:rPr>
                  <a:t>ms</a:t>
                </a:r>
                <a:r>
                  <a:rPr lang="en-US" sz="1600" baseline="30000" dirty="0" smtClean="0">
                    <a:solidFill>
                      <a:schemeClr val="hlink"/>
                    </a:solidFill>
                  </a:rPr>
                  <a:t>-1</a:t>
                </a:r>
                <a:endParaRPr lang="en-US" sz="1600" i="1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9012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675" y="5052610"/>
                <a:ext cx="2578100" cy="1493037"/>
              </a:xfrm>
              <a:prstGeom prst="rect">
                <a:avLst/>
              </a:prstGeom>
              <a:blipFill>
                <a:blip r:embed="rId10"/>
                <a:stretch>
                  <a:fillRect l="-2364" b="-44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/>
      <p:bldP spid="9012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24063"/>
            <a:ext cx="7785100" cy="3941762"/>
          </a:xfrm>
          <a:prstGeom prst="rect">
            <a:avLst/>
          </a:prstGeom>
          <a:noFill/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4822825"/>
            <a:ext cx="5113338" cy="2038350"/>
          </a:xfrm>
          <a:prstGeom prst="rect">
            <a:avLst/>
          </a:prstGeom>
          <a:noFill/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643438" y="874713"/>
            <a:ext cx="377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 dirty="0">
                <a:solidFill>
                  <a:srgbClr val="FF3300"/>
                </a:solidFill>
              </a:rPr>
              <a:t>Use</a:t>
            </a:r>
            <a:r>
              <a:rPr lang="en-US" sz="2000" i="1" dirty="0">
                <a:solidFill>
                  <a:srgbClr val="FF3300"/>
                </a:solidFill>
              </a:rPr>
              <a:t> v</a:t>
            </a:r>
            <a:r>
              <a:rPr lang="en-US" sz="2000" dirty="0">
                <a:solidFill>
                  <a:srgbClr val="FF3300"/>
                </a:solidFill>
              </a:rPr>
              <a:t> = </a:t>
            </a:r>
            <a:r>
              <a:rPr lang="en-US" sz="2000" i="1" dirty="0" smtClean="0">
                <a:solidFill>
                  <a:srgbClr val="FF3300"/>
                </a:solidFill>
              </a:rPr>
              <a:t>r</a:t>
            </a:r>
            <a:r>
              <a:rPr lang="en-US" sz="2000" dirty="0" smtClean="0">
                <a:solidFill>
                  <a:srgbClr val="FF3300"/>
                </a:solidFill>
                <a:sym typeface="Symbol" pitchFamily="18" charset="2"/>
              </a:rPr>
              <a:t>   </a:t>
            </a:r>
            <a:r>
              <a:rPr lang="en-US" sz="2000" dirty="0">
                <a:solidFill>
                  <a:srgbClr val="FF3300"/>
                </a:solidFill>
                <a:sym typeface="Symbol" pitchFamily="18" charset="2"/>
              </a:rPr>
              <a:t>( = CONST).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638675" y="1187450"/>
            <a:ext cx="3776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Use</a:t>
            </a:r>
            <a:r>
              <a:rPr lang="en-US" sz="2000" i="1">
                <a:solidFill>
                  <a:srgbClr val="FF3300"/>
                </a:solidFill>
              </a:rPr>
              <a:t> a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 smtClean="0">
                <a:solidFill>
                  <a:srgbClr val="FF3300"/>
                </a:solidFill>
              </a:rPr>
              <a:t>r</a:t>
            </a:r>
            <a:r>
              <a:rPr lang="en-US" sz="2000" smtClean="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baseline="30000" smtClean="0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en-US" sz="2000" smtClean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( = CONST).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559425" y="5546725"/>
            <a:ext cx="1490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rgbClr val="FF3300"/>
                </a:solidFill>
              </a:rPr>
              <a:t>At </a:t>
            </a:r>
            <a:r>
              <a:rPr lang="en-US" sz="2000" i="1">
                <a:solidFill>
                  <a:srgbClr val="FF3300"/>
                </a:solidFill>
              </a:rPr>
              <a:t>P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 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v</a:t>
            </a:r>
            <a:r>
              <a:rPr lang="en-US" sz="2000">
                <a:solidFill>
                  <a:srgbClr val="FF3300"/>
                </a:solidFill>
              </a:rPr>
              <a:t> = </a:t>
            </a:r>
            <a:r>
              <a:rPr lang="en-US" sz="2000" i="1">
                <a:solidFill>
                  <a:srgbClr val="FF3300"/>
                </a:solidFill>
              </a:rPr>
              <a:t>R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i="1">
                <a:solidFill>
                  <a:srgbClr val="FF3300"/>
                </a:solidFill>
              </a:rPr>
              <a:t> </a:t>
            </a:r>
          </a:p>
          <a:p>
            <a:pPr algn="r"/>
            <a:r>
              <a:rPr lang="en-US" sz="2000" i="1">
                <a:solidFill>
                  <a:srgbClr val="FF3300"/>
                </a:solidFill>
              </a:rPr>
              <a:t>a </a:t>
            </a:r>
            <a:r>
              <a:rPr lang="en-US" sz="2000">
                <a:solidFill>
                  <a:srgbClr val="FF3300"/>
                </a:solidFill>
              </a:rPr>
              <a:t>= </a:t>
            </a:r>
            <a:r>
              <a:rPr lang="en-US" sz="2000" i="1">
                <a:solidFill>
                  <a:srgbClr val="FF3300"/>
                </a:solidFill>
              </a:rPr>
              <a:t>R </a:t>
            </a:r>
            <a:r>
              <a:rPr lang="en-US" sz="2000">
                <a:solidFill>
                  <a:srgbClr val="FF3300"/>
                </a:solidFill>
                <a:sym typeface="Symbol" pitchFamily="18" charset="2"/>
              </a:rPr>
              <a:t></a:t>
            </a:r>
            <a:r>
              <a:rPr lang="en-US" sz="2000" baseline="30000">
                <a:solidFill>
                  <a:srgbClr val="FF3300"/>
                </a:solidFill>
                <a:sym typeface="Symbol" pitchFamily="18" charset="2"/>
              </a:rPr>
              <a:t> 2</a:t>
            </a:r>
            <a:endParaRPr lang="en-US" sz="2000" baseline="30000">
              <a:solidFill>
                <a:srgbClr val="FF3300"/>
              </a:solidFill>
            </a:endParaRP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7194550" y="5546725"/>
            <a:ext cx="2127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   </a:t>
            </a:r>
            <a:r>
              <a:rPr lang="en-US" sz="2000">
                <a:solidFill>
                  <a:schemeClr val="hlink"/>
                </a:solidFill>
              </a:rPr>
              <a:t>At</a:t>
            </a:r>
            <a:r>
              <a:rPr lang="en-US" sz="2000" i="1">
                <a:solidFill>
                  <a:schemeClr val="hlink"/>
                </a:solidFill>
              </a:rPr>
              <a:t> Q</a:t>
            </a:r>
          </a:p>
          <a:p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</a:rPr>
              <a:t> 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</a:p>
          <a:p>
            <a:r>
              <a:rPr lang="en-US" sz="2000" i="1">
                <a:solidFill>
                  <a:schemeClr val="hlink"/>
                </a:solidFill>
              </a:rPr>
              <a:t>v </a:t>
            </a:r>
            <a:r>
              <a:rPr lang="en-US" sz="2000">
                <a:solidFill>
                  <a:schemeClr val="hlink"/>
                </a:solidFill>
              </a:rPr>
              <a:t>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 = 2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v</a:t>
            </a:r>
            <a:endParaRPr lang="en-US" sz="2000" i="1">
              <a:solidFill>
                <a:schemeClr val="hlink"/>
              </a:solidFill>
            </a:endParaRPr>
          </a:p>
          <a:p>
            <a:r>
              <a:rPr lang="en-US" sz="2000" i="1">
                <a:solidFill>
                  <a:schemeClr val="hlink"/>
                </a:solidFill>
              </a:rPr>
              <a:t>a </a:t>
            </a:r>
            <a:r>
              <a:rPr lang="en-US" sz="2000">
                <a:solidFill>
                  <a:schemeClr val="hlink"/>
                </a:solidFill>
              </a:rPr>
              <a:t>= 2</a:t>
            </a:r>
            <a:r>
              <a:rPr lang="en-US" sz="2000" i="1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</a:t>
            </a:r>
            <a:r>
              <a:rPr lang="en-US" sz="2000" baseline="30000">
                <a:solidFill>
                  <a:schemeClr val="hlink"/>
                </a:solidFill>
                <a:sym typeface="Symbol" pitchFamily="18" charset="2"/>
              </a:rPr>
              <a:t> 2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= 2</a:t>
            </a:r>
            <a:r>
              <a:rPr lang="en-US" sz="2000" i="1">
                <a:solidFill>
                  <a:schemeClr val="hlink"/>
                </a:solidFill>
                <a:sym typeface="Symbol" pitchFamily="18" charset="2"/>
              </a:rPr>
              <a:t>a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758825" y="6100763"/>
            <a:ext cx="385763" cy="38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  <p:bldP spid="92172" grpId="0"/>
      <p:bldP spid="92173" grpId="0"/>
      <p:bldP spid="92174" grpId="0"/>
      <p:bldP spid="92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ChangeArrowheads="1"/>
              </p:cNvSpPr>
              <p:nvPr/>
            </p:nvSpPr>
            <p:spPr bwMode="auto">
              <a:xfrm>
                <a:off x="685800" y="1549399"/>
                <a:ext cx="7772400" cy="3273213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b="1" dirty="0" smtClean="0">
                    <a:solidFill>
                      <a:srgbClr val="000000"/>
                    </a:solidFill>
                    <a:ea typeface="Calibri" pitchFamily="34" charset="0"/>
                    <a:cs typeface="Arial" charset="0"/>
                  </a:rPr>
                  <a:t>Guidance: </a:t>
                </a:r>
                <a:endParaRPr lang="en-US" altLang="en-US" dirty="0">
                  <a:solidFill>
                    <a:srgbClr val="000000"/>
                  </a:solidFill>
                  <a:ea typeface="Calibri" pitchFamily="34" charset="0"/>
                  <a:cs typeface="Arial" charset="0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Arial" charset="0"/>
                  </a:rPr>
                  <a:t>• Banking will be considered qualitatively only</a:t>
                </a:r>
                <a:endParaRPr lang="en-US" altLang="en-US" b="1" dirty="0">
                  <a:solidFill>
                    <a:srgbClr val="000000"/>
                  </a:solidFill>
                  <a:ea typeface="Calibri" pitchFamily="34" charset="0"/>
                  <a:cs typeface="Arial" charset="0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b="1" dirty="0">
                    <a:solidFill>
                      <a:srgbClr val="FF0000"/>
                    </a:solidFill>
                    <a:ea typeface="Calibri" pitchFamily="34" charset="0"/>
                    <a:cs typeface="Arial" charset="0"/>
                  </a:rPr>
                  <a:t>Data booklet reference: </a:t>
                </a:r>
                <a:endParaRPr lang="en-US" altLang="en-US" dirty="0">
                  <a:solidFill>
                    <a:srgbClr val="FF0000"/>
                  </a:solidFill>
                  <a:ea typeface="Calibri" pitchFamily="34" charset="0"/>
                  <a:cs typeface="Arial" charset="0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ea typeface="Calibri" pitchFamily="34" charset="0"/>
                    <a:cs typeface="Arial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𝑣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=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𝜔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𝑟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libri" pitchFamily="34" charset="0"/>
                        <a:cs typeface="Arial" charset="0"/>
                      </a:rPr>
                      <m:t> 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  <a:ea typeface="Calibri" pitchFamily="34" charset="0"/>
                  <a:cs typeface="Arial" charset="0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ea typeface="Calibri" pitchFamily="34" charset="0"/>
                    <a:cs typeface="Arial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𝑎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𝑟</m:t>
                        </m:r>
                      </m:den>
                    </m:f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𝑟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Calibri" pitchFamily="34" charset="0"/>
                    <a:cs typeface="Arial" charset="0"/>
                  </a:rPr>
                  <a:t> </a:t>
                </a:r>
              </a:p>
              <a:p>
                <a:pPr marL="457200" indent="-457200"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•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</m:t>
                        </m:r>
                      </m:e>
                      <m:sup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18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399"/>
                <a:ext cx="7772400" cy="3273213"/>
              </a:xfrm>
              <a:prstGeom prst="rect">
                <a:avLst/>
              </a:prstGeom>
              <a:blipFill>
                <a:blip r:embed="rId5"/>
                <a:stretch>
                  <a:fillRect l="-1255" t="-13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112038011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</a:rPr>
              <a:t>Solving centripetal acceleration and force problems</a:t>
            </a:r>
            <a:endParaRPr lang="en-US" sz="2000">
              <a:latin typeface="Courier New" pitchFamily="49" charset="0"/>
            </a:endParaRPr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011363"/>
            <a:ext cx="7772400" cy="48466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012950"/>
            <a:ext cx="7772400" cy="4035425"/>
          </a:xfrm>
          <a:prstGeom prst="rect">
            <a:avLst/>
          </a:prstGeom>
          <a:noFill/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841375" y="6011863"/>
            <a:ext cx="7591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sz="2000">
                <a:solidFill>
                  <a:schemeClr val="hlink"/>
                </a:solidFill>
              </a:rPr>
              <a:t>Objects moving in uniform circular motion feel a centripetal (center-seeking) force.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6534150" y="4138613"/>
            <a:ext cx="385763" cy="38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  <p:bldP spid="942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632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International-mindedness: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International collaboration is needed in establishing effective rocket launch sites to benefit space programs 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Theory of knowledge: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Foucault’s pendulum gives a simple observable proof of the rotation of the earth, which is largely unobservable. How can we have knowledge of things that are unobservable? </a:t>
            </a:r>
            <a:endParaRPr lang="en-US" altLang="en-US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1901279889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9400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Utilization: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Motion of charged particles in magnetic fields (see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Physics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sub-topic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5.4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)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Mass spectrometry (see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Chemistry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sub-topics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2.1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and </a:t>
            </a:r>
            <a:r>
              <a:rPr lang="en-US" altLang="en-US" i="1">
                <a:solidFill>
                  <a:srgbClr val="000000"/>
                </a:solidFill>
                <a:ea typeface="Calibri" pitchFamily="34" charset="0"/>
                <a:cs typeface="Arial" charset="0"/>
              </a:rPr>
              <a:t>11.3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)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Playground and amusement park rides often use the principles of circular motion in their design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859443120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571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Aims: </a:t>
            </a:r>
            <a:endParaRPr lang="en-US" altLang="en-US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 6: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experiments could include (but are not limited to): mass on a string; observation and quantification of loop-the-loop experiences; friction of a mass on a turntable </a:t>
            </a:r>
          </a:p>
          <a:p>
            <a:pPr marL="457200" indent="-457200"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• </a:t>
            </a:r>
            <a:r>
              <a:rPr lang="en-US" altLang="en-US" b="1">
                <a:solidFill>
                  <a:srgbClr val="000000"/>
                </a:solidFill>
                <a:ea typeface="Calibri" pitchFamily="34" charset="0"/>
                <a:cs typeface="Arial" charset="0"/>
              </a:rPr>
              <a:t>Aim 7: </a:t>
            </a:r>
            <a:r>
              <a:rPr lang="en-US" altLang="en-US">
                <a:solidFill>
                  <a:srgbClr val="000000"/>
                </a:solidFill>
                <a:ea typeface="Calibri" pitchFamily="34" charset="0"/>
                <a:cs typeface="Arial" charset="0"/>
              </a:rPr>
              <a:t>technology has allowed for more accurate and precise measurements of circular motion, including data loggers for force measurements and video analysis of objects moving in circular motion </a:t>
            </a:r>
          </a:p>
        </p:txBody>
      </p:sp>
      <p:sp>
        <p:nvSpPr>
          <p:cNvPr id="8195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</a:p>
        </p:txBody>
      </p:sp>
    </p:spTree>
    <p:extLst>
      <p:ext uri="{BB962C8B-B14F-4D97-AF65-F5344CB8AC3E}">
        <p14:creationId xmlns:p14="http://schemas.microsoft.com/office/powerpoint/2010/main" val="3788077961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Centripetal force and acceleration</a:t>
            </a:r>
            <a:endParaRPr lang="en-US" altLang="en-US" b="1" i="1">
              <a:solidFill>
                <a:schemeClr val="accent2"/>
              </a:solidFill>
              <a:latin typeface="Courier New" pitchFamily="49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A particle is said to be in </a:t>
            </a:r>
            <a:r>
              <a:rPr lang="en-US" b="1"/>
              <a:t>uniform circular motion</a:t>
            </a:r>
            <a:r>
              <a:rPr lang="en-US"/>
              <a:t> if it travels in a circle (or arc) with </a:t>
            </a:r>
            <a:r>
              <a:rPr lang="en-US">
                <a:sym typeface="Symbol" pitchFamily="18" charset="2"/>
              </a:rPr>
              <a:t>constant speed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Observe that the velocity vector is always tangent to the circle.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Note that the </a:t>
            </a:r>
            <a:r>
              <a:rPr lang="en-US" u="sng"/>
              <a:t>magnitude</a:t>
            </a:r>
            <a:r>
              <a:rPr lang="en-US"/>
              <a:t> of the velocity vector is          NOT changing.</a:t>
            </a:r>
            <a:endParaRPr lang="en-US"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Note that the </a:t>
            </a:r>
            <a:r>
              <a:rPr lang="en-US" u="sng"/>
              <a:t>direction</a:t>
            </a:r>
            <a:r>
              <a:rPr lang="en-US"/>
              <a:t> of the velocity                         vector IS changing.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/>
              <a:t>Thus, there is an acceleration, even                            though the speed is not changing!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67438" y="4237038"/>
            <a:ext cx="2624137" cy="2620962"/>
            <a:chOff x="864" y="1517"/>
            <a:chExt cx="1653" cy="1651"/>
          </a:xfrm>
        </p:grpSpPr>
        <p:sp>
          <p:nvSpPr>
            <p:cNvPr id="10261" name="Rectangle 5"/>
            <p:cNvSpPr>
              <a:spLocks noChangeArrowheads="1"/>
            </p:cNvSpPr>
            <p:nvPr/>
          </p:nvSpPr>
          <p:spPr bwMode="auto">
            <a:xfrm>
              <a:off x="8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Rectangle 6"/>
            <p:cNvSpPr>
              <a:spLocks noChangeArrowheads="1"/>
            </p:cNvSpPr>
            <p:nvPr/>
          </p:nvSpPr>
          <p:spPr bwMode="auto">
            <a:xfrm>
              <a:off x="110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Rectangle 7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Rectangle 8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9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10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11"/>
            <p:cNvSpPr>
              <a:spLocks noChangeArrowheads="1"/>
            </p:cNvSpPr>
            <p:nvPr/>
          </p:nvSpPr>
          <p:spPr bwMode="auto">
            <a:xfrm>
              <a:off x="8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12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13"/>
            <p:cNvSpPr>
              <a:spLocks noChangeArrowheads="1"/>
            </p:cNvSpPr>
            <p:nvPr/>
          </p:nvSpPr>
          <p:spPr bwMode="auto">
            <a:xfrm>
              <a:off x="134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14"/>
            <p:cNvSpPr>
              <a:spLocks noChangeArrowheads="1"/>
            </p:cNvSpPr>
            <p:nvPr/>
          </p:nvSpPr>
          <p:spPr bwMode="auto">
            <a:xfrm>
              <a:off x="158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15"/>
            <p:cNvSpPr>
              <a:spLocks noChangeArrowheads="1"/>
            </p:cNvSpPr>
            <p:nvPr/>
          </p:nvSpPr>
          <p:spPr bwMode="auto">
            <a:xfrm>
              <a:off x="182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Rectangle 16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Rectangle 17"/>
            <p:cNvSpPr>
              <a:spLocks noChangeArrowheads="1"/>
            </p:cNvSpPr>
            <p:nvPr/>
          </p:nvSpPr>
          <p:spPr bwMode="auto">
            <a:xfrm>
              <a:off x="8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18"/>
            <p:cNvSpPr>
              <a:spLocks noChangeArrowheads="1"/>
            </p:cNvSpPr>
            <p:nvPr/>
          </p:nvSpPr>
          <p:spPr bwMode="auto">
            <a:xfrm>
              <a:off x="110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19"/>
            <p:cNvSpPr>
              <a:spLocks noChangeArrowheads="1"/>
            </p:cNvSpPr>
            <p:nvPr/>
          </p:nvSpPr>
          <p:spPr bwMode="auto">
            <a:xfrm>
              <a:off x="134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20"/>
            <p:cNvSpPr>
              <a:spLocks noChangeArrowheads="1"/>
            </p:cNvSpPr>
            <p:nvPr/>
          </p:nvSpPr>
          <p:spPr bwMode="auto">
            <a:xfrm>
              <a:off x="158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Rectangle 21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Rectangle 22"/>
            <p:cNvSpPr>
              <a:spLocks noChangeArrowheads="1"/>
            </p:cNvSpPr>
            <p:nvPr/>
          </p:nvSpPr>
          <p:spPr bwMode="auto">
            <a:xfrm>
              <a:off x="20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Rectangle 23"/>
            <p:cNvSpPr>
              <a:spLocks noChangeArrowheads="1"/>
            </p:cNvSpPr>
            <p:nvPr/>
          </p:nvSpPr>
          <p:spPr bwMode="auto">
            <a:xfrm>
              <a:off x="8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Rectangle 24"/>
            <p:cNvSpPr>
              <a:spLocks noChangeArrowheads="1"/>
            </p:cNvSpPr>
            <p:nvPr/>
          </p:nvSpPr>
          <p:spPr bwMode="auto">
            <a:xfrm>
              <a:off x="110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Rectangle 25"/>
            <p:cNvSpPr>
              <a:spLocks noChangeArrowheads="1"/>
            </p:cNvSpPr>
            <p:nvPr/>
          </p:nvSpPr>
          <p:spPr bwMode="auto">
            <a:xfrm>
              <a:off x="134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26"/>
            <p:cNvSpPr>
              <a:spLocks noChangeArrowheads="1"/>
            </p:cNvSpPr>
            <p:nvPr/>
          </p:nvSpPr>
          <p:spPr bwMode="auto">
            <a:xfrm>
              <a:off x="158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Rectangle 27"/>
            <p:cNvSpPr>
              <a:spLocks noChangeArrowheads="1"/>
            </p:cNvSpPr>
            <p:nvPr/>
          </p:nvSpPr>
          <p:spPr bwMode="auto">
            <a:xfrm>
              <a:off x="182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Rectangle 28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Rectangle 29"/>
            <p:cNvSpPr>
              <a:spLocks noChangeArrowheads="1"/>
            </p:cNvSpPr>
            <p:nvPr/>
          </p:nvSpPr>
          <p:spPr bwMode="auto">
            <a:xfrm>
              <a:off x="8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Rectangle 30"/>
            <p:cNvSpPr>
              <a:spLocks noChangeArrowheads="1"/>
            </p:cNvSpPr>
            <p:nvPr/>
          </p:nvSpPr>
          <p:spPr bwMode="auto">
            <a:xfrm>
              <a:off x="110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Rectangle 31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Rectangle 32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Rectangle 33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34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35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36"/>
            <p:cNvSpPr>
              <a:spLocks noChangeArrowheads="1"/>
            </p:cNvSpPr>
            <p:nvPr/>
          </p:nvSpPr>
          <p:spPr bwMode="auto">
            <a:xfrm>
              <a:off x="110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Rectangle 37"/>
            <p:cNvSpPr>
              <a:spLocks noChangeArrowheads="1"/>
            </p:cNvSpPr>
            <p:nvPr/>
          </p:nvSpPr>
          <p:spPr bwMode="auto">
            <a:xfrm>
              <a:off x="134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Rectangle 38"/>
            <p:cNvSpPr>
              <a:spLocks noChangeArrowheads="1"/>
            </p:cNvSpPr>
            <p:nvPr/>
          </p:nvSpPr>
          <p:spPr bwMode="auto">
            <a:xfrm>
              <a:off x="158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Rectangle 39"/>
            <p:cNvSpPr>
              <a:spLocks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Rectangle 40"/>
            <p:cNvSpPr>
              <a:spLocks noChangeArrowheads="1"/>
            </p:cNvSpPr>
            <p:nvPr/>
          </p:nvSpPr>
          <p:spPr bwMode="auto">
            <a:xfrm>
              <a:off x="20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Line 41"/>
            <p:cNvSpPr>
              <a:spLocks noChangeShapeType="1"/>
            </p:cNvSpPr>
            <p:nvPr/>
          </p:nvSpPr>
          <p:spPr bwMode="auto">
            <a:xfrm>
              <a:off x="864" y="244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42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Text Box 43"/>
            <p:cNvSpPr txBox="1">
              <a:spLocks noChangeArrowheads="1"/>
            </p:cNvSpPr>
            <p:nvPr/>
          </p:nvSpPr>
          <p:spPr bwMode="auto">
            <a:xfrm>
              <a:off x="2304" y="243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</a:p>
          </p:txBody>
        </p:sp>
        <p:sp>
          <p:nvSpPr>
            <p:cNvPr id="10300" name="Text Box 44"/>
            <p:cNvSpPr txBox="1">
              <a:spLocks noChangeArrowheads="1"/>
            </p:cNvSpPr>
            <p:nvPr/>
          </p:nvSpPr>
          <p:spPr bwMode="auto">
            <a:xfrm>
              <a:off x="1584" y="1517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y</a:t>
              </a:r>
            </a:p>
          </p:txBody>
        </p:sp>
      </p:grpSp>
      <p:sp>
        <p:nvSpPr>
          <p:cNvPr id="110637" name="Oval 45"/>
          <p:cNvSpPr>
            <a:spLocks noChangeArrowheads="1"/>
          </p:cNvSpPr>
          <p:nvPr/>
        </p:nvSpPr>
        <p:spPr bwMode="auto">
          <a:xfrm>
            <a:off x="6167438" y="4562475"/>
            <a:ext cx="2286000" cy="2286000"/>
          </a:xfrm>
          <a:prstGeom prst="ellips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7659688" y="5043488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r</a:t>
            </a:r>
          </a:p>
        </p:txBody>
      </p:sp>
      <p:sp>
        <p:nvSpPr>
          <p:cNvPr id="110639" name="Text Box 47"/>
          <p:cNvSpPr txBox="1">
            <a:spLocks noChangeArrowheads="1"/>
          </p:cNvSpPr>
          <p:nvPr/>
        </p:nvSpPr>
        <p:spPr bwMode="auto">
          <a:xfrm>
            <a:off x="8110538" y="4514850"/>
            <a:ext cx="33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+mn-lt"/>
              </a:rPr>
              <a:t>v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161088" y="4743450"/>
            <a:ext cx="2251075" cy="1951038"/>
            <a:chOff x="3593" y="265"/>
            <a:chExt cx="1418" cy="1229"/>
          </a:xfrm>
        </p:grpSpPr>
        <p:grpSp>
          <p:nvGrpSpPr>
            <p:cNvPr id="10253" name="Group 49"/>
            <p:cNvGrpSpPr>
              <a:grpSpLocks/>
            </p:cNvGrpSpPr>
            <p:nvPr/>
          </p:nvGrpSpPr>
          <p:grpSpPr bwMode="auto">
            <a:xfrm>
              <a:off x="4265" y="265"/>
              <a:ext cx="746" cy="455"/>
              <a:chOff x="4265" y="265"/>
              <a:chExt cx="746" cy="455"/>
            </a:xfrm>
          </p:grpSpPr>
          <p:sp>
            <p:nvSpPr>
              <p:cNvPr id="10258" name="Oval 50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Line 51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Line 52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" name="Group 53"/>
            <p:cNvGrpSpPr>
              <a:grpSpLocks/>
            </p:cNvGrpSpPr>
            <p:nvPr/>
          </p:nvGrpSpPr>
          <p:grpSpPr bwMode="auto">
            <a:xfrm rot="10800000">
              <a:off x="3593" y="1039"/>
              <a:ext cx="746" cy="455"/>
              <a:chOff x="4265" y="265"/>
              <a:chExt cx="746" cy="455"/>
            </a:xfrm>
          </p:grpSpPr>
          <p:sp>
            <p:nvSpPr>
              <p:cNvPr id="10255" name="Oval 54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55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56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7893050" y="3654425"/>
            <a:ext cx="1250950" cy="785813"/>
            <a:chOff x="4147" y="2337"/>
            <a:chExt cx="788" cy="495"/>
          </a:xfrm>
        </p:grpSpPr>
        <p:sp>
          <p:nvSpPr>
            <p:cNvPr id="10250" name="Rectangle 58"/>
            <p:cNvSpPr>
              <a:spLocks noChangeArrowheads="1"/>
            </p:cNvSpPr>
            <p:nvPr/>
          </p:nvSpPr>
          <p:spPr bwMode="auto">
            <a:xfrm>
              <a:off x="4147" y="2361"/>
              <a:ext cx="73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1" name="Text Box 59"/>
            <p:cNvSpPr txBox="1">
              <a:spLocks noChangeArrowheads="1"/>
            </p:cNvSpPr>
            <p:nvPr/>
          </p:nvSpPr>
          <p:spPr bwMode="auto">
            <a:xfrm>
              <a:off x="4166" y="2541"/>
              <a:ext cx="7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r blue</a:t>
              </a:r>
            </a:p>
          </p:txBody>
        </p:sp>
        <p:sp>
          <p:nvSpPr>
            <p:cNvPr id="110652" name="Text Box 60"/>
            <p:cNvSpPr txBox="1">
              <a:spLocks noChangeArrowheads="1"/>
            </p:cNvSpPr>
            <p:nvPr/>
          </p:nvSpPr>
          <p:spPr bwMode="auto">
            <a:xfrm>
              <a:off x="4160" y="2337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 red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7" grpId="0" animBg="1"/>
      <p:bldP spid="110638" grpId="0"/>
      <p:bldP spid="110638" grpId="1"/>
      <p:bldP spid="110639" grpId="0"/>
      <p:bldP spid="1106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681038" y="5991225"/>
            <a:ext cx="5526087" cy="8667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b="1" i="1"/>
              <a:t>FYI</a:t>
            </a:r>
          </a:p>
          <a:p>
            <a:r>
              <a:rPr lang="en-US" altLang="en-US" b="1">
                <a:sym typeface="Symbol" pitchFamily="18" charset="2"/>
              </a:rPr>
              <a:t></a:t>
            </a:r>
            <a:r>
              <a:rPr lang="en-US" altLang="en-US"/>
              <a:t>Centripetal means </a:t>
            </a:r>
            <a:r>
              <a:rPr lang="en-US" altLang="en-US" i="1"/>
              <a:t>center-seeking</a:t>
            </a:r>
            <a:r>
              <a:rPr lang="en-US" altLang="en-US"/>
              <a:t>.</a:t>
            </a:r>
            <a:endParaRPr lang="en-US" altLang="en-US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4449763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Centripetal force and acceleration</a:t>
                </a:r>
                <a:endParaRPr lang="en-US" altLang="en-US" b="1" i="1" dirty="0">
                  <a:solidFill>
                    <a:schemeClr val="accent2"/>
                  </a:solidFill>
                  <a:latin typeface="Courier New" pitchFamily="49" charset="0"/>
                </a:endParaRP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:r>
                  <a:rPr lang="en-US" dirty="0"/>
                  <a:t>To find the direction of the acceleration 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𝒗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𝑡</m:t>
                        </m:r>
                      </m:den>
                    </m:f>
                    <m:r>
                      <a:rPr lang="en-US" sz="1800" i="1" dirty="0">
                        <a:latin typeface="Cambria Math" panose="02040503050406030204" pitchFamily="18" charset="0"/>
                        <a:cs typeface="Courier New" pitchFamily="49" charset="0"/>
                      </a:rPr>
                      <m:t> </m:t>
                    </m:r>
                  </m:oMath>
                </a14:m>
                <a:r>
                  <a:rPr lang="en-US" dirty="0"/>
                  <a:t>) we observe two nearby snapshots of the particle:</a:t>
                </a:r>
                <a:endParaRPr lang="en-US" dirty="0"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:r>
                  <a:rPr lang="en-US" dirty="0"/>
                  <a:t>The direction of the acceleration is gotten from          </a:t>
                </a:r>
                <a:r>
                  <a:rPr lang="en-US" dirty="0">
                    <a:sym typeface="Symbol" pitchFamily="18" charset="2"/>
                  </a:rPr>
                  <a:t></a:t>
                </a:r>
                <a:r>
                  <a:rPr lang="en-US" b="1" i="1" dirty="0">
                    <a:cs typeface="Courier New" pitchFamily="49" charset="0"/>
                  </a:rPr>
                  <a:t>v</a:t>
                </a:r>
                <a:r>
                  <a:rPr lang="en-US" dirty="0">
                    <a:cs typeface="Courier New" pitchFamily="49" charset="0"/>
                  </a:rPr>
                  <a:t> = </a:t>
                </a:r>
                <a:r>
                  <a:rPr lang="en-US" b="1" i="1" dirty="0">
                    <a:solidFill>
                      <a:srgbClr val="FF0000"/>
                    </a:solidFill>
                    <a:cs typeface="Courier New" pitchFamily="49" charset="0"/>
                  </a:rPr>
                  <a:t>v</a:t>
                </a:r>
                <a:r>
                  <a:rPr lang="en-US" baseline="-25000" dirty="0">
                    <a:solidFill>
                      <a:srgbClr val="FF0000"/>
                    </a:solidFill>
                    <a:cs typeface="Courier New" pitchFamily="49" charset="0"/>
                  </a:rPr>
                  <a:t>2</a:t>
                </a:r>
                <a:r>
                  <a:rPr lang="en-US" baseline="30000" dirty="0">
                    <a:cs typeface="Courier New" pitchFamily="49" charset="0"/>
                  </a:rPr>
                  <a:t> </a:t>
                </a:r>
                <a:r>
                  <a:rPr lang="en-US" dirty="0">
                    <a:cs typeface="Courier New" pitchFamily="49" charset="0"/>
                  </a:rPr>
                  <a:t>– </a:t>
                </a:r>
                <a:r>
                  <a:rPr lang="en-US" b="1" i="1" dirty="0">
                    <a:solidFill>
                      <a:srgbClr val="FF0000"/>
                    </a:solidFill>
                    <a:cs typeface="Courier New" pitchFamily="49" charset="0"/>
                  </a:rPr>
                  <a:t>v</a:t>
                </a:r>
                <a:r>
                  <a:rPr lang="en-US" baseline="-25000" dirty="0">
                    <a:solidFill>
                      <a:srgbClr val="FF0000"/>
                    </a:solidFill>
                    <a:cs typeface="Courier New" pitchFamily="49" charset="0"/>
                  </a:rPr>
                  <a:t>1</a:t>
                </a:r>
                <a:r>
                  <a:rPr lang="en-US" dirty="0">
                    <a:cs typeface="Courier New" pitchFamily="49" charset="0"/>
                  </a:rPr>
                  <a:t> = </a:t>
                </a:r>
                <a:r>
                  <a:rPr lang="en-US" b="1" i="1" dirty="0">
                    <a:solidFill>
                      <a:srgbClr val="FF0000"/>
                    </a:solidFill>
                    <a:cs typeface="Courier New" pitchFamily="49" charset="0"/>
                  </a:rPr>
                  <a:t>v</a:t>
                </a:r>
                <a:r>
                  <a:rPr lang="en-US" baseline="-25000" dirty="0">
                    <a:solidFill>
                      <a:srgbClr val="FF0000"/>
                    </a:solidFill>
                    <a:cs typeface="Courier New" pitchFamily="49" charset="0"/>
                  </a:rPr>
                  <a:t>2</a:t>
                </a:r>
                <a:r>
                  <a:rPr lang="en-US" baseline="30000" dirty="0">
                    <a:cs typeface="Courier New" pitchFamily="49" charset="0"/>
                  </a:rPr>
                  <a:t> </a:t>
                </a:r>
                <a:r>
                  <a:rPr lang="en-US" dirty="0">
                    <a:cs typeface="Courier New" pitchFamily="49" charset="0"/>
                  </a:rPr>
                  <a:t>+ (</a:t>
                </a:r>
                <a:r>
                  <a:rPr lang="en-US" dirty="0">
                    <a:solidFill>
                      <a:srgbClr val="008000"/>
                    </a:solidFill>
                    <a:cs typeface="Courier New" pitchFamily="49" charset="0"/>
                  </a:rPr>
                  <a:t>-</a:t>
                </a:r>
                <a:r>
                  <a:rPr lang="en-US" b="1" i="1" dirty="0">
                    <a:solidFill>
                      <a:srgbClr val="008000"/>
                    </a:solidFill>
                    <a:cs typeface="Courier New" pitchFamily="49" charset="0"/>
                  </a:rPr>
                  <a:t>v</a:t>
                </a:r>
                <a:r>
                  <a:rPr lang="en-US" baseline="-25000" dirty="0">
                    <a:solidFill>
                      <a:srgbClr val="008000"/>
                    </a:solidFill>
                    <a:cs typeface="Courier New" pitchFamily="49" charset="0"/>
                  </a:rPr>
                  <a:t>1</a:t>
                </a:r>
                <a:r>
                  <a:rPr lang="en-US" dirty="0">
                    <a:cs typeface="Courier New" pitchFamily="49" charset="0"/>
                  </a:rPr>
                  <a:t>):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:r>
                  <a:rPr lang="en-US" dirty="0"/>
                  <a:t>The direction of the acceleration is </a:t>
                </a:r>
                <a:r>
                  <a:rPr lang="en-US" b="1" dirty="0"/>
                  <a:t>toward the          center</a:t>
                </a:r>
                <a:r>
                  <a:rPr lang="en-US" dirty="0"/>
                  <a:t> of the circle - you must be able to sketch this.</a:t>
                </a:r>
              </a:p>
            </p:txBody>
          </p:sp>
        </mc:Choice>
        <mc:Fallback xmlns="">
          <p:sp>
            <p:nvSpPr>
              <p:cNvPr id="11264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4449763"/>
              </a:xfrm>
              <a:prstGeom prst="rect">
                <a:avLst/>
              </a:prstGeom>
              <a:blipFill>
                <a:blip r:embed="rId9"/>
                <a:stretch>
                  <a:fillRect l="-1255" t="-15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81038" y="4456113"/>
            <a:ext cx="1646237" cy="1536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/>
            <a:r>
              <a:rPr lang="en-US" altLang="en-US" sz="2800" b="1" smtClean="0"/>
              <a:t>Topic 6: Circular motion and gravitation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6.1 – Circular motion</a:t>
            </a:r>
            <a:endParaRPr lang="en-US" sz="2800" smtClean="0">
              <a:solidFill>
                <a:schemeClr val="tx1"/>
              </a:solidFill>
            </a:endParaRPr>
          </a:p>
        </p:txBody>
      </p:sp>
      <p:grpSp>
        <p:nvGrpSpPr>
          <p:cNvPr id="11270" name="Group 5"/>
          <p:cNvGrpSpPr>
            <a:grpSpLocks/>
          </p:cNvGrpSpPr>
          <p:nvPr/>
        </p:nvGrpSpPr>
        <p:grpSpPr bwMode="auto">
          <a:xfrm>
            <a:off x="6167438" y="4235450"/>
            <a:ext cx="2624137" cy="2622550"/>
            <a:chOff x="864" y="1516"/>
            <a:chExt cx="1653" cy="1652"/>
          </a:xfrm>
        </p:grpSpPr>
        <p:sp>
          <p:nvSpPr>
            <p:cNvPr id="112646" name="Rectangle 6"/>
            <p:cNvSpPr>
              <a:spLocks noChangeArrowheads="1"/>
            </p:cNvSpPr>
            <p:nvPr/>
          </p:nvSpPr>
          <p:spPr bwMode="auto">
            <a:xfrm>
              <a:off x="8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110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8" name="Rectangle 8"/>
            <p:cNvSpPr>
              <a:spLocks noChangeArrowheads="1"/>
            </p:cNvSpPr>
            <p:nvPr/>
          </p:nvSpPr>
          <p:spPr bwMode="auto">
            <a:xfrm>
              <a:off x="134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158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0" name="Rectangle 10"/>
            <p:cNvSpPr>
              <a:spLocks noChangeArrowheads="1"/>
            </p:cNvSpPr>
            <p:nvPr/>
          </p:nvSpPr>
          <p:spPr bwMode="auto">
            <a:xfrm>
              <a:off x="182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1" name="Rectangle 11"/>
            <p:cNvSpPr>
              <a:spLocks noChangeArrowheads="1"/>
            </p:cNvSpPr>
            <p:nvPr/>
          </p:nvSpPr>
          <p:spPr bwMode="auto">
            <a:xfrm>
              <a:off x="2064" y="29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auto">
            <a:xfrm>
              <a:off x="8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110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134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5" name="Rectangle 15"/>
            <p:cNvSpPr>
              <a:spLocks noChangeArrowheads="1"/>
            </p:cNvSpPr>
            <p:nvPr/>
          </p:nvSpPr>
          <p:spPr bwMode="auto">
            <a:xfrm>
              <a:off x="158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6" name="Rectangle 16"/>
            <p:cNvSpPr>
              <a:spLocks noChangeArrowheads="1"/>
            </p:cNvSpPr>
            <p:nvPr/>
          </p:nvSpPr>
          <p:spPr bwMode="auto">
            <a:xfrm>
              <a:off x="182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7" name="Rectangle 17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8" name="Rectangle 18"/>
            <p:cNvSpPr>
              <a:spLocks noChangeArrowheads="1"/>
            </p:cNvSpPr>
            <p:nvPr/>
          </p:nvSpPr>
          <p:spPr bwMode="auto">
            <a:xfrm>
              <a:off x="8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59" name="Rectangle 19"/>
            <p:cNvSpPr>
              <a:spLocks noChangeArrowheads="1"/>
            </p:cNvSpPr>
            <p:nvPr/>
          </p:nvSpPr>
          <p:spPr bwMode="auto">
            <a:xfrm>
              <a:off x="110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0" name="Rectangle 20"/>
            <p:cNvSpPr>
              <a:spLocks noChangeArrowheads="1"/>
            </p:cNvSpPr>
            <p:nvPr/>
          </p:nvSpPr>
          <p:spPr bwMode="auto">
            <a:xfrm>
              <a:off x="134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158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2" name="Rectangle 22"/>
            <p:cNvSpPr>
              <a:spLocks noChangeArrowheads="1"/>
            </p:cNvSpPr>
            <p:nvPr/>
          </p:nvSpPr>
          <p:spPr bwMode="auto">
            <a:xfrm>
              <a:off x="182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3" name="Rectangle 23"/>
            <p:cNvSpPr>
              <a:spLocks noChangeArrowheads="1"/>
            </p:cNvSpPr>
            <p:nvPr/>
          </p:nvSpPr>
          <p:spPr bwMode="auto">
            <a:xfrm>
              <a:off x="2064" y="244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5" name="Rectangle 25"/>
            <p:cNvSpPr>
              <a:spLocks noChangeArrowheads="1"/>
            </p:cNvSpPr>
            <p:nvPr/>
          </p:nvSpPr>
          <p:spPr bwMode="auto">
            <a:xfrm>
              <a:off x="110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6" name="Rectangle 26"/>
            <p:cNvSpPr>
              <a:spLocks noChangeArrowheads="1"/>
            </p:cNvSpPr>
            <p:nvPr/>
          </p:nvSpPr>
          <p:spPr bwMode="auto">
            <a:xfrm>
              <a:off x="134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7" name="Rectangle 27"/>
            <p:cNvSpPr>
              <a:spLocks noChangeArrowheads="1"/>
            </p:cNvSpPr>
            <p:nvPr/>
          </p:nvSpPr>
          <p:spPr bwMode="auto">
            <a:xfrm>
              <a:off x="158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8" name="Rectangle 28"/>
            <p:cNvSpPr>
              <a:spLocks noChangeArrowheads="1"/>
            </p:cNvSpPr>
            <p:nvPr/>
          </p:nvSpPr>
          <p:spPr bwMode="auto">
            <a:xfrm>
              <a:off x="182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69" name="Rectangle 29"/>
            <p:cNvSpPr>
              <a:spLocks noChangeArrowheads="1"/>
            </p:cNvSpPr>
            <p:nvPr/>
          </p:nvSpPr>
          <p:spPr bwMode="auto">
            <a:xfrm>
              <a:off x="2064" y="220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0" name="Rectangle 30"/>
            <p:cNvSpPr>
              <a:spLocks noChangeArrowheads="1"/>
            </p:cNvSpPr>
            <p:nvPr/>
          </p:nvSpPr>
          <p:spPr bwMode="auto">
            <a:xfrm>
              <a:off x="8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1" name="Rectangle 31"/>
            <p:cNvSpPr>
              <a:spLocks noChangeArrowheads="1"/>
            </p:cNvSpPr>
            <p:nvPr/>
          </p:nvSpPr>
          <p:spPr bwMode="auto">
            <a:xfrm>
              <a:off x="110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2" name="Rectangle 32"/>
            <p:cNvSpPr>
              <a:spLocks noChangeArrowheads="1"/>
            </p:cNvSpPr>
            <p:nvPr/>
          </p:nvSpPr>
          <p:spPr bwMode="auto">
            <a:xfrm>
              <a:off x="134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3" name="Rectangle 33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4" name="Rectangle 34"/>
            <p:cNvSpPr>
              <a:spLocks noChangeArrowheads="1"/>
            </p:cNvSpPr>
            <p:nvPr/>
          </p:nvSpPr>
          <p:spPr bwMode="auto">
            <a:xfrm>
              <a:off x="182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5" name="Rectangle 35"/>
            <p:cNvSpPr>
              <a:spLocks noChangeArrowheads="1"/>
            </p:cNvSpPr>
            <p:nvPr/>
          </p:nvSpPr>
          <p:spPr bwMode="auto">
            <a:xfrm>
              <a:off x="2064" y="196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6" name="Rectangle 36"/>
            <p:cNvSpPr>
              <a:spLocks noChangeArrowheads="1"/>
            </p:cNvSpPr>
            <p:nvPr/>
          </p:nvSpPr>
          <p:spPr bwMode="auto">
            <a:xfrm>
              <a:off x="8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7" name="Rectangle 37"/>
            <p:cNvSpPr>
              <a:spLocks noChangeArrowheads="1"/>
            </p:cNvSpPr>
            <p:nvPr/>
          </p:nvSpPr>
          <p:spPr bwMode="auto">
            <a:xfrm>
              <a:off x="110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8" name="Rectangle 38"/>
            <p:cNvSpPr>
              <a:spLocks noChangeArrowheads="1"/>
            </p:cNvSpPr>
            <p:nvPr/>
          </p:nvSpPr>
          <p:spPr bwMode="auto">
            <a:xfrm>
              <a:off x="134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79" name="Rectangle 39"/>
            <p:cNvSpPr>
              <a:spLocks noChangeArrowheads="1"/>
            </p:cNvSpPr>
            <p:nvPr/>
          </p:nvSpPr>
          <p:spPr bwMode="auto">
            <a:xfrm>
              <a:off x="158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0" name="Rectangle 40"/>
            <p:cNvSpPr>
              <a:spLocks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1" name="Rectangle 41"/>
            <p:cNvSpPr>
              <a:spLocks noChangeArrowheads="1"/>
            </p:cNvSpPr>
            <p:nvPr/>
          </p:nvSpPr>
          <p:spPr bwMode="auto">
            <a:xfrm>
              <a:off x="2064" y="1728"/>
              <a:ext cx="240" cy="24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2" name="Line 42"/>
            <p:cNvSpPr>
              <a:spLocks noChangeShapeType="1"/>
            </p:cNvSpPr>
            <p:nvPr/>
          </p:nvSpPr>
          <p:spPr bwMode="auto">
            <a:xfrm>
              <a:off x="864" y="2448"/>
              <a:ext cx="15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3" name="Line 43"/>
            <p:cNvSpPr>
              <a:spLocks noChangeShapeType="1"/>
            </p:cNvSpPr>
            <p:nvPr/>
          </p:nvSpPr>
          <p:spPr bwMode="auto">
            <a:xfrm flipV="1">
              <a:off x="1584" y="1632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84" name="Text Box 44"/>
            <p:cNvSpPr txBox="1">
              <a:spLocks noChangeArrowheads="1"/>
            </p:cNvSpPr>
            <p:nvPr/>
          </p:nvSpPr>
          <p:spPr bwMode="auto">
            <a:xfrm>
              <a:off x="2304" y="2431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latin typeface="+mn-lt"/>
                </a:rPr>
                <a:t>x</a:t>
              </a:r>
            </a:p>
          </p:txBody>
        </p:sp>
        <p:sp>
          <p:nvSpPr>
            <p:cNvPr id="112685" name="Text Box 45"/>
            <p:cNvSpPr txBox="1">
              <a:spLocks noChangeArrowheads="1"/>
            </p:cNvSpPr>
            <p:nvPr/>
          </p:nvSpPr>
          <p:spPr bwMode="auto">
            <a:xfrm>
              <a:off x="1584" y="151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latin typeface="+mn-lt"/>
                </a:rPr>
                <a:t>y</a:t>
              </a:r>
            </a:p>
          </p:txBody>
        </p:sp>
      </p:grpSp>
      <p:sp>
        <p:nvSpPr>
          <p:cNvPr id="112686" name="Oval 46"/>
          <p:cNvSpPr>
            <a:spLocks noChangeArrowheads="1"/>
          </p:cNvSpPr>
          <p:nvPr/>
        </p:nvSpPr>
        <p:spPr bwMode="auto">
          <a:xfrm>
            <a:off x="6167438" y="4562475"/>
            <a:ext cx="2286000" cy="2286000"/>
          </a:xfrm>
          <a:prstGeom prst="ellips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161088" y="4743450"/>
            <a:ext cx="2251075" cy="1951038"/>
            <a:chOff x="3593" y="265"/>
            <a:chExt cx="1418" cy="1229"/>
          </a:xfrm>
        </p:grpSpPr>
        <p:grpSp>
          <p:nvGrpSpPr>
            <p:cNvPr id="11316" name="Group 48"/>
            <p:cNvGrpSpPr>
              <a:grpSpLocks/>
            </p:cNvGrpSpPr>
            <p:nvPr/>
          </p:nvGrpSpPr>
          <p:grpSpPr bwMode="auto">
            <a:xfrm>
              <a:off x="4265" y="265"/>
              <a:ext cx="746" cy="455"/>
              <a:chOff x="4265" y="265"/>
              <a:chExt cx="746" cy="455"/>
            </a:xfrm>
          </p:grpSpPr>
          <p:sp>
            <p:nvSpPr>
              <p:cNvPr id="112689" name="Oval 49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0" name="Line 50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1" name="Line 51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317" name="Group 52"/>
            <p:cNvGrpSpPr>
              <a:grpSpLocks/>
            </p:cNvGrpSpPr>
            <p:nvPr/>
          </p:nvGrpSpPr>
          <p:grpSpPr bwMode="auto">
            <a:xfrm rot="10800000">
              <a:off x="3593" y="1039"/>
              <a:ext cx="746" cy="455"/>
              <a:chOff x="4265" y="265"/>
              <a:chExt cx="746" cy="455"/>
            </a:xfrm>
          </p:grpSpPr>
          <p:sp>
            <p:nvSpPr>
              <p:cNvPr id="112693" name="Oval 53"/>
              <p:cNvSpPr>
                <a:spLocks noChangeArrowheads="1"/>
              </p:cNvSpPr>
              <p:nvPr/>
            </p:nvSpPr>
            <p:spPr bwMode="auto">
              <a:xfrm rot="-1561489">
                <a:off x="4906" y="501"/>
                <a:ext cx="110" cy="11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4" name="Line 54"/>
              <p:cNvSpPr>
                <a:spLocks noChangeShapeType="1"/>
              </p:cNvSpPr>
              <p:nvPr/>
            </p:nvSpPr>
            <p:spPr bwMode="auto">
              <a:xfrm rot="-1561489">
                <a:off x="4275" y="715"/>
                <a:ext cx="723" cy="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695" name="Line 55"/>
              <p:cNvSpPr>
                <a:spLocks noChangeShapeType="1"/>
              </p:cNvSpPr>
              <p:nvPr/>
            </p:nvSpPr>
            <p:spPr bwMode="auto">
              <a:xfrm flipH="1" flipV="1">
                <a:off x="4820" y="260"/>
                <a:ext cx="147" cy="288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229475" y="4748213"/>
            <a:ext cx="1184275" cy="722312"/>
            <a:chOff x="4265" y="265"/>
            <a:chExt cx="746" cy="455"/>
          </a:xfrm>
        </p:grpSpPr>
        <p:sp>
          <p:nvSpPr>
            <p:cNvPr id="112697" name="Oval 57"/>
            <p:cNvSpPr>
              <a:spLocks noChangeArrowheads="1"/>
            </p:cNvSpPr>
            <p:nvPr/>
          </p:nvSpPr>
          <p:spPr bwMode="auto">
            <a:xfrm rot="-1561489">
              <a:off x="4901" y="506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98" name="Line 58"/>
            <p:cNvSpPr>
              <a:spLocks noChangeShapeType="1"/>
            </p:cNvSpPr>
            <p:nvPr/>
          </p:nvSpPr>
          <p:spPr bwMode="auto">
            <a:xfrm rot="-1561489">
              <a:off x="4265" y="720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699" name="Line 59"/>
            <p:cNvSpPr>
              <a:spLocks noChangeShapeType="1"/>
            </p:cNvSpPr>
            <p:nvPr/>
          </p:nvSpPr>
          <p:spPr bwMode="auto">
            <a:xfrm flipH="1" flipV="1">
              <a:off x="4810" y="265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 rot="-1795891">
            <a:off x="6870700" y="4567238"/>
            <a:ext cx="1184275" cy="722312"/>
            <a:chOff x="4265" y="265"/>
            <a:chExt cx="746" cy="455"/>
          </a:xfrm>
        </p:grpSpPr>
        <p:sp>
          <p:nvSpPr>
            <p:cNvPr id="112701" name="Oval 61"/>
            <p:cNvSpPr>
              <a:spLocks noChangeArrowheads="1"/>
            </p:cNvSpPr>
            <p:nvPr/>
          </p:nvSpPr>
          <p:spPr bwMode="auto">
            <a:xfrm rot="-1561489">
              <a:off x="4897" y="503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2" name="Line 62"/>
            <p:cNvSpPr>
              <a:spLocks noChangeShapeType="1"/>
            </p:cNvSpPr>
            <p:nvPr/>
          </p:nvSpPr>
          <p:spPr bwMode="auto">
            <a:xfrm rot="-1561489">
              <a:off x="4266" y="715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3" name="Line 63"/>
            <p:cNvSpPr>
              <a:spLocks noChangeShapeType="1"/>
            </p:cNvSpPr>
            <p:nvPr/>
          </p:nvSpPr>
          <p:spPr bwMode="auto">
            <a:xfrm flipH="1" flipV="1">
              <a:off x="4808" y="260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1275" name="Group 64"/>
          <p:cNvGrpSpPr>
            <a:grpSpLocks/>
          </p:cNvGrpSpPr>
          <p:nvPr/>
        </p:nvGrpSpPr>
        <p:grpSpPr bwMode="auto">
          <a:xfrm>
            <a:off x="7893050" y="3654425"/>
            <a:ext cx="1250950" cy="785813"/>
            <a:chOff x="4147" y="2337"/>
            <a:chExt cx="788" cy="495"/>
          </a:xfrm>
        </p:grpSpPr>
        <p:sp>
          <p:nvSpPr>
            <p:cNvPr id="112705" name="Rectangle 65"/>
            <p:cNvSpPr>
              <a:spLocks noChangeArrowheads="1"/>
            </p:cNvSpPr>
            <p:nvPr/>
          </p:nvSpPr>
          <p:spPr bwMode="auto">
            <a:xfrm>
              <a:off x="4147" y="2361"/>
              <a:ext cx="73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06" name="Text Box 66"/>
            <p:cNvSpPr txBox="1">
              <a:spLocks noChangeArrowheads="1"/>
            </p:cNvSpPr>
            <p:nvPr/>
          </p:nvSpPr>
          <p:spPr bwMode="auto">
            <a:xfrm>
              <a:off x="4166" y="2541"/>
              <a:ext cx="7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latin typeface="+mn-lt"/>
                </a:rPr>
                <a:t>r blue</a:t>
              </a:r>
            </a:p>
          </p:txBody>
        </p:sp>
        <p:sp>
          <p:nvSpPr>
            <p:cNvPr id="112707" name="Text Box 67"/>
            <p:cNvSpPr txBox="1">
              <a:spLocks noChangeArrowheads="1"/>
            </p:cNvSpPr>
            <p:nvPr/>
          </p:nvSpPr>
          <p:spPr bwMode="auto">
            <a:xfrm>
              <a:off x="4160" y="2337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 red</a:t>
              </a:r>
            </a:p>
          </p:txBody>
        </p:sp>
      </p:grpSp>
      <p:sp>
        <p:nvSpPr>
          <p:cNvPr id="112708" name="Text Box 68"/>
          <p:cNvSpPr txBox="1">
            <a:spLocks noChangeArrowheads="1"/>
          </p:cNvSpPr>
          <p:nvPr/>
        </p:nvSpPr>
        <p:spPr bwMode="auto">
          <a:xfrm>
            <a:off x="8159750" y="463550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3300"/>
                </a:solidFill>
                <a:latin typeface="+mn-lt"/>
              </a:rPr>
              <a:t>v</a:t>
            </a:r>
            <a:r>
              <a:rPr lang="en-US" b="1" baseline="-25000">
                <a:solidFill>
                  <a:srgbClr val="FF3300"/>
                </a:solidFill>
                <a:latin typeface="+mn-lt"/>
              </a:rPr>
              <a:t>1</a:t>
            </a:r>
            <a:endParaRPr lang="en-US" b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12709" name="Text Box 69"/>
          <p:cNvSpPr txBox="1">
            <a:spLocks noChangeArrowheads="1"/>
          </p:cNvSpPr>
          <p:nvPr/>
        </p:nvSpPr>
        <p:spPr bwMode="auto">
          <a:xfrm>
            <a:off x="7589043" y="4179074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  <a:latin typeface="+mn-lt"/>
              </a:rPr>
              <a:t>v</a:t>
            </a:r>
            <a:r>
              <a:rPr lang="en-US" b="1" baseline="-25000" dirty="0">
                <a:solidFill>
                  <a:srgbClr val="FF3300"/>
                </a:solidFill>
                <a:latin typeface="+mn-lt"/>
              </a:rPr>
              <a:t>2</a:t>
            </a:r>
            <a:endParaRPr lang="en-US" b="1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6873875" y="4179886"/>
            <a:ext cx="1782763" cy="1292225"/>
            <a:chOff x="1502" y="3058"/>
            <a:chExt cx="1123" cy="814"/>
          </a:xfrm>
        </p:grpSpPr>
        <p:grpSp>
          <p:nvGrpSpPr>
            <p:cNvPr id="11297" name="Group 72"/>
            <p:cNvGrpSpPr>
              <a:grpSpLocks/>
            </p:cNvGrpSpPr>
            <p:nvPr/>
          </p:nvGrpSpPr>
          <p:grpSpPr bwMode="auto">
            <a:xfrm>
              <a:off x="1728" y="3417"/>
              <a:ext cx="746" cy="455"/>
              <a:chOff x="4265" y="265"/>
              <a:chExt cx="746" cy="455"/>
            </a:xfrm>
          </p:grpSpPr>
          <p:sp>
            <p:nvSpPr>
              <p:cNvPr id="112713" name="Oval 73"/>
              <p:cNvSpPr>
                <a:spLocks noChangeArrowheads="1"/>
              </p:cNvSpPr>
              <p:nvPr/>
            </p:nvSpPr>
            <p:spPr bwMode="auto">
              <a:xfrm rot="-1561489">
                <a:off x="4901" y="506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4" name="Line 74"/>
              <p:cNvSpPr>
                <a:spLocks noChangeShapeType="1"/>
              </p:cNvSpPr>
              <p:nvPr/>
            </p:nvSpPr>
            <p:spPr bwMode="auto">
              <a:xfrm rot="-1561489">
                <a:off x="4265" y="720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5" name="Line 75"/>
              <p:cNvSpPr>
                <a:spLocks noChangeShapeType="1"/>
              </p:cNvSpPr>
              <p:nvPr/>
            </p:nvSpPr>
            <p:spPr bwMode="auto">
              <a:xfrm flipH="1" flipV="1">
                <a:off x="4810" y="265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1298" name="Group 76"/>
            <p:cNvGrpSpPr>
              <a:grpSpLocks/>
            </p:cNvGrpSpPr>
            <p:nvPr/>
          </p:nvGrpSpPr>
          <p:grpSpPr bwMode="auto">
            <a:xfrm rot="-1795891">
              <a:off x="1502" y="3303"/>
              <a:ext cx="746" cy="455"/>
              <a:chOff x="4265" y="265"/>
              <a:chExt cx="746" cy="455"/>
            </a:xfrm>
          </p:grpSpPr>
          <p:sp>
            <p:nvSpPr>
              <p:cNvPr id="112717" name="Oval 77"/>
              <p:cNvSpPr>
                <a:spLocks noChangeArrowheads="1"/>
              </p:cNvSpPr>
              <p:nvPr/>
            </p:nvSpPr>
            <p:spPr bwMode="auto">
              <a:xfrm rot="-1561489">
                <a:off x="4898" y="503"/>
                <a:ext cx="110" cy="11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8" name="Line 78"/>
              <p:cNvSpPr>
                <a:spLocks noChangeShapeType="1"/>
              </p:cNvSpPr>
              <p:nvPr/>
            </p:nvSpPr>
            <p:spPr bwMode="auto">
              <a:xfrm rot="-1561489">
                <a:off x="4266" y="715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2719" name="Line 79"/>
              <p:cNvSpPr>
                <a:spLocks noChangeShapeType="1"/>
              </p:cNvSpPr>
              <p:nvPr/>
            </p:nvSpPr>
            <p:spPr bwMode="auto">
              <a:xfrm flipH="1" flipV="1">
                <a:off x="4808" y="260"/>
                <a:ext cx="147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112720" name="Text Box 80"/>
            <p:cNvSpPr txBox="1">
              <a:spLocks noChangeArrowheads="1"/>
            </p:cNvSpPr>
            <p:nvPr/>
          </p:nvSpPr>
          <p:spPr bwMode="auto">
            <a:xfrm>
              <a:off x="2314" y="3346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>
                  <a:solidFill>
                    <a:srgbClr val="FF3300"/>
                  </a:solidFill>
                  <a:latin typeface="+mn-lt"/>
                </a:rPr>
                <a:t>1</a:t>
              </a:r>
              <a:endParaRPr lang="en-US" b="1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21" name="Text Box 81"/>
            <p:cNvSpPr txBox="1">
              <a:spLocks noChangeArrowheads="1"/>
            </p:cNvSpPr>
            <p:nvPr/>
          </p:nvSpPr>
          <p:spPr bwMode="auto">
            <a:xfrm>
              <a:off x="1955" y="3058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 dirty="0">
                  <a:solidFill>
                    <a:srgbClr val="FF3300"/>
                  </a:solidFill>
                  <a:latin typeface="+mn-lt"/>
                </a:rPr>
                <a:t>2</a:t>
              </a:r>
              <a:endParaRPr lang="en-US" b="1" dirty="0">
                <a:solidFill>
                  <a:srgbClr val="FF3300"/>
                </a:solidFill>
                <a:latin typeface="+mn-lt"/>
              </a:endParaRPr>
            </a:p>
          </p:txBody>
        </p:sp>
      </p:grpSp>
      <p:sp>
        <p:nvSpPr>
          <p:cNvPr id="112722" name="Line 82"/>
          <p:cNvSpPr>
            <a:spLocks noChangeShapeType="1"/>
          </p:cNvSpPr>
          <p:nvPr/>
        </p:nvSpPr>
        <p:spPr bwMode="auto">
          <a:xfrm flipH="1">
            <a:off x="4029075" y="5026025"/>
            <a:ext cx="142875" cy="255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723" name="Text Box 83"/>
          <p:cNvSpPr txBox="1">
            <a:spLocks noChangeArrowheads="1"/>
          </p:cNvSpPr>
          <p:nvPr/>
        </p:nvSpPr>
        <p:spPr bwMode="auto">
          <a:xfrm>
            <a:off x="3994150" y="5116513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</a:t>
            </a:r>
            <a:r>
              <a:rPr lang="en-US" b="1" i="1"/>
              <a:t>v</a:t>
            </a: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847725" y="4357688"/>
            <a:ext cx="1490663" cy="1677987"/>
            <a:chOff x="1115" y="3176"/>
            <a:chExt cx="939" cy="1057"/>
          </a:xfrm>
        </p:grpSpPr>
        <p:sp>
          <p:nvSpPr>
            <p:cNvPr id="112725" name="Oval 85"/>
            <p:cNvSpPr>
              <a:spLocks noChangeArrowheads="1"/>
            </p:cNvSpPr>
            <p:nvPr/>
          </p:nvSpPr>
          <p:spPr bwMode="auto">
            <a:xfrm rot="-1561489">
              <a:off x="1793" y="3797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6" name="Line 86"/>
            <p:cNvSpPr>
              <a:spLocks noChangeShapeType="1"/>
            </p:cNvSpPr>
            <p:nvPr/>
          </p:nvSpPr>
          <p:spPr bwMode="auto">
            <a:xfrm rot="-1561489">
              <a:off x="1157" y="4011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7" name="Line 87"/>
            <p:cNvSpPr>
              <a:spLocks noChangeShapeType="1"/>
            </p:cNvSpPr>
            <p:nvPr/>
          </p:nvSpPr>
          <p:spPr bwMode="auto">
            <a:xfrm flipH="1" flipV="1">
              <a:off x="1702" y="3556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8" name="Oval 88"/>
            <p:cNvSpPr>
              <a:spLocks noChangeArrowheads="1"/>
            </p:cNvSpPr>
            <p:nvPr/>
          </p:nvSpPr>
          <p:spPr bwMode="auto">
            <a:xfrm rot="-3357380">
              <a:off x="1558" y="3515"/>
              <a:ext cx="110" cy="110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29" name="Line 89"/>
            <p:cNvSpPr>
              <a:spLocks noChangeShapeType="1"/>
            </p:cNvSpPr>
            <p:nvPr/>
          </p:nvSpPr>
          <p:spPr bwMode="auto">
            <a:xfrm rot="-3357380">
              <a:off x="1045" y="3872"/>
              <a:ext cx="7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0" name="Line 90"/>
            <p:cNvSpPr>
              <a:spLocks noChangeShapeType="1"/>
            </p:cNvSpPr>
            <p:nvPr/>
          </p:nvSpPr>
          <p:spPr bwMode="auto">
            <a:xfrm rot="-1795891" flipH="1" flipV="1">
              <a:off x="1401" y="3330"/>
              <a:ext cx="147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1" name="Text Box 91"/>
            <p:cNvSpPr txBox="1">
              <a:spLocks noChangeArrowheads="1"/>
            </p:cNvSpPr>
            <p:nvPr/>
          </p:nvSpPr>
          <p:spPr bwMode="auto">
            <a:xfrm>
              <a:off x="1743" y="3485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>
                  <a:solidFill>
                    <a:srgbClr val="FF3300"/>
                  </a:solidFill>
                  <a:latin typeface="+mn-lt"/>
                </a:rPr>
                <a:t>1</a:t>
              </a:r>
              <a:endParaRPr lang="en-US" b="1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32" name="Text Box 92"/>
            <p:cNvSpPr txBox="1">
              <a:spLocks noChangeArrowheads="1"/>
            </p:cNvSpPr>
            <p:nvPr/>
          </p:nvSpPr>
          <p:spPr bwMode="auto">
            <a:xfrm>
              <a:off x="1351" y="3176"/>
              <a:ext cx="3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b="1" baseline="-25000" dirty="0">
                  <a:solidFill>
                    <a:srgbClr val="FF3300"/>
                  </a:solidFill>
                  <a:latin typeface="+mn-lt"/>
                </a:rPr>
                <a:t>2</a:t>
              </a:r>
              <a:endParaRPr lang="en-US" b="1" dirty="0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112733" name="Line 93"/>
            <p:cNvSpPr>
              <a:spLocks noChangeShapeType="1"/>
            </p:cNvSpPr>
            <p:nvPr/>
          </p:nvSpPr>
          <p:spPr bwMode="auto">
            <a:xfrm flipH="1" flipV="1">
              <a:off x="1360" y="3408"/>
              <a:ext cx="147" cy="2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4" name="Line 94"/>
            <p:cNvSpPr>
              <a:spLocks noChangeShapeType="1"/>
            </p:cNvSpPr>
            <p:nvPr/>
          </p:nvSpPr>
          <p:spPr bwMode="auto">
            <a:xfrm flipH="1">
              <a:off x="1506" y="3564"/>
              <a:ext cx="90" cy="1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735" name="Text Box 95"/>
            <p:cNvSpPr txBox="1">
              <a:spLocks noChangeArrowheads="1"/>
            </p:cNvSpPr>
            <p:nvPr/>
          </p:nvSpPr>
          <p:spPr bwMode="auto">
            <a:xfrm>
              <a:off x="1115" y="3424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8000"/>
                  </a:solidFill>
                  <a:latin typeface="+mn-lt"/>
                </a:rPr>
                <a:t>-v</a:t>
              </a:r>
              <a:r>
                <a:rPr lang="en-US" b="1" baseline="-25000">
                  <a:solidFill>
                    <a:srgbClr val="008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12736" name="Text Box 96"/>
            <p:cNvSpPr txBox="1">
              <a:spLocks noChangeArrowheads="1"/>
            </p:cNvSpPr>
            <p:nvPr/>
          </p:nvSpPr>
          <p:spPr bwMode="auto">
            <a:xfrm>
              <a:off x="1494" y="3596"/>
              <a:ext cx="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ym typeface="Symbol" pitchFamily="18" charset="2"/>
                </a:rPr>
                <a:t></a:t>
              </a:r>
              <a:r>
                <a:rPr lang="en-US" b="1" i="1"/>
                <a:t>v</a:t>
              </a:r>
            </a:p>
          </p:txBody>
        </p:sp>
      </p:grpSp>
      <p:sp>
        <p:nvSpPr>
          <p:cNvPr id="112737" name="Text Box 97"/>
          <p:cNvSpPr txBox="1">
            <a:spLocks noChangeArrowheads="1"/>
          </p:cNvSpPr>
          <p:nvPr/>
        </p:nvSpPr>
        <p:spPr bwMode="auto">
          <a:xfrm>
            <a:off x="3373438" y="4852988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-v</a:t>
            </a:r>
            <a:r>
              <a:rPr lang="en-US" b="1" baseline="-25000">
                <a:solidFill>
                  <a:srgbClr val="008000"/>
                </a:solidFill>
              </a:rPr>
              <a:t>1</a:t>
            </a:r>
            <a:endParaRPr lang="en-US" b="1">
              <a:solidFill>
                <a:srgbClr val="008000"/>
              </a:solidFill>
            </a:endParaRPr>
          </a:p>
        </p:txBody>
      </p:sp>
      <p:sp>
        <p:nvSpPr>
          <p:cNvPr id="112738" name="Rectangle 98"/>
          <p:cNvSpPr>
            <a:spLocks noChangeArrowheads="1"/>
          </p:cNvSpPr>
          <p:nvPr/>
        </p:nvSpPr>
        <p:spPr bwMode="auto">
          <a:xfrm>
            <a:off x="3362325" y="3238500"/>
            <a:ext cx="433388" cy="377825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70"/>
          <p:cNvSpPr>
            <a:spLocks noChangeShapeType="1"/>
          </p:cNvSpPr>
          <p:nvPr/>
        </p:nvSpPr>
        <p:spPr bwMode="auto">
          <a:xfrm flipH="1" flipV="1">
            <a:off x="4746625" y="4833938"/>
            <a:ext cx="233363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4118 0.0421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iding 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2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0399 -0.00185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iding r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3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8" grpId="0"/>
      <p:bldP spid="112709" grpId="0"/>
      <p:bldP spid="112723" grpId="0"/>
      <p:bldP spid="112737" grpId="0"/>
      <p:bldP spid="11273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2800</Words>
  <Application>Microsoft Office PowerPoint</Application>
  <PresentationFormat>On-screen Show (4:3)</PresentationFormat>
  <Paragraphs>467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Blackadder ITC</vt:lpstr>
      <vt:lpstr>Calibri</vt:lpstr>
      <vt:lpstr>Cambria Math</vt:lpstr>
      <vt:lpstr>Courier New</vt:lpstr>
      <vt:lpstr>Symbol</vt:lpstr>
      <vt:lpstr>Times New Roman</vt:lpstr>
      <vt:lpstr>Default Design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  <vt:lpstr>Topic 6: Circular motion and gravitation 6.1 – Circular motion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299</cp:revision>
  <dcterms:created xsi:type="dcterms:W3CDTF">2006-01-31T23:43:34Z</dcterms:created>
  <dcterms:modified xsi:type="dcterms:W3CDTF">2018-01-23T06:59:51Z</dcterms:modified>
</cp:coreProperties>
</file>